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490" r:id="rId2"/>
    <p:sldId id="425" r:id="rId3"/>
    <p:sldId id="472" r:id="rId4"/>
    <p:sldId id="481" r:id="rId5"/>
    <p:sldId id="482" r:id="rId6"/>
    <p:sldId id="483" r:id="rId7"/>
    <p:sldId id="484" r:id="rId8"/>
    <p:sldId id="486" r:id="rId9"/>
    <p:sldId id="487" r:id="rId10"/>
    <p:sldId id="489" r:id="rId11"/>
    <p:sldId id="426" r:id="rId12"/>
    <p:sldId id="428" r:id="rId13"/>
    <p:sldId id="469" r:id="rId14"/>
    <p:sldId id="431" r:id="rId15"/>
    <p:sldId id="433" r:id="rId16"/>
    <p:sldId id="436" r:id="rId17"/>
    <p:sldId id="470" r:id="rId18"/>
    <p:sldId id="440" r:id="rId19"/>
    <p:sldId id="444" r:id="rId20"/>
    <p:sldId id="465" r:id="rId21"/>
    <p:sldId id="453" r:id="rId22"/>
    <p:sldId id="443" r:id="rId23"/>
    <p:sldId id="471" r:id="rId24"/>
    <p:sldId id="476" r:id="rId25"/>
    <p:sldId id="479" r:id="rId26"/>
    <p:sldId id="474" r:id="rId27"/>
    <p:sldId id="457" r:id="rId28"/>
    <p:sldId id="480" r:id="rId29"/>
    <p:sldId id="478" r:id="rId30"/>
    <p:sldId id="475" r:id="rId31"/>
    <p:sldId id="477" r:id="rId32"/>
    <p:sldId id="473" r:id="rId33"/>
    <p:sldId id="488" r:id="rId34"/>
    <p:sldId id="310" r:id="rId35"/>
    <p:sldId id="265" r:id="rId36"/>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44C56"/>
    <a:srgbClr val="BC8600"/>
    <a:srgbClr val="966B00"/>
    <a:srgbClr val="F0AA00"/>
    <a:srgbClr val="547630"/>
    <a:srgbClr val="607F90"/>
    <a:srgbClr val="5D9DBF"/>
    <a:srgbClr val="44697D"/>
    <a:srgbClr val="8A3100"/>
    <a:srgbClr val="00B0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84" autoAdjust="0"/>
    <p:restoredTop sz="91563" autoAdjust="0"/>
  </p:normalViewPr>
  <p:slideViewPr>
    <p:cSldViewPr snapToGrid="0" showGuides="1">
      <p:cViewPr>
        <p:scale>
          <a:sx n="75" d="100"/>
          <a:sy n="75" d="100"/>
        </p:scale>
        <p:origin x="-798" y="204"/>
      </p:cViewPr>
      <p:guideLst>
        <p:guide orient="horz" pos="4117"/>
        <p:guide orient="horz" pos="190"/>
        <p:guide orient="horz" pos="3834"/>
        <p:guide orient="horz" pos="1065"/>
        <p:guide orient="horz" pos="779"/>
        <p:guide pos="5556"/>
        <p:guide pos="206"/>
        <p:guide pos="2886"/>
      </p:guideLst>
    </p:cSldViewPr>
  </p:slideViewPr>
  <p:notesTextViewPr>
    <p:cViewPr>
      <p:scale>
        <a:sx n="100" d="100"/>
        <a:sy n="100" d="100"/>
      </p:scale>
      <p:origin x="0" y="0"/>
    </p:cViewPr>
  </p:notesTextViewPr>
  <p:sorterViewPr>
    <p:cViewPr>
      <p:scale>
        <a:sx n="100" d="100"/>
        <a:sy n="100" d="100"/>
      </p:scale>
      <p:origin x="0" y="7386"/>
    </p:cViewPr>
  </p:sorterViewPr>
  <p:notesViewPr>
    <p:cSldViewPr snapToGrid="0" showGuides="1">
      <p:cViewPr varScale="1">
        <p:scale>
          <a:sx n="77" d="100"/>
          <a:sy n="77" d="100"/>
        </p:scale>
        <p:origin x="-204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xmlns="" val="2563767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xmlns="" val="239915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a:t>
            </a:fld>
            <a:endParaRPr lang="de-DE" sz="1000" b="0" i="0">
              <a:latin typeface="Arial"/>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a:lnSpc>
                <a:spcPct val="100000"/>
              </a:lnSpc>
              <a:spcBef>
                <a:spcPts val="432"/>
              </a:spcBef>
              <a:spcAft>
                <a:spcPts val="0"/>
              </a:spcAft>
              <a:buNone/>
            </a:pPr>
            <a:r>
              <a:rPr lang="en-US" sz="1200" b="0" i="0" u="sng" strike="noStrike" baseline="0" dirty="0" err="1">
                <a:solidFill>
                  <a:srgbClr val="000000"/>
                </a:solidFill>
                <a:latin typeface="Arial"/>
                <a:ea typeface="+mn-ea"/>
                <a:cs typeface="+mn-cs"/>
              </a:rPr>
              <a:t>Оказание</a:t>
            </a:r>
            <a:r>
              <a:rPr lang="en-US" sz="1200" b="0" i="0" u="sng" strike="noStrike" baseline="0" dirty="0">
                <a:solidFill>
                  <a:srgbClr val="000000"/>
                </a:solidFill>
                <a:latin typeface="Arial"/>
                <a:ea typeface="+mn-ea"/>
                <a:cs typeface="+mn-cs"/>
              </a:rPr>
              <a:t> </a:t>
            </a:r>
            <a:r>
              <a:rPr lang="en-US" sz="1200" b="0" i="0" u="sng" strike="noStrike" baseline="0" dirty="0" err="1">
                <a:solidFill>
                  <a:srgbClr val="000000"/>
                </a:solidFill>
                <a:latin typeface="Arial"/>
                <a:ea typeface="+mn-ea"/>
                <a:cs typeface="+mn-cs"/>
              </a:rPr>
              <a:t>клиентам</a:t>
            </a:r>
            <a:r>
              <a:rPr lang="en-US" sz="1200" b="0" i="0" u="sng" strike="noStrike" baseline="0" dirty="0">
                <a:solidFill>
                  <a:srgbClr val="000000"/>
                </a:solidFill>
                <a:latin typeface="Arial"/>
                <a:ea typeface="+mn-ea"/>
                <a:cs typeface="+mn-cs"/>
              </a:rPr>
              <a:t> </a:t>
            </a:r>
            <a:r>
              <a:rPr lang="en-US" sz="1200" b="0" i="0" u="sng" strike="noStrike" baseline="0" dirty="0" err="1">
                <a:solidFill>
                  <a:srgbClr val="000000"/>
                </a:solidFill>
                <a:latin typeface="Arial"/>
                <a:ea typeface="+mn-ea"/>
                <a:cs typeface="+mn-cs"/>
              </a:rPr>
              <a:t>помощи</a:t>
            </a:r>
            <a:r>
              <a:rPr lang="en-US" sz="1200" b="0" i="0" u="sng" strike="noStrike" baseline="0" dirty="0">
                <a:solidFill>
                  <a:srgbClr val="000000"/>
                </a:solidFill>
                <a:latin typeface="Arial"/>
                <a:ea typeface="+mn-ea"/>
                <a:cs typeface="+mn-cs"/>
              </a:rPr>
              <a:t> в </a:t>
            </a:r>
            <a:r>
              <a:rPr lang="en-US" sz="1200" b="0" i="0" u="sng" strike="noStrike" baseline="0" dirty="0" err="1">
                <a:solidFill>
                  <a:srgbClr val="000000"/>
                </a:solidFill>
                <a:latin typeface="Arial"/>
                <a:ea typeface="+mn-ea"/>
                <a:cs typeface="+mn-cs"/>
              </a:rPr>
              <a:t>процессе</a:t>
            </a:r>
            <a:r>
              <a:rPr lang="en-US" sz="1200" b="0" i="0" u="sng" strike="noStrike" baseline="0" dirty="0">
                <a:solidFill>
                  <a:srgbClr val="000000"/>
                </a:solidFill>
                <a:latin typeface="Arial"/>
                <a:ea typeface="+mn-ea"/>
                <a:cs typeface="+mn-cs"/>
              </a:rPr>
              <a:t> </a:t>
            </a:r>
            <a:r>
              <a:rPr lang="en-US" sz="1200" b="0" i="0" u="sng" strike="noStrike" baseline="0" dirty="0" err="1">
                <a:solidFill>
                  <a:srgbClr val="000000"/>
                </a:solidFill>
                <a:latin typeface="Arial"/>
                <a:ea typeface="+mn-ea"/>
                <a:cs typeface="+mn-cs"/>
              </a:rPr>
              <a:t>эксплуатации</a:t>
            </a:r>
            <a:r>
              <a:rPr lang="en-US" sz="1200" b="0" i="0" u="sng" strike="noStrike" baseline="0" dirty="0">
                <a:solidFill>
                  <a:srgbClr val="000000"/>
                </a:solidFill>
                <a:latin typeface="Arial"/>
                <a:ea typeface="+mn-ea"/>
                <a:cs typeface="+mn-cs"/>
              </a:rPr>
              <a:t> и </a:t>
            </a:r>
            <a:r>
              <a:rPr lang="en-US" sz="1200" b="0" i="0" u="sng" strike="noStrike" baseline="0" dirty="0" err="1">
                <a:solidFill>
                  <a:srgbClr val="000000"/>
                </a:solidFill>
                <a:latin typeface="Arial"/>
                <a:ea typeface="+mn-ea"/>
                <a:cs typeface="+mn-cs"/>
              </a:rPr>
              <a:t>оптимизации</a:t>
            </a:r>
            <a:r>
              <a:rPr lang="en-US" sz="1200" b="0" i="0" u="sng" strike="noStrike" baseline="0" dirty="0">
                <a:solidFill>
                  <a:srgbClr val="000000"/>
                </a:solidFill>
                <a:latin typeface="Arial"/>
                <a:ea typeface="+mn-ea"/>
                <a:cs typeface="+mn-cs"/>
              </a:rPr>
              <a:t> ИТ с </a:t>
            </a:r>
            <a:r>
              <a:rPr lang="en-US" sz="1200" b="0" i="0" u="sng" strike="noStrike" baseline="0" dirty="0" err="1">
                <a:solidFill>
                  <a:srgbClr val="000000"/>
                </a:solidFill>
                <a:latin typeface="Arial"/>
                <a:ea typeface="+mn-ea"/>
                <a:cs typeface="+mn-cs"/>
              </a:rPr>
              <a:t>целью</a:t>
            </a:r>
            <a:r>
              <a:rPr lang="en-US" sz="1200" b="0" i="0" u="sng" strike="noStrike" baseline="0" dirty="0">
                <a:solidFill>
                  <a:srgbClr val="000000"/>
                </a:solidFill>
                <a:latin typeface="Arial"/>
                <a:ea typeface="+mn-ea"/>
                <a:cs typeface="+mn-cs"/>
              </a:rPr>
              <a:t> </a:t>
            </a:r>
            <a:r>
              <a:rPr lang="en-US" sz="1200" b="0" i="0" u="sng" strike="noStrike" baseline="0" dirty="0" err="1">
                <a:solidFill>
                  <a:srgbClr val="000000"/>
                </a:solidFill>
                <a:latin typeface="Arial"/>
                <a:ea typeface="+mn-ea"/>
                <a:cs typeface="+mn-cs"/>
              </a:rPr>
              <a:t>повышения</a:t>
            </a:r>
            <a:r>
              <a:rPr lang="en-US" sz="1200" b="0" i="0" u="sng" strike="noStrike" baseline="0" dirty="0">
                <a:solidFill>
                  <a:srgbClr val="000000"/>
                </a:solidFill>
                <a:latin typeface="Arial"/>
                <a:ea typeface="+mn-ea"/>
                <a:cs typeface="+mn-cs"/>
              </a:rPr>
              <a:t> </a:t>
            </a:r>
            <a:r>
              <a:rPr lang="en-US" sz="1200" b="0" i="0" u="sng" strike="noStrike" baseline="0" dirty="0" err="1">
                <a:solidFill>
                  <a:srgbClr val="000000"/>
                </a:solidFill>
                <a:latin typeface="Arial"/>
                <a:ea typeface="+mn-ea"/>
                <a:cs typeface="+mn-cs"/>
              </a:rPr>
              <a:t>эффективности</a:t>
            </a:r>
            <a:endParaRPr lang="en-US" sz="1200" b="0" i="0" u="sng" strike="noStrike" baseline="0" dirty="0">
              <a:solidFill>
                <a:srgbClr val="000000"/>
              </a:solidFill>
              <a:latin typeface="Arial"/>
              <a:ea typeface="+mn-ea"/>
              <a:cs typeface="+mn-cs"/>
            </a:endParaRPr>
          </a:p>
          <a:p>
            <a:pPr marL="0" algn="l" defTabSz="914400">
              <a:buNone/>
            </a:pPr>
            <a:r>
              <a:rPr lang="en-US" sz="1200" b="0" i="0" u="none" strike="noStrike" baseline="0" dirty="0" err="1">
                <a:solidFill>
                  <a:srgbClr val="000000"/>
                </a:solidFill>
                <a:latin typeface="Arial"/>
                <a:ea typeface="+mn-ea"/>
                <a:cs typeface="+mn-cs"/>
              </a:rPr>
              <a:t>Средства</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управления</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жизненным</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циклом</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как</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основа</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для</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реализации</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подхода</a:t>
            </a:r>
            <a:r>
              <a:rPr lang="en-US" sz="1200" b="0" i="0" u="none" strike="noStrike" baseline="0" dirty="0">
                <a:solidFill>
                  <a:srgbClr val="000000"/>
                </a:solidFill>
                <a:latin typeface="Arial"/>
                <a:ea typeface="+mn-ea"/>
                <a:cs typeface="+mn-cs"/>
              </a:rPr>
              <a:t> SAP к </a:t>
            </a:r>
            <a:r>
              <a:rPr lang="en-US" sz="1200" b="0" i="0" u="none" strike="noStrike" baseline="0" dirty="0" err="1">
                <a:solidFill>
                  <a:srgbClr val="000000"/>
                </a:solidFill>
                <a:latin typeface="Arial"/>
                <a:ea typeface="+mn-ea"/>
                <a:cs typeface="+mn-cs"/>
              </a:rPr>
              <a:t>управлению</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жизненным</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циклом</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приложений</a:t>
            </a:r>
            <a:r>
              <a:rPr lang="en-US" sz="1200" b="0" i="0" u="none" strike="noStrike" baseline="0" dirty="0">
                <a:solidFill>
                  <a:srgbClr val="000000"/>
                </a:solidFill>
                <a:latin typeface="Arial"/>
                <a:ea typeface="+mn-ea"/>
                <a:cs typeface="+mn-cs"/>
              </a:rPr>
              <a:t>.</a:t>
            </a:r>
          </a:p>
          <a:p>
            <a:pPr marL="0" algn="l" defTabSz="914400">
              <a:buNone/>
            </a:pPr>
            <a:r>
              <a:rPr lang="en-US" sz="1200" b="0" i="0" u="none" strike="noStrike" baseline="0" dirty="0" err="1">
                <a:solidFill>
                  <a:srgbClr val="000000"/>
                </a:solidFill>
                <a:latin typeface="Arial"/>
                <a:ea typeface="+mn-ea"/>
                <a:cs typeface="+mn-cs"/>
              </a:rPr>
              <a:t>Консолидация</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приложений</a:t>
            </a:r>
            <a:r>
              <a:rPr lang="en-US" sz="1200" b="0" i="0" u="none" strike="noStrike" baseline="0" dirty="0">
                <a:solidFill>
                  <a:srgbClr val="000000"/>
                </a:solidFill>
                <a:latin typeface="Arial"/>
                <a:ea typeface="+mn-ea"/>
                <a:cs typeface="+mn-cs"/>
              </a:rPr>
              <a:t> SAP и </a:t>
            </a:r>
            <a:r>
              <a:rPr lang="en-US" sz="1200" b="0" i="0" u="none" strike="noStrike" baseline="0" dirty="0" err="1">
                <a:solidFill>
                  <a:srgbClr val="000000"/>
                </a:solidFill>
                <a:latin typeface="Arial"/>
                <a:ea typeface="+mn-ea"/>
                <a:cs typeface="+mn-cs"/>
              </a:rPr>
              <a:t>сторонних</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разработчиков</a:t>
            </a:r>
            <a:r>
              <a:rPr lang="en-US" sz="1200" b="0" i="0" u="none" strike="noStrike" baseline="0" dirty="0">
                <a:solidFill>
                  <a:srgbClr val="000000"/>
                </a:solidFill>
                <a:latin typeface="Arial"/>
                <a:ea typeface="+mn-ea"/>
                <a:cs typeface="+mn-cs"/>
              </a:rPr>
              <a:t> в </a:t>
            </a:r>
            <a:r>
              <a:rPr lang="en-US" sz="1200" b="0" i="0" u="none" strike="noStrike" baseline="0" dirty="0" err="1">
                <a:solidFill>
                  <a:srgbClr val="000000"/>
                </a:solidFill>
                <a:latin typeface="Arial"/>
                <a:ea typeface="+mn-ea"/>
                <a:cs typeface="+mn-cs"/>
              </a:rPr>
              <a:t>рамках</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единой</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платформы</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бизнес-процессов</a:t>
            </a:r>
            <a:r>
              <a:rPr lang="en-US" sz="1200" b="0" i="0" u="none" strike="noStrike" baseline="0" dirty="0">
                <a:solidFill>
                  <a:srgbClr val="000000"/>
                </a:solidFill>
                <a:latin typeface="Arial"/>
                <a:ea typeface="+mn-ea"/>
                <a:cs typeface="+mn-cs"/>
              </a:rPr>
              <a:t>. </a:t>
            </a:r>
          </a:p>
          <a:p>
            <a:pPr marL="0" algn="l" defTabSz="914400">
              <a:buNone/>
            </a:pPr>
            <a:endParaRPr lang="en-US" sz="1200" strike="noStrike" dirty="0" smtClean="0">
              <a:solidFill>
                <a:schemeClr val="tx1"/>
              </a:solidFill>
              <a:latin typeface="+mn-lt"/>
              <a:ea typeface="+mn-ea"/>
              <a:cs typeface="+mn-cs"/>
            </a:endParaRPr>
          </a:p>
          <a:p>
            <a:pPr marL="0" marR="0" indent="0" algn="l" defTabSz="914400">
              <a:lnSpc>
                <a:spcPct val="100000"/>
              </a:lnSpc>
              <a:spcBef>
                <a:spcPts val="432"/>
              </a:spcBef>
              <a:spcAft>
                <a:spcPts val="0"/>
              </a:spcAft>
              <a:buNone/>
            </a:pPr>
            <a:r>
              <a:rPr lang="en-US" sz="1200" b="0" i="0" u="sng" strike="noStrike" dirty="0">
                <a:solidFill>
                  <a:srgbClr val="000000"/>
                </a:solidFill>
                <a:latin typeface="Arial"/>
                <a:ea typeface="+mn-ea"/>
                <a:cs typeface="+mn-cs"/>
              </a:rPr>
              <a:t>﻿</a:t>
            </a:r>
            <a:r>
              <a:rPr lang="en-US" sz="1200" b="0" i="0" u="sng" strike="noStrike" dirty="0" err="1">
                <a:solidFill>
                  <a:srgbClr val="000000"/>
                </a:solidFill>
                <a:latin typeface="Arial"/>
                <a:ea typeface="+mn-ea"/>
                <a:cs typeface="+mn-cs"/>
              </a:rPr>
              <a:t>Быстрая</a:t>
            </a:r>
            <a:r>
              <a:rPr lang="en-US" sz="1200" b="0" i="0" u="sng" strike="noStrike" dirty="0">
                <a:solidFill>
                  <a:srgbClr val="000000"/>
                </a:solidFill>
                <a:latin typeface="Arial"/>
                <a:ea typeface="+mn-ea"/>
                <a:cs typeface="+mn-cs"/>
              </a:rPr>
              <a:t> ﻿﻿</a:t>
            </a:r>
            <a:r>
              <a:rPr lang="en-US" sz="1200" b="0" i="0" u="sng" strike="noStrike" dirty="0" err="1">
                <a:solidFill>
                  <a:srgbClr val="000000"/>
                </a:solidFill>
                <a:latin typeface="Arial"/>
                <a:ea typeface="+mn-ea"/>
                <a:cs typeface="+mn-cs"/>
              </a:rPr>
              <a:t>интеграция</a:t>
            </a:r>
            <a:r>
              <a:rPr lang="en-US" sz="1200" b="0" i="0" u="sng" strike="noStrike" dirty="0">
                <a:solidFill>
                  <a:srgbClr val="000000"/>
                </a:solidFill>
                <a:latin typeface="Arial"/>
                <a:ea typeface="+mn-ea"/>
                <a:cs typeface="+mn-cs"/>
              </a:rPr>
              <a:t> и </a:t>
            </a:r>
            <a:r>
              <a:rPr lang="en-US" sz="1200" b="0" i="0" u="sng" strike="noStrike" dirty="0" err="1">
                <a:solidFill>
                  <a:srgbClr val="000000"/>
                </a:solidFill>
                <a:latin typeface="Arial"/>
                <a:ea typeface="+mn-ea"/>
                <a:cs typeface="+mn-cs"/>
              </a:rPr>
              <a:t>адаптация</a:t>
            </a:r>
            <a:r>
              <a:rPr lang="en-US" sz="1200" b="0" i="0" u="sng" strike="noStrike" dirty="0">
                <a:solidFill>
                  <a:srgbClr val="000000"/>
                </a:solidFill>
                <a:latin typeface="Arial"/>
                <a:ea typeface="+mn-ea"/>
                <a:cs typeface="+mn-cs"/>
              </a:rPr>
              <a:t> </a:t>
            </a:r>
            <a:r>
              <a:rPr lang="en-US" sz="1200" b="0" i="0" u="sng" strike="noStrike" dirty="0" err="1">
                <a:solidFill>
                  <a:srgbClr val="000000"/>
                </a:solidFill>
                <a:latin typeface="Arial"/>
                <a:ea typeface="+mn-ea"/>
                <a:cs typeface="+mn-cs"/>
              </a:rPr>
              <a:t>процессов</a:t>
            </a:r>
            <a:r>
              <a:rPr lang="en-US" sz="1200" b="0" i="0" u="sng" strike="noStrike" dirty="0">
                <a:solidFill>
                  <a:srgbClr val="000000"/>
                </a:solidFill>
                <a:latin typeface="Arial"/>
                <a:ea typeface="+mn-ea"/>
                <a:cs typeface="+mn-cs"/>
              </a:rPr>
              <a:t> в </a:t>
            </a:r>
            <a:r>
              <a:rPr lang="en-US" sz="1200" b="0" i="0" u="sng" strike="noStrike" dirty="0" err="1">
                <a:solidFill>
                  <a:srgbClr val="000000"/>
                </a:solidFill>
                <a:latin typeface="Arial"/>
                <a:ea typeface="+mn-ea"/>
                <a:cs typeface="+mn-cs"/>
              </a:rPr>
              <a:t>ответ</a:t>
            </a:r>
            <a:r>
              <a:rPr lang="en-US" sz="1200" b="0" i="0" u="sng" strike="noStrike" dirty="0">
                <a:solidFill>
                  <a:srgbClr val="000000"/>
                </a:solidFill>
                <a:latin typeface="Arial"/>
                <a:ea typeface="+mn-ea"/>
                <a:cs typeface="+mn-cs"/>
              </a:rPr>
              <a:t> </a:t>
            </a:r>
            <a:r>
              <a:rPr lang="en-US" sz="1200" b="0" i="0" u="sng" strike="noStrike" dirty="0" err="1">
                <a:solidFill>
                  <a:srgbClr val="000000"/>
                </a:solidFill>
                <a:latin typeface="Arial"/>
                <a:ea typeface="+mn-ea"/>
                <a:cs typeface="+mn-cs"/>
              </a:rPr>
              <a:t>на</a:t>
            </a:r>
            <a:r>
              <a:rPr lang="en-US" sz="1200" b="0" i="0" u="sng" strike="noStrike" dirty="0">
                <a:solidFill>
                  <a:srgbClr val="000000"/>
                </a:solidFill>
                <a:latin typeface="Arial"/>
                <a:ea typeface="+mn-ea"/>
                <a:cs typeface="+mn-cs"/>
              </a:rPr>
              <a:t> </a:t>
            </a:r>
            <a:r>
              <a:rPr lang="en-US" sz="1200" b="0" i="0" u="sng" strike="noStrike" dirty="0" err="1">
                <a:solidFill>
                  <a:srgbClr val="000000"/>
                </a:solidFill>
                <a:latin typeface="Arial"/>
                <a:ea typeface="+mn-ea"/>
                <a:cs typeface="+mn-cs"/>
              </a:rPr>
              <a:t>изменения</a:t>
            </a:r>
            <a:r>
              <a:rPr lang="en-US" sz="1200" b="0" i="0" u="sng" strike="noStrike" dirty="0">
                <a:solidFill>
                  <a:srgbClr val="000000"/>
                </a:solidFill>
                <a:latin typeface="Arial"/>
                <a:ea typeface="+mn-ea"/>
                <a:cs typeface="+mn-cs"/>
              </a:rPr>
              <a:t> в </a:t>
            </a:r>
            <a:r>
              <a:rPr lang="en-US" sz="1200" b="0" i="0" u="sng" strike="noStrike" dirty="0" err="1">
                <a:solidFill>
                  <a:srgbClr val="000000"/>
                </a:solidFill>
                <a:latin typeface="Arial"/>
                <a:ea typeface="+mn-ea"/>
                <a:cs typeface="+mn-cs"/>
              </a:rPr>
              <a:t>бизнесе</a:t>
            </a:r>
            <a:endParaRPr lang="en-US" sz="1200" b="0" i="0" u="sng" strike="noStrike" dirty="0">
              <a:solidFill>
                <a:srgbClr val="000000"/>
              </a:solidFill>
              <a:latin typeface="Arial"/>
              <a:ea typeface="+mn-ea"/>
              <a:cs typeface="+mn-cs"/>
            </a:endParaRPr>
          </a:p>
          <a:p>
            <a:pPr marL="0" algn="l" defTabSz="914400">
              <a:buNone/>
            </a:pPr>
            <a:r>
              <a:rPr lang="en-US" sz="1200" b="0" i="0" u="none" strike="noStrike" baseline="0" dirty="0" err="1">
                <a:solidFill>
                  <a:srgbClr val="000000"/>
                </a:solidFill>
                <a:latin typeface="Arial"/>
                <a:ea typeface="+mn-ea"/>
                <a:cs typeface="+mn-cs"/>
              </a:rPr>
              <a:t>Организация</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репозитория</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корпоративных</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сервисов</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шины</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корпоративных</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сервисов</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создание</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инструментов</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на</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основе</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моделей</a:t>
            </a:r>
            <a:r>
              <a:rPr lang="en-US" sz="1200" b="0" i="0" u="none" strike="noStrike" baseline="0" dirty="0">
                <a:solidFill>
                  <a:srgbClr val="000000"/>
                </a:solidFill>
                <a:latin typeface="Arial"/>
                <a:ea typeface="+mn-ea"/>
                <a:cs typeface="+mn-cs"/>
              </a:rPr>
              <a:t>. </a:t>
            </a:r>
          </a:p>
          <a:p>
            <a:pPr marL="0" algn="l" defTabSz="914400">
              <a:buNone/>
            </a:pPr>
            <a:r>
              <a:rPr lang="en-US" sz="1200" b="0" i="0" u="none" strike="noStrike" baseline="0" dirty="0" err="1">
                <a:solidFill>
                  <a:srgbClr val="000000"/>
                </a:solidFill>
                <a:latin typeface="Arial"/>
                <a:ea typeface="+mn-ea"/>
                <a:cs typeface="+mn-cs"/>
              </a:rPr>
              <a:t>Предварительная</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интеграция</a:t>
            </a:r>
            <a:r>
              <a:rPr lang="en-US" sz="1200" b="0" i="0" u="none" strike="noStrike" baseline="0" dirty="0">
                <a:solidFill>
                  <a:srgbClr val="000000"/>
                </a:solidFill>
                <a:latin typeface="Arial"/>
                <a:ea typeface="+mn-ea"/>
                <a:cs typeface="+mn-cs"/>
              </a:rPr>
              <a:t> с </a:t>
            </a:r>
            <a:r>
              <a:rPr lang="en-US" sz="1200" b="0" i="0" u="none" strike="noStrike" baseline="0" dirty="0" err="1">
                <a:solidFill>
                  <a:srgbClr val="000000"/>
                </a:solidFill>
                <a:latin typeface="Arial"/>
                <a:ea typeface="+mn-ea"/>
                <a:cs typeface="+mn-cs"/>
              </a:rPr>
              <a:t>ключевыми</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процессами</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встроенный</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контент</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для</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интеграции</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быстрая</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разработка</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инструментов</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на</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основе</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моделей</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готовые</a:t>
            </a:r>
            <a:r>
              <a:rPr lang="en-US" sz="1200" b="0" i="0" u="none" strike="noStrike" baseline="0" dirty="0">
                <a:solidFill>
                  <a:srgbClr val="000000"/>
                </a:solidFill>
                <a:latin typeface="Arial"/>
                <a:ea typeface="+mn-ea"/>
                <a:cs typeface="+mn-cs"/>
              </a:rPr>
              <a:t> к </a:t>
            </a:r>
            <a:r>
              <a:rPr lang="en-US" sz="1200" b="0" i="0" u="none" strike="noStrike" baseline="0" dirty="0" err="1">
                <a:solidFill>
                  <a:srgbClr val="000000"/>
                </a:solidFill>
                <a:latin typeface="Arial"/>
                <a:ea typeface="+mn-ea"/>
                <a:cs typeface="+mn-cs"/>
              </a:rPr>
              <a:t>использованию</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корпоративные</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сервисы</a:t>
            </a:r>
            <a:r>
              <a:rPr lang="en-US" sz="1200" b="0" i="0" u="none" strike="noStrike" baseline="0" dirty="0">
                <a:solidFill>
                  <a:srgbClr val="000000"/>
                </a:solidFill>
                <a:latin typeface="Arial"/>
                <a:ea typeface="+mn-ea"/>
                <a:cs typeface="+mn-cs"/>
              </a:rPr>
              <a:t> в SAP Business Suite.</a:t>
            </a:r>
          </a:p>
          <a:p>
            <a:pPr marL="0" algn="l" defTabSz="914400">
              <a:buNone/>
            </a:pPr>
            <a:endParaRPr lang="en-US" sz="1200" strike="noStrike" dirty="0" smtClean="0">
              <a:solidFill>
                <a:schemeClr val="tx1"/>
              </a:solidFill>
              <a:latin typeface="+mn-lt"/>
              <a:ea typeface="+mn-ea"/>
              <a:cs typeface="+mn-cs"/>
            </a:endParaRPr>
          </a:p>
          <a:p>
            <a:pPr marL="0" marR="0" indent="0" algn="l" defTabSz="914400">
              <a:lnSpc>
                <a:spcPct val="100000"/>
              </a:lnSpc>
              <a:spcBef>
                <a:spcPts val="432"/>
              </a:spcBef>
              <a:spcAft>
                <a:spcPts val="0"/>
              </a:spcAft>
              <a:buNone/>
            </a:pPr>
            <a:r>
              <a:rPr lang="de-DE" sz="1200" b="0" i="0" u="sng" strike="noStrike" dirty="0" err="1">
                <a:solidFill>
                  <a:srgbClr val="000000"/>
                </a:solidFill>
                <a:latin typeface="Arial"/>
                <a:ea typeface="+mn-ea"/>
                <a:cs typeface="+mn-cs"/>
              </a:rPr>
              <a:t>Управление</a:t>
            </a:r>
            <a:r>
              <a:rPr lang="de-DE" sz="1200" b="0" i="0" u="sng" strike="noStrike" dirty="0">
                <a:solidFill>
                  <a:srgbClr val="000000"/>
                </a:solidFill>
                <a:latin typeface="Arial"/>
                <a:ea typeface="+mn-ea"/>
                <a:cs typeface="+mn-cs"/>
              </a:rPr>
              <a:t> и </a:t>
            </a:r>
            <a:r>
              <a:rPr lang="de-DE" sz="1200" b="0" i="0" u="sng" strike="noStrike" dirty="0" err="1">
                <a:solidFill>
                  <a:srgbClr val="000000"/>
                </a:solidFill>
                <a:latin typeface="Arial"/>
                <a:ea typeface="+mn-ea"/>
                <a:cs typeface="+mn-cs"/>
              </a:rPr>
              <a:t>доставка</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информации</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способствующей</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формированию</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глубокого</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понимания</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бизнеса</a:t>
            </a:r>
            <a:endParaRPr lang="de-DE" sz="1200" b="0" i="0" u="sng" strike="noStrike" dirty="0">
              <a:solidFill>
                <a:srgbClr val="000000"/>
              </a:solidFill>
              <a:latin typeface="Arial"/>
              <a:ea typeface="+mn-ea"/>
              <a:cs typeface="+mn-cs"/>
            </a:endParaRPr>
          </a:p>
          <a:p>
            <a:pPr marL="0" algn="l" defTabSz="914400">
              <a:buNone/>
            </a:pPr>
            <a:r>
              <a:rPr lang="en-US" sz="1200" b="0" i="0" u="none" strike="noStrike" baseline="0" dirty="0">
                <a:solidFill>
                  <a:srgbClr val="000000"/>
                </a:solidFill>
                <a:latin typeface="Arial"/>
                <a:ea typeface="+mn-ea"/>
                <a:cs typeface="+mn-cs"/>
              </a:rPr>
              <a:t>SAP </a:t>
            </a:r>
            <a:r>
              <a:rPr lang="en-US" sz="1200" b="0" i="0" u="none" strike="noStrike" baseline="0" dirty="0" err="1">
                <a:solidFill>
                  <a:srgbClr val="000000"/>
                </a:solidFill>
                <a:latin typeface="Arial"/>
                <a:ea typeface="+mn-ea"/>
                <a:cs typeface="+mn-cs"/>
              </a:rPr>
              <a:t>NetWeaver</a:t>
            </a:r>
            <a:r>
              <a:rPr lang="en-US" sz="1200" b="0" i="0" u="none" strike="noStrike" baseline="0" dirty="0">
                <a:solidFill>
                  <a:srgbClr val="000000"/>
                </a:solidFill>
                <a:latin typeface="Arial"/>
                <a:ea typeface="+mn-ea"/>
                <a:cs typeface="+mn-cs"/>
              </a:rPr>
              <a:t> Business Warehouse в </a:t>
            </a:r>
            <a:r>
              <a:rPr lang="en-US" sz="1200" b="0" i="0" u="none" strike="noStrike" baseline="0" dirty="0" err="1">
                <a:solidFill>
                  <a:srgbClr val="000000"/>
                </a:solidFill>
                <a:latin typeface="Arial"/>
                <a:ea typeface="+mn-ea"/>
                <a:cs typeface="+mn-cs"/>
              </a:rPr>
              <a:t>качестве</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центральной</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точки</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обработки</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бизнес-информации</a:t>
            </a:r>
            <a:r>
              <a:rPr lang="en-US" sz="1200" b="0" i="0" u="none" strike="noStrike" baseline="0" dirty="0">
                <a:solidFill>
                  <a:srgbClr val="000000"/>
                </a:solidFill>
                <a:latin typeface="Arial"/>
                <a:ea typeface="+mn-ea"/>
                <a:cs typeface="+mn-cs"/>
              </a:rPr>
              <a:t>.</a:t>
            </a:r>
          </a:p>
          <a:p>
            <a:pPr marL="0" algn="l" defTabSz="914400">
              <a:buNone/>
            </a:pPr>
            <a:r>
              <a:rPr lang="en-US" sz="1200" b="0" i="0" u="none" strike="noStrike" baseline="0" dirty="0" err="1">
                <a:solidFill>
                  <a:srgbClr val="000000"/>
                </a:solidFill>
                <a:latin typeface="Arial"/>
                <a:ea typeface="+mn-ea"/>
                <a:cs typeface="+mn-cs"/>
              </a:rPr>
              <a:t>Интеграция</a:t>
            </a:r>
            <a:r>
              <a:rPr lang="en-US" sz="1200" b="0" i="0" u="none" strike="noStrike" baseline="0" dirty="0">
                <a:solidFill>
                  <a:srgbClr val="000000"/>
                </a:solidFill>
                <a:latin typeface="Arial"/>
                <a:ea typeface="+mn-ea"/>
                <a:cs typeface="+mn-cs"/>
              </a:rPr>
              <a:t> с </a:t>
            </a:r>
            <a:r>
              <a:rPr lang="en-US" sz="1200" b="0" i="0" u="none" strike="noStrike" baseline="0" dirty="0" err="1">
                <a:solidFill>
                  <a:srgbClr val="000000"/>
                </a:solidFill>
                <a:latin typeface="Arial"/>
                <a:ea typeface="+mn-ea"/>
                <a:cs typeface="+mn-cs"/>
              </a:rPr>
              <a:t>портфелем</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решений</a:t>
            </a:r>
            <a:r>
              <a:rPr lang="en-US" sz="1200" b="0" i="0" u="none" strike="noStrike" baseline="0" dirty="0">
                <a:solidFill>
                  <a:srgbClr val="000000"/>
                </a:solidFill>
                <a:latin typeface="Arial"/>
                <a:ea typeface="+mn-ea"/>
                <a:cs typeface="+mn-cs"/>
              </a:rPr>
              <a:t> SAP </a:t>
            </a:r>
            <a:r>
              <a:rPr lang="en-US" sz="1200" b="0" i="0" u="none" strike="noStrike" baseline="0" dirty="0" err="1">
                <a:solidFill>
                  <a:srgbClr val="000000"/>
                </a:solidFill>
                <a:latin typeface="Arial"/>
                <a:ea typeface="+mn-ea"/>
                <a:cs typeface="+mn-cs"/>
              </a:rPr>
              <a:t>BusinessObjects</a:t>
            </a:r>
            <a:r>
              <a:rPr lang="en-US" sz="1200" b="0" i="0" u="none" strike="noStrike" baseline="0" dirty="0">
                <a:solidFill>
                  <a:srgbClr val="000000"/>
                </a:solidFill>
                <a:latin typeface="Arial"/>
                <a:ea typeface="+mn-ea"/>
                <a:cs typeface="+mn-cs"/>
              </a:rPr>
              <a:t> с </a:t>
            </a:r>
            <a:r>
              <a:rPr lang="en-US" sz="1200" b="0" i="0" u="none" strike="noStrike" baseline="0" dirty="0" err="1">
                <a:solidFill>
                  <a:srgbClr val="000000"/>
                </a:solidFill>
                <a:latin typeface="Arial"/>
                <a:ea typeface="+mn-ea"/>
                <a:cs typeface="+mn-cs"/>
              </a:rPr>
              <a:t>целью</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интеграции</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данных</a:t>
            </a:r>
            <a:r>
              <a:rPr lang="en-US" sz="1200" b="0" i="0" u="none" strike="noStrike" baseline="0" dirty="0">
                <a:solidFill>
                  <a:srgbClr val="000000"/>
                </a:solidFill>
                <a:latin typeface="Arial"/>
                <a:ea typeface="+mn-ea"/>
                <a:cs typeface="+mn-cs"/>
              </a:rPr>
              <a:t> и </a:t>
            </a:r>
            <a:r>
              <a:rPr lang="en-US" sz="1200" b="0" i="0" u="none" strike="noStrike" baseline="0" dirty="0" err="1">
                <a:solidFill>
                  <a:srgbClr val="000000"/>
                </a:solidFill>
                <a:latin typeface="Arial"/>
                <a:ea typeface="+mn-ea"/>
                <a:cs typeface="+mn-cs"/>
              </a:rPr>
              <a:t>обеспечения</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их</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качества</a:t>
            </a:r>
            <a:r>
              <a:rPr lang="en-US" sz="1200" b="0" i="0" u="none" strike="noStrike" baseline="0" dirty="0">
                <a:solidFill>
                  <a:srgbClr val="000000"/>
                </a:solidFill>
                <a:latin typeface="Arial"/>
                <a:ea typeface="+mn-ea"/>
                <a:cs typeface="+mn-cs"/>
              </a:rPr>
              <a:t>. </a:t>
            </a:r>
          </a:p>
          <a:p>
            <a:pPr marL="0" algn="l" defTabSz="914400">
              <a:buNone/>
            </a:pPr>
            <a:endParaRPr lang="en-US" sz="1200" strike="noStrike" dirty="0" smtClean="0">
              <a:solidFill>
                <a:schemeClr val="tx1"/>
              </a:solidFill>
              <a:latin typeface="+mn-lt"/>
              <a:ea typeface="+mn-ea"/>
              <a:cs typeface="+mn-cs"/>
            </a:endParaRPr>
          </a:p>
          <a:p>
            <a:pPr marL="0" marR="0" indent="0" algn="l" defTabSz="914400">
              <a:lnSpc>
                <a:spcPct val="100000"/>
              </a:lnSpc>
              <a:spcBef>
                <a:spcPts val="432"/>
              </a:spcBef>
              <a:spcAft>
                <a:spcPts val="0"/>
              </a:spcAft>
              <a:buNone/>
            </a:pPr>
            <a:r>
              <a:rPr lang="de-DE" sz="1200" b="0" i="0" u="sng" strike="noStrike" dirty="0" err="1">
                <a:solidFill>
                  <a:srgbClr val="000000"/>
                </a:solidFill>
                <a:latin typeface="Arial"/>
                <a:ea typeface="+mn-ea"/>
                <a:cs typeface="+mn-cs"/>
              </a:rPr>
              <a:t>Предоставление</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сотрудникам</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всех</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необходимых</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инструментов</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организация</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эффективного</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взаимодействия</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между</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ними</a:t>
            </a:r>
            <a:r>
              <a:rPr lang="de-DE" sz="1200" b="0" i="0" u="sng" strike="noStrike" dirty="0">
                <a:solidFill>
                  <a:srgbClr val="000000"/>
                </a:solidFill>
                <a:latin typeface="Arial"/>
                <a:ea typeface="+mn-ea"/>
                <a:cs typeface="+mn-cs"/>
              </a:rPr>
              <a:t> с </a:t>
            </a:r>
            <a:r>
              <a:rPr lang="de-DE" sz="1200" b="0" i="0" u="sng" strike="noStrike" dirty="0" err="1">
                <a:solidFill>
                  <a:srgbClr val="000000"/>
                </a:solidFill>
                <a:latin typeface="Arial"/>
                <a:ea typeface="+mn-ea"/>
                <a:cs typeface="+mn-cs"/>
              </a:rPr>
              <a:t>целью</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повышения</a:t>
            </a:r>
            <a:r>
              <a:rPr lang="de-DE" sz="1200" b="0" i="0" u="sng" strike="noStrike" dirty="0">
                <a:solidFill>
                  <a:srgbClr val="000000"/>
                </a:solidFill>
                <a:latin typeface="Arial"/>
                <a:ea typeface="+mn-ea"/>
                <a:cs typeface="+mn-cs"/>
              </a:rPr>
              <a:t> </a:t>
            </a:r>
            <a:r>
              <a:rPr lang="de-DE" sz="1200" b="0" i="0" u="sng" strike="noStrike" dirty="0" err="1">
                <a:solidFill>
                  <a:srgbClr val="000000"/>
                </a:solidFill>
                <a:latin typeface="Arial"/>
                <a:ea typeface="+mn-ea"/>
                <a:cs typeface="+mn-cs"/>
              </a:rPr>
              <a:t>производительности</a:t>
            </a:r>
            <a:endParaRPr lang="de-DE" sz="1200" b="0" i="0" u="sng" strike="noStrike" dirty="0">
              <a:solidFill>
                <a:srgbClr val="000000"/>
              </a:solidFill>
              <a:latin typeface="Arial"/>
              <a:ea typeface="+mn-ea"/>
              <a:cs typeface="+mn-cs"/>
            </a:endParaRPr>
          </a:p>
          <a:p>
            <a:pPr marL="0" algn="l" defTabSz="914400">
              <a:buNone/>
            </a:pPr>
            <a:r>
              <a:rPr lang="en-US" sz="1200" b="0" i="0" u="none" strike="noStrike" baseline="0" dirty="0" err="1">
                <a:solidFill>
                  <a:srgbClr val="000000"/>
                </a:solidFill>
                <a:latin typeface="Arial"/>
                <a:ea typeface="+mn-ea"/>
                <a:cs typeface="+mn-cs"/>
              </a:rPr>
              <a:t>Эффективное</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взаимодействие</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между</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решениями</a:t>
            </a:r>
            <a:r>
              <a:rPr lang="en-US" sz="1200" b="0" i="0" u="none" strike="noStrike" baseline="0" dirty="0">
                <a:solidFill>
                  <a:srgbClr val="000000"/>
                </a:solidFill>
                <a:latin typeface="Arial"/>
                <a:ea typeface="+mn-ea"/>
                <a:cs typeface="+mn-cs"/>
              </a:rPr>
              <a:t> SAP и </a:t>
            </a:r>
            <a:r>
              <a:rPr lang="en-US" sz="1200" b="0" i="0" u="none" strike="noStrike" baseline="0" dirty="0" err="1" smtClean="0">
                <a:solidFill>
                  <a:srgbClr val="000000"/>
                </a:solidFill>
                <a:latin typeface="Arial"/>
                <a:ea typeface="+mn-ea"/>
                <a:cs typeface="+mn-cs"/>
              </a:rPr>
              <a:t>сторонни</a:t>
            </a:r>
            <a:r>
              <a:rPr lang="ru-RU" sz="1200" b="0" i="0" u="none" strike="noStrike" baseline="0" dirty="0" smtClean="0">
                <a:solidFill>
                  <a:srgbClr val="000000"/>
                </a:solidFill>
                <a:latin typeface="Arial"/>
                <a:ea typeface="+mn-ea"/>
                <a:cs typeface="+mn-cs"/>
              </a:rPr>
              <a:t>ми</a:t>
            </a:r>
            <a:r>
              <a:rPr lang="en-US" sz="1200" b="0" i="0" u="none" strike="noStrike" baseline="0" dirty="0" smtClean="0">
                <a:solidFill>
                  <a:srgbClr val="000000"/>
                </a:solidFill>
                <a:latin typeface="Arial"/>
                <a:ea typeface="+mn-ea"/>
                <a:cs typeface="+mn-cs"/>
              </a:rPr>
              <a:t> </a:t>
            </a:r>
            <a:r>
              <a:rPr lang="en-US" sz="1200" b="0" i="0" u="none" strike="noStrike" baseline="0" dirty="0" err="1" smtClean="0">
                <a:solidFill>
                  <a:srgbClr val="000000"/>
                </a:solidFill>
                <a:latin typeface="Arial"/>
                <a:ea typeface="+mn-ea"/>
                <a:cs typeface="+mn-cs"/>
              </a:rPr>
              <a:t>разработчик</a:t>
            </a:r>
            <a:r>
              <a:rPr lang="ru-RU" sz="1200" b="0" i="0" u="none" strike="noStrike" baseline="0" dirty="0" err="1" smtClean="0">
                <a:solidFill>
                  <a:srgbClr val="000000"/>
                </a:solidFill>
                <a:latin typeface="Arial"/>
                <a:ea typeface="+mn-ea"/>
                <a:cs typeface="+mn-cs"/>
              </a:rPr>
              <a:t>ами</a:t>
            </a:r>
            <a:r>
              <a:rPr lang="en-US" sz="1200" b="0" i="0" u="none" strike="noStrike" baseline="0" dirty="0" smtClean="0">
                <a:solidFill>
                  <a:srgbClr val="000000"/>
                </a:solidFill>
                <a:latin typeface="Arial"/>
                <a:ea typeface="+mn-ea"/>
                <a:cs typeface="+mn-cs"/>
              </a:rPr>
              <a:t>. </a:t>
            </a:r>
            <a:endParaRPr lang="en-US" sz="1200" b="0" i="0" u="none" strike="noStrike" baseline="0" dirty="0">
              <a:solidFill>
                <a:srgbClr val="000000"/>
              </a:solidFill>
              <a:latin typeface="Arial"/>
              <a:ea typeface="+mn-ea"/>
              <a:cs typeface="+mn-cs"/>
            </a:endParaRPr>
          </a:p>
          <a:p>
            <a:pPr marL="0" algn="l" defTabSz="914400">
              <a:buNone/>
            </a:pPr>
            <a:r>
              <a:rPr lang="en-US" sz="1200" b="0" i="0" u="none" strike="noStrike" baseline="0" dirty="0" err="1">
                <a:solidFill>
                  <a:srgbClr val="000000"/>
                </a:solidFill>
                <a:latin typeface="Arial"/>
                <a:ea typeface="+mn-ea"/>
                <a:cs typeface="+mn-cs"/>
              </a:rPr>
              <a:t>Встроенная</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поддержка</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устойчивой</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экосистемы</a:t>
            </a:r>
            <a:r>
              <a:rPr lang="en-US" sz="1200" b="0" i="0" u="none" strike="noStrike" baseline="0" dirty="0">
                <a:solidFill>
                  <a:srgbClr val="000000"/>
                </a:solidFill>
                <a:latin typeface="Arial"/>
                <a:ea typeface="+mn-ea"/>
                <a:cs typeface="+mn-cs"/>
              </a:rPr>
              <a:t>. </a:t>
            </a:r>
          </a:p>
          <a:p>
            <a:pPr marL="0" algn="l" defTabSz="914400">
              <a:buNone/>
            </a:pPr>
            <a:r>
              <a:rPr lang="en-US" sz="1200" b="0" i="0" u="none" strike="noStrike" baseline="0" dirty="0" err="1">
                <a:solidFill>
                  <a:srgbClr val="000000"/>
                </a:solidFill>
                <a:latin typeface="Arial"/>
                <a:ea typeface="+mn-ea"/>
                <a:cs typeface="+mn-cs"/>
              </a:rPr>
              <a:t>Широкий</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спектр</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пользовательских</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интерфейсов</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готовый</a:t>
            </a:r>
            <a:r>
              <a:rPr lang="en-US" sz="1200" b="0" i="0" u="none" strike="noStrike" baseline="0" dirty="0">
                <a:solidFill>
                  <a:srgbClr val="000000"/>
                </a:solidFill>
                <a:latin typeface="Arial"/>
                <a:ea typeface="+mn-ea"/>
                <a:cs typeface="+mn-cs"/>
              </a:rPr>
              <a:t> к </a:t>
            </a:r>
            <a:r>
              <a:rPr lang="en-US" sz="1200" b="0" i="0" u="none" strike="noStrike" baseline="0" dirty="0" err="1">
                <a:solidFill>
                  <a:srgbClr val="000000"/>
                </a:solidFill>
                <a:latin typeface="Arial"/>
                <a:ea typeface="+mn-ea"/>
                <a:cs typeface="+mn-cs"/>
              </a:rPr>
              <a:t>использованию</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бизнес-контент</a:t>
            </a:r>
            <a:r>
              <a:rPr lang="en-US" sz="1200" b="0" i="0" u="none" strike="noStrike" baseline="0" dirty="0">
                <a:solidFill>
                  <a:srgbClr val="000000"/>
                </a:solidFill>
                <a:latin typeface="Arial"/>
                <a:ea typeface="+mn-ea"/>
                <a:cs typeface="+mn-cs"/>
              </a:rPr>
              <a:t> и </a:t>
            </a:r>
            <a:r>
              <a:rPr lang="en-US" sz="1200" b="0" i="0" u="none" strike="noStrike" baseline="0" dirty="0" err="1">
                <a:solidFill>
                  <a:srgbClr val="000000"/>
                </a:solidFill>
                <a:latin typeface="Arial"/>
                <a:ea typeface="+mn-ea"/>
                <a:cs typeface="+mn-cs"/>
              </a:rPr>
              <a:t>инструменты</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организации</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совместной</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работы</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способствуют</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увеличению</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эффективности</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работы</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отдельных</a:t>
            </a:r>
            <a:r>
              <a:rPr lang="en-US" sz="1200" b="0" i="0" u="none" strike="noStrike" baseline="0" dirty="0">
                <a:solidFill>
                  <a:srgbClr val="000000"/>
                </a:solidFill>
                <a:latin typeface="Arial"/>
                <a:ea typeface="+mn-ea"/>
                <a:cs typeface="+mn-cs"/>
              </a:rPr>
              <a:t> </a:t>
            </a:r>
            <a:r>
              <a:rPr lang="en-US" sz="1200" b="0" i="0" u="none" strike="noStrike" baseline="0" dirty="0" err="1">
                <a:solidFill>
                  <a:srgbClr val="000000"/>
                </a:solidFill>
                <a:latin typeface="Arial"/>
                <a:ea typeface="+mn-ea"/>
                <a:cs typeface="+mn-cs"/>
              </a:rPr>
              <a:t>пользователей</a:t>
            </a:r>
            <a:r>
              <a:rPr lang="en-US" sz="1200" b="0" i="0" u="none" strike="noStrike" baseline="0" dirty="0">
                <a:solidFill>
                  <a:srgbClr val="000000"/>
                </a:solidFill>
                <a:latin typeface="Arial"/>
                <a:ea typeface="+mn-ea"/>
                <a:cs typeface="+mn-cs"/>
              </a:rPr>
              <a:t> и </a:t>
            </a:r>
            <a:r>
              <a:rPr lang="en-US" sz="1200" b="0" i="0" u="none" strike="noStrike" baseline="0" dirty="0" err="1">
                <a:solidFill>
                  <a:srgbClr val="000000"/>
                </a:solidFill>
                <a:latin typeface="Arial"/>
                <a:ea typeface="+mn-ea"/>
                <a:cs typeface="+mn-cs"/>
              </a:rPr>
              <a:t>команд</a:t>
            </a:r>
            <a:r>
              <a:rPr lang="en-US" sz="1200" b="0" i="0" u="none" strike="noStrike" baseline="0" dirty="0">
                <a:solidFill>
                  <a:srgbClr val="000000"/>
                </a:solidFill>
                <a:latin typeface="Arial"/>
                <a:ea typeface="+mn-ea"/>
                <a:cs typeface="+mn-cs"/>
              </a:rPr>
              <a:t>. </a:t>
            </a:r>
          </a:p>
        </p:txBody>
      </p:sp>
      <p:sp>
        <p:nvSpPr>
          <p:cNvPr id="4" name="Slide Number Placeholder 3"/>
          <p:cNvSpPr>
            <a:spLocks noGrp="1"/>
          </p:cNvSpPr>
          <p:nvPr>
            <p:ph type="sldNum" sz="quarter" idx="10"/>
          </p:nvPr>
        </p:nvSpPr>
        <p:spPr/>
        <p:txBody>
          <a:bodyPr/>
          <a:lstStyle/>
          <a:p>
            <a:pPr algn="ctr" defTabSz="914400">
              <a:buNone/>
            </a:pPr>
            <a:fld id="{203F8E7A-3AE4-48D8-B76B-BFBAD227427C}" type="slidenum">
              <a:rPr lang="en-US" sz="1000" b="0" i="0">
                <a:latin typeface="Arial"/>
                <a:ea typeface="+mn-ea"/>
                <a:cs typeface="+mn-cs"/>
              </a:rPr>
              <a:pPr algn="ctr" defTabSz="914400">
                <a:buNone/>
              </a:pPr>
              <a:t>11</a:t>
            </a:fld>
            <a:endParaRPr lang="en-US" sz="1000" b="0" i="0">
              <a:latin typeface="Arial"/>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14</a:t>
            </a:fld>
            <a:endParaRPr lang="de-DE" sz="1000" b="0" i="0">
              <a:latin typeface="Arial"/>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15</a:t>
            </a:fld>
            <a:endParaRPr lang="de-DE" sz="1000" b="0" i="0">
              <a:latin typeface="Arial"/>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16</a:t>
            </a:fld>
            <a:endParaRPr lang="de-DE" sz="1000" b="0" i="0">
              <a:latin typeface="Arial"/>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fld id="{203F8E7A-3AE4-48D8-B76B-BFBAD227427C}" type="slidenum">
              <a:rPr lang="en-US" sz="1000" b="0" i="0">
                <a:latin typeface="Arial"/>
                <a:ea typeface="+mn-ea"/>
                <a:cs typeface="+mn-cs"/>
              </a:rPr>
              <a:pPr algn="ctr" defTabSz="914400">
                <a:buNone/>
              </a:pPr>
              <a:t>18</a:t>
            </a:fld>
            <a:endParaRPr lang="en-US" sz="1000" b="0" i="0">
              <a:latin typeface="Arial"/>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ctr" defTabSz="914400">
              <a:buNone/>
            </a:pPr>
            <a:fld id="{848E71AE-B9F3-4BF9-BCC5-4748C54156FB}" type="slidenum">
              <a:rPr lang="en-US" sz="1000" b="0" i="0">
                <a:latin typeface="Arial"/>
                <a:ea typeface="+mn-ea"/>
                <a:cs typeface="+mn-cs"/>
              </a:rPr>
              <a:pPr algn="ctr" defTabSz="914400">
                <a:buNone/>
              </a:pPr>
              <a:t>21</a:t>
            </a:fld>
            <a:endParaRPr lang="en-US" sz="1000" b="0" i="0">
              <a:latin typeface="Arial"/>
              <a:ea typeface="+mn-ea"/>
              <a:cs typeface="+mn-cs"/>
            </a:endParaRPr>
          </a:p>
        </p:txBody>
      </p:sp>
      <p:sp>
        <p:nvSpPr>
          <p:cNvPr id="289794" name="Rectangle 2"/>
          <p:cNvSpPr>
            <a:spLocks noGrp="1" noRot="1" noChangeAspect="1" noChangeArrowheads="1" noTextEdit="1"/>
          </p:cNvSpPr>
          <p:nvPr>
            <p:ph type="sldImg"/>
          </p:nvPr>
        </p:nvSpPr>
        <p:spPr bwMode="auto">
          <a:xfrm>
            <a:off x="715963" y="366713"/>
            <a:ext cx="5427662" cy="4070350"/>
          </a:xfrm>
          <a:noFill/>
          <a:ln>
            <a:solidFill>
              <a:srgbClr val="000000"/>
            </a:solidFill>
            <a:miter lim="800000"/>
            <a:headEnd/>
            <a:tailEnd/>
          </a:ln>
        </p:spPr>
      </p:sp>
      <p:sp>
        <p:nvSpPr>
          <p:cNvPr id="289795" name="Rectangle 3"/>
          <p:cNvSpPr>
            <a:spLocks noGrp="1" noChangeArrowheads="1"/>
          </p:cNvSpPr>
          <p:nvPr>
            <p:ph type="body" idx="1"/>
          </p:nvPr>
        </p:nvSpPr>
        <p:spPr bwMode="auto">
          <a:xfrm>
            <a:off x="457200" y="4689475"/>
            <a:ext cx="5943600" cy="408781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8056" lvl="1" indent="-265176" algn="l" defTabSz="914400">
              <a:spcBef>
                <a:spcPts val="288"/>
              </a:spcBef>
              <a:buClr>
                <a:srgbClr val="00AFE3"/>
              </a:buClr>
              <a:buSzPct val="100000"/>
              <a:buFont typeface="Wingdings"/>
              <a:buChar char="n"/>
            </a:pPr>
            <a:r>
              <a:rPr lang="en-US" sz="1200" b="0" i="0" dirty="0" err="1">
                <a:solidFill>
                  <a:srgbClr val="000000"/>
                </a:solidFill>
                <a:latin typeface="Arial"/>
                <a:ea typeface="Arial Unicode MS"/>
                <a:cs typeface="Arial Unicode MS"/>
              </a:rPr>
              <a:t>Интеграция</a:t>
            </a:r>
            <a:r>
              <a:rPr lang="en-US" sz="1200" b="0" i="0" dirty="0">
                <a:solidFill>
                  <a:srgbClr val="000000"/>
                </a:solidFill>
                <a:latin typeface="Arial"/>
                <a:ea typeface="Arial Unicode MS"/>
                <a:cs typeface="Arial Unicode MS"/>
              </a:rPr>
              <a:t> WD/ABAP</a:t>
            </a:r>
          </a:p>
          <a:p>
            <a:pPr marL="896112" lvl="2" indent="-256032" algn="l" defTabSz="914400">
              <a:spcBef>
                <a:spcPts val="336"/>
              </a:spcBef>
              <a:buClr>
                <a:srgbClr val="00AFE3"/>
              </a:buClr>
              <a:buSzPct val="80000"/>
              <a:buFont typeface="Wingdings"/>
              <a:buChar char="n"/>
            </a:pPr>
            <a:r>
              <a:rPr lang="en-US" sz="1400" b="0" i="0" dirty="0" err="1">
                <a:solidFill>
                  <a:srgbClr val="000000"/>
                </a:solidFill>
                <a:latin typeface="Arial"/>
                <a:ea typeface="+mn-ea"/>
                <a:cs typeface="+mn-cs"/>
              </a:rPr>
              <a:t>Просмотр</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репозитория</a:t>
            </a:r>
            <a:r>
              <a:rPr lang="en-US" sz="1400" b="0" i="0" dirty="0">
                <a:solidFill>
                  <a:srgbClr val="000000"/>
                </a:solidFill>
                <a:latin typeface="Arial"/>
                <a:ea typeface="+mn-ea"/>
                <a:cs typeface="+mn-cs"/>
              </a:rPr>
              <a:t> WD/ABAP UI </a:t>
            </a:r>
            <a:r>
              <a:rPr lang="en-US" sz="1400" b="0" i="0" dirty="0" err="1">
                <a:solidFill>
                  <a:srgbClr val="000000"/>
                </a:solidFill>
                <a:latin typeface="Arial"/>
                <a:ea typeface="+mn-ea"/>
                <a:cs typeface="+mn-cs"/>
              </a:rPr>
              <a:t>системы</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серверного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уровня</a:t>
            </a:r>
            <a:r>
              <a:rPr lang="en-US" sz="1400" b="0" i="0" dirty="0">
                <a:solidFill>
                  <a:srgbClr val="000000"/>
                </a:solidFill>
                <a:latin typeface="Arial"/>
                <a:ea typeface="+mn-ea"/>
                <a:cs typeface="+mn-cs"/>
              </a:rPr>
              <a:t>.</a:t>
            </a:r>
          </a:p>
          <a:p>
            <a:pPr marL="896112" lvl="2" indent="-256032" algn="l" defTabSz="914400">
              <a:spcBef>
                <a:spcPts val="336"/>
              </a:spcBef>
              <a:buClr>
                <a:srgbClr val="00AFE3"/>
              </a:buClr>
              <a:buSzPct val="80000"/>
              <a:buFont typeface="Wingdings"/>
              <a:buChar char="n"/>
            </a:pPr>
            <a:r>
              <a:rPr lang="en-US" sz="1400" b="0" i="0" dirty="0" err="1">
                <a:solidFill>
                  <a:srgbClr val="000000"/>
                </a:solidFill>
                <a:latin typeface="Arial"/>
                <a:ea typeface="+mn-ea"/>
                <a:cs typeface="+mn-cs"/>
              </a:rPr>
              <a:t>Использование</a:t>
            </a:r>
            <a:r>
              <a:rPr lang="en-US" sz="1400" b="0" i="0" dirty="0">
                <a:solidFill>
                  <a:srgbClr val="000000"/>
                </a:solidFill>
                <a:latin typeface="Arial"/>
                <a:ea typeface="+mn-ea"/>
                <a:cs typeface="+mn-cs"/>
              </a:rPr>
              <a:t> WD/ABAP UI в </a:t>
            </a:r>
            <a:r>
              <a:rPr lang="en-US" sz="1400" b="0" i="0" dirty="0" err="1">
                <a:solidFill>
                  <a:srgbClr val="000000"/>
                </a:solidFill>
                <a:latin typeface="Arial"/>
                <a:ea typeface="+mn-ea"/>
                <a:cs typeface="+mn-cs"/>
              </a:rPr>
              <a:t>задачах</a:t>
            </a:r>
            <a:r>
              <a:rPr lang="en-US" sz="1400" b="0" i="0" dirty="0">
                <a:solidFill>
                  <a:srgbClr val="000000"/>
                </a:solidFill>
                <a:latin typeface="Arial"/>
                <a:ea typeface="+mn-ea"/>
                <a:cs typeface="+mn-cs"/>
              </a:rPr>
              <a:t> BPM.</a:t>
            </a:r>
          </a:p>
          <a:p>
            <a:pPr marL="438912" lvl="1" indent="-256032" algn="l" defTabSz="914400">
              <a:spcBef>
                <a:spcPts val="288"/>
              </a:spcBef>
              <a:buClr>
                <a:srgbClr val="00AFE3"/>
              </a:buClr>
              <a:buSzPct val="100000"/>
              <a:buFont typeface="Wingdings"/>
              <a:buChar char="n"/>
            </a:pPr>
            <a:r>
              <a:rPr lang="de-DE" sz="1200" b="0" i="0" dirty="0">
                <a:solidFill>
                  <a:srgbClr val="000000"/>
                </a:solidFill>
                <a:latin typeface="Arial"/>
                <a:ea typeface="+mn-ea"/>
                <a:cs typeface="+mn-cs"/>
              </a:rPr>
              <a:t>API </a:t>
            </a:r>
            <a:r>
              <a:rPr lang="de-DE" sz="1200" b="0" i="0" dirty="0" err="1">
                <a:solidFill>
                  <a:srgbClr val="000000"/>
                </a:solidFill>
                <a:latin typeface="Arial"/>
                <a:ea typeface="+mn-ea"/>
                <a:cs typeface="+mn-cs"/>
              </a:rPr>
              <a:t>для</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управления</a:t>
            </a:r>
            <a:r>
              <a:rPr lang="de-DE" sz="1200" b="0" i="0" dirty="0">
                <a:solidFill>
                  <a:srgbClr val="000000"/>
                </a:solidFill>
                <a:latin typeface="Arial"/>
                <a:ea typeface="+mn-ea"/>
                <a:cs typeface="+mn-cs"/>
              </a:rPr>
              <a:t> </a:t>
            </a:r>
            <a:r>
              <a:rPr lang="de-DE" sz="1200" b="0" i="0" dirty="0" err="1">
                <a:solidFill>
                  <a:srgbClr val="000000"/>
                </a:solidFill>
                <a:latin typeface="Arial"/>
                <a:ea typeface="+mn-ea"/>
                <a:cs typeface="+mn-cs"/>
              </a:rPr>
              <a:t>процессами</a:t>
            </a:r>
            <a:r>
              <a:rPr lang="de-DE" sz="1200" b="0" i="0" dirty="0">
                <a:solidFill>
                  <a:srgbClr val="000000"/>
                </a:solidFill>
                <a:latin typeface="Arial"/>
                <a:ea typeface="+mn-ea"/>
                <a:cs typeface="+mn-cs"/>
              </a:rPr>
              <a:t> и </a:t>
            </a:r>
            <a:r>
              <a:rPr lang="de-DE" sz="1200" b="0" i="0" dirty="0" err="1">
                <a:solidFill>
                  <a:srgbClr val="000000"/>
                </a:solidFill>
                <a:latin typeface="Arial"/>
                <a:ea typeface="+mn-ea"/>
                <a:cs typeface="+mn-cs"/>
              </a:rPr>
              <a:t>заданиями</a:t>
            </a:r>
            <a:endParaRPr lang="de-DE" sz="1200" b="0" i="0" dirty="0">
              <a:solidFill>
                <a:srgbClr val="000000"/>
              </a:solidFill>
              <a:latin typeface="Arial"/>
              <a:ea typeface="+mn-ea"/>
              <a:cs typeface="+mn-cs"/>
            </a:endParaRPr>
          </a:p>
          <a:p>
            <a:pPr marL="896112" lvl="2" indent="-256032" algn="l" defTabSz="914400">
              <a:spcBef>
                <a:spcPts val="336"/>
              </a:spcBef>
              <a:buClr>
                <a:srgbClr val="00AFE3"/>
              </a:buClr>
              <a:buSzPct val="80000"/>
              <a:buFont typeface="Wingdings"/>
              <a:buChar char="n"/>
            </a:pPr>
            <a:r>
              <a:rPr lang="en-US" sz="1400" b="0" i="0" dirty="0" err="1">
                <a:solidFill>
                  <a:srgbClr val="000000"/>
                </a:solidFill>
                <a:latin typeface="Arial"/>
                <a:ea typeface="+mn-ea"/>
                <a:cs typeface="+mn-cs"/>
              </a:rPr>
              <a:t>Запуск</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экземпляров</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процесса</a:t>
            </a:r>
            <a:r>
              <a:rPr lang="en-US" sz="1400" b="0" i="0" dirty="0">
                <a:solidFill>
                  <a:srgbClr val="000000"/>
                </a:solidFill>
                <a:latin typeface="Arial"/>
                <a:ea typeface="+mn-ea"/>
                <a:cs typeface="+mn-cs"/>
              </a:rPr>
              <a:t>.</a:t>
            </a:r>
          </a:p>
          <a:p>
            <a:pPr marL="896112" lvl="2" indent="-256032" algn="l" defTabSz="914400">
              <a:spcBef>
                <a:spcPts val="336"/>
              </a:spcBef>
              <a:buClr>
                <a:srgbClr val="00AFE3"/>
              </a:buClr>
              <a:buSzPct val="80000"/>
              <a:buFont typeface="Wingdings"/>
              <a:buChar char="n"/>
            </a:pPr>
            <a:r>
              <a:rPr lang="en-US" sz="1400" b="0" i="0" dirty="0" err="1">
                <a:solidFill>
                  <a:srgbClr val="000000"/>
                </a:solidFill>
                <a:latin typeface="Arial"/>
                <a:ea typeface="+mn-ea"/>
                <a:cs typeface="+mn-cs"/>
              </a:rPr>
              <a:t>Получение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списка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задач</a:t>
            </a:r>
            <a:r>
              <a:rPr lang="en-US" sz="1400" b="0" i="0" dirty="0">
                <a:solidFill>
                  <a:srgbClr val="000000"/>
                </a:solidFill>
                <a:latin typeface="Arial"/>
                <a:ea typeface="+mn-ea"/>
                <a:cs typeface="+mn-cs"/>
              </a:rPr>
              <a:t>.</a:t>
            </a:r>
          </a:p>
          <a:p>
            <a:pPr marL="896112" lvl="2" indent="-256032" algn="l" defTabSz="914400">
              <a:spcBef>
                <a:spcPts val="336"/>
              </a:spcBef>
              <a:buClr>
                <a:srgbClr val="00AFE3"/>
              </a:buClr>
              <a:buSzPct val="80000"/>
              <a:buFont typeface="Wingdings"/>
              <a:buChar char="n"/>
            </a:pPr>
            <a:r>
              <a:rPr lang="en-US" sz="1400" b="0" i="0" dirty="0" err="1">
                <a:solidFill>
                  <a:srgbClr val="000000"/>
                </a:solidFill>
                <a:latin typeface="Arial"/>
                <a:ea typeface="+mn-ea"/>
                <a:cs typeface="+mn-cs"/>
              </a:rPr>
              <a:t>Выполнение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действий</a:t>
            </a:r>
            <a:r>
              <a:rPr lang="en-US" sz="1400" b="0" i="0" dirty="0">
                <a:solidFill>
                  <a:srgbClr val="000000"/>
                </a:solidFill>
                <a:latin typeface="Arial"/>
                <a:ea typeface="+mn-ea"/>
                <a:cs typeface="+mn-cs"/>
              </a:rPr>
              <a:t> в </a:t>
            </a:r>
            <a:r>
              <a:rPr lang="en-US" sz="1400" b="0" i="0" dirty="0" err="1">
                <a:solidFill>
                  <a:srgbClr val="000000"/>
                </a:solidFill>
                <a:latin typeface="Arial"/>
                <a:ea typeface="+mn-ea"/>
                <a:cs typeface="+mn-cs"/>
              </a:rPr>
              <a:t>отношении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задач</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запрос</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исполнение</a:t>
            </a:r>
            <a:r>
              <a:rPr lang="en-US" sz="1400" b="0" i="0" dirty="0">
                <a:solidFill>
                  <a:srgbClr val="000000"/>
                </a:solidFill>
                <a:latin typeface="Arial"/>
                <a:ea typeface="+mn-ea"/>
                <a:cs typeface="+mn-cs"/>
              </a:rPr>
              <a:t>).</a:t>
            </a:r>
          </a:p>
          <a:p>
            <a:pPr marL="438912" lvl="1" indent="-256032" algn="l" defTabSz="914400">
              <a:spcBef>
                <a:spcPts val="288"/>
              </a:spcBef>
              <a:buClr>
                <a:srgbClr val="00AFE3"/>
              </a:buClr>
              <a:buSzPct val="100000"/>
              <a:buFont typeface="Wingdings"/>
              <a:buChar char="n"/>
            </a:pPr>
            <a:r>
              <a:rPr lang="en-US" sz="1200" b="0" i="0" dirty="0" err="1">
                <a:solidFill>
                  <a:srgbClr val="000000"/>
                </a:solidFill>
                <a:latin typeface="Arial"/>
                <a:ea typeface="+mn-ea"/>
                <a:cs typeface="+mn-cs"/>
              </a:rPr>
              <a:t>Оптимизация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бизнес-правил</a:t>
            </a:r>
            <a:endParaRPr lang="en-US" sz="1200" b="0" i="0" dirty="0">
              <a:solidFill>
                <a:srgbClr val="000000"/>
              </a:solidFill>
              <a:latin typeface="Arial"/>
              <a:ea typeface="+mn-ea"/>
              <a:cs typeface="+mn-cs"/>
            </a:endParaRPr>
          </a:p>
          <a:p>
            <a:pPr marL="896112" lvl="2" indent="-256032" algn="l" defTabSz="914400">
              <a:spcBef>
                <a:spcPts val="336"/>
              </a:spcBef>
              <a:buClr>
                <a:srgbClr val="00AFE3"/>
              </a:buClr>
              <a:buSzPct val="80000"/>
              <a:buFont typeface="Wingdings"/>
              <a:buChar char="n"/>
            </a:pPr>
            <a:r>
              <a:rPr lang="en-US" sz="1400" b="0" i="0" dirty="0" err="1">
                <a:solidFill>
                  <a:srgbClr val="000000"/>
                </a:solidFill>
                <a:latin typeface="Arial"/>
                <a:ea typeface="+mn-ea"/>
                <a:cs typeface="+mn-cs"/>
              </a:rPr>
              <a:t>Повторное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использование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правил</a:t>
            </a:r>
            <a:r>
              <a:rPr lang="en-US" sz="1400" b="0" i="0" dirty="0">
                <a:solidFill>
                  <a:srgbClr val="000000"/>
                </a:solidFill>
                <a:latin typeface="Arial"/>
                <a:ea typeface="+mn-ea"/>
                <a:cs typeface="+mn-cs"/>
              </a:rPr>
              <a:t> или </a:t>
            </a:r>
            <a:r>
              <a:rPr lang="en-US" sz="1400" b="0" i="0" dirty="0" err="1">
                <a:solidFill>
                  <a:srgbClr val="000000"/>
                </a:solidFill>
                <a:latin typeface="Arial"/>
                <a:ea typeface="+mn-ea"/>
                <a:cs typeface="+mn-cs"/>
              </a:rPr>
              <a:t>систем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правил</a:t>
            </a:r>
            <a:r>
              <a:rPr lang="en-US" sz="1400" b="0" i="0" dirty="0">
                <a:solidFill>
                  <a:srgbClr val="000000"/>
                </a:solidFill>
                <a:latin typeface="Arial"/>
                <a:ea typeface="+mn-ea"/>
                <a:cs typeface="+mn-cs"/>
              </a:rPr>
              <a:t> в </a:t>
            </a:r>
            <a:r>
              <a:rPr lang="en-US" sz="1400" b="0" i="0" dirty="0" err="1">
                <a:solidFill>
                  <a:srgbClr val="000000"/>
                </a:solidFill>
                <a:latin typeface="Arial"/>
                <a:ea typeface="+mn-ea"/>
                <a:cs typeface="+mn-cs"/>
              </a:rPr>
              <a:t>табличной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форме</a:t>
            </a:r>
            <a:r>
              <a:rPr lang="en-US" sz="1400" b="0" i="0" dirty="0">
                <a:solidFill>
                  <a:srgbClr val="000000"/>
                </a:solidFill>
                <a:latin typeface="Arial"/>
                <a:ea typeface="+mn-ea"/>
                <a:cs typeface="+mn-cs"/>
              </a:rPr>
              <a:t> в </a:t>
            </a:r>
            <a:r>
              <a:rPr lang="en-US" sz="1400" b="0" i="0" dirty="0" err="1">
                <a:solidFill>
                  <a:srgbClr val="000000"/>
                </a:solidFill>
                <a:latin typeface="Arial"/>
                <a:ea typeface="+mn-ea"/>
                <a:cs typeface="+mn-cs"/>
              </a:rPr>
              <a:t>рамках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любых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наборов</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правил</a:t>
            </a:r>
            <a:r>
              <a:rPr lang="en-US" sz="1400" b="0" i="0" dirty="0">
                <a:solidFill>
                  <a:srgbClr val="000000"/>
                </a:solidFill>
                <a:latin typeface="Arial"/>
                <a:ea typeface="+mn-ea"/>
                <a:cs typeface="+mn-cs"/>
              </a:rPr>
              <a:t>.</a:t>
            </a:r>
          </a:p>
          <a:p>
            <a:pPr marL="896112" lvl="2" indent="-256032" algn="l" defTabSz="914400">
              <a:spcBef>
                <a:spcPts val="336"/>
              </a:spcBef>
              <a:buClr>
                <a:srgbClr val="00AFE3"/>
              </a:buClr>
              <a:buSzPct val="80000"/>
              <a:buFont typeface="Wingdings"/>
              <a:buChar char="n"/>
            </a:pPr>
            <a:r>
              <a:rPr lang="en-US" sz="1400" b="0" i="0" dirty="0" err="1">
                <a:solidFill>
                  <a:srgbClr val="000000"/>
                </a:solidFill>
                <a:latin typeface="Arial"/>
                <a:ea typeface="+mn-ea"/>
                <a:cs typeface="+mn-cs"/>
              </a:rPr>
              <a:t>Другие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действия</a:t>
            </a:r>
            <a:r>
              <a:rPr lang="en-US" sz="1400" b="0" i="0" dirty="0">
                <a:solidFill>
                  <a:srgbClr val="000000"/>
                </a:solidFill>
                <a:latin typeface="Arial"/>
                <a:ea typeface="+mn-ea"/>
                <a:cs typeface="+mn-cs"/>
              </a:rPr>
              <a:t> в </a:t>
            </a:r>
            <a:r>
              <a:rPr lang="en-US" sz="1400" b="0" i="0" dirty="0" err="1">
                <a:solidFill>
                  <a:srgbClr val="000000"/>
                </a:solidFill>
                <a:latin typeface="Arial"/>
                <a:ea typeface="+mn-ea"/>
                <a:cs typeface="+mn-cs"/>
              </a:rPr>
              <a:t>системе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правил</a:t>
            </a:r>
            <a:r>
              <a:rPr lang="en-US" sz="1400" b="0" i="0" dirty="0">
                <a:solidFill>
                  <a:srgbClr val="000000"/>
                </a:solidFill>
                <a:latin typeface="Arial"/>
                <a:ea typeface="+mn-ea"/>
                <a:cs typeface="+mn-cs"/>
              </a:rPr>
              <a:t> в </a:t>
            </a:r>
            <a:r>
              <a:rPr lang="en-US" sz="1400" b="0" i="0" dirty="0" err="1">
                <a:solidFill>
                  <a:srgbClr val="000000"/>
                </a:solidFill>
                <a:latin typeface="Arial"/>
                <a:ea typeface="+mn-ea"/>
                <a:cs typeface="+mn-cs"/>
              </a:rPr>
              <a:t>табличной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форме</a:t>
            </a:r>
            <a:r>
              <a:rPr lang="en-US" sz="1400" b="0" i="0" dirty="0">
                <a:solidFill>
                  <a:srgbClr val="000000"/>
                </a:solidFill>
                <a:latin typeface="Arial"/>
                <a:ea typeface="+mn-ea"/>
                <a:cs typeface="+mn-cs"/>
              </a:rPr>
              <a:t>.</a:t>
            </a:r>
          </a:p>
          <a:p>
            <a:pPr marL="896112" lvl="2" indent="-256032" algn="l" defTabSz="914400">
              <a:spcBef>
                <a:spcPts val="336"/>
              </a:spcBef>
              <a:buClr>
                <a:srgbClr val="00AFE3"/>
              </a:buClr>
              <a:buSzPct val="80000"/>
              <a:buFont typeface="Wingdings"/>
              <a:buChar char="n"/>
            </a:pPr>
            <a:r>
              <a:rPr lang="en-US" sz="1400" b="0" i="0" dirty="0" err="1">
                <a:solidFill>
                  <a:srgbClr val="000000"/>
                </a:solidFill>
                <a:latin typeface="Arial"/>
                <a:ea typeface="+mn-ea"/>
                <a:cs typeface="+mn-cs"/>
              </a:rPr>
              <a:t>Максимальное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удобство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пользования</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продуктивность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труда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разработчика</a:t>
            </a:r>
            <a:r>
              <a:rPr lang="en-US" sz="1400" b="0" i="0" dirty="0">
                <a:solidFill>
                  <a:srgbClr val="000000"/>
                </a:solidFill>
                <a:latin typeface="Arial"/>
                <a:ea typeface="+mn-ea"/>
                <a:cs typeface="+mn-cs"/>
              </a:rPr>
              <a:t>.</a:t>
            </a:r>
          </a:p>
          <a:p>
            <a:pPr marL="438912" lvl="1" indent="-256032" algn="l" defTabSz="914400">
              <a:spcBef>
                <a:spcPts val="288"/>
              </a:spcBef>
              <a:buClr>
                <a:srgbClr val="00AFE3"/>
              </a:buClr>
              <a:buSzPct val="100000"/>
              <a:buFont typeface="Wingdings"/>
              <a:buChar char="n"/>
            </a:pPr>
            <a:r>
              <a:rPr lang="en-US" sz="1200" b="0" i="0" dirty="0" err="1">
                <a:solidFill>
                  <a:srgbClr val="000000"/>
                </a:solidFill>
                <a:latin typeface="Arial"/>
                <a:ea typeface="+mn-ea"/>
                <a:cs typeface="+mn-cs"/>
              </a:rPr>
              <a:t>Упрощение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конфигурирования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сервисно-ориентированной</a:t>
            </a:r>
            <a:r>
              <a:rPr lang="en-US" sz="1200" b="0" i="0" dirty="0">
                <a:solidFill>
                  <a:srgbClr val="000000"/>
                </a:solidFill>
                <a:latin typeface="Arial"/>
                <a:ea typeface="+mn-ea"/>
                <a:cs typeface="+mn-cs"/>
              </a:rPr>
              <a:t> </a:t>
            </a:r>
            <a:r>
              <a:rPr lang="en-US" sz="1200" b="0" i="0" dirty="0" err="1" smtClean="0">
                <a:solidFill>
                  <a:srgbClr val="000000"/>
                </a:solidFill>
                <a:latin typeface="Arial"/>
                <a:ea typeface="+mn-ea"/>
                <a:cs typeface="+mn-cs"/>
              </a:rPr>
              <a:t>архитектуры</a:t>
            </a:r>
            <a:endParaRPr lang="en-US" sz="1200" b="0" i="0" dirty="0">
              <a:solidFill>
                <a:srgbClr val="000000"/>
              </a:solidFill>
              <a:latin typeface="Arial"/>
              <a:ea typeface="+mn-ea"/>
              <a:cs typeface="+mn-cs"/>
            </a:endParaRPr>
          </a:p>
          <a:p>
            <a:pPr marL="896112" lvl="2" indent="-256032" algn="l" defTabSz="914400">
              <a:spcBef>
                <a:spcPts val="336"/>
              </a:spcBef>
              <a:buClr>
                <a:srgbClr val="00AFE3"/>
              </a:buClr>
              <a:buSzPct val="80000"/>
              <a:buFont typeface="Wingdings"/>
              <a:buChar char="n"/>
            </a:pPr>
            <a:r>
              <a:rPr lang="en-US" sz="1400" b="0" i="0" dirty="0" err="1">
                <a:solidFill>
                  <a:srgbClr val="000000"/>
                </a:solidFill>
                <a:latin typeface="Arial"/>
                <a:ea typeface="+mn-ea"/>
                <a:cs typeface="+mn-cs"/>
              </a:rPr>
              <a:t>Не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требуется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настройка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локальных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сервисов</a:t>
            </a:r>
            <a:r>
              <a:rPr lang="en-US" sz="1400" b="0" i="0" dirty="0">
                <a:solidFill>
                  <a:srgbClr val="000000"/>
                </a:solidFill>
                <a:latin typeface="Arial"/>
                <a:ea typeface="+mn-ea"/>
                <a:cs typeface="+mn-cs"/>
              </a:rPr>
              <a:t>.</a:t>
            </a:r>
          </a:p>
          <a:p>
            <a:pPr marL="438912" lvl="1" indent="-256032" algn="l" defTabSz="914400">
              <a:spcBef>
                <a:spcPts val="288"/>
              </a:spcBef>
              <a:buClr>
                <a:srgbClr val="00AFE3"/>
              </a:buClr>
              <a:buSzPct val="100000"/>
              <a:buFont typeface="Wingdings"/>
              <a:buChar char="n"/>
            </a:pPr>
            <a:r>
              <a:rPr lang="en-US" sz="1200" b="0" i="0" dirty="0" err="1">
                <a:solidFill>
                  <a:srgbClr val="000000"/>
                </a:solidFill>
                <a:latin typeface="Arial"/>
                <a:ea typeface="+mn-ea"/>
                <a:cs typeface="+mn-cs"/>
              </a:rPr>
              <a:t>Новая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перспектива</a:t>
            </a:r>
            <a:r>
              <a:rPr lang="en-US" sz="1200" b="0" i="0" dirty="0">
                <a:solidFill>
                  <a:srgbClr val="000000"/>
                </a:solidFill>
                <a:latin typeface="Arial"/>
                <a:ea typeface="+mn-ea"/>
                <a:cs typeface="+mn-cs"/>
              </a:rPr>
              <a:t> ESR в </a:t>
            </a:r>
            <a:r>
              <a:rPr lang="en-US" sz="1200" b="0" i="0" dirty="0" smtClean="0">
                <a:solidFill>
                  <a:srgbClr val="000000"/>
                </a:solidFill>
                <a:latin typeface="Arial"/>
                <a:ea typeface="+mn-ea"/>
                <a:cs typeface="+mn-cs"/>
              </a:rPr>
              <a:t>NWDS</a:t>
            </a:r>
            <a:endParaRPr lang="en-US" sz="1200" b="0" i="0" dirty="0">
              <a:solidFill>
                <a:srgbClr val="000000"/>
              </a:solidFill>
              <a:latin typeface="Arial"/>
              <a:ea typeface="+mn-ea"/>
              <a:cs typeface="+mn-cs"/>
            </a:endParaRPr>
          </a:p>
          <a:p>
            <a:pPr marL="896112" lvl="2" indent="-256032" algn="l" defTabSz="914400">
              <a:spcBef>
                <a:spcPts val="336"/>
              </a:spcBef>
              <a:buClr>
                <a:srgbClr val="00AFE3"/>
              </a:buClr>
              <a:buSzPct val="80000"/>
              <a:buFont typeface="Wingdings"/>
              <a:buChar char="n"/>
            </a:pPr>
            <a:r>
              <a:rPr lang="en-US" sz="1400" b="0" i="0" dirty="0" err="1">
                <a:solidFill>
                  <a:srgbClr val="000000"/>
                </a:solidFill>
                <a:latin typeface="Arial"/>
                <a:ea typeface="+mn-ea"/>
                <a:cs typeface="+mn-cs"/>
              </a:rPr>
              <a:t>Определение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сервисных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интерфейсов</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типов</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данных</a:t>
            </a:r>
            <a:r>
              <a:rPr lang="en-US" sz="1400" b="0" i="0" dirty="0">
                <a:solidFill>
                  <a:srgbClr val="000000"/>
                </a:solidFill>
                <a:latin typeface="Arial"/>
                <a:ea typeface="+mn-ea"/>
                <a:cs typeface="+mn-cs"/>
              </a:rPr>
              <a:t>.</a:t>
            </a: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203F8E7A-3AE4-48D8-B76B-BFBAD227427C}" type="slidenum">
              <a:rPr lang="en-US" sz="1000" b="0" i="0">
                <a:latin typeface="Arial"/>
                <a:ea typeface="+mn-ea"/>
                <a:cs typeface="+mn-cs"/>
              </a:rPr>
              <a:pPr algn="ctr" defTabSz="914400">
                <a:buNone/>
              </a:pPr>
              <a:t>22</a:t>
            </a:fld>
            <a:endParaRPr lang="en-US" sz="1000" b="0" i="0">
              <a:latin typeface="Arial"/>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24</a:t>
            </a:fld>
            <a:endParaRPr lang="de-DE" sz="1000" b="0" i="0">
              <a:latin typeface="Arial"/>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spcBef>
                <a:spcPts val="300"/>
              </a:spcBef>
              <a:buNone/>
            </a:pPr>
            <a:r>
              <a:rPr lang="de-DE" sz="1300" b="1" i="0" dirty="0" err="1">
                <a:solidFill>
                  <a:srgbClr val="000000"/>
                </a:solidFill>
                <a:latin typeface="Arial"/>
                <a:ea typeface="+mn-ea"/>
                <a:cs typeface="+mn-cs"/>
              </a:rPr>
              <a:t>Варианты</a:t>
            </a:r>
            <a:r>
              <a:rPr lang="de-DE" sz="1300" b="1" i="0" dirty="0">
                <a:solidFill>
                  <a:srgbClr val="000000"/>
                </a:solidFill>
                <a:latin typeface="Arial"/>
                <a:ea typeface="+mn-ea"/>
                <a:cs typeface="+mn-cs"/>
              </a:rPr>
              <a:t> </a:t>
            </a:r>
            <a:r>
              <a:rPr lang="de-DE" sz="1300" b="1" i="0" dirty="0" err="1">
                <a:solidFill>
                  <a:srgbClr val="000000"/>
                </a:solidFill>
                <a:latin typeface="Arial"/>
                <a:ea typeface="+mn-ea"/>
                <a:cs typeface="+mn-cs"/>
              </a:rPr>
              <a:t>развертывания</a:t>
            </a:r>
            <a:endParaRPr lang="de-DE" sz="1300" b="1" i="0" dirty="0">
              <a:solidFill>
                <a:srgbClr val="000000"/>
              </a:solidFill>
              <a:latin typeface="Arial"/>
              <a:ea typeface="+mn-ea"/>
              <a:cs typeface="+mn-cs"/>
            </a:endParaRPr>
          </a:p>
          <a:p>
            <a:pPr marL="0" algn="l" defTabSz="914400">
              <a:spcBef>
                <a:spcPts val="100"/>
              </a:spcBef>
              <a:buNone/>
            </a:pPr>
            <a:r>
              <a:rPr lang="en-US" sz="1100" b="0" i="0" dirty="0" err="1">
                <a:solidFill>
                  <a:srgbClr val="000000"/>
                </a:solidFill>
                <a:latin typeface="Arial"/>
                <a:ea typeface="+mn-ea"/>
                <a:cs typeface="+mn-cs"/>
              </a:rPr>
              <a:t>Единый</a:t>
            </a:r>
            <a:r>
              <a:rPr lang="en-US" sz="1100" b="0" i="0" dirty="0">
                <a:solidFill>
                  <a:srgbClr val="000000"/>
                </a:solidFill>
                <a:latin typeface="Arial"/>
                <a:ea typeface="+mn-ea"/>
                <a:cs typeface="+mn-cs"/>
              </a:rPr>
              <a:t> ESR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множества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доменов</a:t>
            </a:r>
            <a:r>
              <a:rPr lang="en-US" sz="1100" b="0" i="0" dirty="0">
                <a:solidFill>
                  <a:srgbClr val="000000"/>
                </a:solidFill>
                <a:latin typeface="Arial"/>
                <a:ea typeface="+mn-ea"/>
                <a:cs typeface="+mn-cs"/>
              </a:rPr>
              <a:t> PI.</a:t>
            </a:r>
          </a:p>
          <a:p>
            <a:pPr marL="0" algn="l" defTabSz="914400">
              <a:spcBef>
                <a:spcPts val="100"/>
              </a:spcBef>
              <a:buNone/>
            </a:pPr>
            <a:r>
              <a:rPr lang="en-US" sz="1100" b="0" i="0" dirty="0" err="1">
                <a:solidFill>
                  <a:srgbClr val="000000"/>
                </a:solidFill>
                <a:latin typeface="Arial"/>
                <a:ea typeface="+mn-ea"/>
                <a:cs typeface="+mn-cs"/>
              </a:rPr>
              <a:t>Дополнительные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развертывания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ядер</a:t>
            </a:r>
            <a:r>
              <a:rPr lang="en-US" sz="1100" b="0" i="0" dirty="0">
                <a:solidFill>
                  <a:srgbClr val="000000"/>
                </a:solidFill>
                <a:latin typeface="Arial"/>
                <a:ea typeface="+mn-ea"/>
                <a:cs typeface="+mn-cs"/>
              </a:rPr>
              <a:t> Adapter Engines в </a:t>
            </a:r>
            <a:r>
              <a:rPr lang="en-US" sz="1100" b="0" i="0" dirty="0" err="1">
                <a:solidFill>
                  <a:srgbClr val="000000"/>
                </a:solidFill>
                <a:latin typeface="Arial"/>
                <a:ea typeface="+mn-ea"/>
                <a:cs typeface="+mn-cs"/>
              </a:rPr>
              <a:t>рамках</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рамках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стека</a:t>
            </a:r>
            <a:r>
              <a:rPr lang="en-US" sz="1100" b="0" i="0" dirty="0">
                <a:solidFill>
                  <a:srgbClr val="000000"/>
                </a:solidFill>
                <a:latin typeface="Arial"/>
                <a:ea typeface="+mn-ea"/>
                <a:cs typeface="+mn-cs"/>
              </a:rPr>
              <a:t> </a:t>
            </a:r>
            <a:r>
              <a:rPr lang="ru-RU" sz="1100" b="0" i="0" dirty="0" smtClean="0">
                <a:solidFill>
                  <a:srgbClr val="000000"/>
                </a:solidFill>
                <a:latin typeface="Arial"/>
                <a:ea typeface="+mn-ea"/>
                <a:cs typeface="+mn-cs"/>
              </a:rPr>
              <a:t>«</a:t>
            </a:r>
            <a:r>
              <a:rPr lang="en-US" sz="1100" b="0" i="0" dirty="0" err="1" smtClean="0">
                <a:solidFill>
                  <a:srgbClr val="000000"/>
                </a:solidFill>
                <a:latin typeface="Arial"/>
                <a:ea typeface="+mn-ea"/>
                <a:cs typeface="+mn-cs"/>
              </a:rPr>
              <a:t>только</a:t>
            </a:r>
            <a:r>
              <a:rPr lang="en-US" sz="1100" b="0" i="0" dirty="0" smtClean="0">
                <a:solidFill>
                  <a:srgbClr val="000000"/>
                </a:solidFill>
                <a:latin typeface="Arial"/>
                <a:ea typeface="+mn-ea"/>
                <a:cs typeface="+mn-cs"/>
              </a:rPr>
              <a:t> </a:t>
            </a:r>
            <a:r>
              <a:rPr lang="en-US" sz="1100" b="0" i="0" dirty="0">
                <a:solidFill>
                  <a:srgbClr val="000000"/>
                </a:solidFill>
                <a:latin typeface="Arial"/>
                <a:ea typeface="+mn-ea"/>
                <a:cs typeface="+mn-cs"/>
              </a:rPr>
              <a:t>﻿</a:t>
            </a:r>
            <a:r>
              <a:rPr lang="en-US" sz="1100" b="0" i="0" dirty="0" smtClean="0">
                <a:solidFill>
                  <a:srgbClr val="000000"/>
                </a:solidFill>
                <a:latin typeface="Arial"/>
                <a:ea typeface="+mn-ea"/>
                <a:cs typeface="+mn-cs"/>
              </a:rPr>
              <a:t>Java</a:t>
            </a:r>
            <a:r>
              <a:rPr lang="ru-RU" sz="1100" b="0" i="0" dirty="0" smtClean="0">
                <a:solidFill>
                  <a:srgbClr val="000000"/>
                </a:solidFill>
                <a:latin typeface="Arial"/>
                <a:ea typeface="+mn-ea"/>
                <a:cs typeface="+mn-cs"/>
              </a:rPr>
              <a:t>»</a:t>
            </a:r>
            <a:r>
              <a:rPr lang="en-US" sz="1100" b="0" i="0" dirty="0" smtClean="0">
                <a:solidFill>
                  <a:srgbClr val="000000"/>
                </a:solidFill>
                <a:latin typeface="Arial"/>
                <a:ea typeface="+mn-ea"/>
                <a:cs typeface="+mn-cs"/>
              </a:rPr>
              <a:t>.</a:t>
            </a:r>
            <a:endParaRPr lang="en-US" sz="1100" b="0" i="0" dirty="0">
              <a:solidFill>
                <a:srgbClr val="000000"/>
              </a:solidFill>
              <a:latin typeface="Arial"/>
              <a:ea typeface="+mn-ea"/>
              <a:cs typeface="+mn-cs"/>
            </a:endParaRPr>
          </a:p>
          <a:p>
            <a:pPr marL="0" algn="l" defTabSz="914400">
              <a:spcBef>
                <a:spcPts val="100"/>
              </a:spcBef>
              <a:buNone/>
            </a:pPr>
            <a:r>
              <a:rPr lang="en-US" sz="1100" b="0" i="0" dirty="0" err="1">
                <a:solidFill>
                  <a:srgbClr val="000000"/>
                </a:solidFill>
                <a:latin typeface="Arial"/>
                <a:ea typeface="+mn-ea"/>
                <a:cs typeface="+mn-cs"/>
              </a:rPr>
              <a:t>Совместная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разработка</a:t>
            </a:r>
            <a:r>
              <a:rPr lang="en-US" sz="1100" b="0" i="0" dirty="0">
                <a:solidFill>
                  <a:srgbClr val="000000"/>
                </a:solidFill>
                <a:latin typeface="Arial"/>
                <a:ea typeface="+mn-ea"/>
                <a:cs typeface="+mn-cs"/>
              </a:rPr>
              <a:t> PI и BPM </a:t>
            </a:r>
            <a:r>
              <a:rPr lang="en-US" sz="1100" b="0" i="0" dirty="0" err="1">
                <a:solidFill>
                  <a:srgbClr val="000000"/>
                </a:solidFill>
                <a:latin typeface="Arial"/>
                <a:ea typeface="+mn-ea"/>
                <a:cs typeface="+mn-cs"/>
              </a:rPr>
              <a:t>как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единой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системы</a:t>
            </a:r>
            <a:r>
              <a:rPr lang="en-US" sz="1100" b="0" i="0" dirty="0">
                <a:solidFill>
                  <a:srgbClr val="000000"/>
                </a:solidFill>
                <a:latin typeface="Arial"/>
                <a:ea typeface="+mn-ea"/>
                <a:cs typeface="+mn-cs"/>
              </a:rPr>
              <a:t>.</a:t>
            </a:r>
          </a:p>
          <a:p>
            <a:pPr marL="274320" lvl="1" indent="-182880" algn="l" defTabSz="914400">
              <a:spcBef>
                <a:spcPts val="100"/>
              </a:spcBef>
              <a:buClr>
                <a:srgbClr val="FDB913"/>
              </a:buClr>
              <a:buSzPct val="100000"/>
              <a:buFont typeface="Wingdings"/>
              <a:buChar char=""/>
            </a:pPr>
            <a:r>
              <a:rPr lang="en-US" sz="1100" b="0" i="0" dirty="0" err="1">
                <a:solidFill>
                  <a:srgbClr val="000000"/>
                </a:solidFill>
                <a:latin typeface="Arial"/>
                <a:ea typeface="+mn-ea"/>
                <a:cs typeface="+mn-cs"/>
              </a:rPr>
              <a:t>Поддержка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ориентированных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систему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процессов</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ядре</a:t>
            </a:r>
            <a:r>
              <a:rPr lang="en-US" sz="1100" b="0" i="0" dirty="0">
                <a:solidFill>
                  <a:srgbClr val="000000"/>
                </a:solidFill>
                <a:latin typeface="Arial"/>
                <a:ea typeface="+mn-ea"/>
                <a:cs typeface="+mn-cs"/>
              </a:rPr>
              <a:t> NW BPM.</a:t>
            </a:r>
          </a:p>
          <a:p>
            <a:pPr marL="274320" lvl="1" indent="-182880" algn="l" defTabSz="914400">
              <a:spcBef>
                <a:spcPts val="100"/>
              </a:spcBef>
              <a:buClr>
                <a:srgbClr val="FDB913"/>
              </a:buClr>
              <a:buSzPct val="100000"/>
              <a:buFont typeface="Wingdings"/>
              <a:buChar char=""/>
            </a:pPr>
            <a:endParaRPr lang="en-US" sz="1100" dirty="0" smtClean="0"/>
          </a:p>
          <a:p>
            <a:pPr marL="0" algn="l" defTabSz="914400">
              <a:spcBef>
                <a:spcPts val="300"/>
              </a:spcBef>
              <a:buNone/>
            </a:pPr>
            <a:r>
              <a:rPr lang="en-US" sz="1300" b="1" i="0" dirty="0" err="1">
                <a:solidFill>
                  <a:srgbClr val="000000"/>
                </a:solidFill>
                <a:latin typeface="Arial"/>
                <a:ea typeface="+mn-ea"/>
                <a:cs typeface="+mn-cs"/>
              </a:rPr>
              <a:t>Снижение</a:t>
            </a:r>
            <a:r>
              <a:rPr lang="en-US" sz="1300" b="1" i="0" dirty="0">
                <a:solidFill>
                  <a:srgbClr val="000000"/>
                </a:solidFill>
                <a:latin typeface="Arial"/>
                <a:ea typeface="+mn-ea"/>
                <a:cs typeface="+mn-cs"/>
              </a:rPr>
              <a:t> </a:t>
            </a:r>
            <a:r>
              <a:rPr lang="en-US" sz="1300" b="1" i="0" dirty="0" err="1">
                <a:solidFill>
                  <a:srgbClr val="000000"/>
                </a:solidFill>
                <a:latin typeface="Arial"/>
                <a:ea typeface="+mn-ea"/>
                <a:cs typeface="+mn-cs"/>
              </a:rPr>
              <a:t>затрат</a:t>
            </a:r>
            <a:r>
              <a:rPr lang="en-US" sz="1300" b="1" i="0" dirty="0">
                <a:solidFill>
                  <a:srgbClr val="000000"/>
                </a:solidFill>
                <a:latin typeface="Arial"/>
                <a:ea typeface="+mn-ea"/>
                <a:cs typeface="+mn-cs"/>
              </a:rPr>
              <a:t> </a:t>
            </a:r>
            <a:r>
              <a:rPr lang="en-US" sz="1300" b="1" i="0" dirty="0" err="1">
                <a:solidFill>
                  <a:srgbClr val="000000"/>
                </a:solidFill>
                <a:latin typeface="Arial"/>
                <a:ea typeface="+mn-ea"/>
                <a:cs typeface="+mn-cs"/>
              </a:rPr>
              <a:t>на</a:t>
            </a:r>
            <a:r>
              <a:rPr lang="en-US" sz="1300" b="1" i="0" dirty="0">
                <a:solidFill>
                  <a:srgbClr val="000000"/>
                </a:solidFill>
                <a:latin typeface="Arial"/>
                <a:ea typeface="+mn-ea"/>
                <a:cs typeface="+mn-cs"/>
              </a:rPr>
              <a:t> </a:t>
            </a:r>
            <a:r>
              <a:rPr lang="en-US" sz="1300" b="1" i="0" dirty="0" err="1">
                <a:solidFill>
                  <a:srgbClr val="000000"/>
                </a:solidFill>
                <a:latin typeface="Arial"/>
                <a:ea typeface="+mn-ea"/>
                <a:cs typeface="+mn-cs"/>
              </a:rPr>
              <a:t>интеграцию</a:t>
            </a:r>
            <a:endParaRPr lang="en-US" sz="1300" b="1" i="0" dirty="0">
              <a:solidFill>
                <a:srgbClr val="000000"/>
              </a:solidFill>
              <a:latin typeface="Arial"/>
              <a:ea typeface="+mn-ea"/>
              <a:cs typeface="+mn-cs"/>
            </a:endParaRPr>
          </a:p>
          <a:p>
            <a:pPr marL="0" algn="l" defTabSz="914400">
              <a:spcBef>
                <a:spcPts val="100"/>
              </a:spcBef>
              <a:buNone/>
            </a:pPr>
            <a:r>
              <a:rPr lang="en-US" sz="1100" b="0" i="0" dirty="0" err="1">
                <a:solidFill>
                  <a:srgbClr val="000000"/>
                </a:solidFill>
                <a:latin typeface="Arial"/>
                <a:ea typeface="+mn-ea"/>
                <a:cs typeface="+mn-cs"/>
              </a:rPr>
              <a:t>Минимум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операций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интеграции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минимально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достижимая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нагрузка</a:t>
            </a:r>
            <a:r>
              <a:rPr lang="en-US" sz="1100" b="0" i="0" dirty="0">
                <a:solidFill>
                  <a:srgbClr val="000000"/>
                </a:solidFill>
                <a:latin typeface="Arial"/>
                <a:ea typeface="+mn-ea"/>
                <a:cs typeface="+mn-cs"/>
              </a:rPr>
              <a:t>. </a:t>
            </a:r>
          </a:p>
          <a:p>
            <a:pPr marL="274320" lvl="1" indent="-182880" algn="l" defTabSz="914400">
              <a:spcBef>
                <a:spcPts val="100"/>
              </a:spcBef>
              <a:buClr>
                <a:srgbClr val="FDB913"/>
              </a:buClr>
              <a:buSzPct val="100000"/>
              <a:buFont typeface="Wingdings"/>
              <a:buChar char=""/>
            </a:pPr>
            <a:endParaRPr lang="en-US" sz="1100" dirty="0" smtClean="0"/>
          </a:p>
          <a:p>
            <a:pPr marL="0" algn="l" defTabSz="914400">
              <a:spcBef>
                <a:spcPts val="0"/>
              </a:spcBef>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25</a:t>
            </a:fld>
            <a:endParaRPr lang="de-DE" sz="1000" b="0" i="0">
              <a:latin typeface="Arial"/>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algn="l" defTabSz="914400">
              <a:buNone/>
            </a:pPr>
            <a:r>
              <a:rPr lang="en-US" sz="800" b="1" i="0" dirty="0" err="1">
                <a:solidFill>
                  <a:srgbClr val="000000"/>
                </a:solidFill>
                <a:latin typeface="Arial"/>
                <a:ea typeface="+mn-ea"/>
                <a:cs typeface="+mn-cs"/>
              </a:rPr>
              <a:t>Прозрачность</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процессов</a:t>
            </a:r>
            <a:r>
              <a:rPr lang="en-US" sz="800" b="1" i="0" dirty="0">
                <a:solidFill>
                  <a:srgbClr val="000000"/>
                </a:solidFill>
                <a:latin typeface="Arial"/>
                <a:ea typeface="+mn-ea"/>
                <a:cs typeface="+mn-cs"/>
              </a:rPr>
              <a:t> и </a:t>
            </a:r>
            <a:r>
              <a:rPr lang="en-US" sz="800" b="1" i="0" dirty="0" err="1">
                <a:solidFill>
                  <a:srgbClr val="000000"/>
                </a:solidFill>
                <a:latin typeface="Arial"/>
                <a:ea typeface="+mn-ea"/>
                <a:cs typeface="+mn-cs"/>
              </a:rPr>
              <a:t>бизнес-контент</a:t>
            </a:r>
            <a:endParaRPr lang="en-US" sz="800" b="1" i="0" dirty="0">
              <a:solidFill>
                <a:srgbClr val="000000"/>
              </a:solidFill>
              <a:latin typeface="Arial"/>
              <a:ea typeface="+mn-ea"/>
              <a:cs typeface="+mn-cs"/>
            </a:endParaRPr>
          </a:p>
          <a:p>
            <a:pPr marL="0" algn="l" defTabSz="914400">
              <a:buNone/>
            </a:pPr>
            <a:r>
              <a:rPr lang="en-US" sz="800" b="0" i="0" dirty="0" err="1">
                <a:solidFill>
                  <a:srgbClr val="000000"/>
                </a:solidFill>
                <a:latin typeface="Arial"/>
                <a:ea typeface="+mn-ea"/>
                <a:cs typeface="+mn-cs"/>
              </a:rPr>
              <a:t>Наряду</a:t>
            </a:r>
            <a:r>
              <a:rPr lang="en-US" sz="800" b="0" i="0" dirty="0">
                <a:solidFill>
                  <a:srgbClr val="000000"/>
                </a:solidFill>
                <a:latin typeface="Arial"/>
                <a:ea typeface="+mn-ea"/>
                <a:cs typeface="+mn-cs"/>
              </a:rPr>
              <a:t> с </a:t>
            </a:r>
            <a:r>
              <a:rPr lang="en-US" sz="800" b="0" i="0" dirty="0" err="1">
                <a:solidFill>
                  <a:srgbClr val="000000"/>
                </a:solidFill>
                <a:latin typeface="Arial"/>
                <a:ea typeface="+mn-ea"/>
                <a:cs typeface="+mn-cs"/>
              </a:rPr>
              <a:t>возможностями</a:t>
            </a:r>
            <a:r>
              <a:rPr lang="en-US" sz="800" b="0" i="0" dirty="0">
                <a:solidFill>
                  <a:srgbClr val="000000"/>
                </a:solidFill>
                <a:latin typeface="Arial"/>
                <a:ea typeface="+mn-ea"/>
                <a:cs typeface="+mn-cs"/>
              </a:rPr>
              <a:t> SAP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запуска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важнейших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бизнес-процессов</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внутри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компании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планируется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обеспечить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всеобъемлющий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обзор</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всего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ландшафта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помощи</a:t>
            </a:r>
            <a:r>
              <a:rPr lang="en-US" sz="800" b="0" i="0" dirty="0">
                <a:solidFill>
                  <a:srgbClr val="000000"/>
                </a:solidFill>
                <a:latin typeface="Arial"/>
                <a:ea typeface="+mn-ea"/>
                <a:cs typeface="+mn-cs"/>
              </a:rPr>
              <a:t> </a:t>
            </a:r>
            <a:r>
              <a:rPr lang="en-US" sz="800" b="1" i="0" dirty="0" err="1">
                <a:solidFill>
                  <a:srgbClr val="000000"/>
                </a:solidFill>
                <a:latin typeface="Arial"/>
                <a:ea typeface="+mn-ea"/>
                <a:cs typeface="+mn-cs"/>
              </a:rPr>
              <a:t>Уровня</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общих</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процессов</a:t>
            </a:r>
            <a:r>
              <a:rPr lang="en-US" sz="800" b="1" i="0" dirty="0">
                <a:solidFill>
                  <a:srgbClr val="000000"/>
                </a:solidFill>
                <a:latin typeface="Arial"/>
                <a:ea typeface="+mn-ea"/>
                <a:cs typeface="+mn-cs"/>
              </a:rPr>
              <a:t> (Common Process Layer)</a:t>
            </a:r>
            <a:r>
              <a:rPr lang="en-US" sz="800" b="0" i="0" dirty="0">
                <a:solidFill>
                  <a:srgbClr val="000000"/>
                </a:solidFill>
                <a:latin typeface="Arial"/>
                <a:ea typeface="+mn-ea"/>
                <a:cs typeface="+mn-cs"/>
              </a:rPr>
              <a:t>. </a:t>
            </a:r>
          </a:p>
          <a:p>
            <a:pPr marL="0" algn="l" defTabSz="914400">
              <a:buNone/>
            </a:pPr>
            <a:endParaRPr lang="en-US" sz="800" dirty="0" smtClean="0">
              <a:latin typeface="+mn-lt"/>
            </a:endParaRPr>
          </a:p>
          <a:p>
            <a:pPr marL="0" lvl="1" indent="0" algn="l" defTabSz="914400">
              <a:spcBef>
                <a:spcPts val="720"/>
              </a:spcBef>
              <a:buNone/>
            </a:pPr>
            <a:r>
              <a:rPr lang="en-US" sz="800" b="0" i="0" dirty="0" err="1">
                <a:solidFill>
                  <a:srgbClr val="000000"/>
                </a:solidFill>
                <a:latin typeface="Arial"/>
                <a:ea typeface="+mn-ea"/>
                <a:cs typeface="+mn-cs"/>
              </a:rPr>
              <a:t>Общее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представление</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доступ</a:t>
            </a:r>
            <a:r>
              <a:rPr lang="en-US" sz="800" b="0" i="0" dirty="0">
                <a:solidFill>
                  <a:srgbClr val="000000"/>
                </a:solidFill>
                <a:latin typeface="Arial"/>
                <a:ea typeface="+mn-ea"/>
                <a:cs typeface="+mn-cs"/>
              </a:rPr>
              <a:t> к </a:t>
            </a:r>
            <a:r>
              <a:rPr lang="en-US" sz="800" b="0" i="0" dirty="0" err="1">
                <a:solidFill>
                  <a:srgbClr val="000000"/>
                </a:solidFill>
                <a:latin typeface="Arial"/>
                <a:ea typeface="+mn-ea"/>
                <a:cs typeface="+mn-cs"/>
              </a:rPr>
              <a:t>эталонному</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содержимому</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бизнес-процессов</a:t>
            </a:r>
            <a:r>
              <a:rPr lang="en-US" sz="800" b="0" i="0" dirty="0">
                <a:solidFill>
                  <a:srgbClr val="000000"/>
                </a:solidFill>
                <a:latin typeface="Arial"/>
                <a:ea typeface="+mn-ea"/>
                <a:cs typeface="+mn-cs"/>
              </a:rPr>
              <a:t> SAP и </a:t>
            </a:r>
            <a:r>
              <a:rPr lang="en-US" sz="800" b="0" i="0" dirty="0" err="1">
                <a:solidFill>
                  <a:srgbClr val="000000"/>
                </a:solidFill>
                <a:latin typeface="Arial"/>
                <a:ea typeface="+mn-ea"/>
                <a:cs typeface="+mn-cs"/>
              </a:rPr>
              <a:t>точкам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расширения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что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обеспечивает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прозрачность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решений</a:t>
            </a:r>
            <a:r>
              <a:rPr lang="en-US" sz="800" b="0" i="0" dirty="0">
                <a:solidFill>
                  <a:srgbClr val="000000"/>
                </a:solidFill>
                <a:latin typeface="Arial"/>
                <a:ea typeface="+mn-ea"/>
                <a:cs typeface="+mn-cs"/>
              </a:rPr>
              <a:t> SAP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бизнес-процессов</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Справочная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информация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поставляется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вместе</a:t>
            </a:r>
            <a:r>
              <a:rPr lang="en-US" sz="800" b="0" i="0" dirty="0">
                <a:solidFill>
                  <a:srgbClr val="000000"/>
                </a:solidFill>
                <a:latin typeface="Arial"/>
                <a:ea typeface="+mn-ea"/>
                <a:cs typeface="+mn-cs"/>
              </a:rPr>
              <a:t> с </a:t>
            </a:r>
            <a:r>
              <a:rPr lang="en-US" sz="800" b="0" i="0" dirty="0" err="1">
                <a:solidFill>
                  <a:srgbClr val="000000"/>
                </a:solidFill>
                <a:latin typeface="Arial"/>
                <a:ea typeface="+mn-ea"/>
                <a:cs typeface="+mn-cs"/>
              </a:rPr>
              <a:t>платформой</a:t>
            </a:r>
            <a:r>
              <a:rPr lang="en-US" sz="800" b="0" i="0" dirty="0">
                <a:solidFill>
                  <a:srgbClr val="000000"/>
                </a:solidFill>
                <a:latin typeface="Arial"/>
                <a:ea typeface="+mn-ea"/>
                <a:cs typeface="+mn-cs"/>
              </a:rPr>
              <a:t> SAP Solution Manager и в </a:t>
            </a:r>
            <a:r>
              <a:rPr lang="en-US" sz="800" b="0" i="0" dirty="0" err="1">
                <a:solidFill>
                  <a:srgbClr val="000000"/>
                </a:solidFill>
                <a:latin typeface="Arial"/>
                <a:ea typeface="+mn-ea"/>
                <a:cs typeface="+mn-cs"/>
              </a:rPr>
              <a:t>дальнейшем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будет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доступна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вместе</a:t>
            </a:r>
            <a:r>
              <a:rPr lang="en-US" sz="800" b="0" i="0" dirty="0">
                <a:solidFill>
                  <a:srgbClr val="000000"/>
                </a:solidFill>
                <a:latin typeface="Arial"/>
                <a:ea typeface="+mn-ea"/>
                <a:cs typeface="+mn-cs"/>
              </a:rPr>
              <a:t> с </a:t>
            </a:r>
            <a:r>
              <a:rPr lang="en-US" sz="800" b="0" i="0" dirty="0" err="1">
                <a:solidFill>
                  <a:srgbClr val="000000"/>
                </a:solidFill>
                <a:latin typeface="Arial"/>
                <a:ea typeface="+mn-ea"/>
                <a:cs typeface="+mn-cs"/>
              </a:rPr>
              <a:t>решением</a:t>
            </a:r>
            <a:r>
              <a:rPr lang="en-US" sz="800" b="0" i="0" dirty="0">
                <a:solidFill>
                  <a:srgbClr val="000000"/>
                </a:solidFill>
                <a:latin typeface="Arial"/>
                <a:ea typeface="+mn-ea"/>
                <a:cs typeface="+mn-cs"/>
              </a:rPr>
              <a:t> SAP </a:t>
            </a:r>
            <a:r>
              <a:rPr lang="en-US" sz="800" b="0" i="0" dirty="0" err="1">
                <a:solidFill>
                  <a:srgbClr val="000000"/>
                </a:solidFill>
                <a:latin typeface="Arial"/>
                <a:ea typeface="+mn-ea"/>
                <a:cs typeface="+mn-cs"/>
              </a:rPr>
              <a:t>NetWeaver</a:t>
            </a:r>
            <a:r>
              <a:rPr lang="en-US" sz="800" b="0" i="0" dirty="0">
                <a:solidFill>
                  <a:srgbClr val="000000"/>
                </a:solidFill>
                <a:latin typeface="Arial"/>
                <a:ea typeface="+mn-ea"/>
                <a:cs typeface="+mn-cs"/>
              </a:rPr>
              <a:t> BPM, </a:t>
            </a:r>
            <a:r>
              <a:rPr lang="en-US" sz="800" b="0" i="0" dirty="0" err="1">
                <a:solidFill>
                  <a:srgbClr val="000000"/>
                </a:solidFill>
                <a:latin typeface="Arial"/>
                <a:ea typeface="+mn-ea"/>
                <a:cs typeface="+mn-cs"/>
              </a:rPr>
              <a:t>которое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представляет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собой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единую</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интегрированную</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среду</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управления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бизнес-процессами</a:t>
            </a:r>
            <a:r>
              <a:rPr lang="en-US" sz="800" b="0" i="0" dirty="0">
                <a:solidFill>
                  <a:srgbClr val="000000"/>
                </a:solidFill>
                <a:latin typeface="Arial"/>
                <a:ea typeface="+mn-ea"/>
                <a:cs typeface="+mn-cs"/>
              </a:rPr>
              <a:t>. </a:t>
            </a:r>
          </a:p>
          <a:p>
            <a:pPr marL="0" lvl="1" indent="0" algn="l" defTabSz="914400">
              <a:spcBef>
                <a:spcPts val="720"/>
              </a:spcBef>
              <a:buNone/>
            </a:pPr>
            <a:endParaRPr lang="en-US" sz="800" dirty="0" smtClean="0">
              <a:latin typeface="+mn-lt"/>
            </a:endParaRPr>
          </a:p>
          <a:p>
            <a:pPr marL="0" algn="l" defTabSz="914400">
              <a:spcBef>
                <a:spcPts val="0"/>
              </a:spcBef>
              <a:buNone/>
            </a:pPr>
            <a:r>
              <a:rPr lang="en-US" sz="800" b="0" i="0" dirty="0" err="1">
                <a:solidFill>
                  <a:srgbClr val="000000"/>
                </a:solidFill>
                <a:latin typeface="Arial"/>
                <a:ea typeface="+mn-ea"/>
                <a:cs typeface="+mn-cs"/>
              </a:rPr>
              <a:t>Библиотека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бизнес-процессов</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формирует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основу</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для</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сбора</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содержимого</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на</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различных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этапах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обнаружения</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бизнес-процессов</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Различные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уровни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информации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можно</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многократно</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размещать</a:t>
            </a:r>
            <a:r>
              <a:rPr lang="en-US" sz="800" b="0" i="0" baseline="0" dirty="0">
                <a:solidFill>
                  <a:srgbClr val="000000"/>
                </a:solidFill>
                <a:latin typeface="Arial"/>
                <a:ea typeface="+mn-ea"/>
                <a:cs typeface="+mn-cs"/>
              </a:rPr>
              <a:t> в </a:t>
            </a:r>
            <a:r>
              <a:rPr lang="en-US" sz="800" b="0" i="0" baseline="0" dirty="0" err="1">
                <a:solidFill>
                  <a:srgbClr val="000000"/>
                </a:solidFill>
                <a:latin typeface="Arial"/>
                <a:ea typeface="+mn-ea"/>
                <a:cs typeface="+mn-cs"/>
              </a:rPr>
              <a:t>рамках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существующих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активов</a:t>
            </a:r>
            <a:r>
              <a:rPr lang="en-US" sz="800" b="0" i="0" baseline="0" dirty="0">
                <a:solidFill>
                  <a:srgbClr val="000000"/>
                </a:solidFill>
                <a:latin typeface="Arial"/>
                <a:ea typeface="+mn-ea"/>
                <a:cs typeface="+mn-cs"/>
              </a:rPr>
              <a:t> с </a:t>
            </a:r>
            <a:r>
              <a:rPr lang="en-US" sz="800" b="0" i="0" baseline="0" dirty="0" err="1">
                <a:solidFill>
                  <a:srgbClr val="000000"/>
                </a:solidFill>
                <a:latin typeface="Arial"/>
                <a:ea typeface="+mn-ea"/>
                <a:cs typeface="+mn-cs"/>
              </a:rPr>
              <a:t>целью</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оптимизации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дизайна</a:t>
            </a:r>
            <a:r>
              <a:rPr lang="en-US" sz="800" b="0" i="0" baseline="0" dirty="0">
                <a:solidFill>
                  <a:srgbClr val="000000"/>
                </a:solidFill>
                <a:latin typeface="Arial"/>
                <a:ea typeface="+mn-ea"/>
                <a:cs typeface="+mn-cs"/>
              </a:rPr>
              <a:t> и </a:t>
            </a:r>
            <a:r>
              <a:rPr lang="en-US" sz="800" b="0" i="0" baseline="0" dirty="0" err="1">
                <a:solidFill>
                  <a:srgbClr val="000000"/>
                </a:solidFill>
                <a:latin typeface="Arial"/>
                <a:ea typeface="+mn-ea"/>
                <a:cs typeface="+mn-cs"/>
              </a:rPr>
              <a:t>моделирования</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бизнес-процессов</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которые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необходимо</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реализовать</a:t>
            </a:r>
            <a:r>
              <a:rPr lang="en-US" sz="800" b="0" i="0" baseline="0" dirty="0">
                <a:solidFill>
                  <a:srgbClr val="000000"/>
                </a:solidFill>
                <a:latin typeface="Arial"/>
                <a:ea typeface="+mn-ea"/>
                <a:cs typeface="+mn-cs"/>
              </a:rPr>
              <a:t> и </a:t>
            </a:r>
            <a:r>
              <a:rPr lang="en-US" sz="800" b="0" i="0" baseline="0" dirty="0" err="1">
                <a:solidFill>
                  <a:srgbClr val="000000"/>
                </a:solidFill>
                <a:latin typeface="Arial"/>
                <a:ea typeface="+mn-ea"/>
                <a:cs typeface="+mn-cs"/>
              </a:rPr>
              <a:t>выполнить</a:t>
            </a:r>
            <a:r>
              <a:rPr lang="en-US" sz="800" b="0" i="0" baseline="0" dirty="0">
                <a:solidFill>
                  <a:srgbClr val="000000"/>
                </a:solidFill>
                <a:latin typeface="Arial"/>
                <a:ea typeface="+mn-ea"/>
                <a:cs typeface="+mn-cs"/>
              </a:rPr>
              <a:t>.</a:t>
            </a:r>
          </a:p>
          <a:p>
            <a:pPr marL="0" algn="l" defTabSz="914400">
              <a:spcBef>
                <a:spcPts val="0"/>
              </a:spcBef>
              <a:buNone/>
            </a:pPr>
            <a:endParaRPr lang="en-US" sz="800" dirty="0" smtClean="0">
              <a:latin typeface="+mn-lt"/>
            </a:endParaRPr>
          </a:p>
          <a:p>
            <a:pPr marL="0" algn="l" defTabSz="914400">
              <a:spcBef>
                <a:spcPts val="0"/>
              </a:spcBef>
              <a:buNone/>
            </a:pPr>
            <a:r>
              <a:rPr lang="en-US" sz="800" b="0" i="0" baseline="0" dirty="0" err="1">
                <a:solidFill>
                  <a:srgbClr val="000000"/>
                </a:solidFill>
                <a:latin typeface="Arial"/>
                <a:ea typeface="+mn-ea"/>
                <a:cs typeface="+mn-cs"/>
              </a:rPr>
              <a:t>Кроме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того</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существующие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отраслевые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передовые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практики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будут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поставляться</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вместе</a:t>
            </a:r>
            <a:r>
              <a:rPr lang="en-US" sz="800" b="0" i="0" baseline="0" dirty="0">
                <a:solidFill>
                  <a:srgbClr val="000000"/>
                </a:solidFill>
                <a:latin typeface="Arial"/>
                <a:ea typeface="+mn-ea"/>
                <a:cs typeface="+mn-cs"/>
              </a:rPr>
              <a:t> с </a:t>
            </a:r>
            <a:r>
              <a:rPr lang="en-US" sz="800" b="0" i="0" baseline="0" dirty="0" err="1">
                <a:solidFill>
                  <a:srgbClr val="000000"/>
                </a:solidFill>
                <a:latin typeface="Arial"/>
                <a:ea typeface="+mn-ea"/>
                <a:cs typeface="+mn-cs"/>
              </a:rPr>
              <a:t>этой</a:t>
            </a:r>
            <a:r>
              <a:rPr lang="en-US" sz="800" b="0" i="0" baseline="0" dirty="0">
                <a:solidFill>
                  <a:srgbClr val="000000"/>
                </a:solidFill>
                <a:latin typeface="Arial"/>
                <a:ea typeface="+mn-ea"/>
                <a:cs typeface="+mn-cs"/>
              </a:rPr>
              <a:t> </a:t>
            </a:r>
            <a:r>
              <a:rPr lang="en-US" sz="800" b="0" i="0" baseline="0" dirty="0" err="1" smtClean="0">
                <a:solidFill>
                  <a:srgbClr val="000000"/>
                </a:solidFill>
                <a:latin typeface="Arial"/>
                <a:ea typeface="+mn-ea"/>
                <a:cs typeface="+mn-cs"/>
              </a:rPr>
              <a:t>платформой</a:t>
            </a:r>
            <a:r>
              <a:rPr lang="ru-RU" sz="800" b="0" i="0" baseline="0" dirty="0" smtClean="0">
                <a:solidFill>
                  <a:srgbClr val="000000"/>
                </a:solidFill>
                <a:latin typeface="Arial"/>
                <a:ea typeface="+mn-ea"/>
                <a:cs typeface="+mn-cs"/>
              </a:rPr>
              <a:t>;</a:t>
            </a:r>
            <a:r>
              <a:rPr lang="en-US" sz="800" b="0" i="0" baseline="0" dirty="0" smtClean="0">
                <a:solidFill>
                  <a:srgbClr val="000000"/>
                </a:solidFill>
                <a:latin typeface="Arial"/>
                <a:ea typeface="+mn-ea"/>
                <a:cs typeface="+mn-cs"/>
              </a:rPr>
              <a:t> </a:t>
            </a:r>
            <a:r>
              <a:rPr lang="en-US" sz="800" b="0" i="0" baseline="0" dirty="0" err="1">
                <a:solidFill>
                  <a:srgbClr val="000000"/>
                </a:solidFill>
                <a:latin typeface="Arial"/>
                <a:ea typeface="+mn-ea"/>
                <a:cs typeface="+mn-cs"/>
              </a:rPr>
              <a:t>существующие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бизнес-процессы</a:t>
            </a:r>
            <a:r>
              <a:rPr lang="en-US" sz="800" b="0" i="0" baseline="0" dirty="0">
                <a:solidFill>
                  <a:srgbClr val="000000"/>
                </a:solidFill>
                <a:latin typeface="Arial"/>
                <a:ea typeface="+mn-ea"/>
                <a:cs typeface="+mn-cs"/>
              </a:rPr>
              <a:t> или </a:t>
            </a:r>
            <a:r>
              <a:rPr lang="en-US" sz="800" b="0" i="0" baseline="0" dirty="0" err="1">
                <a:solidFill>
                  <a:srgbClr val="000000"/>
                </a:solidFill>
                <a:latin typeface="Arial"/>
                <a:ea typeface="+mn-ea"/>
                <a:cs typeface="+mn-cs"/>
              </a:rPr>
              <a:t>шаблоны</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можно</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будет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использовать</a:t>
            </a:r>
            <a:r>
              <a:rPr lang="en-US" sz="800" b="0" i="0" baseline="0" dirty="0">
                <a:solidFill>
                  <a:srgbClr val="000000"/>
                </a:solidFill>
                <a:latin typeface="Arial"/>
                <a:ea typeface="+mn-ea"/>
                <a:cs typeface="+mn-cs"/>
              </a:rPr>
              <a:t> в </a:t>
            </a:r>
            <a:r>
              <a:rPr lang="en-US" sz="800" b="0" i="0" baseline="0" dirty="0" err="1">
                <a:solidFill>
                  <a:srgbClr val="000000"/>
                </a:solidFill>
                <a:latin typeface="Arial"/>
                <a:ea typeface="+mn-ea"/>
                <a:cs typeface="+mn-cs"/>
              </a:rPr>
              <a:t>качестве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отправной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точки</a:t>
            </a:r>
            <a:r>
              <a:rPr lang="en-US" sz="800" b="0" i="0" baseline="0" dirty="0">
                <a:solidFill>
                  <a:srgbClr val="000000"/>
                </a:solidFill>
                <a:latin typeface="Arial"/>
                <a:ea typeface="+mn-ea"/>
                <a:cs typeface="+mn-cs"/>
              </a:rPr>
              <a:t> в </a:t>
            </a:r>
            <a:r>
              <a:rPr lang="en-US" sz="800" b="0" i="0" baseline="0" dirty="0" err="1">
                <a:solidFill>
                  <a:srgbClr val="000000"/>
                </a:solidFill>
                <a:latin typeface="Arial"/>
                <a:ea typeface="+mn-ea"/>
                <a:cs typeface="+mn-cs"/>
              </a:rPr>
              <a:t>процессе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настройки</a:t>
            </a:r>
            <a:r>
              <a:rPr lang="en-US" sz="800" b="0" i="0" baseline="0" dirty="0">
                <a:solidFill>
                  <a:srgbClr val="000000"/>
                </a:solidFill>
                <a:latin typeface="Arial"/>
                <a:ea typeface="+mn-ea"/>
                <a:cs typeface="+mn-cs"/>
              </a:rPr>
              <a:t>.</a:t>
            </a:r>
          </a:p>
          <a:p>
            <a:pPr marL="0" lvl="1" indent="0" algn="l" defTabSz="914400">
              <a:spcBef>
                <a:spcPts val="720"/>
              </a:spcBef>
              <a:buNone/>
            </a:pPr>
            <a:endParaRPr lang="en-US" sz="800" dirty="0" smtClean="0">
              <a:latin typeface="+mn-lt"/>
            </a:endParaRPr>
          </a:p>
          <a:p>
            <a:pPr marL="0" algn="l" defTabSz="914400">
              <a:buNone/>
            </a:pPr>
            <a:endParaRPr lang="en-US" sz="800" dirty="0" smtClean="0">
              <a:latin typeface="+mn-lt"/>
            </a:endParaRPr>
          </a:p>
          <a:p>
            <a:pPr marL="182880" lvl="1" indent="-182880" algn="l" defTabSz="914400">
              <a:spcBef>
                <a:spcPts val="240"/>
              </a:spcBef>
              <a:spcAft>
                <a:spcPts val="0"/>
              </a:spcAft>
              <a:buNone/>
            </a:pPr>
            <a:r>
              <a:rPr lang="en-US" sz="800" b="1" i="0" dirty="0" err="1">
                <a:solidFill>
                  <a:srgbClr val="FDB913"/>
                </a:solidFill>
                <a:latin typeface="Arial"/>
                <a:ea typeface="+mn-ea"/>
                <a:cs typeface="+mn-cs"/>
              </a:rPr>
              <a:t>Основная</a:t>
            </a:r>
            <a:r>
              <a:rPr lang="en-US" sz="800" b="1" i="0" dirty="0">
                <a:solidFill>
                  <a:srgbClr val="FDB913"/>
                </a:solidFill>
                <a:latin typeface="Arial"/>
                <a:ea typeface="+mn-ea"/>
                <a:cs typeface="+mn-cs"/>
              </a:rPr>
              <a:t> </a:t>
            </a:r>
            <a:r>
              <a:rPr lang="en-US" sz="800" b="1" i="0" dirty="0" err="1">
                <a:solidFill>
                  <a:srgbClr val="FDB913"/>
                </a:solidFill>
                <a:latin typeface="Arial"/>
                <a:ea typeface="+mn-ea"/>
                <a:cs typeface="+mn-cs"/>
              </a:rPr>
              <a:t>идея</a:t>
            </a:r>
            <a:endParaRPr lang="en-US" sz="800" b="1" i="0" dirty="0">
              <a:solidFill>
                <a:srgbClr val="FDB913"/>
              </a:solidFill>
              <a:latin typeface="Arial"/>
              <a:ea typeface="+mn-ea"/>
              <a:cs typeface="+mn-cs"/>
            </a:endParaRPr>
          </a:p>
          <a:p>
            <a:pPr marL="182880" marR="0" lvl="1" indent="-182880" algn="l" defTabSz="914400">
              <a:lnSpc>
                <a:spcPct val="100000"/>
              </a:lnSpc>
              <a:spcBef>
                <a:spcPts val="240"/>
              </a:spcBef>
              <a:spcAft>
                <a:spcPts val="0"/>
              </a:spcAft>
              <a:buNone/>
            </a:pPr>
            <a:r>
              <a:rPr lang="en-US" sz="800" b="0" i="0" baseline="0" dirty="0" err="1">
                <a:solidFill>
                  <a:srgbClr val="000000"/>
                </a:solidFill>
                <a:latin typeface="Arial"/>
                <a:ea typeface="+mn-ea"/>
                <a:cs typeface="+mn-cs"/>
              </a:rPr>
              <a:t>Содержимое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библиотеки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бизнес-процессов</a:t>
            </a:r>
            <a:r>
              <a:rPr lang="en-US" sz="800" b="0" i="0" baseline="0" dirty="0">
                <a:solidFill>
                  <a:srgbClr val="000000"/>
                </a:solidFill>
                <a:latin typeface="Arial"/>
                <a:ea typeface="+mn-ea"/>
                <a:cs typeface="+mn-cs"/>
              </a:rPr>
              <a:t> и </a:t>
            </a:r>
            <a:r>
              <a:rPr lang="en-US" sz="800" b="0" i="0" baseline="0" dirty="0" err="1">
                <a:solidFill>
                  <a:srgbClr val="000000"/>
                </a:solidFill>
                <a:latin typeface="Arial"/>
                <a:ea typeface="+mn-ea"/>
                <a:cs typeface="+mn-cs"/>
              </a:rPr>
              <a:t>репозиторий</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повышают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наглядность</a:t>
            </a:r>
            <a:r>
              <a:rPr lang="en-US" sz="800" b="0" i="0" baseline="0" dirty="0">
                <a:solidFill>
                  <a:srgbClr val="000000"/>
                </a:solidFill>
                <a:latin typeface="Arial"/>
                <a:ea typeface="+mn-ea"/>
                <a:cs typeface="+mn-cs"/>
              </a:rPr>
              <a:t> и </a:t>
            </a:r>
            <a:r>
              <a:rPr lang="en-US" sz="800" b="0" i="0" baseline="0" dirty="0" err="1">
                <a:solidFill>
                  <a:srgbClr val="000000"/>
                </a:solidFill>
                <a:latin typeface="Arial"/>
                <a:ea typeface="+mn-ea"/>
                <a:cs typeface="+mn-cs"/>
              </a:rPr>
              <a:t>обеспечивают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возможность</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повторного</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использования</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существующих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бизнес-процессов</a:t>
            </a:r>
            <a:r>
              <a:rPr lang="en-US" sz="800" b="0" i="0" baseline="0" dirty="0">
                <a:solidFill>
                  <a:srgbClr val="000000"/>
                </a:solidFill>
                <a:latin typeface="Arial"/>
                <a:ea typeface="+mn-ea"/>
                <a:cs typeface="+mn-cs"/>
              </a:rPr>
              <a:t> в </a:t>
            </a:r>
            <a:r>
              <a:rPr lang="en-US" sz="800" b="0" i="0" baseline="0" dirty="0" err="1">
                <a:solidFill>
                  <a:srgbClr val="000000"/>
                </a:solidFill>
                <a:latin typeface="Arial"/>
                <a:ea typeface="+mn-ea"/>
                <a:cs typeface="+mn-cs"/>
              </a:rPr>
              <a:t>рамках</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организации</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что</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гарантирует</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прозрачность</a:t>
            </a:r>
            <a:r>
              <a:rPr lang="en-US" sz="800" b="0" i="0" baseline="0" dirty="0">
                <a:solidFill>
                  <a:srgbClr val="000000"/>
                </a:solidFill>
                <a:latin typeface="Arial"/>
                <a:ea typeface="+mn-ea"/>
                <a:cs typeface="+mn-cs"/>
              </a:rPr>
              <a:t> и </a:t>
            </a:r>
            <a:r>
              <a:rPr lang="en-US" sz="800" b="0" i="0" baseline="0" dirty="0" err="1">
                <a:solidFill>
                  <a:srgbClr val="000000"/>
                </a:solidFill>
                <a:latin typeface="Arial"/>
                <a:ea typeface="+mn-ea"/>
                <a:cs typeface="+mn-cs"/>
              </a:rPr>
              <a:t>надлежащее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документирование</a:t>
            </a:r>
            <a:r>
              <a:rPr lang="en-US" sz="800" b="0" i="0" baseline="0" dirty="0">
                <a:solidFill>
                  <a:srgbClr val="000000"/>
                </a:solidFill>
                <a:latin typeface="Arial"/>
                <a:ea typeface="+mn-ea"/>
                <a:cs typeface="+mn-cs"/>
              </a:rPr>
              <a:t> </a:t>
            </a:r>
            <a:r>
              <a:rPr lang="en-US" sz="800" b="0" i="0" baseline="0" dirty="0" err="1" smtClean="0">
                <a:solidFill>
                  <a:srgbClr val="000000"/>
                </a:solidFill>
                <a:latin typeface="Arial"/>
                <a:ea typeface="+mn-ea"/>
                <a:cs typeface="+mn-cs"/>
              </a:rPr>
              <a:t>примен</a:t>
            </a:r>
            <a:r>
              <a:rPr lang="ru-RU" sz="800" b="0" i="0" baseline="0" dirty="0" smtClean="0">
                <a:solidFill>
                  <a:srgbClr val="000000"/>
                </a:solidFill>
                <a:latin typeface="Arial"/>
                <a:ea typeface="+mn-ea"/>
                <a:cs typeface="+mn-cs"/>
              </a:rPr>
              <a:t>и</a:t>
            </a:r>
            <a:r>
              <a:rPr lang="en-US" sz="800" b="0" i="0" baseline="0" dirty="0" err="1" smtClean="0">
                <a:solidFill>
                  <a:srgbClr val="000000"/>
                </a:solidFill>
                <a:latin typeface="Arial"/>
                <a:ea typeface="+mn-ea"/>
                <a:cs typeface="+mn-cs"/>
              </a:rPr>
              <a:t>мых</a:t>
            </a:r>
            <a:r>
              <a:rPr lang="en-US" sz="800" b="0" i="0" baseline="0" dirty="0" smtClean="0">
                <a:solidFill>
                  <a:srgbClr val="000000"/>
                </a:solidFill>
                <a:latin typeface="Arial"/>
                <a:ea typeface="+mn-ea"/>
                <a:cs typeface="+mn-cs"/>
              </a:rPr>
              <a:t> </a:t>
            </a:r>
            <a:r>
              <a:rPr lang="en-US" sz="800" b="0" i="0" baseline="0" dirty="0">
                <a:solidFill>
                  <a:srgbClr val="000000"/>
                </a:solidFill>
                <a:latin typeface="Arial"/>
                <a:ea typeface="+mn-ea"/>
                <a:cs typeface="+mn-cs"/>
              </a:rPr>
              <a:t>в </a:t>
            </a:r>
            <a:r>
              <a:rPr lang="en-US" sz="800" b="0" i="0" baseline="0" dirty="0" err="1">
                <a:solidFill>
                  <a:srgbClr val="000000"/>
                </a:solidFill>
                <a:latin typeface="Arial"/>
                <a:ea typeface="+mn-ea"/>
                <a:cs typeface="+mn-cs"/>
              </a:rPr>
              <a:t>производстве</a:t>
            </a:r>
            <a:r>
              <a:rPr lang="en-US" sz="800" b="0" i="0" baseline="0" dirty="0">
                <a:solidFill>
                  <a:srgbClr val="000000"/>
                </a:solidFill>
                <a:latin typeface="Arial"/>
                <a:ea typeface="+mn-ea"/>
                <a:cs typeface="+mn-cs"/>
              </a:rPr>
              <a:t> </a:t>
            </a:r>
            <a:r>
              <a:rPr lang="en-US" sz="800" b="0" i="0" baseline="0" dirty="0" err="1">
                <a:solidFill>
                  <a:srgbClr val="000000"/>
                </a:solidFill>
                <a:latin typeface="Arial"/>
                <a:ea typeface="+mn-ea"/>
                <a:cs typeface="+mn-cs"/>
              </a:rPr>
              <a:t>бизнес-процессов</a:t>
            </a:r>
            <a:r>
              <a:rPr lang="en-US" sz="800" b="0" i="0" baseline="0" dirty="0">
                <a:solidFill>
                  <a:srgbClr val="000000"/>
                </a:solidFill>
                <a:latin typeface="Arial"/>
                <a:ea typeface="+mn-ea"/>
                <a:cs typeface="+mn-cs"/>
              </a:rPr>
              <a:t>.</a:t>
            </a: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Расширенные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возможности</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моделирования</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на</a:t>
            </a:r>
            <a:r>
              <a:rPr lang="en-US" sz="800" b="0" i="0" dirty="0">
                <a:solidFill>
                  <a:srgbClr val="000000">
                    <a:lumMod val="50000"/>
                    <a:lumOff val="50000"/>
                  </a:srgbClr>
                </a:solidFill>
                <a:latin typeface="Arial"/>
                <a:ea typeface="+mn-ea"/>
                <a:cs typeface="Arial Unicode MS"/>
              </a:rPr>
              <a:t> </a:t>
            </a:r>
            <a:r>
              <a:rPr lang="ru-RU" sz="800" b="0" i="0" dirty="0" smtClean="0">
                <a:solidFill>
                  <a:srgbClr val="000000">
                    <a:lumMod val="50000"/>
                    <a:lumOff val="50000"/>
                  </a:srgbClr>
                </a:solidFill>
                <a:latin typeface="Arial"/>
                <a:ea typeface="+mn-ea"/>
                <a:cs typeface="Arial Unicode MS"/>
              </a:rPr>
              <a:t>основе </a:t>
            </a:r>
            <a:r>
              <a:rPr lang="en-US" sz="800" b="0" i="0" dirty="0" err="1" smtClean="0">
                <a:solidFill>
                  <a:srgbClr val="000000">
                    <a:lumMod val="50000"/>
                    <a:lumOff val="50000"/>
                  </a:srgbClr>
                </a:solidFill>
                <a:latin typeface="Arial"/>
                <a:ea typeface="+mn-ea"/>
                <a:cs typeface="Arial Unicode MS"/>
              </a:rPr>
              <a:t>нотации</a:t>
            </a:r>
            <a:r>
              <a:rPr lang="en-US" sz="800" b="0" i="0" dirty="0" smtClean="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стандартов</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бизнес-процесов</a:t>
            </a:r>
            <a:r>
              <a:rPr lang="en-US" sz="800" b="0" i="0" dirty="0">
                <a:solidFill>
                  <a:srgbClr val="000000">
                    <a:lumMod val="50000"/>
                    <a:lumOff val="50000"/>
                  </a:srgbClr>
                </a:solidFill>
                <a:latin typeface="Arial"/>
                <a:ea typeface="+mn-ea"/>
                <a:cs typeface="Arial Unicode MS"/>
              </a:rPr>
              <a:t> BPMN (Business Process Management Notation). </a:t>
            </a: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Значительное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повышение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удобства</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пользования</a:t>
            </a:r>
            <a:r>
              <a:rPr lang="en-US" sz="800" b="0" i="0" dirty="0">
                <a:solidFill>
                  <a:srgbClr val="000000">
                    <a:lumMod val="50000"/>
                    <a:lumOff val="50000"/>
                  </a:srgbClr>
                </a:solidFill>
                <a:latin typeface="Arial"/>
                <a:ea typeface="+mn-ea"/>
                <a:cs typeface="Arial Unicode MS"/>
              </a:rPr>
              <a:t> и </a:t>
            </a:r>
            <a:r>
              <a:rPr lang="en-US" sz="800" b="0" i="0" dirty="0" err="1">
                <a:solidFill>
                  <a:srgbClr val="000000">
                    <a:lumMod val="50000"/>
                    <a:lumOff val="50000"/>
                  </a:srgbClr>
                </a:solidFill>
                <a:latin typeface="Arial"/>
                <a:ea typeface="+mn-ea"/>
                <a:cs typeface="Arial Unicode MS"/>
              </a:rPr>
              <a:t>графическое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моделирование</a:t>
            </a:r>
            <a:r>
              <a:rPr lang="en-US" sz="800" b="0" i="0" dirty="0">
                <a:solidFill>
                  <a:srgbClr val="000000">
                    <a:lumMod val="50000"/>
                    <a:lumOff val="50000"/>
                  </a:srgbClr>
                </a:solidFill>
                <a:latin typeface="Arial"/>
                <a:ea typeface="+mn-ea"/>
                <a:cs typeface="Arial Unicode MS"/>
              </a:rPr>
              <a:t>.</a:t>
            </a: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Доступ</a:t>
            </a:r>
            <a:r>
              <a:rPr lang="en-US" sz="800" b="0" i="0" dirty="0">
                <a:solidFill>
                  <a:srgbClr val="000000">
                    <a:lumMod val="50000"/>
                    <a:lumOff val="50000"/>
                  </a:srgbClr>
                </a:solidFill>
                <a:latin typeface="Arial"/>
                <a:ea typeface="+mn-ea"/>
                <a:cs typeface="Arial Unicode MS"/>
              </a:rPr>
              <a:t> к </a:t>
            </a:r>
            <a:r>
              <a:rPr lang="en-US" sz="800" b="0" i="0" dirty="0" err="1">
                <a:solidFill>
                  <a:srgbClr val="000000">
                    <a:lumMod val="50000"/>
                    <a:lumOff val="50000"/>
                  </a:srgbClr>
                </a:solidFill>
                <a:latin typeface="Arial"/>
                <a:ea typeface="+mn-ea"/>
                <a:cs typeface="Arial Unicode MS"/>
              </a:rPr>
              <a:t>различному</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содержимому</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для</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моделирования</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из</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таких</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источников</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как</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репозиторий</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бизнес-процессов</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шаблон</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содержимое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проекта</a:t>
            </a:r>
            <a:r>
              <a:rPr lang="en-US" sz="800" b="0" i="0" dirty="0">
                <a:solidFill>
                  <a:srgbClr val="000000">
                    <a:lumMod val="50000"/>
                    <a:lumOff val="50000"/>
                  </a:srgbClr>
                </a:solidFill>
                <a:latin typeface="Arial"/>
                <a:ea typeface="+mn-ea"/>
                <a:cs typeface="Arial Unicode MS"/>
              </a:rPr>
              <a:t>.</a:t>
            </a: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Поддержка</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композитного</a:t>
            </a:r>
            <a:r>
              <a:rPr lang="en-US" sz="800" b="0" i="0" dirty="0">
                <a:solidFill>
                  <a:srgbClr val="000000">
                    <a:lumMod val="50000"/>
                    <a:lumOff val="50000"/>
                  </a:srgbClr>
                </a:solidFill>
                <a:latin typeface="Arial"/>
                <a:ea typeface="+mn-ea"/>
                <a:cs typeface="Arial Unicode MS"/>
              </a:rPr>
              <a:t> и SOA-контента.</a:t>
            </a:r>
          </a:p>
          <a:p>
            <a:pPr marL="0" lvl="1" indent="0" algn="l" defTabSz="914400">
              <a:spcBef>
                <a:spcPts val="720"/>
              </a:spcBef>
              <a:buNone/>
            </a:pPr>
            <a:endParaRPr lang="en-US" sz="800" dirty="0" smtClean="0">
              <a:latin typeface="+mn-lt"/>
            </a:endParaRPr>
          </a:p>
          <a:p>
            <a:pPr marL="0" lvl="1" indent="0" algn="l" defTabSz="914400">
              <a:spcBef>
                <a:spcPts val="720"/>
              </a:spcBef>
              <a:buNone/>
            </a:pPr>
            <a:endParaRPr lang="en-US" sz="800" dirty="0" smtClean="0">
              <a:latin typeface="+mn-lt"/>
            </a:endParaRPr>
          </a:p>
          <a:p>
            <a:pPr marL="0" lvl="1" indent="0" algn="l" defTabSz="914400">
              <a:spcBef>
                <a:spcPts val="720"/>
              </a:spcBef>
              <a:buNone/>
            </a:pPr>
            <a:r>
              <a:rPr lang="en-US" sz="800" b="1" i="0" dirty="0" err="1">
                <a:solidFill>
                  <a:srgbClr val="000000"/>
                </a:solidFill>
                <a:latin typeface="Arial"/>
                <a:ea typeface="+mn-ea"/>
                <a:cs typeface="+mn-cs"/>
              </a:rPr>
              <a:t>Средства</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разработки</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для</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пользователя</a:t>
            </a:r>
            <a:r>
              <a:rPr lang="en-US" sz="800" b="1" i="0" dirty="0">
                <a:solidFill>
                  <a:srgbClr val="000000"/>
                </a:solidFill>
                <a:latin typeface="Arial"/>
                <a:ea typeface="+mn-ea"/>
                <a:cs typeface="+mn-cs"/>
              </a:rPr>
              <a:t> и </a:t>
            </a:r>
            <a:r>
              <a:rPr lang="en-US" sz="800" b="1" i="0" dirty="0" err="1">
                <a:solidFill>
                  <a:srgbClr val="000000"/>
                </a:solidFill>
                <a:latin typeface="Arial"/>
                <a:ea typeface="+mn-ea"/>
                <a:cs typeface="+mn-cs"/>
              </a:rPr>
              <a:t>расширения</a:t>
            </a:r>
            <a:r>
              <a:rPr lang="en-US" sz="800" b="1" i="0" dirty="0">
                <a:solidFill>
                  <a:srgbClr val="000000"/>
                </a:solidFill>
                <a:latin typeface="Arial"/>
                <a:ea typeface="+mn-ea"/>
                <a:cs typeface="+mn-cs"/>
              </a:rPr>
              <a:t> </a:t>
            </a:r>
            <a:r>
              <a:rPr lang="en-US" sz="800" b="1" i="0" dirty="0" err="1">
                <a:solidFill>
                  <a:srgbClr val="000000"/>
                </a:solidFill>
                <a:latin typeface="Arial"/>
                <a:ea typeface="+mn-ea"/>
                <a:cs typeface="+mn-cs"/>
              </a:rPr>
              <a:t>процессов</a:t>
            </a:r>
            <a:endParaRPr lang="en-US" sz="800" b="1" i="0" dirty="0">
              <a:solidFill>
                <a:srgbClr val="000000"/>
              </a:solidFill>
              <a:latin typeface="Arial"/>
              <a:ea typeface="+mn-ea"/>
              <a:cs typeface="+mn-cs"/>
            </a:endParaRPr>
          </a:p>
          <a:p>
            <a:pPr marL="0" lvl="1" indent="0" algn="l" defTabSz="914400">
              <a:spcBef>
                <a:spcPts val="720"/>
              </a:spcBef>
              <a:buNone/>
            </a:pPr>
            <a:r>
              <a:rPr lang="en-US" sz="800" b="0" i="0" dirty="0">
                <a:solidFill>
                  <a:srgbClr val="000000"/>
                </a:solidFill>
                <a:latin typeface="Arial"/>
                <a:ea typeface="+mn-ea"/>
                <a:cs typeface="+mn-cs"/>
              </a:rPr>
              <a:t>SAP </a:t>
            </a:r>
            <a:r>
              <a:rPr lang="en-US" sz="800" b="0" i="0" dirty="0" err="1">
                <a:solidFill>
                  <a:srgbClr val="000000"/>
                </a:solidFill>
                <a:latin typeface="Arial"/>
                <a:ea typeface="+mn-ea"/>
                <a:cs typeface="+mn-cs"/>
              </a:rPr>
              <a:t>использует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этот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инструментарий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создания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базового</a:t>
            </a:r>
            <a:r>
              <a:rPr lang="en-US" sz="800" b="0" i="0" dirty="0">
                <a:solidFill>
                  <a:srgbClr val="000000"/>
                </a:solidFill>
                <a:latin typeface="Arial"/>
                <a:ea typeface="+mn-ea"/>
                <a:cs typeface="+mn-cs"/>
              </a:rPr>
              <a:t> </a:t>
            </a:r>
            <a:r>
              <a:rPr lang="en-US" sz="800" b="0" i="0" dirty="0" err="1" smtClean="0">
                <a:solidFill>
                  <a:srgbClr val="000000"/>
                </a:solidFill>
                <a:latin typeface="Arial"/>
                <a:ea typeface="+mn-ea"/>
                <a:cs typeface="+mn-cs"/>
              </a:rPr>
              <a:t>содержимого</a:t>
            </a:r>
            <a:r>
              <a:rPr lang="ru-RU" sz="800" b="0" i="0" dirty="0" smtClean="0">
                <a:solidFill>
                  <a:srgbClr val="000000"/>
                </a:solidFill>
                <a:latin typeface="Arial"/>
                <a:ea typeface="+mn-ea"/>
                <a:cs typeface="+mn-cs"/>
              </a:rPr>
              <a:t>;</a:t>
            </a:r>
            <a:r>
              <a:rPr lang="en-US" sz="800" b="0" i="0" dirty="0" smtClean="0">
                <a:solidFill>
                  <a:srgbClr val="000000"/>
                </a:solidFill>
                <a:latin typeface="Arial"/>
                <a:ea typeface="+mn-ea"/>
                <a:cs typeface="+mn-cs"/>
              </a:rPr>
              <a:t> </a:t>
            </a:r>
            <a:r>
              <a:rPr lang="en-US" sz="800" b="0" i="0" dirty="0">
                <a:solidFill>
                  <a:srgbClr val="000000"/>
                </a:solidFill>
                <a:latin typeface="Arial"/>
                <a:ea typeface="+mn-ea"/>
                <a:cs typeface="+mn-cs"/>
              </a:rPr>
              <a:t>﻿﻿</a:t>
            </a:r>
            <a:r>
              <a:rPr lang="en-US" sz="800" b="0" i="0" dirty="0" err="1">
                <a:solidFill>
                  <a:srgbClr val="000000"/>
                </a:solidFill>
                <a:latin typeface="Arial"/>
                <a:ea typeface="+mn-ea"/>
                <a:cs typeface="+mn-cs"/>
              </a:rPr>
              <a:t>средства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разработки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пользователя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компания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планирует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предоставлять</a:t>
            </a:r>
            <a:r>
              <a:rPr lang="en-US" sz="800" b="0" i="0" dirty="0">
                <a:solidFill>
                  <a:srgbClr val="000000"/>
                </a:solidFill>
                <a:latin typeface="Arial"/>
                <a:ea typeface="+mn-ea"/>
                <a:cs typeface="+mn-cs"/>
              </a:rPr>
              <a:t> в </a:t>
            </a:r>
            <a:r>
              <a:rPr lang="en-US" sz="800" b="0" i="0" dirty="0" err="1">
                <a:solidFill>
                  <a:srgbClr val="000000"/>
                </a:solidFill>
                <a:latin typeface="Arial"/>
                <a:ea typeface="+mn-ea"/>
                <a:cs typeface="+mn-cs"/>
              </a:rPr>
              <a:t>последующих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релизах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Клиенты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смогут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разрабатывать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собственное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содержимое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на</a:t>
            </a:r>
            <a:r>
              <a:rPr lang="en-US" sz="800" b="0" i="0" dirty="0">
                <a:solidFill>
                  <a:srgbClr val="000000"/>
                </a:solidFill>
                <a:latin typeface="Arial"/>
                <a:ea typeface="+mn-ea"/>
                <a:cs typeface="+mn-cs"/>
              </a:rPr>
              <a:t> </a:t>
            </a:r>
            <a:r>
              <a:rPr lang="en-US" sz="800" b="0" i="0" dirty="0" err="1" smtClean="0">
                <a:solidFill>
                  <a:srgbClr val="000000"/>
                </a:solidFill>
                <a:latin typeface="Arial"/>
                <a:ea typeface="+mn-ea"/>
                <a:cs typeface="+mn-cs"/>
              </a:rPr>
              <a:t>основе</a:t>
            </a:r>
            <a:r>
              <a:rPr lang="ru-RU" sz="800" b="0" i="0" baseline="0" dirty="0" smtClean="0">
                <a:solidFill>
                  <a:srgbClr val="000000"/>
                </a:solidFill>
                <a:latin typeface="Arial"/>
                <a:ea typeface="+mn-ea"/>
                <a:cs typeface="+mn-cs"/>
              </a:rPr>
              <a:t> </a:t>
            </a:r>
            <a:r>
              <a:rPr lang="en-US" sz="800" b="0" i="0" dirty="0" err="1" smtClean="0">
                <a:solidFill>
                  <a:srgbClr val="000000"/>
                </a:solidFill>
                <a:latin typeface="Arial"/>
                <a:ea typeface="+mn-ea"/>
                <a:cs typeface="+mn-cs"/>
              </a:rPr>
              <a:t>фактической</a:t>
            </a:r>
            <a:r>
              <a:rPr lang="en-US" sz="800" b="0" i="0" dirty="0" smtClean="0">
                <a:solidFill>
                  <a:srgbClr val="000000"/>
                </a:solidFill>
                <a:latin typeface="Arial"/>
                <a:ea typeface="+mn-ea"/>
                <a:cs typeface="+mn-cs"/>
              </a:rPr>
              <a:t> </a:t>
            </a:r>
            <a:r>
              <a:rPr lang="en-US" sz="800" b="0" i="0" dirty="0" err="1">
                <a:solidFill>
                  <a:srgbClr val="000000"/>
                </a:solidFill>
                <a:latin typeface="Arial"/>
                <a:ea typeface="+mn-ea"/>
                <a:cs typeface="+mn-cs"/>
              </a:rPr>
              <a:t>реализации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Таким</a:t>
            </a:r>
            <a:r>
              <a:rPr lang="en-US" sz="800" b="0" i="0" dirty="0">
                <a:solidFill>
                  <a:srgbClr val="000000"/>
                </a:solidFill>
                <a:latin typeface="Arial"/>
                <a:ea typeface="+mn-ea"/>
                <a:cs typeface="+mn-cs"/>
              </a:rPr>
              <a:t> </a:t>
            </a:r>
            <a:r>
              <a:rPr lang="en-US" sz="800" b="0" i="0" dirty="0" err="1" smtClean="0">
                <a:solidFill>
                  <a:srgbClr val="000000"/>
                </a:solidFill>
                <a:latin typeface="Arial"/>
                <a:ea typeface="+mn-ea"/>
                <a:cs typeface="+mn-cs"/>
              </a:rPr>
              <a:t>образом</a:t>
            </a:r>
            <a:r>
              <a:rPr lang="ru-RU" sz="800" b="0" i="0" dirty="0" smtClean="0">
                <a:solidFill>
                  <a:srgbClr val="000000"/>
                </a:solidFill>
                <a:latin typeface="Arial"/>
                <a:ea typeface="+mn-ea"/>
                <a:cs typeface="+mn-cs"/>
              </a:rPr>
              <a:t>,</a:t>
            </a:r>
            <a:r>
              <a:rPr lang="en-US" sz="800" b="0" i="0" dirty="0" smtClean="0">
                <a:solidFill>
                  <a:srgbClr val="000000"/>
                </a:solidFill>
                <a:latin typeface="Arial"/>
                <a:ea typeface="+mn-ea"/>
                <a:cs typeface="+mn-cs"/>
              </a:rPr>
              <a:t> </a:t>
            </a:r>
            <a:r>
              <a:rPr lang="en-US" sz="800" b="0" i="0" dirty="0" err="1">
                <a:solidFill>
                  <a:srgbClr val="000000"/>
                </a:solidFill>
                <a:latin typeface="Arial"/>
                <a:ea typeface="+mn-ea"/>
                <a:cs typeface="+mn-cs"/>
              </a:rPr>
              <a:t>граница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между</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ядром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приложения</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композитными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процессами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становится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прозрачной</a:t>
            </a:r>
            <a:r>
              <a:rPr lang="en-US" sz="800" b="0" i="0" dirty="0">
                <a:solidFill>
                  <a:srgbClr val="000000"/>
                </a:solidFill>
                <a:latin typeface="Arial"/>
                <a:ea typeface="+mn-ea"/>
                <a:cs typeface="+mn-cs"/>
              </a:rPr>
              <a:t>. </a:t>
            </a:r>
          </a:p>
          <a:p>
            <a:pPr marL="0" lvl="1" indent="0" algn="l" defTabSz="914400">
              <a:spcBef>
                <a:spcPts val="720"/>
              </a:spcBef>
              <a:buNone/>
            </a:pPr>
            <a:r>
              <a:rPr lang="en-US" sz="800" b="0" i="0" dirty="0" err="1">
                <a:solidFill>
                  <a:srgbClr val="000000"/>
                </a:solidFill>
                <a:latin typeface="Arial"/>
                <a:ea typeface="+mn-ea"/>
                <a:cs typeface="+mn-cs"/>
              </a:rPr>
              <a:t>Глубокое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представление</a:t>
            </a:r>
            <a:r>
              <a:rPr lang="en-US" sz="800" b="0" i="0" dirty="0">
                <a:solidFill>
                  <a:srgbClr val="000000"/>
                </a:solidFill>
                <a:latin typeface="Arial"/>
                <a:ea typeface="+mn-ea"/>
                <a:cs typeface="+mn-cs"/>
              </a:rPr>
              <a:t> о </a:t>
            </a:r>
            <a:r>
              <a:rPr lang="en-US" sz="800" b="0" i="0" dirty="0" err="1">
                <a:solidFill>
                  <a:srgbClr val="000000"/>
                </a:solidFill>
                <a:latin typeface="Arial"/>
                <a:ea typeface="+mn-ea"/>
                <a:cs typeface="+mn-cs"/>
              </a:rPr>
              <a:t>передовых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практиках</a:t>
            </a:r>
            <a:r>
              <a:rPr lang="en-US" sz="800" b="0" i="0" dirty="0">
                <a:solidFill>
                  <a:srgbClr val="000000"/>
                </a:solidFill>
                <a:latin typeface="Arial"/>
                <a:ea typeface="+mn-ea"/>
                <a:cs typeface="+mn-cs"/>
              </a:rPr>
              <a:t> Business Suite и </a:t>
            </a:r>
            <a:r>
              <a:rPr lang="en-US" sz="800" b="0" i="0" dirty="0" err="1">
                <a:solidFill>
                  <a:srgbClr val="000000"/>
                </a:solidFill>
                <a:latin typeface="Arial"/>
                <a:ea typeface="+mn-ea"/>
                <a:cs typeface="+mn-cs"/>
              </a:rPr>
              <a:t>реальных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процессах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позволяет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заказчикам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гибко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формировать</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управлять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инновационными</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дифференцированными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расширениями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Слой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общих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(Common Process Layer) </a:t>
            </a:r>
            <a:r>
              <a:rPr lang="en-US" sz="800" b="0" i="0" dirty="0" err="1">
                <a:solidFill>
                  <a:srgbClr val="000000"/>
                </a:solidFill>
                <a:latin typeface="Arial"/>
                <a:ea typeface="+mn-ea"/>
                <a:cs typeface="+mn-cs"/>
              </a:rPr>
              <a:t>станет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лучшей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средой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управления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бизнес-процессами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клиентов</a:t>
            </a:r>
            <a:r>
              <a:rPr lang="en-US" sz="800" b="0" i="0" dirty="0">
                <a:solidFill>
                  <a:srgbClr val="000000"/>
                </a:solidFill>
                <a:latin typeface="Arial"/>
                <a:ea typeface="+mn-ea"/>
                <a:cs typeface="+mn-cs"/>
              </a:rPr>
              <a:t> SAP, </a:t>
            </a:r>
            <a:r>
              <a:rPr lang="en-US" sz="800" b="0" i="0" dirty="0" err="1">
                <a:solidFill>
                  <a:srgbClr val="000000"/>
                </a:solidFill>
                <a:latin typeface="Arial"/>
                <a:ea typeface="+mn-ea"/>
                <a:cs typeface="+mn-cs"/>
              </a:rPr>
              <a:t>опираясь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на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преимущество</a:t>
            </a:r>
            <a:r>
              <a:rPr lang="en-US" sz="800" b="0" i="0" dirty="0">
                <a:solidFill>
                  <a:srgbClr val="000000"/>
                </a:solidFill>
                <a:latin typeface="Arial"/>
                <a:ea typeface="+mn-ea"/>
                <a:cs typeface="+mn-cs"/>
              </a:rPr>
              <a:t> </a:t>
            </a:r>
            <a:r>
              <a:rPr lang="ru-RU" sz="800" b="0" i="0" dirty="0" smtClean="0">
                <a:solidFill>
                  <a:srgbClr val="000000"/>
                </a:solidFill>
                <a:latin typeface="Arial"/>
                <a:ea typeface="+mn-ea"/>
                <a:cs typeface="+mn-cs"/>
              </a:rPr>
              <a:t>«</a:t>
            </a:r>
            <a:r>
              <a:rPr lang="en-US" sz="800" b="0" i="0" dirty="0" err="1" smtClean="0">
                <a:solidFill>
                  <a:srgbClr val="000000"/>
                </a:solidFill>
                <a:latin typeface="Arial"/>
                <a:ea typeface="+mn-ea"/>
                <a:cs typeface="+mn-cs"/>
              </a:rPr>
              <a:t>игры</a:t>
            </a:r>
            <a:r>
              <a:rPr lang="en-US" sz="800" b="0" i="0" dirty="0" smtClean="0">
                <a:solidFill>
                  <a:srgbClr val="000000"/>
                </a:solidFill>
                <a:latin typeface="Arial"/>
                <a:ea typeface="+mn-ea"/>
                <a:cs typeface="+mn-cs"/>
              </a:rPr>
              <a:t> </a:t>
            </a:r>
            <a:r>
              <a:rPr lang="en-US" sz="800" b="0" i="0" dirty="0" err="1">
                <a:solidFill>
                  <a:srgbClr val="000000"/>
                </a:solidFill>
                <a:latin typeface="Arial"/>
                <a:ea typeface="+mn-ea"/>
                <a:cs typeface="+mn-cs"/>
              </a:rPr>
              <a:t>на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своем</a:t>
            </a:r>
            <a:r>
              <a:rPr lang="en-US" sz="800" b="0" i="0" dirty="0">
                <a:solidFill>
                  <a:srgbClr val="000000"/>
                </a:solidFill>
                <a:latin typeface="Arial"/>
                <a:ea typeface="+mn-ea"/>
                <a:cs typeface="+mn-cs"/>
              </a:rPr>
              <a:t> </a:t>
            </a:r>
            <a:r>
              <a:rPr lang="en-US" sz="800" b="0" i="0" dirty="0" err="1" smtClean="0">
                <a:solidFill>
                  <a:srgbClr val="000000"/>
                </a:solidFill>
                <a:latin typeface="Arial"/>
                <a:ea typeface="+mn-ea"/>
                <a:cs typeface="+mn-cs"/>
              </a:rPr>
              <a:t>поле</a:t>
            </a:r>
            <a:r>
              <a:rPr lang="ru-RU" sz="800" b="0" i="0" dirty="0" smtClean="0">
                <a:solidFill>
                  <a:srgbClr val="000000"/>
                </a:solidFill>
                <a:latin typeface="Arial"/>
                <a:ea typeface="+mn-ea"/>
                <a:cs typeface="+mn-cs"/>
              </a:rPr>
              <a:t>»;</a:t>
            </a:r>
            <a:r>
              <a:rPr lang="en-US" sz="800" b="0" i="0" dirty="0" smtClean="0">
                <a:solidFill>
                  <a:srgbClr val="000000"/>
                </a:solidFill>
                <a:latin typeface="Arial"/>
                <a:ea typeface="+mn-ea"/>
                <a:cs typeface="+mn-cs"/>
              </a:rPr>
              <a:t> </a:t>
            </a:r>
            <a:r>
              <a:rPr lang="en-US" sz="800" b="0" i="0" dirty="0" err="1">
                <a:solidFill>
                  <a:srgbClr val="000000"/>
                </a:solidFill>
                <a:latin typeface="Arial"/>
                <a:ea typeface="+mn-ea"/>
                <a:cs typeface="+mn-cs"/>
              </a:rPr>
              <a:t>компания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предлагает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использовать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семантику</a:t>
            </a:r>
            <a:r>
              <a:rPr lang="en-US" sz="800" b="0" i="0" dirty="0">
                <a:solidFill>
                  <a:srgbClr val="000000"/>
                </a:solidFill>
                <a:latin typeface="Arial"/>
                <a:ea typeface="+mn-ea"/>
                <a:cs typeface="+mn-cs"/>
              </a:rPr>
              <a:t> Suite в </a:t>
            </a:r>
            <a:r>
              <a:rPr lang="en-US" sz="800" b="0" i="0" dirty="0" err="1">
                <a:solidFill>
                  <a:srgbClr val="000000"/>
                </a:solidFill>
                <a:latin typeface="Arial"/>
                <a:ea typeface="+mn-ea"/>
                <a:cs typeface="+mn-cs"/>
              </a:rPr>
              <a:t>рамках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платформы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интеграции</a:t>
            </a:r>
            <a:r>
              <a:rPr lang="en-US" sz="800" b="0" i="0" dirty="0">
                <a:solidFill>
                  <a:srgbClr val="000000"/>
                </a:solidFill>
                <a:latin typeface="Arial"/>
                <a:ea typeface="+mn-ea"/>
                <a:cs typeface="+mn-cs"/>
              </a:rPr>
              <a:t> (Integration Platform). </a:t>
            </a:r>
          </a:p>
          <a:p>
            <a:pPr marL="0" lvl="1" indent="0" algn="l" defTabSz="914400">
              <a:spcBef>
                <a:spcPts val="240"/>
              </a:spcBef>
              <a:buNone/>
            </a:pPr>
            <a:r>
              <a:rPr lang="en-US" sz="800" b="0" i="0" dirty="0">
                <a:solidFill>
                  <a:srgbClr val="000000"/>
                </a:solidFill>
                <a:latin typeface="Arial"/>
                <a:ea typeface="+mn-ea"/>
                <a:cs typeface="+mn-cs"/>
              </a:rPr>
              <a:t>В </a:t>
            </a:r>
            <a:r>
              <a:rPr lang="en-US" sz="800" b="0" i="0" dirty="0" err="1">
                <a:solidFill>
                  <a:srgbClr val="000000"/>
                </a:solidFill>
                <a:latin typeface="Arial"/>
                <a:ea typeface="+mn-ea"/>
                <a:cs typeface="+mn-cs"/>
              </a:rPr>
              <a:t>будущий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релиз</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слоя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общих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SAP </a:t>
            </a:r>
            <a:r>
              <a:rPr lang="en-US" sz="800" b="0" i="0" dirty="0" err="1">
                <a:solidFill>
                  <a:srgbClr val="000000"/>
                </a:solidFill>
                <a:latin typeface="Arial"/>
                <a:ea typeface="+mn-ea"/>
                <a:cs typeface="+mn-cs"/>
              </a:rPr>
              <a:t>планирует</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включить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методологию</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инструменты</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инфраструктуру</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поддержки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всего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жизненного</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цикла</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комплексных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включая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моделирование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документирование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конфигурирование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внедрение</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мониторинг</a:t>
            </a:r>
            <a:r>
              <a:rPr lang="en-US" sz="800" b="0" i="0" dirty="0">
                <a:solidFill>
                  <a:srgbClr val="000000"/>
                </a:solidFill>
                <a:latin typeface="Arial"/>
                <a:ea typeface="+mn-ea"/>
                <a:cs typeface="+mn-cs"/>
              </a:rPr>
              <a:t> в </a:t>
            </a:r>
            <a:r>
              <a:rPr lang="en-US" sz="800" b="0" i="0" dirty="0" err="1">
                <a:solidFill>
                  <a:srgbClr val="000000"/>
                </a:solidFill>
                <a:latin typeface="Arial"/>
                <a:ea typeface="+mn-ea"/>
                <a:cs typeface="+mn-cs"/>
              </a:rPr>
              <a:t>рамках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пакета</a:t>
            </a:r>
            <a:r>
              <a:rPr lang="en-US" sz="800" b="0" i="0" dirty="0">
                <a:solidFill>
                  <a:srgbClr val="000000"/>
                </a:solidFill>
                <a:latin typeface="Arial"/>
                <a:ea typeface="+mn-ea"/>
                <a:cs typeface="+mn-cs"/>
              </a:rPr>
              <a:t> Suite и </a:t>
            </a:r>
            <a:r>
              <a:rPr lang="en-US" sz="800" b="0" i="0" dirty="0" err="1">
                <a:solidFill>
                  <a:srgbClr val="000000"/>
                </a:solidFill>
                <a:latin typeface="Arial"/>
                <a:ea typeface="+mn-ea"/>
                <a:cs typeface="+mn-cs"/>
              </a:rPr>
              <a:t>платформы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интеграции</a:t>
            </a:r>
            <a:r>
              <a:rPr lang="en-US" sz="800" b="0" i="0" dirty="0">
                <a:solidFill>
                  <a:srgbClr val="000000"/>
                </a:solidFill>
                <a:latin typeface="Arial"/>
                <a:ea typeface="+mn-ea"/>
                <a:cs typeface="+mn-cs"/>
              </a:rPr>
              <a:t>. </a:t>
            </a:r>
          </a:p>
          <a:p>
            <a:pPr marL="0" lvl="1" indent="0" algn="l" defTabSz="914400">
              <a:spcBef>
                <a:spcPts val="240"/>
              </a:spcBef>
              <a:buNone/>
            </a:pPr>
            <a:r>
              <a:rPr lang="en-US" sz="800" b="0" i="0" dirty="0">
                <a:solidFill>
                  <a:srgbClr val="000000"/>
                </a:solidFill>
                <a:latin typeface="Arial"/>
                <a:ea typeface="+mn-ea"/>
                <a:cs typeface="+mn-cs"/>
              </a:rPr>
              <a:t>В </a:t>
            </a:r>
            <a:r>
              <a:rPr lang="en-US" sz="800" b="0" i="0" dirty="0" err="1">
                <a:solidFill>
                  <a:srgbClr val="000000"/>
                </a:solidFill>
                <a:latin typeface="Arial"/>
                <a:ea typeface="+mn-ea"/>
                <a:cs typeface="+mn-cs"/>
              </a:rPr>
              <a:t>сущности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уровень</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общих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процессов</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служит</a:t>
            </a:r>
            <a:r>
              <a:rPr lang="en-US" sz="800" b="0" i="0" dirty="0">
                <a:solidFill>
                  <a:srgbClr val="000000"/>
                </a:solidFill>
                <a:latin typeface="Arial"/>
                <a:ea typeface="+mn-ea"/>
                <a:cs typeface="+mn-cs"/>
              </a:rPr>
              <a:t> </a:t>
            </a:r>
            <a:r>
              <a:rPr lang="en-US" sz="800" b="0" i="0" dirty="0" err="1" smtClean="0">
                <a:solidFill>
                  <a:srgbClr val="000000"/>
                </a:solidFill>
                <a:latin typeface="Arial"/>
                <a:ea typeface="+mn-ea"/>
                <a:cs typeface="+mn-cs"/>
              </a:rPr>
              <a:t>связующи</a:t>
            </a:r>
            <a:r>
              <a:rPr lang="ru-RU" sz="800" b="0" i="0" dirty="0" smtClean="0">
                <a:solidFill>
                  <a:srgbClr val="000000"/>
                </a:solidFill>
                <a:latin typeface="Arial"/>
                <a:ea typeface="+mn-ea"/>
                <a:cs typeface="+mn-cs"/>
              </a:rPr>
              <a:t>м</a:t>
            </a:r>
            <a:r>
              <a:rPr lang="en-US" sz="800" b="0" i="0" dirty="0" smtClean="0">
                <a:solidFill>
                  <a:srgbClr val="000000"/>
                </a:solidFill>
                <a:latin typeface="Arial"/>
                <a:ea typeface="+mn-ea"/>
                <a:cs typeface="+mn-cs"/>
              </a:rPr>
              <a:t> </a:t>
            </a:r>
            <a:r>
              <a:rPr lang="en-US" sz="800" b="0" i="0" dirty="0" err="1">
                <a:solidFill>
                  <a:srgbClr val="000000"/>
                </a:solidFill>
                <a:latin typeface="Arial"/>
                <a:ea typeface="+mn-ea"/>
                <a:cs typeface="+mn-cs"/>
              </a:rPr>
              <a:t>звеном</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между</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всеми</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инструментами</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информацией</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которые</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необходимы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для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создания</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гетерогенных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бизнес-процессов</a:t>
            </a:r>
            <a:r>
              <a:rPr lang="en-US" sz="800" b="0" i="0" dirty="0">
                <a:solidFill>
                  <a:srgbClr val="000000"/>
                </a:solidFill>
                <a:latin typeface="Arial"/>
                <a:ea typeface="+mn-ea"/>
                <a:cs typeface="+mn-cs"/>
              </a:rPr>
              <a:t> и </a:t>
            </a:r>
            <a:r>
              <a:rPr lang="en-US" sz="800" b="0" i="0" dirty="0" err="1">
                <a:solidFill>
                  <a:srgbClr val="000000"/>
                </a:solidFill>
                <a:latin typeface="Arial"/>
                <a:ea typeface="+mn-ea"/>
                <a:cs typeface="+mn-cs"/>
              </a:rPr>
              <a:t>сценариев</a:t>
            </a:r>
            <a:r>
              <a:rPr lang="en-US" sz="800" b="0" i="0" dirty="0">
                <a:solidFill>
                  <a:srgbClr val="000000"/>
                </a:solidFill>
                <a:latin typeface="Arial"/>
                <a:ea typeface="+mn-ea"/>
                <a:cs typeface="+mn-cs"/>
              </a:rPr>
              <a:t> в </a:t>
            </a:r>
            <a:r>
              <a:rPr lang="en-US" sz="800" b="0" i="0" dirty="0" err="1">
                <a:solidFill>
                  <a:srgbClr val="000000"/>
                </a:solidFill>
                <a:latin typeface="Arial"/>
                <a:ea typeface="+mn-ea"/>
                <a:cs typeface="+mn-cs"/>
              </a:rPr>
              <a:t>рамках</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пакета</a:t>
            </a:r>
            <a:r>
              <a:rPr lang="en-US" sz="800" b="0" i="0" dirty="0">
                <a:solidFill>
                  <a:srgbClr val="000000"/>
                </a:solidFill>
                <a:latin typeface="Arial"/>
                <a:ea typeface="+mn-ea"/>
                <a:cs typeface="+mn-cs"/>
              </a:rPr>
              <a:t> Business Suite и </a:t>
            </a:r>
            <a:r>
              <a:rPr lang="en-US" sz="800" b="0" i="0" dirty="0" err="1">
                <a:solidFill>
                  <a:srgbClr val="000000"/>
                </a:solidFill>
                <a:latin typeface="Arial"/>
                <a:ea typeface="+mn-ea"/>
                <a:cs typeface="+mn-cs"/>
              </a:rPr>
              <a:t>платформы</a:t>
            </a:r>
            <a:r>
              <a:rPr lang="en-US" sz="800" b="0" i="0" dirty="0">
                <a:solidFill>
                  <a:srgbClr val="000000"/>
                </a:solidFill>
                <a:latin typeface="Arial"/>
                <a:ea typeface="+mn-ea"/>
                <a:cs typeface="+mn-cs"/>
              </a:rPr>
              <a:t> </a:t>
            </a:r>
            <a:r>
              <a:rPr lang="en-US" sz="800" b="0" i="0" dirty="0" err="1">
                <a:solidFill>
                  <a:srgbClr val="000000"/>
                </a:solidFill>
                <a:latin typeface="Arial"/>
                <a:ea typeface="+mn-ea"/>
                <a:cs typeface="+mn-cs"/>
              </a:rPr>
              <a:t>интеграции</a:t>
            </a:r>
            <a:r>
              <a:rPr lang="en-US" sz="800" b="0" i="0" dirty="0">
                <a:solidFill>
                  <a:srgbClr val="000000"/>
                </a:solidFill>
                <a:latin typeface="Arial"/>
                <a:ea typeface="+mn-ea"/>
                <a:cs typeface="+mn-cs"/>
              </a:rPr>
              <a:t>. </a:t>
            </a:r>
          </a:p>
          <a:p>
            <a:pPr marL="182880" lvl="1" indent="-182880" algn="l" defTabSz="914400">
              <a:spcBef>
                <a:spcPts val="240"/>
              </a:spcBef>
              <a:spcAft>
                <a:spcPts val="0"/>
              </a:spcAft>
              <a:buNone/>
            </a:pPr>
            <a:endParaRPr lang="en-US" sz="800" dirty="0" smtClean="0">
              <a:solidFill>
                <a:schemeClr val="tx2"/>
              </a:solidFill>
              <a:latin typeface="+mn-lt"/>
            </a:endParaRPr>
          </a:p>
          <a:p>
            <a:pPr marL="182880" lvl="1" indent="-182880" algn="l" defTabSz="914400">
              <a:spcBef>
                <a:spcPts val="240"/>
              </a:spcBef>
              <a:spcAft>
                <a:spcPts val="0"/>
              </a:spcAft>
              <a:buNone/>
            </a:pPr>
            <a:r>
              <a:rPr lang="en-US" sz="800" b="1" i="0" dirty="0" err="1">
                <a:solidFill>
                  <a:srgbClr val="FDB913"/>
                </a:solidFill>
                <a:latin typeface="Arial"/>
                <a:ea typeface="+mn-ea"/>
                <a:cs typeface="+mn-cs"/>
              </a:rPr>
              <a:t>Принципы</a:t>
            </a:r>
            <a:r>
              <a:rPr lang="en-US" sz="800" b="1" i="0" dirty="0">
                <a:solidFill>
                  <a:srgbClr val="FDB913"/>
                </a:solidFill>
                <a:latin typeface="Arial"/>
                <a:ea typeface="+mn-ea"/>
                <a:cs typeface="+mn-cs"/>
              </a:rPr>
              <a:t> </a:t>
            </a:r>
            <a:r>
              <a:rPr lang="en-US" sz="800" b="1" i="0" dirty="0" err="1">
                <a:solidFill>
                  <a:srgbClr val="FDB913"/>
                </a:solidFill>
                <a:latin typeface="Arial"/>
                <a:ea typeface="+mn-ea"/>
                <a:cs typeface="+mn-cs"/>
              </a:rPr>
              <a:t>работы</a:t>
            </a:r>
            <a:r>
              <a:rPr lang="en-US" sz="800" b="1" i="0" dirty="0">
                <a:solidFill>
                  <a:srgbClr val="FDB913"/>
                </a:solidFill>
                <a:latin typeface="Arial"/>
                <a:ea typeface="+mn-ea"/>
                <a:cs typeface="+mn-cs"/>
              </a:rPr>
              <a:t> с RCP-</a:t>
            </a:r>
            <a:r>
              <a:rPr lang="en-US" sz="800" b="1" i="0" dirty="0" err="1">
                <a:solidFill>
                  <a:srgbClr val="FDB913"/>
                </a:solidFill>
                <a:latin typeface="Arial"/>
                <a:ea typeface="+mn-ea"/>
                <a:cs typeface="+mn-cs"/>
              </a:rPr>
              <a:t>клиентом</a:t>
            </a:r>
            <a:r>
              <a:rPr lang="en-US" sz="800" b="1" i="0" dirty="0">
                <a:solidFill>
                  <a:srgbClr val="FDB913"/>
                </a:solidFill>
                <a:latin typeface="Arial"/>
                <a:ea typeface="+mn-ea"/>
                <a:cs typeface="+mn-cs"/>
              </a:rPr>
              <a:t> (</a:t>
            </a:r>
            <a:r>
              <a:rPr lang="en-US" sz="800" b="1" i="0" dirty="0" err="1">
                <a:solidFill>
                  <a:srgbClr val="FDB913"/>
                </a:solidFill>
                <a:latin typeface="Arial"/>
                <a:ea typeface="+mn-ea"/>
                <a:cs typeface="+mn-cs"/>
              </a:rPr>
              <a:t>пилотная</a:t>
            </a:r>
            <a:r>
              <a:rPr lang="en-US" sz="800" b="1" i="0" dirty="0">
                <a:solidFill>
                  <a:srgbClr val="FDB913"/>
                </a:solidFill>
                <a:latin typeface="Arial"/>
                <a:ea typeface="+mn-ea"/>
                <a:cs typeface="+mn-cs"/>
              </a:rPr>
              <a:t> </a:t>
            </a:r>
            <a:r>
              <a:rPr lang="en-US" sz="800" b="1" i="0" dirty="0" err="1">
                <a:solidFill>
                  <a:srgbClr val="FDB913"/>
                </a:solidFill>
                <a:latin typeface="Arial"/>
                <a:ea typeface="+mn-ea"/>
                <a:cs typeface="+mn-cs"/>
              </a:rPr>
              <a:t>версия</a:t>
            </a:r>
            <a:r>
              <a:rPr lang="en-US" sz="800" b="1" i="0" dirty="0">
                <a:solidFill>
                  <a:srgbClr val="FDB913"/>
                </a:solidFill>
                <a:latin typeface="Arial"/>
                <a:ea typeface="+mn-ea"/>
                <a:cs typeface="+mn-cs"/>
              </a:rPr>
              <a:t>)</a:t>
            </a: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Откройте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существующий</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проект</a:t>
            </a:r>
            <a:r>
              <a:rPr lang="en-US" sz="800" b="0" i="0" dirty="0">
                <a:solidFill>
                  <a:srgbClr val="000000">
                    <a:lumMod val="50000"/>
                    <a:lumOff val="50000"/>
                  </a:srgbClr>
                </a:solidFill>
                <a:latin typeface="Arial"/>
                <a:ea typeface="+mn-ea"/>
                <a:cs typeface="Arial Unicode MS"/>
              </a:rPr>
              <a:t> SAP Solution Manager в RCP-</a:t>
            </a:r>
            <a:r>
              <a:rPr lang="en-US" sz="800" b="0" i="0" dirty="0" err="1">
                <a:solidFill>
                  <a:srgbClr val="000000">
                    <a:lumMod val="50000"/>
                    <a:lumOff val="50000"/>
                  </a:srgbClr>
                </a:solidFill>
                <a:latin typeface="Arial"/>
                <a:ea typeface="+mn-ea"/>
                <a:cs typeface="Arial Unicode MS"/>
              </a:rPr>
              <a:t>клиенте</a:t>
            </a:r>
            <a:r>
              <a:rPr lang="en-US" sz="800" b="0" i="0" dirty="0">
                <a:solidFill>
                  <a:srgbClr val="000000">
                    <a:lumMod val="50000"/>
                    <a:lumOff val="50000"/>
                  </a:srgbClr>
                </a:solidFill>
                <a:latin typeface="Arial"/>
                <a:ea typeface="+mn-ea"/>
                <a:cs typeface="Arial Unicode MS"/>
              </a:rPr>
              <a:t>.</a:t>
            </a: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Доработайте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концептуальную</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архитектуру</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например</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создайте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новый</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процесс</a:t>
            </a:r>
            <a:r>
              <a:rPr lang="en-US" sz="800" b="0" i="0" dirty="0">
                <a:solidFill>
                  <a:srgbClr val="000000">
                    <a:lumMod val="50000"/>
                    <a:lumOff val="50000"/>
                  </a:srgbClr>
                </a:solidFill>
                <a:latin typeface="Arial"/>
                <a:ea typeface="+mn-ea"/>
                <a:cs typeface="Arial Unicode MS"/>
              </a:rPr>
              <a:t>.</a:t>
            </a: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Отредактируйте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относящееся</a:t>
            </a:r>
            <a:r>
              <a:rPr lang="en-US" sz="800" b="0" i="0" dirty="0">
                <a:solidFill>
                  <a:srgbClr val="000000">
                    <a:lumMod val="50000"/>
                    <a:lumOff val="50000"/>
                  </a:srgbClr>
                </a:solidFill>
                <a:latin typeface="Arial"/>
                <a:ea typeface="+mn-ea"/>
                <a:cs typeface="Arial Unicode MS"/>
              </a:rPr>
              <a:t> к </a:t>
            </a:r>
            <a:r>
              <a:rPr lang="en-US" sz="800" b="0" i="0" dirty="0" err="1">
                <a:solidFill>
                  <a:srgbClr val="000000">
                    <a:lumMod val="50000"/>
                    <a:lumOff val="50000"/>
                  </a:srgbClr>
                </a:solidFill>
                <a:latin typeface="Arial"/>
                <a:ea typeface="+mn-ea"/>
                <a:cs typeface="Arial Unicode MS"/>
              </a:rPr>
              <a:t>процессу</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содержимое</a:t>
            </a:r>
            <a:r>
              <a:rPr lang="en-US" sz="800" b="0" i="0" dirty="0">
                <a:solidFill>
                  <a:srgbClr val="000000">
                    <a:lumMod val="50000"/>
                    <a:lumOff val="50000"/>
                  </a:srgbClr>
                </a:solidFill>
                <a:latin typeface="Arial"/>
                <a:ea typeface="+mn-ea"/>
                <a:cs typeface="Arial Unicode MS"/>
              </a:rPr>
              <a:t>.</a:t>
            </a:r>
          </a:p>
          <a:p>
            <a:pPr marL="640080" lvl="2" indent="-182880" algn="l" defTabSz="914400">
              <a:spcBef>
                <a:spcPts val="240"/>
              </a:spcBef>
              <a:spcAft>
                <a:spcPts val="0"/>
              </a:spcAft>
              <a:buClr>
                <a:srgbClr val="626366"/>
              </a:buClr>
              <a:buSzPct val="80000"/>
              <a:buFont typeface="Symbol"/>
              <a:buChar char="-"/>
            </a:pPr>
            <a:r>
              <a:rPr lang="en-US" sz="800" b="0" i="0" dirty="0" err="1">
                <a:solidFill>
                  <a:srgbClr val="000000">
                    <a:lumMod val="50000"/>
                    <a:lumOff val="50000"/>
                  </a:srgbClr>
                </a:solidFill>
                <a:latin typeface="Arial"/>
                <a:ea typeface="+mn-ea"/>
                <a:cs typeface="Arial Unicode MS"/>
              </a:rPr>
              <a:t>Транзакции</a:t>
            </a:r>
            <a:r>
              <a:rPr lang="en-US" sz="800" b="0" i="0" dirty="0">
                <a:solidFill>
                  <a:srgbClr val="000000">
                    <a:lumMod val="50000"/>
                    <a:lumOff val="50000"/>
                  </a:srgbClr>
                </a:solidFill>
                <a:latin typeface="Arial"/>
                <a:ea typeface="+mn-ea"/>
                <a:cs typeface="Arial Unicode MS"/>
              </a:rPr>
              <a:t> и </a:t>
            </a:r>
            <a:r>
              <a:rPr lang="en-US" sz="800" b="0" i="0" dirty="0" err="1" smtClean="0">
                <a:solidFill>
                  <a:srgbClr val="000000">
                    <a:lumMod val="50000"/>
                    <a:lumOff val="50000"/>
                  </a:srgbClr>
                </a:solidFill>
                <a:latin typeface="Arial"/>
                <a:ea typeface="+mn-ea"/>
                <a:cs typeface="Arial Unicode MS"/>
              </a:rPr>
              <a:t>отчеты</a:t>
            </a:r>
            <a:endParaRPr lang="en-US" sz="800" b="0" i="0" dirty="0">
              <a:solidFill>
                <a:srgbClr val="000000">
                  <a:lumMod val="50000"/>
                  <a:lumOff val="50000"/>
                </a:srgbClr>
              </a:solidFill>
              <a:latin typeface="Arial"/>
              <a:ea typeface="+mn-ea"/>
              <a:cs typeface="Arial Unicode MS"/>
            </a:endParaRPr>
          </a:p>
          <a:p>
            <a:pPr marL="640080" lvl="2" indent="-182880" algn="l" defTabSz="914400">
              <a:spcBef>
                <a:spcPts val="240"/>
              </a:spcBef>
              <a:spcAft>
                <a:spcPts val="0"/>
              </a:spcAft>
              <a:buClr>
                <a:srgbClr val="626366"/>
              </a:buClr>
              <a:buSzPct val="80000"/>
              <a:buFont typeface="Symbol"/>
              <a:buChar char="-"/>
            </a:pPr>
            <a:r>
              <a:rPr lang="en-US" sz="800" b="0" i="0" dirty="0" err="1">
                <a:solidFill>
                  <a:srgbClr val="000000">
                    <a:lumMod val="50000"/>
                    <a:lumOff val="50000"/>
                  </a:srgbClr>
                </a:solidFill>
                <a:latin typeface="Arial"/>
                <a:ea typeface="+mn-ea"/>
                <a:cs typeface="Arial Unicode MS"/>
              </a:rPr>
              <a:t>Общая</a:t>
            </a:r>
            <a:r>
              <a:rPr lang="en-US" sz="800" b="0" i="0" dirty="0">
                <a:solidFill>
                  <a:srgbClr val="000000">
                    <a:lumMod val="50000"/>
                    <a:lumOff val="50000"/>
                  </a:srgbClr>
                </a:solidFill>
                <a:latin typeface="Arial"/>
                <a:ea typeface="+mn-ea"/>
                <a:cs typeface="Arial Unicode MS"/>
              </a:rPr>
              <a:t> и </a:t>
            </a:r>
            <a:r>
              <a:rPr lang="en-US" sz="800" b="0" i="0" dirty="0" err="1">
                <a:solidFill>
                  <a:srgbClr val="000000">
                    <a:lumMod val="50000"/>
                    <a:lumOff val="50000"/>
                  </a:srgbClr>
                </a:solidFill>
                <a:latin typeface="Arial"/>
                <a:ea typeface="+mn-ea"/>
                <a:cs typeface="Arial Unicode MS"/>
              </a:rPr>
              <a:t>проектная</a:t>
            </a:r>
            <a:r>
              <a:rPr lang="en-US" sz="800" b="0" i="0" dirty="0">
                <a:solidFill>
                  <a:srgbClr val="000000">
                    <a:lumMod val="50000"/>
                    <a:lumOff val="50000"/>
                  </a:srgbClr>
                </a:solidFill>
                <a:latin typeface="Arial"/>
                <a:ea typeface="+mn-ea"/>
                <a:cs typeface="Arial Unicode MS"/>
              </a:rPr>
              <a:t> </a:t>
            </a:r>
            <a:r>
              <a:rPr lang="en-US" sz="800" b="0" i="0" dirty="0" err="1" smtClean="0">
                <a:solidFill>
                  <a:srgbClr val="000000">
                    <a:lumMod val="50000"/>
                    <a:lumOff val="50000"/>
                  </a:srgbClr>
                </a:solidFill>
                <a:latin typeface="Arial"/>
                <a:ea typeface="+mn-ea"/>
                <a:cs typeface="Arial Unicode MS"/>
              </a:rPr>
              <a:t>документация</a:t>
            </a:r>
            <a:endParaRPr lang="en-US" sz="800" b="0" i="0" dirty="0">
              <a:solidFill>
                <a:srgbClr val="000000">
                  <a:lumMod val="50000"/>
                  <a:lumOff val="50000"/>
                </a:srgbClr>
              </a:solidFill>
              <a:latin typeface="Arial"/>
              <a:ea typeface="+mn-ea"/>
              <a:cs typeface="Arial Unicode MS"/>
            </a:endParaRPr>
          </a:p>
          <a:p>
            <a:pPr marL="640080" lvl="2" indent="-182880" algn="l" defTabSz="914400">
              <a:spcBef>
                <a:spcPts val="240"/>
              </a:spcBef>
              <a:spcAft>
                <a:spcPts val="0"/>
              </a:spcAft>
              <a:buClr>
                <a:srgbClr val="626366"/>
              </a:buClr>
              <a:buSzPct val="80000"/>
              <a:buFont typeface="Symbol"/>
              <a:buChar char="-"/>
            </a:pPr>
            <a:r>
              <a:rPr lang="en-US" sz="800" b="0" i="0" dirty="0">
                <a:solidFill>
                  <a:srgbClr val="000000">
                    <a:lumMod val="50000"/>
                    <a:lumOff val="50000"/>
                  </a:srgbClr>
                </a:solidFill>
                <a:latin typeface="Arial"/>
                <a:ea typeface="+mn-ea"/>
                <a:cs typeface="Arial Unicode MS"/>
              </a:rPr>
              <a:t>﻿</a:t>
            </a:r>
            <a:r>
              <a:rPr lang="en-US" sz="800" b="0" i="0" dirty="0" err="1">
                <a:solidFill>
                  <a:srgbClr val="000000">
                    <a:lumMod val="50000"/>
                    <a:lumOff val="50000"/>
                  </a:srgbClr>
                </a:solidFill>
                <a:latin typeface="Arial"/>
                <a:ea typeface="+mn-ea"/>
                <a:cs typeface="Arial Unicode MS"/>
              </a:rPr>
              <a:t>Диаграммы</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потока</a:t>
            </a:r>
            <a:r>
              <a:rPr lang="en-US" sz="800" b="0" i="0" dirty="0">
                <a:solidFill>
                  <a:srgbClr val="000000">
                    <a:lumMod val="50000"/>
                    <a:lumOff val="50000"/>
                  </a:srgbClr>
                </a:solidFill>
                <a:latin typeface="Arial"/>
                <a:ea typeface="+mn-ea"/>
                <a:cs typeface="Arial Unicode MS"/>
              </a:rPr>
              <a:t> </a:t>
            </a:r>
            <a:r>
              <a:rPr lang="en-US" sz="800" b="0" i="0" dirty="0" err="1" smtClean="0">
                <a:solidFill>
                  <a:srgbClr val="000000">
                    <a:lumMod val="50000"/>
                    <a:lumOff val="50000"/>
                  </a:srgbClr>
                </a:solidFill>
                <a:latin typeface="Arial"/>
                <a:ea typeface="+mn-ea"/>
                <a:cs typeface="Arial Unicode MS"/>
              </a:rPr>
              <a:t>бизнес-процессов</a:t>
            </a:r>
            <a:r>
              <a:rPr lang="en-US" sz="800" b="0" i="0" dirty="0" smtClean="0">
                <a:solidFill>
                  <a:srgbClr val="000000">
                    <a:lumMod val="50000"/>
                    <a:lumOff val="50000"/>
                  </a:srgbClr>
                </a:solidFill>
                <a:latin typeface="Arial"/>
                <a:ea typeface="+mn-ea"/>
                <a:cs typeface="Arial Unicode MS"/>
              </a:rPr>
              <a:t>*</a:t>
            </a:r>
            <a:endParaRPr lang="en-US" sz="800" b="0" i="0" dirty="0">
              <a:solidFill>
                <a:srgbClr val="000000">
                  <a:lumMod val="50000"/>
                  <a:lumOff val="50000"/>
                </a:srgbClr>
              </a:solidFill>
              <a:latin typeface="Arial"/>
              <a:ea typeface="+mn-ea"/>
              <a:cs typeface="Arial Unicode MS"/>
            </a:endParaRPr>
          </a:p>
          <a:p>
            <a:pPr marL="640080" lvl="2" indent="-182880" algn="l" defTabSz="914400">
              <a:spcBef>
                <a:spcPts val="240"/>
              </a:spcBef>
              <a:spcAft>
                <a:spcPts val="0"/>
              </a:spcAft>
              <a:buClr>
                <a:srgbClr val="626366"/>
              </a:buClr>
              <a:buSzPct val="80000"/>
              <a:buFont typeface="Symbol"/>
              <a:buChar char="-"/>
            </a:pPr>
            <a:r>
              <a:rPr lang="en-US" sz="800" b="0" i="0" dirty="0" err="1">
                <a:solidFill>
                  <a:srgbClr val="000000">
                    <a:lumMod val="50000"/>
                    <a:lumOff val="50000"/>
                  </a:srgbClr>
                </a:solidFill>
                <a:latin typeface="Arial"/>
                <a:ea typeface="+mn-ea"/>
                <a:cs typeface="Arial Unicode MS"/>
              </a:rPr>
              <a:t>Службы</a:t>
            </a:r>
            <a:r>
              <a:rPr lang="en-US" sz="800" b="0" i="0" dirty="0">
                <a:solidFill>
                  <a:srgbClr val="000000">
                    <a:lumMod val="50000"/>
                    <a:lumOff val="50000"/>
                  </a:srgbClr>
                </a:solidFill>
                <a:latin typeface="Arial"/>
                <a:ea typeface="+mn-ea"/>
                <a:cs typeface="Arial Unicode MS"/>
              </a:rPr>
              <a:t> </a:t>
            </a:r>
            <a:r>
              <a:rPr lang="en-US" sz="800" b="0" i="0" dirty="0" smtClean="0">
                <a:solidFill>
                  <a:srgbClr val="000000">
                    <a:lumMod val="50000"/>
                    <a:lumOff val="50000"/>
                  </a:srgbClr>
                </a:solidFill>
                <a:latin typeface="Arial"/>
                <a:ea typeface="+mn-ea"/>
                <a:cs typeface="Arial Unicode MS"/>
              </a:rPr>
              <a:t>СОА**</a:t>
            </a:r>
            <a:endParaRPr lang="en-US" sz="800" b="0" i="0" dirty="0">
              <a:solidFill>
                <a:srgbClr val="000000">
                  <a:lumMod val="50000"/>
                  <a:lumOff val="50000"/>
                </a:srgbClr>
              </a:solidFill>
              <a:latin typeface="Arial"/>
              <a:ea typeface="+mn-ea"/>
              <a:cs typeface="Arial Unicode MS"/>
            </a:endParaRP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Используйте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интерактивные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инструменты</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для</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создания</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элементов</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структуры</a:t>
            </a:r>
            <a:r>
              <a:rPr lang="en-US" sz="800" b="0" i="0" dirty="0">
                <a:solidFill>
                  <a:srgbClr val="000000">
                    <a:lumMod val="50000"/>
                    <a:lumOff val="50000"/>
                  </a:srgbClr>
                </a:solidFill>
                <a:latin typeface="Arial"/>
                <a:ea typeface="+mn-ea"/>
                <a:cs typeface="Arial Unicode MS"/>
              </a:rPr>
              <a:t> в RCP-</a:t>
            </a:r>
            <a:r>
              <a:rPr lang="en-US" sz="800" b="0" i="0" dirty="0" err="1">
                <a:solidFill>
                  <a:srgbClr val="000000">
                    <a:lumMod val="50000"/>
                    <a:lumOff val="50000"/>
                  </a:srgbClr>
                </a:solidFill>
                <a:latin typeface="Arial"/>
                <a:ea typeface="+mn-ea"/>
                <a:cs typeface="Arial Unicode MS"/>
              </a:rPr>
              <a:t>клиенте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на</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основе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обозначений</a:t>
            </a:r>
            <a:r>
              <a:rPr lang="en-US" sz="800" b="0" i="0" dirty="0">
                <a:solidFill>
                  <a:srgbClr val="000000">
                    <a:lumMod val="50000"/>
                    <a:lumOff val="50000"/>
                  </a:srgbClr>
                </a:solidFill>
                <a:latin typeface="Arial"/>
                <a:ea typeface="+mn-ea"/>
                <a:cs typeface="Arial Unicode MS"/>
              </a:rPr>
              <a:t> BPMN.</a:t>
            </a:r>
          </a:p>
          <a:p>
            <a:pPr marL="182880" lvl="1" indent="-182880" algn="l" defTabSz="914400">
              <a:spcBef>
                <a:spcPts val="240"/>
              </a:spcBef>
              <a:spcAft>
                <a:spcPts val="0"/>
              </a:spcAft>
              <a:buClr>
                <a:srgbClr val="FDB913"/>
              </a:buClr>
              <a:buSzPct val="100000"/>
              <a:buFont typeface="Wingdings"/>
              <a:buChar char=""/>
            </a:pPr>
            <a:r>
              <a:rPr lang="en-US" sz="800" b="0" i="0" dirty="0" err="1">
                <a:solidFill>
                  <a:srgbClr val="000000">
                    <a:lumMod val="50000"/>
                    <a:lumOff val="50000"/>
                  </a:srgbClr>
                </a:solidFill>
                <a:latin typeface="Arial"/>
                <a:ea typeface="+mn-ea"/>
                <a:cs typeface="Arial Unicode MS"/>
              </a:rPr>
              <a:t>Сохраните</a:t>
            </a:r>
            <a:r>
              <a:rPr lang="en-US" sz="800" b="0" i="0" dirty="0">
                <a:solidFill>
                  <a:srgbClr val="000000">
                    <a:lumMod val="50000"/>
                    <a:lumOff val="50000"/>
                  </a:srgbClr>
                </a:solidFill>
                <a:latin typeface="Arial"/>
                <a:ea typeface="+mn-ea"/>
                <a:cs typeface="Arial Unicode MS"/>
              </a:rPr>
              <a:t> и </a:t>
            </a:r>
            <a:r>
              <a:rPr lang="en-US" sz="800" b="0" i="0" dirty="0" err="1">
                <a:solidFill>
                  <a:srgbClr val="000000">
                    <a:lumMod val="50000"/>
                    <a:lumOff val="50000"/>
                  </a:srgbClr>
                </a:solidFill>
                <a:latin typeface="Arial"/>
                <a:ea typeface="+mn-ea"/>
                <a:cs typeface="Arial Unicode MS"/>
              </a:rPr>
              <a:t>отправьте</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контент</a:t>
            </a:r>
            <a:r>
              <a:rPr lang="en-US" sz="800" b="0" i="0" dirty="0">
                <a:solidFill>
                  <a:srgbClr val="000000">
                    <a:lumMod val="50000"/>
                    <a:lumOff val="50000"/>
                  </a:srgbClr>
                </a:solidFill>
                <a:latin typeface="Arial"/>
                <a:ea typeface="+mn-ea"/>
                <a:cs typeface="Arial Unicode MS"/>
              </a:rPr>
              <a:t> </a:t>
            </a:r>
            <a:r>
              <a:rPr lang="en-US" sz="800" b="0" i="0" dirty="0" err="1">
                <a:solidFill>
                  <a:srgbClr val="000000">
                    <a:lumMod val="50000"/>
                    <a:lumOff val="50000"/>
                  </a:srgbClr>
                </a:solidFill>
                <a:latin typeface="Arial"/>
                <a:ea typeface="+mn-ea"/>
                <a:cs typeface="Arial Unicode MS"/>
              </a:rPr>
              <a:t>обратно</a:t>
            </a:r>
            <a:r>
              <a:rPr lang="en-US" sz="800" b="0" i="0" dirty="0">
                <a:solidFill>
                  <a:srgbClr val="000000">
                    <a:lumMod val="50000"/>
                    <a:lumOff val="50000"/>
                  </a:srgbClr>
                </a:solidFill>
                <a:latin typeface="Arial"/>
                <a:ea typeface="+mn-ea"/>
                <a:cs typeface="Arial Unicode MS"/>
              </a:rPr>
              <a:t> в SAP Solution Manager.</a:t>
            </a:r>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27</a:t>
            </a:fld>
            <a:endParaRPr lang="de-DE" sz="1000" b="0" i="0">
              <a:latin typeface="Arial"/>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ctr" defTabSz="914400">
              <a:buNone/>
            </a:pPr>
            <a:fld id="{D4870719-C338-44DE-9CCC-1AD4861F0EB4}" type="slidenum">
              <a:rPr lang="en-US" sz="1000" b="0" i="0">
                <a:latin typeface="Arial"/>
                <a:ea typeface="+mn-ea"/>
                <a:cs typeface="+mn-cs"/>
              </a:rPr>
              <a:pPr algn="ctr" defTabSz="914400">
                <a:buNone/>
              </a:pPr>
              <a:t>3</a:t>
            </a:fld>
            <a:endParaRPr lang="en-US" sz="1000" b="0" i="0">
              <a:latin typeface="Arial"/>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28</a:t>
            </a:fld>
            <a:endParaRPr lang="de-DE" sz="1000" b="0" i="0">
              <a:latin typeface="Arial"/>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algn="l" defTabSz="914400">
              <a:spcBef>
                <a:spcPts val="0"/>
              </a:spcBef>
              <a:buNone/>
            </a:pPr>
            <a:r>
              <a:rPr lang="en-US" sz="1200" b="0" i="0" dirty="0" err="1">
                <a:solidFill>
                  <a:srgbClr val="000000"/>
                </a:solidFill>
                <a:latin typeface="Arial"/>
                <a:ea typeface="+mn-ea"/>
                <a:cs typeface="+mn-cs"/>
              </a:rPr>
              <a:t>Большинство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инструментов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отлично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справляются</a:t>
            </a:r>
            <a:r>
              <a:rPr lang="en-US" sz="1200" b="0" i="0" dirty="0">
                <a:solidFill>
                  <a:srgbClr val="000000"/>
                </a:solidFill>
                <a:latin typeface="Arial"/>
                <a:ea typeface="+mn-ea"/>
                <a:cs typeface="+mn-cs"/>
              </a:rPr>
              <a:t> с </a:t>
            </a:r>
            <a:r>
              <a:rPr lang="en-US" sz="1200" b="0" i="0" dirty="0" err="1">
                <a:solidFill>
                  <a:srgbClr val="000000"/>
                </a:solidFill>
                <a:latin typeface="Arial"/>
                <a:ea typeface="+mn-ea"/>
                <a:cs typeface="+mn-cs"/>
              </a:rPr>
              <a:t>согласованием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процессов</a:t>
            </a:r>
            <a:r>
              <a:rPr lang="en-US" sz="1200" b="0" i="0" dirty="0">
                <a:solidFill>
                  <a:srgbClr val="000000"/>
                </a:solidFill>
                <a:latin typeface="Arial"/>
                <a:ea typeface="+mn-ea"/>
                <a:cs typeface="+mn-cs"/>
              </a:rPr>
              <a:t> </a:t>
            </a:r>
            <a:r>
              <a:rPr lang="en-US" sz="1200" b="0" i="0" dirty="0" smtClean="0">
                <a:solidFill>
                  <a:srgbClr val="000000"/>
                </a:solidFill>
                <a:latin typeface="Arial"/>
                <a:ea typeface="+mn-ea"/>
                <a:cs typeface="+mn-cs"/>
              </a:rPr>
              <a:t>или</a:t>
            </a:r>
            <a:r>
              <a:rPr lang="ru-RU" sz="1200" b="0" i="0" baseline="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согласованием</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данных</a:t>
            </a:r>
            <a:r>
              <a:rPr lang="ru-RU" sz="1200" b="0" i="0" dirty="0" smtClean="0">
                <a:solidFill>
                  <a:srgbClr val="000000"/>
                </a:solidFill>
                <a:latin typeface="Arial"/>
                <a:ea typeface="+mn-ea"/>
                <a:cs typeface="+mn-cs"/>
              </a:rPr>
              <a:t>;</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они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имеют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узкую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специализацию</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PowerDesigner</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реализована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концепция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согласования</a:t>
            </a:r>
            <a:r>
              <a:rPr lang="en-US" sz="1200" b="0" i="0" dirty="0">
                <a:solidFill>
                  <a:srgbClr val="000000"/>
                </a:solidFill>
                <a:latin typeface="Arial"/>
                <a:ea typeface="+mn-ea"/>
                <a:cs typeface="+mn-cs"/>
              </a:rPr>
              <a:t> </a:t>
            </a:r>
            <a:r>
              <a:rPr lang="ru-RU" sz="1200" b="0" i="0" dirty="0" smtClean="0">
                <a:solidFill>
                  <a:srgbClr val="000000"/>
                </a:solidFill>
                <a:latin typeface="Arial"/>
                <a:ea typeface="+mn-ea"/>
                <a:cs typeface="+mn-cs"/>
              </a:rPr>
              <a:t>«</a:t>
            </a:r>
            <a:r>
              <a:rPr lang="en-US" sz="1200" b="0" i="0" dirty="0" err="1" smtClean="0">
                <a:solidFill>
                  <a:srgbClr val="000000"/>
                </a:solidFill>
                <a:latin typeface="Arial"/>
                <a:ea typeface="+mn-ea"/>
                <a:cs typeface="+mn-cs"/>
              </a:rPr>
              <a:t>всего</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со</a:t>
            </a:r>
            <a:r>
              <a:rPr lang="en-US" sz="1200" b="0" i="0" dirty="0">
                <a:solidFill>
                  <a:srgbClr val="000000"/>
                </a:solidFill>
                <a:latin typeface="Arial"/>
                <a:ea typeface="+mn-ea"/>
                <a:cs typeface="+mn-cs"/>
              </a:rPr>
              <a:t> </a:t>
            </a:r>
            <a:r>
              <a:rPr lang="en-US" sz="1200" b="0" i="0" dirty="0" err="1" smtClean="0">
                <a:solidFill>
                  <a:srgbClr val="000000"/>
                </a:solidFill>
                <a:latin typeface="Arial"/>
                <a:ea typeface="+mn-ea"/>
                <a:cs typeface="+mn-cs"/>
              </a:rPr>
              <a:t>всем</a:t>
            </a:r>
            <a:r>
              <a:rPr lang="ru-RU" sz="1200" b="0" i="0" dirty="0" smtClean="0">
                <a:solidFill>
                  <a:srgbClr val="000000"/>
                </a:solidFill>
                <a:latin typeface="Arial"/>
                <a:ea typeface="+mn-ea"/>
                <a:cs typeface="+mn-cs"/>
              </a:rPr>
              <a:t>»</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rPr>
              <a:t>В </a:t>
            </a:r>
            <a:r>
              <a:rPr lang="en-US" sz="1200" b="0" i="0" dirty="0" err="1">
                <a:solidFill>
                  <a:srgbClr val="000000"/>
                </a:solidFill>
                <a:latin typeface="Arial"/>
                <a:ea typeface="+mn-ea"/>
                <a:cs typeface="+mn-cs"/>
              </a:rPr>
              <a:t>PowerDesigner</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интегрировали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различные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стеки</a:t>
            </a:r>
            <a:r>
              <a:rPr lang="en-US" sz="1200" b="0" i="0" dirty="0">
                <a:solidFill>
                  <a:srgbClr val="000000"/>
                </a:solidFill>
                <a:latin typeface="Arial"/>
                <a:ea typeface="+mn-ea"/>
                <a:cs typeface="+mn-cs"/>
              </a:rPr>
              <a:t> EA, </a:t>
            </a:r>
            <a:r>
              <a:rPr lang="en-US" sz="1200" b="0" i="0" dirty="0" err="1">
                <a:solidFill>
                  <a:srgbClr val="000000"/>
                </a:solidFill>
                <a:latin typeface="Arial"/>
                <a:ea typeface="+mn-ea"/>
                <a:cs typeface="+mn-cs"/>
              </a:rPr>
              <a:t>поэтому</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решение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заинтересует</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аналитиков</a:t>
            </a:r>
            <a:r>
              <a:rPr lang="en-US" sz="1200" b="0" i="0" dirty="0">
                <a:solidFill>
                  <a:srgbClr val="000000"/>
                </a:solidFill>
                <a:latin typeface="Arial"/>
                <a:ea typeface="+mn-ea"/>
                <a:cs typeface="+mn-cs"/>
              </a:rPr>
              <a:t>.</a:t>
            </a:r>
          </a:p>
          <a:p>
            <a:pPr marL="0" algn="l" defTabSz="914400">
              <a:spcBef>
                <a:spcPts val="0"/>
              </a:spcBef>
              <a:buNone/>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ctr" defTabSz="914400">
              <a:buNone/>
            </a:pPr>
            <a:fld id="{EDB0922B-8A22-4ACC-B71C-BA62B8475E64}" type="slidenum">
              <a:rPr lang="en-US" sz="1000" b="0" i="0">
                <a:latin typeface="Arial"/>
                <a:ea typeface="+mn-ea"/>
                <a:cs typeface="+mn-cs"/>
              </a:rPr>
              <a:pPr algn="ctr" defTabSz="914400">
                <a:buNone/>
              </a:pPr>
              <a:t>29</a:t>
            </a:fld>
            <a:endParaRPr lang="en-US" sz="1000" b="0" i="0">
              <a:latin typeface="Arial"/>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34</a:t>
            </a:fld>
            <a:endParaRPr lang="de-DE" sz="1000" b="0" i="0">
              <a:latin typeface="Arial"/>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35</a:t>
            </a:fld>
            <a:endParaRPr lang="de-DE" sz="1000" b="0" i="0">
              <a:latin typeface="Arial"/>
              <a:ea typeface="+mn-ea"/>
              <a:cs typeface="+mn-cs"/>
            </a:endParaRPr>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p:spPr>
        <p:txBody>
          <a:bodyPr>
            <a:normAutofit lnSpcReduction="10000"/>
          </a:bodyPr>
          <a:lstStyle/>
          <a:p>
            <a:pPr marL="320040" indent="-320040" algn="l" defTabSz="914400">
              <a:lnSpc>
                <a:spcPct val="115000"/>
              </a:lnSpc>
              <a:buClr>
                <a:srgbClr val="0070C0"/>
              </a:buClr>
              <a:buFont typeface="Symbol"/>
              <a:buChar char=""/>
            </a:pPr>
            <a:r>
              <a:rPr lang="en-US" sz="1200" b="1" i="0" dirty="0">
                <a:solidFill>
                  <a:srgbClr val="0070C0"/>
                </a:solidFill>
                <a:latin typeface="Calibri"/>
                <a:ea typeface="ヒラギノ角ゴ Pro W3"/>
                <a:cs typeface="Calibri"/>
              </a:rPr>
              <a:t>СЛАЙД </a:t>
            </a:r>
            <a:r>
              <a:rPr lang="en-US" sz="1200" b="1" i="0" dirty="0" smtClean="0">
                <a:solidFill>
                  <a:srgbClr val="0070C0"/>
                </a:solidFill>
                <a:latin typeface="Calibri"/>
                <a:ea typeface="ヒラギノ角ゴ Pro W3"/>
                <a:cs typeface="Calibri"/>
              </a:rPr>
              <a:t>3</a:t>
            </a:r>
            <a:r>
              <a:rPr lang="ru-RU" sz="1200" b="1" i="0" dirty="0" smtClean="0">
                <a:solidFill>
                  <a:srgbClr val="0070C0"/>
                </a:solidFill>
                <a:latin typeface="Calibri"/>
                <a:ea typeface="ヒラギノ角ゴ Pro W3"/>
                <a:cs typeface="Calibri"/>
              </a:rPr>
              <a:t>.</a:t>
            </a:r>
            <a:r>
              <a:rPr lang="en-US" sz="1200" b="1" i="0" dirty="0" smtClean="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Эволюция</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технологической</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платформы</a:t>
            </a:r>
            <a:endParaRPr lang="en-US" sz="1200" b="1" i="0" dirty="0">
              <a:solidFill>
                <a:srgbClr val="0070C0"/>
              </a:solidFill>
              <a:latin typeface="Calibri"/>
              <a:ea typeface="ヒラギノ角ゴ Pro W3"/>
              <a:cs typeface="Calibri"/>
            </a:endParaRPr>
          </a:p>
          <a:p>
            <a:pPr marL="320040" indent="-320040" algn="l" defTabSz="914400">
              <a:lnSpc>
                <a:spcPct val="115000"/>
              </a:lnSpc>
              <a:buClr>
                <a:srgbClr val="0070C0"/>
              </a:buClr>
              <a:buFont typeface="Symbol"/>
              <a:buChar char=""/>
            </a:pPr>
            <a:r>
              <a:rPr lang="en-US" sz="1200" b="1" i="0" dirty="0" err="1">
                <a:solidFill>
                  <a:srgbClr val="0070C0"/>
                </a:solidFill>
                <a:latin typeface="Calibri"/>
                <a:ea typeface="ヒラギノ角ゴ Pro W3"/>
                <a:cs typeface="Calibri"/>
              </a:rPr>
              <a:t>Основа</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Расширяемость</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Взаимодействие</a:t>
            </a:r>
            <a:endParaRPr lang="en-US" sz="1200" b="1" i="0" dirty="0">
              <a:solidFill>
                <a:srgbClr val="0070C0"/>
              </a:solidFill>
              <a:latin typeface="Calibri"/>
              <a:ea typeface="ヒラギノ角ゴ Pro W3"/>
              <a:cs typeface="Calibri"/>
            </a:endParaRPr>
          </a:p>
          <a:p>
            <a:pPr marL="704088" lvl="1" indent="-265176" algn="l" defTabSz="914400">
              <a:lnSpc>
                <a:spcPct val="115000"/>
              </a:lnSpc>
              <a:buClr>
                <a:srgbClr val="FDB913"/>
              </a:buClr>
              <a:buSzPct val="100000"/>
              <a:buFont typeface="Courier New"/>
              <a:buChar char="o"/>
            </a:pPr>
            <a:r>
              <a:rPr lang="en-US" sz="1200" b="0" i="0" dirty="0" err="1">
                <a:solidFill>
                  <a:srgbClr val="000000"/>
                </a:solidFill>
                <a:latin typeface="Calibri"/>
                <a:ea typeface="ヒラギノ角ゴ Pro W3"/>
                <a:cs typeface="Calibri"/>
              </a:rPr>
              <a:t>Технологическая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платформа</a:t>
            </a:r>
            <a:r>
              <a:rPr lang="en-US" sz="1200" b="0" i="0" dirty="0">
                <a:solidFill>
                  <a:srgbClr val="000000"/>
                </a:solidFill>
                <a:latin typeface="Calibri"/>
                <a:ea typeface="ヒラギノ角ゴ Pro W3"/>
                <a:cs typeface="Calibri"/>
              </a:rPr>
              <a:t> = SAP </a:t>
            </a:r>
            <a:r>
              <a:rPr lang="en-US" sz="1200" b="0" i="0" dirty="0" err="1">
                <a:solidFill>
                  <a:srgbClr val="000000"/>
                </a:solidFill>
                <a:latin typeface="Calibri"/>
                <a:ea typeface="ヒラギノ角ゴ Pro W3"/>
                <a:cs typeface="Calibri"/>
              </a:rPr>
              <a:t>NetWeaver</a:t>
            </a:r>
            <a:r>
              <a:rPr lang="en-US" sz="1200" b="0" i="0" dirty="0">
                <a:solidFill>
                  <a:srgbClr val="000000"/>
                </a:solidFill>
                <a:latin typeface="Calibri"/>
                <a:ea typeface="ヒラギノ角ゴ Pro W3"/>
                <a:cs typeface="Calibri"/>
              </a:rPr>
              <a:t> + SAP Business Objects + SAP Unwired Platform</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Основа</a:t>
            </a:r>
            <a:r>
              <a:rPr lang="en-US" sz="1200" b="0" i="0" dirty="0" smtClean="0">
                <a:solidFill>
                  <a:srgbClr val="000000"/>
                </a:solidFill>
                <a:latin typeface="Calibri"/>
                <a:ea typeface="ヒラギノ角ゴ Pro W3"/>
                <a:cs typeface="Calibri"/>
              </a:rPr>
              <a:t>: </a:t>
            </a:r>
            <a:r>
              <a:rPr lang="en-US" sz="1200" b="0" i="0" dirty="0" err="1" smtClean="0">
                <a:solidFill>
                  <a:srgbClr val="000000"/>
                </a:solidFill>
                <a:latin typeface="Calibri"/>
                <a:ea typeface="ヒラギノ角ゴ Pro W3"/>
                <a:cs typeface="Calibri"/>
              </a:rPr>
              <a:t>запуск</a:t>
            </a:r>
            <a:r>
              <a:rPr lang="en-US" sz="1200" b="0" i="0" dirty="0" smtClean="0">
                <a:solidFill>
                  <a:srgbClr val="000000"/>
                </a:solidFill>
                <a:latin typeface="Calibri"/>
                <a:ea typeface="ヒラギノ角ゴ Pro W3"/>
                <a:cs typeface="Calibri"/>
              </a:rPr>
              <a:t> </a:t>
            </a:r>
            <a:r>
              <a:rPr lang="en-US" sz="1200" b="0" i="0" dirty="0">
                <a:solidFill>
                  <a:srgbClr val="000000"/>
                </a:solidFill>
                <a:latin typeface="Calibri"/>
                <a:ea typeface="ヒラギノ角ゴ Pro W3"/>
                <a:cs typeface="Calibri"/>
              </a:rPr>
              <a:t>и </a:t>
            </a:r>
            <a:r>
              <a:rPr lang="en-US" sz="1200" b="0" i="0" dirty="0" err="1">
                <a:solidFill>
                  <a:srgbClr val="000000"/>
                </a:solidFill>
                <a:latin typeface="Calibri"/>
                <a:ea typeface="ヒラギノ角ゴ Pro W3"/>
                <a:cs typeface="Calibri"/>
              </a:rPr>
              <a:t>управление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приложениями</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Расширяемость</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расширение</a:t>
            </a:r>
            <a:r>
              <a:rPr lang="en-US" sz="1200" b="0" i="0" dirty="0">
                <a:solidFill>
                  <a:srgbClr val="000000"/>
                </a:solidFill>
                <a:latin typeface="Calibri"/>
                <a:ea typeface="ヒラギノ角ゴ Pro W3"/>
                <a:cs typeface="Calibri"/>
              </a:rPr>
              <a:t> и </a:t>
            </a:r>
            <a:r>
              <a:rPr lang="en-US" sz="1200" b="0" i="0" dirty="0" err="1">
                <a:solidFill>
                  <a:srgbClr val="000000"/>
                </a:solidFill>
                <a:latin typeface="Calibri"/>
                <a:ea typeface="ヒラギノ角ゴ Pro W3"/>
                <a:cs typeface="Calibri"/>
              </a:rPr>
              <a:t>интеграция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приложений</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Взаимодействие</a:t>
            </a:r>
            <a:r>
              <a:rPr lang="en-US" sz="1200" b="0" i="0" dirty="0" smtClean="0">
                <a:solidFill>
                  <a:srgbClr val="000000"/>
                </a:solidFill>
                <a:latin typeface="Calibri"/>
                <a:ea typeface="ヒラギノ角ゴ Pro W3"/>
                <a:cs typeface="Calibri"/>
              </a:rPr>
              <a:t>: </a:t>
            </a:r>
            <a:r>
              <a:rPr lang="en-US" sz="1200" b="0" i="0" dirty="0" err="1" smtClean="0">
                <a:solidFill>
                  <a:srgbClr val="000000"/>
                </a:solidFill>
                <a:latin typeface="Calibri"/>
                <a:ea typeface="ヒラギノ角ゴ Pro W3"/>
                <a:cs typeface="Calibri"/>
              </a:rPr>
              <a:t>расширение</a:t>
            </a:r>
            <a:r>
              <a:rPr lang="en-US" sz="1200" b="0" i="0" dirty="0" smtClean="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сферы</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применения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приложения</a:t>
            </a:r>
            <a:r>
              <a:rPr lang="en-US" sz="1200" b="0" i="0" dirty="0">
                <a:solidFill>
                  <a:srgbClr val="000000"/>
                </a:solidFill>
                <a:latin typeface="Calibri"/>
                <a:ea typeface="ヒラギノ角ゴ Pro W3"/>
                <a:cs typeface="Calibri"/>
              </a:rPr>
              <a:t> – </a:t>
            </a:r>
            <a:r>
              <a:rPr lang="en-US" sz="1200" b="0" i="0" dirty="0" err="1">
                <a:solidFill>
                  <a:srgbClr val="000000"/>
                </a:solidFill>
                <a:latin typeface="Calibri"/>
                <a:ea typeface="ヒラギノ角ゴ Pro W3"/>
                <a:cs typeface="Calibri"/>
              </a:rPr>
              <a:t>мобильные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устройства</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множество</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пользовательских</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интерфейсов</a:t>
            </a:r>
            <a:r>
              <a:rPr lang="en-US" sz="1200" b="0" i="0" dirty="0">
                <a:solidFill>
                  <a:srgbClr val="000000"/>
                </a:solidFill>
                <a:latin typeface="Calibri"/>
                <a:ea typeface="ヒラギノ角ゴ Pro W3"/>
                <a:cs typeface="Calibri"/>
              </a:rPr>
              <a:t> и </a:t>
            </a:r>
            <a:r>
              <a:rPr lang="en-US" sz="1200" b="0" i="0" dirty="0" err="1">
                <a:solidFill>
                  <a:srgbClr val="000000"/>
                </a:solidFill>
                <a:latin typeface="Calibri"/>
                <a:ea typeface="ヒラギノ角ゴ Pro W3"/>
                <a:cs typeface="Calibri"/>
              </a:rPr>
              <a:t>порталов</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dirty="0" err="1">
                <a:solidFill>
                  <a:srgbClr val="000000"/>
                </a:solidFill>
                <a:latin typeface="Calibri"/>
                <a:ea typeface="ヒラギノ角ゴ Pro W3"/>
                <a:cs typeface="Calibri"/>
              </a:rPr>
              <a:t>Приведем</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некоторые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факты</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имеющие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отношение</a:t>
            </a:r>
            <a:r>
              <a:rPr lang="en-US" sz="1200" b="0" i="0" dirty="0">
                <a:solidFill>
                  <a:srgbClr val="000000"/>
                </a:solidFill>
                <a:latin typeface="Calibri"/>
                <a:ea typeface="ヒラギノ角ゴ Pro W3"/>
                <a:cs typeface="Calibri"/>
              </a:rPr>
              <a:t> к </a:t>
            </a:r>
            <a:r>
              <a:rPr lang="en-US" sz="1200" b="0" i="0" dirty="0" err="1">
                <a:solidFill>
                  <a:srgbClr val="000000"/>
                </a:solidFill>
                <a:latin typeface="Calibri"/>
                <a:ea typeface="ヒラギノ角ゴ Pro W3"/>
                <a:cs typeface="Calibri"/>
              </a:rPr>
              <a:t>технологической</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платформе</a:t>
            </a:r>
            <a:r>
              <a:rPr lang="en-US" sz="1200" b="0" i="0" dirty="0">
                <a:solidFill>
                  <a:srgbClr val="000000"/>
                </a:solidFill>
                <a:latin typeface="Calibri"/>
                <a:ea typeface="ヒラギノ角ゴ Pro W3"/>
                <a:cs typeface="Calibri"/>
              </a:rPr>
              <a:t>.</a:t>
            </a:r>
          </a:p>
          <a:p>
            <a:pPr marL="1078992" lvl="2" indent="-219456" algn="l" defTabSz="914400">
              <a:lnSpc>
                <a:spcPct val="115000"/>
              </a:lnSpc>
              <a:buClr>
                <a:srgbClr val="626366"/>
              </a:buClr>
              <a:buSzPct val="80000"/>
              <a:buFont typeface="Wingdings"/>
              <a:buChar char=""/>
            </a:pPr>
            <a:r>
              <a:rPr lang="en-US" sz="1000" b="1" i="0" dirty="0">
                <a:solidFill>
                  <a:srgbClr val="000000"/>
                </a:solidFill>
                <a:latin typeface="Calibri"/>
                <a:ea typeface="ヒラギノ角ゴ Pro W3"/>
                <a:cs typeface="Calibri"/>
              </a:rPr>
              <a:t>﻿﻿</a:t>
            </a:r>
            <a:r>
              <a:rPr lang="en-US" sz="1000" b="1" i="0" dirty="0" err="1">
                <a:solidFill>
                  <a:srgbClr val="000000"/>
                </a:solidFill>
                <a:latin typeface="Calibri"/>
                <a:ea typeface="ヒラギノ角ゴ Pro W3"/>
                <a:cs typeface="Calibri"/>
              </a:rPr>
              <a:t>Бизнес-сообщество</a:t>
            </a:r>
            <a:r>
              <a:rPr lang="en-US" sz="1000" b="1" i="0" dirty="0">
                <a:solidFill>
                  <a:srgbClr val="000000"/>
                </a:solidFill>
                <a:latin typeface="Calibri"/>
                <a:ea typeface="ヒラギノ角ゴ Pro W3"/>
                <a:cs typeface="Calibri"/>
              </a:rPr>
              <a:t> SAP</a:t>
            </a:r>
          </a:p>
          <a:p>
            <a:pPr marL="1508760" lvl="3" indent="-219456" algn="l" defTabSz="914400">
              <a:lnSpc>
                <a:spcPct val="115000"/>
              </a:lnSpc>
              <a:buClr>
                <a:srgbClr val="626366"/>
              </a:buClr>
              <a:buSzPct val="80000"/>
              <a:buFont typeface="Symbol"/>
              <a:buChar char=""/>
            </a:pPr>
            <a:r>
              <a:rPr lang="en-US" sz="1000" b="1" i="0" dirty="0">
                <a:solidFill>
                  <a:srgbClr val="000000"/>
                </a:solidFill>
                <a:latin typeface="Calibri"/>
                <a:ea typeface="ヒラギノ角ゴ Pro W3"/>
                <a:cs typeface="Calibri"/>
              </a:rPr>
              <a:t>&gt;</a:t>
            </a:r>
            <a:r>
              <a:rPr lang="en-US" sz="1000" b="0" i="0" dirty="0">
                <a:solidFill>
                  <a:srgbClr val="000000"/>
                </a:solidFill>
                <a:latin typeface="Calibri"/>
                <a:ea typeface="ヒラギノ角ゴ Pro W3"/>
                <a:cs typeface="Calibri"/>
              </a:rPr>
              <a:t>2 000 000 </a:t>
            </a:r>
            <a:r>
              <a:rPr lang="en-US" sz="1000" b="0" i="0" dirty="0" err="1">
                <a:solidFill>
                  <a:srgbClr val="000000"/>
                </a:solidFill>
                <a:latin typeface="Calibri"/>
                <a:ea typeface="ヒラギノ角ゴ Pro W3"/>
                <a:cs typeface="Calibri"/>
              </a:rPr>
              <a:t>членов</a:t>
            </a:r>
            <a:endParaRPr lang="en-US" sz="1000" b="0" i="0" dirty="0">
              <a:solidFill>
                <a:srgbClr val="000000"/>
              </a:solidFill>
              <a:latin typeface="Calibri"/>
              <a:ea typeface="ヒラギノ角ゴ Pro W3"/>
              <a:cs typeface="Calibri"/>
            </a:endParaRP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a:t>
            </a:r>
            <a:r>
              <a:rPr lang="en-US" sz="1000" b="0" i="0" dirty="0" err="1">
                <a:solidFill>
                  <a:srgbClr val="000000"/>
                </a:solidFill>
                <a:latin typeface="Calibri"/>
                <a:ea typeface="ヒラギノ角ゴ Pro W3"/>
                <a:cs typeface="Calibri"/>
              </a:rPr>
              <a:t>Около</a:t>
            </a:r>
            <a:r>
              <a:rPr lang="en-US" sz="1000" b="0" i="0" dirty="0">
                <a:solidFill>
                  <a:srgbClr val="000000"/>
                </a:solidFill>
                <a:latin typeface="Calibri"/>
                <a:ea typeface="ヒラギノ角ゴ Pro W3"/>
                <a:cs typeface="Calibri"/>
              </a:rPr>
              <a:t> 30 000 </a:t>
            </a:r>
            <a:r>
              <a:rPr lang="en-US" sz="1000" b="0" i="0" dirty="0" err="1">
                <a:solidFill>
                  <a:srgbClr val="000000"/>
                </a:solidFill>
                <a:latin typeface="Calibri"/>
                <a:ea typeface="ヒラギノ角ゴ Pro W3"/>
                <a:cs typeface="Calibri"/>
              </a:rPr>
              <a:t>новых</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членов</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каждый</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месяц</a:t>
            </a:r>
            <a:r>
              <a:rPr lang="en-US" sz="1000" b="0"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&gt;200 </a:t>
            </a:r>
            <a:r>
              <a:rPr lang="en-US" sz="1000" b="0" i="0" dirty="0" err="1">
                <a:solidFill>
                  <a:srgbClr val="000000"/>
                </a:solidFill>
                <a:latin typeface="Calibri"/>
                <a:ea typeface="ヒラギノ角ゴ Pro W3"/>
                <a:cs typeface="Calibri"/>
              </a:rPr>
              <a:t>стран</a:t>
            </a:r>
            <a:endParaRPr lang="en-US" sz="1000" b="0" i="0" dirty="0">
              <a:solidFill>
                <a:srgbClr val="000000"/>
              </a:solidFill>
              <a:latin typeface="Calibri"/>
              <a:ea typeface="ヒラギノ角ゴ Pro W3"/>
              <a:cs typeface="Calibri"/>
            </a:endParaRPr>
          </a:p>
          <a:p>
            <a:pPr marL="1078992" lvl="2" indent="-219456" algn="l" defTabSz="914400">
              <a:lnSpc>
                <a:spcPct val="115000"/>
              </a:lnSpc>
              <a:buClr>
                <a:srgbClr val="626366"/>
              </a:buClr>
              <a:buSzPct val="80000"/>
              <a:buFont typeface="Wingdings"/>
              <a:buChar char=""/>
            </a:pPr>
            <a:r>
              <a:rPr lang="en-US" sz="1000" b="1" i="0" dirty="0" err="1">
                <a:solidFill>
                  <a:srgbClr val="000000"/>
                </a:solidFill>
                <a:latin typeface="Calibri"/>
                <a:ea typeface="ヒラギノ角ゴ Pro W3"/>
                <a:cs typeface="Calibri"/>
              </a:rPr>
              <a:t>EcoHub</a:t>
            </a:r>
            <a:r>
              <a:rPr lang="en-US" sz="1000" b="1"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a:t>
            </a:r>
            <a:r>
              <a:rPr lang="en-US" sz="1000" b="0" i="0" dirty="0" err="1">
                <a:solidFill>
                  <a:srgbClr val="000000"/>
                </a:solidFill>
                <a:latin typeface="Calibri"/>
                <a:ea typeface="ヒラギノ角ゴ Pro W3"/>
                <a:cs typeface="Calibri"/>
              </a:rPr>
              <a:t>Более</a:t>
            </a:r>
            <a:r>
              <a:rPr lang="en-US" sz="1000" b="0" i="0" dirty="0">
                <a:solidFill>
                  <a:srgbClr val="000000"/>
                </a:solidFill>
                <a:latin typeface="Calibri"/>
                <a:ea typeface="ヒラギノ角ゴ Pro W3"/>
                <a:cs typeface="Calibri"/>
              </a:rPr>
              <a:t> 650 </a:t>
            </a:r>
            <a:r>
              <a:rPr lang="en-US" sz="1000" b="0" i="0" dirty="0" err="1">
                <a:solidFill>
                  <a:srgbClr val="000000"/>
                </a:solidFill>
                <a:latin typeface="Calibri"/>
                <a:ea typeface="ヒラギノ角ゴ Pro W3"/>
                <a:cs typeface="Calibri"/>
              </a:rPr>
              <a:t>решений</a:t>
            </a:r>
            <a:r>
              <a:rPr lang="en-US" sz="1000" b="0"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err="1">
                <a:solidFill>
                  <a:srgbClr val="000000"/>
                </a:solidFill>
                <a:latin typeface="Calibri"/>
                <a:ea typeface="ヒラギノ角ゴ Pro W3"/>
                <a:cs typeface="Calibri"/>
              </a:rPr>
              <a:t>Более</a:t>
            </a:r>
            <a:r>
              <a:rPr lang="en-US" sz="1000" b="0" i="0" dirty="0">
                <a:solidFill>
                  <a:srgbClr val="000000"/>
                </a:solidFill>
                <a:latin typeface="Calibri"/>
                <a:ea typeface="ヒラギノ角ゴ Pro W3"/>
                <a:cs typeface="Calibri"/>
              </a:rPr>
              <a:t> 350 </a:t>
            </a:r>
            <a:r>
              <a:rPr lang="en-US" sz="1000" b="0" i="0" dirty="0" err="1">
                <a:solidFill>
                  <a:srgbClr val="000000"/>
                </a:solidFill>
                <a:latin typeface="Calibri"/>
                <a:ea typeface="ヒラギノ角ゴ Pro W3"/>
                <a:cs typeface="Calibri"/>
              </a:rPr>
              <a:t>партнеров</a:t>
            </a:r>
            <a:endParaRPr lang="en-US" sz="1000" b="0" i="0" dirty="0">
              <a:solidFill>
                <a:srgbClr val="000000"/>
              </a:solidFill>
              <a:latin typeface="Calibri"/>
              <a:ea typeface="ヒラギノ角ゴ Pro W3"/>
              <a:cs typeface="Calibri"/>
            </a:endParaRPr>
          </a:p>
          <a:p>
            <a:pPr marL="1078992" lvl="2" indent="-219456" algn="l" defTabSz="914400">
              <a:lnSpc>
                <a:spcPct val="115000"/>
              </a:lnSpc>
              <a:buClr>
                <a:srgbClr val="626366"/>
              </a:buClr>
              <a:buSzPct val="80000"/>
              <a:buFont typeface="Wingdings"/>
              <a:buChar char=""/>
            </a:pPr>
            <a:r>
              <a:rPr lang="en-US" sz="1000" b="1" i="0" dirty="0" err="1">
                <a:solidFill>
                  <a:srgbClr val="000000"/>
                </a:solidFill>
                <a:latin typeface="Calibri"/>
                <a:ea typeface="ヒラギノ角ゴ Pro W3"/>
                <a:cs typeface="Calibri"/>
              </a:rPr>
              <a:t>CodeExchange</a:t>
            </a:r>
            <a:r>
              <a:rPr lang="en-US" sz="1000" b="1" i="0" dirty="0">
                <a:solidFill>
                  <a:srgbClr val="000000"/>
                </a:solidFill>
                <a:latin typeface="Calibri"/>
                <a:ea typeface="ヒラギノ角ゴ Pro W3"/>
                <a:cs typeface="Calibri"/>
              </a:rPr>
              <a:t> </a:t>
            </a:r>
          </a:p>
          <a:p>
            <a:pPr marL="1508760" lvl="3" indent="-219456" algn="l" defTabSz="914400">
              <a:lnSpc>
                <a:spcPct val="115000"/>
              </a:lnSpc>
              <a:spcAft>
                <a:spcPts val="946"/>
              </a:spcAft>
              <a:buClr>
                <a:srgbClr val="626366"/>
              </a:buClr>
              <a:buSzPct val="80000"/>
              <a:buFont typeface="Symbol"/>
              <a:buChar char=""/>
            </a:pPr>
            <a:r>
              <a:rPr lang="en-US" sz="1000" b="0" i="1" dirty="0">
                <a:solidFill>
                  <a:srgbClr val="000000"/>
                </a:solidFill>
                <a:latin typeface="Calibri"/>
                <a:ea typeface="ヒラギノ角ゴ Pro W3"/>
                <a:cs typeface="Calibri"/>
              </a:rPr>
              <a:t>[</a:t>
            </a:r>
            <a:r>
              <a:rPr lang="en-US" sz="1000" b="0" i="1" dirty="0" err="1">
                <a:solidFill>
                  <a:srgbClr val="000000"/>
                </a:solidFill>
                <a:latin typeface="Calibri"/>
                <a:ea typeface="ヒラギノ角ゴ Pro W3"/>
                <a:cs typeface="Calibri"/>
              </a:rPr>
              <a:t>необходимы</a:t>
            </a:r>
            <a:r>
              <a:rPr lang="en-US" sz="1000" b="0" i="1" dirty="0">
                <a:solidFill>
                  <a:srgbClr val="000000"/>
                </a:solidFill>
                <a:latin typeface="Calibri"/>
                <a:ea typeface="ヒラギノ角ゴ Pro W3"/>
                <a:cs typeface="Calibri"/>
              </a:rPr>
              <a:t> </a:t>
            </a:r>
            <a:r>
              <a:rPr lang="en-US" sz="1000" b="0" i="1" dirty="0" err="1">
                <a:solidFill>
                  <a:srgbClr val="000000"/>
                </a:solidFill>
                <a:latin typeface="Calibri"/>
                <a:ea typeface="ヒラギノ角ゴ Pro W3"/>
                <a:cs typeface="Calibri"/>
              </a:rPr>
              <a:t>факты</a:t>
            </a:r>
            <a:r>
              <a:rPr lang="en-US" sz="1000" b="0" i="1" dirty="0">
                <a:solidFill>
                  <a:srgbClr val="000000"/>
                </a:solidFill>
                <a:latin typeface="Calibri"/>
                <a:ea typeface="ヒラギノ角ゴ Pro W3"/>
                <a:cs typeface="Calibri"/>
              </a:rPr>
              <a:t>, </a:t>
            </a:r>
            <a:r>
              <a:rPr lang="en-US" sz="1000" b="0" i="1" dirty="0" err="1">
                <a:solidFill>
                  <a:srgbClr val="000000"/>
                </a:solidFill>
                <a:latin typeface="Calibri"/>
                <a:ea typeface="ヒラギノ角ゴ Pro W3"/>
                <a:cs typeface="Calibri"/>
              </a:rPr>
              <a:t>статистика</a:t>
            </a:r>
            <a:r>
              <a:rPr lang="en-US" sz="1000" b="0" i="1" dirty="0">
                <a:solidFill>
                  <a:srgbClr val="000000"/>
                </a:solidFill>
                <a:latin typeface="Calibri"/>
                <a:ea typeface="ヒラギノ角ゴ Pro W3"/>
                <a:cs typeface="Calibri"/>
              </a:rPr>
              <a:t>]</a:t>
            </a:r>
          </a:p>
          <a:p>
            <a:pPr marL="320040" indent="-320040" algn="l" defTabSz="914400">
              <a:buNone/>
            </a:pPr>
            <a:endParaRPr lang="en-US" dirty="0" smtClean="0">
              <a:latin typeface="Arial"/>
              <a:ea typeface="ヒラギノ角ゴ Pro W3"/>
              <a:cs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p:spPr>
        <p:txBody>
          <a:bodyPr>
            <a:normAutofit lnSpcReduction="10000"/>
          </a:bodyPr>
          <a:lstStyle/>
          <a:p>
            <a:pPr marL="320040" indent="-320040" algn="l" defTabSz="914400">
              <a:lnSpc>
                <a:spcPct val="115000"/>
              </a:lnSpc>
              <a:buClr>
                <a:srgbClr val="0070C0"/>
              </a:buClr>
              <a:buFont typeface="Symbol"/>
              <a:buChar char=""/>
            </a:pPr>
            <a:r>
              <a:rPr lang="en-US" sz="1200" b="1" i="0" dirty="0">
                <a:solidFill>
                  <a:srgbClr val="0070C0"/>
                </a:solidFill>
                <a:latin typeface="Calibri"/>
                <a:ea typeface="ヒラギノ角ゴ Pro W3"/>
                <a:cs typeface="Calibri"/>
              </a:rPr>
              <a:t>СЛАЙД </a:t>
            </a:r>
            <a:r>
              <a:rPr lang="en-US" sz="1200" b="1" i="0" dirty="0" smtClean="0">
                <a:solidFill>
                  <a:srgbClr val="0070C0"/>
                </a:solidFill>
                <a:latin typeface="Calibri"/>
                <a:ea typeface="ヒラギノ角ゴ Pro W3"/>
                <a:cs typeface="Calibri"/>
              </a:rPr>
              <a:t>3</a:t>
            </a:r>
            <a:r>
              <a:rPr lang="ru-RU" sz="1200" b="1" i="0" dirty="0" smtClean="0">
                <a:solidFill>
                  <a:srgbClr val="0070C0"/>
                </a:solidFill>
                <a:latin typeface="Calibri"/>
                <a:ea typeface="ヒラギノ角ゴ Pro W3"/>
                <a:cs typeface="Calibri"/>
              </a:rPr>
              <a:t>.</a:t>
            </a:r>
            <a:r>
              <a:rPr lang="en-US" sz="1200" b="1" i="0" dirty="0" smtClean="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Эволюция</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технологической</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платформы</a:t>
            </a:r>
            <a:endParaRPr lang="en-US" sz="1200" b="1" i="0" dirty="0">
              <a:solidFill>
                <a:srgbClr val="0070C0"/>
              </a:solidFill>
              <a:latin typeface="Calibri"/>
              <a:ea typeface="ヒラギノ角ゴ Pro W3"/>
              <a:cs typeface="Calibri"/>
            </a:endParaRPr>
          </a:p>
          <a:p>
            <a:pPr marL="320040" indent="-320040" algn="l" defTabSz="914400">
              <a:lnSpc>
                <a:spcPct val="115000"/>
              </a:lnSpc>
              <a:buClr>
                <a:srgbClr val="0070C0"/>
              </a:buClr>
              <a:buFont typeface="Symbol"/>
              <a:buChar char=""/>
            </a:pPr>
            <a:r>
              <a:rPr lang="en-US" sz="1200" b="1" i="0" dirty="0" err="1">
                <a:solidFill>
                  <a:srgbClr val="0070C0"/>
                </a:solidFill>
                <a:latin typeface="Calibri"/>
                <a:ea typeface="ヒラギノ角ゴ Pro W3"/>
                <a:cs typeface="Calibri"/>
              </a:rPr>
              <a:t>Основа</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Расширяемость</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Взаимодействие</a:t>
            </a:r>
            <a:endParaRPr lang="en-US" sz="1200" b="1" i="0" dirty="0">
              <a:solidFill>
                <a:srgbClr val="0070C0"/>
              </a:solidFill>
              <a:latin typeface="Calibri"/>
              <a:ea typeface="ヒラギノ角ゴ Pro W3"/>
              <a:cs typeface="Calibri"/>
            </a:endParaRPr>
          </a:p>
          <a:p>
            <a:pPr marL="704088" lvl="1" indent="-265176" algn="l" defTabSz="914400">
              <a:lnSpc>
                <a:spcPct val="115000"/>
              </a:lnSpc>
              <a:buClr>
                <a:srgbClr val="FDB913"/>
              </a:buClr>
              <a:buSzPct val="100000"/>
              <a:buFont typeface="Courier New"/>
              <a:buChar char="o"/>
            </a:pPr>
            <a:r>
              <a:rPr lang="en-US" sz="1200" b="0" i="0" dirty="0" err="1">
                <a:solidFill>
                  <a:srgbClr val="000000"/>
                </a:solidFill>
                <a:latin typeface="Calibri"/>
                <a:ea typeface="ヒラギノ角ゴ Pro W3"/>
                <a:cs typeface="Calibri"/>
              </a:rPr>
              <a:t>Технологическая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платформа</a:t>
            </a:r>
            <a:r>
              <a:rPr lang="en-US" sz="1200" b="0" i="0" dirty="0">
                <a:solidFill>
                  <a:srgbClr val="000000"/>
                </a:solidFill>
                <a:latin typeface="Calibri"/>
                <a:ea typeface="ヒラギノ角ゴ Pro W3"/>
                <a:cs typeface="Calibri"/>
              </a:rPr>
              <a:t> = SAP </a:t>
            </a:r>
            <a:r>
              <a:rPr lang="en-US" sz="1200" b="0" i="0" dirty="0" err="1">
                <a:solidFill>
                  <a:srgbClr val="000000"/>
                </a:solidFill>
                <a:latin typeface="Calibri"/>
                <a:ea typeface="ヒラギノ角ゴ Pro W3"/>
                <a:cs typeface="Calibri"/>
              </a:rPr>
              <a:t>NetWeaver</a:t>
            </a:r>
            <a:r>
              <a:rPr lang="en-US" sz="1200" b="0" i="0" dirty="0">
                <a:solidFill>
                  <a:srgbClr val="000000"/>
                </a:solidFill>
                <a:latin typeface="Calibri"/>
                <a:ea typeface="ヒラギノ角ゴ Pro W3"/>
                <a:cs typeface="Calibri"/>
              </a:rPr>
              <a:t> + SAP Business Objects + SAP Unwired Platform</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Основа</a:t>
            </a:r>
            <a:r>
              <a:rPr lang="en-US" sz="1200" b="0" i="0" dirty="0" smtClean="0">
                <a:solidFill>
                  <a:srgbClr val="000000"/>
                </a:solidFill>
                <a:latin typeface="Calibri"/>
                <a:ea typeface="ヒラギノ角ゴ Pro W3"/>
                <a:cs typeface="Calibri"/>
              </a:rPr>
              <a:t>: </a:t>
            </a:r>
            <a:r>
              <a:rPr lang="en-US" sz="1200" b="0" i="0" dirty="0" err="1" smtClean="0">
                <a:solidFill>
                  <a:srgbClr val="000000"/>
                </a:solidFill>
                <a:latin typeface="Calibri"/>
                <a:ea typeface="ヒラギノ角ゴ Pro W3"/>
                <a:cs typeface="Calibri"/>
              </a:rPr>
              <a:t>запуск</a:t>
            </a:r>
            <a:r>
              <a:rPr lang="en-US" sz="1200" b="0" i="0" dirty="0" smtClean="0">
                <a:solidFill>
                  <a:srgbClr val="000000"/>
                </a:solidFill>
                <a:latin typeface="Calibri"/>
                <a:ea typeface="ヒラギノ角ゴ Pro W3"/>
                <a:cs typeface="Calibri"/>
              </a:rPr>
              <a:t> </a:t>
            </a:r>
            <a:r>
              <a:rPr lang="en-US" sz="1200" b="0" i="0" dirty="0">
                <a:solidFill>
                  <a:srgbClr val="000000"/>
                </a:solidFill>
                <a:latin typeface="Calibri"/>
                <a:ea typeface="ヒラギノ角ゴ Pro W3"/>
                <a:cs typeface="Calibri"/>
              </a:rPr>
              <a:t>и </a:t>
            </a:r>
            <a:r>
              <a:rPr lang="en-US" sz="1200" b="0" i="0" dirty="0" err="1">
                <a:solidFill>
                  <a:srgbClr val="000000"/>
                </a:solidFill>
                <a:latin typeface="Calibri"/>
                <a:ea typeface="ヒラギノ角ゴ Pro W3"/>
                <a:cs typeface="Calibri"/>
              </a:rPr>
              <a:t>управление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приложениями</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Расширяемость</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расширение</a:t>
            </a:r>
            <a:r>
              <a:rPr lang="en-US" sz="1200" b="0" i="0" dirty="0">
                <a:solidFill>
                  <a:srgbClr val="000000"/>
                </a:solidFill>
                <a:latin typeface="Calibri"/>
                <a:ea typeface="ヒラギノ角ゴ Pro W3"/>
                <a:cs typeface="Calibri"/>
              </a:rPr>
              <a:t> и </a:t>
            </a:r>
            <a:r>
              <a:rPr lang="en-US" sz="1200" b="0" i="0" dirty="0" err="1">
                <a:solidFill>
                  <a:srgbClr val="000000"/>
                </a:solidFill>
                <a:latin typeface="Calibri"/>
                <a:ea typeface="ヒラギノ角ゴ Pro W3"/>
                <a:cs typeface="Calibri"/>
              </a:rPr>
              <a:t>интеграция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приложений</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Взаимодействие</a:t>
            </a:r>
            <a:r>
              <a:rPr lang="en-US" sz="1200" b="0" i="0" dirty="0" smtClean="0">
                <a:solidFill>
                  <a:srgbClr val="000000"/>
                </a:solidFill>
                <a:latin typeface="Calibri"/>
                <a:ea typeface="ヒラギノ角ゴ Pro W3"/>
                <a:cs typeface="Calibri"/>
              </a:rPr>
              <a:t>: </a:t>
            </a:r>
            <a:r>
              <a:rPr lang="en-US" sz="1200" b="0" i="0" dirty="0" err="1" smtClean="0">
                <a:solidFill>
                  <a:srgbClr val="000000"/>
                </a:solidFill>
                <a:latin typeface="Calibri"/>
                <a:ea typeface="ヒラギノ角ゴ Pro W3"/>
                <a:cs typeface="Calibri"/>
              </a:rPr>
              <a:t>расширение</a:t>
            </a:r>
            <a:r>
              <a:rPr lang="en-US" sz="1200" b="0" i="0" dirty="0" smtClean="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сферы</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применения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приложения</a:t>
            </a:r>
            <a:r>
              <a:rPr lang="en-US" sz="1200" b="0" i="0" dirty="0">
                <a:solidFill>
                  <a:srgbClr val="000000"/>
                </a:solidFill>
                <a:latin typeface="Calibri"/>
                <a:ea typeface="ヒラギノ角ゴ Pro W3"/>
                <a:cs typeface="Calibri"/>
              </a:rPr>
              <a:t> – </a:t>
            </a:r>
            <a:r>
              <a:rPr lang="en-US" sz="1200" b="0" i="0" dirty="0" err="1">
                <a:solidFill>
                  <a:srgbClr val="000000"/>
                </a:solidFill>
                <a:latin typeface="Calibri"/>
                <a:ea typeface="ヒラギノ角ゴ Pro W3"/>
                <a:cs typeface="Calibri"/>
              </a:rPr>
              <a:t>мобильные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устройства</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множество</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пользовательских</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интерфейсов</a:t>
            </a:r>
            <a:r>
              <a:rPr lang="en-US" sz="1200" b="0" i="0" dirty="0">
                <a:solidFill>
                  <a:srgbClr val="000000"/>
                </a:solidFill>
                <a:latin typeface="Calibri"/>
                <a:ea typeface="ヒラギノ角ゴ Pro W3"/>
                <a:cs typeface="Calibri"/>
              </a:rPr>
              <a:t> и </a:t>
            </a:r>
            <a:r>
              <a:rPr lang="en-US" sz="1200" b="0" i="0" dirty="0" err="1">
                <a:solidFill>
                  <a:srgbClr val="000000"/>
                </a:solidFill>
                <a:latin typeface="Calibri"/>
                <a:ea typeface="ヒラギノ角ゴ Pro W3"/>
                <a:cs typeface="Calibri"/>
              </a:rPr>
              <a:t>порталов</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dirty="0" err="1">
                <a:solidFill>
                  <a:srgbClr val="000000"/>
                </a:solidFill>
                <a:latin typeface="Calibri"/>
                <a:ea typeface="ヒラギノ角ゴ Pro W3"/>
                <a:cs typeface="Calibri"/>
              </a:rPr>
              <a:t>Приведем</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некоторые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факты</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имеющие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отношение</a:t>
            </a:r>
            <a:r>
              <a:rPr lang="en-US" sz="1200" b="0" i="0" dirty="0">
                <a:solidFill>
                  <a:srgbClr val="000000"/>
                </a:solidFill>
                <a:latin typeface="Calibri"/>
                <a:ea typeface="ヒラギノ角ゴ Pro W3"/>
                <a:cs typeface="Calibri"/>
              </a:rPr>
              <a:t> к </a:t>
            </a:r>
            <a:r>
              <a:rPr lang="en-US" sz="1200" b="0" i="0" dirty="0" err="1">
                <a:solidFill>
                  <a:srgbClr val="000000"/>
                </a:solidFill>
                <a:latin typeface="Calibri"/>
                <a:ea typeface="ヒラギノ角ゴ Pro W3"/>
                <a:cs typeface="Calibri"/>
              </a:rPr>
              <a:t>технологической</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платформе</a:t>
            </a:r>
            <a:r>
              <a:rPr lang="en-US" sz="1200" b="0" i="0" dirty="0">
                <a:solidFill>
                  <a:srgbClr val="000000"/>
                </a:solidFill>
                <a:latin typeface="Calibri"/>
                <a:ea typeface="ヒラギノ角ゴ Pro W3"/>
                <a:cs typeface="Calibri"/>
              </a:rPr>
              <a:t>.</a:t>
            </a:r>
          </a:p>
          <a:p>
            <a:pPr marL="1078992" lvl="2" indent="-219456" algn="l" defTabSz="914400">
              <a:lnSpc>
                <a:spcPct val="115000"/>
              </a:lnSpc>
              <a:buClr>
                <a:srgbClr val="626366"/>
              </a:buClr>
              <a:buSzPct val="80000"/>
              <a:buFont typeface="Wingdings"/>
              <a:buChar char=""/>
            </a:pPr>
            <a:r>
              <a:rPr lang="en-US" sz="1000" b="1" i="0" dirty="0">
                <a:solidFill>
                  <a:srgbClr val="000000"/>
                </a:solidFill>
                <a:latin typeface="Calibri"/>
                <a:ea typeface="ヒラギノ角ゴ Pro W3"/>
                <a:cs typeface="Calibri"/>
              </a:rPr>
              <a:t>﻿﻿</a:t>
            </a:r>
            <a:r>
              <a:rPr lang="en-US" sz="1000" b="1" i="0" dirty="0" err="1">
                <a:solidFill>
                  <a:srgbClr val="000000"/>
                </a:solidFill>
                <a:latin typeface="Calibri"/>
                <a:ea typeface="ヒラギノ角ゴ Pro W3"/>
                <a:cs typeface="Calibri"/>
              </a:rPr>
              <a:t>Бизнес-сообщество</a:t>
            </a:r>
            <a:r>
              <a:rPr lang="en-US" sz="1000" b="1" i="0" dirty="0">
                <a:solidFill>
                  <a:srgbClr val="000000"/>
                </a:solidFill>
                <a:latin typeface="Calibri"/>
                <a:ea typeface="ヒラギノ角ゴ Pro W3"/>
                <a:cs typeface="Calibri"/>
              </a:rPr>
              <a:t> SAP</a:t>
            </a:r>
          </a:p>
          <a:p>
            <a:pPr marL="1508760" lvl="3" indent="-219456" algn="l" defTabSz="914400">
              <a:lnSpc>
                <a:spcPct val="115000"/>
              </a:lnSpc>
              <a:buClr>
                <a:srgbClr val="626366"/>
              </a:buClr>
              <a:buSzPct val="80000"/>
              <a:buFont typeface="Symbol"/>
              <a:buChar char=""/>
            </a:pPr>
            <a:r>
              <a:rPr lang="en-US" sz="1000" b="1" i="0" dirty="0">
                <a:solidFill>
                  <a:srgbClr val="000000"/>
                </a:solidFill>
                <a:latin typeface="Calibri"/>
                <a:ea typeface="ヒラギノ角ゴ Pro W3"/>
                <a:cs typeface="Calibri"/>
              </a:rPr>
              <a:t>&gt;</a:t>
            </a:r>
            <a:r>
              <a:rPr lang="en-US" sz="1000" b="0" i="0" dirty="0">
                <a:solidFill>
                  <a:srgbClr val="000000"/>
                </a:solidFill>
                <a:latin typeface="Calibri"/>
                <a:ea typeface="ヒラギノ角ゴ Pro W3"/>
                <a:cs typeface="Calibri"/>
              </a:rPr>
              <a:t>2 000 000 </a:t>
            </a:r>
            <a:r>
              <a:rPr lang="en-US" sz="1000" b="0" i="0" dirty="0" err="1">
                <a:solidFill>
                  <a:srgbClr val="000000"/>
                </a:solidFill>
                <a:latin typeface="Calibri"/>
                <a:ea typeface="ヒラギノ角ゴ Pro W3"/>
                <a:cs typeface="Calibri"/>
              </a:rPr>
              <a:t>членов</a:t>
            </a:r>
            <a:endParaRPr lang="en-US" sz="1000" b="0" i="0" dirty="0">
              <a:solidFill>
                <a:srgbClr val="000000"/>
              </a:solidFill>
              <a:latin typeface="Calibri"/>
              <a:ea typeface="ヒラギノ角ゴ Pro W3"/>
              <a:cs typeface="Calibri"/>
            </a:endParaRP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a:t>
            </a:r>
            <a:r>
              <a:rPr lang="en-US" sz="1000" b="0" i="0" dirty="0" err="1">
                <a:solidFill>
                  <a:srgbClr val="000000"/>
                </a:solidFill>
                <a:latin typeface="Calibri"/>
                <a:ea typeface="ヒラギノ角ゴ Pro W3"/>
                <a:cs typeface="Calibri"/>
              </a:rPr>
              <a:t>Около</a:t>
            </a:r>
            <a:r>
              <a:rPr lang="en-US" sz="1000" b="0" i="0" dirty="0">
                <a:solidFill>
                  <a:srgbClr val="000000"/>
                </a:solidFill>
                <a:latin typeface="Calibri"/>
                <a:ea typeface="ヒラギノ角ゴ Pro W3"/>
                <a:cs typeface="Calibri"/>
              </a:rPr>
              <a:t> 30 000 </a:t>
            </a:r>
            <a:r>
              <a:rPr lang="en-US" sz="1000" b="0" i="0" dirty="0" err="1">
                <a:solidFill>
                  <a:srgbClr val="000000"/>
                </a:solidFill>
                <a:latin typeface="Calibri"/>
                <a:ea typeface="ヒラギノ角ゴ Pro W3"/>
                <a:cs typeface="Calibri"/>
              </a:rPr>
              <a:t>новых</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членов</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каждый</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месяц</a:t>
            </a:r>
            <a:r>
              <a:rPr lang="en-US" sz="1000" b="0"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&gt;200 </a:t>
            </a:r>
            <a:r>
              <a:rPr lang="en-US" sz="1000" b="0" i="0" dirty="0" err="1">
                <a:solidFill>
                  <a:srgbClr val="000000"/>
                </a:solidFill>
                <a:latin typeface="Calibri"/>
                <a:ea typeface="ヒラギノ角ゴ Pro W3"/>
                <a:cs typeface="Calibri"/>
              </a:rPr>
              <a:t>стран</a:t>
            </a:r>
            <a:endParaRPr lang="en-US" sz="1000" b="0" i="0" dirty="0">
              <a:solidFill>
                <a:srgbClr val="000000"/>
              </a:solidFill>
              <a:latin typeface="Calibri"/>
              <a:ea typeface="ヒラギノ角ゴ Pro W3"/>
              <a:cs typeface="Calibri"/>
            </a:endParaRPr>
          </a:p>
          <a:p>
            <a:pPr marL="1078992" lvl="2" indent="-219456" algn="l" defTabSz="914400">
              <a:lnSpc>
                <a:spcPct val="115000"/>
              </a:lnSpc>
              <a:buClr>
                <a:srgbClr val="626366"/>
              </a:buClr>
              <a:buSzPct val="80000"/>
              <a:buFont typeface="Wingdings"/>
              <a:buChar char=""/>
            </a:pPr>
            <a:r>
              <a:rPr lang="en-US" sz="1000" b="1" i="0" dirty="0" err="1">
                <a:solidFill>
                  <a:srgbClr val="000000"/>
                </a:solidFill>
                <a:latin typeface="Calibri"/>
                <a:ea typeface="ヒラギノ角ゴ Pro W3"/>
                <a:cs typeface="Calibri"/>
              </a:rPr>
              <a:t>EcoHub</a:t>
            </a:r>
            <a:r>
              <a:rPr lang="en-US" sz="1000" b="1"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a:t>
            </a:r>
            <a:r>
              <a:rPr lang="en-US" sz="1000" b="0" i="0" dirty="0" err="1">
                <a:solidFill>
                  <a:srgbClr val="000000"/>
                </a:solidFill>
                <a:latin typeface="Calibri"/>
                <a:ea typeface="ヒラギノ角ゴ Pro W3"/>
                <a:cs typeface="Calibri"/>
              </a:rPr>
              <a:t>Более</a:t>
            </a:r>
            <a:r>
              <a:rPr lang="en-US" sz="1000" b="0" i="0" dirty="0">
                <a:solidFill>
                  <a:srgbClr val="000000"/>
                </a:solidFill>
                <a:latin typeface="Calibri"/>
                <a:ea typeface="ヒラギノ角ゴ Pro W3"/>
                <a:cs typeface="Calibri"/>
              </a:rPr>
              <a:t> 650 </a:t>
            </a:r>
            <a:r>
              <a:rPr lang="en-US" sz="1000" b="0" i="0" dirty="0" err="1">
                <a:solidFill>
                  <a:srgbClr val="000000"/>
                </a:solidFill>
                <a:latin typeface="Calibri"/>
                <a:ea typeface="ヒラギノ角ゴ Pro W3"/>
                <a:cs typeface="Calibri"/>
              </a:rPr>
              <a:t>решений</a:t>
            </a:r>
            <a:r>
              <a:rPr lang="en-US" sz="1000" b="0"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err="1">
                <a:solidFill>
                  <a:srgbClr val="000000"/>
                </a:solidFill>
                <a:latin typeface="Calibri"/>
                <a:ea typeface="ヒラギノ角ゴ Pro W3"/>
                <a:cs typeface="Calibri"/>
              </a:rPr>
              <a:t>Более</a:t>
            </a:r>
            <a:r>
              <a:rPr lang="en-US" sz="1000" b="0" i="0" dirty="0">
                <a:solidFill>
                  <a:srgbClr val="000000"/>
                </a:solidFill>
                <a:latin typeface="Calibri"/>
                <a:ea typeface="ヒラギノ角ゴ Pro W3"/>
                <a:cs typeface="Calibri"/>
              </a:rPr>
              <a:t> 350 </a:t>
            </a:r>
            <a:r>
              <a:rPr lang="en-US" sz="1000" b="0" i="0" dirty="0" err="1">
                <a:solidFill>
                  <a:srgbClr val="000000"/>
                </a:solidFill>
                <a:latin typeface="Calibri"/>
                <a:ea typeface="ヒラギノ角ゴ Pro W3"/>
                <a:cs typeface="Calibri"/>
              </a:rPr>
              <a:t>партнеров</a:t>
            </a:r>
            <a:endParaRPr lang="en-US" sz="1000" b="0" i="0" dirty="0">
              <a:solidFill>
                <a:srgbClr val="000000"/>
              </a:solidFill>
              <a:latin typeface="Calibri"/>
              <a:ea typeface="ヒラギノ角ゴ Pro W3"/>
              <a:cs typeface="Calibri"/>
            </a:endParaRPr>
          </a:p>
          <a:p>
            <a:pPr marL="1078992" lvl="2" indent="-219456" algn="l" defTabSz="914400">
              <a:lnSpc>
                <a:spcPct val="115000"/>
              </a:lnSpc>
              <a:buClr>
                <a:srgbClr val="626366"/>
              </a:buClr>
              <a:buSzPct val="80000"/>
              <a:buFont typeface="Wingdings"/>
              <a:buChar char=""/>
            </a:pPr>
            <a:r>
              <a:rPr lang="en-US" sz="1000" b="1" i="0" dirty="0" err="1">
                <a:solidFill>
                  <a:srgbClr val="000000"/>
                </a:solidFill>
                <a:latin typeface="Calibri"/>
                <a:ea typeface="ヒラギノ角ゴ Pro W3"/>
                <a:cs typeface="Calibri"/>
              </a:rPr>
              <a:t>CodeExchange</a:t>
            </a:r>
            <a:r>
              <a:rPr lang="en-US" sz="1000" b="1" i="0" dirty="0">
                <a:solidFill>
                  <a:srgbClr val="000000"/>
                </a:solidFill>
                <a:latin typeface="Calibri"/>
                <a:ea typeface="ヒラギノ角ゴ Pro W3"/>
                <a:cs typeface="Calibri"/>
              </a:rPr>
              <a:t> </a:t>
            </a:r>
          </a:p>
          <a:p>
            <a:pPr marL="1508760" lvl="3" indent="-219456" algn="l" defTabSz="914400">
              <a:lnSpc>
                <a:spcPct val="115000"/>
              </a:lnSpc>
              <a:spcAft>
                <a:spcPts val="946"/>
              </a:spcAft>
              <a:buClr>
                <a:srgbClr val="626366"/>
              </a:buClr>
              <a:buSzPct val="80000"/>
              <a:buFont typeface="Symbol"/>
              <a:buChar char=""/>
            </a:pPr>
            <a:r>
              <a:rPr lang="en-US" sz="1000" b="0" i="1" dirty="0">
                <a:solidFill>
                  <a:srgbClr val="000000"/>
                </a:solidFill>
                <a:latin typeface="Calibri"/>
                <a:ea typeface="ヒラギノ角ゴ Pro W3"/>
                <a:cs typeface="Calibri"/>
              </a:rPr>
              <a:t>[</a:t>
            </a:r>
            <a:r>
              <a:rPr lang="en-US" sz="1000" b="0" i="1" dirty="0" err="1">
                <a:solidFill>
                  <a:srgbClr val="000000"/>
                </a:solidFill>
                <a:latin typeface="Calibri"/>
                <a:ea typeface="ヒラギノ角ゴ Pro W3"/>
                <a:cs typeface="Calibri"/>
              </a:rPr>
              <a:t>необходимы</a:t>
            </a:r>
            <a:r>
              <a:rPr lang="en-US" sz="1000" b="0" i="1" dirty="0">
                <a:solidFill>
                  <a:srgbClr val="000000"/>
                </a:solidFill>
                <a:latin typeface="Calibri"/>
                <a:ea typeface="ヒラギノ角ゴ Pro W3"/>
                <a:cs typeface="Calibri"/>
              </a:rPr>
              <a:t> </a:t>
            </a:r>
            <a:r>
              <a:rPr lang="en-US" sz="1000" b="0" i="1" dirty="0" err="1">
                <a:solidFill>
                  <a:srgbClr val="000000"/>
                </a:solidFill>
                <a:latin typeface="Calibri"/>
                <a:ea typeface="ヒラギノ角ゴ Pro W3"/>
                <a:cs typeface="Calibri"/>
              </a:rPr>
              <a:t>факты</a:t>
            </a:r>
            <a:r>
              <a:rPr lang="en-US" sz="1000" b="0" i="1" dirty="0">
                <a:solidFill>
                  <a:srgbClr val="000000"/>
                </a:solidFill>
                <a:latin typeface="Calibri"/>
                <a:ea typeface="ヒラギノ角ゴ Pro W3"/>
                <a:cs typeface="Calibri"/>
              </a:rPr>
              <a:t>, </a:t>
            </a:r>
            <a:r>
              <a:rPr lang="en-US" sz="1000" b="0" i="1" dirty="0" err="1">
                <a:solidFill>
                  <a:srgbClr val="000000"/>
                </a:solidFill>
                <a:latin typeface="Calibri"/>
                <a:ea typeface="ヒラギノ角ゴ Pro W3"/>
                <a:cs typeface="Calibri"/>
              </a:rPr>
              <a:t>статистика</a:t>
            </a:r>
            <a:r>
              <a:rPr lang="en-US" sz="1000" b="0" i="1" dirty="0">
                <a:solidFill>
                  <a:srgbClr val="000000"/>
                </a:solidFill>
                <a:latin typeface="Calibri"/>
                <a:ea typeface="ヒラギノ角ゴ Pro W3"/>
                <a:cs typeface="Calibri"/>
              </a:rPr>
              <a:t>]</a:t>
            </a:r>
          </a:p>
          <a:p>
            <a:pPr marL="320040" indent="-320040" algn="l" defTabSz="914400">
              <a:buNone/>
            </a:pPr>
            <a:endParaRPr lang="en-US" dirty="0" smtClean="0">
              <a:latin typeface="Arial"/>
              <a:ea typeface="ヒラギノ角ゴ Pro W3"/>
              <a:cs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p:spPr>
        <p:txBody>
          <a:bodyPr>
            <a:normAutofit lnSpcReduction="10000"/>
          </a:bodyPr>
          <a:lstStyle/>
          <a:p>
            <a:pPr marL="320040" indent="-320040" algn="l" defTabSz="914400">
              <a:lnSpc>
                <a:spcPct val="115000"/>
              </a:lnSpc>
              <a:buClr>
                <a:srgbClr val="0070C0"/>
              </a:buClr>
              <a:buFont typeface="Symbol"/>
              <a:buChar char=""/>
            </a:pPr>
            <a:r>
              <a:rPr lang="en-US" sz="1200" b="1" i="0" dirty="0">
                <a:solidFill>
                  <a:srgbClr val="0070C0"/>
                </a:solidFill>
                <a:latin typeface="Calibri"/>
                <a:ea typeface="ヒラギノ角ゴ Pro W3"/>
                <a:cs typeface="Calibri"/>
              </a:rPr>
              <a:t>СЛАЙД </a:t>
            </a:r>
            <a:r>
              <a:rPr lang="en-US" sz="1200" b="1" i="0" dirty="0" smtClean="0">
                <a:solidFill>
                  <a:srgbClr val="0070C0"/>
                </a:solidFill>
                <a:latin typeface="Calibri"/>
                <a:ea typeface="ヒラギノ角ゴ Pro W3"/>
                <a:cs typeface="Calibri"/>
              </a:rPr>
              <a:t>3</a:t>
            </a:r>
            <a:r>
              <a:rPr lang="ru-RU" sz="1200" b="1" i="0" dirty="0" smtClean="0">
                <a:solidFill>
                  <a:srgbClr val="0070C0"/>
                </a:solidFill>
                <a:latin typeface="Calibri"/>
                <a:ea typeface="ヒラギノ角ゴ Pro W3"/>
                <a:cs typeface="Calibri"/>
              </a:rPr>
              <a:t>.</a:t>
            </a:r>
            <a:r>
              <a:rPr lang="en-US" sz="1200" b="1" i="0" dirty="0" smtClean="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Эволюция</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технологической</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платформы</a:t>
            </a:r>
            <a:endParaRPr lang="en-US" sz="1200" b="1" i="0" dirty="0">
              <a:solidFill>
                <a:srgbClr val="0070C0"/>
              </a:solidFill>
              <a:latin typeface="Calibri"/>
              <a:ea typeface="ヒラギノ角ゴ Pro W3"/>
              <a:cs typeface="Calibri"/>
            </a:endParaRPr>
          </a:p>
          <a:p>
            <a:pPr marL="320040" indent="-320040" algn="l" defTabSz="914400">
              <a:lnSpc>
                <a:spcPct val="115000"/>
              </a:lnSpc>
              <a:buClr>
                <a:srgbClr val="0070C0"/>
              </a:buClr>
              <a:buFont typeface="Symbol"/>
              <a:buChar char=""/>
            </a:pPr>
            <a:r>
              <a:rPr lang="en-US" sz="1200" b="1" i="0" dirty="0" err="1">
                <a:solidFill>
                  <a:srgbClr val="0070C0"/>
                </a:solidFill>
                <a:latin typeface="Calibri"/>
                <a:ea typeface="ヒラギノ角ゴ Pro W3"/>
                <a:cs typeface="Calibri"/>
              </a:rPr>
              <a:t>Основа</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Расширяемость</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Взаимодействие</a:t>
            </a:r>
            <a:endParaRPr lang="en-US" sz="1200" b="1" i="0" dirty="0">
              <a:solidFill>
                <a:srgbClr val="0070C0"/>
              </a:solidFill>
              <a:latin typeface="Calibri"/>
              <a:ea typeface="ヒラギノ角ゴ Pro W3"/>
              <a:cs typeface="Calibri"/>
            </a:endParaRPr>
          </a:p>
          <a:p>
            <a:pPr marL="704088" lvl="1" indent="-265176" algn="l" defTabSz="914400">
              <a:lnSpc>
                <a:spcPct val="115000"/>
              </a:lnSpc>
              <a:buClr>
                <a:srgbClr val="FDB913"/>
              </a:buClr>
              <a:buSzPct val="100000"/>
              <a:buFont typeface="Courier New"/>
              <a:buChar char="o"/>
            </a:pPr>
            <a:r>
              <a:rPr lang="en-US" sz="1200" b="0" i="0" dirty="0" err="1">
                <a:solidFill>
                  <a:srgbClr val="000000"/>
                </a:solidFill>
                <a:latin typeface="Calibri"/>
                <a:ea typeface="ヒラギノ角ゴ Pro W3"/>
                <a:cs typeface="Calibri"/>
              </a:rPr>
              <a:t>Технологическая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платформа</a:t>
            </a:r>
            <a:r>
              <a:rPr lang="en-US" sz="1200" b="0" i="0" dirty="0">
                <a:solidFill>
                  <a:srgbClr val="000000"/>
                </a:solidFill>
                <a:latin typeface="Calibri"/>
                <a:ea typeface="ヒラギノ角ゴ Pro W3"/>
                <a:cs typeface="Calibri"/>
              </a:rPr>
              <a:t> = SAP </a:t>
            </a:r>
            <a:r>
              <a:rPr lang="en-US" sz="1200" b="0" i="0" dirty="0" err="1">
                <a:solidFill>
                  <a:srgbClr val="000000"/>
                </a:solidFill>
                <a:latin typeface="Calibri"/>
                <a:ea typeface="ヒラギノ角ゴ Pro W3"/>
                <a:cs typeface="Calibri"/>
              </a:rPr>
              <a:t>NetWeaver</a:t>
            </a:r>
            <a:r>
              <a:rPr lang="en-US" sz="1200" b="0" i="0" dirty="0">
                <a:solidFill>
                  <a:srgbClr val="000000"/>
                </a:solidFill>
                <a:latin typeface="Calibri"/>
                <a:ea typeface="ヒラギノ角ゴ Pro W3"/>
                <a:cs typeface="Calibri"/>
              </a:rPr>
              <a:t> + SAP Business Objects + SAP Unwired Platform</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Основа</a:t>
            </a:r>
            <a:r>
              <a:rPr lang="en-US" sz="1200" b="0" i="0" dirty="0" smtClean="0">
                <a:solidFill>
                  <a:srgbClr val="000000"/>
                </a:solidFill>
                <a:latin typeface="Calibri"/>
                <a:ea typeface="ヒラギノ角ゴ Pro W3"/>
                <a:cs typeface="Calibri"/>
              </a:rPr>
              <a:t>: </a:t>
            </a:r>
            <a:r>
              <a:rPr lang="en-US" sz="1200" b="0" i="0" dirty="0" err="1" smtClean="0">
                <a:solidFill>
                  <a:srgbClr val="000000"/>
                </a:solidFill>
                <a:latin typeface="Calibri"/>
                <a:ea typeface="ヒラギノ角ゴ Pro W3"/>
                <a:cs typeface="Calibri"/>
              </a:rPr>
              <a:t>запуск</a:t>
            </a:r>
            <a:r>
              <a:rPr lang="en-US" sz="1200" b="0" i="0" dirty="0" smtClean="0">
                <a:solidFill>
                  <a:srgbClr val="000000"/>
                </a:solidFill>
                <a:latin typeface="Calibri"/>
                <a:ea typeface="ヒラギノ角ゴ Pro W3"/>
                <a:cs typeface="Calibri"/>
              </a:rPr>
              <a:t> </a:t>
            </a:r>
            <a:r>
              <a:rPr lang="en-US" sz="1200" b="0" i="0" dirty="0">
                <a:solidFill>
                  <a:srgbClr val="000000"/>
                </a:solidFill>
                <a:latin typeface="Calibri"/>
                <a:ea typeface="ヒラギノ角ゴ Pro W3"/>
                <a:cs typeface="Calibri"/>
              </a:rPr>
              <a:t>и </a:t>
            </a:r>
            <a:r>
              <a:rPr lang="en-US" sz="1200" b="0" i="0" dirty="0" err="1">
                <a:solidFill>
                  <a:srgbClr val="000000"/>
                </a:solidFill>
                <a:latin typeface="Calibri"/>
                <a:ea typeface="ヒラギノ角ゴ Pro W3"/>
                <a:cs typeface="Calibri"/>
              </a:rPr>
              <a:t>управление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приложениями</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Расширяемость</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расширение</a:t>
            </a:r>
            <a:r>
              <a:rPr lang="en-US" sz="1200" b="0" i="0" dirty="0">
                <a:solidFill>
                  <a:srgbClr val="000000"/>
                </a:solidFill>
                <a:latin typeface="Calibri"/>
                <a:ea typeface="ヒラギノ角ゴ Pro W3"/>
                <a:cs typeface="Calibri"/>
              </a:rPr>
              <a:t> и </a:t>
            </a:r>
            <a:r>
              <a:rPr lang="en-US" sz="1200" b="0" i="0" dirty="0" err="1">
                <a:solidFill>
                  <a:srgbClr val="000000"/>
                </a:solidFill>
                <a:latin typeface="Calibri"/>
                <a:ea typeface="ヒラギノ角ゴ Pro W3"/>
                <a:cs typeface="Calibri"/>
              </a:rPr>
              <a:t>интеграция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приложений</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Взаимодействие</a:t>
            </a:r>
            <a:r>
              <a:rPr lang="en-US" sz="1200" b="0" i="0" dirty="0" smtClean="0">
                <a:solidFill>
                  <a:srgbClr val="000000"/>
                </a:solidFill>
                <a:latin typeface="Calibri"/>
                <a:ea typeface="ヒラギノ角ゴ Pro W3"/>
                <a:cs typeface="Calibri"/>
              </a:rPr>
              <a:t>: </a:t>
            </a:r>
            <a:r>
              <a:rPr lang="en-US" sz="1200" b="0" i="0" dirty="0" err="1" smtClean="0">
                <a:solidFill>
                  <a:srgbClr val="000000"/>
                </a:solidFill>
                <a:latin typeface="Calibri"/>
                <a:ea typeface="ヒラギノ角ゴ Pro W3"/>
                <a:cs typeface="Calibri"/>
              </a:rPr>
              <a:t>расширение</a:t>
            </a:r>
            <a:r>
              <a:rPr lang="en-US" sz="1200" b="0" i="0" dirty="0" smtClean="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сферы</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применения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приложения</a:t>
            </a:r>
            <a:r>
              <a:rPr lang="en-US" sz="1200" b="0" i="0" dirty="0">
                <a:solidFill>
                  <a:srgbClr val="000000"/>
                </a:solidFill>
                <a:latin typeface="Calibri"/>
                <a:ea typeface="ヒラギノ角ゴ Pro W3"/>
                <a:cs typeface="Calibri"/>
              </a:rPr>
              <a:t> – </a:t>
            </a:r>
            <a:r>
              <a:rPr lang="en-US" sz="1200" b="0" i="0" dirty="0" err="1">
                <a:solidFill>
                  <a:srgbClr val="000000"/>
                </a:solidFill>
                <a:latin typeface="Calibri"/>
                <a:ea typeface="ヒラギノ角ゴ Pro W3"/>
                <a:cs typeface="Calibri"/>
              </a:rPr>
              <a:t>мобильные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устройства</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множество</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пользовательских</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интерфейсов</a:t>
            </a:r>
            <a:r>
              <a:rPr lang="en-US" sz="1200" b="0" i="0" dirty="0">
                <a:solidFill>
                  <a:srgbClr val="000000"/>
                </a:solidFill>
                <a:latin typeface="Calibri"/>
                <a:ea typeface="ヒラギノ角ゴ Pro W3"/>
                <a:cs typeface="Calibri"/>
              </a:rPr>
              <a:t> и </a:t>
            </a:r>
            <a:r>
              <a:rPr lang="en-US" sz="1200" b="0" i="0" dirty="0" err="1">
                <a:solidFill>
                  <a:srgbClr val="000000"/>
                </a:solidFill>
                <a:latin typeface="Calibri"/>
                <a:ea typeface="ヒラギノ角ゴ Pro W3"/>
                <a:cs typeface="Calibri"/>
              </a:rPr>
              <a:t>порталов</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dirty="0" err="1">
                <a:solidFill>
                  <a:srgbClr val="000000"/>
                </a:solidFill>
                <a:latin typeface="Calibri"/>
                <a:ea typeface="ヒラギノ角ゴ Pro W3"/>
                <a:cs typeface="Calibri"/>
              </a:rPr>
              <a:t>Приведем</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некоторые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факты</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имеющие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отношение</a:t>
            </a:r>
            <a:r>
              <a:rPr lang="en-US" sz="1200" b="0" i="0" dirty="0">
                <a:solidFill>
                  <a:srgbClr val="000000"/>
                </a:solidFill>
                <a:latin typeface="Calibri"/>
                <a:ea typeface="ヒラギノ角ゴ Pro W3"/>
                <a:cs typeface="Calibri"/>
              </a:rPr>
              <a:t> к </a:t>
            </a:r>
            <a:r>
              <a:rPr lang="en-US" sz="1200" b="0" i="0" dirty="0" err="1">
                <a:solidFill>
                  <a:srgbClr val="000000"/>
                </a:solidFill>
                <a:latin typeface="Calibri"/>
                <a:ea typeface="ヒラギノ角ゴ Pro W3"/>
                <a:cs typeface="Calibri"/>
              </a:rPr>
              <a:t>технологической</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платформе</a:t>
            </a:r>
            <a:r>
              <a:rPr lang="en-US" sz="1200" b="0" i="0" dirty="0">
                <a:solidFill>
                  <a:srgbClr val="000000"/>
                </a:solidFill>
                <a:latin typeface="Calibri"/>
                <a:ea typeface="ヒラギノ角ゴ Pro W3"/>
                <a:cs typeface="Calibri"/>
              </a:rPr>
              <a:t>.</a:t>
            </a:r>
          </a:p>
          <a:p>
            <a:pPr marL="1078992" lvl="2" indent="-219456" algn="l" defTabSz="914400">
              <a:lnSpc>
                <a:spcPct val="115000"/>
              </a:lnSpc>
              <a:buClr>
                <a:srgbClr val="626366"/>
              </a:buClr>
              <a:buSzPct val="80000"/>
              <a:buFont typeface="Wingdings"/>
              <a:buChar char=""/>
            </a:pPr>
            <a:r>
              <a:rPr lang="en-US" sz="1000" b="1" i="0" dirty="0">
                <a:solidFill>
                  <a:srgbClr val="000000"/>
                </a:solidFill>
                <a:latin typeface="Calibri"/>
                <a:ea typeface="ヒラギノ角ゴ Pro W3"/>
                <a:cs typeface="Calibri"/>
              </a:rPr>
              <a:t>﻿﻿</a:t>
            </a:r>
            <a:r>
              <a:rPr lang="en-US" sz="1000" b="1" i="0" dirty="0" err="1">
                <a:solidFill>
                  <a:srgbClr val="000000"/>
                </a:solidFill>
                <a:latin typeface="Calibri"/>
                <a:ea typeface="ヒラギノ角ゴ Pro W3"/>
                <a:cs typeface="Calibri"/>
              </a:rPr>
              <a:t>Бизнес-сообщество</a:t>
            </a:r>
            <a:r>
              <a:rPr lang="en-US" sz="1000" b="1" i="0" dirty="0">
                <a:solidFill>
                  <a:srgbClr val="000000"/>
                </a:solidFill>
                <a:latin typeface="Calibri"/>
                <a:ea typeface="ヒラギノ角ゴ Pro W3"/>
                <a:cs typeface="Calibri"/>
              </a:rPr>
              <a:t> SAP</a:t>
            </a:r>
          </a:p>
          <a:p>
            <a:pPr marL="1508760" lvl="3" indent="-219456" algn="l" defTabSz="914400">
              <a:lnSpc>
                <a:spcPct val="115000"/>
              </a:lnSpc>
              <a:buClr>
                <a:srgbClr val="626366"/>
              </a:buClr>
              <a:buSzPct val="80000"/>
              <a:buFont typeface="Symbol"/>
              <a:buChar char=""/>
            </a:pPr>
            <a:r>
              <a:rPr lang="en-US" sz="1000" b="1" i="0" dirty="0">
                <a:solidFill>
                  <a:srgbClr val="000000"/>
                </a:solidFill>
                <a:latin typeface="Calibri"/>
                <a:ea typeface="ヒラギノ角ゴ Pro W3"/>
                <a:cs typeface="Calibri"/>
              </a:rPr>
              <a:t>&gt;</a:t>
            </a:r>
            <a:r>
              <a:rPr lang="en-US" sz="1000" b="0" i="0" dirty="0">
                <a:solidFill>
                  <a:srgbClr val="000000"/>
                </a:solidFill>
                <a:latin typeface="Calibri"/>
                <a:ea typeface="ヒラギノ角ゴ Pro W3"/>
                <a:cs typeface="Calibri"/>
              </a:rPr>
              <a:t>2 000 000 </a:t>
            </a:r>
            <a:r>
              <a:rPr lang="en-US" sz="1000" b="0" i="0" dirty="0" err="1">
                <a:solidFill>
                  <a:srgbClr val="000000"/>
                </a:solidFill>
                <a:latin typeface="Calibri"/>
                <a:ea typeface="ヒラギノ角ゴ Pro W3"/>
                <a:cs typeface="Calibri"/>
              </a:rPr>
              <a:t>членов</a:t>
            </a:r>
            <a:endParaRPr lang="en-US" sz="1000" b="0" i="0" dirty="0">
              <a:solidFill>
                <a:srgbClr val="000000"/>
              </a:solidFill>
              <a:latin typeface="Calibri"/>
              <a:ea typeface="ヒラギノ角ゴ Pro W3"/>
              <a:cs typeface="Calibri"/>
            </a:endParaRP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a:t>
            </a:r>
            <a:r>
              <a:rPr lang="en-US" sz="1000" b="0" i="0" dirty="0" err="1">
                <a:solidFill>
                  <a:srgbClr val="000000"/>
                </a:solidFill>
                <a:latin typeface="Calibri"/>
                <a:ea typeface="ヒラギノ角ゴ Pro W3"/>
                <a:cs typeface="Calibri"/>
              </a:rPr>
              <a:t>Около</a:t>
            </a:r>
            <a:r>
              <a:rPr lang="en-US" sz="1000" b="0" i="0" dirty="0">
                <a:solidFill>
                  <a:srgbClr val="000000"/>
                </a:solidFill>
                <a:latin typeface="Calibri"/>
                <a:ea typeface="ヒラギノ角ゴ Pro W3"/>
                <a:cs typeface="Calibri"/>
              </a:rPr>
              <a:t> 30 000 </a:t>
            </a:r>
            <a:r>
              <a:rPr lang="en-US" sz="1000" b="0" i="0" dirty="0" err="1">
                <a:solidFill>
                  <a:srgbClr val="000000"/>
                </a:solidFill>
                <a:latin typeface="Calibri"/>
                <a:ea typeface="ヒラギノ角ゴ Pro W3"/>
                <a:cs typeface="Calibri"/>
              </a:rPr>
              <a:t>новых</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членов</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каждый</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месяц</a:t>
            </a:r>
            <a:r>
              <a:rPr lang="en-US" sz="1000" b="0"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&gt;200 </a:t>
            </a:r>
            <a:r>
              <a:rPr lang="en-US" sz="1000" b="0" i="0" dirty="0" err="1">
                <a:solidFill>
                  <a:srgbClr val="000000"/>
                </a:solidFill>
                <a:latin typeface="Calibri"/>
                <a:ea typeface="ヒラギノ角ゴ Pro W3"/>
                <a:cs typeface="Calibri"/>
              </a:rPr>
              <a:t>стран</a:t>
            </a:r>
            <a:endParaRPr lang="en-US" sz="1000" b="0" i="0" dirty="0">
              <a:solidFill>
                <a:srgbClr val="000000"/>
              </a:solidFill>
              <a:latin typeface="Calibri"/>
              <a:ea typeface="ヒラギノ角ゴ Pro W3"/>
              <a:cs typeface="Calibri"/>
            </a:endParaRPr>
          </a:p>
          <a:p>
            <a:pPr marL="1078992" lvl="2" indent="-219456" algn="l" defTabSz="914400">
              <a:lnSpc>
                <a:spcPct val="115000"/>
              </a:lnSpc>
              <a:buClr>
                <a:srgbClr val="626366"/>
              </a:buClr>
              <a:buSzPct val="80000"/>
              <a:buFont typeface="Wingdings"/>
              <a:buChar char=""/>
            </a:pPr>
            <a:r>
              <a:rPr lang="en-US" sz="1000" b="1" i="0" dirty="0" err="1">
                <a:solidFill>
                  <a:srgbClr val="000000"/>
                </a:solidFill>
                <a:latin typeface="Calibri"/>
                <a:ea typeface="ヒラギノ角ゴ Pro W3"/>
                <a:cs typeface="Calibri"/>
              </a:rPr>
              <a:t>EcoHub</a:t>
            </a:r>
            <a:r>
              <a:rPr lang="en-US" sz="1000" b="1"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a:t>
            </a:r>
            <a:r>
              <a:rPr lang="en-US" sz="1000" b="0" i="0" dirty="0" err="1">
                <a:solidFill>
                  <a:srgbClr val="000000"/>
                </a:solidFill>
                <a:latin typeface="Calibri"/>
                <a:ea typeface="ヒラギノ角ゴ Pro W3"/>
                <a:cs typeface="Calibri"/>
              </a:rPr>
              <a:t>Более</a:t>
            </a:r>
            <a:r>
              <a:rPr lang="en-US" sz="1000" b="0" i="0" dirty="0">
                <a:solidFill>
                  <a:srgbClr val="000000"/>
                </a:solidFill>
                <a:latin typeface="Calibri"/>
                <a:ea typeface="ヒラギノ角ゴ Pro W3"/>
                <a:cs typeface="Calibri"/>
              </a:rPr>
              <a:t> 650 </a:t>
            </a:r>
            <a:r>
              <a:rPr lang="en-US" sz="1000" b="0" i="0" dirty="0" err="1">
                <a:solidFill>
                  <a:srgbClr val="000000"/>
                </a:solidFill>
                <a:latin typeface="Calibri"/>
                <a:ea typeface="ヒラギノ角ゴ Pro W3"/>
                <a:cs typeface="Calibri"/>
              </a:rPr>
              <a:t>решений</a:t>
            </a:r>
            <a:r>
              <a:rPr lang="en-US" sz="1000" b="0"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err="1">
                <a:solidFill>
                  <a:srgbClr val="000000"/>
                </a:solidFill>
                <a:latin typeface="Calibri"/>
                <a:ea typeface="ヒラギノ角ゴ Pro W3"/>
                <a:cs typeface="Calibri"/>
              </a:rPr>
              <a:t>Более</a:t>
            </a:r>
            <a:r>
              <a:rPr lang="en-US" sz="1000" b="0" i="0" dirty="0">
                <a:solidFill>
                  <a:srgbClr val="000000"/>
                </a:solidFill>
                <a:latin typeface="Calibri"/>
                <a:ea typeface="ヒラギノ角ゴ Pro W3"/>
                <a:cs typeface="Calibri"/>
              </a:rPr>
              <a:t> 350 </a:t>
            </a:r>
            <a:r>
              <a:rPr lang="en-US" sz="1000" b="0" i="0" dirty="0" err="1">
                <a:solidFill>
                  <a:srgbClr val="000000"/>
                </a:solidFill>
                <a:latin typeface="Calibri"/>
                <a:ea typeface="ヒラギノ角ゴ Pro W3"/>
                <a:cs typeface="Calibri"/>
              </a:rPr>
              <a:t>партнеров</a:t>
            </a:r>
            <a:endParaRPr lang="en-US" sz="1000" b="0" i="0" dirty="0">
              <a:solidFill>
                <a:srgbClr val="000000"/>
              </a:solidFill>
              <a:latin typeface="Calibri"/>
              <a:ea typeface="ヒラギノ角ゴ Pro W3"/>
              <a:cs typeface="Calibri"/>
            </a:endParaRPr>
          </a:p>
          <a:p>
            <a:pPr marL="1078992" lvl="2" indent="-219456" algn="l" defTabSz="914400">
              <a:lnSpc>
                <a:spcPct val="115000"/>
              </a:lnSpc>
              <a:buClr>
                <a:srgbClr val="626366"/>
              </a:buClr>
              <a:buSzPct val="80000"/>
              <a:buFont typeface="Wingdings"/>
              <a:buChar char=""/>
            </a:pPr>
            <a:r>
              <a:rPr lang="en-US" sz="1000" b="1" i="0" dirty="0" err="1">
                <a:solidFill>
                  <a:srgbClr val="000000"/>
                </a:solidFill>
                <a:latin typeface="Calibri"/>
                <a:ea typeface="ヒラギノ角ゴ Pro W3"/>
                <a:cs typeface="Calibri"/>
              </a:rPr>
              <a:t>CodeExchange</a:t>
            </a:r>
            <a:r>
              <a:rPr lang="en-US" sz="1000" b="1" i="0" dirty="0">
                <a:solidFill>
                  <a:srgbClr val="000000"/>
                </a:solidFill>
                <a:latin typeface="Calibri"/>
                <a:ea typeface="ヒラギノ角ゴ Pro W3"/>
                <a:cs typeface="Calibri"/>
              </a:rPr>
              <a:t> </a:t>
            </a:r>
          </a:p>
          <a:p>
            <a:pPr marL="1508760" lvl="3" indent="-219456" algn="l" defTabSz="914400">
              <a:lnSpc>
                <a:spcPct val="115000"/>
              </a:lnSpc>
              <a:spcAft>
                <a:spcPts val="946"/>
              </a:spcAft>
              <a:buClr>
                <a:srgbClr val="626366"/>
              </a:buClr>
              <a:buSzPct val="80000"/>
              <a:buFont typeface="Symbol"/>
              <a:buChar char=""/>
            </a:pPr>
            <a:r>
              <a:rPr lang="en-US" sz="1000" b="0" i="1" dirty="0">
                <a:solidFill>
                  <a:srgbClr val="000000"/>
                </a:solidFill>
                <a:latin typeface="Calibri"/>
                <a:ea typeface="ヒラギノ角ゴ Pro W3"/>
                <a:cs typeface="Calibri"/>
              </a:rPr>
              <a:t>[</a:t>
            </a:r>
            <a:r>
              <a:rPr lang="en-US" sz="1000" b="0" i="1" dirty="0" err="1">
                <a:solidFill>
                  <a:srgbClr val="000000"/>
                </a:solidFill>
                <a:latin typeface="Calibri"/>
                <a:ea typeface="ヒラギノ角ゴ Pro W3"/>
                <a:cs typeface="Calibri"/>
              </a:rPr>
              <a:t>необходимы</a:t>
            </a:r>
            <a:r>
              <a:rPr lang="en-US" sz="1000" b="0" i="1" dirty="0">
                <a:solidFill>
                  <a:srgbClr val="000000"/>
                </a:solidFill>
                <a:latin typeface="Calibri"/>
                <a:ea typeface="ヒラギノ角ゴ Pro W3"/>
                <a:cs typeface="Calibri"/>
              </a:rPr>
              <a:t> </a:t>
            </a:r>
            <a:r>
              <a:rPr lang="en-US" sz="1000" b="0" i="1" dirty="0" err="1">
                <a:solidFill>
                  <a:srgbClr val="000000"/>
                </a:solidFill>
                <a:latin typeface="Calibri"/>
                <a:ea typeface="ヒラギノ角ゴ Pro W3"/>
                <a:cs typeface="Calibri"/>
              </a:rPr>
              <a:t>факты</a:t>
            </a:r>
            <a:r>
              <a:rPr lang="en-US" sz="1000" b="0" i="1" dirty="0">
                <a:solidFill>
                  <a:srgbClr val="000000"/>
                </a:solidFill>
                <a:latin typeface="Calibri"/>
                <a:ea typeface="ヒラギノ角ゴ Pro W3"/>
                <a:cs typeface="Calibri"/>
              </a:rPr>
              <a:t>, </a:t>
            </a:r>
            <a:r>
              <a:rPr lang="en-US" sz="1000" b="0" i="1" dirty="0" err="1">
                <a:solidFill>
                  <a:srgbClr val="000000"/>
                </a:solidFill>
                <a:latin typeface="Calibri"/>
                <a:ea typeface="ヒラギノ角ゴ Pro W3"/>
                <a:cs typeface="Calibri"/>
              </a:rPr>
              <a:t>статистика</a:t>
            </a:r>
            <a:r>
              <a:rPr lang="en-US" sz="1000" b="0" i="1" dirty="0">
                <a:solidFill>
                  <a:srgbClr val="000000"/>
                </a:solidFill>
                <a:latin typeface="Calibri"/>
                <a:ea typeface="ヒラギノ角ゴ Pro W3"/>
                <a:cs typeface="Calibri"/>
              </a:rPr>
              <a:t>]</a:t>
            </a:r>
          </a:p>
          <a:p>
            <a:pPr marL="320040" indent="-320040" algn="l" defTabSz="914400">
              <a:buNone/>
            </a:pPr>
            <a:endParaRPr lang="en-US" dirty="0" smtClean="0">
              <a:latin typeface="Arial"/>
              <a:ea typeface="ヒラギノ角ゴ Pro W3"/>
              <a:cs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p:spPr>
        <p:txBody>
          <a:bodyPr>
            <a:normAutofit lnSpcReduction="10000"/>
          </a:bodyPr>
          <a:lstStyle/>
          <a:p>
            <a:pPr marL="320040" indent="-320040" algn="l" defTabSz="914400">
              <a:lnSpc>
                <a:spcPct val="115000"/>
              </a:lnSpc>
              <a:buClr>
                <a:srgbClr val="0070C0"/>
              </a:buClr>
              <a:buFont typeface="Symbol"/>
              <a:buChar char=""/>
            </a:pPr>
            <a:r>
              <a:rPr lang="en-US" sz="1200" b="1" i="0" dirty="0">
                <a:solidFill>
                  <a:srgbClr val="0070C0"/>
                </a:solidFill>
                <a:latin typeface="Calibri"/>
                <a:ea typeface="ヒラギノ角ゴ Pro W3"/>
                <a:cs typeface="Calibri"/>
              </a:rPr>
              <a:t>СЛАЙД </a:t>
            </a:r>
            <a:r>
              <a:rPr lang="en-US" sz="1200" b="1" i="0" dirty="0" smtClean="0">
                <a:solidFill>
                  <a:srgbClr val="0070C0"/>
                </a:solidFill>
                <a:latin typeface="Calibri"/>
                <a:ea typeface="ヒラギノ角ゴ Pro W3"/>
                <a:cs typeface="Calibri"/>
              </a:rPr>
              <a:t>3</a:t>
            </a:r>
            <a:r>
              <a:rPr lang="ru-RU" sz="1200" b="1" i="0" dirty="0" smtClean="0">
                <a:solidFill>
                  <a:srgbClr val="0070C0"/>
                </a:solidFill>
                <a:latin typeface="Calibri"/>
                <a:ea typeface="ヒラギノ角ゴ Pro W3"/>
                <a:cs typeface="Calibri"/>
              </a:rPr>
              <a:t>.</a:t>
            </a:r>
            <a:r>
              <a:rPr lang="en-US" sz="1200" b="1" i="0" dirty="0" smtClean="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Эволюция</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технологической</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платформы</a:t>
            </a:r>
            <a:endParaRPr lang="en-US" sz="1200" b="1" i="0" dirty="0">
              <a:solidFill>
                <a:srgbClr val="0070C0"/>
              </a:solidFill>
              <a:latin typeface="Calibri"/>
              <a:ea typeface="ヒラギノ角ゴ Pro W3"/>
              <a:cs typeface="Calibri"/>
            </a:endParaRPr>
          </a:p>
          <a:p>
            <a:pPr marL="320040" indent="-320040" algn="l" defTabSz="914400">
              <a:lnSpc>
                <a:spcPct val="115000"/>
              </a:lnSpc>
              <a:buClr>
                <a:srgbClr val="0070C0"/>
              </a:buClr>
              <a:buFont typeface="Symbol"/>
              <a:buChar char=""/>
            </a:pPr>
            <a:r>
              <a:rPr lang="en-US" sz="1200" b="1" i="0" dirty="0" err="1">
                <a:solidFill>
                  <a:srgbClr val="0070C0"/>
                </a:solidFill>
                <a:latin typeface="Calibri"/>
                <a:ea typeface="ヒラギノ角ゴ Pro W3"/>
                <a:cs typeface="Calibri"/>
              </a:rPr>
              <a:t>Основа</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Расширяемость</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Взаимодействие</a:t>
            </a:r>
            <a:endParaRPr lang="en-US" sz="1200" b="1" i="0" dirty="0">
              <a:solidFill>
                <a:srgbClr val="0070C0"/>
              </a:solidFill>
              <a:latin typeface="Calibri"/>
              <a:ea typeface="ヒラギノ角ゴ Pro W3"/>
              <a:cs typeface="Calibri"/>
            </a:endParaRPr>
          </a:p>
          <a:p>
            <a:pPr marL="704088" lvl="1" indent="-265176" algn="l" defTabSz="914400">
              <a:lnSpc>
                <a:spcPct val="115000"/>
              </a:lnSpc>
              <a:buClr>
                <a:srgbClr val="FDB913"/>
              </a:buClr>
              <a:buSzPct val="100000"/>
              <a:buFont typeface="Courier New"/>
              <a:buChar char="o"/>
            </a:pPr>
            <a:r>
              <a:rPr lang="en-US" sz="1200" b="0" i="0" dirty="0" err="1">
                <a:solidFill>
                  <a:srgbClr val="000000"/>
                </a:solidFill>
                <a:latin typeface="Calibri"/>
                <a:ea typeface="ヒラギノ角ゴ Pro W3"/>
                <a:cs typeface="Calibri"/>
              </a:rPr>
              <a:t>Технологическая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платформа</a:t>
            </a:r>
            <a:r>
              <a:rPr lang="en-US" sz="1200" b="0" i="0" dirty="0">
                <a:solidFill>
                  <a:srgbClr val="000000"/>
                </a:solidFill>
                <a:latin typeface="Calibri"/>
                <a:ea typeface="ヒラギノ角ゴ Pro W3"/>
                <a:cs typeface="Calibri"/>
              </a:rPr>
              <a:t> = SAP </a:t>
            </a:r>
            <a:r>
              <a:rPr lang="en-US" sz="1200" b="0" i="0" dirty="0" err="1">
                <a:solidFill>
                  <a:srgbClr val="000000"/>
                </a:solidFill>
                <a:latin typeface="Calibri"/>
                <a:ea typeface="ヒラギノ角ゴ Pro W3"/>
                <a:cs typeface="Calibri"/>
              </a:rPr>
              <a:t>NetWeaver</a:t>
            </a:r>
            <a:r>
              <a:rPr lang="en-US" sz="1200" b="0" i="0" dirty="0">
                <a:solidFill>
                  <a:srgbClr val="000000"/>
                </a:solidFill>
                <a:latin typeface="Calibri"/>
                <a:ea typeface="ヒラギノ角ゴ Pro W3"/>
                <a:cs typeface="Calibri"/>
              </a:rPr>
              <a:t> + SAP Business Objects + SAP Unwired Platform</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Основа</a:t>
            </a:r>
            <a:r>
              <a:rPr lang="en-US" sz="1200" b="0" i="0" dirty="0" smtClean="0">
                <a:solidFill>
                  <a:srgbClr val="000000"/>
                </a:solidFill>
                <a:latin typeface="Calibri"/>
                <a:ea typeface="ヒラギノ角ゴ Pro W3"/>
                <a:cs typeface="Calibri"/>
              </a:rPr>
              <a:t>: </a:t>
            </a:r>
            <a:r>
              <a:rPr lang="en-US" sz="1200" b="0" i="0" dirty="0" err="1" smtClean="0">
                <a:solidFill>
                  <a:srgbClr val="000000"/>
                </a:solidFill>
                <a:latin typeface="Calibri"/>
                <a:ea typeface="ヒラギノ角ゴ Pro W3"/>
                <a:cs typeface="Calibri"/>
              </a:rPr>
              <a:t>запуск</a:t>
            </a:r>
            <a:r>
              <a:rPr lang="en-US" sz="1200" b="0" i="0" dirty="0" smtClean="0">
                <a:solidFill>
                  <a:srgbClr val="000000"/>
                </a:solidFill>
                <a:latin typeface="Calibri"/>
                <a:ea typeface="ヒラギノ角ゴ Pro W3"/>
                <a:cs typeface="Calibri"/>
              </a:rPr>
              <a:t> </a:t>
            </a:r>
            <a:r>
              <a:rPr lang="en-US" sz="1200" b="0" i="0" dirty="0">
                <a:solidFill>
                  <a:srgbClr val="000000"/>
                </a:solidFill>
                <a:latin typeface="Calibri"/>
                <a:ea typeface="ヒラギノ角ゴ Pro W3"/>
                <a:cs typeface="Calibri"/>
              </a:rPr>
              <a:t>и </a:t>
            </a:r>
            <a:r>
              <a:rPr lang="en-US" sz="1200" b="0" i="0" dirty="0" err="1">
                <a:solidFill>
                  <a:srgbClr val="000000"/>
                </a:solidFill>
                <a:latin typeface="Calibri"/>
                <a:ea typeface="ヒラギノ角ゴ Pro W3"/>
                <a:cs typeface="Calibri"/>
              </a:rPr>
              <a:t>управление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приложениями</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Расширяемость</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расширение</a:t>
            </a:r>
            <a:r>
              <a:rPr lang="en-US" sz="1200" b="0" i="0" dirty="0">
                <a:solidFill>
                  <a:srgbClr val="000000"/>
                </a:solidFill>
                <a:latin typeface="Calibri"/>
                <a:ea typeface="ヒラギノ角ゴ Pro W3"/>
                <a:cs typeface="Calibri"/>
              </a:rPr>
              <a:t> и </a:t>
            </a:r>
            <a:r>
              <a:rPr lang="en-US" sz="1200" b="0" i="0" dirty="0" err="1">
                <a:solidFill>
                  <a:srgbClr val="000000"/>
                </a:solidFill>
                <a:latin typeface="Calibri"/>
                <a:ea typeface="ヒラギノ角ゴ Pro W3"/>
                <a:cs typeface="Calibri"/>
              </a:rPr>
              <a:t>интеграция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приложений</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Взаимодействие</a:t>
            </a:r>
            <a:r>
              <a:rPr lang="en-US" sz="1200" b="0" i="0" dirty="0" smtClean="0">
                <a:solidFill>
                  <a:srgbClr val="000000"/>
                </a:solidFill>
                <a:latin typeface="Calibri"/>
                <a:ea typeface="ヒラギノ角ゴ Pro W3"/>
                <a:cs typeface="Calibri"/>
              </a:rPr>
              <a:t>: </a:t>
            </a:r>
            <a:r>
              <a:rPr lang="en-US" sz="1200" b="0" i="0" dirty="0" err="1" smtClean="0">
                <a:solidFill>
                  <a:srgbClr val="000000"/>
                </a:solidFill>
                <a:latin typeface="Calibri"/>
                <a:ea typeface="ヒラギノ角ゴ Pro W3"/>
                <a:cs typeface="Calibri"/>
              </a:rPr>
              <a:t>расширение</a:t>
            </a:r>
            <a:r>
              <a:rPr lang="en-US" sz="1200" b="0" i="0" dirty="0" smtClean="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сферы</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применения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приложения</a:t>
            </a:r>
            <a:r>
              <a:rPr lang="en-US" sz="1200" b="0" i="0" dirty="0">
                <a:solidFill>
                  <a:srgbClr val="000000"/>
                </a:solidFill>
                <a:latin typeface="Calibri"/>
                <a:ea typeface="ヒラギノ角ゴ Pro W3"/>
                <a:cs typeface="Calibri"/>
              </a:rPr>
              <a:t> – </a:t>
            </a:r>
            <a:r>
              <a:rPr lang="en-US" sz="1200" b="0" i="0" dirty="0" err="1">
                <a:solidFill>
                  <a:srgbClr val="000000"/>
                </a:solidFill>
                <a:latin typeface="Calibri"/>
                <a:ea typeface="ヒラギノ角ゴ Pro W3"/>
                <a:cs typeface="Calibri"/>
              </a:rPr>
              <a:t>мобильные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устройства</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множество</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пользовательских</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интерфейсов</a:t>
            </a:r>
            <a:r>
              <a:rPr lang="en-US" sz="1200" b="0" i="0" dirty="0">
                <a:solidFill>
                  <a:srgbClr val="000000"/>
                </a:solidFill>
                <a:latin typeface="Calibri"/>
                <a:ea typeface="ヒラギノ角ゴ Pro W3"/>
                <a:cs typeface="Calibri"/>
              </a:rPr>
              <a:t> и </a:t>
            </a:r>
            <a:r>
              <a:rPr lang="en-US" sz="1200" b="0" i="0" dirty="0" err="1">
                <a:solidFill>
                  <a:srgbClr val="000000"/>
                </a:solidFill>
                <a:latin typeface="Calibri"/>
                <a:ea typeface="ヒラギノ角ゴ Pro W3"/>
                <a:cs typeface="Calibri"/>
              </a:rPr>
              <a:t>порталов</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dirty="0" err="1">
                <a:solidFill>
                  <a:srgbClr val="000000"/>
                </a:solidFill>
                <a:latin typeface="Calibri"/>
                <a:ea typeface="ヒラギノ角ゴ Pro W3"/>
                <a:cs typeface="Calibri"/>
              </a:rPr>
              <a:t>Приведем</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некоторые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факты</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имеющие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отношение</a:t>
            </a:r>
            <a:r>
              <a:rPr lang="en-US" sz="1200" b="0" i="0" dirty="0">
                <a:solidFill>
                  <a:srgbClr val="000000"/>
                </a:solidFill>
                <a:latin typeface="Calibri"/>
                <a:ea typeface="ヒラギノ角ゴ Pro W3"/>
                <a:cs typeface="Calibri"/>
              </a:rPr>
              <a:t> к </a:t>
            </a:r>
            <a:r>
              <a:rPr lang="en-US" sz="1200" b="0" i="0" dirty="0" err="1">
                <a:solidFill>
                  <a:srgbClr val="000000"/>
                </a:solidFill>
                <a:latin typeface="Calibri"/>
                <a:ea typeface="ヒラギノ角ゴ Pro W3"/>
                <a:cs typeface="Calibri"/>
              </a:rPr>
              <a:t>технологической</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платформе</a:t>
            </a:r>
            <a:r>
              <a:rPr lang="en-US" sz="1200" b="0" i="0" dirty="0">
                <a:solidFill>
                  <a:srgbClr val="000000"/>
                </a:solidFill>
                <a:latin typeface="Calibri"/>
                <a:ea typeface="ヒラギノ角ゴ Pro W3"/>
                <a:cs typeface="Calibri"/>
              </a:rPr>
              <a:t>.</a:t>
            </a:r>
          </a:p>
          <a:p>
            <a:pPr marL="1078992" lvl="2" indent="-219456" algn="l" defTabSz="914400">
              <a:lnSpc>
                <a:spcPct val="115000"/>
              </a:lnSpc>
              <a:buClr>
                <a:srgbClr val="626366"/>
              </a:buClr>
              <a:buSzPct val="80000"/>
              <a:buFont typeface="Wingdings"/>
              <a:buChar char=""/>
            </a:pPr>
            <a:r>
              <a:rPr lang="en-US" sz="1000" b="1" i="0" dirty="0">
                <a:solidFill>
                  <a:srgbClr val="000000"/>
                </a:solidFill>
                <a:latin typeface="Calibri"/>
                <a:ea typeface="ヒラギノ角ゴ Pro W3"/>
                <a:cs typeface="Calibri"/>
              </a:rPr>
              <a:t>﻿﻿</a:t>
            </a:r>
            <a:r>
              <a:rPr lang="en-US" sz="1000" b="1" i="0" dirty="0" err="1">
                <a:solidFill>
                  <a:srgbClr val="000000"/>
                </a:solidFill>
                <a:latin typeface="Calibri"/>
                <a:ea typeface="ヒラギノ角ゴ Pro W3"/>
                <a:cs typeface="Calibri"/>
              </a:rPr>
              <a:t>Бизнес-сообщество</a:t>
            </a:r>
            <a:r>
              <a:rPr lang="en-US" sz="1000" b="1" i="0" dirty="0">
                <a:solidFill>
                  <a:srgbClr val="000000"/>
                </a:solidFill>
                <a:latin typeface="Calibri"/>
                <a:ea typeface="ヒラギノ角ゴ Pro W3"/>
                <a:cs typeface="Calibri"/>
              </a:rPr>
              <a:t> SAP</a:t>
            </a:r>
          </a:p>
          <a:p>
            <a:pPr marL="1508760" lvl="3" indent="-219456" algn="l" defTabSz="914400">
              <a:lnSpc>
                <a:spcPct val="115000"/>
              </a:lnSpc>
              <a:buClr>
                <a:srgbClr val="626366"/>
              </a:buClr>
              <a:buSzPct val="80000"/>
              <a:buFont typeface="Symbol"/>
              <a:buChar char=""/>
            </a:pPr>
            <a:r>
              <a:rPr lang="en-US" sz="1000" b="1" i="0" dirty="0">
                <a:solidFill>
                  <a:srgbClr val="000000"/>
                </a:solidFill>
                <a:latin typeface="Calibri"/>
                <a:ea typeface="ヒラギノ角ゴ Pro W3"/>
                <a:cs typeface="Calibri"/>
              </a:rPr>
              <a:t>&gt;</a:t>
            </a:r>
            <a:r>
              <a:rPr lang="en-US" sz="1000" b="0" i="0" dirty="0">
                <a:solidFill>
                  <a:srgbClr val="000000"/>
                </a:solidFill>
                <a:latin typeface="Calibri"/>
                <a:ea typeface="ヒラギノ角ゴ Pro W3"/>
                <a:cs typeface="Calibri"/>
              </a:rPr>
              <a:t>2 000 000 </a:t>
            </a:r>
            <a:r>
              <a:rPr lang="en-US" sz="1000" b="0" i="0" dirty="0" err="1">
                <a:solidFill>
                  <a:srgbClr val="000000"/>
                </a:solidFill>
                <a:latin typeface="Calibri"/>
                <a:ea typeface="ヒラギノ角ゴ Pro W3"/>
                <a:cs typeface="Calibri"/>
              </a:rPr>
              <a:t>членов</a:t>
            </a:r>
            <a:endParaRPr lang="en-US" sz="1000" b="0" i="0" dirty="0">
              <a:solidFill>
                <a:srgbClr val="000000"/>
              </a:solidFill>
              <a:latin typeface="Calibri"/>
              <a:ea typeface="ヒラギノ角ゴ Pro W3"/>
              <a:cs typeface="Calibri"/>
            </a:endParaRP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a:t>
            </a:r>
            <a:r>
              <a:rPr lang="en-US" sz="1000" b="0" i="0" dirty="0" err="1">
                <a:solidFill>
                  <a:srgbClr val="000000"/>
                </a:solidFill>
                <a:latin typeface="Calibri"/>
                <a:ea typeface="ヒラギノ角ゴ Pro W3"/>
                <a:cs typeface="Calibri"/>
              </a:rPr>
              <a:t>Около</a:t>
            </a:r>
            <a:r>
              <a:rPr lang="en-US" sz="1000" b="0" i="0" dirty="0">
                <a:solidFill>
                  <a:srgbClr val="000000"/>
                </a:solidFill>
                <a:latin typeface="Calibri"/>
                <a:ea typeface="ヒラギノ角ゴ Pro W3"/>
                <a:cs typeface="Calibri"/>
              </a:rPr>
              <a:t> 30 000 </a:t>
            </a:r>
            <a:r>
              <a:rPr lang="en-US" sz="1000" b="0" i="0" dirty="0" err="1">
                <a:solidFill>
                  <a:srgbClr val="000000"/>
                </a:solidFill>
                <a:latin typeface="Calibri"/>
                <a:ea typeface="ヒラギノ角ゴ Pro W3"/>
                <a:cs typeface="Calibri"/>
              </a:rPr>
              <a:t>новых</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членов</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каждый</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месяц</a:t>
            </a:r>
            <a:r>
              <a:rPr lang="en-US" sz="1000" b="0"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&gt;200 </a:t>
            </a:r>
            <a:r>
              <a:rPr lang="en-US" sz="1000" b="0" i="0" dirty="0" err="1">
                <a:solidFill>
                  <a:srgbClr val="000000"/>
                </a:solidFill>
                <a:latin typeface="Calibri"/>
                <a:ea typeface="ヒラギノ角ゴ Pro W3"/>
                <a:cs typeface="Calibri"/>
              </a:rPr>
              <a:t>стран</a:t>
            </a:r>
            <a:endParaRPr lang="en-US" sz="1000" b="0" i="0" dirty="0">
              <a:solidFill>
                <a:srgbClr val="000000"/>
              </a:solidFill>
              <a:latin typeface="Calibri"/>
              <a:ea typeface="ヒラギノ角ゴ Pro W3"/>
              <a:cs typeface="Calibri"/>
            </a:endParaRPr>
          </a:p>
          <a:p>
            <a:pPr marL="1078992" lvl="2" indent="-219456" algn="l" defTabSz="914400">
              <a:lnSpc>
                <a:spcPct val="115000"/>
              </a:lnSpc>
              <a:buClr>
                <a:srgbClr val="626366"/>
              </a:buClr>
              <a:buSzPct val="80000"/>
              <a:buFont typeface="Wingdings"/>
              <a:buChar char=""/>
            </a:pPr>
            <a:r>
              <a:rPr lang="en-US" sz="1000" b="1" i="0" dirty="0" err="1">
                <a:solidFill>
                  <a:srgbClr val="000000"/>
                </a:solidFill>
                <a:latin typeface="Calibri"/>
                <a:ea typeface="ヒラギノ角ゴ Pro W3"/>
                <a:cs typeface="Calibri"/>
              </a:rPr>
              <a:t>EcoHub</a:t>
            </a:r>
            <a:r>
              <a:rPr lang="en-US" sz="1000" b="1"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a:t>
            </a:r>
            <a:r>
              <a:rPr lang="en-US" sz="1000" b="0" i="0" dirty="0" err="1">
                <a:solidFill>
                  <a:srgbClr val="000000"/>
                </a:solidFill>
                <a:latin typeface="Calibri"/>
                <a:ea typeface="ヒラギノ角ゴ Pro W3"/>
                <a:cs typeface="Calibri"/>
              </a:rPr>
              <a:t>Более</a:t>
            </a:r>
            <a:r>
              <a:rPr lang="en-US" sz="1000" b="0" i="0" dirty="0">
                <a:solidFill>
                  <a:srgbClr val="000000"/>
                </a:solidFill>
                <a:latin typeface="Calibri"/>
                <a:ea typeface="ヒラギノ角ゴ Pro W3"/>
                <a:cs typeface="Calibri"/>
              </a:rPr>
              <a:t> 650 </a:t>
            </a:r>
            <a:r>
              <a:rPr lang="en-US" sz="1000" b="0" i="0" dirty="0" err="1">
                <a:solidFill>
                  <a:srgbClr val="000000"/>
                </a:solidFill>
                <a:latin typeface="Calibri"/>
                <a:ea typeface="ヒラギノ角ゴ Pro W3"/>
                <a:cs typeface="Calibri"/>
              </a:rPr>
              <a:t>решений</a:t>
            </a:r>
            <a:r>
              <a:rPr lang="en-US" sz="1000" b="0"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err="1">
                <a:solidFill>
                  <a:srgbClr val="000000"/>
                </a:solidFill>
                <a:latin typeface="Calibri"/>
                <a:ea typeface="ヒラギノ角ゴ Pro W3"/>
                <a:cs typeface="Calibri"/>
              </a:rPr>
              <a:t>Более</a:t>
            </a:r>
            <a:r>
              <a:rPr lang="en-US" sz="1000" b="0" i="0" dirty="0">
                <a:solidFill>
                  <a:srgbClr val="000000"/>
                </a:solidFill>
                <a:latin typeface="Calibri"/>
                <a:ea typeface="ヒラギノ角ゴ Pro W3"/>
                <a:cs typeface="Calibri"/>
              </a:rPr>
              <a:t> 350 </a:t>
            </a:r>
            <a:r>
              <a:rPr lang="en-US" sz="1000" b="0" i="0" dirty="0" err="1">
                <a:solidFill>
                  <a:srgbClr val="000000"/>
                </a:solidFill>
                <a:latin typeface="Calibri"/>
                <a:ea typeface="ヒラギノ角ゴ Pro W3"/>
                <a:cs typeface="Calibri"/>
              </a:rPr>
              <a:t>партнеров</a:t>
            </a:r>
            <a:endParaRPr lang="en-US" sz="1000" b="0" i="0" dirty="0">
              <a:solidFill>
                <a:srgbClr val="000000"/>
              </a:solidFill>
              <a:latin typeface="Calibri"/>
              <a:ea typeface="ヒラギノ角ゴ Pro W3"/>
              <a:cs typeface="Calibri"/>
            </a:endParaRPr>
          </a:p>
          <a:p>
            <a:pPr marL="1078992" lvl="2" indent="-219456" algn="l" defTabSz="914400">
              <a:lnSpc>
                <a:spcPct val="115000"/>
              </a:lnSpc>
              <a:buClr>
                <a:srgbClr val="626366"/>
              </a:buClr>
              <a:buSzPct val="80000"/>
              <a:buFont typeface="Wingdings"/>
              <a:buChar char=""/>
            </a:pPr>
            <a:r>
              <a:rPr lang="en-US" sz="1000" b="1" i="0" dirty="0" err="1">
                <a:solidFill>
                  <a:srgbClr val="000000"/>
                </a:solidFill>
                <a:latin typeface="Calibri"/>
                <a:ea typeface="ヒラギノ角ゴ Pro W3"/>
                <a:cs typeface="Calibri"/>
              </a:rPr>
              <a:t>CodeExchange</a:t>
            </a:r>
            <a:r>
              <a:rPr lang="en-US" sz="1000" b="1" i="0" dirty="0">
                <a:solidFill>
                  <a:srgbClr val="000000"/>
                </a:solidFill>
                <a:latin typeface="Calibri"/>
                <a:ea typeface="ヒラギノ角ゴ Pro W3"/>
                <a:cs typeface="Calibri"/>
              </a:rPr>
              <a:t> </a:t>
            </a:r>
          </a:p>
          <a:p>
            <a:pPr marL="1508760" lvl="3" indent="-219456" algn="l" defTabSz="914400">
              <a:lnSpc>
                <a:spcPct val="115000"/>
              </a:lnSpc>
              <a:spcAft>
                <a:spcPts val="946"/>
              </a:spcAft>
              <a:buClr>
                <a:srgbClr val="626366"/>
              </a:buClr>
              <a:buSzPct val="80000"/>
              <a:buFont typeface="Symbol"/>
              <a:buChar char=""/>
            </a:pPr>
            <a:r>
              <a:rPr lang="en-US" sz="1000" b="0" i="1" dirty="0">
                <a:solidFill>
                  <a:srgbClr val="000000"/>
                </a:solidFill>
                <a:latin typeface="Calibri"/>
                <a:ea typeface="ヒラギノ角ゴ Pro W3"/>
                <a:cs typeface="Calibri"/>
              </a:rPr>
              <a:t>[</a:t>
            </a:r>
            <a:r>
              <a:rPr lang="en-US" sz="1000" b="0" i="1" dirty="0" err="1">
                <a:solidFill>
                  <a:srgbClr val="000000"/>
                </a:solidFill>
                <a:latin typeface="Calibri"/>
                <a:ea typeface="ヒラギノ角ゴ Pro W3"/>
                <a:cs typeface="Calibri"/>
              </a:rPr>
              <a:t>необходимы</a:t>
            </a:r>
            <a:r>
              <a:rPr lang="en-US" sz="1000" b="0" i="1" dirty="0">
                <a:solidFill>
                  <a:srgbClr val="000000"/>
                </a:solidFill>
                <a:latin typeface="Calibri"/>
                <a:ea typeface="ヒラギノ角ゴ Pro W3"/>
                <a:cs typeface="Calibri"/>
              </a:rPr>
              <a:t> </a:t>
            </a:r>
            <a:r>
              <a:rPr lang="en-US" sz="1000" b="0" i="1" dirty="0" err="1">
                <a:solidFill>
                  <a:srgbClr val="000000"/>
                </a:solidFill>
                <a:latin typeface="Calibri"/>
                <a:ea typeface="ヒラギノ角ゴ Pro W3"/>
                <a:cs typeface="Calibri"/>
              </a:rPr>
              <a:t>факты</a:t>
            </a:r>
            <a:r>
              <a:rPr lang="en-US" sz="1000" b="0" i="1" dirty="0">
                <a:solidFill>
                  <a:srgbClr val="000000"/>
                </a:solidFill>
                <a:latin typeface="Calibri"/>
                <a:ea typeface="ヒラギノ角ゴ Pro W3"/>
                <a:cs typeface="Calibri"/>
              </a:rPr>
              <a:t>, </a:t>
            </a:r>
            <a:r>
              <a:rPr lang="en-US" sz="1000" b="0" i="1" dirty="0" err="1">
                <a:solidFill>
                  <a:srgbClr val="000000"/>
                </a:solidFill>
                <a:latin typeface="Calibri"/>
                <a:ea typeface="ヒラギノ角ゴ Pro W3"/>
                <a:cs typeface="Calibri"/>
              </a:rPr>
              <a:t>статистика</a:t>
            </a:r>
            <a:r>
              <a:rPr lang="en-US" sz="1000" b="0" i="1" dirty="0">
                <a:solidFill>
                  <a:srgbClr val="000000"/>
                </a:solidFill>
                <a:latin typeface="Calibri"/>
                <a:ea typeface="ヒラギノ角ゴ Pro W3"/>
                <a:cs typeface="Calibri"/>
              </a:rPr>
              <a:t>]</a:t>
            </a:r>
          </a:p>
          <a:p>
            <a:pPr marL="320040" indent="-320040" algn="l" defTabSz="914400">
              <a:buNone/>
            </a:pPr>
            <a:endParaRPr lang="en-US" dirty="0" smtClean="0">
              <a:latin typeface="Arial"/>
              <a:ea typeface="ヒラギノ角ゴ Pro W3"/>
              <a:cs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p:spPr>
        <p:txBody>
          <a:bodyPr>
            <a:normAutofit lnSpcReduction="10000"/>
          </a:bodyPr>
          <a:lstStyle/>
          <a:p>
            <a:pPr marL="320040" indent="-320040" algn="l" defTabSz="914400">
              <a:lnSpc>
                <a:spcPct val="115000"/>
              </a:lnSpc>
              <a:buClr>
                <a:srgbClr val="0070C0"/>
              </a:buClr>
              <a:buFont typeface="Symbol"/>
              <a:buChar char=""/>
            </a:pPr>
            <a:r>
              <a:rPr lang="en-US" sz="1200" b="1" i="0" dirty="0">
                <a:solidFill>
                  <a:srgbClr val="0070C0"/>
                </a:solidFill>
                <a:latin typeface="Calibri"/>
                <a:ea typeface="ヒラギノ角ゴ Pro W3"/>
                <a:cs typeface="Calibri"/>
              </a:rPr>
              <a:t>СЛАЙД </a:t>
            </a:r>
            <a:r>
              <a:rPr lang="en-US" sz="1200" b="1" i="0" dirty="0" smtClean="0">
                <a:solidFill>
                  <a:srgbClr val="0070C0"/>
                </a:solidFill>
                <a:latin typeface="Calibri"/>
                <a:ea typeface="ヒラギノ角ゴ Pro W3"/>
                <a:cs typeface="Calibri"/>
              </a:rPr>
              <a:t>3</a:t>
            </a:r>
            <a:r>
              <a:rPr lang="ru-RU" sz="1200" b="1" i="0" dirty="0" smtClean="0">
                <a:solidFill>
                  <a:srgbClr val="0070C0"/>
                </a:solidFill>
                <a:latin typeface="Calibri"/>
                <a:ea typeface="ヒラギノ角ゴ Pro W3"/>
                <a:cs typeface="Calibri"/>
              </a:rPr>
              <a:t>.</a:t>
            </a:r>
            <a:r>
              <a:rPr lang="en-US" sz="1200" b="1" i="0" dirty="0" smtClean="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Эволюция</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технологической</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платформы</a:t>
            </a:r>
            <a:endParaRPr lang="en-US" sz="1200" b="1" i="0" dirty="0">
              <a:solidFill>
                <a:srgbClr val="0070C0"/>
              </a:solidFill>
              <a:latin typeface="Calibri"/>
              <a:ea typeface="ヒラギノ角ゴ Pro W3"/>
              <a:cs typeface="Calibri"/>
            </a:endParaRPr>
          </a:p>
          <a:p>
            <a:pPr marL="320040" indent="-320040" algn="l" defTabSz="914400">
              <a:lnSpc>
                <a:spcPct val="115000"/>
              </a:lnSpc>
              <a:buClr>
                <a:srgbClr val="0070C0"/>
              </a:buClr>
              <a:buFont typeface="Symbol"/>
              <a:buChar char=""/>
            </a:pPr>
            <a:r>
              <a:rPr lang="en-US" sz="1200" b="1" i="0" dirty="0" err="1">
                <a:solidFill>
                  <a:srgbClr val="0070C0"/>
                </a:solidFill>
                <a:latin typeface="Calibri"/>
                <a:ea typeface="ヒラギノ角ゴ Pro W3"/>
                <a:cs typeface="Calibri"/>
              </a:rPr>
              <a:t>Основа</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Расширяемость</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Взаимодействие</a:t>
            </a:r>
            <a:endParaRPr lang="en-US" sz="1200" b="1" i="0" dirty="0">
              <a:solidFill>
                <a:srgbClr val="0070C0"/>
              </a:solidFill>
              <a:latin typeface="Calibri"/>
              <a:ea typeface="ヒラギノ角ゴ Pro W3"/>
              <a:cs typeface="Calibri"/>
            </a:endParaRPr>
          </a:p>
          <a:p>
            <a:pPr marL="704088" lvl="1" indent="-265176" algn="l" defTabSz="914400">
              <a:lnSpc>
                <a:spcPct val="115000"/>
              </a:lnSpc>
              <a:buClr>
                <a:srgbClr val="FDB913"/>
              </a:buClr>
              <a:buSzPct val="100000"/>
              <a:buFont typeface="Courier New"/>
              <a:buChar char="o"/>
            </a:pPr>
            <a:r>
              <a:rPr lang="en-US" sz="1200" b="0" i="0" dirty="0" err="1">
                <a:solidFill>
                  <a:srgbClr val="000000"/>
                </a:solidFill>
                <a:latin typeface="Calibri"/>
                <a:ea typeface="ヒラギノ角ゴ Pro W3"/>
                <a:cs typeface="Calibri"/>
              </a:rPr>
              <a:t>Технологическая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платформа</a:t>
            </a:r>
            <a:r>
              <a:rPr lang="en-US" sz="1200" b="0" i="0" dirty="0">
                <a:solidFill>
                  <a:srgbClr val="000000"/>
                </a:solidFill>
                <a:latin typeface="Calibri"/>
                <a:ea typeface="ヒラギノ角ゴ Pro W3"/>
                <a:cs typeface="Calibri"/>
              </a:rPr>
              <a:t> = SAP </a:t>
            </a:r>
            <a:r>
              <a:rPr lang="en-US" sz="1200" b="0" i="0" dirty="0" err="1">
                <a:solidFill>
                  <a:srgbClr val="000000"/>
                </a:solidFill>
                <a:latin typeface="Calibri"/>
                <a:ea typeface="ヒラギノ角ゴ Pro W3"/>
                <a:cs typeface="Calibri"/>
              </a:rPr>
              <a:t>NetWeaver</a:t>
            </a:r>
            <a:r>
              <a:rPr lang="en-US" sz="1200" b="0" i="0" dirty="0">
                <a:solidFill>
                  <a:srgbClr val="000000"/>
                </a:solidFill>
                <a:latin typeface="Calibri"/>
                <a:ea typeface="ヒラギノ角ゴ Pro W3"/>
                <a:cs typeface="Calibri"/>
              </a:rPr>
              <a:t> + SAP Business Objects + SAP Unwired Platform</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Основа</a:t>
            </a:r>
            <a:r>
              <a:rPr lang="en-US" sz="1200" b="0" i="0" dirty="0" smtClean="0">
                <a:solidFill>
                  <a:srgbClr val="000000"/>
                </a:solidFill>
                <a:latin typeface="Calibri"/>
                <a:ea typeface="ヒラギノ角ゴ Pro W3"/>
                <a:cs typeface="Calibri"/>
              </a:rPr>
              <a:t>: </a:t>
            </a:r>
            <a:r>
              <a:rPr lang="en-US" sz="1200" b="0" i="0" dirty="0" err="1" smtClean="0">
                <a:solidFill>
                  <a:srgbClr val="000000"/>
                </a:solidFill>
                <a:latin typeface="Calibri"/>
                <a:ea typeface="ヒラギノ角ゴ Pro W3"/>
                <a:cs typeface="Calibri"/>
              </a:rPr>
              <a:t>запуск</a:t>
            </a:r>
            <a:r>
              <a:rPr lang="en-US" sz="1200" b="0" i="0" dirty="0" smtClean="0">
                <a:solidFill>
                  <a:srgbClr val="000000"/>
                </a:solidFill>
                <a:latin typeface="Calibri"/>
                <a:ea typeface="ヒラギノ角ゴ Pro W3"/>
                <a:cs typeface="Calibri"/>
              </a:rPr>
              <a:t> </a:t>
            </a:r>
            <a:r>
              <a:rPr lang="en-US" sz="1200" b="0" i="0" dirty="0">
                <a:solidFill>
                  <a:srgbClr val="000000"/>
                </a:solidFill>
                <a:latin typeface="Calibri"/>
                <a:ea typeface="ヒラギノ角ゴ Pro W3"/>
                <a:cs typeface="Calibri"/>
              </a:rPr>
              <a:t>и </a:t>
            </a:r>
            <a:r>
              <a:rPr lang="en-US" sz="1200" b="0" i="0" dirty="0" err="1">
                <a:solidFill>
                  <a:srgbClr val="000000"/>
                </a:solidFill>
                <a:latin typeface="Calibri"/>
                <a:ea typeface="ヒラギノ角ゴ Pro W3"/>
                <a:cs typeface="Calibri"/>
              </a:rPr>
              <a:t>управление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приложениями</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Расширяемость</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расширение</a:t>
            </a:r>
            <a:r>
              <a:rPr lang="en-US" sz="1200" b="0" i="0" dirty="0">
                <a:solidFill>
                  <a:srgbClr val="000000"/>
                </a:solidFill>
                <a:latin typeface="Calibri"/>
                <a:ea typeface="ヒラギノ角ゴ Pro W3"/>
                <a:cs typeface="Calibri"/>
              </a:rPr>
              <a:t> и </a:t>
            </a:r>
            <a:r>
              <a:rPr lang="en-US" sz="1200" b="0" i="0" dirty="0" err="1">
                <a:solidFill>
                  <a:srgbClr val="000000"/>
                </a:solidFill>
                <a:latin typeface="Calibri"/>
                <a:ea typeface="ヒラギノ角ゴ Pro W3"/>
                <a:cs typeface="Calibri"/>
              </a:rPr>
              <a:t>интеграция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приложений</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Взаимодействие</a:t>
            </a:r>
            <a:r>
              <a:rPr lang="en-US" sz="1200" b="0" i="0" dirty="0" smtClean="0">
                <a:solidFill>
                  <a:srgbClr val="000000"/>
                </a:solidFill>
                <a:latin typeface="Calibri"/>
                <a:ea typeface="ヒラギノ角ゴ Pro W3"/>
                <a:cs typeface="Calibri"/>
              </a:rPr>
              <a:t>: </a:t>
            </a:r>
            <a:r>
              <a:rPr lang="en-US" sz="1200" b="0" i="0" dirty="0" err="1" smtClean="0">
                <a:solidFill>
                  <a:srgbClr val="000000"/>
                </a:solidFill>
                <a:latin typeface="Calibri"/>
                <a:ea typeface="ヒラギノ角ゴ Pro W3"/>
                <a:cs typeface="Calibri"/>
              </a:rPr>
              <a:t>расширение</a:t>
            </a:r>
            <a:r>
              <a:rPr lang="en-US" sz="1200" b="0" i="0" dirty="0" smtClean="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сферы</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применения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приложения</a:t>
            </a:r>
            <a:r>
              <a:rPr lang="en-US" sz="1200" b="0" i="0" dirty="0">
                <a:solidFill>
                  <a:srgbClr val="000000"/>
                </a:solidFill>
                <a:latin typeface="Calibri"/>
                <a:ea typeface="ヒラギノ角ゴ Pro W3"/>
                <a:cs typeface="Calibri"/>
              </a:rPr>
              <a:t> – </a:t>
            </a:r>
            <a:r>
              <a:rPr lang="en-US" sz="1200" b="0" i="0" dirty="0" err="1">
                <a:solidFill>
                  <a:srgbClr val="000000"/>
                </a:solidFill>
                <a:latin typeface="Calibri"/>
                <a:ea typeface="ヒラギノ角ゴ Pro W3"/>
                <a:cs typeface="Calibri"/>
              </a:rPr>
              <a:t>мобильные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устройства</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множество</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пользовательских</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интерфейсов</a:t>
            </a:r>
            <a:r>
              <a:rPr lang="en-US" sz="1200" b="0" i="0" dirty="0">
                <a:solidFill>
                  <a:srgbClr val="000000"/>
                </a:solidFill>
                <a:latin typeface="Calibri"/>
                <a:ea typeface="ヒラギノ角ゴ Pro W3"/>
                <a:cs typeface="Calibri"/>
              </a:rPr>
              <a:t> и </a:t>
            </a:r>
            <a:r>
              <a:rPr lang="en-US" sz="1200" b="0" i="0" dirty="0" err="1">
                <a:solidFill>
                  <a:srgbClr val="000000"/>
                </a:solidFill>
                <a:latin typeface="Calibri"/>
                <a:ea typeface="ヒラギノ角ゴ Pro W3"/>
                <a:cs typeface="Calibri"/>
              </a:rPr>
              <a:t>порталов</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dirty="0" err="1">
                <a:solidFill>
                  <a:srgbClr val="000000"/>
                </a:solidFill>
                <a:latin typeface="Calibri"/>
                <a:ea typeface="ヒラギノ角ゴ Pro W3"/>
                <a:cs typeface="Calibri"/>
              </a:rPr>
              <a:t>Приведем</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некоторые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факты</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имеющие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отношение</a:t>
            </a:r>
            <a:r>
              <a:rPr lang="en-US" sz="1200" b="0" i="0" dirty="0">
                <a:solidFill>
                  <a:srgbClr val="000000"/>
                </a:solidFill>
                <a:latin typeface="Calibri"/>
                <a:ea typeface="ヒラギノ角ゴ Pro W3"/>
                <a:cs typeface="Calibri"/>
              </a:rPr>
              <a:t> к </a:t>
            </a:r>
            <a:r>
              <a:rPr lang="en-US" sz="1200" b="0" i="0" dirty="0" err="1">
                <a:solidFill>
                  <a:srgbClr val="000000"/>
                </a:solidFill>
                <a:latin typeface="Calibri"/>
                <a:ea typeface="ヒラギノ角ゴ Pro W3"/>
                <a:cs typeface="Calibri"/>
              </a:rPr>
              <a:t>технологической</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платформе</a:t>
            </a:r>
            <a:r>
              <a:rPr lang="en-US" sz="1200" b="0" i="0" dirty="0">
                <a:solidFill>
                  <a:srgbClr val="000000"/>
                </a:solidFill>
                <a:latin typeface="Calibri"/>
                <a:ea typeface="ヒラギノ角ゴ Pro W3"/>
                <a:cs typeface="Calibri"/>
              </a:rPr>
              <a:t>.</a:t>
            </a:r>
          </a:p>
          <a:p>
            <a:pPr marL="1078992" lvl="2" indent="-219456" algn="l" defTabSz="914400">
              <a:lnSpc>
                <a:spcPct val="115000"/>
              </a:lnSpc>
              <a:buClr>
                <a:srgbClr val="626366"/>
              </a:buClr>
              <a:buSzPct val="80000"/>
              <a:buFont typeface="Wingdings"/>
              <a:buChar char=""/>
            </a:pPr>
            <a:r>
              <a:rPr lang="en-US" sz="1000" b="1" i="0" dirty="0">
                <a:solidFill>
                  <a:srgbClr val="000000"/>
                </a:solidFill>
                <a:latin typeface="Calibri"/>
                <a:ea typeface="ヒラギノ角ゴ Pro W3"/>
                <a:cs typeface="Calibri"/>
              </a:rPr>
              <a:t>﻿﻿</a:t>
            </a:r>
            <a:r>
              <a:rPr lang="en-US" sz="1000" b="1" i="0" dirty="0" err="1">
                <a:solidFill>
                  <a:srgbClr val="000000"/>
                </a:solidFill>
                <a:latin typeface="Calibri"/>
                <a:ea typeface="ヒラギノ角ゴ Pro W3"/>
                <a:cs typeface="Calibri"/>
              </a:rPr>
              <a:t>Бизнес-сообщество</a:t>
            </a:r>
            <a:r>
              <a:rPr lang="en-US" sz="1000" b="1" i="0" dirty="0">
                <a:solidFill>
                  <a:srgbClr val="000000"/>
                </a:solidFill>
                <a:latin typeface="Calibri"/>
                <a:ea typeface="ヒラギノ角ゴ Pro W3"/>
                <a:cs typeface="Calibri"/>
              </a:rPr>
              <a:t> SAP</a:t>
            </a:r>
          </a:p>
          <a:p>
            <a:pPr marL="1508760" lvl="3" indent="-219456" algn="l" defTabSz="914400">
              <a:lnSpc>
                <a:spcPct val="115000"/>
              </a:lnSpc>
              <a:buClr>
                <a:srgbClr val="626366"/>
              </a:buClr>
              <a:buSzPct val="80000"/>
              <a:buFont typeface="Symbol"/>
              <a:buChar char=""/>
            </a:pPr>
            <a:r>
              <a:rPr lang="en-US" sz="1000" b="1" i="0" dirty="0">
                <a:solidFill>
                  <a:srgbClr val="000000"/>
                </a:solidFill>
                <a:latin typeface="Calibri"/>
                <a:ea typeface="ヒラギノ角ゴ Pro W3"/>
                <a:cs typeface="Calibri"/>
              </a:rPr>
              <a:t>&gt;</a:t>
            </a:r>
            <a:r>
              <a:rPr lang="en-US" sz="1000" b="0" i="0" dirty="0">
                <a:solidFill>
                  <a:srgbClr val="000000"/>
                </a:solidFill>
                <a:latin typeface="Calibri"/>
                <a:ea typeface="ヒラギノ角ゴ Pro W3"/>
                <a:cs typeface="Calibri"/>
              </a:rPr>
              <a:t>2 000 000 </a:t>
            </a:r>
            <a:r>
              <a:rPr lang="en-US" sz="1000" b="0" i="0" dirty="0" err="1">
                <a:solidFill>
                  <a:srgbClr val="000000"/>
                </a:solidFill>
                <a:latin typeface="Calibri"/>
                <a:ea typeface="ヒラギノ角ゴ Pro W3"/>
                <a:cs typeface="Calibri"/>
              </a:rPr>
              <a:t>членов</a:t>
            </a:r>
            <a:endParaRPr lang="en-US" sz="1000" b="0" i="0" dirty="0">
              <a:solidFill>
                <a:srgbClr val="000000"/>
              </a:solidFill>
              <a:latin typeface="Calibri"/>
              <a:ea typeface="ヒラギノ角ゴ Pro W3"/>
              <a:cs typeface="Calibri"/>
            </a:endParaRP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a:t>
            </a:r>
            <a:r>
              <a:rPr lang="en-US" sz="1000" b="0" i="0" dirty="0" err="1">
                <a:solidFill>
                  <a:srgbClr val="000000"/>
                </a:solidFill>
                <a:latin typeface="Calibri"/>
                <a:ea typeface="ヒラギノ角ゴ Pro W3"/>
                <a:cs typeface="Calibri"/>
              </a:rPr>
              <a:t>Около</a:t>
            </a:r>
            <a:r>
              <a:rPr lang="en-US" sz="1000" b="0" i="0" dirty="0">
                <a:solidFill>
                  <a:srgbClr val="000000"/>
                </a:solidFill>
                <a:latin typeface="Calibri"/>
                <a:ea typeface="ヒラギノ角ゴ Pro W3"/>
                <a:cs typeface="Calibri"/>
              </a:rPr>
              <a:t> 30 000 </a:t>
            </a:r>
            <a:r>
              <a:rPr lang="en-US" sz="1000" b="0" i="0" dirty="0" err="1">
                <a:solidFill>
                  <a:srgbClr val="000000"/>
                </a:solidFill>
                <a:latin typeface="Calibri"/>
                <a:ea typeface="ヒラギノ角ゴ Pro W3"/>
                <a:cs typeface="Calibri"/>
              </a:rPr>
              <a:t>новых</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членов</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каждый</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месяц</a:t>
            </a:r>
            <a:r>
              <a:rPr lang="en-US" sz="1000" b="0"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&gt;200 </a:t>
            </a:r>
            <a:r>
              <a:rPr lang="en-US" sz="1000" b="0" i="0" dirty="0" err="1">
                <a:solidFill>
                  <a:srgbClr val="000000"/>
                </a:solidFill>
                <a:latin typeface="Calibri"/>
                <a:ea typeface="ヒラギノ角ゴ Pro W3"/>
                <a:cs typeface="Calibri"/>
              </a:rPr>
              <a:t>стран</a:t>
            </a:r>
            <a:endParaRPr lang="en-US" sz="1000" b="0" i="0" dirty="0">
              <a:solidFill>
                <a:srgbClr val="000000"/>
              </a:solidFill>
              <a:latin typeface="Calibri"/>
              <a:ea typeface="ヒラギノ角ゴ Pro W3"/>
              <a:cs typeface="Calibri"/>
            </a:endParaRPr>
          </a:p>
          <a:p>
            <a:pPr marL="1078992" lvl="2" indent="-219456" algn="l" defTabSz="914400">
              <a:lnSpc>
                <a:spcPct val="115000"/>
              </a:lnSpc>
              <a:buClr>
                <a:srgbClr val="626366"/>
              </a:buClr>
              <a:buSzPct val="80000"/>
              <a:buFont typeface="Wingdings"/>
              <a:buChar char=""/>
            </a:pPr>
            <a:r>
              <a:rPr lang="en-US" sz="1000" b="1" i="0" dirty="0" err="1">
                <a:solidFill>
                  <a:srgbClr val="000000"/>
                </a:solidFill>
                <a:latin typeface="Calibri"/>
                <a:ea typeface="ヒラギノ角ゴ Pro W3"/>
                <a:cs typeface="Calibri"/>
              </a:rPr>
              <a:t>EcoHub</a:t>
            </a:r>
            <a:r>
              <a:rPr lang="en-US" sz="1000" b="1"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a:t>
            </a:r>
            <a:r>
              <a:rPr lang="en-US" sz="1000" b="0" i="0" dirty="0" err="1">
                <a:solidFill>
                  <a:srgbClr val="000000"/>
                </a:solidFill>
                <a:latin typeface="Calibri"/>
                <a:ea typeface="ヒラギノ角ゴ Pro W3"/>
                <a:cs typeface="Calibri"/>
              </a:rPr>
              <a:t>Более</a:t>
            </a:r>
            <a:r>
              <a:rPr lang="en-US" sz="1000" b="0" i="0" dirty="0">
                <a:solidFill>
                  <a:srgbClr val="000000"/>
                </a:solidFill>
                <a:latin typeface="Calibri"/>
                <a:ea typeface="ヒラギノ角ゴ Pro W3"/>
                <a:cs typeface="Calibri"/>
              </a:rPr>
              <a:t> 650 </a:t>
            </a:r>
            <a:r>
              <a:rPr lang="en-US" sz="1000" b="0" i="0" dirty="0" err="1">
                <a:solidFill>
                  <a:srgbClr val="000000"/>
                </a:solidFill>
                <a:latin typeface="Calibri"/>
                <a:ea typeface="ヒラギノ角ゴ Pro W3"/>
                <a:cs typeface="Calibri"/>
              </a:rPr>
              <a:t>решений</a:t>
            </a:r>
            <a:r>
              <a:rPr lang="en-US" sz="1000" b="0"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err="1">
                <a:solidFill>
                  <a:srgbClr val="000000"/>
                </a:solidFill>
                <a:latin typeface="Calibri"/>
                <a:ea typeface="ヒラギノ角ゴ Pro W3"/>
                <a:cs typeface="Calibri"/>
              </a:rPr>
              <a:t>Более</a:t>
            </a:r>
            <a:r>
              <a:rPr lang="en-US" sz="1000" b="0" i="0" dirty="0">
                <a:solidFill>
                  <a:srgbClr val="000000"/>
                </a:solidFill>
                <a:latin typeface="Calibri"/>
                <a:ea typeface="ヒラギノ角ゴ Pro W3"/>
                <a:cs typeface="Calibri"/>
              </a:rPr>
              <a:t> 350 </a:t>
            </a:r>
            <a:r>
              <a:rPr lang="en-US" sz="1000" b="0" i="0" dirty="0" err="1">
                <a:solidFill>
                  <a:srgbClr val="000000"/>
                </a:solidFill>
                <a:latin typeface="Calibri"/>
                <a:ea typeface="ヒラギノ角ゴ Pro W3"/>
                <a:cs typeface="Calibri"/>
              </a:rPr>
              <a:t>партнеров</a:t>
            </a:r>
            <a:endParaRPr lang="en-US" sz="1000" b="0" i="0" dirty="0">
              <a:solidFill>
                <a:srgbClr val="000000"/>
              </a:solidFill>
              <a:latin typeface="Calibri"/>
              <a:ea typeface="ヒラギノ角ゴ Pro W3"/>
              <a:cs typeface="Calibri"/>
            </a:endParaRPr>
          </a:p>
          <a:p>
            <a:pPr marL="1078992" lvl="2" indent="-219456" algn="l" defTabSz="914400">
              <a:lnSpc>
                <a:spcPct val="115000"/>
              </a:lnSpc>
              <a:buClr>
                <a:srgbClr val="626366"/>
              </a:buClr>
              <a:buSzPct val="80000"/>
              <a:buFont typeface="Wingdings"/>
              <a:buChar char=""/>
            </a:pPr>
            <a:r>
              <a:rPr lang="en-US" sz="1000" b="1" i="0" dirty="0" err="1">
                <a:solidFill>
                  <a:srgbClr val="000000"/>
                </a:solidFill>
                <a:latin typeface="Calibri"/>
                <a:ea typeface="ヒラギノ角ゴ Pro W3"/>
                <a:cs typeface="Calibri"/>
              </a:rPr>
              <a:t>CodeExchange</a:t>
            </a:r>
            <a:r>
              <a:rPr lang="en-US" sz="1000" b="1" i="0" dirty="0">
                <a:solidFill>
                  <a:srgbClr val="000000"/>
                </a:solidFill>
                <a:latin typeface="Calibri"/>
                <a:ea typeface="ヒラギノ角ゴ Pro W3"/>
                <a:cs typeface="Calibri"/>
              </a:rPr>
              <a:t> </a:t>
            </a:r>
          </a:p>
          <a:p>
            <a:pPr marL="1508760" lvl="3" indent="-219456" algn="l" defTabSz="914400">
              <a:lnSpc>
                <a:spcPct val="115000"/>
              </a:lnSpc>
              <a:spcAft>
                <a:spcPts val="946"/>
              </a:spcAft>
              <a:buClr>
                <a:srgbClr val="626366"/>
              </a:buClr>
              <a:buSzPct val="80000"/>
              <a:buFont typeface="Symbol"/>
              <a:buChar char=""/>
            </a:pPr>
            <a:r>
              <a:rPr lang="en-US" sz="1000" b="0" i="1" dirty="0">
                <a:solidFill>
                  <a:srgbClr val="000000"/>
                </a:solidFill>
                <a:latin typeface="Calibri"/>
                <a:ea typeface="ヒラギノ角ゴ Pro W3"/>
                <a:cs typeface="Calibri"/>
              </a:rPr>
              <a:t>[</a:t>
            </a:r>
            <a:r>
              <a:rPr lang="en-US" sz="1000" b="0" i="1" dirty="0" err="1">
                <a:solidFill>
                  <a:srgbClr val="000000"/>
                </a:solidFill>
                <a:latin typeface="Calibri"/>
                <a:ea typeface="ヒラギノ角ゴ Pro W3"/>
                <a:cs typeface="Calibri"/>
              </a:rPr>
              <a:t>необходимы</a:t>
            </a:r>
            <a:r>
              <a:rPr lang="en-US" sz="1000" b="0" i="1" dirty="0">
                <a:solidFill>
                  <a:srgbClr val="000000"/>
                </a:solidFill>
                <a:latin typeface="Calibri"/>
                <a:ea typeface="ヒラギノ角ゴ Pro W3"/>
                <a:cs typeface="Calibri"/>
              </a:rPr>
              <a:t> </a:t>
            </a:r>
            <a:r>
              <a:rPr lang="en-US" sz="1000" b="0" i="1" dirty="0" err="1">
                <a:solidFill>
                  <a:srgbClr val="000000"/>
                </a:solidFill>
                <a:latin typeface="Calibri"/>
                <a:ea typeface="ヒラギノ角ゴ Pro W3"/>
                <a:cs typeface="Calibri"/>
              </a:rPr>
              <a:t>факты</a:t>
            </a:r>
            <a:r>
              <a:rPr lang="en-US" sz="1000" b="0" i="1" dirty="0">
                <a:solidFill>
                  <a:srgbClr val="000000"/>
                </a:solidFill>
                <a:latin typeface="Calibri"/>
                <a:ea typeface="ヒラギノ角ゴ Pro W3"/>
                <a:cs typeface="Calibri"/>
              </a:rPr>
              <a:t>, </a:t>
            </a:r>
            <a:r>
              <a:rPr lang="en-US" sz="1000" b="0" i="1" dirty="0" err="1">
                <a:solidFill>
                  <a:srgbClr val="000000"/>
                </a:solidFill>
                <a:latin typeface="Calibri"/>
                <a:ea typeface="ヒラギノ角ゴ Pro W3"/>
                <a:cs typeface="Calibri"/>
              </a:rPr>
              <a:t>статистика</a:t>
            </a:r>
            <a:r>
              <a:rPr lang="en-US" sz="1000" b="0" i="1" dirty="0">
                <a:solidFill>
                  <a:srgbClr val="000000"/>
                </a:solidFill>
                <a:latin typeface="Calibri"/>
                <a:ea typeface="ヒラギノ角ゴ Pro W3"/>
                <a:cs typeface="Calibri"/>
              </a:rPr>
              <a:t>]</a:t>
            </a:r>
          </a:p>
          <a:p>
            <a:pPr marL="320040" indent="-320040" algn="l" defTabSz="914400">
              <a:buNone/>
            </a:pPr>
            <a:endParaRPr lang="en-US" dirty="0" smtClean="0">
              <a:latin typeface="Arial"/>
              <a:ea typeface="ヒラギノ角ゴ Pro W3"/>
              <a:cs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w="9525"/>
        </p:spPr>
        <p:txBody>
          <a:bodyPr>
            <a:normAutofit lnSpcReduction="10000"/>
          </a:bodyPr>
          <a:lstStyle/>
          <a:p>
            <a:pPr marL="320040" indent="-320040" algn="l" defTabSz="914400">
              <a:lnSpc>
                <a:spcPct val="115000"/>
              </a:lnSpc>
              <a:buClr>
                <a:srgbClr val="0070C0"/>
              </a:buClr>
              <a:buFont typeface="Symbol"/>
              <a:buChar char=""/>
            </a:pPr>
            <a:r>
              <a:rPr lang="en-US" sz="1200" b="1" i="0" dirty="0">
                <a:solidFill>
                  <a:srgbClr val="0070C0"/>
                </a:solidFill>
                <a:latin typeface="Calibri"/>
                <a:ea typeface="ヒラギノ角ゴ Pro W3"/>
                <a:cs typeface="Calibri"/>
              </a:rPr>
              <a:t>СЛАЙД </a:t>
            </a:r>
            <a:r>
              <a:rPr lang="en-US" sz="1200" b="1" i="0" dirty="0" smtClean="0">
                <a:solidFill>
                  <a:srgbClr val="0070C0"/>
                </a:solidFill>
                <a:latin typeface="Calibri"/>
                <a:ea typeface="ヒラギノ角ゴ Pro W3"/>
                <a:cs typeface="Calibri"/>
              </a:rPr>
              <a:t>3</a:t>
            </a:r>
            <a:r>
              <a:rPr lang="ru-RU" sz="1200" b="1" i="0" dirty="0" smtClean="0">
                <a:solidFill>
                  <a:srgbClr val="0070C0"/>
                </a:solidFill>
                <a:latin typeface="Calibri"/>
                <a:ea typeface="ヒラギノ角ゴ Pro W3"/>
                <a:cs typeface="Calibri"/>
              </a:rPr>
              <a:t>.</a:t>
            </a:r>
            <a:r>
              <a:rPr lang="en-US" sz="1200" b="1" i="0" dirty="0" smtClean="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Эволюция</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технологической</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платформы</a:t>
            </a:r>
            <a:endParaRPr lang="en-US" sz="1200" b="1" i="0" dirty="0">
              <a:solidFill>
                <a:srgbClr val="0070C0"/>
              </a:solidFill>
              <a:latin typeface="Calibri"/>
              <a:ea typeface="ヒラギノ角ゴ Pro W3"/>
              <a:cs typeface="Calibri"/>
            </a:endParaRPr>
          </a:p>
          <a:p>
            <a:pPr marL="320040" indent="-320040" algn="l" defTabSz="914400">
              <a:lnSpc>
                <a:spcPct val="115000"/>
              </a:lnSpc>
              <a:buClr>
                <a:srgbClr val="0070C0"/>
              </a:buClr>
              <a:buFont typeface="Symbol"/>
              <a:buChar char=""/>
            </a:pPr>
            <a:r>
              <a:rPr lang="en-US" sz="1200" b="1" i="0" dirty="0" err="1">
                <a:solidFill>
                  <a:srgbClr val="0070C0"/>
                </a:solidFill>
                <a:latin typeface="Calibri"/>
                <a:ea typeface="ヒラギノ角ゴ Pro W3"/>
                <a:cs typeface="Calibri"/>
              </a:rPr>
              <a:t>Основа</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Расширяемость</a:t>
            </a:r>
            <a:r>
              <a:rPr lang="en-US" sz="1200" b="1" i="0" dirty="0">
                <a:solidFill>
                  <a:srgbClr val="0070C0"/>
                </a:solidFill>
                <a:latin typeface="Calibri"/>
                <a:ea typeface="ヒラギノ角ゴ Pro W3"/>
                <a:cs typeface="Calibri"/>
              </a:rPr>
              <a:t>. </a:t>
            </a:r>
            <a:r>
              <a:rPr lang="en-US" sz="1200" b="1" i="0" dirty="0" err="1">
                <a:solidFill>
                  <a:srgbClr val="0070C0"/>
                </a:solidFill>
                <a:latin typeface="Calibri"/>
                <a:ea typeface="ヒラギノ角ゴ Pro W3"/>
                <a:cs typeface="Calibri"/>
              </a:rPr>
              <a:t>Взаимодействие</a:t>
            </a:r>
            <a:endParaRPr lang="en-US" sz="1200" b="1" i="0" dirty="0">
              <a:solidFill>
                <a:srgbClr val="0070C0"/>
              </a:solidFill>
              <a:latin typeface="Calibri"/>
              <a:ea typeface="ヒラギノ角ゴ Pro W3"/>
              <a:cs typeface="Calibri"/>
            </a:endParaRPr>
          </a:p>
          <a:p>
            <a:pPr marL="704088" lvl="1" indent="-265176" algn="l" defTabSz="914400">
              <a:lnSpc>
                <a:spcPct val="115000"/>
              </a:lnSpc>
              <a:buClr>
                <a:srgbClr val="FDB913"/>
              </a:buClr>
              <a:buSzPct val="100000"/>
              <a:buFont typeface="Courier New"/>
              <a:buChar char="o"/>
            </a:pPr>
            <a:r>
              <a:rPr lang="en-US" sz="1200" b="0" i="0" dirty="0" err="1">
                <a:solidFill>
                  <a:srgbClr val="000000"/>
                </a:solidFill>
                <a:latin typeface="Calibri"/>
                <a:ea typeface="ヒラギノ角ゴ Pro W3"/>
                <a:cs typeface="Calibri"/>
              </a:rPr>
              <a:t>Технологическая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платформа</a:t>
            </a:r>
            <a:r>
              <a:rPr lang="en-US" sz="1200" b="0" i="0" dirty="0">
                <a:solidFill>
                  <a:srgbClr val="000000"/>
                </a:solidFill>
                <a:latin typeface="Calibri"/>
                <a:ea typeface="ヒラギノ角ゴ Pro W3"/>
                <a:cs typeface="Calibri"/>
              </a:rPr>
              <a:t> = SAP </a:t>
            </a:r>
            <a:r>
              <a:rPr lang="en-US" sz="1200" b="0" i="0" dirty="0" err="1">
                <a:solidFill>
                  <a:srgbClr val="000000"/>
                </a:solidFill>
                <a:latin typeface="Calibri"/>
                <a:ea typeface="ヒラギノ角ゴ Pro W3"/>
                <a:cs typeface="Calibri"/>
              </a:rPr>
              <a:t>NetWeaver</a:t>
            </a:r>
            <a:r>
              <a:rPr lang="en-US" sz="1200" b="0" i="0" dirty="0">
                <a:solidFill>
                  <a:srgbClr val="000000"/>
                </a:solidFill>
                <a:latin typeface="Calibri"/>
                <a:ea typeface="ヒラギノ角ゴ Pro W3"/>
                <a:cs typeface="Calibri"/>
              </a:rPr>
              <a:t> + SAP Business Objects + SAP Unwired Platform</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Основа</a:t>
            </a:r>
            <a:r>
              <a:rPr lang="en-US" sz="1200" b="0" i="0" dirty="0" smtClean="0">
                <a:solidFill>
                  <a:srgbClr val="000000"/>
                </a:solidFill>
                <a:latin typeface="Calibri"/>
                <a:ea typeface="ヒラギノ角ゴ Pro W3"/>
                <a:cs typeface="Calibri"/>
              </a:rPr>
              <a:t>: </a:t>
            </a:r>
            <a:r>
              <a:rPr lang="en-US" sz="1200" b="0" i="0" dirty="0" err="1" smtClean="0">
                <a:solidFill>
                  <a:srgbClr val="000000"/>
                </a:solidFill>
                <a:latin typeface="Calibri"/>
                <a:ea typeface="ヒラギノ角ゴ Pro W3"/>
                <a:cs typeface="Calibri"/>
              </a:rPr>
              <a:t>запуск</a:t>
            </a:r>
            <a:r>
              <a:rPr lang="en-US" sz="1200" b="0" i="0" dirty="0" smtClean="0">
                <a:solidFill>
                  <a:srgbClr val="000000"/>
                </a:solidFill>
                <a:latin typeface="Calibri"/>
                <a:ea typeface="ヒラギノ角ゴ Pro W3"/>
                <a:cs typeface="Calibri"/>
              </a:rPr>
              <a:t> </a:t>
            </a:r>
            <a:r>
              <a:rPr lang="en-US" sz="1200" b="0" i="0" dirty="0">
                <a:solidFill>
                  <a:srgbClr val="000000"/>
                </a:solidFill>
                <a:latin typeface="Calibri"/>
                <a:ea typeface="ヒラギノ角ゴ Pro W3"/>
                <a:cs typeface="Calibri"/>
              </a:rPr>
              <a:t>и </a:t>
            </a:r>
            <a:r>
              <a:rPr lang="en-US" sz="1200" b="0" i="0" dirty="0" err="1">
                <a:solidFill>
                  <a:srgbClr val="000000"/>
                </a:solidFill>
                <a:latin typeface="Calibri"/>
                <a:ea typeface="ヒラギノ角ゴ Pro W3"/>
                <a:cs typeface="Calibri"/>
              </a:rPr>
              <a:t>управление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приложениями</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Расширяемость</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расширение</a:t>
            </a:r>
            <a:r>
              <a:rPr lang="en-US" sz="1200" b="0" i="0" dirty="0">
                <a:solidFill>
                  <a:srgbClr val="000000"/>
                </a:solidFill>
                <a:latin typeface="Calibri"/>
                <a:ea typeface="ヒラギノ角ゴ Pro W3"/>
                <a:cs typeface="Calibri"/>
              </a:rPr>
              <a:t> и </a:t>
            </a:r>
            <a:r>
              <a:rPr lang="en-US" sz="1200" b="0" i="0" dirty="0" err="1">
                <a:solidFill>
                  <a:srgbClr val="000000"/>
                </a:solidFill>
                <a:latin typeface="Calibri"/>
                <a:ea typeface="ヒラギノ角ゴ Pro W3"/>
                <a:cs typeface="Calibri"/>
              </a:rPr>
              <a:t>интеграция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приложений</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u="sng" dirty="0" err="1">
                <a:solidFill>
                  <a:srgbClr val="000000"/>
                </a:solidFill>
                <a:latin typeface="Calibri"/>
                <a:ea typeface="ヒラギノ角ゴ Pro W3"/>
                <a:cs typeface="Calibri"/>
              </a:rPr>
              <a:t>Взаимодействие</a:t>
            </a:r>
            <a:r>
              <a:rPr lang="en-US" sz="1200" b="0" i="0" dirty="0" smtClean="0">
                <a:solidFill>
                  <a:srgbClr val="000000"/>
                </a:solidFill>
                <a:latin typeface="Calibri"/>
                <a:ea typeface="ヒラギノ角ゴ Pro W3"/>
                <a:cs typeface="Calibri"/>
              </a:rPr>
              <a:t>: </a:t>
            </a:r>
            <a:r>
              <a:rPr lang="en-US" sz="1200" b="0" i="0" dirty="0" err="1" smtClean="0">
                <a:solidFill>
                  <a:srgbClr val="000000"/>
                </a:solidFill>
                <a:latin typeface="Calibri"/>
                <a:ea typeface="ヒラギノ角ゴ Pro W3"/>
                <a:cs typeface="Calibri"/>
              </a:rPr>
              <a:t>расширение</a:t>
            </a:r>
            <a:r>
              <a:rPr lang="en-US" sz="1200" b="0" i="0" dirty="0" smtClean="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сферы</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применения</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приложения</a:t>
            </a:r>
            <a:r>
              <a:rPr lang="en-US" sz="1200" b="0" i="0" dirty="0">
                <a:solidFill>
                  <a:srgbClr val="000000"/>
                </a:solidFill>
                <a:latin typeface="Calibri"/>
                <a:ea typeface="ヒラギノ角ゴ Pro W3"/>
                <a:cs typeface="Calibri"/>
              </a:rPr>
              <a:t> – </a:t>
            </a:r>
            <a:r>
              <a:rPr lang="en-US" sz="1200" b="0" i="0" dirty="0" err="1">
                <a:solidFill>
                  <a:srgbClr val="000000"/>
                </a:solidFill>
                <a:latin typeface="Calibri"/>
                <a:ea typeface="ヒラギノ角ゴ Pro W3"/>
                <a:cs typeface="Calibri"/>
              </a:rPr>
              <a:t>мобильные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устройства</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множество</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пользовательских</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интерфейсов</a:t>
            </a:r>
            <a:r>
              <a:rPr lang="en-US" sz="1200" b="0" i="0" dirty="0">
                <a:solidFill>
                  <a:srgbClr val="000000"/>
                </a:solidFill>
                <a:latin typeface="Calibri"/>
                <a:ea typeface="ヒラギノ角ゴ Pro W3"/>
                <a:cs typeface="Calibri"/>
              </a:rPr>
              <a:t> и </a:t>
            </a:r>
            <a:r>
              <a:rPr lang="en-US" sz="1200" b="0" i="0" dirty="0" err="1">
                <a:solidFill>
                  <a:srgbClr val="000000"/>
                </a:solidFill>
                <a:latin typeface="Calibri"/>
                <a:ea typeface="ヒラギノ角ゴ Pro W3"/>
                <a:cs typeface="Calibri"/>
              </a:rPr>
              <a:t>порталов</a:t>
            </a:r>
            <a:r>
              <a:rPr lang="en-US" sz="1200" b="0" i="0" dirty="0">
                <a:solidFill>
                  <a:srgbClr val="000000"/>
                </a:solidFill>
                <a:latin typeface="Calibri"/>
                <a:ea typeface="ヒラギノ角ゴ Pro W3"/>
                <a:cs typeface="Calibri"/>
              </a:rPr>
              <a:t>.</a:t>
            </a:r>
          </a:p>
          <a:p>
            <a:pPr marL="704088" lvl="1" indent="-265176" algn="l" defTabSz="914400">
              <a:lnSpc>
                <a:spcPct val="115000"/>
              </a:lnSpc>
              <a:buClr>
                <a:srgbClr val="FDB913"/>
              </a:buClr>
              <a:buSzPct val="100000"/>
              <a:buFont typeface="Courier New"/>
              <a:buChar char="o"/>
            </a:pPr>
            <a:r>
              <a:rPr lang="en-US" sz="1200" b="0" i="0" dirty="0" err="1">
                <a:solidFill>
                  <a:srgbClr val="000000"/>
                </a:solidFill>
                <a:latin typeface="Calibri"/>
                <a:ea typeface="ヒラギノ角ゴ Pro W3"/>
                <a:cs typeface="Calibri"/>
              </a:rPr>
              <a:t>Приведем</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некоторые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факты</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имеющие</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отношение</a:t>
            </a:r>
            <a:r>
              <a:rPr lang="en-US" sz="1200" b="0" i="0" dirty="0">
                <a:solidFill>
                  <a:srgbClr val="000000"/>
                </a:solidFill>
                <a:latin typeface="Calibri"/>
                <a:ea typeface="ヒラギノ角ゴ Pro W3"/>
                <a:cs typeface="Calibri"/>
              </a:rPr>
              <a:t> к </a:t>
            </a:r>
            <a:r>
              <a:rPr lang="en-US" sz="1200" b="0" i="0" dirty="0" err="1">
                <a:solidFill>
                  <a:srgbClr val="000000"/>
                </a:solidFill>
                <a:latin typeface="Calibri"/>
                <a:ea typeface="ヒラギノ角ゴ Pro W3"/>
                <a:cs typeface="Calibri"/>
              </a:rPr>
              <a:t>технологической</a:t>
            </a:r>
            <a:r>
              <a:rPr lang="en-US" sz="1200" b="0" i="0" dirty="0">
                <a:solidFill>
                  <a:srgbClr val="000000"/>
                </a:solidFill>
                <a:latin typeface="Calibri"/>
                <a:ea typeface="ヒラギノ角ゴ Pro W3"/>
                <a:cs typeface="Calibri"/>
              </a:rPr>
              <a:t> </a:t>
            </a:r>
            <a:r>
              <a:rPr lang="en-US" sz="1200" b="0" i="0" dirty="0" err="1">
                <a:solidFill>
                  <a:srgbClr val="000000"/>
                </a:solidFill>
                <a:latin typeface="Calibri"/>
                <a:ea typeface="ヒラギノ角ゴ Pro W3"/>
                <a:cs typeface="Calibri"/>
              </a:rPr>
              <a:t>платформе</a:t>
            </a:r>
            <a:r>
              <a:rPr lang="en-US" sz="1200" b="0" i="0" dirty="0">
                <a:solidFill>
                  <a:srgbClr val="000000"/>
                </a:solidFill>
                <a:latin typeface="Calibri"/>
                <a:ea typeface="ヒラギノ角ゴ Pro W3"/>
                <a:cs typeface="Calibri"/>
              </a:rPr>
              <a:t>.</a:t>
            </a:r>
          </a:p>
          <a:p>
            <a:pPr marL="1078992" lvl="2" indent="-219456" algn="l" defTabSz="914400">
              <a:lnSpc>
                <a:spcPct val="115000"/>
              </a:lnSpc>
              <a:buClr>
                <a:srgbClr val="626366"/>
              </a:buClr>
              <a:buSzPct val="80000"/>
              <a:buFont typeface="Wingdings"/>
              <a:buChar char=""/>
            </a:pPr>
            <a:r>
              <a:rPr lang="en-US" sz="1000" b="1" i="0" dirty="0">
                <a:solidFill>
                  <a:srgbClr val="000000"/>
                </a:solidFill>
                <a:latin typeface="Calibri"/>
                <a:ea typeface="ヒラギノ角ゴ Pro W3"/>
                <a:cs typeface="Calibri"/>
              </a:rPr>
              <a:t>﻿﻿</a:t>
            </a:r>
            <a:r>
              <a:rPr lang="en-US" sz="1000" b="1" i="0" dirty="0" err="1">
                <a:solidFill>
                  <a:srgbClr val="000000"/>
                </a:solidFill>
                <a:latin typeface="Calibri"/>
                <a:ea typeface="ヒラギノ角ゴ Pro W3"/>
                <a:cs typeface="Calibri"/>
              </a:rPr>
              <a:t>Бизнес-сообщество</a:t>
            </a:r>
            <a:r>
              <a:rPr lang="en-US" sz="1000" b="1" i="0" dirty="0">
                <a:solidFill>
                  <a:srgbClr val="000000"/>
                </a:solidFill>
                <a:latin typeface="Calibri"/>
                <a:ea typeface="ヒラギノ角ゴ Pro W3"/>
                <a:cs typeface="Calibri"/>
              </a:rPr>
              <a:t> SAP</a:t>
            </a:r>
          </a:p>
          <a:p>
            <a:pPr marL="1508760" lvl="3" indent="-219456" algn="l" defTabSz="914400">
              <a:lnSpc>
                <a:spcPct val="115000"/>
              </a:lnSpc>
              <a:buClr>
                <a:srgbClr val="626366"/>
              </a:buClr>
              <a:buSzPct val="80000"/>
              <a:buFont typeface="Symbol"/>
              <a:buChar char=""/>
            </a:pPr>
            <a:r>
              <a:rPr lang="en-US" sz="1000" b="1" i="0" dirty="0">
                <a:solidFill>
                  <a:srgbClr val="000000"/>
                </a:solidFill>
                <a:latin typeface="Calibri"/>
                <a:ea typeface="ヒラギノ角ゴ Pro W3"/>
                <a:cs typeface="Calibri"/>
              </a:rPr>
              <a:t>&gt;</a:t>
            </a:r>
            <a:r>
              <a:rPr lang="en-US" sz="1000" b="0" i="0" dirty="0">
                <a:solidFill>
                  <a:srgbClr val="000000"/>
                </a:solidFill>
                <a:latin typeface="Calibri"/>
                <a:ea typeface="ヒラギノ角ゴ Pro W3"/>
                <a:cs typeface="Calibri"/>
              </a:rPr>
              <a:t>2 000 000 </a:t>
            </a:r>
            <a:r>
              <a:rPr lang="en-US" sz="1000" b="0" i="0" dirty="0" err="1">
                <a:solidFill>
                  <a:srgbClr val="000000"/>
                </a:solidFill>
                <a:latin typeface="Calibri"/>
                <a:ea typeface="ヒラギノ角ゴ Pro W3"/>
                <a:cs typeface="Calibri"/>
              </a:rPr>
              <a:t>членов</a:t>
            </a:r>
            <a:endParaRPr lang="en-US" sz="1000" b="0" i="0" dirty="0">
              <a:solidFill>
                <a:srgbClr val="000000"/>
              </a:solidFill>
              <a:latin typeface="Calibri"/>
              <a:ea typeface="ヒラギノ角ゴ Pro W3"/>
              <a:cs typeface="Calibri"/>
            </a:endParaRP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a:t>
            </a:r>
            <a:r>
              <a:rPr lang="en-US" sz="1000" b="0" i="0" dirty="0" err="1">
                <a:solidFill>
                  <a:srgbClr val="000000"/>
                </a:solidFill>
                <a:latin typeface="Calibri"/>
                <a:ea typeface="ヒラギノ角ゴ Pro W3"/>
                <a:cs typeface="Calibri"/>
              </a:rPr>
              <a:t>Около</a:t>
            </a:r>
            <a:r>
              <a:rPr lang="en-US" sz="1000" b="0" i="0" dirty="0">
                <a:solidFill>
                  <a:srgbClr val="000000"/>
                </a:solidFill>
                <a:latin typeface="Calibri"/>
                <a:ea typeface="ヒラギノ角ゴ Pro W3"/>
                <a:cs typeface="Calibri"/>
              </a:rPr>
              <a:t> 30 000 </a:t>
            </a:r>
            <a:r>
              <a:rPr lang="en-US" sz="1000" b="0" i="0" dirty="0" err="1">
                <a:solidFill>
                  <a:srgbClr val="000000"/>
                </a:solidFill>
                <a:latin typeface="Calibri"/>
                <a:ea typeface="ヒラギノ角ゴ Pro W3"/>
                <a:cs typeface="Calibri"/>
              </a:rPr>
              <a:t>новых</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членов</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каждый</a:t>
            </a:r>
            <a:r>
              <a:rPr lang="en-US" sz="1000" b="0" i="0" dirty="0">
                <a:solidFill>
                  <a:srgbClr val="000000"/>
                </a:solidFill>
                <a:latin typeface="Calibri"/>
                <a:ea typeface="ヒラギノ角ゴ Pro W3"/>
                <a:cs typeface="Calibri"/>
              </a:rPr>
              <a:t> </a:t>
            </a:r>
            <a:r>
              <a:rPr lang="en-US" sz="1000" b="0" i="0" dirty="0" err="1">
                <a:solidFill>
                  <a:srgbClr val="000000"/>
                </a:solidFill>
                <a:latin typeface="Calibri"/>
                <a:ea typeface="ヒラギノ角ゴ Pro W3"/>
                <a:cs typeface="Calibri"/>
              </a:rPr>
              <a:t>месяц</a:t>
            </a:r>
            <a:r>
              <a:rPr lang="en-US" sz="1000" b="0"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&gt;200 </a:t>
            </a:r>
            <a:r>
              <a:rPr lang="en-US" sz="1000" b="0" i="0" dirty="0" err="1">
                <a:solidFill>
                  <a:srgbClr val="000000"/>
                </a:solidFill>
                <a:latin typeface="Calibri"/>
                <a:ea typeface="ヒラギノ角ゴ Pro W3"/>
                <a:cs typeface="Calibri"/>
              </a:rPr>
              <a:t>стран</a:t>
            </a:r>
            <a:endParaRPr lang="en-US" sz="1000" b="0" i="0" dirty="0">
              <a:solidFill>
                <a:srgbClr val="000000"/>
              </a:solidFill>
              <a:latin typeface="Calibri"/>
              <a:ea typeface="ヒラギノ角ゴ Pro W3"/>
              <a:cs typeface="Calibri"/>
            </a:endParaRPr>
          </a:p>
          <a:p>
            <a:pPr marL="1078992" lvl="2" indent="-219456" algn="l" defTabSz="914400">
              <a:lnSpc>
                <a:spcPct val="115000"/>
              </a:lnSpc>
              <a:buClr>
                <a:srgbClr val="626366"/>
              </a:buClr>
              <a:buSzPct val="80000"/>
              <a:buFont typeface="Wingdings"/>
              <a:buChar char=""/>
            </a:pPr>
            <a:r>
              <a:rPr lang="en-US" sz="1000" b="1" i="0" dirty="0" err="1">
                <a:solidFill>
                  <a:srgbClr val="000000"/>
                </a:solidFill>
                <a:latin typeface="Calibri"/>
                <a:ea typeface="ヒラギノ角ゴ Pro W3"/>
                <a:cs typeface="Calibri"/>
              </a:rPr>
              <a:t>EcoHub</a:t>
            </a:r>
            <a:r>
              <a:rPr lang="en-US" sz="1000" b="1"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a:solidFill>
                  <a:srgbClr val="000000"/>
                </a:solidFill>
                <a:latin typeface="Calibri"/>
                <a:ea typeface="ヒラギノ角ゴ Pro W3"/>
                <a:cs typeface="Calibri"/>
              </a:rPr>
              <a:t>﻿</a:t>
            </a:r>
            <a:r>
              <a:rPr lang="en-US" sz="1000" b="0" i="0" dirty="0" err="1">
                <a:solidFill>
                  <a:srgbClr val="000000"/>
                </a:solidFill>
                <a:latin typeface="Calibri"/>
                <a:ea typeface="ヒラギノ角ゴ Pro W3"/>
                <a:cs typeface="Calibri"/>
              </a:rPr>
              <a:t>Более</a:t>
            </a:r>
            <a:r>
              <a:rPr lang="en-US" sz="1000" b="0" i="0" dirty="0">
                <a:solidFill>
                  <a:srgbClr val="000000"/>
                </a:solidFill>
                <a:latin typeface="Calibri"/>
                <a:ea typeface="ヒラギノ角ゴ Pro W3"/>
                <a:cs typeface="Calibri"/>
              </a:rPr>
              <a:t> 650 </a:t>
            </a:r>
            <a:r>
              <a:rPr lang="en-US" sz="1000" b="0" i="0" dirty="0" err="1">
                <a:solidFill>
                  <a:srgbClr val="000000"/>
                </a:solidFill>
                <a:latin typeface="Calibri"/>
                <a:ea typeface="ヒラギノ角ゴ Pro W3"/>
                <a:cs typeface="Calibri"/>
              </a:rPr>
              <a:t>решений</a:t>
            </a:r>
            <a:r>
              <a:rPr lang="en-US" sz="1000" b="0" i="0" dirty="0">
                <a:solidFill>
                  <a:srgbClr val="000000"/>
                </a:solidFill>
                <a:latin typeface="Calibri"/>
                <a:ea typeface="ヒラギノ角ゴ Pro W3"/>
                <a:cs typeface="Calibri"/>
              </a:rPr>
              <a:t> </a:t>
            </a:r>
          </a:p>
          <a:p>
            <a:pPr marL="1508760" lvl="3" indent="-219456" algn="l" defTabSz="914400">
              <a:lnSpc>
                <a:spcPct val="115000"/>
              </a:lnSpc>
              <a:buClr>
                <a:srgbClr val="626366"/>
              </a:buClr>
              <a:buSzPct val="80000"/>
              <a:buFont typeface="Symbol"/>
              <a:buChar char=""/>
            </a:pPr>
            <a:r>
              <a:rPr lang="en-US" sz="1000" b="0" i="0" dirty="0" err="1">
                <a:solidFill>
                  <a:srgbClr val="000000"/>
                </a:solidFill>
                <a:latin typeface="Calibri"/>
                <a:ea typeface="ヒラギノ角ゴ Pro W3"/>
                <a:cs typeface="Calibri"/>
              </a:rPr>
              <a:t>Более</a:t>
            </a:r>
            <a:r>
              <a:rPr lang="en-US" sz="1000" b="0" i="0" dirty="0">
                <a:solidFill>
                  <a:srgbClr val="000000"/>
                </a:solidFill>
                <a:latin typeface="Calibri"/>
                <a:ea typeface="ヒラギノ角ゴ Pro W3"/>
                <a:cs typeface="Calibri"/>
              </a:rPr>
              <a:t> 350 </a:t>
            </a:r>
            <a:r>
              <a:rPr lang="en-US" sz="1000" b="0" i="0" dirty="0" err="1">
                <a:solidFill>
                  <a:srgbClr val="000000"/>
                </a:solidFill>
                <a:latin typeface="Calibri"/>
                <a:ea typeface="ヒラギノ角ゴ Pro W3"/>
                <a:cs typeface="Calibri"/>
              </a:rPr>
              <a:t>партнеров</a:t>
            </a:r>
            <a:endParaRPr lang="en-US" sz="1000" b="0" i="0" dirty="0">
              <a:solidFill>
                <a:srgbClr val="000000"/>
              </a:solidFill>
              <a:latin typeface="Calibri"/>
              <a:ea typeface="ヒラギノ角ゴ Pro W3"/>
              <a:cs typeface="Calibri"/>
            </a:endParaRPr>
          </a:p>
          <a:p>
            <a:pPr marL="1078992" lvl="2" indent="-219456" algn="l" defTabSz="914400">
              <a:lnSpc>
                <a:spcPct val="115000"/>
              </a:lnSpc>
              <a:buClr>
                <a:srgbClr val="626366"/>
              </a:buClr>
              <a:buSzPct val="80000"/>
              <a:buFont typeface="Wingdings"/>
              <a:buChar char=""/>
            </a:pPr>
            <a:r>
              <a:rPr lang="en-US" sz="1000" b="1" i="0" dirty="0" err="1">
                <a:solidFill>
                  <a:srgbClr val="000000"/>
                </a:solidFill>
                <a:latin typeface="Calibri"/>
                <a:ea typeface="ヒラギノ角ゴ Pro W3"/>
                <a:cs typeface="Calibri"/>
              </a:rPr>
              <a:t>CodeExchange</a:t>
            </a:r>
            <a:r>
              <a:rPr lang="en-US" sz="1000" b="1" i="0" dirty="0">
                <a:solidFill>
                  <a:srgbClr val="000000"/>
                </a:solidFill>
                <a:latin typeface="Calibri"/>
                <a:ea typeface="ヒラギノ角ゴ Pro W3"/>
                <a:cs typeface="Calibri"/>
              </a:rPr>
              <a:t> </a:t>
            </a:r>
          </a:p>
          <a:p>
            <a:pPr marL="1508760" lvl="3" indent="-219456" algn="l" defTabSz="914400">
              <a:lnSpc>
                <a:spcPct val="115000"/>
              </a:lnSpc>
              <a:spcAft>
                <a:spcPts val="946"/>
              </a:spcAft>
              <a:buClr>
                <a:srgbClr val="626366"/>
              </a:buClr>
              <a:buSzPct val="80000"/>
              <a:buFont typeface="Symbol"/>
              <a:buChar char=""/>
            </a:pPr>
            <a:r>
              <a:rPr lang="en-US" sz="1000" b="0" i="1" dirty="0">
                <a:solidFill>
                  <a:srgbClr val="000000"/>
                </a:solidFill>
                <a:latin typeface="Calibri"/>
                <a:ea typeface="ヒラギノ角ゴ Pro W3"/>
                <a:cs typeface="Calibri"/>
              </a:rPr>
              <a:t>[</a:t>
            </a:r>
            <a:r>
              <a:rPr lang="en-US" sz="1000" b="0" i="1" dirty="0" err="1">
                <a:solidFill>
                  <a:srgbClr val="000000"/>
                </a:solidFill>
                <a:latin typeface="Calibri"/>
                <a:ea typeface="ヒラギノ角ゴ Pro W3"/>
                <a:cs typeface="Calibri"/>
              </a:rPr>
              <a:t>необходимы</a:t>
            </a:r>
            <a:r>
              <a:rPr lang="en-US" sz="1000" b="0" i="1" dirty="0">
                <a:solidFill>
                  <a:srgbClr val="000000"/>
                </a:solidFill>
                <a:latin typeface="Calibri"/>
                <a:ea typeface="ヒラギノ角ゴ Pro W3"/>
                <a:cs typeface="Calibri"/>
              </a:rPr>
              <a:t> </a:t>
            </a:r>
            <a:r>
              <a:rPr lang="en-US" sz="1000" b="0" i="1" dirty="0" err="1">
                <a:solidFill>
                  <a:srgbClr val="000000"/>
                </a:solidFill>
                <a:latin typeface="Calibri"/>
                <a:ea typeface="ヒラギノ角ゴ Pro W3"/>
                <a:cs typeface="Calibri"/>
              </a:rPr>
              <a:t>факты</a:t>
            </a:r>
            <a:r>
              <a:rPr lang="en-US" sz="1000" b="0" i="1" dirty="0">
                <a:solidFill>
                  <a:srgbClr val="000000"/>
                </a:solidFill>
                <a:latin typeface="Calibri"/>
                <a:ea typeface="ヒラギノ角ゴ Pro W3"/>
                <a:cs typeface="Calibri"/>
              </a:rPr>
              <a:t>, </a:t>
            </a:r>
            <a:r>
              <a:rPr lang="en-US" sz="1000" b="0" i="1" dirty="0" err="1">
                <a:solidFill>
                  <a:srgbClr val="000000"/>
                </a:solidFill>
                <a:latin typeface="Calibri"/>
                <a:ea typeface="ヒラギノ角ゴ Pro W3"/>
                <a:cs typeface="Calibri"/>
              </a:rPr>
              <a:t>статистика</a:t>
            </a:r>
            <a:r>
              <a:rPr lang="en-US" sz="1000" b="0" i="1" dirty="0">
                <a:solidFill>
                  <a:srgbClr val="000000"/>
                </a:solidFill>
                <a:latin typeface="Calibri"/>
                <a:ea typeface="ヒラギノ角ゴ Pro W3"/>
                <a:cs typeface="Calibri"/>
              </a:rPr>
              <a:t>]</a:t>
            </a:r>
          </a:p>
          <a:p>
            <a:pPr marL="320040" indent="-320040" algn="l" defTabSz="914400">
              <a:buNone/>
            </a:pPr>
            <a:endParaRPr lang="en-US" dirty="0" smtClean="0">
              <a:latin typeface="Arial"/>
              <a:ea typeface="ヒラギノ角ゴ Pro W3"/>
              <a:cs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algn="l" defTabSz="914400">
              <a:buNone/>
            </a:pPr>
            <a:r>
              <a:rPr lang="en-GB" sz="1200" b="1" i="1" u="sng" dirty="0">
                <a:solidFill>
                  <a:srgbClr val="000000"/>
                </a:solidFill>
                <a:latin typeface="Arial"/>
                <a:ea typeface="+mn-ea"/>
                <a:cs typeface="+mn-cs"/>
              </a:rPr>
              <a:t>[ЦЕЛЬ] </a:t>
            </a:r>
            <a:r>
              <a:rPr lang="en-GB" sz="1200" b="1" i="1" u="sng" dirty="0" err="1" smtClean="0">
                <a:solidFill>
                  <a:srgbClr val="000000"/>
                </a:solidFill>
                <a:latin typeface="Arial"/>
                <a:ea typeface="+mn-ea"/>
                <a:cs typeface="+mn-cs"/>
              </a:rPr>
              <a:t>Данный</a:t>
            </a:r>
            <a:r>
              <a:rPr lang="en-GB" sz="1200" b="1" i="1" u="sng" dirty="0" smtClean="0">
                <a:solidFill>
                  <a:srgbClr val="000000"/>
                </a:solidFill>
                <a:latin typeface="Arial"/>
                <a:ea typeface="+mn-ea"/>
                <a:cs typeface="+mn-cs"/>
              </a:rPr>
              <a:t> </a:t>
            </a:r>
            <a:r>
              <a:rPr lang="en-GB" sz="1200" b="1" i="1" u="sng" baseline="0" dirty="0" err="1" smtClean="0">
                <a:solidFill>
                  <a:srgbClr val="000000"/>
                </a:solidFill>
                <a:latin typeface="Arial"/>
                <a:ea typeface="+mn-ea"/>
                <a:cs typeface="+mn-cs"/>
              </a:rPr>
              <a:t>слайд</a:t>
            </a:r>
            <a:r>
              <a:rPr lang="en-GB" sz="1200" b="1" i="1" u="sng" baseline="0" dirty="0" smtClean="0">
                <a:solidFill>
                  <a:srgbClr val="000000"/>
                </a:solidFill>
                <a:latin typeface="Arial"/>
                <a:ea typeface="+mn-ea"/>
                <a:cs typeface="+mn-cs"/>
              </a:rPr>
              <a:t> </a:t>
            </a:r>
            <a:r>
              <a:rPr lang="en-GB" sz="1200" b="1" i="1" u="sng" baseline="0" dirty="0" err="1">
                <a:solidFill>
                  <a:srgbClr val="000000"/>
                </a:solidFill>
                <a:latin typeface="Arial"/>
                <a:ea typeface="+mn-ea"/>
                <a:cs typeface="+mn-cs"/>
              </a:rPr>
              <a:t>предназначен</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для</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ознакомления</a:t>
            </a:r>
            <a:r>
              <a:rPr lang="en-GB" sz="1200" b="1" i="1" u="sng" baseline="0" dirty="0">
                <a:solidFill>
                  <a:srgbClr val="000000"/>
                </a:solidFill>
                <a:latin typeface="Arial"/>
                <a:ea typeface="+mn-ea"/>
                <a:cs typeface="+mn-cs"/>
              </a:rPr>
              <a:t> с </a:t>
            </a:r>
            <a:r>
              <a:rPr lang="en-GB" sz="1200" b="1" i="1" u="sng" baseline="0" dirty="0" err="1">
                <a:solidFill>
                  <a:srgbClr val="000000"/>
                </a:solidFill>
                <a:latin typeface="Arial"/>
                <a:ea typeface="+mn-ea"/>
                <a:cs typeface="+mn-cs"/>
              </a:rPr>
              <a:t>моделью</a:t>
            </a:r>
            <a:r>
              <a:rPr lang="en-GB" sz="1200" b="1" i="1" u="sng" baseline="0" dirty="0">
                <a:solidFill>
                  <a:srgbClr val="000000"/>
                </a:solidFill>
                <a:latin typeface="Arial"/>
                <a:ea typeface="+mn-ea"/>
                <a:cs typeface="+mn-cs"/>
              </a:rPr>
              <a:t> SAP ERA: ﻿﻿﻿﻿﻿</a:t>
            </a:r>
            <a:r>
              <a:rPr lang="en-GB" sz="1200" b="1" i="1" u="sng" baseline="0" dirty="0" err="1">
                <a:solidFill>
                  <a:srgbClr val="000000"/>
                </a:solidFill>
                <a:latin typeface="Arial"/>
                <a:ea typeface="+mn-ea"/>
                <a:cs typeface="+mn-cs"/>
              </a:rPr>
              <a:t>планирование</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создание</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эксплуатация</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управление</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Обратите</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внимание</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что</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это</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обобщенное</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описание</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концепции</a:t>
            </a:r>
            <a:r>
              <a:rPr lang="en-GB" sz="1200" b="1" i="1" u="sng" baseline="0" dirty="0">
                <a:solidFill>
                  <a:srgbClr val="000000"/>
                </a:solidFill>
                <a:latin typeface="Arial"/>
                <a:ea typeface="+mn-ea"/>
                <a:cs typeface="+mn-cs"/>
              </a:rPr>
              <a:t> и </a:t>
            </a:r>
            <a:r>
              <a:rPr lang="en-GB" sz="1200" b="1" i="1" u="sng" baseline="0" dirty="0" err="1">
                <a:solidFill>
                  <a:srgbClr val="000000"/>
                </a:solidFill>
                <a:latin typeface="Arial"/>
                <a:ea typeface="+mn-ea"/>
                <a:cs typeface="+mn-cs"/>
              </a:rPr>
              <a:t>сфер</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применения</a:t>
            </a:r>
            <a:r>
              <a:rPr lang="en-GB" sz="1200" b="1" i="1" u="sng" baseline="0" dirty="0">
                <a:solidFill>
                  <a:srgbClr val="000000"/>
                </a:solidFill>
                <a:latin typeface="Arial"/>
                <a:ea typeface="+mn-ea"/>
                <a:cs typeface="+mn-cs"/>
              </a:rPr>
              <a:t> в </a:t>
            </a:r>
            <a:r>
              <a:rPr lang="en-GB" sz="1200" b="1" i="1" u="sng" baseline="0" dirty="0" err="1">
                <a:solidFill>
                  <a:srgbClr val="000000"/>
                </a:solidFill>
                <a:latin typeface="Arial"/>
                <a:ea typeface="+mn-ea"/>
                <a:cs typeface="+mn-cs"/>
              </a:rPr>
              <a:t>соответствии</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со</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сферами</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применения</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которые</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обсуждались</a:t>
            </a:r>
            <a:r>
              <a:rPr lang="en-GB" sz="1200" b="1" i="1" u="sng" baseline="0" dirty="0">
                <a:solidFill>
                  <a:srgbClr val="000000"/>
                </a:solidFill>
                <a:latin typeface="Arial"/>
                <a:ea typeface="+mn-ea"/>
                <a:cs typeface="+mn-cs"/>
              </a:rPr>
              <a:t> </a:t>
            </a:r>
            <a:r>
              <a:rPr lang="en-GB" sz="1200" b="1" i="1" u="sng" baseline="0" dirty="0" err="1">
                <a:solidFill>
                  <a:srgbClr val="000000"/>
                </a:solidFill>
                <a:latin typeface="Arial"/>
                <a:ea typeface="+mn-ea"/>
                <a:cs typeface="+mn-cs"/>
              </a:rPr>
              <a:t>ранее</a:t>
            </a:r>
            <a:r>
              <a:rPr lang="en-GB" sz="1200" b="1" i="1" u="sng" baseline="0" dirty="0">
                <a:solidFill>
                  <a:srgbClr val="000000"/>
                </a:solidFill>
                <a:latin typeface="Arial"/>
                <a:ea typeface="+mn-ea"/>
                <a:cs typeface="+mn-cs"/>
              </a:rPr>
              <a:t>.</a:t>
            </a:r>
          </a:p>
          <a:p>
            <a:pPr marL="0" algn="l" defTabSz="914400">
              <a:buNone/>
            </a:pPr>
            <a:endParaRPr lang="en-US" dirty="0" smtClean="0"/>
          </a:p>
          <a:p>
            <a:pPr marL="0" algn="l" defTabSz="914400">
              <a:buNone/>
            </a:pPr>
            <a:r>
              <a:rPr lang="en-GB" sz="1200" b="0" i="0" dirty="0" err="1">
                <a:solidFill>
                  <a:srgbClr val="000000"/>
                </a:solidFill>
                <a:latin typeface="Arial"/>
                <a:ea typeface="+mn-ea"/>
                <a:cs typeface="+mn-cs"/>
              </a:rPr>
              <a:t>Это</a:t>
            </a:r>
            <a:r>
              <a:rPr lang="en-GB" sz="1200" b="0" i="0" dirty="0">
                <a:solidFill>
                  <a:srgbClr val="000000"/>
                </a:solidFill>
                <a:latin typeface="Arial"/>
                <a:ea typeface="+mn-ea"/>
                <a:cs typeface="+mn-cs"/>
              </a:rPr>
              <a:t> </a:t>
            </a:r>
            <a:r>
              <a:rPr lang="en-GB" sz="1200" b="0" i="0" dirty="0" err="1">
                <a:solidFill>
                  <a:srgbClr val="000000"/>
                </a:solidFill>
                <a:latin typeface="Arial"/>
                <a:ea typeface="+mn-ea"/>
                <a:cs typeface="+mn-cs"/>
              </a:rPr>
              <a:t>новейшая</a:t>
            </a:r>
            <a:r>
              <a:rPr lang="en-GB" sz="1200" b="0" i="0" dirty="0">
                <a:solidFill>
                  <a:srgbClr val="000000"/>
                </a:solidFill>
                <a:latin typeface="Arial"/>
                <a:ea typeface="+mn-ea"/>
                <a:cs typeface="+mn-cs"/>
              </a:rPr>
              <a:t> </a:t>
            </a:r>
            <a:r>
              <a:rPr lang="en-GB" sz="1200" b="0" i="0" dirty="0" err="1">
                <a:solidFill>
                  <a:srgbClr val="000000"/>
                </a:solidFill>
                <a:latin typeface="Arial"/>
                <a:ea typeface="+mn-ea"/>
                <a:cs typeface="+mn-cs"/>
              </a:rPr>
              <a:t>версия</a:t>
            </a:r>
            <a:r>
              <a:rPr lang="en-GB" sz="1200" b="0" i="0" dirty="0">
                <a:solidFill>
                  <a:srgbClr val="000000"/>
                </a:solidFill>
                <a:latin typeface="Arial"/>
                <a:ea typeface="+mn-ea"/>
                <a:cs typeface="+mn-cs"/>
              </a:rPr>
              <a:t> ﻿﻿</a:t>
            </a:r>
            <a:r>
              <a:rPr lang="en-GB" sz="1200" b="0" i="0" dirty="0" err="1">
                <a:solidFill>
                  <a:srgbClr val="000000"/>
                </a:solidFill>
                <a:latin typeface="Arial"/>
                <a:ea typeface="+mn-ea"/>
                <a:cs typeface="+mn-cs"/>
              </a:rPr>
              <a:t>корпоративной</a:t>
            </a:r>
            <a:r>
              <a:rPr lang="en-GB" sz="1200" b="0" i="0" dirty="0">
                <a:solidFill>
                  <a:srgbClr val="000000"/>
                </a:solidFill>
                <a:latin typeface="Arial"/>
                <a:ea typeface="+mn-ea"/>
                <a:cs typeface="+mn-cs"/>
              </a:rPr>
              <a:t> </a:t>
            </a:r>
            <a:r>
              <a:rPr lang="en-GB" sz="1200" b="0" i="0" dirty="0" err="1">
                <a:solidFill>
                  <a:srgbClr val="000000"/>
                </a:solidFill>
                <a:latin typeface="Arial"/>
                <a:ea typeface="+mn-ea"/>
                <a:cs typeface="+mn-cs"/>
              </a:rPr>
              <a:t>эталонной</a:t>
            </a:r>
            <a:r>
              <a:rPr lang="en-GB" sz="1200" b="0" i="0" dirty="0">
                <a:solidFill>
                  <a:srgbClr val="000000"/>
                </a:solidFill>
                <a:latin typeface="Arial"/>
                <a:ea typeface="+mn-ea"/>
                <a:cs typeface="+mn-cs"/>
              </a:rPr>
              <a:t> </a:t>
            </a:r>
            <a:r>
              <a:rPr lang="en-GB" sz="1200" b="0" i="0" dirty="0" err="1" smtClean="0">
                <a:solidFill>
                  <a:srgbClr val="000000"/>
                </a:solidFill>
                <a:latin typeface="Arial"/>
                <a:ea typeface="+mn-ea"/>
                <a:cs typeface="+mn-cs"/>
              </a:rPr>
              <a:t>архитектур</a:t>
            </a:r>
            <a:r>
              <a:rPr lang="ru-RU" sz="1200" b="0" i="0" dirty="0" err="1" smtClean="0">
                <a:solidFill>
                  <a:srgbClr val="000000"/>
                </a:solidFill>
                <a:latin typeface="Arial"/>
                <a:ea typeface="+mn-ea"/>
                <a:cs typeface="+mn-cs"/>
              </a:rPr>
              <a:t>ы</a:t>
            </a:r>
            <a:r>
              <a:rPr lang="en-GB" sz="1200" b="0" i="0" dirty="0" smtClean="0">
                <a:solidFill>
                  <a:srgbClr val="000000"/>
                </a:solidFill>
                <a:latin typeface="Arial"/>
                <a:ea typeface="+mn-ea"/>
                <a:cs typeface="+mn-cs"/>
              </a:rPr>
              <a:t> </a:t>
            </a:r>
            <a:r>
              <a:rPr lang="en-GB" sz="1200" b="0" i="0" dirty="0">
                <a:solidFill>
                  <a:srgbClr val="000000"/>
                </a:solidFill>
                <a:latin typeface="Arial"/>
                <a:ea typeface="+mn-ea"/>
                <a:cs typeface="+mn-cs"/>
              </a:rPr>
              <a:t>(v2.0).</a:t>
            </a:r>
          </a:p>
          <a:p>
            <a:pPr marL="0" algn="l" defTabSz="914400">
              <a:buNone/>
            </a:pPr>
            <a:r>
              <a:rPr lang="en-GB" sz="1200" b="0" i="0" dirty="0" err="1">
                <a:solidFill>
                  <a:srgbClr val="000000"/>
                </a:solidFill>
                <a:latin typeface="Arial"/>
                <a:ea typeface="+mn-ea"/>
                <a:cs typeface="+mn-cs"/>
              </a:rPr>
              <a:t>Что</a:t>
            </a:r>
            <a:r>
              <a:rPr lang="en-GB" sz="1200" b="0" i="0" dirty="0">
                <a:solidFill>
                  <a:srgbClr val="000000"/>
                </a:solidFill>
                <a:latin typeface="Arial"/>
                <a:ea typeface="+mn-ea"/>
                <a:cs typeface="+mn-cs"/>
              </a:rPr>
              <a:t> </a:t>
            </a:r>
            <a:r>
              <a:rPr lang="en-GB" sz="1200" b="0" i="0" dirty="0" err="1">
                <a:solidFill>
                  <a:srgbClr val="000000"/>
                </a:solidFill>
                <a:latin typeface="Arial"/>
                <a:ea typeface="+mn-ea"/>
                <a:cs typeface="+mn-cs"/>
              </a:rPr>
              <a:t>она</a:t>
            </a:r>
            <a:r>
              <a:rPr lang="en-GB" sz="1200" b="0" i="0" dirty="0">
                <a:solidFill>
                  <a:srgbClr val="000000"/>
                </a:solidFill>
                <a:latin typeface="Arial"/>
                <a:ea typeface="+mn-ea"/>
                <a:cs typeface="+mn-cs"/>
              </a:rPr>
              <a:t> </a:t>
            </a:r>
            <a:r>
              <a:rPr lang="en-GB" sz="1200" b="0" i="0" dirty="0" err="1">
                <a:solidFill>
                  <a:srgbClr val="000000"/>
                </a:solidFill>
                <a:latin typeface="Arial"/>
                <a:ea typeface="+mn-ea"/>
                <a:cs typeface="+mn-cs"/>
              </a:rPr>
              <a:t>из</a:t>
            </a:r>
            <a:r>
              <a:rPr lang="en-GB" sz="1200" b="0" i="0" dirty="0">
                <a:solidFill>
                  <a:srgbClr val="000000"/>
                </a:solidFill>
                <a:latin typeface="Arial"/>
                <a:ea typeface="+mn-ea"/>
                <a:cs typeface="+mn-cs"/>
              </a:rPr>
              <a:t> </a:t>
            </a:r>
            <a:r>
              <a:rPr lang="en-GB" sz="1200" b="0" i="0" dirty="0" err="1">
                <a:solidFill>
                  <a:srgbClr val="000000"/>
                </a:solidFill>
                <a:latin typeface="Arial"/>
                <a:ea typeface="+mn-ea"/>
                <a:cs typeface="+mn-cs"/>
              </a:rPr>
              <a:t>себя</a:t>
            </a:r>
            <a:r>
              <a:rPr lang="en-GB" sz="1200" b="0" i="0" dirty="0">
                <a:solidFill>
                  <a:srgbClr val="000000"/>
                </a:solidFill>
                <a:latin typeface="Arial"/>
                <a:ea typeface="+mn-ea"/>
                <a:cs typeface="+mn-cs"/>
              </a:rPr>
              <a:t> </a:t>
            </a:r>
            <a:r>
              <a:rPr lang="en-GB" sz="1200" b="0" i="0" dirty="0" err="1">
                <a:solidFill>
                  <a:srgbClr val="000000"/>
                </a:solidFill>
                <a:latin typeface="Arial"/>
                <a:ea typeface="+mn-ea"/>
                <a:cs typeface="+mn-cs"/>
              </a:rPr>
              <a:t>представляет</a:t>
            </a:r>
            <a:r>
              <a:rPr lang="en-GB" sz="1200" b="0" i="0" dirty="0">
                <a:solidFill>
                  <a:srgbClr val="000000"/>
                </a:solidFill>
                <a:latin typeface="Arial"/>
                <a:ea typeface="+mn-ea"/>
                <a:cs typeface="+mn-cs"/>
              </a:rPr>
              <a:t>?</a:t>
            </a:r>
          </a:p>
          <a:p>
            <a:pPr marL="0" algn="l" defTabSz="914400">
              <a:buNone/>
            </a:pPr>
            <a:r>
              <a:rPr lang="en-US" sz="1200" b="0" i="0" dirty="0" err="1">
                <a:solidFill>
                  <a:srgbClr val="000000"/>
                </a:solidFill>
                <a:latin typeface="Arial"/>
                <a:ea typeface="+mn-ea"/>
                <a:cs typeface="+mn-cs"/>
              </a:rPr>
              <a:t>Упрощенный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жизненный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цикл</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позволяющий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реализовать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передовые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практики</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рамках</a:t>
            </a:r>
            <a:r>
              <a:rPr lang="en-US" sz="1200" b="0" i="0" dirty="0">
                <a:solidFill>
                  <a:srgbClr val="000000"/>
                </a:solidFill>
                <a:latin typeface="Arial"/>
                <a:ea typeface="+mn-ea"/>
                <a:cs typeface="+mn-cs"/>
              </a:rPr>
              <a:t> функциональных </a:t>
            </a:r>
            <a:r>
              <a:rPr lang="en-US" sz="1200" b="0" i="0" dirty="0" err="1">
                <a:solidFill>
                  <a:srgbClr val="000000"/>
                </a:solidFill>
                <a:latin typeface="Arial"/>
                <a:ea typeface="+mn-ea"/>
                <a:cs typeface="+mn-cs"/>
              </a:rPr>
              <a:t>возможностей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решения</a:t>
            </a:r>
            <a:r>
              <a:rPr lang="en-US" sz="1200" b="0" i="0" dirty="0">
                <a:solidFill>
                  <a:srgbClr val="000000"/>
                </a:solidFill>
                <a:latin typeface="Arial"/>
                <a:ea typeface="+mn-ea"/>
                <a:cs typeface="+mn-cs"/>
              </a:rPr>
              <a:t>.</a:t>
            </a:r>
          </a:p>
          <a:p>
            <a:pPr marL="0" algn="l" defTabSz="914400">
              <a:buNone/>
            </a:pPr>
            <a:r>
              <a:rPr lang="en-US" sz="1200" b="0" i="0" dirty="0" err="1">
                <a:solidFill>
                  <a:srgbClr val="000000"/>
                </a:solidFill>
                <a:latin typeface="Arial"/>
                <a:ea typeface="+mn-ea"/>
                <a:cs typeface="+mn-cs"/>
              </a:rPr>
              <a:t>Разработана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как</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открытая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независимая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поставщика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платформа</a:t>
            </a:r>
            <a:r>
              <a:rPr lang="en-US" sz="1200" b="0" i="0" dirty="0">
                <a:solidFill>
                  <a:srgbClr val="000000"/>
                </a:solidFill>
                <a:latin typeface="Arial"/>
                <a:ea typeface="+mn-ea"/>
                <a:cs typeface="+mn-cs"/>
              </a:rPr>
              <a:t>. </a:t>
            </a:r>
          </a:p>
          <a:p>
            <a:pPr marL="0" algn="l" defTabSz="914400">
              <a:buNone/>
            </a:pPr>
            <a:r>
              <a:rPr lang="en-US" sz="1200" b="0" i="0" dirty="0" err="1">
                <a:solidFill>
                  <a:srgbClr val="000000"/>
                </a:solidFill>
                <a:latin typeface="Arial"/>
                <a:ea typeface="+mn-ea"/>
                <a:cs typeface="+mn-cs"/>
              </a:rPr>
              <a:t>Простота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интеграции</a:t>
            </a:r>
            <a:r>
              <a:rPr lang="en-US" sz="1200" b="0" i="0" dirty="0">
                <a:solidFill>
                  <a:srgbClr val="000000"/>
                </a:solidFill>
                <a:latin typeface="Arial"/>
                <a:ea typeface="+mn-ea"/>
                <a:cs typeface="+mn-cs"/>
              </a:rPr>
              <a:t> с </a:t>
            </a:r>
            <a:r>
              <a:rPr lang="en-US" sz="1200" b="0" i="0" dirty="0" err="1">
                <a:solidFill>
                  <a:srgbClr val="000000"/>
                </a:solidFill>
                <a:latin typeface="Arial"/>
                <a:ea typeface="+mn-ea"/>
                <a:cs typeface="+mn-cs"/>
              </a:rPr>
              <a:t>другими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инструментами</a:t>
            </a:r>
            <a:r>
              <a:rPr lang="en-US" sz="1200" b="0" i="0" dirty="0">
                <a:solidFill>
                  <a:srgbClr val="000000"/>
                </a:solidFill>
                <a:latin typeface="Arial"/>
                <a:ea typeface="+mn-ea"/>
                <a:cs typeface="+mn-cs"/>
              </a:rPr>
              <a:t> EA и RA.</a:t>
            </a:r>
          </a:p>
          <a:p>
            <a:pPr marL="0" algn="l" defTabSz="914400">
              <a:buNone/>
            </a:pPr>
            <a:r>
              <a:rPr lang="en-US" sz="1200" b="0" i="0" dirty="0" err="1">
                <a:solidFill>
                  <a:srgbClr val="000000"/>
                </a:solidFill>
                <a:latin typeface="Arial"/>
                <a:ea typeface="+mn-ea"/>
                <a:cs typeface="+mn-cs"/>
              </a:rPr>
              <a:t>Адаптация</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соответствии</a:t>
            </a:r>
            <a:r>
              <a:rPr lang="en-US" sz="1200" b="0" i="0" dirty="0">
                <a:solidFill>
                  <a:srgbClr val="000000"/>
                </a:solidFill>
                <a:latin typeface="Arial"/>
                <a:ea typeface="+mn-ea"/>
                <a:cs typeface="+mn-cs"/>
              </a:rPr>
              <a:t> с</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изменяющимися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потребностями</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клиента</a:t>
            </a:r>
            <a:r>
              <a:rPr lang="en-US" sz="1200" b="0" i="0" baseline="0" dirty="0">
                <a:solidFill>
                  <a:srgbClr val="000000"/>
                </a:solidFill>
                <a:latin typeface="Arial"/>
                <a:ea typeface="+mn-ea"/>
                <a:cs typeface="+mn-cs"/>
              </a:rPr>
              <a:t>.</a:t>
            </a:r>
          </a:p>
          <a:p>
            <a:pPr marL="0" marR="0" indent="0" algn="l" defTabSz="914400">
              <a:lnSpc>
                <a:spcPct val="100000"/>
              </a:lnSpc>
              <a:spcBef>
                <a:spcPts val="432"/>
              </a:spcBef>
              <a:spcAft>
                <a:spcPts val="0"/>
              </a:spcAft>
              <a:buNone/>
            </a:pPr>
            <a:r>
              <a:rPr lang="en-US" sz="1200" b="0" i="0" dirty="0" err="1">
                <a:solidFill>
                  <a:srgbClr val="000000"/>
                </a:solidFill>
                <a:latin typeface="Arial"/>
                <a:ea typeface="+mn-ea"/>
                <a:cs typeface="+mn-cs"/>
              </a:rPr>
              <a:t>Позволяет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быстро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создавать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гибридные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шаблоны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для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различных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вариантов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применения</a:t>
            </a:r>
            <a:r>
              <a:rPr lang="en-US" sz="1200" b="0" i="0" dirty="0">
                <a:solidFill>
                  <a:srgbClr val="000000"/>
                </a:solidFill>
                <a:latin typeface="Arial"/>
                <a:ea typeface="+mn-ea"/>
                <a:cs typeface="+mn-cs"/>
              </a:rPr>
              <a:t>.</a:t>
            </a:r>
            <a:r>
              <a:rPr lang="en-US" sz="1200" b="0" i="0" baseline="0" dirty="0">
                <a:solidFill>
                  <a:srgbClr val="000000"/>
                </a:solidFill>
                <a:latin typeface="Arial"/>
                <a:ea typeface="+mn-ea"/>
                <a:cs typeface="+mn-cs"/>
              </a:rPr>
              <a:t> </a:t>
            </a:r>
          </a:p>
          <a:p>
            <a:pPr marL="0" marR="0" indent="0" algn="l" defTabSz="914400">
              <a:lnSpc>
                <a:spcPct val="100000"/>
              </a:lnSpc>
              <a:spcBef>
                <a:spcPts val="432"/>
              </a:spcBef>
              <a:spcAft>
                <a:spcPts val="0"/>
              </a:spcAft>
              <a:buNone/>
            </a:pPr>
            <a:r>
              <a:rPr lang="en-US" sz="1200" b="0" i="0" baseline="0" dirty="0" err="1">
                <a:solidFill>
                  <a:srgbClr val="000000"/>
                </a:solidFill>
                <a:latin typeface="Arial"/>
                <a:ea typeface="+mn-ea"/>
                <a:cs typeface="+mn-cs"/>
              </a:rPr>
              <a:t>Используется</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тот</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же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концептуальный</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лексикон</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что</a:t>
            </a:r>
            <a:r>
              <a:rPr lang="en-US" sz="1200" b="0" i="0" baseline="0" dirty="0">
                <a:solidFill>
                  <a:srgbClr val="000000"/>
                </a:solidFill>
                <a:latin typeface="Arial"/>
                <a:ea typeface="+mn-ea"/>
                <a:cs typeface="+mn-cs"/>
              </a:rPr>
              <a:t> и в </a:t>
            </a:r>
            <a:r>
              <a:rPr lang="en-US" sz="1200" b="0" i="0" baseline="0" dirty="0" err="1">
                <a:solidFill>
                  <a:srgbClr val="000000"/>
                </a:solidFill>
                <a:latin typeface="Arial"/>
                <a:ea typeface="+mn-ea"/>
                <a:cs typeface="+mn-cs"/>
              </a:rPr>
              <a:t>других</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передовых</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практиках</a:t>
            </a:r>
            <a:r>
              <a:rPr lang="en-US" sz="1200" b="0" i="0" baseline="0" dirty="0">
                <a:solidFill>
                  <a:srgbClr val="000000"/>
                </a:solidFill>
                <a:latin typeface="Arial"/>
                <a:ea typeface="+mn-ea"/>
                <a:cs typeface="+mn-cs"/>
              </a:rPr>
              <a:t> SAP, без </a:t>
            </a:r>
            <a:r>
              <a:rPr lang="en-US" sz="1200" b="0" i="0" baseline="0" dirty="0" err="1">
                <a:solidFill>
                  <a:srgbClr val="000000"/>
                </a:solidFill>
                <a:latin typeface="Arial"/>
                <a:ea typeface="+mn-ea"/>
                <a:cs typeface="+mn-cs"/>
              </a:rPr>
              <a:t>ущерба</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для</a:t>
            </a:r>
            <a:r>
              <a:rPr lang="en-US" sz="1200" b="0" i="0" baseline="0" dirty="0">
                <a:solidFill>
                  <a:srgbClr val="000000"/>
                </a:solidFill>
                <a:latin typeface="Arial"/>
                <a:ea typeface="+mn-ea"/>
                <a:cs typeface="+mn-cs"/>
              </a:rPr>
              <a:t> функциональных </a:t>
            </a:r>
            <a:r>
              <a:rPr lang="en-US" sz="1200" b="0" i="0" baseline="0" dirty="0" err="1">
                <a:solidFill>
                  <a:srgbClr val="000000"/>
                </a:solidFill>
                <a:latin typeface="Arial"/>
                <a:ea typeface="+mn-ea"/>
                <a:cs typeface="+mn-cs"/>
              </a:rPr>
              <a:t>возможностей</a:t>
            </a:r>
            <a:r>
              <a:rPr lang="en-US" sz="1200" b="0" i="0" baseline="0" dirty="0">
                <a:solidFill>
                  <a:srgbClr val="000000"/>
                </a:solidFill>
                <a:latin typeface="Arial"/>
                <a:ea typeface="+mn-ea"/>
                <a:cs typeface="+mn-cs"/>
              </a:rPr>
              <a:t>. </a:t>
            </a:r>
          </a:p>
          <a:p>
            <a:pPr marL="0" marR="0" indent="0" algn="l" defTabSz="914400">
              <a:lnSpc>
                <a:spcPct val="100000"/>
              </a:lnSpc>
              <a:spcBef>
                <a:spcPts val="432"/>
              </a:spcBef>
              <a:spcAft>
                <a:spcPts val="0"/>
              </a:spcAft>
              <a:buNone/>
            </a:pPr>
            <a:r>
              <a:rPr lang="en-US" sz="1200" b="0" i="0" dirty="0" err="1">
                <a:solidFill>
                  <a:srgbClr val="000000"/>
                </a:solidFill>
                <a:latin typeface="Arial"/>
                <a:ea typeface="+mn-ea"/>
                <a:cs typeface="+mn-cs"/>
              </a:rPr>
              <a:t>Поддержка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различных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областей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деятельности</a:t>
            </a:r>
            <a:r>
              <a:rPr lang="en-US" sz="1200" b="0" i="0" dirty="0">
                <a:solidFill>
                  <a:srgbClr val="000000"/>
                </a:solidFill>
                <a:latin typeface="Arial"/>
                <a:ea typeface="+mn-ea"/>
                <a:cs typeface="+mn-cs"/>
              </a:rPr>
              <a:t> – </a:t>
            </a:r>
            <a:r>
              <a:rPr lang="en-US" sz="1200" b="0" i="0" dirty="0" err="1" smtClean="0">
                <a:solidFill>
                  <a:srgbClr val="000000"/>
                </a:solidFill>
                <a:latin typeface="Arial"/>
                <a:ea typeface="+mn-ea"/>
                <a:cs typeface="+mn-cs"/>
              </a:rPr>
              <a:t>управлени</a:t>
            </a:r>
            <a:r>
              <a:rPr lang="ru-RU" sz="1200" b="0" i="0" dirty="0" smtClean="0">
                <a:solidFill>
                  <a:srgbClr val="000000"/>
                </a:solidFill>
                <a:latin typeface="Arial"/>
                <a:ea typeface="+mn-ea"/>
                <a:cs typeface="+mn-cs"/>
              </a:rPr>
              <a:t>е</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корпоративной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информацией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бизнес-аналитика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оркестровка</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процессов</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управление</a:t>
            </a:r>
            <a:r>
              <a:rPr lang="en-US" sz="1200" b="0" i="0" baseline="0" dirty="0">
                <a:solidFill>
                  <a:srgbClr val="000000"/>
                </a:solidFill>
                <a:latin typeface="Arial"/>
                <a:ea typeface="+mn-ea"/>
                <a:cs typeface="+mn-cs"/>
              </a:rPr>
              <a:t> </a:t>
            </a:r>
            <a:r>
              <a:rPr lang="en-US" sz="1200" b="0" i="0" baseline="0" dirty="0" err="1">
                <a:solidFill>
                  <a:srgbClr val="000000"/>
                </a:solidFill>
                <a:latin typeface="Arial"/>
                <a:ea typeface="+mn-ea"/>
                <a:cs typeface="+mn-cs"/>
              </a:rPr>
              <a:t>ландшафтом</a:t>
            </a:r>
            <a:r>
              <a:rPr lang="en-US" sz="1200" b="0" i="0" baseline="0" dirty="0">
                <a:solidFill>
                  <a:srgbClr val="000000"/>
                </a:solidFill>
                <a:latin typeface="Arial"/>
                <a:ea typeface="+mn-ea"/>
                <a:cs typeface="+mn-cs"/>
              </a:rPr>
              <a:t> и т. д. </a:t>
            </a:r>
          </a:p>
          <a:p>
            <a:pPr marL="0" marR="0" indent="0" algn="l" defTabSz="914400">
              <a:lnSpc>
                <a:spcPct val="100000"/>
              </a:lnSpc>
              <a:spcBef>
                <a:spcPts val="0"/>
              </a:spcBef>
              <a:spcAft>
                <a:spcPts val="0"/>
              </a:spcAft>
              <a:buNone/>
            </a:pPr>
            <a:endParaRPr lang="en-US" dirty="0" smtClean="0"/>
          </a:p>
          <a:p>
            <a:pPr marL="0" marR="0" indent="0" algn="l" defTabSz="914400">
              <a:lnSpc>
                <a:spcPct val="100000"/>
              </a:lnSpc>
              <a:spcBef>
                <a:spcPts val="432"/>
              </a:spcBef>
              <a:spcAft>
                <a:spcPts val="0"/>
              </a:spcAft>
              <a:buNone/>
            </a:pPr>
            <a:r>
              <a:rPr lang="en-US" sz="1200" b="0" i="0" baseline="0" dirty="0">
                <a:solidFill>
                  <a:srgbClr val="000000"/>
                </a:solidFill>
                <a:latin typeface="Arial"/>
                <a:ea typeface="+mn-ea"/>
                <a:cs typeface="+mn-cs"/>
              </a:rPr>
              <a:t> </a:t>
            </a:r>
          </a:p>
          <a:p>
            <a:pPr marL="0" marR="0" indent="0" algn="l" defTabSz="914400">
              <a:lnSpc>
                <a:spcPct val="100000"/>
              </a:lnSpc>
              <a:spcBef>
                <a:spcPts val="0"/>
              </a:spcBef>
              <a:spcAft>
                <a:spcPts val="0"/>
              </a:spcAft>
              <a:buNone/>
            </a:pPr>
            <a:endParaRPr lang="en-US" dirty="0" smtClean="0"/>
          </a:p>
          <a:p>
            <a:pPr marL="0" marR="0" indent="0" algn="l" defTabSz="914400">
              <a:lnSpc>
                <a:spcPct val="100000"/>
              </a:lnSpc>
              <a:spcBef>
                <a:spcPts val="0"/>
              </a:spcBef>
              <a:spcAft>
                <a:spcPts val="0"/>
              </a:spcAft>
              <a:buNone/>
            </a:pPr>
            <a:endParaRPr lang="en-US" dirty="0" smtClean="0"/>
          </a:p>
          <a:p>
            <a:pPr marL="0" algn="l" defTabSz="914400">
              <a:buNone/>
            </a:pPr>
            <a:endParaRPr lang="en-US" dirty="0" smtClean="0"/>
          </a:p>
          <a:p>
            <a:pPr marL="0" algn="l" defTabSz="914400">
              <a:buNone/>
            </a:pPr>
            <a:endParaRPr lang="en-US" dirty="0" smtClean="0"/>
          </a:p>
        </p:txBody>
      </p:sp>
      <p:sp>
        <p:nvSpPr>
          <p:cNvPr id="4" name="Slide Number Placeholder 3"/>
          <p:cNvSpPr>
            <a:spLocks noGrp="1"/>
          </p:cNvSpPr>
          <p:nvPr>
            <p:ph type="sldNum" sz="quarter" idx="10"/>
          </p:nvPr>
        </p:nvSpPr>
        <p:spPr/>
        <p:txBody>
          <a:bodyPr/>
          <a:lstStyle/>
          <a:p>
            <a:pPr algn="ctr" defTabSz="914400">
              <a:buNone/>
            </a:pPr>
            <a:fld id="{9CFCDB90-B41D-48BA-BDBE-8573C1445AFC}" type="slidenum">
              <a:rPr lang="en-GB" sz="1000" b="0" i="0">
                <a:latin typeface="Arial"/>
                <a:ea typeface="+mn-ea"/>
                <a:cs typeface="+mn-cs"/>
              </a:rPr>
              <a:pPr algn="ctr" defTabSz="914400">
                <a:buNone/>
              </a:pPr>
              <a:t>10</a:t>
            </a:fld>
            <a:endParaRPr lang="en-GB" sz="1000" b="0" i="0">
              <a:latin typeface="Arial"/>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66530" y="1447451"/>
            <a:ext cx="4165200" cy="5032147"/>
          </a:xfrm>
          <a:prstGeom prst="rect">
            <a:avLst/>
          </a:prstGeom>
          <a:noFill/>
        </p:spPr>
        <p:txBody>
          <a:bodyPr wrap="square" lIns="0" tIns="0" rIns="0" bIns="0" rtlCol="0">
            <a:spAutoFit/>
          </a:bodyPr>
          <a:lstStyle/>
          <a:p>
            <a:pPr marL="0" indent="0" algn="l" defTabSz="914400">
              <a:lnSpc>
                <a:spcPct val="100000"/>
              </a:lnSpc>
              <a:spcBef>
                <a:spcPts val="400"/>
              </a:spcBef>
              <a:buNone/>
            </a:pPr>
            <a:r>
              <a:rPr lang="en-GB" sz="900" b="0" i="0" dirty="0" err="1">
                <a:solidFill>
                  <a:srgbClr val="000000"/>
                </a:solidFill>
                <a:latin typeface="Arial"/>
                <a:ea typeface="MS PGothic"/>
                <a:cs typeface="+mn-cs"/>
              </a:rPr>
              <a:t>Любая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часть</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данной</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публикации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может</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быть</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воспроизведена</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или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передана</a:t>
            </a:r>
            <a:r>
              <a:rPr lang="en-GB" sz="900" b="0" i="0" dirty="0">
                <a:solidFill>
                  <a:srgbClr val="000000"/>
                </a:solidFill>
                <a:latin typeface="Arial"/>
                <a:ea typeface="MS PGothic"/>
                <a:cs typeface="+mn-cs"/>
              </a:rPr>
              <a:t> </a:t>
            </a:r>
            <a:r>
              <a:rPr lang="en-GB" sz="900" b="0" i="0" dirty="0" smtClean="0">
                <a:solidFill>
                  <a:srgbClr val="000000"/>
                </a:solidFill>
                <a:latin typeface="Arial"/>
                <a:ea typeface="MS PGothic"/>
                <a:cs typeface="+mn-cs"/>
              </a:rPr>
              <a:t>в</a:t>
            </a:r>
            <a:r>
              <a:rPr lang="ru-RU" sz="900" b="0" i="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какой-либо</a:t>
            </a:r>
            <a:r>
              <a:rPr lang="en-GB" sz="900" b="0" i="0" dirty="0" smtClean="0">
                <a:solidFill>
                  <a:srgbClr val="000000"/>
                </a:solidFill>
                <a:latin typeface="Arial"/>
                <a:ea typeface="MS PGothic"/>
                <a:cs typeface="+mn-cs"/>
              </a:rPr>
              <a:t> </a:t>
            </a:r>
            <a:r>
              <a:rPr lang="en-GB" sz="900" b="0" i="0" dirty="0" err="1">
                <a:solidFill>
                  <a:srgbClr val="000000"/>
                </a:solidFill>
                <a:latin typeface="Arial"/>
                <a:ea typeface="MS PGothic"/>
                <a:cs typeface="+mn-cs"/>
              </a:rPr>
              <a:t>форме</a:t>
            </a:r>
            <a:r>
              <a:rPr lang="en-GB" sz="900" b="0" i="0" dirty="0">
                <a:solidFill>
                  <a:srgbClr val="000000"/>
                </a:solidFill>
                <a:latin typeface="Arial"/>
                <a:ea typeface="MS PGothic"/>
                <a:cs typeface="+mn-cs"/>
              </a:rPr>
              <a:t> и с </a:t>
            </a:r>
            <a:r>
              <a:rPr lang="en-GB" sz="900" b="0" i="0" dirty="0" err="1">
                <a:solidFill>
                  <a:srgbClr val="000000"/>
                </a:solidFill>
                <a:latin typeface="Arial"/>
                <a:ea typeface="MS PGothic"/>
                <a:cs typeface="+mn-cs"/>
              </a:rPr>
              <a:t>какой-либо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целью</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только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после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получения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разрешения</a:t>
            </a:r>
            <a:r>
              <a:rPr lang="en-GB" sz="900" b="0" i="0" dirty="0">
                <a:solidFill>
                  <a:srgbClr val="000000"/>
                </a:solidFill>
                <a:latin typeface="Arial"/>
                <a:ea typeface="MS PGothic"/>
                <a:cs typeface="+mn-cs"/>
              </a:rPr>
              <a:t> SAP AG</a:t>
            </a:r>
            <a:r>
              <a:rPr lang="en-GB" sz="900" b="0" i="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Содержащаяся</a:t>
            </a:r>
            <a:r>
              <a:rPr lang="en-GB" sz="900" b="0" i="0" dirty="0" smtClean="0">
                <a:solidFill>
                  <a:srgbClr val="000000"/>
                </a:solidFill>
                <a:latin typeface="Arial"/>
                <a:ea typeface="MS PGothic"/>
                <a:cs typeface="+mn-cs"/>
              </a:rPr>
              <a:t> </a:t>
            </a:r>
            <a:r>
              <a:rPr lang="en-GB" sz="900" b="0" i="0" dirty="0">
                <a:solidFill>
                  <a:srgbClr val="000000"/>
                </a:solidFill>
                <a:latin typeface="Arial"/>
                <a:ea typeface="MS PGothic"/>
                <a:cs typeface="+mn-cs"/>
              </a:rPr>
              <a:t>в </a:t>
            </a:r>
            <a:r>
              <a:rPr lang="en-GB" sz="900" b="0" i="0" dirty="0" err="1">
                <a:solidFill>
                  <a:srgbClr val="000000"/>
                </a:solidFill>
                <a:latin typeface="Arial"/>
                <a:ea typeface="MS PGothic"/>
                <a:cs typeface="+mn-cs"/>
              </a:rPr>
              <a:t>данном</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документе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информация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может</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быть</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изменена</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без</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предварительного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уведомления</a:t>
            </a:r>
            <a:r>
              <a:rPr lang="en-GB" sz="900" b="0" i="0" dirty="0">
                <a:solidFill>
                  <a:srgbClr val="000000"/>
                </a:solidFill>
                <a:latin typeface="Arial"/>
                <a:ea typeface="MS PGothic"/>
                <a:cs typeface="+mn-cs"/>
              </a:rPr>
              <a:t>.</a:t>
            </a:r>
          </a:p>
          <a:p>
            <a:pPr marL="0" indent="0" algn="l" defTabSz="914400">
              <a:lnSpc>
                <a:spcPct val="100000"/>
              </a:lnSpc>
              <a:spcBef>
                <a:spcPts val="400"/>
              </a:spcBef>
              <a:buNone/>
            </a:pPr>
            <a:r>
              <a:rPr lang="en-GB" sz="900" b="0" i="0" dirty="0" err="1">
                <a:solidFill>
                  <a:srgbClr val="000000"/>
                </a:solidFill>
                <a:latin typeface="Arial"/>
                <a:ea typeface="MS PGothic"/>
                <a:cs typeface="+mn-cs"/>
              </a:rPr>
              <a:t>Некоторые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программные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продукты</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которыми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торгует</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компания</a:t>
            </a:r>
            <a:r>
              <a:rPr lang="en-GB" sz="900" b="0" i="0" dirty="0">
                <a:solidFill>
                  <a:srgbClr val="000000"/>
                </a:solidFill>
                <a:latin typeface="Arial"/>
                <a:ea typeface="MS PGothic"/>
                <a:cs typeface="+mn-cs"/>
              </a:rPr>
              <a:t> SAP AG </a:t>
            </a:r>
            <a:r>
              <a:rPr lang="ru-RU" sz="900" b="0" i="0" dirty="0" smtClean="0">
                <a:solidFill>
                  <a:srgbClr val="000000"/>
                </a:solidFill>
                <a:latin typeface="Arial"/>
                <a:ea typeface="MS PGothic"/>
                <a:cs typeface="+mn-cs"/>
              </a:rPr>
              <a:t/>
            </a:r>
            <a:br>
              <a:rPr lang="ru-RU" sz="900" b="0" i="0" dirty="0" smtClean="0">
                <a:solidFill>
                  <a:srgbClr val="000000"/>
                </a:solidFill>
                <a:latin typeface="Arial"/>
                <a:ea typeface="MS PGothic"/>
                <a:cs typeface="+mn-cs"/>
              </a:rPr>
            </a:br>
            <a:r>
              <a:rPr lang="en-GB" sz="900" b="0" i="0" dirty="0" smtClean="0">
                <a:solidFill>
                  <a:srgbClr val="000000"/>
                </a:solidFill>
                <a:latin typeface="Arial"/>
                <a:ea typeface="MS PGothic"/>
                <a:cs typeface="+mn-cs"/>
              </a:rPr>
              <a:t>и </a:t>
            </a:r>
            <a:r>
              <a:rPr lang="en-GB" sz="900" b="0" i="0" dirty="0" err="1">
                <a:solidFill>
                  <a:srgbClr val="000000"/>
                </a:solidFill>
                <a:latin typeface="Arial"/>
                <a:ea typeface="MS PGothic"/>
                <a:cs typeface="+mn-cs"/>
              </a:rPr>
              <a:t>ее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дистрибьюторы</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содержат</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программные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компоненты</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являющиеся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собственностью</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других</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поставщиков</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программного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обеспечения</a:t>
            </a:r>
            <a:r>
              <a:rPr lang="en-GB" sz="900" b="0" i="0" dirty="0">
                <a:solidFill>
                  <a:srgbClr val="000000"/>
                </a:solidFill>
                <a:latin typeface="Arial"/>
                <a:ea typeface="MS PGothic"/>
                <a:cs typeface="+mn-cs"/>
              </a:rPr>
              <a:t>.</a:t>
            </a:r>
          </a:p>
          <a:p>
            <a:pPr marL="0" indent="0" algn="l" defTabSz="914400">
              <a:lnSpc>
                <a:spcPct val="100000"/>
              </a:lnSpc>
              <a:spcBef>
                <a:spcPts val="400"/>
              </a:spcBef>
              <a:buNone/>
            </a:pPr>
            <a:r>
              <a:rPr lang="en-GB" sz="900" b="0" i="0" dirty="0">
                <a:solidFill>
                  <a:srgbClr val="000000"/>
                </a:solidFill>
                <a:latin typeface="Arial"/>
                <a:ea typeface="MS PGothic"/>
                <a:cs typeface="+mn-cs"/>
              </a:rPr>
              <a:t>Microsoft, Windows, Excel, </a:t>
            </a:r>
            <a:r>
              <a:rPr lang="en-GB" sz="900" b="0" i="0" dirty="0" smtClean="0">
                <a:solidFill>
                  <a:srgbClr val="000000"/>
                </a:solidFill>
                <a:latin typeface="Arial"/>
                <a:ea typeface="MS PGothic"/>
                <a:cs typeface="+mn-cs"/>
              </a:rPr>
              <a:t>Outlook,</a:t>
            </a:r>
            <a:r>
              <a:rPr lang="ru-RU" sz="900" b="0" i="0" baseline="0" dirty="0" smtClean="0">
                <a:solidFill>
                  <a:srgbClr val="000000"/>
                </a:solidFill>
                <a:latin typeface="Arial"/>
                <a:ea typeface="MS PGothic"/>
                <a:cs typeface="+mn-cs"/>
              </a:rPr>
              <a:t> и </a:t>
            </a:r>
            <a:r>
              <a:rPr lang="en-GB" sz="900" b="0" i="0" dirty="0" smtClean="0">
                <a:solidFill>
                  <a:srgbClr val="000000"/>
                </a:solidFill>
                <a:latin typeface="Arial"/>
                <a:ea typeface="MS PGothic"/>
                <a:cs typeface="+mn-cs"/>
              </a:rPr>
              <a:t>PowerPoint </a:t>
            </a:r>
            <a:r>
              <a:rPr lang="ru-RU" sz="900" b="0" i="0" baseline="0" dirty="0" smtClean="0">
                <a:solidFill>
                  <a:srgbClr val="000000"/>
                </a:solidFill>
                <a:latin typeface="Arial"/>
                <a:ea typeface="MS PGothic"/>
                <a:cs typeface="+mn-cs"/>
              </a:rPr>
              <a:t>являются зарегистрированными</a:t>
            </a:r>
            <a:r>
              <a:rPr lang="en-GB" sz="900" b="0" i="0" dirty="0" smtClean="0">
                <a:solidFill>
                  <a:srgbClr val="000000"/>
                </a:solidFill>
                <a:latin typeface="Arial"/>
                <a:ea typeface="MS PGothic"/>
                <a:cs typeface="+mn-cs"/>
              </a:rPr>
              <a:t> </a:t>
            </a:r>
            <a:r>
              <a:rPr lang="ru-RU" sz="900" b="0" i="0" baseline="0" dirty="0" smtClean="0">
                <a:solidFill>
                  <a:srgbClr val="000000"/>
                </a:solidFill>
                <a:latin typeface="Arial"/>
                <a:ea typeface="MS PGothic"/>
                <a:cs typeface="+mn-cs"/>
              </a:rPr>
              <a:t>торговыми марками</a:t>
            </a:r>
            <a:r>
              <a:rPr lang="en-GB" sz="900" b="0" i="0" dirty="0" smtClean="0">
                <a:solidFill>
                  <a:srgbClr val="000000"/>
                </a:solidFill>
                <a:latin typeface="Arial"/>
                <a:ea typeface="MS PGothic"/>
                <a:cs typeface="+mn-cs"/>
              </a:rPr>
              <a:t> </a:t>
            </a:r>
            <a:r>
              <a:rPr lang="en-GB" sz="900" b="0" i="0" dirty="0">
                <a:solidFill>
                  <a:srgbClr val="000000"/>
                </a:solidFill>
                <a:latin typeface="Arial"/>
                <a:ea typeface="MS PGothic"/>
                <a:cs typeface="+mn-cs"/>
              </a:rPr>
              <a:t>Microsoft Corporation. </a:t>
            </a:r>
          </a:p>
          <a:p>
            <a:pPr marL="0" indent="0" algn="l" defTabSz="914400">
              <a:lnSpc>
                <a:spcPct val="100000"/>
              </a:lnSpc>
              <a:spcBef>
                <a:spcPts val="400"/>
              </a:spcBef>
              <a:buNone/>
            </a:pPr>
            <a:r>
              <a:rPr lang="en-GB" sz="900" b="0" i="0" dirty="0">
                <a:solidFill>
                  <a:srgbClr val="000000"/>
                </a:solidFill>
                <a:latin typeface="Arial"/>
                <a:ea typeface="MS PGothic"/>
                <a:cs typeface="+mn-cs"/>
              </a:rPr>
              <a:t>IBM, DB2, DB2 Universal Database, System </a:t>
            </a:r>
            <a:r>
              <a:rPr lang="en-GB" sz="900" b="0" i="0" dirty="0" err="1">
                <a:solidFill>
                  <a:srgbClr val="000000"/>
                </a:solidFill>
                <a:latin typeface="Arial"/>
                <a:ea typeface="MS PGothic"/>
                <a:cs typeface="+mn-cs"/>
              </a:rPr>
              <a:t>i</a:t>
            </a:r>
            <a:r>
              <a:rPr lang="en-GB" sz="900" b="0" i="0" dirty="0">
                <a:solidFill>
                  <a:srgbClr val="000000"/>
                </a:solidFill>
                <a:latin typeface="Arial"/>
                <a:ea typeface="MS PGothic"/>
                <a:cs typeface="+mn-cs"/>
              </a:rPr>
              <a:t>, System i5, System p, System p5, System x, System z, System z10, System z9, z10, z9, </a:t>
            </a:r>
            <a:r>
              <a:rPr lang="en-GB" sz="900" b="0" i="0" dirty="0" err="1">
                <a:solidFill>
                  <a:srgbClr val="000000"/>
                </a:solidFill>
                <a:latin typeface="Arial"/>
                <a:ea typeface="MS PGothic"/>
                <a:cs typeface="+mn-cs"/>
              </a:rPr>
              <a:t>iSeries</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pSeries</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xSeries</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zSeries</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eServer</a:t>
            </a:r>
            <a:r>
              <a:rPr lang="en-GB" sz="900" b="0" i="0" dirty="0">
                <a:solidFill>
                  <a:srgbClr val="000000"/>
                </a:solidFill>
                <a:latin typeface="Arial"/>
                <a:ea typeface="MS PGothic"/>
                <a:cs typeface="+mn-cs"/>
              </a:rPr>
              <a:t>, z/VM, z/OS, i5/OS, S/390, OS/390, OS/400, AS/400, S/390 Parallel Enterprise Server, </a:t>
            </a:r>
            <a:r>
              <a:rPr lang="en-GB" sz="900" b="0" i="0" dirty="0" err="1">
                <a:solidFill>
                  <a:srgbClr val="000000"/>
                </a:solidFill>
                <a:latin typeface="Arial"/>
                <a:ea typeface="MS PGothic"/>
                <a:cs typeface="+mn-cs"/>
              </a:rPr>
              <a:t>PowerVM</a:t>
            </a:r>
            <a:r>
              <a:rPr lang="en-GB" sz="900" b="0" i="0" dirty="0">
                <a:solidFill>
                  <a:srgbClr val="000000"/>
                </a:solidFill>
                <a:latin typeface="Arial"/>
                <a:ea typeface="MS PGothic"/>
                <a:cs typeface="+mn-cs"/>
              </a:rPr>
              <a:t>, Power Architecture, POWER6+, POWER6, POWER5+, POWER5, POWER, </a:t>
            </a:r>
            <a:r>
              <a:rPr lang="en-GB" sz="900" b="0" i="0" dirty="0" err="1">
                <a:solidFill>
                  <a:srgbClr val="000000"/>
                </a:solidFill>
                <a:latin typeface="Arial"/>
                <a:ea typeface="MS PGothic"/>
                <a:cs typeface="+mn-cs"/>
              </a:rPr>
              <a:t>OpenPower</a:t>
            </a:r>
            <a:r>
              <a:rPr lang="en-GB" sz="900" b="0" i="0" dirty="0">
                <a:solidFill>
                  <a:srgbClr val="000000"/>
                </a:solidFill>
                <a:latin typeface="Arial"/>
                <a:ea typeface="MS PGothic"/>
                <a:cs typeface="+mn-cs"/>
              </a:rPr>
              <a:t>, PowerPC, </a:t>
            </a:r>
            <a:r>
              <a:rPr lang="en-GB" sz="900" b="0" i="0" dirty="0" err="1">
                <a:solidFill>
                  <a:srgbClr val="000000"/>
                </a:solidFill>
                <a:latin typeface="Arial"/>
                <a:ea typeface="MS PGothic"/>
                <a:cs typeface="+mn-cs"/>
              </a:rPr>
              <a:t>BatchPipes</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BladeCenter</a:t>
            </a:r>
            <a:r>
              <a:rPr lang="en-GB" sz="900" b="0" i="0" dirty="0">
                <a:solidFill>
                  <a:srgbClr val="000000"/>
                </a:solidFill>
                <a:latin typeface="Arial"/>
                <a:ea typeface="MS PGothic"/>
                <a:cs typeface="+mn-cs"/>
              </a:rPr>
              <a:t>, System Storage, GPFS, HACMP, RETAIN, DB2 Connect, RACF, Redbooks, OS/2, Parallel </a:t>
            </a:r>
            <a:r>
              <a:rPr lang="en-GB" sz="900" b="0" i="0" dirty="0" err="1">
                <a:solidFill>
                  <a:srgbClr val="000000"/>
                </a:solidFill>
                <a:latin typeface="Arial"/>
                <a:ea typeface="MS PGothic"/>
                <a:cs typeface="+mn-cs"/>
              </a:rPr>
              <a:t>Sysplex</a:t>
            </a:r>
            <a:r>
              <a:rPr lang="en-GB" sz="900" b="0" i="0" dirty="0">
                <a:solidFill>
                  <a:srgbClr val="000000"/>
                </a:solidFill>
                <a:latin typeface="Arial"/>
                <a:ea typeface="MS PGothic"/>
                <a:cs typeface="+mn-cs"/>
              </a:rPr>
              <a:t>, MVS/ESA, AIX, Intelligent Miner, </a:t>
            </a:r>
            <a:r>
              <a:rPr lang="en-GB" sz="900" b="0" i="0" dirty="0" err="1">
                <a:solidFill>
                  <a:srgbClr val="000000"/>
                </a:solidFill>
                <a:latin typeface="Arial"/>
                <a:ea typeface="MS PGothic"/>
                <a:cs typeface="+mn-cs"/>
              </a:rPr>
              <a:t>WebSphere</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Netfinity</a:t>
            </a:r>
            <a:r>
              <a:rPr lang="en-GB" sz="900" b="0" i="0" dirty="0">
                <a:solidFill>
                  <a:srgbClr val="000000"/>
                </a:solidFill>
                <a:latin typeface="Arial"/>
                <a:ea typeface="MS PGothic"/>
                <a:cs typeface="+mn-cs"/>
              </a:rPr>
              <a:t>, Tivoli </a:t>
            </a:r>
            <a:r>
              <a:rPr lang="ru-RU" sz="900" b="0" i="0" dirty="0" smtClean="0">
                <a:solidFill>
                  <a:srgbClr val="000000"/>
                </a:solidFill>
                <a:latin typeface="Arial"/>
                <a:ea typeface="MS PGothic"/>
                <a:cs typeface="+mn-cs"/>
              </a:rPr>
              <a:t>и</a:t>
            </a:r>
            <a:r>
              <a:rPr lang="ru-RU" sz="900" b="0" i="0" baseline="0" dirty="0" smtClean="0">
                <a:solidFill>
                  <a:srgbClr val="000000"/>
                </a:solidFill>
                <a:latin typeface="Arial"/>
                <a:ea typeface="MS PGothic"/>
                <a:cs typeface="+mn-cs"/>
              </a:rPr>
              <a:t> </a:t>
            </a:r>
            <a:r>
              <a:rPr lang="en-GB" sz="900" b="0" i="0" dirty="0" smtClean="0">
                <a:solidFill>
                  <a:srgbClr val="000000"/>
                </a:solidFill>
                <a:latin typeface="Arial"/>
                <a:ea typeface="MS PGothic"/>
                <a:cs typeface="+mn-cs"/>
              </a:rPr>
              <a:t>Informix </a:t>
            </a:r>
            <a:r>
              <a:rPr lang="ru-RU" sz="900" b="0" i="0" baseline="0" dirty="0" smtClean="0">
                <a:solidFill>
                  <a:srgbClr val="000000"/>
                </a:solidFill>
                <a:latin typeface="Arial"/>
                <a:ea typeface="MS PGothic"/>
                <a:cs typeface="+mn-cs"/>
              </a:rPr>
              <a:t>являются торговыми марками</a:t>
            </a:r>
            <a:r>
              <a:rPr lang="en-GB" sz="900" b="0" i="0" dirty="0" smtClean="0">
                <a:solidFill>
                  <a:srgbClr val="000000"/>
                </a:solidFill>
                <a:latin typeface="Arial"/>
                <a:ea typeface="MS PGothic"/>
                <a:cs typeface="+mn-cs"/>
              </a:rPr>
              <a:t> </a:t>
            </a:r>
            <a:r>
              <a:rPr lang="ru-RU" sz="900" b="0" i="0" dirty="0" smtClean="0">
                <a:solidFill>
                  <a:srgbClr val="000000"/>
                </a:solidFill>
                <a:latin typeface="Arial"/>
                <a:ea typeface="MS PGothic"/>
                <a:cs typeface="+mn-cs"/>
              </a:rPr>
              <a:t>или</a:t>
            </a:r>
            <a:r>
              <a:rPr lang="ru-RU" sz="900" b="0" i="0" baseline="0" dirty="0" smtClean="0">
                <a:solidFill>
                  <a:srgbClr val="000000"/>
                </a:solidFill>
                <a:latin typeface="Arial"/>
                <a:ea typeface="MS PGothic"/>
                <a:cs typeface="+mn-cs"/>
              </a:rPr>
              <a:t> зарегистрированными торговыми маркам</a:t>
            </a:r>
            <a:r>
              <a:rPr lang="en-GB" sz="900" b="0" i="0" dirty="0" smtClean="0">
                <a:solidFill>
                  <a:srgbClr val="000000"/>
                </a:solidFill>
                <a:latin typeface="Arial"/>
                <a:ea typeface="MS PGothic"/>
                <a:cs typeface="+mn-cs"/>
              </a:rPr>
              <a:t> </a:t>
            </a:r>
            <a:r>
              <a:rPr lang="en-GB" sz="900" b="0" i="0" dirty="0">
                <a:solidFill>
                  <a:srgbClr val="000000"/>
                </a:solidFill>
                <a:latin typeface="Arial"/>
                <a:ea typeface="MS PGothic"/>
                <a:cs typeface="+mn-cs"/>
              </a:rPr>
              <a:t>IBM Corporation.</a:t>
            </a:r>
          </a:p>
          <a:p>
            <a:pPr marL="0" indent="0" algn="l" defTabSz="914400">
              <a:lnSpc>
                <a:spcPct val="100000"/>
              </a:lnSpc>
              <a:spcBef>
                <a:spcPts val="400"/>
              </a:spcBef>
              <a:buNone/>
            </a:pPr>
            <a:r>
              <a:rPr lang="en-GB" sz="900" b="0" i="0" dirty="0">
                <a:solidFill>
                  <a:srgbClr val="000000"/>
                </a:solidFill>
                <a:latin typeface="Arial"/>
                <a:ea typeface="MS PGothic"/>
                <a:cs typeface="+mn-cs"/>
              </a:rPr>
              <a:t>Linux </a:t>
            </a:r>
            <a:r>
              <a:rPr lang="en-GB" sz="900" b="0" i="0" dirty="0" err="1">
                <a:solidFill>
                  <a:srgbClr val="000000"/>
                </a:solidFill>
                <a:latin typeface="Arial"/>
                <a:ea typeface="MS PGothic"/>
                <a:cs typeface="+mn-cs"/>
              </a:rPr>
              <a:t>является</a:t>
            </a:r>
            <a:r>
              <a:rPr lang="en-GB" sz="900" b="0" i="0" dirty="0">
                <a:solidFill>
                  <a:srgbClr val="000000"/>
                </a:solidFill>
                <a:latin typeface="Arial"/>
                <a:ea typeface="MS PGothic"/>
                <a:cs typeface="+mn-cs"/>
              </a:rPr>
              <a:t> </a:t>
            </a:r>
            <a:r>
              <a:rPr lang="en-GB" sz="900" b="0" i="0" dirty="0" err="1" smtClean="0">
                <a:solidFill>
                  <a:srgbClr val="000000"/>
                </a:solidFill>
                <a:latin typeface="Arial"/>
                <a:ea typeface="MS PGothic"/>
                <a:cs typeface="+mn-cs"/>
              </a:rPr>
              <a:t>зарегистрированн</a:t>
            </a:r>
            <a:r>
              <a:rPr lang="ru-RU" sz="900" b="0" i="0" dirty="0" smtClean="0">
                <a:solidFill>
                  <a:srgbClr val="000000"/>
                </a:solidFill>
                <a:latin typeface="Arial"/>
                <a:ea typeface="MS PGothic"/>
                <a:cs typeface="+mn-cs"/>
              </a:rPr>
              <a:t>ой</a:t>
            </a:r>
            <a:r>
              <a:rPr lang="ru-RU" sz="900" b="0" i="0" baseline="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товарн</a:t>
            </a:r>
            <a:r>
              <a:rPr lang="ru-RU" sz="900" b="0" i="0" dirty="0" smtClean="0">
                <a:solidFill>
                  <a:srgbClr val="000000"/>
                </a:solidFill>
                <a:latin typeface="Arial"/>
                <a:ea typeface="MS PGothic"/>
                <a:cs typeface="+mn-cs"/>
              </a:rPr>
              <a:t>ой</a:t>
            </a:r>
            <a:r>
              <a:rPr lang="ru-RU" sz="900" b="0" i="0" baseline="0" dirty="0" smtClean="0">
                <a:solidFill>
                  <a:srgbClr val="000000"/>
                </a:solidFill>
                <a:latin typeface="Arial"/>
                <a:ea typeface="MS PGothic"/>
                <a:cs typeface="+mn-cs"/>
              </a:rPr>
              <a:t> маркой</a:t>
            </a:r>
            <a:r>
              <a:rPr lang="en-GB" sz="900" b="0" i="0" dirty="0" smtClean="0">
                <a:solidFill>
                  <a:srgbClr val="000000"/>
                </a:solidFill>
                <a:latin typeface="Arial"/>
                <a:ea typeface="MS PGothic"/>
                <a:cs typeface="+mn-cs"/>
              </a:rPr>
              <a:t> </a:t>
            </a:r>
            <a:r>
              <a:rPr lang="en-GB" sz="900" b="0" i="0" dirty="0">
                <a:solidFill>
                  <a:srgbClr val="000000"/>
                </a:solidFill>
                <a:latin typeface="Arial"/>
                <a:ea typeface="MS PGothic"/>
                <a:cs typeface="+mn-cs"/>
              </a:rPr>
              <a:t>Linus Torvalds в США </a:t>
            </a:r>
            <a:r>
              <a:rPr lang="en-GB" sz="900" b="0" i="0" dirty="0" smtClean="0">
                <a:solidFill>
                  <a:srgbClr val="000000"/>
                </a:solidFill>
                <a:latin typeface="Arial"/>
                <a:ea typeface="MS PGothic"/>
                <a:cs typeface="+mn-cs"/>
              </a:rPr>
              <a:t>и</a:t>
            </a:r>
            <a:r>
              <a:rPr lang="ru-RU" sz="900" b="0" i="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других</a:t>
            </a:r>
            <a:r>
              <a:rPr lang="en-GB" sz="900" b="0" i="0" dirty="0" smtClean="0">
                <a:solidFill>
                  <a:srgbClr val="000000"/>
                </a:solidFill>
                <a:latin typeface="Arial"/>
                <a:ea typeface="MS PGothic"/>
                <a:cs typeface="+mn-cs"/>
              </a:rPr>
              <a:t> </a:t>
            </a:r>
            <a:r>
              <a:rPr lang="en-GB" sz="900" b="0" i="0" dirty="0" err="1">
                <a:solidFill>
                  <a:srgbClr val="000000"/>
                </a:solidFill>
                <a:latin typeface="Arial"/>
                <a:ea typeface="MS PGothic"/>
                <a:cs typeface="+mn-cs"/>
              </a:rPr>
              <a:t>странах</a:t>
            </a:r>
            <a:r>
              <a:rPr lang="en-GB" sz="900" b="0" i="0" dirty="0">
                <a:solidFill>
                  <a:srgbClr val="000000"/>
                </a:solidFill>
                <a:latin typeface="Arial"/>
                <a:ea typeface="MS PGothic"/>
                <a:cs typeface="+mn-cs"/>
              </a:rPr>
              <a:t>.</a:t>
            </a:r>
          </a:p>
          <a:p>
            <a:pPr marL="0" indent="0" algn="l" defTabSz="914400">
              <a:lnSpc>
                <a:spcPct val="100000"/>
              </a:lnSpc>
              <a:spcBef>
                <a:spcPts val="400"/>
              </a:spcBef>
              <a:buNone/>
            </a:pPr>
            <a:r>
              <a:rPr lang="en-GB" sz="900" b="0" i="0" dirty="0">
                <a:solidFill>
                  <a:srgbClr val="000000"/>
                </a:solidFill>
                <a:latin typeface="Arial"/>
                <a:ea typeface="MS PGothic"/>
                <a:cs typeface="+mn-cs"/>
              </a:rPr>
              <a:t>Adobe, </a:t>
            </a:r>
            <a:r>
              <a:rPr lang="en-GB" sz="900" b="0" i="0" dirty="0" err="1">
                <a:solidFill>
                  <a:srgbClr val="000000"/>
                </a:solidFill>
                <a:latin typeface="Arial"/>
                <a:ea typeface="MS PGothic"/>
                <a:cs typeface="+mn-cs"/>
              </a:rPr>
              <a:t>логотип</a:t>
            </a:r>
            <a:r>
              <a:rPr lang="en-GB" sz="900" b="0" i="0" dirty="0">
                <a:solidFill>
                  <a:srgbClr val="000000"/>
                </a:solidFill>
                <a:latin typeface="Arial"/>
                <a:ea typeface="MS PGothic"/>
                <a:cs typeface="+mn-cs"/>
              </a:rPr>
              <a:t> Adobe, Acrobat, PostScript и Reader </a:t>
            </a:r>
            <a:r>
              <a:rPr lang="en-GB" sz="900" b="0" i="0" dirty="0" err="1">
                <a:solidFill>
                  <a:srgbClr val="000000"/>
                </a:solidFill>
                <a:latin typeface="Arial"/>
                <a:ea typeface="MS PGothic"/>
                <a:cs typeface="+mn-cs"/>
              </a:rPr>
              <a:t>являются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товарными</a:t>
            </a:r>
            <a:r>
              <a:rPr lang="en-GB"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или</a:t>
            </a:r>
            <a:r>
              <a:rPr lang="en-GB" sz="900" b="0" i="0" dirty="0" smtClean="0">
                <a:solidFill>
                  <a:srgbClr val="000000"/>
                </a:solidFill>
                <a:latin typeface="Arial"/>
                <a:ea typeface="MS PGothic"/>
                <a:cs typeface="+mn-cs"/>
              </a:rPr>
              <a:t> </a:t>
            </a:r>
            <a:r>
              <a:rPr lang="en-GB" sz="900" b="0" i="0" dirty="0" err="1">
                <a:solidFill>
                  <a:srgbClr val="000000"/>
                </a:solidFill>
                <a:latin typeface="Arial"/>
                <a:ea typeface="MS PGothic"/>
                <a:cs typeface="+mn-cs"/>
              </a:rPr>
              <a:t>зарегистрированными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товарными</a:t>
            </a:r>
            <a:r>
              <a:rPr lang="en-GB"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корпорации</a:t>
            </a:r>
            <a:r>
              <a:rPr lang="en-GB" sz="900" b="0" i="0" dirty="0" smtClean="0">
                <a:solidFill>
                  <a:srgbClr val="000000"/>
                </a:solidFill>
                <a:latin typeface="Arial"/>
                <a:ea typeface="MS PGothic"/>
                <a:cs typeface="+mn-cs"/>
              </a:rPr>
              <a:t> </a:t>
            </a:r>
            <a:r>
              <a:rPr lang="en-GB" sz="900" b="0" i="0" dirty="0">
                <a:solidFill>
                  <a:srgbClr val="000000"/>
                </a:solidFill>
                <a:latin typeface="Arial"/>
                <a:ea typeface="MS PGothic"/>
                <a:cs typeface="+mn-cs"/>
              </a:rPr>
              <a:t>Adobe Systems в США </a:t>
            </a:r>
            <a:r>
              <a:rPr lang="en-GB" sz="900" b="0" i="0" dirty="0" smtClean="0">
                <a:solidFill>
                  <a:srgbClr val="000000"/>
                </a:solidFill>
                <a:latin typeface="Arial"/>
                <a:ea typeface="MS PGothic"/>
                <a:cs typeface="+mn-cs"/>
              </a:rPr>
              <a:t>и</a:t>
            </a:r>
            <a:r>
              <a:rPr lang="ru-RU" sz="900" b="0" i="0" dirty="0" smtClean="0">
                <a:solidFill>
                  <a:srgbClr val="000000"/>
                </a:solidFill>
                <a:latin typeface="Arial"/>
                <a:ea typeface="MS PGothic"/>
                <a:cs typeface="+mn-cs"/>
              </a:rPr>
              <a:t>(</a:t>
            </a:r>
            <a:r>
              <a:rPr lang="en-GB" sz="900" b="0" i="0" dirty="0" err="1" smtClean="0">
                <a:solidFill>
                  <a:srgbClr val="000000"/>
                </a:solidFill>
                <a:latin typeface="Arial"/>
                <a:ea typeface="MS PGothic"/>
                <a:cs typeface="+mn-cs"/>
              </a:rPr>
              <a:t>или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других</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странах</a:t>
            </a:r>
            <a:r>
              <a:rPr lang="en-GB" sz="900" b="0" i="0" dirty="0">
                <a:solidFill>
                  <a:srgbClr val="000000"/>
                </a:solidFill>
                <a:latin typeface="Arial"/>
                <a:ea typeface="MS PGothic"/>
                <a:cs typeface="+mn-cs"/>
              </a:rPr>
              <a:t>.</a:t>
            </a:r>
          </a:p>
          <a:p>
            <a:pPr marL="0" indent="0" algn="l" defTabSz="914400">
              <a:lnSpc>
                <a:spcPct val="100000"/>
              </a:lnSpc>
              <a:spcBef>
                <a:spcPts val="400"/>
              </a:spcBef>
              <a:buNone/>
            </a:pPr>
            <a:r>
              <a:rPr lang="en-GB" sz="900" b="0" i="0" dirty="0">
                <a:solidFill>
                  <a:srgbClr val="000000"/>
                </a:solidFill>
                <a:latin typeface="Arial"/>
                <a:ea typeface="MS PGothic"/>
                <a:cs typeface="+mn-cs"/>
              </a:rPr>
              <a:t>Oracle и Java </a:t>
            </a:r>
            <a:r>
              <a:rPr lang="ru-RU" sz="900" b="0" i="0" dirty="0" smtClean="0">
                <a:solidFill>
                  <a:srgbClr val="000000"/>
                </a:solidFill>
                <a:latin typeface="Arial"/>
                <a:ea typeface="MS PGothic"/>
                <a:cs typeface="+mn-cs"/>
              </a:rPr>
              <a:t>являются </a:t>
            </a:r>
            <a:r>
              <a:rPr lang="en-GB" sz="900" b="0" i="0" dirty="0" err="1" smtClean="0">
                <a:solidFill>
                  <a:srgbClr val="000000"/>
                </a:solidFill>
                <a:latin typeface="Arial"/>
                <a:ea typeface="MS PGothic"/>
                <a:cs typeface="+mn-cs"/>
              </a:rPr>
              <a:t>зарегистрированными</a:t>
            </a:r>
            <a:r>
              <a:rPr lang="en-GB" sz="900" b="0" i="0" dirty="0" smtClean="0">
                <a:solidFill>
                  <a:srgbClr val="000000"/>
                </a:solidFill>
                <a:latin typeface="Arial"/>
                <a:ea typeface="MS PGothic"/>
                <a:cs typeface="+mn-cs"/>
              </a:rPr>
              <a:t> </a:t>
            </a:r>
            <a:r>
              <a:rPr lang="en-GB" sz="900" b="0" i="0" dirty="0" err="1">
                <a:solidFill>
                  <a:srgbClr val="000000"/>
                </a:solidFill>
                <a:latin typeface="Arial"/>
                <a:ea typeface="MS PGothic"/>
                <a:cs typeface="+mn-cs"/>
              </a:rPr>
              <a:t>товарными</a:t>
            </a:r>
            <a:r>
              <a:rPr lang="en-GB"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корпорации</a:t>
            </a:r>
            <a:r>
              <a:rPr lang="en-GB" sz="900" b="0" i="0" dirty="0" smtClean="0">
                <a:solidFill>
                  <a:srgbClr val="000000"/>
                </a:solidFill>
                <a:latin typeface="Arial"/>
                <a:ea typeface="MS PGothic"/>
                <a:cs typeface="+mn-cs"/>
              </a:rPr>
              <a:t> </a:t>
            </a:r>
            <a:r>
              <a:rPr lang="en-GB" sz="900" b="0" i="0" dirty="0">
                <a:solidFill>
                  <a:srgbClr val="000000"/>
                </a:solidFill>
                <a:latin typeface="Arial"/>
                <a:ea typeface="MS PGothic"/>
                <a:cs typeface="+mn-cs"/>
              </a:rPr>
              <a:t>Oracle </a:t>
            </a:r>
            <a:r>
              <a:rPr lang="en-GB" sz="900" b="0" i="0" dirty="0" smtClean="0">
                <a:solidFill>
                  <a:srgbClr val="000000"/>
                </a:solidFill>
                <a:latin typeface="Arial"/>
                <a:ea typeface="MS PGothic"/>
                <a:cs typeface="+mn-cs"/>
              </a:rPr>
              <a:t>и</a:t>
            </a:r>
            <a:r>
              <a:rPr lang="ru-RU" sz="900" b="0" i="0" dirty="0" smtClean="0">
                <a:solidFill>
                  <a:srgbClr val="000000"/>
                </a:solidFill>
                <a:latin typeface="Arial"/>
                <a:ea typeface="MS PGothic"/>
                <a:cs typeface="+mn-cs"/>
              </a:rPr>
              <a:t>(</a:t>
            </a:r>
            <a:r>
              <a:rPr lang="en-GB" sz="900" b="0" i="0" dirty="0" err="1" smtClean="0">
                <a:solidFill>
                  <a:srgbClr val="000000"/>
                </a:solidFill>
                <a:latin typeface="Arial"/>
                <a:ea typeface="MS PGothic"/>
                <a:cs typeface="+mn-cs"/>
              </a:rPr>
              <a:t>или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ее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дочерних</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компаний</a:t>
            </a:r>
            <a:r>
              <a:rPr lang="en-GB" sz="900" b="0" i="0" dirty="0">
                <a:solidFill>
                  <a:srgbClr val="000000"/>
                </a:solidFill>
                <a:latin typeface="Arial"/>
                <a:ea typeface="MS PGothic"/>
                <a:cs typeface="+mn-cs"/>
              </a:rPr>
              <a:t>.</a:t>
            </a:r>
          </a:p>
          <a:p>
            <a:pPr marL="0" indent="0" algn="l" defTabSz="914400">
              <a:lnSpc>
                <a:spcPct val="100000"/>
              </a:lnSpc>
              <a:spcBef>
                <a:spcPts val="400"/>
              </a:spcBef>
              <a:buNone/>
            </a:pPr>
            <a:r>
              <a:rPr lang="en-GB" sz="900" b="0" i="0" dirty="0">
                <a:solidFill>
                  <a:srgbClr val="000000"/>
                </a:solidFill>
                <a:latin typeface="Arial"/>
                <a:ea typeface="MS PGothic"/>
                <a:cs typeface="+mn-cs"/>
              </a:rPr>
              <a:t>UNIX, X/Open, OSF/1 и Motif </a:t>
            </a:r>
            <a:r>
              <a:rPr lang="en-GB" sz="900" b="0" i="0" dirty="0" err="1">
                <a:solidFill>
                  <a:srgbClr val="000000"/>
                </a:solidFill>
                <a:latin typeface="Arial"/>
                <a:ea typeface="MS PGothic"/>
                <a:cs typeface="+mn-cs"/>
              </a:rPr>
              <a:t>являются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зарегистрированными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товарными</a:t>
            </a:r>
            <a:r>
              <a:rPr lang="en-GB"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GB" sz="900" b="0" i="0" dirty="0" smtClean="0">
                <a:solidFill>
                  <a:srgbClr val="000000"/>
                </a:solidFill>
                <a:latin typeface="Arial"/>
                <a:ea typeface="MS PGothic"/>
                <a:cs typeface="+mn-cs"/>
              </a:rPr>
              <a:t>Open </a:t>
            </a:r>
            <a:r>
              <a:rPr lang="en-GB" sz="900" b="0" i="0" dirty="0">
                <a:solidFill>
                  <a:srgbClr val="000000"/>
                </a:solidFill>
                <a:latin typeface="Arial"/>
                <a:ea typeface="MS PGothic"/>
                <a:cs typeface="+mn-cs"/>
              </a:rPr>
              <a:t>Group.</a:t>
            </a:r>
          </a:p>
          <a:p>
            <a:pPr marL="0" indent="0" algn="l" defTabSz="914400">
              <a:lnSpc>
                <a:spcPct val="100000"/>
              </a:lnSpc>
              <a:spcBef>
                <a:spcPts val="400"/>
              </a:spcBef>
              <a:buNone/>
            </a:pPr>
            <a:r>
              <a:rPr lang="en-US" sz="900" b="0" i="0" dirty="0">
                <a:solidFill>
                  <a:srgbClr val="000000"/>
                </a:solidFill>
                <a:latin typeface="Arial"/>
                <a:ea typeface="MS PGothic"/>
                <a:cs typeface="+mn-cs"/>
              </a:rPr>
              <a:t>Citrix, ICA, Program Neighborhood, </a:t>
            </a:r>
            <a:r>
              <a:rPr lang="en-US" sz="900" b="0" i="0" dirty="0" err="1">
                <a:solidFill>
                  <a:srgbClr val="000000"/>
                </a:solidFill>
                <a:latin typeface="Arial"/>
                <a:ea typeface="MS PGothic"/>
                <a:cs typeface="+mn-cs"/>
              </a:rPr>
              <a:t>MetaFrame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WinFrame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VideoFrame</a:t>
            </a:r>
            <a:r>
              <a:rPr lang="en-US" sz="900" b="0" i="0" dirty="0">
                <a:solidFill>
                  <a:srgbClr val="000000"/>
                </a:solidFill>
                <a:latin typeface="Arial"/>
                <a:ea typeface="MS PGothic"/>
                <a:cs typeface="+mn-cs"/>
              </a:rPr>
              <a:t> </a:t>
            </a:r>
            <a:r>
              <a:rPr lang="en-US" sz="900" b="0" i="0" dirty="0" smtClean="0">
                <a:solidFill>
                  <a:srgbClr val="000000"/>
                </a:solidFill>
                <a:latin typeface="Arial"/>
                <a:ea typeface="MS PGothic"/>
                <a:cs typeface="+mn-cs"/>
              </a:rPr>
              <a:t>и</a:t>
            </a:r>
            <a:r>
              <a:rPr lang="ru-RU" sz="900" b="0" i="0" dirty="0" smtClean="0">
                <a:solidFill>
                  <a:srgbClr val="000000"/>
                </a:solidFill>
                <a:latin typeface="Arial"/>
                <a:ea typeface="MS PGothic"/>
                <a:cs typeface="+mn-cs"/>
              </a:rPr>
              <a:t> </a:t>
            </a:r>
            <a:r>
              <a:rPr lang="en-US" sz="900" b="0" i="0" dirty="0" err="1" smtClean="0">
                <a:solidFill>
                  <a:srgbClr val="000000"/>
                </a:solidFill>
                <a:latin typeface="Arial"/>
                <a:ea typeface="MS PGothic"/>
                <a:cs typeface="+mn-cs"/>
              </a:rPr>
              <a:t>MultiWin</a:t>
            </a:r>
            <a:r>
              <a:rPr lang="en-US" sz="900" b="0" i="0" dirty="0" smtClean="0">
                <a:solidFill>
                  <a:srgbClr val="000000"/>
                </a:solidFill>
                <a:latin typeface="Arial"/>
                <a:ea typeface="MS PGothic"/>
                <a:cs typeface="+mn-cs"/>
              </a:rPr>
              <a:t> </a:t>
            </a:r>
            <a:r>
              <a:rPr lang="en-US" sz="900" b="0" i="0" dirty="0" err="1" smtClean="0">
                <a:solidFill>
                  <a:srgbClr val="000000"/>
                </a:solidFill>
                <a:latin typeface="Arial"/>
                <a:ea typeface="MS PGothic"/>
                <a:cs typeface="+mn-cs"/>
              </a:rPr>
              <a:t>являются</a:t>
            </a:r>
            <a:r>
              <a:rPr lang="en-US" sz="900" b="0" i="0" dirty="0" smtClean="0">
                <a:solidFill>
                  <a:srgbClr val="000000"/>
                </a:solidFill>
                <a:latin typeface="Arial"/>
                <a:ea typeface="MS PGothic"/>
                <a:cs typeface="+mn-cs"/>
              </a:rPr>
              <a:t> </a:t>
            </a:r>
            <a:r>
              <a:rPr lang="en-US" sz="900" b="0" i="0" dirty="0" err="1">
                <a:solidFill>
                  <a:srgbClr val="000000"/>
                </a:solidFill>
                <a:latin typeface="Arial"/>
                <a:ea typeface="MS PGothic"/>
                <a:cs typeface="+mn-cs"/>
              </a:rPr>
              <a:t>товарными</a:t>
            </a:r>
            <a:r>
              <a:rPr lang="en-US"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US" sz="900" b="0" i="0" dirty="0" smtClean="0">
                <a:solidFill>
                  <a:srgbClr val="000000"/>
                </a:solidFill>
                <a:latin typeface="Arial"/>
                <a:ea typeface="MS PGothic"/>
                <a:cs typeface="+mn-cs"/>
              </a:rPr>
              <a:t>или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товарными</a:t>
            </a:r>
            <a:r>
              <a:rPr lang="en-US"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US" sz="900" b="0" i="0" dirty="0" err="1" smtClean="0">
                <a:solidFill>
                  <a:srgbClr val="000000"/>
                </a:solidFill>
                <a:latin typeface="Arial"/>
                <a:ea typeface="MS PGothic"/>
                <a:cs typeface="+mn-cs"/>
              </a:rPr>
              <a:t>корпорации</a:t>
            </a:r>
            <a:r>
              <a:rPr lang="en-US" sz="900" b="0" i="0" dirty="0" smtClean="0">
                <a:solidFill>
                  <a:srgbClr val="000000"/>
                </a:solidFill>
                <a:latin typeface="Arial"/>
                <a:ea typeface="MS PGothic"/>
                <a:cs typeface="+mn-cs"/>
              </a:rPr>
              <a:t> </a:t>
            </a:r>
            <a:r>
              <a:rPr lang="en-US" sz="900" b="0" i="0" dirty="0">
                <a:solidFill>
                  <a:srgbClr val="000000"/>
                </a:solidFill>
                <a:latin typeface="Arial"/>
                <a:ea typeface="MS PGothic"/>
                <a:cs typeface="+mn-cs"/>
              </a:rPr>
              <a:t>Citrix Systems.</a:t>
            </a:r>
          </a:p>
          <a:p>
            <a:pPr marL="0" indent="0" algn="l" defTabSz="914400">
              <a:lnSpc>
                <a:spcPct val="100000"/>
              </a:lnSpc>
              <a:spcBef>
                <a:spcPts val="400"/>
              </a:spcBef>
              <a:buNone/>
            </a:pPr>
            <a:r>
              <a:rPr lang="en-GB" sz="900" b="0" i="0" dirty="0">
                <a:solidFill>
                  <a:srgbClr val="000000"/>
                </a:solidFill>
                <a:latin typeface="Arial"/>
                <a:ea typeface="MS PGothic"/>
                <a:cs typeface="+mn-cs"/>
              </a:rPr>
              <a:t>HTML, XML, XHTML и W3C </a:t>
            </a:r>
            <a:r>
              <a:rPr lang="en-GB" sz="900" b="0" i="0" dirty="0" err="1">
                <a:solidFill>
                  <a:srgbClr val="000000"/>
                </a:solidFill>
                <a:latin typeface="Arial"/>
                <a:ea typeface="MS PGothic"/>
                <a:cs typeface="+mn-cs"/>
              </a:rPr>
              <a:t>являются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товарными</a:t>
            </a:r>
            <a:r>
              <a:rPr lang="en-GB"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или</a:t>
            </a:r>
            <a:r>
              <a:rPr lang="en-GB" sz="900" b="0" i="0" dirty="0" smtClean="0">
                <a:solidFill>
                  <a:srgbClr val="000000"/>
                </a:solidFill>
                <a:latin typeface="Arial"/>
                <a:ea typeface="MS PGothic"/>
                <a:cs typeface="+mn-cs"/>
              </a:rPr>
              <a:t> </a:t>
            </a:r>
            <a:r>
              <a:rPr lang="en-GB" sz="900" b="0" i="0" dirty="0" err="1">
                <a:solidFill>
                  <a:srgbClr val="000000"/>
                </a:solidFill>
                <a:latin typeface="Arial"/>
                <a:ea typeface="MS PGothic"/>
                <a:cs typeface="+mn-cs"/>
              </a:rPr>
              <a:t>зарегистрированными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товарными</a:t>
            </a:r>
            <a:r>
              <a:rPr lang="en-GB"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GB" sz="900" b="0" i="0" dirty="0" smtClean="0">
                <a:solidFill>
                  <a:srgbClr val="000000"/>
                </a:solidFill>
                <a:latin typeface="Arial"/>
                <a:ea typeface="MS PGothic"/>
                <a:cs typeface="+mn-cs"/>
              </a:rPr>
              <a:t>W3C </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консорциума</a:t>
            </a:r>
            <a:r>
              <a:rPr lang="en-GB" sz="900" b="0" i="0" dirty="0">
                <a:solidFill>
                  <a:srgbClr val="000000"/>
                </a:solidFill>
                <a:latin typeface="Arial"/>
                <a:ea typeface="MS PGothic"/>
                <a:cs typeface="+mn-cs"/>
              </a:rPr>
              <a:t> World Wide Web Consortium </a:t>
            </a:r>
            <a:r>
              <a:rPr lang="en-GB" sz="900" b="0" i="0" dirty="0" err="1">
                <a:solidFill>
                  <a:srgbClr val="000000"/>
                </a:solidFill>
                <a:latin typeface="Arial"/>
                <a:ea typeface="MS PGothic"/>
                <a:cs typeface="+mn-cs"/>
              </a:rPr>
              <a:t>Массачусетского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технологического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института</a:t>
            </a:r>
            <a:r>
              <a:rPr lang="en-GB" sz="900" b="0" i="0" dirty="0">
                <a:solidFill>
                  <a:srgbClr val="000000"/>
                </a:solidFill>
                <a:latin typeface="Arial"/>
                <a:ea typeface="MS PGothic"/>
                <a:cs typeface="+mn-cs"/>
              </a:rPr>
              <a:t>. </a:t>
            </a: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a:spcBef>
                <a:spcPts val="0"/>
              </a:spcBef>
              <a:buNone/>
            </a:pPr>
            <a:r>
              <a:rPr lang="en-GB" sz="2400" b="1" i="0" dirty="0">
                <a:solidFill>
                  <a:srgbClr val="666666"/>
                </a:solidFill>
                <a:latin typeface="Arial"/>
                <a:ea typeface="+mj-ea"/>
                <a:cs typeface="+mj-cs"/>
              </a:rPr>
              <a:t>© </a:t>
            </a:r>
            <a:r>
              <a:rPr lang="de-DE" sz="2400" b="1" i="0" dirty="0">
                <a:solidFill>
                  <a:srgbClr val="666666"/>
                </a:solidFill>
                <a:latin typeface="Arial"/>
                <a:ea typeface="+mj-ea"/>
                <a:cs typeface="+mj-cs"/>
              </a:rPr>
              <a:t>SAP AG, 2011 г</a:t>
            </a:r>
            <a:r>
              <a:rPr lang="de-DE" sz="2400" b="1" i="0" dirty="0" smtClean="0">
                <a:solidFill>
                  <a:srgbClr val="666666"/>
                </a:solidFill>
                <a:latin typeface="Arial"/>
                <a:ea typeface="+mj-ea"/>
                <a:cs typeface="+mj-cs"/>
              </a:rPr>
              <a:t>. </a:t>
            </a:r>
            <a:r>
              <a:rPr lang="ru-RU" sz="2400" b="1" i="0" dirty="0" smtClean="0">
                <a:solidFill>
                  <a:srgbClr val="666666"/>
                </a:solidFill>
                <a:latin typeface="Arial"/>
                <a:ea typeface="+mj-ea"/>
                <a:cs typeface="+mj-cs"/>
              </a:rPr>
              <a:t>Все права защищены</a:t>
            </a:r>
            <a:r>
              <a:rPr lang="de-DE" sz="2400" b="1" i="0" dirty="0" smtClean="0">
                <a:solidFill>
                  <a:srgbClr val="666666"/>
                </a:solidFill>
                <a:latin typeface="Arial"/>
                <a:ea typeface="+mj-ea"/>
                <a:cs typeface="+mj-cs"/>
              </a:rPr>
              <a:t>.</a:t>
            </a:r>
            <a:endParaRPr lang="de-DE" sz="2400" b="1" i="0" dirty="0">
              <a:solidFill>
                <a:srgbClr val="666666"/>
              </a:solidFill>
              <a:latin typeface="Arial"/>
              <a:ea typeface="+mj-ea"/>
              <a:cs typeface="+mj-cs"/>
            </a:endParaRPr>
          </a:p>
        </p:txBody>
      </p:sp>
      <p:sp>
        <p:nvSpPr>
          <p:cNvPr id="6" name="TextBox 5"/>
          <p:cNvSpPr txBox="1"/>
          <p:nvPr userDrawn="1"/>
        </p:nvSpPr>
        <p:spPr bwMode="gray">
          <a:xfrm>
            <a:off x="4654800" y="1447451"/>
            <a:ext cx="4165200" cy="3354765"/>
          </a:xfrm>
          <a:prstGeom prst="rect">
            <a:avLst/>
          </a:prstGeom>
          <a:noFill/>
        </p:spPr>
        <p:txBody>
          <a:bodyPr wrap="square" lIns="0" tIns="0" rIns="0" bIns="0" rtlCol="0">
            <a:spAutoFit/>
          </a:bodyPr>
          <a:lstStyle/>
          <a:p>
            <a:pPr marL="0" marR="0" indent="0" algn="l" defTabSz="914400">
              <a:lnSpc>
                <a:spcPct val="100000"/>
              </a:lnSpc>
              <a:spcBef>
                <a:spcPts val="600"/>
              </a:spcBef>
              <a:spcAft>
                <a:spcPts val="0"/>
              </a:spcAft>
              <a:buNone/>
            </a:pPr>
            <a:r>
              <a:rPr lang="en-US" sz="900" b="0" i="0" dirty="0">
                <a:solidFill>
                  <a:srgbClr val="000000"/>
                </a:solidFill>
                <a:latin typeface="Arial"/>
                <a:ea typeface="MS PGothic"/>
                <a:cs typeface="+mn-cs"/>
              </a:rPr>
              <a:t>SAP, R/3, SAP </a:t>
            </a:r>
            <a:r>
              <a:rPr lang="en-US" sz="900" b="0" i="0" dirty="0" err="1">
                <a:solidFill>
                  <a:srgbClr val="000000"/>
                </a:solidFill>
                <a:latin typeface="Arial"/>
                <a:ea typeface="MS PGothic"/>
                <a:cs typeface="+mn-cs"/>
              </a:rPr>
              <a:t>NetWeaver</a:t>
            </a:r>
            <a:r>
              <a:rPr lang="en-US" sz="900" b="0" i="0" dirty="0">
                <a:solidFill>
                  <a:srgbClr val="000000"/>
                </a:solidFill>
                <a:latin typeface="Arial"/>
                <a:ea typeface="MS PGothic"/>
                <a:cs typeface="+mn-cs"/>
              </a:rPr>
              <a:t>, Duet, </a:t>
            </a:r>
            <a:r>
              <a:rPr lang="en-US" sz="900" b="0" i="0" dirty="0" err="1">
                <a:solidFill>
                  <a:srgbClr val="000000"/>
                </a:solidFill>
                <a:latin typeface="Arial"/>
                <a:ea typeface="MS PGothic"/>
                <a:cs typeface="+mn-cs"/>
              </a:rPr>
              <a:t>PartnerEdge</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ByDesign</a:t>
            </a:r>
            <a:r>
              <a:rPr lang="en-US" sz="900" b="0" i="0" dirty="0">
                <a:solidFill>
                  <a:srgbClr val="000000"/>
                </a:solidFill>
                <a:latin typeface="Arial"/>
                <a:ea typeface="MS PGothic"/>
                <a:cs typeface="+mn-cs"/>
              </a:rPr>
              <a:t>, SAP </a:t>
            </a:r>
            <a:r>
              <a:rPr lang="en-US" sz="900" b="0" i="0" dirty="0" err="1">
                <a:solidFill>
                  <a:srgbClr val="000000"/>
                </a:solidFill>
                <a:latin typeface="Arial"/>
                <a:ea typeface="MS PGothic"/>
                <a:cs typeface="+mn-cs"/>
              </a:rPr>
              <a:t>BusinessObjects</a:t>
            </a:r>
            <a:r>
              <a:rPr lang="en-US" sz="900" b="0" i="0" dirty="0">
                <a:solidFill>
                  <a:srgbClr val="000000"/>
                </a:solidFill>
                <a:latin typeface="Arial"/>
                <a:ea typeface="MS PGothic"/>
                <a:cs typeface="+mn-cs"/>
              </a:rPr>
              <a:t> Explorer и </a:t>
            </a:r>
            <a:r>
              <a:rPr lang="en-US" sz="900" b="0" i="0" dirty="0" err="1">
                <a:solidFill>
                  <a:srgbClr val="000000"/>
                </a:solidFill>
                <a:latin typeface="Arial"/>
                <a:ea typeface="MS PGothic"/>
                <a:cs typeface="+mn-cs"/>
              </a:rPr>
              <a:t>другие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упомянутые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здесь</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продукты</a:t>
            </a:r>
            <a:r>
              <a:rPr lang="en-US" sz="900" b="0" i="0" dirty="0">
                <a:solidFill>
                  <a:srgbClr val="000000"/>
                </a:solidFill>
                <a:latin typeface="Arial"/>
                <a:ea typeface="MS PGothic"/>
                <a:cs typeface="+mn-cs"/>
              </a:rPr>
              <a:t> и </a:t>
            </a:r>
            <a:r>
              <a:rPr lang="en-US" sz="900" b="0" i="0" dirty="0" err="1">
                <a:solidFill>
                  <a:srgbClr val="000000"/>
                </a:solidFill>
                <a:latin typeface="Arial"/>
                <a:ea typeface="MS PGothic"/>
                <a:cs typeface="+mn-cs"/>
              </a:rPr>
              <a:t>сервисы</a:t>
            </a:r>
            <a:r>
              <a:rPr lang="en-US" sz="900" b="0" i="0" dirty="0">
                <a:solidFill>
                  <a:srgbClr val="000000"/>
                </a:solidFill>
                <a:latin typeface="Arial"/>
                <a:ea typeface="MS PGothic"/>
                <a:cs typeface="+mn-cs"/>
              </a:rPr>
              <a:t> SAP, а </a:t>
            </a:r>
            <a:r>
              <a:rPr lang="en-US" sz="900" b="0" i="0" dirty="0" err="1">
                <a:solidFill>
                  <a:srgbClr val="000000"/>
                </a:solidFill>
                <a:latin typeface="Arial"/>
                <a:ea typeface="MS PGothic"/>
                <a:cs typeface="+mn-cs"/>
              </a:rPr>
              <a:t>также</a:t>
            </a:r>
            <a:r>
              <a:rPr lang="en-US" sz="900" b="0" i="0" dirty="0">
                <a:solidFill>
                  <a:srgbClr val="000000"/>
                </a:solidFill>
                <a:latin typeface="Arial"/>
                <a:ea typeface="MS PGothic"/>
                <a:cs typeface="+mn-cs"/>
              </a:rPr>
              <a:t> </a:t>
            </a:r>
            <a:r>
              <a:rPr lang="en-US" sz="900" b="0" i="0" dirty="0" err="1" smtClean="0">
                <a:solidFill>
                  <a:srgbClr val="000000"/>
                </a:solidFill>
                <a:latin typeface="Arial"/>
                <a:ea typeface="MS PGothic"/>
                <a:cs typeface="+mn-cs"/>
              </a:rPr>
              <a:t>их</a:t>
            </a:r>
            <a:r>
              <a:rPr lang="ru-RU" sz="900" b="0" i="0" dirty="0" smtClean="0">
                <a:solidFill>
                  <a:srgbClr val="000000"/>
                </a:solidFill>
                <a:latin typeface="Arial"/>
                <a:ea typeface="MS PGothic"/>
                <a:cs typeface="+mn-cs"/>
              </a:rPr>
              <a:t> </a:t>
            </a:r>
            <a:r>
              <a:rPr lang="en-US" sz="900" b="0" i="0" dirty="0" err="1" smtClean="0">
                <a:solidFill>
                  <a:srgbClr val="000000"/>
                </a:solidFill>
                <a:latin typeface="Arial"/>
                <a:ea typeface="MS PGothic"/>
                <a:cs typeface="+mn-cs"/>
              </a:rPr>
              <a:t>логотипы</a:t>
            </a:r>
            <a:r>
              <a:rPr lang="en-US" sz="900" b="0" i="0" dirty="0" smtClean="0">
                <a:solidFill>
                  <a:srgbClr val="000000"/>
                </a:solidFill>
                <a:latin typeface="Arial"/>
                <a:ea typeface="MS PGothic"/>
                <a:cs typeface="+mn-cs"/>
              </a:rPr>
              <a:t> </a:t>
            </a:r>
            <a:r>
              <a:rPr lang="en-US" sz="900" b="0" i="0" dirty="0" err="1">
                <a:solidFill>
                  <a:srgbClr val="000000"/>
                </a:solidFill>
                <a:latin typeface="Arial"/>
                <a:ea typeface="MS PGothic"/>
                <a:cs typeface="+mn-cs"/>
              </a:rPr>
              <a:t>являются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товарными</a:t>
            </a:r>
            <a:r>
              <a:rPr lang="en-US"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US" sz="900" b="0" i="0" dirty="0" smtClean="0">
                <a:solidFill>
                  <a:srgbClr val="000000"/>
                </a:solidFill>
                <a:latin typeface="Arial"/>
                <a:ea typeface="MS PGothic"/>
                <a:cs typeface="+mn-cs"/>
              </a:rPr>
              <a:t>или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товарными</a:t>
            </a:r>
            <a:r>
              <a:rPr lang="en-US"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US" sz="900" b="0" i="0" dirty="0" smtClean="0">
                <a:solidFill>
                  <a:srgbClr val="000000"/>
                </a:solidFill>
                <a:latin typeface="Arial"/>
                <a:ea typeface="MS PGothic"/>
                <a:cs typeface="+mn-cs"/>
              </a:rPr>
              <a:t>SAP </a:t>
            </a:r>
            <a:r>
              <a:rPr lang="en-US" sz="900" b="0" i="0" dirty="0">
                <a:solidFill>
                  <a:srgbClr val="000000"/>
                </a:solidFill>
                <a:latin typeface="Arial"/>
                <a:ea typeface="MS PGothic"/>
                <a:cs typeface="+mn-cs"/>
              </a:rPr>
              <a:t>AG в </a:t>
            </a:r>
            <a:r>
              <a:rPr lang="en-US" sz="900" b="0" i="0" dirty="0" err="1">
                <a:solidFill>
                  <a:srgbClr val="000000"/>
                </a:solidFill>
                <a:latin typeface="Arial"/>
                <a:ea typeface="MS PGothic"/>
                <a:cs typeface="+mn-cs"/>
              </a:rPr>
              <a:t>Германии</a:t>
            </a:r>
            <a:r>
              <a:rPr lang="en-US" sz="900" b="0" i="0" dirty="0">
                <a:solidFill>
                  <a:srgbClr val="000000"/>
                </a:solidFill>
                <a:latin typeface="Arial"/>
                <a:ea typeface="MS PGothic"/>
                <a:cs typeface="+mn-cs"/>
              </a:rPr>
              <a:t> и </a:t>
            </a:r>
            <a:r>
              <a:rPr lang="en-US" sz="900" b="0" i="0" dirty="0" err="1">
                <a:solidFill>
                  <a:srgbClr val="000000"/>
                </a:solidFill>
                <a:latin typeface="Arial"/>
                <a:ea typeface="MS PGothic"/>
                <a:cs typeface="+mn-cs"/>
              </a:rPr>
              <a:t>ряде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других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стран</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мира</a:t>
            </a:r>
            <a:r>
              <a:rPr lang="en-US" sz="900" b="0" i="0" dirty="0">
                <a:solidFill>
                  <a:srgbClr val="000000"/>
                </a:solidFill>
                <a:latin typeface="Arial"/>
                <a:ea typeface="MS PGothic"/>
                <a:cs typeface="+mn-cs"/>
              </a:rPr>
              <a:t>.</a:t>
            </a:r>
          </a:p>
          <a:p>
            <a:pPr marL="0" algn="l" defTabSz="914400">
              <a:lnSpc>
                <a:spcPct val="100000"/>
              </a:lnSpc>
              <a:spcBef>
                <a:spcPts val="600"/>
              </a:spcBef>
              <a:buNone/>
            </a:pPr>
            <a:r>
              <a:rPr lang="en-US" sz="900" b="0" i="0" dirty="0">
                <a:solidFill>
                  <a:srgbClr val="000000"/>
                </a:solidFill>
                <a:latin typeface="Arial"/>
                <a:ea typeface="MS PGothic"/>
                <a:cs typeface="+mn-cs"/>
              </a:rPr>
              <a:t>Business Objects and the Business Objects logo, </a:t>
            </a:r>
            <a:r>
              <a:rPr lang="en-US" sz="900" b="0" i="0" dirty="0" err="1">
                <a:solidFill>
                  <a:srgbClr val="000000"/>
                </a:solidFill>
                <a:latin typeface="Arial"/>
                <a:ea typeface="MS PGothic"/>
                <a:cs typeface="+mn-cs"/>
              </a:rPr>
              <a:t>BusinessObjects</a:t>
            </a:r>
            <a:r>
              <a:rPr lang="en-US" sz="900" b="0" i="0" dirty="0">
                <a:solidFill>
                  <a:srgbClr val="000000"/>
                </a:solidFill>
                <a:latin typeface="Arial"/>
                <a:ea typeface="MS PGothic"/>
                <a:cs typeface="+mn-cs"/>
              </a:rPr>
              <a:t>, Crystal Reports, Crystal Decisions, Web Intelligence, </a:t>
            </a:r>
            <a:r>
              <a:rPr lang="en-US" sz="900" b="0" i="0" dirty="0" err="1">
                <a:solidFill>
                  <a:srgbClr val="000000"/>
                </a:solidFill>
                <a:latin typeface="Arial"/>
                <a:ea typeface="MS PGothic"/>
                <a:cs typeface="+mn-cs"/>
              </a:rPr>
              <a:t>Xcelsius</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другие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продукты</a:t>
            </a:r>
            <a:r>
              <a:rPr lang="en-US" sz="900" b="0" i="0" dirty="0">
                <a:solidFill>
                  <a:srgbClr val="000000"/>
                </a:solidFill>
                <a:latin typeface="Arial"/>
                <a:ea typeface="MS PGothic"/>
                <a:cs typeface="+mn-cs"/>
              </a:rPr>
              <a:t> </a:t>
            </a:r>
            <a:r>
              <a:rPr lang="en-US" sz="900" b="0" i="0" dirty="0" smtClean="0">
                <a:solidFill>
                  <a:srgbClr val="000000"/>
                </a:solidFill>
                <a:latin typeface="Arial"/>
                <a:ea typeface="MS PGothic"/>
                <a:cs typeface="+mn-cs"/>
              </a:rPr>
              <a:t>и</a:t>
            </a:r>
            <a:r>
              <a:rPr lang="ru-RU" sz="900" b="0" i="0" dirty="0" smtClean="0">
                <a:solidFill>
                  <a:srgbClr val="000000"/>
                </a:solidFill>
                <a:latin typeface="Arial"/>
                <a:ea typeface="MS PGothic"/>
                <a:cs typeface="+mn-cs"/>
              </a:rPr>
              <a:t> </a:t>
            </a:r>
            <a:r>
              <a:rPr lang="en-US" sz="900" b="0" i="0" dirty="0" err="1" smtClean="0">
                <a:solidFill>
                  <a:srgbClr val="000000"/>
                </a:solidFill>
                <a:latin typeface="Arial"/>
                <a:ea typeface="MS PGothic"/>
                <a:cs typeface="+mn-cs"/>
              </a:rPr>
              <a:t>сервисы</a:t>
            </a:r>
            <a:r>
              <a:rPr lang="en-US" sz="900" b="0" i="0" dirty="0" smtClean="0">
                <a:solidFill>
                  <a:srgbClr val="000000"/>
                </a:solidFill>
                <a:latin typeface="Arial"/>
                <a:ea typeface="MS PGothic"/>
                <a:cs typeface="+mn-cs"/>
              </a:rPr>
              <a:t> </a:t>
            </a:r>
            <a:r>
              <a:rPr lang="en-US" sz="900" b="0" i="0" dirty="0">
                <a:solidFill>
                  <a:srgbClr val="000000"/>
                </a:solidFill>
                <a:latin typeface="Arial"/>
                <a:ea typeface="MS PGothic"/>
                <a:cs typeface="+mn-cs"/>
              </a:rPr>
              <a:t>Business Objects, </a:t>
            </a:r>
            <a:r>
              <a:rPr lang="en-US" sz="900" b="0" i="0" dirty="0" err="1">
                <a:solidFill>
                  <a:srgbClr val="000000"/>
                </a:solidFill>
                <a:latin typeface="Arial"/>
                <a:ea typeface="MS PGothic"/>
                <a:cs typeface="+mn-cs"/>
              </a:rPr>
              <a:t>упомянутые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здесь</a:t>
            </a:r>
            <a:r>
              <a:rPr lang="en-US" sz="900" b="0" i="0" dirty="0">
                <a:solidFill>
                  <a:srgbClr val="000000"/>
                </a:solidFill>
                <a:latin typeface="Arial"/>
                <a:ea typeface="MS PGothic"/>
                <a:cs typeface="+mn-cs"/>
              </a:rPr>
              <a:t>, а также </a:t>
            </a:r>
            <a:r>
              <a:rPr lang="en-US" sz="900" b="0" i="0" dirty="0" err="1">
                <a:solidFill>
                  <a:srgbClr val="000000"/>
                </a:solidFill>
                <a:latin typeface="Arial"/>
                <a:ea typeface="MS PGothic"/>
                <a:cs typeface="+mn-cs"/>
              </a:rPr>
              <a:t>их</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логотипы</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являются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товарными</a:t>
            </a:r>
            <a:r>
              <a:rPr lang="en-US"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US" sz="900" b="0" i="0" dirty="0" smtClean="0">
                <a:solidFill>
                  <a:srgbClr val="000000"/>
                </a:solidFill>
                <a:latin typeface="Arial"/>
                <a:ea typeface="MS PGothic"/>
                <a:cs typeface="+mn-cs"/>
              </a:rPr>
              <a:t>или </a:t>
            </a:r>
            <a:r>
              <a:rPr lang="en-US" sz="900" b="0" i="0" dirty="0" err="1">
                <a:solidFill>
                  <a:srgbClr val="000000"/>
                </a:solidFill>
                <a:latin typeface="Arial"/>
                <a:ea typeface="MS PGothic"/>
                <a:cs typeface="+mn-cs"/>
              </a:rPr>
              <a:t>зарегистрированными</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товарными</a:t>
            </a:r>
            <a:r>
              <a:rPr lang="en-US"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US" sz="900" b="0" i="0" dirty="0" smtClean="0">
                <a:solidFill>
                  <a:srgbClr val="000000"/>
                </a:solidFill>
                <a:latin typeface="Arial"/>
                <a:ea typeface="MS PGothic"/>
                <a:cs typeface="+mn-cs"/>
              </a:rPr>
              <a:t>Business </a:t>
            </a:r>
            <a:r>
              <a:rPr lang="en-US" sz="900" b="0" i="0" dirty="0">
                <a:solidFill>
                  <a:srgbClr val="000000"/>
                </a:solidFill>
                <a:latin typeface="Arial"/>
                <a:ea typeface="MS PGothic"/>
                <a:cs typeface="+mn-cs"/>
              </a:rPr>
              <a:t>Objects Software Ltd. Business Objects </a:t>
            </a:r>
            <a:r>
              <a:rPr lang="en-US" sz="900" b="0" i="0" dirty="0" err="1">
                <a:solidFill>
                  <a:srgbClr val="000000"/>
                </a:solidFill>
                <a:latin typeface="Arial"/>
                <a:ea typeface="MS PGothic"/>
                <a:cs typeface="+mn-cs"/>
              </a:rPr>
              <a:t>входит</a:t>
            </a:r>
            <a:r>
              <a:rPr lang="en-US" sz="900" b="0" i="0" dirty="0">
                <a:solidFill>
                  <a:srgbClr val="000000"/>
                </a:solidFill>
                <a:latin typeface="Arial"/>
                <a:ea typeface="MS PGothic"/>
                <a:cs typeface="+mn-cs"/>
              </a:rPr>
              <a:t> в </a:t>
            </a:r>
            <a:r>
              <a:rPr lang="en-US" sz="900" b="0" i="0" dirty="0" err="1">
                <a:solidFill>
                  <a:srgbClr val="000000"/>
                </a:solidFill>
                <a:latin typeface="Arial"/>
                <a:ea typeface="MS PGothic"/>
                <a:cs typeface="+mn-cs"/>
              </a:rPr>
              <a:t>группу</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компаний</a:t>
            </a:r>
            <a:r>
              <a:rPr lang="en-US" sz="900" b="0" i="0" dirty="0">
                <a:solidFill>
                  <a:srgbClr val="000000"/>
                </a:solidFill>
                <a:latin typeface="Arial"/>
                <a:ea typeface="MS PGothic"/>
                <a:cs typeface="+mn-cs"/>
              </a:rPr>
              <a:t> SAP.</a:t>
            </a:r>
          </a:p>
          <a:p>
            <a:pPr marL="0" algn="l" defTabSz="914400">
              <a:lnSpc>
                <a:spcPct val="100000"/>
              </a:lnSpc>
              <a:spcBef>
                <a:spcPts val="600"/>
              </a:spcBef>
              <a:buNone/>
            </a:pPr>
            <a:r>
              <a:rPr lang="en-GB" sz="900" b="0" i="0" dirty="0">
                <a:solidFill>
                  <a:srgbClr val="000000"/>
                </a:solidFill>
                <a:latin typeface="Arial"/>
                <a:ea typeface="MS PGothic"/>
                <a:cs typeface="+mn-cs"/>
              </a:rPr>
              <a:t>Sybase and Adaptive Server, </a:t>
            </a:r>
            <a:r>
              <a:rPr lang="en-GB" sz="900" b="0" i="0" dirty="0" err="1">
                <a:solidFill>
                  <a:srgbClr val="000000"/>
                </a:solidFill>
                <a:latin typeface="Arial"/>
                <a:ea typeface="MS PGothic"/>
                <a:cs typeface="+mn-cs"/>
              </a:rPr>
              <a:t>iAnywhere</a:t>
            </a:r>
            <a:r>
              <a:rPr lang="en-GB" sz="900" b="0" i="0" dirty="0">
                <a:solidFill>
                  <a:srgbClr val="000000"/>
                </a:solidFill>
                <a:latin typeface="Arial"/>
                <a:ea typeface="MS PGothic"/>
                <a:cs typeface="+mn-cs"/>
              </a:rPr>
              <a:t>, Sybase 365, SQL Anywhere </a:t>
            </a:r>
            <a:r>
              <a:rPr lang="ru-RU" sz="900" b="0" i="0" dirty="0" smtClean="0">
                <a:solidFill>
                  <a:srgbClr val="000000"/>
                </a:solidFill>
                <a:latin typeface="Arial"/>
                <a:ea typeface="MS PGothic"/>
                <a:cs typeface="+mn-cs"/>
              </a:rPr>
              <a:t/>
            </a:r>
            <a:br>
              <a:rPr lang="ru-RU" sz="900" b="0" i="0" dirty="0" smtClean="0">
                <a:solidFill>
                  <a:srgbClr val="000000"/>
                </a:solidFill>
                <a:latin typeface="Arial"/>
                <a:ea typeface="MS PGothic"/>
                <a:cs typeface="+mn-cs"/>
              </a:rPr>
            </a:br>
            <a:r>
              <a:rPr lang="en-GB" sz="900" b="0" i="0" dirty="0" smtClean="0">
                <a:solidFill>
                  <a:srgbClr val="000000"/>
                </a:solidFill>
                <a:latin typeface="Arial"/>
                <a:ea typeface="MS PGothic"/>
                <a:cs typeface="+mn-cs"/>
              </a:rPr>
              <a:t>и </a:t>
            </a:r>
            <a:r>
              <a:rPr lang="en-GB" sz="900" b="0" i="0" dirty="0" err="1">
                <a:solidFill>
                  <a:srgbClr val="000000"/>
                </a:solidFill>
                <a:latin typeface="Arial"/>
                <a:ea typeface="MS PGothic"/>
                <a:cs typeface="+mn-cs"/>
              </a:rPr>
              <a:t>другие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продукты</a:t>
            </a:r>
            <a:r>
              <a:rPr lang="en-GB" sz="900" b="0" i="0" dirty="0">
                <a:solidFill>
                  <a:srgbClr val="000000"/>
                </a:solidFill>
                <a:latin typeface="Arial"/>
                <a:ea typeface="MS PGothic"/>
                <a:cs typeface="+mn-cs"/>
              </a:rPr>
              <a:t> и </a:t>
            </a:r>
            <a:r>
              <a:rPr lang="en-GB" sz="900" b="0" i="0" dirty="0" err="1">
                <a:solidFill>
                  <a:srgbClr val="000000"/>
                </a:solidFill>
                <a:latin typeface="Arial"/>
                <a:ea typeface="MS PGothic"/>
                <a:cs typeface="+mn-cs"/>
              </a:rPr>
              <a:t>сервисы</a:t>
            </a:r>
            <a:r>
              <a:rPr lang="en-GB" sz="900" b="0" i="0" dirty="0">
                <a:solidFill>
                  <a:srgbClr val="000000"/>
                </a:solidFill>
                <a:latin typeface="Arial"/>
                <a:ea typeface="MS PGothic"/>
                <a:cs typeface="+mn-cs"/>
              </a:rPr>
              <a:t> Business Objects, </a:t>
            </a:r>
            <a:r>
              <a:rPr lang="en-GB" sz="900" b="0" i="0" dirty="0" err="1">
                <a:solidFill>
                  <a:srgbClr val="000000"/>
                </a:solidFill>
                <a:latin typeface="Arial"/>
                <a:ea typeface="MS PGothic"/>
                <a:cs typeface="+mn-cs"/>
              </a:rPr>
              <a:t>упомянутые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здесь</a:t>
            </a:r>
            <a:r>
              <a:rPr lang="en-GB" sz="900" b="0" i="0" dirty="0">
                <a:solidFill>
                  <a:srgbClr val="000000"/>
                </a:solidFill>
                <a:latin typeface="Arial"/>
                <a:ea typeface="MS PGothic"/>
                <a:cs typeface="+mn-cs"/>
              </a:rPr>
              <a:t>, а </a:t>
            </a:r>
            <a:r>
              <a:rPr lang="en-GB" sz="900" b="0" i="0" dirty="0" err="1">
                <a:solidFill>
                  <a:srgbClr val="000000"/>
                </a:solidFill>
                <a:latin typeface="Arial"/>
                <a:ea typeface="MS PGothic"/>
                <a:cs typeface="+mn-cs"/>
              </a:rPr>
              <a:t>также</a:t>
            </a:r>
            <a:r>
              <a:rPr lang="en-GB" sz="900" b="0" i="0" dirty="0">
                <a:solidFill>
                  <a:srgbClr val="000000"/>
                </a:solidFill>
                <a:latin typeface="Arial"/>
                <a:ea typeface="MS PGothic"/>
                <a:cs typeface="+mn-cs"/>
              </a:rPr>
              <a:t> </a:t>
            </a:r>
            <a:r>
              <a:rPr lang="en-GB" sz="900" b="0" i="0" dirty="0" err="1" smtClean="0">
                <a:solidFill>
                  <a:srgbClr val="000000"/>
                </a:solidFill>
                <a:latin typeface="Arial"/>
                <a:ea typeface="MS PGothic"/>
                <a:cs typeface="+mn-cs"/>
              </a:rPr>
              <a:t>их</a:t>
            </a:r>
            <a:r>
              <a:rPr lang="ru-RU" sz="900" b="0" i="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логотипы</a:t>
            </a:r>
            <a:r>
              <a:rPr lang="en-GB" sz="900" b="0" i="0" dirty="0" smtClean="0">
                <a:solidFill>
                  <a:srgbClr val="000000"/>
                </a:solidFill>
                <a:latin typeface="Arial"/>
                <a:ea typeface="MS PGothic"/>
                <a:cs typeface="+mn-cs"/>
              </a:rPr>
              <a:t> </a:t>
            </a:r>
            <a:r>
              <a:rPr lang="en-GB" sz="900" b="0" i="0" dirty="0" err="1">
                <a:solidFill>
                  <a:srgbClr val="000000"/>
                </a:solidFill>
                <a:latin typeface="Arial"/>
                <a:ea typeface="MS PGothic"/>
                <a:cs typeface="+mn-cs"/>
              </a:rPr>
              <a:t>являются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товарными</a:t>
            </a:r>
            <a:r>
              <a:rPr lang="en-GB"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GB" sz="900" b="0" i="0" dirty="0" err="1" smtClean="0">
                <a:solidFill>
                  <a:srgbClr val="000000"/>
                </a:solidFill>
                <a:latin typeface="Arial"/>
                <a:ea typeface="MS PGothic"/>
                <a:cs typeface="+mn-cs"/>
              </a:rPr>
              <a:t>или</a:t>
            </a:r>
            <a:r>
              <a:rPr lang="en-GB" sz="900" b="0" i="0" dirty="0" smtClean="0">
                <a:solidFill>
                  <a:srgbClr val="000000"/>
                </a:solidFill>
                <a:latin typeface="Arial"/>
                <a:ea typeface="MS PGothic"/>
                <a:cs typeface="+mn-cs"/>
              </a:rPr>
              <a:t> </a:t>
            </a:r>
            <a:r>
              <a:rPr lang="en-GB" sz="900" b="0" i="0" dirty="0" err="1">
                <a:solidFill>
                  <a:srgbClr val="000000"/>
                </a:solidFill>
                <a:latin typeface="Arial"/>
                <a:ea typeface="MS PGothic"/>
                <a:cs typeface="+mn-cs"/>
              </a:rPr>
              <a:t>зарегистрированными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товарными</a:t>
            </a:r>
            <a:r>
              <a:rPr lang="en-GB" sz="900" b="0" i="0" dirty="0">
                <a:solidFill>
                  <a:srgbClr val="000000"/>
                </a:solidFill>
                <a:latin typeface="Arial"/>
                <a:ea typeface="MS PGothic"/>
                <a:cs typeface="+mn-cs"/>
              </a:rPr>
              <a:t> </a:t>
            </a:r>
            <a:r>
              <a:rPr lang="ru-RU" sz="900" b="0" i="0" dirty="0" smtClean="0">
                <a:solidFill>
                  <a:srgbClr val="000000"/>
                </a:solidFill>
                <a:latin typeface="Arial"/>
                <a:ea typeface="MS PGothic"/>
                <a:cs typeface="+mn-cs"/>
              </a:rPr>
              <a:t>марками</a:t>
            </a:r>
            <a:r>
              <a:rPr lang="ru-RU" sz="900" b="0" i="0" baseline="0" dirty="0" smtClean="0">
                <a:solidFill>
                  <a:srgbClr val="000000"/>
                </a:solidFill>
                <a:latin typeface="Arial"/>
                <a:ea typeface="MS PGothic"/>
                <a:cs typeface="+mn-cs"/>
              </a:rPr>
              <a:t> </a:t>
            </a:r>
            <a:r>
              <a:rPr lang="en-GB" sz="900" b="0" i="0" dirty="0" smtClean="0">
                <a:solidFill>
                  <a:srgbClr val="000000"/>
                </a:solidFill>
                <a:latin typeface="Arial"/>
                <a:ea typeface="MS PGothic"/>
                <a:cs typeface="+mn-cs"/>
              </a:rPr>
              <a:t>Sybase</a:t>
            </a:r>
            <a:r>
              <a:rPr lang="en-GB" sz="900" b="0" i="0" dirty="0">
                <a:solidFill>
                  <a:srgbClr val="000000"/>
                </a:solidFill>
                <a:latin typeface="Arial"/>
                <a:ea typeface="MS PGothic"/>
                <a:cs typeface="+mn-cs"/>
              </a:rPr>
              <a:t>, Inc. Sybase </a:t>
            </a:r>
            <a:r>
              <a:rPr lang="en-GB" sz="900" b="0" i="0" dirty="0" err="1">
                <a:solidFill>
                  <a:srgbClr val="000000"/>
                </a:solidFill>
                <a:latin typeface="Arial"/>
                <a:ea typeface="MS PGothic"/>
                <a:cs typeface="+mn-cs"/>
              </a:rPr>
              <a:t>входит</a:t>
            </a:r>
            <a:r>
              <a:rPr lang="en-GB" sz="900" b="0" i="0" dirty="0">
                <a:solidFill>
                  <a:srgbClr val="000000"/>
                </a:solidFill>
                <a:latin typeface="Arial"/>
                <a:ea typeface="MS PGothic"/>
                <a:cs typeface="+mn-cs"/>
              </a:rPr>
              <a:t> в </a:t>
            </a:r>
            <a:r>
              <a:rPr lang="en-GB" sz="900" b="0" i="0" dirty="0" err="1">
                <a:solidFill>
                  <a:srgbClr val="000000"/>
                </a:solidFill>
                <a:latin typeface="Arial"/>
                <a:ea typeface="MS PGothic"/>
                <a:cs typeface="+mn-cs"/>
              </a:rPr>
              <a:t>группу</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компаний</a:t>
            </a:r>
            <a:r>
              <a:rPr lang="en-GB" sz="900" b="0" i="0" dirty="0">
                <a:solidFill>
                  <a:srgbClr val="000000"/>
                </a:solidFill>
                <a:latin typeface="Arial"/>
                <a:ea typeface="MS PGothic"/>
                <a:cs typeface="+mn-cs"/>
              </a:rPr>
              <a:t> SAP.</a:t>
            </a:r>
          </a:p>
          <a:p>
            <a:pPr marL="0" algn="l" defTabSz="914400">
              <a:lnSpc>
                <a:spcPct val="100000"/>
              </a:lnSpc>
              <a:spcBef>
                <a:spcPts val="600"/>
              </a:spcBef>
              <a:buNone/>
            </a:pPr>
            <a:r>
              <a:rPr lang="en-GB" sz="900" b="0" i="0" dirty="0" err="1">
                <a:solidFill>
                  <a:srgbClr val="000000"/>
                </a:solidFill>
                <a:latin typeface="Arial"/>
                <a:ea typeface="MS PGothic"/>
                <a:cs typeface="+mn-cs"/>
              </a:rPr>
              <a:t>Названия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других</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продуктов</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или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услуг</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встречающихся</a:t>
            </a:r>
            <a:r>
              <a:rPr lang="en-GB" sz="900" b="0" i="0" dirty="0">
                <a:solidFill>
                  <a:srgbClr val="000000"/>
                </a:solidFill>
                <a:latin typeface="Arial"/>
                <a:ea typeface="MS PGothic"/>
                <a:cs typeface="+mn-cs"/>
              </a:rPr>
              <a:t> в </a:t>
            </a:r>
            <a:r>
              <a:rPr lang="en-GB" sz="900" b="0" i="0" dirty="0" err="1">
                <a:solidFill>
                  <a:srgbClr val="000000"/>
                </a:solidFill>
                <a:latin typeface="Arial"/>
                <a:ea typeface="MS PGothic"/>
                <a:cs typeface="+mn-cs"/>
              </a:rPr>
              <a:t>этом</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документе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являются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товарными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знаками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соответствующих</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компаний</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Данные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содержащиеся</a:t>
            </a:r>
            <a:r>
              <a:rPr lang="en-GB" sz="900" b="0" i="0" dirty="0">
                <a:solidFill>
                  <a:srgbClr val="000000"/>
                </a:solidFill>
                <a:latin typeface="Arial"/>
                <a:ea typeface="MS PGothic"/>
                <a:cs typeface="+mn-cs"/>
              </a:rPr>
              <a:t> в </a:t>
            </a:r>
            <a:r>
              <a:rPr lang="en-GB" sz="900" b="0" i="0" dirty="0" err="1">
                <a:solidFill>
                  <a:srgbClr val="000000"/>
                </a:solidFill>
                <a:latin typeface="Arial"/>
                <a:ea typeface="MS PGothic"/>
                <a:cs typeface="+mn-cs"/>
              </a:rPr>
              <a:t>настоящем</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документе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служат</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только</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для</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информационных</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целей</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Национальные</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спецификации</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продуктов</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могут</a:t>
            </a:r>
            <a:r>
              <a:rPr lang="en-GB" sz="900" b="0" i="0" dirty="0">
                <a:solidFill>
                  <a:srgbClr val="000000"/>
                </a:solidFill>
                <a:latin typeface="Arial"/>
                <a:ea typeface="MS PGothic"/>
                <a:cs typeface="+mn-cs"/>
              </a:rPr>
              <a:t> </a:t>
            </a:r>
            <a:r>
              <a:rPr lang="en-GB" sz="900" b="0" i="0" dirty="0" err="1">
                <a:solidFill>
                  <a:srgbClr val="000000"/>
                </a:solidFill>
                <a:latin typeface="Arial"/>
                <a:ea typeface="MS PGothic"/>
                <a:cs typeface="+mn-cs"/>
              </a:rPr>
              <a:t>отличаться</a:t>
            </a:r>
            <a:r>
              <a:rPr lang="en-GB" sz="900" b="0" i="0" dirty="0">
                <a:solidFill>
                  <a:srgbClr val="000000"/>
                </a:solidFill>
                <a:latin typeface="Arial"/>
                <a:ea typeface="MS PGothic"/>
                <a:cs typeface="+mn-cs"/>
              </a:rPr>
              <a:t>.</a:t>
            </a:r>
          </a:p>
          <a:p>
            <a:pPr marL="0" algn="l" defTabSz="914400">
              <a:lnSpc>
                <a:spcPct val="100000"/>
              </a:lnSpc>
              <a:spcBef>
                <a:spcPts val="600"/>
              </a:spcBef>
              <a:buNone/>
            </a:pPr>
            <a:r>
              <a:rPr lang="en-US" sz="900" b="0" i="0" dirty="0" err="1">
                <a:solidFill>
                  <a:srgbClr val="000000"/>
                </a:solidFill>
                <a:latin typeface="Arial"/>
                <a:ea typeface="MS PGothic"/>
                <a:cs typeface="+mn-cs"/>
              </a:rPr>
              <a:t>Представленная</a:t>
            </a:r>
            <a:r>
              <a:rPr lang="en-US" sz="900" b="0" i="0" dirty="0">
                <a:solidFill>
                  <a:srgbClr val="000000"/>
                </a:solidFill>
                <a:latin typeface="Arial"/>
                <a:ea typeface="MS PGothic"/>
                <a:cs typeface="+mn-cs"/>
              </a:rPr>
              <a:t> в </a:t>
            </a:r>
            <a:r>
              <a:rPr lang="en-US" sz="900" b="0" i="0" dirty="0" err="1">
                <a:solidFill>
                  <a:srgbClr val="000000"/>
                </a:solidFill>
                <a:latin typeface="Arial"/>
                <a:ea typeface="MS PGothic"/>
                <a:cs typeface="+mn-cs"/>
              </a:rPr>
              <a:t>настоящем</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документе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информация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является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собственностью</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компании</a:t>
            </a:r>
            <a:r>
              <a:rPr lang="en-US" sz="900" b="0" i="0" dirty="0">
                <a:solidFill>
                  <a:srgbClr val="000000"/>
                </a:solidFill>
                <a:latin typeface="Arial"/>
                <a:ea typeface="MS PGothic"/>
                <a:cs typeface="+mn-cs"/>
              </a:rPr>
              <a:t> SAP. </a:t>
            </a:r>
            <a:r>
              <a:rPr lang="en-US" sz="900" b="0" i="0" dirty="0" err="1">
                <a:solidFill>
                  <a:srgbClr val="000000"/>
                </a:solidFill>
                <a:latin typeface="Arial"/>
                <a:ea typeface="MS PGothic"/>
                <a:cs typeface="+mn-cs"/>
              </a:rPr>
              <a:t>Любая</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часть</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данной</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публикации</a:t>
            </a:r>
            <a:r>
              <a:rPr lang="en-US" sz="900" b="0" i="0" dirty="0">
                <a:solidFill>
                  <a:srgbClr val="000000"/>
                </a:solidFill>
                <a:latin typeface="Arial"/>
                <a:ea typeface="MS PGothic"/>
                <a:cs typeface="+mn-cs"/>
              </a:rPr>
              <a:t> может быть </a:t>
            </a:r>
            <a:r>
              <a:rPr lang="en-US" sz="900" b="0" i="0" dirty="0" err="1">
                <a:solidFill>
                  <a:srgbClr val="000000"/>
                </a:solidFill>
                <a:latin typeface="Arial"/>
                <a:ea typeface="MS PGothic"/>
                <a:cs typeface="+mn-cs"/>
              </a:rPr>
              <a:t>воспроизведена</a:t>
            </a:r>
            <a:r>
              <a:rPr lang="en-US" sz="900" b="0" i="0" dirty="0">
                <a:solidFill>
                  <a:srgbClr val="000000"/>
                </a:solidFill>
                <a:latin typeface="Arial"/>
                <a:ea typeface="MS PGothic"/>
                <a:cs typeface="+mn-cs"/>
              </a:rPr>
              <a:t> или </a:t>
            </a:r>
            <a:r>
              <a:rPr lang="en-US" sz="900" b="0" i="0" dirty="0" err="1">
                <a:solidFill>
                  <a:srgbClr val="000000"/>
                </a:solidFill>
                <a:latin typeface="Arial"/>
                <a:ea typeface="MS PGothic"/>
                <a:cs typeface="+mn-cs"/>
              </a:rPr>
              <a:t>передана</a:t>
            </a:r>
            <a:r>
              <a:rPr lang="en-US" sz="900" b="0" i="0" dirty="0">
                <a:solidFill>
                  <a:srgbClr val="000000"/>
                </a:solidFill>
                <a:latin typeface="Arial"/>
                <a:ea typeface="MS PGothic"/>
                <a:cs typeface="+mn-cs"/>
              </a:rPr>
              <a:t> в </a:t>
            </a:r>
            <a:r>
              <a:rPr lang="en-US" sz="900" b="0" i="0" dirty="0" err="1">
                <a:solidFill>
                  <a:srgbClr val="000000"/>
                </a:solidFill>
                <a:latin typeface="Arial"/>
                <a:ea typeface="MS PGothic"/>
                <a:cs typeface="+mn-cs"/>
              </a:rPr>
              <a:t>какой-либо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форме</a:t>
            </a:r>
            <a:r>
              <a:rPr lang="en-US" sz="900" b="0" i="0" dirty="0">
                <a:solidFill>
                  <a:srgbClr val="000000"/>
                </a:solidFill>
                <a:latin typeface="Arial"/>
                <a:ea typeface="MS PGothic"/>
                <a:cs typeface="+mn-cs"/>
              </a:rPr>
              <a:t> и с </a:t>
            </a:r>
            <a:r>
              <a:rPr lang="en-US" sz="900" b="0" i="0" dirty="0" err="1">
                <a:solidFill>
                  <a:srgbClr val="000000"/>
                </a:solidFill>
                <a:latin typeface="Arial"/>
                <a:ea typeface="MS PGothic"/>
                <a:cs typeface="+mn-cs"/>
              </a:rPr>
              <a:t>какой-либо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целью</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только</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после</a:t>
            </a:r>
            <a:r>
              <a:rPr lang="en-US" sz="900" b="0" i="0" dirty="0">
                <a:solidFill>
                  <a:srgbClr val="000000"/>
                </a:solidFill>
                <a:latin typeface="Arial"/>
                <a:ea typeface="MS PGothic"/>
                <a:cs typeface="+mn-cs"/>
              </a:rPr>
              <a:t> </a:t>
            </a:r>
            <a:r>
              <a:rPr lang="en-US" sz="900" b="0" i="0" dirty="0" err="1">
                <a:solidFill>
                  <a:srgbClr val="000000"/>
                </a:solidFill>
                <a:latin typeface="Arial"/>
                <a:ea typeface="MS PGothic"/>
                <a:cs typeface="+mn-cs"/>
              </a:rPr>
              <a:t>получения</a:t>
            </a:r>
            <a:r>
              <a:rPr lang="en-US" sz="900" b="0" i="0" dirty="0">
                <a:solidFill>
                  <a:srgbClr val="000000"/>
                </a:solidFill>
                <a:latin typeface="Arial"/>
                <a:ea typeface="MS PGothic"/>
                <a:cs typeface="+mn-cs"/>
              </a:rPr>
              <a:t> разрешения SAP AG.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a:lnSpc>
                <a:spcPct val="100000"/>
              </a:lnSpc>
              <a:spcBef>
                <a:spcPts val="0"/>
              </a:spcBef>
              <a:spcAft>
                <a:spcPts val="0"/>
              </a:spcAft>
              <a:buNone/>
            </a:pPr>
            <a:r>
              <a:rPr lang="en-GB" sz="2400" b="1" i="0">
                <a:solidFill>
                  <a:srgbClr val="666666"/>
                </a:solidFill>
                <a:latin typeface="Arial"/>
                <a:ea typeface="+mj-ea"/>
                <a:cs typeface="+mj-cs"/>
              </a:rPr>
              <a:t>© </a:t>
            </a:r>
            <a:r>
              <a:rPr lang="de-DE" sz="2400" b="1" i="0">
                <a:solidFill>
                  <a:srgbClr val="666666"/>
                </a:solidFill>
                <a:latin typeface="Arial"/>
                <a:ea typeface="+mj-ea"/>
                <a:cs typeface="+mj-cs"/>
              </a:rPr>
              <a:t>2011 SAP AG. Alle Rechte vorbehalten.</a:t>
            </a:r>
          </a:p>
        </p:txBody>
      </p:sp>
      <p:sp>
        <p:nvSpPr>
          <p:cNvPr id="5" name="TextBox 4"/>
          <p:cNvSpPr txBox="1"/>
          <p:nvPr userDrawn="1"/>
        </p:nvSpPr>
        <p:spPr bwMode="gray">
          <a:xfrm>
            <a:off x="324000" y="1692000"/>
            <a:ext cx="4165200" cy="4149854"/>
          </a:xfrm>
          <a:prstGeom prst="rect">
            <a:avLst/>
          </a:prstGeom>
          <a:noFill/>
        </p:spPr>
        <p:txBody>
          <a:bodyPr wrap="square" lIns="0" tIns="0" rIns="0" bIns="0" rtlCol="0">
            <a:spAutoFit/>
          </a:bodyPr>
          <a:lstStyle/>
          <a:p>
            <a:pPr marL="0" indent="0" algn="l" defTabSz="914400">
              <a:lnSpc>
                <a:spcPct val="100000"/>
              </a:lnSpc>
              <a:spcBef>
                <a:spcPts val="400"/>
              </a:spcBef>
              <a:buNone/>
            </a:pPr>
            <a:r>
              <a:rPr lang="de-DE" sz="900" b="0" i="0">
                <a:solidFill>
                  <a:srgbClr val="000000"/>
                </a:solidFill>
                <a:latin typeface="Arial"/>
                <a:ea typeface="MS PGothic"/>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a:lnSpc>
                <a:spcPct val="100000"/>
              </a:lnSpc>
              <a:spcBef>
                <a:spcPts val="400"/>
              </a:spcBef>
              <a:buNone/>
            </a:pPr>
            <a:r>
              <a:rPr lang="de-DE" sz="900" b="0" i="0">
                <a:solidFill>
                  <a:srgbClr val="000000"/>
                </a:solidFill>
                <a:latin typeface="Arial"/>
                <a:ea typeface="MS PGothic"/>
                <a:cs typeface="+mn-cs"/>
              </a:rPr>
              <a:t>Die von SAP AG oder deren Vertriebsfirmen angebotenen Softwareprodukte können Softwarekomponenten auch anderer Softwarehersteller enthalten.</a:t>
            </a:r>
          </a:p>
          <a:p>
            <a:pPr marL="0" indent="0" algn="l" defTabSz="914400">
              <a:lnSpc>
                <a:spcPct val="100000"/>
              </a:lnSpc>
              <a:spcBef>
                <a:spcPts val="400"/>
              </a:spcBef>
              <a:buNone/>
            </a:pPr>
            <a:r>
              <a:rPr lang="en-US" sz="900" b="0" i="0">
                <a:solidFill>
                  <a:srgbClr val="000000"/>
                </a:solidFill>
                <a:latin typeface="Arial"/>
                <a:ea typeface="MS PGothic"/>
                <a:cs typeface="+mn-cs"/>
              </a:rPr>
              <a:t>Microsoft, Windows, Excel, Outlook, und PowerPoint sind eingetragene Marken der Microsoft Corporation. </a:t>
            </a:r>
          </a:p>
          <a:p>
            <a:pPr marL="0" indent="0" algn="l" defTabSz="914400">
              <a:lnSpc>
                <a:spcPct val="100000"/>
              </a:lnSpc>
              <a:spcBef>
                <a:spcPts val="400"/>
              </a:spcBef>
              <a:buNone/>
            </a:pPr>
            <a:r>
              <a:rPr lang="en-US" sz="900" b="0" i="0">
                <a:solidFill>
                  <a:srgbClr val="000000"/>
                </a:solidFill>
                <a:latin typeface="Arial"/>
                <a:ea typeface="MS PGothic"/>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p>
          <a:p>
            <a:pPr marL="0" indent="0" algn="l" defTabSz="914400">
              <a:lnSpc>
                <a:spcPct val="100000"/>
              </a:lnSpc>
              <a:spcBef>
                <a:spcPts val="400"/>
              </a:spcBef>
              <a:buNone/>
            </a:pPr>
            <a:r>
              <a:rPr lang="de-DE" sz="900" b="0" i="0">
                <a:solidFill>
                  <a:srgbClr val="000000"/>
                </a:solidFill>
                <a:latin typeface="Arial"/>
                <a:ea typeface="MS PGothic"/>
                <a:cs typeface="+mn-cs"/>
              </a:rPr>
              <a:t>Linux ist eine eingetragene Marke von Linus Torvalds in den USA und anderen Ländern.</a:t>
            </a:r>
          </a:p>
          <a:p>
            <a:pPr marL="0" indent="0" algn="l" defTabSz="914400">
              <a:lnSpc>
                <a:spcPct val="100000"/>
              </a:lnSpc>
              <a:spcBef>
                <a:spcPts val="400"/>
              </a:spcBef>
              <a:buNone/>
            </a:pPr>
            <a:r>
              <a:rPr lang="de-DE" sz="900" b="0" i="0">
                <a:solidFill>
                  <a:srgbClr val="000000"/>
                </a:solidFill>
                <a:latin typeface="Arial"/>
                <a:ea typeface="MS PGothic"/>
                <a:cs typeface="+mn-cs"/>
              </a:rPr>
              <a:t>Adobe, das Adobe-Logo, Acrobat, PostScript und Reader sind Marken oder eingetragene Marken von Adobe Systems Incorporated in den USA und/oder anderen Ländern.</a:t>
            </a:r>
          </a:p>
          <a:p>
            <a:pPr marL="0" indent="0" algn="l" defTabSz="914400">
              <a:lnSpc>
                <a:spcPct val="100000"/>
              </a:lnSpc>
              <a:spcBef>
                <a:spcPts val="400"/>
              </a:spcBef>
              <a:buNone/>
            </a:pPr>
            <a:r>
              <a:rPr lang="de-DE" sz="900" b="0" i="0">
                <a:solidFill>
                  <a:srgbClr val="000000"/>
                </a:solidFill>
                <a:latin typeface="Arial"/>
                <a:ea typeface="MS PGothic"/>
                <a:cs typeface="+mn-cs"/>
              </a:rPr>
              <a:t>Oracle und Java sind eingetragene Marken von Oracle und/oder ihrer Tochtergesellschaften.</a:t>
            </a:r>
          </a:p>
          <a:p>
            <a:pPr marL="0" indent="0" algn="l" defTabSz="914400">
              <a:lnSpc>
                <a:spcPct val="100000"/>
              </a:lnSpc>
              <a:spcBef>
                <a:spcPts val="400"/>
              </a:spcBef>
              <a:buNone/>
            </a:pPr>
            <a:r>
              <a:rPr lang="de-DE" sz="900" b="0" i="0">
                <a:solidFill>
                  <a:srgbClr val="000000"/>
                </a:solidFill>
                <a:latin typeface="Arial"/>
                <a:ea typeface="MS PGothic"/>
                <a:cs typeface="+mn-cs"/>
              </a:rPr>
              <a:t>UNIX, X/Open, OSF/1 und Motif sind eingetragene Marken der Open Group.</a:t>
            </a:r>
          </a:p>
          <a:p>
            <a:pPr marL="0" indent="0" algn="l" defTabSz="914400">
              <a:lnSpc>
                <a:spcPct val="100000"/>
              </a:lnSpc>
              <a:spcBef>
                <a:spcPts val="400"/>
              </a:spcBef>
              <a:buNone/>
            </a:pPr>
            <a:r>
              <a:rPr lang="de-DE" sz="900" b="0" i="0">
                <a:solidFill>
                  <a:srgbClr val="000000"/>
                </a:solidFill>
                <a:latin typeface="Arial"/>
                <a:ea typeface="MS PGothic"/>
                <a:cs typeface="+mn-cs"/>
              </a:rPr>
              <a:t>Citrix, ICA, Program Neighborhood, MetaFrame, WinFrame, VideoFrame und MultiWin sind Marken oder eingetragene Marken von Citrix Systems, Inc.</a:t>
            </a:r>
          </a:p>
        </p:txBody>
      </p:sp>
      <p:sp>
        <p:nvSpPr>
          <p:cNvPr id="8" name="TextBox 7"/>
          <p:cNvSpPr txBox="1"/>
          <p:nvPr userDrawn="1"/>
        </p:nvSpPr>
        <p:spPr bwMode="gray">
          <a:xfrm>
            <a:off x="4654800" y="1692000"/>
            <a:ext cx="4165200" cy="3631763"/>
          </a:xfrm>
          <a:prstGeom prst="rect">
            <a:avLst/>
          </a:prstGeom>
          <a:noFill/>
        </p:spPr>
        <p:txBody>
          <a:bodyPr wrap="square" lIns="0" tIns="0" rIns="0" bIns="0" rtlCol="0">
            <a:spAutoFit/>
          </a:bodyPr>
          <a:lstStyle/>
          <a:p>
            <a:pPr marL="0" marR="0" indent="0" algn="l" defTabSz="914400">
              <a:lnSpc>
                <a:spcPct val="100000"/>
              </a:lnSpc>
              <a:spcBef>
                <a:spcPts val="400"/>
              </a:spcBef>
              <a:spcAft>
                <a:spcPts val="0"/>
              </a:spcAft>
              <a:buNone/>
            </a:pPr>
            <a:r>
              <a:rPr lang="de-DE" sz="900" b="0" i="0">
                <a:solidFill>
                  <a:srgbClr val="000000"/>
                </a:solidFill>
                <a:latin typeface="Arial"/>
                <a:ea typeface="MS PGothic"/>
                <a:cs typeface="+mn-cs"/>
              </a:rPr>
              <a:t>HTML, XML, XHTML und W3C sind Marken oder eingetragene Marken des W3C</a:t>
            </a:r>
            <a:r>
              <a:rPr lang="de-DE" sz="900" b="0" i="0" baseline="30000">
                <a:solidFill>
                  <a:srgbClr val="000000"/>
                </a:solidFill>
                <a:latin typeface="Arial"/>
                <a:ea typeface="MS PGothic"/>
                <a:cs typeface="+mn-cs"/>
              </a:rPr>
              <a:t>®</a:t>
            </a:r>
            <a:r>
              <a:rPr lang="de-DE" sz="900" b="0" i="0">
                <a:solidFill>
                  <a:srgbClr val="000000"/>
                </a:solidFill>
                <a:latin typeface="Arial"/>
                <a:ea typeface="MS PGothic"/>
                <a:cs typeface="+mn-cs"/>
              </a:rPr>
              <a:t>, World Wide Web Consortium, Massachusetts Institute of Technology.</a:t>
            </a:r>
          </a:p>
          <a:p>
            <a:pPr marL="0" indent="0" algn="l" defTabSz="914400">
              <a:lnSpc>
                <a:spcPct val="100000"/>
              </a:lnSpc>
              <a:spcBef>
                <a:spcPts val="400"/>
              </a:spcBef>
              <a:buNone/>
            </a:pPr>
            <a:r>
              <a:rPr lang="de-DE" sz="900" b="0" i="0">
                <a:solidFill>
                  <a:srgbClr val="000000"/>
                </a:solidFill>
                <a:latin typeface="Arial"/>
                <a:ea typeface="MS PGothic"/>
                <a:cs typeface="+mn-cs"/>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marL="0" indent="0" algn="l" defTabSz="914400">
              <a:lnSpc>
                <a:spcPct val="100000"/>
              </a:lnSpc>
              <a:spcBef>
                <a:spcPts val="400"/>
              </a:spcBef>
              <a:buNone/>
            </a:pPr>
            <a:r>
              <a:rPr lang="de-DE" sz="900" b="0" i="0">
                <a:solidFill>
                  <a:srgbClr val="000000"/>
                </a:solidFill>
                <a:latin typeface="Arial"/>
                <a:ea typeface="MS PGothic"/>
                <a:cs typeface="+mn-cs"/>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marL="0" indent="0" algn="l" defTabSz="914400">
              <a:lnSpc>
                <a:spcPct val="100000"/>
              </a:lnSpc>
              <a:spcBef>
                <a:spcPts val="400"/>
              </a:spcBef>
              <a:buNone/>
            </a:pPr>
            <a:r>
              <a:rPr lang="de-DE" sz="900" b="0" i="0">
                <a:solidFill>
                  <a:srgbClr val="000000"/>
                </a:solidFill>
                <a:latin typeface="Arial"/>
                <a:ea typeface="MS PGothic"/>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marL="0" indent="0" algn="l" defTabSz="914400">
              <a:lnSpc>
                <a:spcPct val="100000"/>
              </a:lnSpc>
              <a:spcBef>
                <a:spcPts val="400"/>
              </a:spcBef>
              <a:buNone/>
            </a:pPr>
            <a:r>
              <a:rPr lang="de-DE" sz="900" b="0" i="0">
                <a:solidFill>
                  <a:srgbClr val="000000"/>
                </a:solidFill>
                <a:latin typeface="Arial"/>
                <a:ea typeface="MS PGothic"/>
                <a:cs typeface="+mn-cs"/>
              </a:rPr>
              <a:t>Alle anderen Namen von Produkten und Dienstleistungen sind Marken der jeweiligen Firmen. Die Angaben im Text sind unverbindlich und dienen lediglich zu Informationszwecken. Produkte können länderspezifische Unterschiede aufweisen.</a:t>
            </a:r>
          </a:p>
          <a:p>
            <a:pPr marL="0" indent="0" algn="l" defTabSz="914400">
              <a:lnSpc>
                <a:spcPct val="100000"/>
              </a:lnSpc>
              <a:spcBef>
                <a:spcPts val="400"/>
              </a:spcBef>
              <a:buNone/>
            </a:pPr>
            <a:r>
              <a:rPr lang="de-DE" sz="900" b="0" i="0">
                <a:solidFill>
                  <a:srgbClr val="000000"/>
                </a:solidFill>
                <a:latin typeface="Arial"/>
                <a:ea typeface="MS PGothic"/>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marL="0" indent="0" algn="l" defTabSz="914400">
              <a:lnSpc>
                <a:spcPct val="100000"/>
              </a:lnSpc>
              <a:spcBef>
                <a:spcPts val="400"/>
              </a:spcBef>
              <a:buNone/>
            </a:pPr>
            <a:endParaRPr lang="en-US" sz="900" dirty="0" smtClean="0">
              <a:solidFill>
                <a:schemeClr val="tx1"/>
              </a:solidFill>
              <a:latin typeface="Arial"/>
              <a:ea typeface="MS PGothic"/>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8" name="Text Placeholder 7"/>
          <p:cNvSpPr>
            <a:spLocks noGrp="1"/>
          </p:cNvSpPr>
          <p:nvPr>
            <p:ph type="body" sz="quarter" idx="10" hasCustomPrompt="1"/>
          </p:nvPr>
        </p:nvSpPr>
        <p:spPr>
          <a:xfrm>
            <a:off x="6718300" y="6086475"/>
            <a:ext cx="2101850" cy="449263"/>
          </a:xfrm>
          <a:solidFill>
            <a:schemeClr val="bg1"/>
          </a:solidFill>
        </p:spPr>
        <p:txBody>
          <a:bodyPr anchor="ctr" anchorCtr="0"/>
          <a:lstStyle>
            <a:lvl1pPr marR="0" algn="ctr" defTabSz="914400" eaLnBrk="1" fontAlgn="base" latinLnBrk="0" hangingPunct="1">
              <a:lnSpc>
                <a:spcPct val="100000"/>
              </a:lnSpc>
              <a:spcBef>
                <a:spcPct val="50000"/>
              </a:spcBef>
              <a:spcAft>
                <a:spcPct val="0"/>
              </a:spcAft>
              <a:buClr>
                <a:srgbClr val="F0AB00"/>
              </a:buClr>
              <a:buSzPct val="80000"/>
              <a:tabLst/>
              <a:defRPr sz="1800" b="0"/>
            </a:lvl1pPr>
          </a:lstStyle>
          <a:p>
            <a:pPr marR="0"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smtClean="0">
                <a:ln>
                  <a:noFill/>
                </a:ln>
                <a:effectLst/>
                <a:uLnTx/>
                <a:uFillTx/>
                <a:ea typeface="Arial Unicode MS" pitchFamily="34" charset="-128"/>
                <a:cs typeface="Arial Unicode MS" pitchFamily="34" charset="-128"/>
              </a:rPr>
              <a:t>placeholder for partner/customer logo</a:t>
            </a:r>
          </a:p>
        </p:txBody>
      </p:sp>
    </p:spTree>
    <p:extLst>
      <p:ext uri="{BB962C8B-B14F-4D97-AF65-F5344CB8AC3E}">
        <p14:creationId xmlns:p14="http://schemas.microsoft.com/office/powerpoint/2010/main" xmlns="" val="223877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27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45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2075495" cy="123111"/>
          </a:xfrm>
          <a:prstGeom prst="rect">
            <a:avLst/>
          </a:prstGeom>
          <a:noFill/>
        </p:spPr>
        <p:txBody>
          <a:bodyPr wrap="none" lIns="72000" tIns="0" rIns="0" bIns="0" rtlCol="0">
            <a:spAutoFit/>
          </a:bodyPr>
          <a:lstStyle/>
          <a:p>
            <a:pPr marL="137160" indent="-137160" algn="l" defTabSz="914400">
              <a:buClr>
                <a:srgbClr val="FFFFFF"/>
              </a:buClr>
              <a:buFont typeface="Arial"/>
              <a:buChar char="©"/>
            </a:pPr>
            <a:r>
              <a:rPr lang="en-US" sz="800" b="0" i="0" dirty="0">
                <a:solidFill>
                  <a:srgbClr val="FFFFFF"/>
                </a:solidFill>
                <a:latin typeface="Arial"/>
                <a:ea typeface="+mn-ea"/>
                <a:cs typeface="+mn-cs"/>
              </a:rPr>
              <a:t>SAP AG, 2011 г. </a:t>
            </a:r>
            <a:r>
              <a:rPr lang="ru-RU" sz="800" b="0" i="0" dirty="0" smtClean="0">
                <a:solidFill>
                  <a:srgbClr val="FFFFFF"/>
                </a:solidFill>
                <a:latin typeface="Arial"/>
                <a:ea typeface="+mn-ea"/>
                <a:cs typeface="+mn-cs"/>
              </a:rPr>
              <a:t>Все права защищены</a:t>
            </a:r>
            <a:r>
              <a:rPr lang="en-US" sz="800" b="0" i="0" dirty="0" smtClean="0">
                <a:solidFill>
                  <a:srgbClr val="FFFFFF"/>
                </a:solidFill>
                <a:latin typeface="Arial"/>
                <a:ea typeface="+mn-ea"/>
                <a:cs typeface="+mn-cs"/>
              </a:rPr>
              <a:t>.</a:t>
            </a:r>
            <a:endParaRPr lang="en-US" sz="800" b="0" i="0" dirty="0">
              <a:solidFill>
                <a:srgbClr val="FFFFFF"/>
              </a:solidFill>
              <a:latin typeface="Arial"/>
              <a:ea typeface="+mn-ea"/>
              <a:cs typeface="+mn-cs"/>
            </a:endParaRP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1440" indent="-91440" algn="r" defTabSz="914400">
              <a:buNone/>
            </a:pPr>
            <a:fld id="{0BDC132A-5C91-4078-9777-31DA19A62E0A}" type="slidenum">
              <a:rPr lang="en-US" sz="800" b="0" i="0" baseline="0">
                <a:solidFill>
                  <a:srgbClr val="FFFFFF"/>
                </a:solidFill>
                <a:latin typeface="Arial"/>
                <a:ea typeface="+mn-ea"/>
                <a:cs typeface="+mn-cs"/>
              </a:rPr>
              <a:pPr marL="91440" indent="-91440" algn="r" defTabSz="914400">
                <a:buNone/>
              </a:pPr>
              <a:t>‹#›</a:t>
            </a:fld>
            <a:endParaRPr lang="en-US" sz="800" b="0" i="0" baseline="0">
              <a:solidFill>
                <a:srgbClr val="FFFFFF"/>
              </a:solidFill>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 id="2147483711" r:id="rId22"/>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4.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0.xml"/><Relationship Id="rId16"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35.png"/><Relationship Id="rId11" Type="http://schemas.openxmlformats.org/officeDocument/2006/relationships/image" Target="../media/image40.emf"/><Relationship Id="rId5" Type="http://schemas.openxmlformats.org/officeDocument/2006/relationships/image" Target="../media/image34.png"/><Relationship Id="rId10" Type="http://schemas.openxmlformats.org/officeDocument/2006/relationships/image" Target="../media/image39.emf"/><Relationship Id="rId4" Type="http://schemas.openxmlformats.org/officeDocument/2006/relationships/image" Target="../media/image33.png"/><Relationship Id="rId9" Type="http://schemas.openxmlformats.org/officeDocument/2006/relationships/image" Target="../media/image38.emf"/><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53.png"/><Relationship Id="rId4" Type="http://schemas.openxmlformats.org/officeDocument/2006/relationships/image" Target="../media/image52.wmf"/></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tiff"/><Relationship Id="rId3" Type="http://schemas.openxmlformats.org/officeDocument/2006/relationships/image" Target="../media/image54.jpe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jpeg"/><Relationship Id="rId2" Type="http://schemas.openxmlformats.org/officeDocument/2006/relationships/notesSlide" Target="../notesSlides/notesSlide17.xml"/><Relationship Id="rId16" Type="http://schemas.openxmlformats.org/officeDocument/2006/relationships/image" Target="../media/image67.tiff"/><Relationship Id="rId20" Type="http://schemas.openxmlformats.org/officeDocument/2006/relationships/image" Target="../media/image71.png"/><Relationship Id="rId1" Type="http://schemas.openxmlformats.org/officeDocument/2006/relationships/slideLayout" Target="../slideLayouts/slideLayout14.xml"/><Relationship Id="rId6" Type="http://schemas.openxmlformats.org/officeDocument/2006/relationships/image" Target="../media/image57.jpe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tiff"/></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73.jpeg"/></Relationships>
</file>

<file path=ppt/slides/_rels/slide2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73.jpeg"/><Relationship Id="rId2" Type="http://schemas.openxmlformats.org/officeDocument/2006/relationships/notesSlide" Target="../notesSlides/notesSlide19.xml"/><Relationship Id="rId16" Type="http://schemas.openxmlformats.org/officeDocument/2006/relationships/image" Target="../media/image88.jpeg"/><Relationship Id="rId1" Type="http://schemas.openxmlformats.org/officeDocument/2006/relationships/slideLayout" Target="../slideLayouts/slideLayout10.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jpe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2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97.emf"/><Relationship Id="rId13" Type="http://schemas.openxmlformats.org/officeDocument/2006/relationships/image" Target="../media/image102.emf"/><Relationship Id="rId18" Type="http://schemas.openxmlformats.org/officeDocument/2006/relationships/image" Target="../media/image107.emf"/><Relationship Id="rId26" Type="http://schemas.openxmlformats.org/officeDocument/2006/relationships/image" Target="../media/image115.emf"/><Relationship Id="rId39" Type="http://schemas.openxmlformats.org/officeDocument/2006/relationships/image" Target="../media/image128.emf"/><Relationship Id="rId3" Type="http://schemas.openxmlformats.org/officeDocument/2006/relationships/image" Target="../media/image92.emf"/><Relationship Id="rId21" Type="http://schemas.openxmlformats.org/officeDocument/2006/relationships/image" Target="../media/image110.emf"/><Relationship Id="rId34" Type="http://schemas.openxmlformats.org/officeDocument/2006/relationships/image" Target="../media/image123.emf"/><Relationship Id="rId42" Type="http://schemas.openxmlformats.org/officeDocument/2006/relationships/image" Target="../media/image131.emf"/><Relationship Id="rId47" Type="http://schemas.openxmlformats.org/officeDocument/2006/relationships/image" Target="../media/image136.emf"/><Relationship Id="rId7" Type="http://schemas.openxmlformats.org/officeDocument/2006/relationships/image" Target="../media/image96.emf"/><Relationship Id="rId12" Type="http://schemas.openxmlformats.org/officeDocument/2006/relationships/image" Target="../media/image101.emf"/><Relationship Id="rId17" Type="http://schemas.openxmlformats.org/officeDocument/2006/relationships/image" Target="../media/image106.emf"/><Relationship Id="rId25" Type="http://schemas.openxmlformats.org/officeDocument/2006/relationships/image" Target="../media/image114.emf"/><Relationship Id="rId33" Type="http://schemas.openxmlformats.org/officeDocument/2006/relationships/image" Target="../media/image122.emf"/><Relationship Id="rId38" Type="http://schemas.openxmlformats.org/officeDocument/2006/relationships/image" Target="../media/image127.emf"/><Relationship Id="rId46" Type="http://schemas.openxmlformats.org/officeDocument/2006/relationships/image" Target="../media/image135.emf"/><Relationship Id="rId2" Type="http://schemas.openxmlformats.org/officeDocument/2006/relationships/image" Target="../media/image91.emf"/><Relationship Id="rId16" Type="http://schemas.openxmlformats.org/officeDocument/2006/relationships/image" Target="../media/image105.emf"/><Relationship Id="rId20" Type="http://schemas.openxmlformats.org/officeDocument/2006/relationships/image" Target="../media/image109.emf"/><Relationship Id="rId29" Type="http://schemas.openxmlformats.org/officeDocument/2006/relationships/image" Target="../media/image118.emf"/><Relationship Id="rId41" Type="http://schemas.openxmlformats.org/officeDocument/2006/relationships/image" Target="../media/image130.emf"/><Relationship Id="rId1" Type="http://schemas.openxmlformats.org/officeDocument/2006/relationships/slideLayout" Target="../slideLayouts/slideLayout10.xml"/><Relationship Id="rId6" Type="http://schemas.openxmlformats.org/officeDocument/2006/relationships/image" Target="../media/image95.emf"/><Relationship Id="rId11" Type="http://schemas.openxmlformats.org/officeDocument/2006/relationships/image" Target="../media/image100.emf"/><Relationship Id="rId24" Type="http://schemas.openxmlformats.org/officeDocument/2006/relationships/image" Target="../media/image113.emf"/><Relationship Id="rId32" Type="http://schemas.openxmlformats.org/officeDocument/2006/relationships/image" Target="../media/image121.emf"/><Relationship Id="rId37" Type="http://schemas.openxmlformats.org/officeDocument/2006/relationships/image" Target="../media/image126.emf"/><Relationship Id="rId40" Type="http://schemas.openxmlformats.org/officeDocument/2006/relationships/image" Target="../media/image129.emf"/><Relationship Id="rId45" Type="http://schemas.openxmlformats.org/officeDocument/2006/relationships/image" Target="../media/image134.emf"/><Relationship Id="rId5" Type="http://schemas.openxmlformats.org/officeDocument/2006/relationships/image" Target="../media/image94.emf"/><Relationship Id="rId15" Type="http://schemas.openxmlformats.org/officeDocument/2006/relationships/image" Target="../media/image104.emf"/><Relationship Id="rId23" Type="http://schemas.openxmlformats.org/officeDocument/2006/relationships/image" Target="../media/image112.emf"/><Relationship Id="rId28" Type="http://schemas.openxmlformats.org/officeDocument/2006/relationships/image" Target="../media/image117.emf"/><Relationship Id="rId36" Type="http://schemas.openxmlformats.org/officeDocument/2006/relationships/image" Target="../media/image125.emf"/><Relationship Id="rId10" Type="http://schemas.openxmlformats.org/officeDocument/2006/relationships/image" Target="../media/image99.emf"/><Relationship Id="rId19" Type="http://schemas.openxmlformats.org/officeDocument/2006/relationships/image" Target="../media/image108.emf"/><Relationship Id="rId31" Type="http://schemas.openxmlformats.org/officeDocument/2006/relationships/image" Target="../media/image120.emf"/><Relationship Id="rId44" Type="http://schemas.openxmlformats.org/officeDocument/2006/relationships/image" Target="../media/image133.emf"/><Relationship Id="rId4" Type="http://schemas.openxmlformats.org/officeDocument/2006/relationships/image" Target="../media/image93.emf"/><Relationship Id="rId9" Type="http://schemas.openxmlformats.org/officeDocument/2006/relationships/image" Target="../media/image98.emf"/><Relationship Id="rId14" Type="http://schemas.openxmlformats.org/officeDocument/2006/relationships/image" Target="../media/image103.emf"/><Relationship Id="rId22" Type="http://schemas.openxmlformats.org/officeDocument/2006/relationships/image" Target="../media/image111.emf"/><Relationship Id="rId27" Type="http://schemas.openxmlformats.org/officeDocument/2006/relationships/image" Target="../media/image116.emf"/><Relationship Id="rId30" Type="http://schemas.openxmlformats.org/officeDocument/2006/relationships/image" Target="../media/image119.emf"/><Relationship Id="rId35" Type="http://schemas.openxmlformats.org/officeDocument/2006/relationships/image" Target="../media/image124.emf"/><Relationship Id="rId43" Type="http://schemas.openxmlformats.org/officeDocument/2006/relationships/image" Target="../media/image13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mailto:john.barnard@sap.co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Templates_Guidelines\eOn\Templates\2011\Corporate\PSD_Bilder_rechts\titelbild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bwMode="gray">
          <a:xfrm>
            <a:off x="324000" y="-2"/>
            <a:ext cx="8475755" cy="2302137"/>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6" name="Picture 5" descr="SAP_grad_R_pref.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7" name="Rectangle 6"/>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413125" y="141114"/>
            <a:ext cx="8280000" cy="738000"/>
          </a:xfrm>
        </p:spPr>
        <p:txBody>
          <a:bodyPr/>
          <a:lstStyle/>
          <a:p>
            <a:pPr algn="l" defTabSz="914400">
              <a:spcBef>
                <a:spcPts val="0"/>
              </a:spcBef>
              <a:buNone/>
            </a:pPr>
            <a:r>
              <a:rPr lang="en-US" sz="2800" b="1" i="0" dirty="0" err="1">
                <a:solidFill>
                  <a:srgbClr val="000000"/>
                </a:solidFill>
                <a:latin typeface="Arial"/>
                <a:ea typeface="+mj-ea"/>
                <a:cs typeface="+mj-cs"/>
              </a:rPr>
              <a:t>Платформа</a:t>
            </a:r>
            <a:r>
              <a:rPr lang="en-US" sz="2800" b="1" i="0" dirty="0">
                <a:solidFill>
                  <a:srgbClr val="000000"/>
                </a:solidFill>
                <a:latin typeface="Arial"/>
                <a:ea typeface="+mj-ea"/>
                <a:cs typeface="+mj-cs"/>
              </a:rPr>
              <a:t> SAP </a:t>
            </a:r>
            <a:r>
              <a:rPr lang="en-US" sz="2800" b="1" i="0" dirty="0" err="1">
                <a:solidFill>
                  <a:srgbClr val="000000"/>
                </a:solidFill>
                <a:latin typeface="Arial"/>
                <a:ea typeface="+mj-ea"/>
                <a:cs typeface="+mj-cs"/>
              </a:rPr>
              <a:t>NetWeaver</a:t>
            </a:r>
            <a:r>
              <a:rPr lang="en-US" sz="2800" b="1" i="0" dirty="0">
                <a:solidFill>
                  <a:srgbClr val="000000"/>
                </a:solidFill>
                <a:latin typeface="Arial"/>
                <a:ea typeface="+mj-ea"/>
                <a:cs typeface="+mj-cs"/>
              </a:rPr>
              <a:t> 7.3. </a:t>
            </a:r>
            <a:r>
              <a:rPr lang="ru-RU" sz="2800" dirty="0" smtClean="0">
                <a:solidFill>
                  <a:srgbClr val="000000"/>
                </a:solidFill>
                <a:latin typeface="Arial"/>
              </a:rPr>
              <a:t>«</a:t>
            </a:r>
            <a:r>
              <a:rPr lang="en-US" sz="2800" b="1" i="0" dirty="0" err="1" smtClean="0">
                <a:solidFill>
                  <a:srgbClr val="000000"/>
                </a:solidFill>
                <a:latin typeface="Arial"/>
                <a:ea typeface="+mj-ea"/>
                <a:cs typeface="+mj-cs"/>
              </a:rPr>
              <a:t>Перезагрузка</a:t>
            </a:r>
            <a:r>
              <a:rPr lang="ru-RU" sz="2800" b="1" i="0" dirty="0" smtClean="0">
                <a:solidFill>
                  <a:srgbClr val="000000"/>
                </a:solidFill>
                <a:latin typeface="Arial"/>
                <a:ea typeface="+mj-ea"/>
                <a:cs typeface="+mj-cs"/>
              </a:rPr>
              <a:t>»</a:t>
            </a:r>
            <a:endParaRPr lang="en-US" sz="2800" b="1" i="0" dirty="0">
              <a:solidFill>
                <a:srgbClr val="000000"/>
              </a:solidFill>
              <a:latin typeface="Arial"/>
              <a:ea typeface="+mj-ea"/>
              <a:cs typeface="+mj-cs"/>
            </a:endParaRPr>
          </a:p>
        </p:txBody>
      </p:sp>
      <p:sp>
        <p:nvSpPr>
          <p:cNvPr id="3" name="Subtitle 2"/>
          <p:cNvSpPr>
            <a:spLocks noGrp="1"/>
          </p:cNvSpPr>
          <p:nvPr>
            <p:ph type="subTitle" idx="1"/>
          </p:nvPr>
        </p:nvSpPr>
        <p:spPr>
          <a:xfrm>
            <a:off x="423885" y="1273959"/>
            <a:ext cx="8280000" cy="492443"/>
          </a:xfrm>
        </p:spPr>
        <p:txBody>
          <a:bodyPr/>
          <a:lstStyle/>
          <a:p>
            <a:pPr marL="0" marR="0" indent="0" algn="l" defTabSz="914400">
              <a:lnSpc>
                <a:spcPct val="100000"/>
              </a:lnSpc>
              <a:spcBef>
                <a:spcPts val="0"/>
              </a:spcBef>
              <a:spcAft>
                <a:spcPts val="0"/>
              </a:spcAft>
              <a:buNone/>
            </a:pPr>
            <a:r>
              <a:rPr lang="en-US" sz="1600" b="0" i="0" dirty="0" err="1"/>
              <a:t>Карл-Хайнц</a:t>
            </a:r>
            <a:r>
              <a:rPr lang="en-US" sz="1600" b="0" i="0" dirty="0"/>
              <a:t> </a:t>
            </a:r>
            <a:r>
              <a:rPr lang="en-US" sz="1600" b="0" i="0" dirty="0" err="1"/>
              <a:t>Хоффман</a:t>
            </a:r>
            <a:r>
              <a:rPr lang="en-US" sz="1600" b="0" i="0" dirty="0"/>
              <a:t> (Karl-Heinz Hoffmann), </a:t>
            </a:r>
            <a:r>
              <a:rPr lang="en-US" sz="1600" b="0" i="0" dirty="0" err="1"/>
              <a:t>директор</a:t>
            </a:r>
            <a:r>
              <a:rPr lang="en-US" sz="1600" b="0" i="0" dirty="0"/>
              <a:t> </a:t>
            </a:r>
            <a:r>
              <a:rPr lang="en-US" sz="1600" b="0" i="0" dirty="0" err="1"/>
              <a:t>по</a:t>
            </a:r>
            <a:r>
              <a:rPr lang="en-US" sz="1600" b="0" i="0" dirty="0"/>
              <a:t> </a:t>
            </a:r>
            <a:r>
              <a:rPr lang="en-US" sz="1600" b="0" i="0" dirty="0" err="1"/>
              <a:t>вопросам</a:t>
            </a:r>
            <a:r>
              <a:rPr lang="en-US" sz="1600" b="0" i="0" dirty="0"/>
              <a:t> </a:t>
            </a:r>
            <a:r>
              <a:rPr lang="en-US" sz="1600" b="0" i="0" dirty="0" err="1"/>
              <a:t>архитектуры</a:t>
            </a:r>
            <a:r>
              <a:rPr lang="en-US" sz="1600" b="0" i="0" dirty="0"/>
              <a:t> </a:t>
            </a:r>
            <a:r>
              <a:rPr lang="en-US" sz="1600" b="0" i="0" dirty="0" smtClean="0"/>
              <a:t>и</a:t>
            </a:r>
            <a:r>
              <a:rPr lang="ru-RU" sz="1600" b="0" i="0" dirty="0" smtClean="0"/>
              <a:t> </a:t>
            </a:r>
            <a:r>
              <a:rPr lang="en-US" sz="1600" b="0" i="0" dirty="0" err="1" smtClean="0"/>
              <a:t>технологий</a:t>
            </a:r>
            <a:r>
              <a:rPr lang="en-US" sz="1600" b="0" i="0" dirty="0"/>
              <a:t>, </a:t>
            </a:r>
            <a:r>
              <a:rPr lang="en-US" sz="1600" b="0" i="0" dirty="0" err="1"/>
              <a:t>Центр</a:t>
            </a:r>
            <a:r>
              <a:rPr lang="en-US" sz="1600" b="0" i="0" dirty="0"/>
              <a:t> </a:t>
            </a:r>
            <a:r>
              <a:rPr lang="en-US" sz="1600" b="0" i="0" dirty="0" err="1"/>
              <a:t>компетенции</a:t>
            </a:r>
            <a:r>
              <a:rPr lang="en-US" sz="1600" b="0" i="0" dirty="0"/>
              <a:t> в </a:t>
            </a:r>
            <a:r>
              <a:rPr lang="en-US" sz="1600" b="0" i="0" dirty="0" err="1"/>
              <a:t>регионе</a:t>
            </a:r>
            <a:r>
              <a:rPr lang="en-US" sz="1600" b="0" i="0" dirty="0"/>
              <a:t> (EMEA)</a:t>
            </a:r>
          </a:p>
        </p:txBody>
      </p:sp>
      <p:pic>
        <p:nvPicPr>
          <p:cNvPr id="9" name="Picture 7" descr="iStock_000014094734Medium-10.jpg"/>
          <p:cNvPicPr>
            <a:picLocks noChangeAspect="1"/>
          </p:cNvPicPr>
          <p:nvPr/>
        </p:nvPicPr>
        <p:blipFill>
          <a:blip r:embed="rId5" cstate="print"/>
          <a:srcRect l="31924" b="41779"/>
          <a:stretch>
            <a:fillRect/>
          </a:stretch>
        </p:blipFill>
        <p:spPr bwMode="auto">
          <a:xfrm>
            <a:off x="2752344" y="2579382"/>
            <a:ext cx="3145536" cy="3195992"/>
          </a:xfrm>
          <a:prstGeom prst="rect">
            <a:avLst/>
          </a:prstGeom>
          <a:noFill/>
          <a:ln w="9525">
            <a:noFill/>
            <a:miter lim="800000"/>
            <a:headEnd/>
            <a:tailEnd/>
          </a:ln>
        </p:spPr>
      </p:pic>
    </p:spTree>
    <p:extLst>
      <p:ext uri="{BB962C8B-B14F-4D97-AF65-F5344CB8AC3E}">
        <p14:creationId xmlns:p14="http://schemas.microsoft.com/office/powerpoint/2010/main" xmlns="" val="1938018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23850" y="225425"/>
            <a:ext cx="8496300" cy="757238"/>
          </a:xfrm>
        </p:spPr>
        <p:txBody>
          <a:bodyPr/>
          <a:lstStyle/>
          <a:p>
            <a:pPr algn="l" defTabSz="914400">
              <a:spcBef>
                <a:spcPts val="0"/>
              </a:spcBef>
              <a:buNone/>
            </a:pPr>
            <a:r>
              <a:rPr lang="ru-RU" sz="2400" b="1" i="0" smtClean="0">
                <a:solidFill>
                  <a:srgbClr val="666666"/>
                </a:solidFill>
                <a:latin typeface="Arial"/>
                <a:ea typeface="+mj-ea"/>
                <a:cs typeface="+mj-cs"/>
              </a:rPr>
              <a:t>Корпоративная эталонная архитектура SAP Enterprise Reference Architecture 2.0</a:t>
            </a:r>
            <a:endParaRPr lang="ru-RU" sz="2400" b="1" i="0">
              <a:solidFill>
                <a:srgbClr val="666666"/>
              </a:solidFill>
              <a:latin typeface="Arial"/>
              <a:ea typeface="+mj-ea"/>
              <a:cs typeface="+mj-cs"/>
            </a:endParaRPr>
          </a:p>
        </p:txBody>
      </p:sp>
      <p:sp>
        <p:nvSpPr>
          <p:cNvPr id="4" name="Rectangle 3"/>
          <p:cNvSpPr/>
          <p:nvPr/>
        </p:nvSpPr>
        <p:spPr bwMode="gray">
          <a:xfrm>
            <a:off x="333375" y="1047750"/>
            <a:ext cx="1190625" cy="4305299"/>
          </a:xfrm>
          <a:prstGeom prst="rect">
            <a:avLst/>
          </a:prstGeom>
          <a:solidFill>
            <a:srgbClr val="44697D"/>
          </a:solidFill>
          <a:ln w="19050" algn="ctr">
            <a:solidFill>
              <a:schemeClr val="tx2">
                <a:lumMod val="20000"/>
                <a:lumOff val="80000"/>
              </a:schemeClr>
            </a:solidFill>
            <a:miter lim="800000"/>
            <a:headEnd/>
            <a:tailEnd/>
          </a:ln>
        </p:spPr>
        <p:txBody>
          <a:bodyPr lIns="36000" tIns="36000" rIns="36000" bIns="36000" rtlCol="0" anchor="t"/>
          <a:lstStyle/>
          <a:p>
            <a:pPr marR="0" algn="ctr" defTabSz="914400">
              <a:lnSpc>
                <a:spcPct val="100000"/>
              </a:lnSpc>
              <a:spcBef>
                <a:spcPts val="720"/>
              </a:spcBef>
              <a:spcAft>
                <a:spcPts val="0"/>
              </a:spcAft>
              <a:buNone/>
            </a:pPr>
            <a:r>
              <a:rPr lang="ru-RU" sz="1000" b="0" i="0" u="none" strike="noStrike" cap="none" spc="0" baseline="0" smtClean="0">
                <a:solidFill>
                  <a:srgbClr val="FFFFFF"/>
                </a:solidFill>
                <a:effectLst/>
                <a:latin typeface="Arial Black"/>
                <a:ea typeface="Arial Unicode MS"/>
                <a:cs typeface="Arial Unicode MS"/>
              </a:rPr>
              <a:t>Планирование</a:t>
            </a:r>
            <a:endParaRPr lang="ru-RU" sz="1000" b="0" i="0" u="none" strike="noStrike" cap="none" spc="0" baseline="0">
              <a:solidFill>
                <a:srgbClr val="FFFFFF"/>
              </a:solidFill>
              <a:effectLst/>
              <a:latin typeface="Arial Black"/>
              <a:ea typeface="Arial Unicode MS"/>
              <a:cs typeface="Arial Unicode MS"/>
            </a:endParaRPr>
          </a:p>
        </p:txBody>
      </p:sp>
      <p:sp>
        <p:nvSpPr>
          <p:cNvPr id="5" name="Rectangle 4"/>
          <p:cNvSpPr/>
          <p:nvPr/>
        </p:nvSpPr>
        <p:spPr bwMode="gray">
          <a:xfrm>
            <a:off x="433388" y="1400175"/>
            <a:ext cx="990599" cy="514350"/>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800" b="0" i="0" u="none" strike="noStrike" cap="none" spc="0" baseline="0" smtClean="0">
                <a:solidFill>
                  <a:srgbClr val="FFFFFF"/>
                </a:solidFill>
                <a:effectLst/>
                <a:latin typeface="Arial"/>
                <a:ea typeface="Arial Unicode MS"/>
                <a:cs typeface="Arial Unicode MS"/>
              </a:rPr>
              <a:t>Требования / анализ потребностей</a:t>
            </a:r>
            <a:endParaRPr lang="ru-RU" sz="800" b="0" i="0" u="none" strike="noStrike" cap="none" spc="0" baseline="0">
              <a:solidFill>
                <a:srgbClr val="FFFFFF"/>
              </a:solidFill>
              <a:effectLst/>
              <a:latin typeface="Arial"/>
              <a:ea typeface="Arial Unicode MS"/>
              <a:cs typeface="Arial Unicode MS"/>
            </a:endParaRPr>
          </a:p>
        </p:txBody>
      </p:sp>
      <p:sp>
        <p:nvSpPr>
          <p:cNvPr id="7" name="Rectangle 6"/>
          <p:cNvSpPr/>
          <p:nvPr/>
        </p:nvSpPr>
        <p:spPr bwMode="gray">
          <a:xfrm>
            <a:off x="433388" y="1954212"/>
            <a:ext cx="990599" cy="514350"/>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800" b="0" i="0" u="none" strike="noStrike" cap="none" spc="0" baseline="0" smtClean="0">
                <a:solidFill>
                  <a:srgbClr val="FFFFFF"/>
                </a:solidFill>
                <a:effectLst/>
                <a:latin typeface="Arial"/>
                <a:ea typeface="Arial Unicode MS"/>
                <a:cs typeface="Arial Unicode MS"/>
              </a:rPr>
              <a:t>Оценка</a:t>
            </a:r>
            <a:r>
              <a:rPr lang="ru-RU" sz="800" b="0" i="0" u="none" strike="noStrike" cap="none" spc="0" baseline="0" smtClean="0">
                <a:solidFill>
                  <a:srgbClr val="FFFFFF"/>
                </a:solidFill>
                <a:effectLst/>
                <a:latin typeface="Arial"/>
                <a:ea typeface="Arial Unicode MS"/>
                <a:cs typeface="Arial Unicode MS"/>
              </a:rPr>
              <a:t> существующего ландшафта </a:t>
            </a:r>
            <a:r>
              <a:rPr lang="ru-RU" sz="800" b="0" i="0" u="none" strike="noStrike" cap="none" spc="0" baseline="0" smtClean="0">
                <a:solidFill>
                  <a:srgbClr val="FFFFFF"/>
                </a:solidFill>
                <a:effectLst/>
                <a:latin typeface="Arial"/>
                <a:ea typeface="Arial Unicode MS"/>
                <a:cs typeface="Arial Unicode MS"/>
              </a:rPr>
              <a:t>и</a:t>
            </a:r>
            <a:r>
              <a:rPr lang="ru-RU" sz="800" b="0" i="0" u="none" strike="noStrike" cap="none" spc="0" baseline="0" smtClean="0">
                <a:solidFill>
                  <a:srgbClr val="FFFFFF"/>
                </a:solidFill>
                <a:effectLst/>
                <a:latin typeface="Arial"/>
                <a:ea typeface="Arial Unicode MS"/>
                <a:cs typeface="Arial Unicode MS"/>
              </a:rPr>
              <a:t> </a:t>
            </a:r>
            <a:r>
              <a:rPr lang="ru-RU" sz="800" b="0" i="0" u="none" strike="noStrike" cap="none" spc="0" baseline="0" smtClean="0">
                <a:solidFill>
                  <a:srgbClr val="FFFFFF"/>
                </a:solidFill>
                <a:effectLst/>
                <a:latin typeface="Arial"/>
                <a:ea typeface="Arial Unicode MS"/>
                <a:cs typeface="Arial Unicode MS"/>
              </a:rPr>
              <a:t>возможностей</a:t>
            </a:r>
            <a:endParaRPr lang="ru-RU" sz="800" b="0" i="0" u="none" strike="noStrike" cap="none" spc="0" baseline="0">
              <a:solidFill>
                <a:srgbClr val="FFFFFF"/>
              </a:solidFill>
              <a:effectLst/>
              <a:latin typeface="Arial"/>
              <a:ea typeface="Arial Unicode MS"/>
              <a:cs typeface="Arial Unicode MS"/>
            </a:endParaRPr>
          </a:p>
        </p:txBody>
      </p:sp>
      <p:sp>
        <p:nvSpPr>
          <p:cNvPr id="8" name="Rectangle 7"/>
          <p:cNvSpPr/>
          <p:nvPr/>
        </p:nvSpPr>
        <p:spPr bwMode="gray">
          <a:xfrm>
            <a:off x="433388" y="2508249"/>
            <a:ext cx="990599" cy="514350"/>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800" b="0" i="0" u="none" strike="noStrike" cap="none" spc="0" baseline="0" smtClean="0">
                <a:solidFill>
                  <a:srgbClr val="FFFFFF"/>
                </a:solidFill>
                <a:effectLst/>
                <a:latin typeface="Arial"/>
                <a:ea typeface="Arial Unicode MS"/>
                <a:cs typeface="Arial Unicode MS"/>
              </a:rPr>
              <a:t>Методология</a:t>
            </a:r>
            <a:r>
              <a:rPr lang="ru-RU" sz="800" b="0" i="0" u="none" strike="noStrike" cap="none" spc="0" smtClean="0">
                <a:solidFill>
                  <a:srgbClr val="FFFFFF"/>
                </a:solidFill>
                <a:effectLst/>
                <a:latin typeface="Arial"/>
                <a:ea typeface="Arial Unicode MS"/>
                <a:cs typeface="Arial Unicode MS"/>
              </a:rPr>
              <a:t> </a:t>
            </a:r>
            <a:r>
              <a:rPr lang="ru-RU" sz="800" b="0" i="0" u="none" strike="noStrike" cap="none" spc="0" smtClean="0">
                <a:solidFill>
                  <a:srgbClr val="FFFFFF"/>
                </a:solidFill>
                <a:effectLst/>
                <a:latin typeface="Arial"/>
                <a:ea typeface="Arial Unicode MS"/>
                <a:cs typeface="Arial Unicode MS"/>
              </a:rPr>
              <a:t>внедрения</a:t>
            </a:r>
            <a:endParaRPr lang="ru-RU" sz="800" b="0" i="0" u="none" strike="noStrike" cap="none" spc="0">
              <a:solidFill>
                <a:srgbClr val="FFFFFF"/>
              </a:solidFill>
              <a:effectLst/>
              <a:latin typeface="Arial"/>
              <a:ea typeface="Arial Unicode MS"/>
              <a:cs typeface="Arial Unicode MS"/>
            </a:endParaRPr>
          </a:p>
        </p:txBody>
      </p:sp>
      <p:sp>
        <p:nvSpPr>
          <p:cNvPr id="9" name="Rectangle 8"/>
          <p:cNvSpPr/>
          <p:nvPr/>
        </p:nvSpPr>
        <p:spPr bwMode="gray">
          <a:xfrm>
            <a:off x="433388" y="3062286"/>
            <a:ext cx="990599" cy="514350"/>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800" b="0" i="0" u="none" strike="noStrike" cap="none" spc="0" baseline="0" smtClean="0">
                <a:solidFill>
                  <a:srgbClr val="FFFFFF"/>
                </a:solidFill>
                <a:effectLst/>
                <a:latin typeface="Arial"/>
                <a:ea typeface="Arial Unicode MS"/>
                <a:cs typeface="Arial Unicode MS"/>
              </a:rPr>
              <a:t>Проектирование</a:t>
            </a:r>
            <a:r>
              <a:rPr lang="ru-RU" sz="800" b="0" i="0" u="none" strike="noStrike" cap="none" spc="0" baseline="0" smtClean="0">
                <a:solidFill>
                  <a:srgbClr val="FFFFFF"/>
                </a:solidFill>
                <a:effectLst/>
                <a:latin typeface="Arial"/>
                <a:ea typeface="Arial Unicode MS"/>
                <a:cs typeface="Arial Unicode MS"/>
              </a:rPr>
              <a:t> </a:t>
            </a:r>
            <a:r>
              <a:rPr lang="ru-RU" sz="800" b="0" i="0" u="none" strike="noStrike" cap="none" spc="0" baseline="0" smtClean="0">
                <a:solidFill>
                  <a:srgbClr val="FFFFFF"/>
                </a:solidFill>
                <a:effectLst/>
                <a:latin typeface="Arial"/>
                <a:ea typeface="Arial Unicode MS"/>
                <a:cs typeface="Arial Unicode MS"/>
              </a:rPr>
              <a:t>и</a:t>
            </a:r>
            <a:r>
              <a:rPr lang="ru-RU" sz="800" b="0" i="0" u="none" strike="noStrike" cap="none" spc="0" baseline="0" smtClean="0">
                <a:solidFill>
                  <a:srgbClr val="FFFFFF"/>
                </a:solidFill>
                <a:effectLst/>
                <a:latin typeface="Arial"/>
                <a:ea typeface="Arial Unicode MS"/>
                <a:cs typeface="Arial Unicode MS"/>
              </a:rPr>
              <a:t> </a:t>
            </a:r>
            <a:r>
              <a:rPr lang="ru-RU" sz="800" b="0" i="0" u="none" strike="noStrike" cap="none" spc="0" baseline="0" smtClean="0">
                <a:solidFill>
                  <a:srgbClr val="FFFFFF"/>
                </a:solidFill>
                <a:effectLst/>
                <a:latin typeface="Arial"/>
                <a:ea typeface="Arial Unicode MS"/>
                <a:cs typeface="Arial Unicode MS"/>
              </a:rPr>
              <a:t>моделирование</a:t>
            </a:r>
            <a:endParaRPr lang="ru-RU" sz="800" b="0" i="0" u="none" strike="noStrike" cap="none" spc="0" baseline="0">
              <a:solidFill>
                <a:srgbClr val="FFFFFF"/>
              </a:solidFill>
              <a:effectLst/>
              <a:latin typeface="Arial"/>
              <a:ea typeface="Arial Unicode MS"/>
              <a:cs typeface="Arial Unicode MS"/>
            </a:endParaRPr>
          </a:p>
        </p:txBody>
      </p:sp>
      <p:sp>
        <p:nvSpPr>
          <p:cNvPr id="10" name="Rectangle 9"/>
          <p:cNvSpPr/>
          <p:nvPr/>
        </p:nvSpPr>
        <p:spPr bwMode="gray">
          <a:xfrm>
            <a:off x="433388" y="3616323"/>
            <a:ext cx="990599" cy="514350"/>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800" b="0" i="0" u="none" strike="noStrike" cap="none" spc="0" baseline="0" smtClean="0">
                <a:solidFill>
                  <a:srgbClr val="FFFFFF"/>
                </a:solidFill>
                <a:effectLst/>
                <a:latin typeface="Arial"/>
                <a:ea typeface="Arial Unicode MS"/>
                <a:cs typeface="Arial Unicode MS"/>
              </a:rPr>
              <a:t>Управление портфелем</a:t>
            </a:r>
            <a:endParaRPr lang="ru-RU" sz="800" b="0" i="0" u="none" strike="noStrike" cap="none" spc="0" baseline="0">
              <a:solidFill>
                <a:srgbClr val="FFFFFF"/>
              </a:solidFill>
              <a:effectLst/>
              <a:latin typeface="Arial"/>
              <a:ea typeface="Arial Unicode MS"/>
              <a:cs typeface="Arial Unicode MS"/>
            </a:endParaRPr>
          </a:p>
        </p:txBody>
      </p:sp>
      <p:sp>
        <p:nvSpPr>
          <p:cNvPr id="11" name="Rectangle 10"/>
          <p:cNvSpPr/>
          <p:nvPr/>
        </p:nvSpPr>
        <p:spPr bwMode="gray">
          <a:xfrm>
            <a:off x="433388" y="4170360"/>
            <a:ext cx="990599" cy="514350"/>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800" b="0" i="0" u="none" strike="noStrike" cap="none" spc="0" baseline="0" smtClean="0">
                <a:solidFill>
                  <a:srgbClr val="FFFFFF"/>
                </a:solidFill>
                <a:effectLst/>
                <a:latin typeface="Arial"/>
                <a:ea typeface="Arial Unicode MS"/>
                <a:cs typeface="Arial Unicode MS"/>
              </a:rPr>
              <a:t>Корпоративная архитектура</a:t>
            </a:r>
            <a:endParaRPr lang="ru-RU" sz="800" b="0" i="0" u="none" strike="noStrike" cap="none" spc="0" baseline="0">
              <a:solidFill>
                <a:srgbClr val="FFFFFF"/>
              </a:solidFill>
              <a:effectLst/>
              <a:latin typeface="Arial"/>
              <a:ea typeface="Arial Unicode MS"/>
              <a:cs typeface="Arial Unicode MS"/>
            </a:endParaRPr>
          </a:p>
        </p:txBody>
      </p:sp>
      <p:sp>
        <p:nvSpPr>
          <p:cNvPr id="12" name="Rectangle 11"/>
          <p:cNvSpPr/>
          <p:nvPr/>
        </p:nvSpPr>
        <p:spPr bwMode="gray">
          <a:xfrm>
            <a:off x="433388" y="4724400"/>
            <a:ext cx="990599" cy="514350"/>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800" b="0" i="0" u="none" strike="noStrike" cap="none" spc="0" baseline="0" smtClean="0">
                <a:solidFill>
                  <a:srgbClr val="FFFFFF"/>
                </a:solidFill>
                <a:latin typeface="Arial"/>
                <a:ea typeface="Arial Unicode MS"/>
                <a:cs typeface="Arial Unicode MS"/>
              </a:rPr>
              <a:t>﻿</a:t>
            </a:r>
            <a:r>
              <a:rPr lang="ru-RU" sz="800" b="0" i="0" u="none" strike="noStrike" cap="none" spc="0" baseline="0" smtClean="0">
                <a:solidFill>
                  <a:srgbClr val="FFFFFF"/>
                </a:solidFill>
                <a:effectLst/>
                <a:latin typeface="Arial"/>
                <a:ea typeface="Arial Unicode MS"/>
                <a:cs typeface="Arial Unicode MS"/>
              </a:rPr>
              <a:t>Сотрудничество </a:t>
            </a:r>
            <a:r>
              <a:rPr lang="ru-RU" sz="800" b="0" i="0" u="none" strike="noStrike" cap="none" spc="0" smtClean="0">
                <a:solidFill>
                  <a:srgbClr val="FFFFFF"/>
                </a:solidFill>
                <a:effectLst/>
                <a:latin typeface="Arial"/>
                <a:ea typeface="Arial Unicode MS"/>
                <a:cs typeface="Arial Unicode MS"/>
              </a:rPr>
              <a:t>/ </a:t>
            </a:r>
            <a:r>
              <a:rPr lang="ru-RU" sz="800" b="0" i="0" u="none" strike="noStrike" cap="none" spc="0" smtClean="0">
                <a:solidFill>
                  <a:srgbClr val="FFFFFF"/>
                </a:solidFill>
                <a:effectLst/>
                <a:latin typeface="Arial"/>
                <a:ea typeface="Arial Unicode MS"/>
                <a:cs typeface="Arial Unicode MS"/>
              </a:rPr>
              <a:t>управление</a:t>
            </a:r>
            <a:r>
              <a:rPr lang="ru-RU" sz="800" b="0" i="0" u="none" strike="noStrike" cap="none" spc="0" smtClean="0">
                <a:solidFill>
                  <a:srgbClr val="FFFFFF"/>
                </a:solidFill>
                <a:effectLst/>
                <a:latin typeface="Arial"/>
                <a:ea typeface="Arial Unicode MS"/>
                <a:cs typeface="Arial Unicode MS"/>
              </a:rPr>
              <a:t> </a:t>
            </a:r>
            <a:r>
              <a:rPr lang="ru-RU" sz="800" b="0" i="0" u="none" strike="noStrike" cap="none" spc="0" smtClean="0">
                <a:solidFill>
                  <a:srgbClr val="FFFFFF"/>
                </a:solidFill>
                <a:effectLst/>
                <a:latin typeface="Arial"/>
                <a:ea typeface="Arial Unicode MS"/>
                <a:cs typeface="Arial Unicode MS"/>
              </a:rPr>
              <a:t>проектами</a:t>
            </a:r>
            <a:endParaRPr lang="ru-RU" sz="800" b="0" i="0" u="none" strike="noStrike" cap="none" spc="0">
              <a:solidFill>
                <a:srgbClr val="FFFFFF"/>
              </a:solidFill>
              <a:effectLst/>
              <a:latin typeface="Arial"/>
              <a:ea typeface="Arial Unicode MS"/>
              <a:cs typeface="Arial Unicode MS"/>
            </a:endParaRPr>
          </a:p>
        </p:txBody>
      </p:sp>
      <p:sp>
        <p:nvSpPr>
          <p:cNvPr id="13" name="Rectangle 12"/>
          <p:cNvSpPr/>
          <p:nvPr/>
        </p:nvSpPr>
        <p:spPr bwMode="gray">
          <a:xfrm>
            <a:off x="1657350" y="1047750"/>
            <a:ext cx="1190625" cy="4305299"/>
          </a:xfrm>
          <a:prstGeom prst="rect">
            <a:avLst/>
          </a:prstGeom>
          <a:solidFill>
            <a:srgbClr val="547630"/>
          </a:solidFill>
          <a:ln w="19050" algn="ctr">
            <a:solidFill>
              <a:schemeClr val="tx2">
                <a:lumMod val="20000"/>
                <a:lumOff val="80000"/>
              </a:schemeClr>
            </a:solidFill>
            <a:miter lim="800000"/>
            <a:headEnd/>
            <a:tailEnd/>
          </a:ln>
        </p:spPr>
        <p:txBody>
          <a:bodyPr lIns="36000" tIns="36000" rIns="36000" bIns="36000" rtlCol="0" anchor="t"/>
          <a:lstStyle/>
          <a:p>
            <a:pPr marR="0" algn="ctr" defTabSz="914400">
              <a:lnSpc>
                <a:spcPct val="100000"/>
              </a:lnSpc>
              <a:spcBef>
                <a:spcPts val="720"/>
              </a:spcBef>
              <a:spcAft>
                <a:spcPts val="0"/>
              </a:spcAft>
              <a:buNone/>
            </a:pPr>
            <a:r>
              <a:rPr lang="ru-RU" sz="1000" b="0" i="0" u="none" strike="noStrike" cap="none" spc="0" baseline="0" smtClean="0">
                <a:solidFill>
                  <a:srgbClr val="FFFFFF"/>
                </a:solidFill>
                <a:effectLst/>
                <a:latin typeface="Arial Black"/>
                <a:ea typeface="Arial Unicode MS"/>
                <a:cs typeface="Arial Unicode MS"/>
              </a:rPr>
              <a:t>Создание</a:t>
            </a:r>
            <a:endParaRPr lang="ru-RU" sz="1000" b="0" i="0" u="none" strike="noStrike" cap="none" spc="0" baseline="0">
              <a:solidFill>
                <a:srgbClr val="FFFFFF"/>
              </a:solidFill>
              <a:effectLst/>
              <a:latin typeface="Arial Black"/>
              <a:ea typeface="Arial Unicode MS"/>
              <a:cs typeface="Arial Unicode MS"/>
            </a:endParaRPr>
          </a:p>
        </p:txBody>
      </p:sp>
      <p:sp>
        <p:nvSpPr>
          <p:cNvPr id="14" name="Rectangle 13"/>
          <p:cNvSpPr/>
          <p:nvPr/>
        </p:nvSpPr>
        <p:spPr bwMode="gray">
          <a:xfrm>
            <a:off x="1757363" y="1400175"/>
            <a:ext cx="990599" cy="514350"/>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800" b="0" i="0" u="none" strike="noStrike" cap="none" spc="0" baseline="0" smtClean="0">
                <a:solidFill>
                  <a:srgbClr val="FFFFFF"/>
                </a:solidFill>
                <a:effectLst/>
                <a:latin typeface="Arial"/>
                <a:ea typeface="Arial Unicode MS"/>
                <a:cs typeface="Arial Unicode MS"/>
              </a:rPr>
              <a:t>Оценка</a:t>
            </a:r>
            <a:r>
              <a:rPr lang="ru-RU" sz="800" b="0" i="0" u="none" strike="noStrike" cap="none" spc="0" baseline="0" smtClean="0">
                <a:solidFill>
                  <a:srgbClr val="FFFFFF"/>
                </a:solidFill>
                <a:effectLst/>
                <a:latin typeface="Arial"/>
                <a:ea typeface="Arial Unicode MS"/>
                <a:cs typeface="Arial Unicode MS"/>
              </a:rPr>
              <a:t> КПЭ – </a:t>
            </a:r>
            <a:r>
              <a:rPr lang="ru-RU" sz="800" b="0" i="0" u="none" strike="noStrike" cap="none" spc="0" baseline="0" smtClean="0">
                <a:solidFill>
                  <a:srgbClr val="FFFFFF"/>
                </a:solidFill>
                <a:effectLst/>
                <a:latin typeface="Arial"/>
                <a:ea typeface="Arial Unicode MS"/>
                <a:cs typeface="Arial Unicode MS"/>
              </a:rPr>
              <a:t>с</a:t>
            </a:r>
            <a:r>
              <a:rPr lang="ru-RU" sz="800" b="0" i="0" u="none" strike="noStrike" cap="none" spc="0" baseline="0" smtClean="0">
                <a:solidFill>
                  <a:srgbClr val="FFFFFF"/>
                </a:solidFill>
                <a:effectLst/>
                <a:latin typeface="Arial"/>
                <a:ea typeface="Arial Unicode MS"/>
                <a:cs typeface="Arial Unicode MS"/>
              </a:rPr>
              <a:t> </a:t>
            </a:r>
            <a:r>
              <a:rPr lang="ru-RU" sz="800" b="0" i="0" u="none" strike="noStrike" cap="none" spc="0" baseline="0" smtClean="0">
                <a:solidFill>
                  <a:srgbClr val="FFFFFF"/>
                </a:solidFill>
                <a:effectLst/>
                <a:latin typeface="Arial"/>
                <a:ea typeface="Arial Unicode MS"/>
                <a:cs typeface="Arial Unicode MS"/>
              </a:rPr>
              <a:t>точки</a:t>
            </a:r>
            <a:r>
              <a:rPr lang="ru-RU" sz="800" b="0" i="0" u="none" strike="noStrike" cap="none" spc="0" baseline="0" smtClean="0">
                <a:solidFill>
                  <a:srgbClr val="FFFFFF"/>
                </a:solidFill>
                <a:effectLst/>
                <a:latin typeface="Arial"/>
                <a:ea typeface="Arial Unicode MS"/>
                <a:cs typeface="Arial Unicode MS"/>
              </a:rPr>
              <a:t> зрения бизнеса </a:t>
            </a:r>
            <a:r>
              <a:rPr lang="ru-RU" sz="800" b="0" i="0" u="none" strike="noStrike" cap="none" spc="0" baseline="0" smtClean="0">
                <a:solidFill>
                  <a:srgbClr val="FFFFFF"/>
                </a:solidFill>
                <a:effectLst/>
                <a:latin typeface="Arial"/>
                <a:ea typeface="Arial Unicode MS"/>
                <a:cs typeface="Arial Unicode MS"/>
              </a:rPr>
              <a:t>и</a:t>
            </a:r>
            <a:r>
              <a:rPr lang="ru-RU" sz="800" b="0" i="0" u="none" strike="noStrike" cap="none" spc="0" baseline="0" smtClean="0">
                <a:solidFill>
                  <a:srgbClr val="FFFFFF"/>
                </a:solidFill>
                <a:effectLst/>
                <a:latin typeface="Arial"/>
                <a:ea typeface="Arial Unicode MS"/>
                <a:cs typeface="Arial Unicode MS"/>
              </a:rPr>
              <a:t> </a:t>
            </a:r>
            <a:r>
              <a:rPr lang="ru-RU" sz="800" b="0" i="0" u="none" strike="noStrike" cap="none" spc="0" baseline="0" smtClean="0">
                <a:solidFill>
                  <a:srgbClr val="FFFFFF"/>
                </a:solidFill>
                <a:effectLst/>
                <a:latin typeface="Arial"/>
                <a:ea typeface="Arial Unicode MS"/>
                <a:cs typeface="Arial Unicode MS"/>
              </a:rPr>
              <a:t>технологий</a:t>
            </a:r>
            <a:endParaRPr lang="ru-RU" sz="800" b="0" i="0" u="none" strike="noStrike" cap="none" spc="0" baseline="0">
              <a:solidFill>
                <a:srgbClr val="FFFFFF"/>
              </a:solidFill>
              <a:effectLst/>
              <a:latin typeface="Arial"/>
              <a:ea typeface="Arial Unicode MS"/>
              <a:cs typeface="Arial Unicode MS"/>
            </a:endParaRPr>
          </a:p>
        </p:txBody>
      </p:sp>
      <p:sp>
        <p:nvSpPr>
          <p:cNvPr id="15" name="Rectangle 14"/>
          <p:cNvSpPr/>
          <p:nvPr/>
        </p:nvSpPr>
        <p:spPr bwMode="gray">
          <a:xfrm>
            <a:off x="1757363" y="1954212"/>
            <a:ext cx="990599" cy="514350"/>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800" b="0" i="0" u="none" strike="noStrike" cap="none" spc="0" baseline="0" smtClean="0">
                <a:solidFill>
                  <a:srgbClr val="FFFFFF"/>
                </a:solidFill>
                <a:effectLst/>
                <a:latin typeface="Arial"/>
                <a:ea typeface="Arial Unicode MS"/>
                <a:cs typeface="Arial Unicode MS"/>
              </a:rPr>
              <a:t>Услуги</a:t>
            </a:r>
            <a:r>
              <a:rPr lang="ru-RU" sz="800" b="0" i="0" u="none" strike="noStrike" cap="none" spc="0" baseline="0" smtClean="0">
                <a:solidFill>
                  <a:srgbClr val="FFFFFF"/>
                </a:solidFill>
                <a:effectLst/>
                <a:latin typeface="Arial"/>
                <a:ea typeface="Arial Unicode MS"/>
                <a:cs typeface="Arial Unicode MS"/>
              </a:rPr>
              <a:t> </a:t>
            </a:r>
            <a:r>
              <a:rPr lang="ru-RU" sz="800" b="0" i="0" u="none" strike="noStrike" cap="none" spc="0" baseline="0" smtClean="0">
                <a:solidFill>
                  <a:srgbClr val="FFFFFF"/>
                </a:solidFill>
                <a:effectLst/>
                <a:latin typeface="Arial"/>
                <a:ea typeface="Arial Unicode MS"/>
                <a:cs typeface="Arial Unicode MS"/>
              </a:rPr>
              <a:t>по</a:t>
            </a:r>
            <a:r>
              <a:rPr lang="ru-RU" sz="800">
                <a:solidFill>
                  <a:srgbClr val="FFFFFF"/>
                </a:solidFill>
                <a:ea typeface="Arial Unicode MS"/>
                <a:cs typeface="Arial Unicode MS"/>
              </a:rPr>
              <a:t> </a:t>
            </a:r>
            <a:r>
              <a:rPr lang="ru-RU" sz="800" b="0" i="0" u="none" strike="noStrike" cap="none" spc="0" baseline="0" smtClean="0">
                <a:solidFill>
                  <a:srgbClr val="FFFFFF"/>
                </a:solidFill>
                <a:effectLst/>
                <a:latin typeface="Arial"/>
                <a:ea typeface="Arial Unicode MS"/>
                <a:cs typeface="Arial Unicode MS"/>
              </a:rPr>
              <a:t>внедрению</a:t>
            </a:r>
            <a:endParaRPr lang="ru-RU" sz="800" b="0" i="0" u="none" strike="noStrike" cap="none" spc="0" baseline="0">
              <a:solidFill>
                <a:srgbClr val="FFFFFF"/>
              </a:solidFill>
              <a:effectLst/>
              <a:latin typeface="Arial"/>
              <a:ea typeface="Arial Unicode MS"/>
              <a:cs typeface="Arial Unicode MS"/>
            </a:endParaRPr>
          </a:p>
        </p:txBody>
      </p:sp>
      <p:sp>
        <p:nvSpPr>
          <p:cNvPr id="16" name="Rectangle 15"/>
          <p:cNvSpPr/>
          <p:nvPr/>
        </p:nvSpPr>
        <p:spPr bwMode="gray">
          <a:xfrm>
            <a:off x="1757363" y="2508249"/>
            <a:ext cx="990599" cy="514350"/>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800" b="0" i="0" u="none" strike="noStrike" cap="none" spc="0" baseline="0" smtClean="0">
                <a:solidFill>
                  <a:srgbClr val="FFFFFF"/>
                </a:solidFill>
                <a:effectLst/>
                <a:latin typeface="Arial"/>
                <a:ea typeface="Arial Unicode MS"/>
                <a:cs typeface="Arial Unicode MS"/>
              </a:rPr>
              <a:t>Определение</a:t>
            </a:r>
            <a:r>
              <a:rPr lang="ru-RU" sz="800" b="0" i="0" u="none" strike="noStrike" cap="none" spc="0" baseline="0" smtClean="0">
                <a:solidFill>
                  <a:srgbClr val="FFFFFF"/>
                </a:solidFill>
                <a:effectLst/>
                <a:latin typeface="Arial"/>
                <a:ea typeface="Arial Unicode MS"/>
                <a:cs typeface="Arial Unicode MS"/>
              </a:rPr>
              <a:t> </a:t>
            </a:r>
            <a:r>
              <a:rPr lang="ru-RU" sz="800" b="0" i="0" u="none" strike="noStrike" cap="none" spc="0" baseline="0" smtClean="0">
                <a:solidFill>
                  <a:srgbClr val="FFFFFF"/>
                </a:solidFill>
                <a:effectLst/>
                <a:latin typeface="Arial"/>
                <a:ea typeface="Arial Unicode MS"/>
                <a:cs typeface="Arial Unicode MS"/>
              </a:rPr>
              <a:t>и</a:t>
            </a:r>
            <a:r>
              <a:rPr lang="ru-RU" sz="800" b="0" i="0" u="none" strike="noStrike" cap="none" spc="0" baseline="0" smtClean="0">
                <a:solidFill>
                  <a:srgbClr val="FFFFFF"/>
                </a:solidFill>
                <a:effectLst/>
                <a:latin typeface="Arial"/>
                <a:ea typeface="Arial Unicode MS"/>
                <a:cs typeface="Arial Unicode MS"/>
              </a:rPr>
              <a:t> </a:t>
            </a:r>
            <a:r>
              <a:rPr lang="ru-RU" sz="800" b="0" i="0" u="none" strike="noStrike" cap="none" spc="0" baseline="0" smtClean="0">
                <a:solidFill>
                  <a:srgbClr val="FFFFFF"/>
                </a:solidFill>
                <a:effectLst/>
                <a:latin typeface="Arial"/>
                <a:ea typeface="Arial Unicode MS"/>
                <a:cs typeface="Arial Unicode MS"/>
              </a:rPr>
              <a:t>обнаружение</a:t>
            </a:r>
            <a:r>
              <a:rPr lang="ru-RU" sz="800" b="0" i="0" u="none" strike="noStrike" cap="none" spc="0" baseline="0" smtClean="0">
                <a:solidFill>
                  <a:srgbClr val="FFFFFF"/>
                </a:solidFill>
                <a:effectLst/>
                <a:latin typeface="Arial"/>
                <a:ea typeface="Arial Unicode MS"/>
                <a:cs typeface="Arial Unicode MS"/>
              </a:rPr>
              <a:t> </a:t>
            </a:r>
            <a:r>
              <a:rPr lang="ru-RU" sz="800" b="0" i="0" u="none" strike="noStrike" cap="none" spc="0" baseline="0" smtClean="0">
                <a:solidFill>
                  <a:srgbClr val="FFFFFF"/>
                </a:solidFill>
                <a:effectLst/>
                <a:latin typeface="Arial"/>
                <a:ea typeface="Arial Unicode MS"/>
                <a:cs typeface="Arial Unicode MS"/>
              </a:rPr>
              <a:t>сервисов</a:t>
            </a:r>
            <a:endParaRPr lang="ru-RU" sz="800" b="0" i="0" u="none" strike="noStrike" cap="none" spc="0" baseline="0">
              <a:solidFill>
                <a:srgbClr val="FFFFFF"/>
              </a:solidFill>
              <a:effectLst/>
              <a:latin typeface="Arial"/>
              <a:ea typeface="Arial Unicode MS"/>
              <a:cs typeface="Arial Unicode MS"/>
            </a:endParaRPr>
          </a:p>
        </p:txBody>
      </p:sp>
      <p:sp>
        <p:nvSpPr>
          <p:cNvPr id="17" name="Rectangle 16"/>
          <p:cNvSpPr/>
          <p:nvPr/>
        </p:nvSpPr>
        <p:spPr bwMode="gray">
          <a:xfrm>
            <a:off x="1757363" y="3062286"/>
            <a:ext cx="990599" cy="514350"/>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800" b="0" i="0" u="none" strike="noStrike" cap="none" spc="0" baseline="0" smtClean="0">
                <a:solidFill>
                  <a:srgbClr val="FFFFFF"/>
                </a:solidFill>
                <a:effectLst/>
                <a:latin typeface="Arial"/>
                <a:ea typeface="Arial Unicode MS"/>
                <a:cs typeface="Arial Unicode MS"/>
              </a:rPr>
              <a:t>Тестирование</a:t>
            </a:r>
            <a:endParaRPr lang="ru-RU" sz="800" b="0" i="0" u="none" strike="noStrike" cap="none" spc="0" baseline="0">
              <a:solidFill>
                <a:srgbClr val="FFFFFF"/>
              </a:solidFill>
              <a:effectLst/>
              <a:latin typeface="Arial"/>
              <a:ea typeface="Arial Unicode MS"/>
              <a:cs typeface="Arial Unicode MS"/>
            </a:endParaRPr>
          </a:p>
        </p:txBody>
      </p:sp>
      <p:sp>
        <p:nvSpPr>
          <p:cNvPr id="18" name="Rectangle 17"/>
          <p:cNvSpPr/>
          <p:nvPr/>
        </p:nvSpPr>
        <p:spPr bwMode="gray">
          <a:xfrm>
            <a:off x="1757363" y="3616323"/>
            <a:ext cx="990599" cy="514350"/>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800" b="0" i="0" u="none" strike="noStrike" cap="none" spc="0" baseline="0" smtClean="0">
                <a:solidFill>
                  <a:srgbClr val="FFFFFF"/>
                </a:solidFill>
                <a:effectLst/>
                <a:latin typeface="Arial"/>
                <a:ea typeface="Arial Unicode MS"/>
                <a:cs typeface="Arial Unicode MS"/>
              </a:rPr>
              <a:t>Инструменты</a:t>
            </a:r>
            <a:endParaRPr lang="ru-RU" sz="800" b="0" i="0" u="none" strike="noStrike" cap="none" spc="0" baseline="0">
              <a:solidFill>
                <a:srgbClr val="FFFFFF"/>
              </a:solidFill>
              <a:effectLst/>
              <a:latin typeface="Arial"/>
              <a:ea typeface="Arial Unicode MS"/>
              <a:cs typeface="Arial Unicode MS"/>
            </a:endParaRPr>
          </a:p>
        </p:txBody>
      </p:sp>
      <p:sp>
        <p:nvSpPr>
          <p:cNvPr id="22" name="Rectangle 21"/>
          <p:cNvSpPr/>
          <p:nvPr/>
        </p:nvSpPr>
        <p:spPr bwMode="gray">
          <a:xfrm>
            <a:off x="2971800" y="1047750"/>
            <a:ext cx="5972175" cy="4305299"/>
          </a:xfrm>
          <a:prstGeom prst="rect">
            <a:avLst/>
          </a:prstGeom>
          <a:solidFill>
            <a:srgbClr val="F0AA00"/>
          </a:solidFill>
          <a:ln w="19050" algn="ctr">
            <a:solidFill>
              <a:schemeClr val="tx2">
                <a:lumMod val="20000"/>
                <a:lumOff val="80000"/>
              </a:schemeClr>
            </a:solidFill>
            <a:miter lim="800000"/>
            <a:headEnd/>
            <a:tailEnd/>
          </a:ln>
        </p:spPr>
        <p:txBody>
          <a:bodyPr lIns="36000" tIns="36000" rIns="36000" bIns="36000" rtlCol="0" anchor="t"/>
          <a:lstStyle/>
          <a:p>
            <a:pPr marR="0" algn="ctr" defTabSz="914400">
              <a:lnSpc>
                <a:spcPct val="100000"/>
              </a:lnSpc>
              <a:spcBef>
                <a:spcPts val="720"/>
              </a:spcBef>
              <a:spcAft>
                <a:spcPts val="0"/>
              </a:spcAft>
              <a:buNone/>
            </a:pPr>
            <a:r>
              <a:rPr lang="ru-RU" sz="1000" b="0" i="0" u="none" strike="noStrike" cap="none" spc="0" baseline="0" smtClean="0">
                <a:solidFill>
                  <a:srgbClr val="FFFFFF"/>
                </a:solidFill>
                <a:latin typeface="Arial Black"/>
                <a:ea typeface="Arial Unicode MS"/>
                <a:cs typeface="Arial Unicode MS"/>
              </a:rPr>
              <a:t>﻿</a:t>
            </a:r>
            <a:r>
              <a:rPr lang="ru-RU" sz="1000" b="0" i="0" u="none" strike="noStrike" cap="none" spc="0" baseline="0" smtClean="0">
                <a:solidFill>
                  <a:srgbClr val="FFFFFF"/>
                </a:solidFill>
                <a:effectLst/>
                <a:latin typeface="Arial Black"/>
                <a:ea typeface="Arial Unicode MS"/>
                <a:cs typeface="Arial Unicode MS"/>
              </a:rPr>
              <a:t>Эксплуатация</a:t>
            </a:r>
            <a:endParaRPr lang="ru-RU" sz="1000" b="0" i="0" u="none" strike="noStrike" cap="none" spc="0" baseline="0">
              <a:solidFill>
                <a:srgbClr val="FFFFFF"/>
              </a:solidFill>
              <a:effectLst/>
              <a:latin typeface="Arial Black"/>
              <a:ea typeface="Arial Unicode MS"/>
              <a:cs typeface="Arial Unicode MS"/>
            </a:endParaRPr>
          </a:p>
        </p:txBody>
      </p:sp>
      <p:sp>
        <p:nvSpPr>
          <p:cNvPr id="23" name="Rectangle 22"/>
          <p:cNvSpPr/>
          <p:nvPr/>
        </p:nvSpPr>
        <p:spPr bwMode="gray">
          <a:xfrm>
            <a:off x="3081338" y="1400175"/>
            <a:ext cx="5748337" cy="514350"/>
          </a:xfrm>
          <a:prstGeom prst="rect">
            <a:avLst/>
          </a:prstGeom>
          <a:solidFill>
            <a:schemeClr val="bg1">
              <a:alpha val="75000"/>
            </a:schemeClr>
          </a:solidFill>
          <a:ln w="12700" algn="ctr">
            <a:solidFill>
              <a:schemeClr val="bg1"/>
            </a:solidFill>
            <a:miter lim="800000"/>
            <a:headEnd/>
            <a:tailEnd/>
          </a:ln>
        </p:spPr>
        <p:txBody>
          <a:bodyPr lIns="36000" tIns="36000" rIns="36000" bIns="36000" rtlCol="0" anchor="t"/>
          <a:lstStyle/>
          <a:p>
            <a:pPr marR="0" algn="ctr" defTabSz="914400">
              <a:lnSpc>
                <a:spcPct val="100000"/>
              </a:lnSpc>
              <a:spcBef>
                <a:spcPts val="720"/>
              </a:spcBef>
              <a:spcAft>
                <a:spcPts val="0"/>
              </a:spcAft>
              <a:buNone/>
            </a:pPr>
            <a:r>
              <a:rPr lang="ru-RU" sz="1000" b="1" i="0" u="none" strike="noStrike" cap="none" spc="0" baseline="0" smtClean="0">
                <a:effectLst/>
                <a:latin typeface="Arial"/>
                <a:ea typeface="Arial Unicode MS"/>
                <a:cs typeface="Arial Unicode MS"/>
              </a:rPr>
              <a:t>Потребители</a:t>
            </a:r>
            <a:r>
              <a:rPr lang="ru-RU" sz="1000" b="1" i="0" u="none" strike="noStrike" cap="none" spc="0" smtClean="0">
                <a:effectLst/>
                <a:latin typeface="Arial"/>
                <a:ea typeface="Arial Unicode MS"/>
                <a:cs typeface="Arial Unicode MS"/>
              </a:rPr>
              <a:t> </a:t>
            </a:r>
            <a:r>
              <a:rPr lang="ru-RU" sz="1000" b="1" i="0" u="none" strike="noStrike" cap="none" spc="0" smtClean="0">
                <a:effectLst/>
                <a:latin typeface="Arial"/>
                <a:ea typeface="Arial Unicode MS"/>
                <a:cs typeface="Arial Unicode MS"/>
              </a:rPr>
              <a:t>услуг</a:t>
            </a:r>
            <a:endParaRPr lang="ru-RU" sz="1000" b="1" i="0" u="none" strike="noStrike" cap="none" spc="0">
              <a:effectLst/>
              <a:latin typeface="Arial"/>
              <a:ea typeface="Arial Unicode MS"/>
              <a:cs typeface="Arial Unicode MS"/>
            </a:endParaRPr>
          </a:p>
        </p:txBody>
      </p:sp>
      <p:sp>
        <p:nvSpPr>
          <p:cNvPr id="24" name="Rectangle 23"/>
          <p:cNvSpPr/>
          <p:nvPr/>
        </p:nvSpPr>
        <p:spPr bwMode="gray">
          <a:xfrm>
            <a:off x="3148014" y="1590675"/>
            <a:ext cx="1014411" cy="285750"/>
          </a:xfrm>
          <a:prstGeom prst="rect">
            <a:avLst/>
          </a:prstGeom>
          <a:solidFill>
            <a:srgbClr val="F0AA00">
              <a:alpha val="60000"/>
            </a:srgb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600" b="0" i="0" u="none" strike="noStrike" cap="none" spc="0" baseline="0" smtClean="0">
                <a:latin typeface="Arial"/>
                <a:ea typeface="Arial Unicode MS"/>
                <a:cs typeface="Arial Unicode MS"/>
              </a:rPr>
              <a:t>﻿</a:t>
            </a:r>
            <a:r>
              <a:rPr lang="ru-RU" sz="600" b="0" i="0" u="none" strike="noStrike" cap="none" spc="0" baseline="0" smtClean="0">
                <a:effectLst/>
                <a:latin typeface="Arial"/>
                <a:ea typeface="Arial Unicode MS"/>
                <a:cs typeface="Arial Unicode MS"/>
              </a:rPr>
              <a:t>Канал </a:t>
            </a:r>
            <a:r>
              <a:rPr lang="ru-RU" sz="600" b="0" i="0" u="none" strike="noStrike" cap="none" spc="0" baseline="0" smtClean="0">
                <a:effectLst/>
                <a:latin typeface="Arial"/>
                <a:ea typeface="Arial Unicode MS"/>
                <a:cs typeface="Arial Unicode MS"/>
              </a:rPr>
              <a:t>взаимодействия</a:t>
            </a:r>
            <a:r>
              <a:rPr lang="ru-RU" sz="600" b="0" i="0" u="none" strike="noStrike" cap="none" spc="0" smtClean="0">
                <a:effectLst/>
                <a:latin typeface="Arial"/>
                <a:ea typeface="Arial Unicode MS"/>
                <a:cs typeface="Arial Unicode MS"/>
              </a:rPr>
              <a:t> </a:t>
            </a:r>
            <a:r>
              <a:rPr lang="ru-RU" sz="600" b="0" i="0" u="none" strike="noStrike" cap="none" spc="0" smtClean="0">
                <a:effectLst/>
                <a:latin typeface="Arial"/>
                <a:ea typeface="Arial Unicode MS"/>
                <a:cs typeface="Arial Unicode MS"/>
              </a:rPr>
              <a:t>с</a:t>
            </a:r>
            <a:r>
              <a:rPr lang="ru-RU" sz="600" b="0" i="0" u="none" strike="noStrike" cap="none" spc="0" smtClean="0">
                <a:effectLst/>
                <a:latin typeface="Arial"/>
                <a:ea typeface="Arial Unicode MS"/>
                <a:cs typeface="Arial Unicode MS"/>
              </a:rPr>
              <a:t> </a:t>
            </a:r>
            <a:r>
              <a:rPr lang="ru-RU" sz="600" b="0" i="0" u="none" strike="noStrike" cap="none" spc="0" smtClean="0">
                <a:effectLst/>
                <a:latin typeface="Arial"/>
                <a:ea typeface="Arial Unicode MS"/>
                <a:cs typeface="Arial Unicode MS"/>
              </a:rPr>
              <a:t>устройством</a:t>
            </a:r>
            <a:endParaRPr lang="ru-RU" sz="600" b="0" i="0" u="none" strike="noStrike" cap="none" spc="0">
              <a:effectLst/>
              <a:latin typeface="Arial"/>
              <a:ea typeface="Arial Unicode MS"/>
              <a:cs typeface="Arial Unicode MS"/>
            </a:endParaRPr>
          </a:p>
        </p:txBody>
      </p:sp>
      <p:sp>
        <p:nvSpPr>
          <p:cNvPr id="25" name="Rectangle 24"/>
          <p:cNvSpPr/>
          <p:nvPr/>
        </p:nvSpPr>
        <p:spPr bwMode="gray">
          <a:xfrm>
            <a:off x="4295776" y="1590675"/>
            <a:ext cx="1014411" cy="285750"/>
          </a:xfrm>
          <a:prstGeom prst="rect">
            <a:avLst/>
          </a:prstGeom>
          <a:solidFill>
            <a:srgbClr val="F0AA00">
              <a:alpha val="60000"/>
            </a:srgb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600" b="0" i="0" u="none" strike="noStrike" cap="none" spc="0" baseline="0" smtClean="0">
                <a:latin typeface="Arial"/>
                <a:ea typeface="Arial Unicode MS"/>
                <a:cs typeface="Arial Unicode MS"/>
              </a:rPr>
              <a:t>﻿</a:t>
            </a:r>
            <a:r>
              <a:rPr lang="ru-RU" sz="600" b="0" i="0" u="none" strike="noStrike" cap="none" spc="0" baseline="0" smtClean="0">
                <a:effectLst/>
                <a:latin typeface="Arial"/>
                <a:ea typeface="Arial Unicode MS"/>
                <a:cs typeface="Arial Unicode MS"/>
              </a:rPr>
              <a:t>Канал взаимодействия </a:t>
            </a:r>
            <a:r>
              <a:rPr lang="ru-RU" sz="600" b="0" i="0" u="none" strike="noStrike" cap="none" spc="0" baseline="0" smtClean="0">
                <a:effectLst/>
                <a:latin typeface="Arial"/>
                <a:ea typeface="Arial Unicode MS"/>
                <a:cs typeface="Arial Unicode MS"/>
              </a:rPr>
              <a:t>с</a:t>
            </a:r>
            <a:r>
              <a:rPr lang="ru-RU" sz="600">
                <a:ea typeface="Arial Unicode MS"/>
                <a:cs typeface="Arial Unicode MS"/>
              </a:rPr>
              <a:t> </a:t>
            </a:r>
            <a:r>
              <a:rPr lang="ru-RU" sz="600" b="0" i="0" u="none" strike="noStrike" cap="none" spc="0" smtClean="0">
                <a:effectLst/>
                <a:latin typeface="Arial"/>
                <a:ea typeface="Arial Unicode MS"/>
                <a:cs typeface="Arial Unicode MS"/>
              </a:rPr>
              <a:t>системой</a:t>
            </a:r>
            <a:endParaRPr lang="ru-RU" sz="600" b="0" i="0" u="none" strike="noStrike" cap="none" spc="0">
              <a:effectLst/>
              <a:latin typeface="Arial"/>
              <a:ea typeface="Arial Unicode MS"/>
              <a:cs typeface="Arial Unicode MS"/>
            </a:endParaRPr>
          </a:p>
        </p:txBody>
      </p:sp>
      <p:sp>
        <p:nvSpPr>
          <p:cNvPr id="26" name="Rectangle 25"/>
          <p:cNvSpPr/>
          <p:nvPr/>
        </p:nvSpPr>
        <p:spPr bwMode="gray">
          <a:xfrm>
            <a:off x="5443538" y="1590675"/>
            <a:ext cx="1014411" cy="285750"/>
          </a:xfrm>
          <a:prstGeom prst="rect">
            <a:avLst/>
          </a:prstGeom>
          <a:solidFill>
            <a:srgbClr val="F0AA00">
              <a:alpha val="60000"/>
            </a:srgb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600" b="0" i="0" u="none" strike="noStrike" cap="none" spc="0" baseline="0" smtClean="0">
                <a:effectLst/>
                <a:latin typeface="Arial"/>
                <a:ea typeface="Arial Unicode MS"/>
                <a:cs typeface="Arial Unicode MS"/>
              </a:rPr>
              <a:t>Канал</a:t>
            </a:r>
            <a:r>
              <a:rPr lang="ru-RU" sz="600" b="0" i="0" u="none" strike="noStrike" cap="none" spc="0" baseline="0" smtClean="0">
                <a:effectLst/>
                <a:latin typeface="Arial"/>
                <a:ea typeface="Arial Unicode MS"/>
                <a:cs typeface="Arial Unicode MS"/>
              </a:rPr>
              <a:t/>
            </a:r>
            <a:br>
              <a:rPr lang="ru-RU" sz="600" b="0" i="0" u="none" strike="noStrike" cap="none" spc="0" baseline="0" smtClean="0">
                <a:effectLst/>
                <a:latin typeface="Arial"/>
                <a:ea typeface="Arial Unicode MS"/>
                <a:cs typeface="Arial Unicode MS"/>
              </a:rPr>
            </a:br>
            <a:r>
              <a:rPr lang="ru-RU" sz="600" b="0" i="0" u="none" strike="noStrike" cap="none" spc="0" baseline="0" smtClean="0">
                <a:effectLst/>
                <a:latin typeface="Arial"/>
                <a:ea typeface="Arial Unicode MS"/>
                <a:cs typeface="Arial Unicode MS"/>
              </a:rPr>
              <a:t>взаимодействия </a:t>
            </a:r>
            <a:r>
              <a:rPr lang="ru-RU" sz="600" b="0" i="0" u="none" strike="noStrike" cap="none" spc="0" baseline="0" smtClean="0">
                <a:effectLst/>
                <a:latin typeface="Arial"/>
                <a:ea typeface="Arial Unicode MS"/>
                <a:cs typeface="Arial Unicode MS"/>
              </a:rPr>
              <a:t>с</a:t>
            </a:r>
            <a:r>
              <a:rPr lang="ru-RU" sz="600">
                <a:ea typeface="Arial Unicode MS"/>
                <a:cs typeface="Arial Unicode MS"/>
              </a:rPr>
              <a:t> </a:t>
            </a:r>
            <a:r>
              <a:rPr lang="ru-RU" sz="600" b="0" i="0" u="none" strike="noStrike" cap="none" spc="0" smtClean="0">
                <a:effectLst/>
                <a:latin typeface="Arial"/>
                <a:ea typeface="Arial Unicode MS"/>
                <a:cs typeface="Arial Unicode MS"/>
              </a:rPr>
              <a:t>приложением</a:t>
            </a:r>
            <a:endParaRPr lang="ru-RU" sz="600" b="0" i="0" u="none" strike="noStrike" cap="none" spc="0">
              <a:effectLst/>
              <a:latin typeface="Arial"/>
              <a:ea typeface="Arial Unicode MS"/>
              <a:cs typeface="Arial Unicode MS"/>
            </a:endParaRPr>
          </a:p>
        </p:txBody>
      </p:sp>
      <p:sp>
        <p:nvSpPr>
          <p:cNvPr id="27" name="Rectangle 26"/>
          <p:cNvSpPr/>
          <p:nvPr/>
        </p:nvSpPr>
        <p:spPr bwMode="gray">
          <a:xfrm>
            <a:off x="6591301" y="1590675"/>
            <a:ext cx="1014411" cy="285750"/>
          </a:xfrm>
          <a:prstGeom prst="rect">
            <a:avLst/>
          </a:prstGeom>
          <a:solidFill>
            <a:srgbClr val="F0AA00">
              <a:alpha val="60000"/>
            </a:srgb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600" b="0" i="0" u="none" strike="noStrike" cap="none" spc="0" baseline="0" smtClean="0">
                <a:effectLst/>
                <a:latin typeface="Arial"/>
                <a:ea typeface="Arial Unicode MS"/>
                <a:cs typeface="Arial Unicode MS"/>
              </a:rPr>
              <a:t>Канал</a:t>
            </a:r>
            <a:r>
              <a:rPr lang="ru-RU" sz="600" b="0" i="0" u="none" strike="noStrike" cap="none" spc="0" smtClean="0">
                <a:latin typeface="Arial"/>
                <a:ea typeface="Arial Unicode MS"/>
                <a:cs typeface="Arial Unicode MS"/>
              </a:rPr>
              <a:t> </a:t>
            </a:r>
            <a:r>
              <a:rPr lang="ru-RU" sz="600" b="0" i="0" u="none" strike="noStrike" cap="none" spc="0" baseline="0" smtClean="0">
                <a:effectLst/>
                <a:latin typeface="Arial"/>
                <a:ea typeface="Arial Unicode MS"/>
                <a:cs typeface="Arial Unicode MS"/>
              </a:rPr>
              <a:t>взаимодействия </a:t>
            </a:r>
            <a:r>
              <a:rPr lang="ru-RU" sz="600" b="0" i="0" u="none" strike="noStrike" cap="none" spc="0" baseline="0" smtClean="0">
                <a:effectLst/>
                <a:latin typeface="Arial"/>
                <a:ea typeface="Arial Unicode MS"/>
                <a:cs typeface="Arial Unicode MS"/>
              </a:rPr>
              <a:t>с</a:t>
            </a:r>
            <a:r>
              <a:rPr lang="ru-RU" sz="600">
                <a:ea typeface="Arial Unicode MS"/>
                <a:cs typeface="Arial Unicode MS"/>
              </a:rPr>
              <a:t> </a:t>
            </a:r>
            <a:r>
              <a:rPr lang="ru-RU" sz="600" b="0" i="0" u="none" strike="noStrike" cap="none" spc="0" smtClean="0">
                <a:effectLst/>
                <a:latin typeface="Arial"/>
                <a:ea typeface="Arial Unicode MS"/>
                <a:cs typeface="Arial Unicode MS"/>
              </a:rPr>
              <a:t>пользователем</a:t>
            </a:r>
            <a:endParaRPr lang="ru-RU" sz="600" b="0" i="0" u="none" strike="noStrike" cap="none" spc="0">
              <a:effectLst/>
              <a:latin typeface="Arial"/>
              <a:ea typeface="Arial Unicode MS"/>
              <a:cs typeface="Arial Unicode MS"/>
            </a:endParaRPr>
          </a:p>
        </p:txBody>
      </p:sp>
      <p:sp>
        <p:nvSpPr>
          <p:cNvPr id="28" name="Rectangle 27"/>
          <p:cNvSpPr/>
          <p:nvPr/>
        </p:nvSpPr>
        <p:spPr bwMode="gray">
          <a:xfrm>
            <a:off x="7739064" y="1590675"/>
            <a:ext cx="1014411" cy="285750"/>
          </a:xfrm>
          <a:prstGeom prst="rect">
            <a:avLst/>
          </a:prstGeom>
          <a:solidFill>
            <a:srgbClr val="F0AA00">
              <a:alpha val="60000"/>
            </a:srgb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600" b="0" i="0" u="none" strike="noStrike" cap="none" spc="0" baseline="0" smtClean="0">
                <a:effectLst/>
                <a:latin typeface="Arial"/>
                <a:ea typeface="Arial Unicode MS"/>
                <a:cs typeface="Arial Unicode MS"/>
              </a:rPr>
              <a:t>Сервисы</a:t>
            </a:r>
            <a:r>
              <a:rPr lang="ru-RU" sz="600" b="0" i="0" u="none" strike="noStrike" cap="none" spc="0" baseline="0" smtClean="0">
                <a:effectLst/>
                <a:latin typeface="Arial"/>
                <a:ea typeface="Arial Unicode MS"/>
                <a:cs typeface="Arial Unicode MS"/>
              </a:rPr>
              <a:t> </a:t>
            </a:r>
            <a:r>
              <a:rPr lang="ru-RU" sz="600" b="0" i="0" u="none" strike="noStrike" cap="none" spc="0" baseline="0" smtClean="0">
                <a:effectLst/>
                <a:latin typeface="Arial"/>
                <a:ea typeface="Arial Unicode MS"/>
                <a:cs typeface="Arial Unicode MS"/>
              </a:rPr>
              <a:t>«</a:t>
            </a:r>
            <a:r>
              <a:rPr lang="ru-RU" sz="600" b="0" i="0" u="none" strike="noStrike" cap="none" spc="0" baseline="0" smtClean="0">
                <a:effectLst/>
                <a:latin typeface="Arial"/>
                <a:ea typeface="Arial Unicode MS"/>
                <a:cs typeface="Arial Unicode MS"/>
              </a:rPr>
              <a:t>по</a:t>
            </a:r>
            <a:r>
              <a:rPr lang="ru-RU" sz="600">
                <a:ea typeface="Arial Unicode MS"/>
                <a:cs typeface="Arial Unicode MS"/>
              </a:rPr>
              <a:t> </a:t>
            </a:r>
            <a:r>
              <a:rPr lang="ru-RU" sz="600" b="0" i="0" u="none" strike="noStrike" cap="none" spc="0" baseline="0" smtClean="0">
                <a:effectLst/>
                <a:latin typeface="Arial"/>
                <a:ea typeface="Arial Unicode MS"/>
                <a:cs typeface="Arial Unicode MS"/>
              </a:rPr>
              <a:t>требованию</a:t>
            </a:r>
            <a:r>
              <a:rPr lang="ru-RU" sz="600" b="0" i="0" u="none" strike="noStrike" cap="none" spc="0" baseline="0" smtClean="0">
                <a:effectLst/>
                <a:latin typeface="Arial"/>
                <a:ea typeface="Arial Unicode MS"/>
                <a:cs typeface="Arial Unicode MS"/>
              </a:rPr>
              <a:t>»</a:t>
            </a:r>
            <a:endParaRPr lang="ru-RU" sz="600" b="0" i="0" u="none" strike="noStrike" cap="none" spc="0" baseline="0">
              <a:effectLst/>
              <a:latin typeface="Arial"/>
              <a:ea typeface="Arial Unicode MS"/>
              <a:cs typeface="Arial Unicode MS"/>
            </a:endParaRPr>
          </a:p>
        </p:txBody>
      </p:sp>
      <p:sp>
        <p:nvSpPr>
          <p:cNvPr id="29" name="Rectangle 28"/>
          <p:cNvSpPr/>
          <p:nvPr/>
        </p:nvSpPr>
        <p:spPr bwMode="gray">
          <a:xfrm>
            <a:off x="3081338" y="1981200"/>
            <a:ext cx="5748337" cy="2647950"/>
          </a:xfrm>
          <a:prstGeom prst="rect">
            <a:avLst/>
          </a:prstGeom>
          <a:solidFill>
            <a:schemeClr val="bg1">
              <a:alpha val="75000"/>
            </a:schemeClr>
          </a:solidFill>
          <a:ln w="12700" algn="ctr">
            <a:solidFill>
              <a:schemeClr val="bg1"/>
            </a:solidFill>
            <a:miter lim="800000"/>
            <a:headEnd/>
            <a:tailEnd/>
          </a:ln>
        </p:spPr>
        <p:txBody>
          <a:bodyPr lIns="36000" tIns="36000" rIns="36000" bIns="36000" rtlCol="0" anchor="t"/>
          <a:lstStyle/>
          <a:p>
            <a:pPr marR="0" algn="ctr" defTabSz="914400">
              <a:lnSpc>
                <a:spcPct val="100000"/>
              </a:lnSpc>
              <a:spcBef>
                <a:spcPts val="720"/>
              </a:spcBef>
              <a:spcAft>
                <a:spcPts val="0"/>
              </a:spcAft>
              <a:buNone/>
            </a:pPr>
            <a:r>
              <a:rPr lang="ru-RU" sz="1000" b="1" i="0" u="none" strike="noStrike" cap="none" spc="0" baseline="0" smtClean="0">
                <a:effectLst/>
                <a:latin typeface="Arial"/>
                <a:ea typeface="Arial Unicode MS"/>
                <a:cs typeface="Arial Unicode MS"/>
              </a:rPr>
              <a:t>Потребители</a:t>
            </a:r>
            <a:r>
              <a:rPr lang="ru-RU" sz="1000" b="1" i="0" u="none" strike="noStrike" cap="none" spc="0" smtClean="0">
                <a:effectLst/>
                <a:latin typeface="Arial"/>
                <a:ea typeface="Arial Unicode MS"/>
                <a:cs typeface="Arial Unicode MS"/>
              </a:rPr>
              <a:t> </a:t>
            </a:r>
            <a:r>
              <a:rPr lang="ru-RU" sz="1000" b="1" i="0" u="none" strike="noStrike" cap="none" spc="0" smtClean="0">
                <a:effectLst/>
                <a:latin typeface="Arial"/>
                <a:ea typeface="Arial Unicode MS"/>
                <a:cs typeface="Arial Unicode MS"/>
              </a:rPr>
              <a:t>услуг</a:t>
            </a:r>
            <a:endParaRPr lang="ru-RU" sz="1000" b="1" i="0" u="none" strike="noStrike" cap="none" spc="0">
              <a:effectLst/>
              <a:latin typeface="Arial"/>
              <a:ea typeface="Arial Unicode MS"/>
              <a:cs typeface="Arial Unicode MS"/>
            </a:endParaRPr>
          </a:p>
        </p:txBody>
      </p:sp>
      <p:sp>
        <p:nvSpPr>
          <p:cNvPr id="30" name="Rectangle 29"/>
          <p:cNvSpPr/>
          <p:nvPr/>
        </p:nvSpPr>
        <p:spPr bwMode="gray">
          <a:xfrm>
            <a:off x="3148014" y="2209799"/>
            <a:ext cx="3309936" cy="790576"/>
          </a:xfrm>
          <a:prstGeom prst="rect">
            <a:avLst/>
          </a:prstGeom>
          <a:solidFill>
            <a:srgbClr val="F0AA00">
              <a:alpha val="60000"/>
            </a:srgbClr>
          </a:solidFill>
          <a:ln w="12700" algn="ctr">
            <a:solidFill>
              <a:schemeClr val="bg1"/>
            </a:solidFill>
            <a:miter lim="800000"/>
            <a:headEnd/>
            <a:tailEnd/>
          </a:ln>
        </p:spPr>
        <p:txBody>
          <a:bodyPr lIns="36000" tIns="36000" rIns="36000" bIns="36000" rtlCol="0" anchor="t"/>
          <a:lstStyle/>
          <a:p>
            <a:pPr algn="ctr" defTabSz="914400">
              <a:spcBef>
                <a:spcPts val="480"/>
              </a:spcBef>
              <a:spcAft>
                <a:spcPts val="0"/>
              </a:spcAft>
              <a:buNone/>
            </a:pPr>
            <a:r>
              <a:rPr lang="ru-RU" sz="800" b="1" i="0" smtClean="0">
                <a:latin typeface="Arial"/>
                <a:ea typeface="Arial Unicode MS"/>
                <a:cs typeface="Arial Unicode MS"/>
              </a:rPr>
              <a:t>Композитные</a:t>
            </a:r>
            <a:r>
              <a:rPr lang="ru-RU" sz="800" b="1" i="0" smtClean="0">
                <a:latin typeface="Arial"/>
                <a:ea typeface="Arial Unicode MS"/>
                <a:cs typeface="Arial Unicode MS"/>
              </a:rPr>
              <a:t> </a:t>
            </a:r>
            <a:r>
              <a:rPr lang="ru-RU" sz="800" b="1" i="0" smtClean="0">
                <a:latin typeface="Arial"/>
                <a:ea typeface="Arial Unicode MS"/>
                <a:cs typeface="Arial Unicode MS"/>
              </a:rPr>
              <a:t>функции</a:t>
            </a:r>
            <a:endParaRPr lang="ru-RU" sz="800" b="1" i="0">
              <a:latin typeface="Arial"/>
              <a:ea typeface="Arial Unicode MS"/>
              <a:cs typeface="Arial Unicode MS"/>
            </a:endParaRPr>
          </a:p>
        </p:txBody>
      </p:sp>
      <p:sp>
        <p:nvSpPr>
          <p:cNvPr id="33" name="Rectangle 32"/>
          <p:cNvSpPr/>
          <p:nvPr/>
        </p:nvSpPr>
        <p:spPr bwMode="gray">
          <a:xfrm>
            <a:off x="6591301" y="2209799"/>
            <a:ext cx="1014411" cy="2371725"/>
          </a:xfrm>
          <a:prstGeom prst="rect">
            <a:avLst/>
          </a:prstGeom>
          <a:solidFill>
            <a:srgbClr val="F0AA00">
              <a:alpha val="60000"/>
            </a:srgbClr>
          </a:solidFill>
          <a:ln w="12700" algn="ctr">
            <a:solidFill>
              <a:schemeClr val="bg1"/>
            </a:solidFill>
            <a:miter lim="800000"/>
            <a:headEnd/>
            <a:tailEnd/>
          </a:ln>
        </p:spPr>
        <p:txBody>
          <a:bodyPr lIns="36000" tIns="36000" rIns="36000" bIns="36000" rtlCol="0" anchor="t"/>
          <a:lstStyle/>
          <a:p>
            <a:pPr marR="0" algn="ctr" defTabSz="914400">
              <a:lnSpc>
                <a:spcPct val="100000"/>
              </a:lnSpc>
              <a:spcBef>
                <a:spcPts val="540"/>
              </a:spcBef>
              <a:spcAft>
                <a:spcPts val="0"/>
              </a:spcAft>
              <a:buNone/>
            </a:pPr>
            <a:r>
              <a:rPr lang="ru-RU" sz="700" b="1" i="0" u="none" strike="noStrike" cap="none" spc="0" baseline="0" smtClean="0">
                <a:latin typeface="Arial"/>
                <a:ea typeface="Arial Unicode MS"/>
                <a:cs typeface="Arial Unicode MS"/>
              </a:rPr>
              <a:t>﻿</a:t>
            </a:r>
            <a:r>
              <a:rPr lang="ru-RU" sz="700" b="1" i="0" u="none" strike="noStrike" cap="none" spc="0" baseline="0" smtClean="0">
                <a:effectLst/>
                <a:latin typeface="Arial"/>
                <a:ea typeface="Arial Unicode MS"/>
                <a:cs typeface="Arial Unicode MS"/>
              </a:rPr>
              <a:t>Возможности</a:t>
            </a:r>
            <a:r>
              <a:rPr lang="ru-RU" sz="700" b="1" i="0" u="none" strike="noStrike" cap="none" spc="0" smtClean="0">
                <a:effectLst/>
                <a:latin typeface="Arial"/>
                <a:ea typeface="Arial Unicode MS"/>
                <a:cs typeface="Arial Unicode MS"/>
              </a:rPr>
              <a:t> </a:t>
            </a:r>
            <a:r>
              <a:rPr lang="ru-RU" sz="700" b="1" i="0" u="none" strike="noStrike" cap="none" spc="0" smtClean="0">
                <a:effectLst/>
                <a:latin typeface="Arial"/>
                <a:ea typeface="Arial Unicode MS"/>
                <a:cs typeface="Arial Unicode MS"/>
              </a:rPr>
              <a:t>в</a:t>
            </a:r>
            <a:r>
              <a:rPr lang="ru-RU" sz="700" b="1" i="0" u="none" strike="noStrike" cap="none" spc="0" smtClean="0">
                <a:effectLst/>
                <a:latin typeface="Arial"/>
                <a:ea typeface="Arial Unicode MS"/>
                <a:cs typeface="Arial Unicode MS"/>
              </a:rPr>
              <a:t> </a:t>
            </a:r>
            <a:r>
              <a:rPr lang="ru-RU" sz="700" b="1" i="0" u="none" strike="noStrike" cap="none" spc="0" smtClean="0">
                <a:effectLst/>
                <a:latin typeface="Arial"/>
                <a:ea typeface="Arial Unicode MS"/>
                <a:cs typeface="Arial Unicode MS"/>
              </a:rPr>
              <a:t>сфере</a:t>
            </a:r>
            <a:r>
              <a:rPr lang="ru-RU" sz="700" b="1" i="0" u="none" strike="noStrike" cap="none" spc="0" smtClean="0">
                <a:effectLst/>
                <a:latin typeface="Arial"/>
                <a:ea typeface="Arial Unicode MS"/>
                <a:cs typeface="Arial Unicode MS"/>
              </a:rPr>
              <a:t> </a:t>
            </a:r>
            <a:r>
              <a:rPr lang="ru-RU" sz="700" b="1" i="0" u="none" strike="noStrike" cap="none" spc="0" smtClean="0">
                <a:effectLst/>
                <a:latin typeface="Arial"/>
                <a:ea typeface="Arial Unicode MS"/>
                <a:cs typeface="Arial Unicode MS"/>
              </a:rPr>
              <a:t>ИТ</a:t>
            </a:r>
            <a:endParaRPr lang="ru-RU" sz="700" b="1" i="0" u="none" strike="noStrike" cap="none" spc="0">
              <a:effectLst/>
              <a:latin typeface="Arial"/>
              <a:ea typeface="Arial Unicode MS"/>
              <a:cs typeface="Arial Unicode MS"/>
            </a:endParaRPr>
          </a:p>
        </p:txBody>
      </p:sp>
      <p:sp>
        <p:nvSpPr>
          <p:cNvPr id="34" name="Rectangle 33"/>
          <p:cNvSpPr/>
          <p:nvPr/>
        </p:nvSpPr>
        <p:spPr bwMode="gray">
          <a:xfrm>
            <a:off x="7739064" y="2209799"/>
            <a:ext cx="1014411" cy="2371725"/>
          </a:xfrm>
          <a:prstGeom prst="rect">
            <a:avLst/>
          </a:prstGeom>
          <a:solidFill>
            <a:srgbClr val="F0AA00">
              <a:alpha val="60000"/>
            </a:srgbClr>
          </a:solidFill>
          <a:ln w="12700" algn="ctr">
            <a:solidFill>
              <a:schemeClr val="bg1"/>
            </a:solidFill>
            <a:miter lim="800000"/>
            <a:headEnd/>
            <a:tailEnd/>
          </a:ln>
        </p:spPr>
        <p:txBody>
          <a:bodyPr lIns="36000" tIns="36000" rIns="36000" bIns="36000" rtlCol="0" anchor="t"/>
          <a:lstStyle/>
          <a:p>
            <a:pPr algn="ctr" defTabSz="914400">
              <a:spcBef>
                <a:spcPts val="540"/>
              </a:spcBef>
              <a:spcAft>
                <a:spcPts val="0"/>
              </a:spcAft>
              <a:buNone/>
            </a:pPr>
            <a:r>
              <a:rPr lang="ru-RU" sz="700" b="1" i="0" smtClean="0">
                <a:latin typeface="Arial"/>
                <a:ea typeface="Arial Unicode MS"/>
                <a:cs typeface="Arial Unicode MS"/>
              </a:rPr>
              <a:t>Возможности</a:t>
            </a:r>
            <a:r>
              <a:rPr lang="ru-RU" sz="700" b="1" i="0" smtClean="0">
                <a:latin typeface="Arial"/>
                <a:ea typeface="Arial Unicode MS"/>
                <a:cs typeface="Arial Unicode MS"/>
              </a:rPr>
              <a:t> </a:t>
            </a:r>
            <a:r>
              <a:rPr lang="ru-RU" sz="700" b="1" i="0" smtClean="0">
                <a:latin typeface="Arial"/>
                <a:ea typeface="Arial Unicode MS"/>
                <a:cs typeface="Arial Unicode MS"/>
              </a:rPr>
              <a:t>в</a:t>
            </a:r>
            <a:r>
              <a:rPr lang="ru-RU" sz="700" b="1" i="0" smtClean="0">
                <a:latin typeface="Arial"/>
                <a:ea typeface="Arial Unicode MS"/>
                <a:cs typeface="Arial Unicode MS"/>
              </a:rPr>
              <a:t> </a:t>
            </a:r>
            <a:r>
              <a:rPr lang="ru-RU" sz="700" b="1" i="0" smtClean="0">
                <a:latin typeface="Arial"/>
                <a:ea typeface="Arial Unicode MS"/>
                <a:cs typeface="Arial Unicode MS"/>
              </a:rPr>
              <a:t>сфере</a:t>
            </a:r>
            <a:r>
              <a:rPr lang="ru-RU" sz="700" b="1" i="0" smtClean="0">
                <a:latin typeface="Arial"/>
                <a:ea typeface="Arial Unicode MS"/>
                <a:cs typeface="Arial Unicode MS"/>
              </a:rPr>
              <a:t> облачных </a:t>
            </a:r>
            <a:r>
              <a:rPr lang="ru-RU" sz="700" b="1" i="0" smtClean="0">
                <a:latin typeface="Arial"/>
                <a:ea typeface="Arial Unicode MS"/>
                <a:cs typeface="Arial Unicode MS"/>
              </a:rPr>
              <a:t>вычислений</a:t>
            </a:r>
            <a:endParaRPr lang="ru-RU" sz="700" b="1" i="0">
              <a:latin typeface="Arial"/>
              <a:ea typeface="Arial Unicode MS"/>
              <a:cs typeface="Arial Unicode MS"/>
            </a:endParaRPr>
          </a:p>
        </p:txBody>
      </p:sp>
      <p:sp>
        <p:nvSpPr>
          <p:cNvPr id="35" name="Rectangle 34"/>
          <p:cNvSpPr/>
          <p:nvPr/>
        </p:nvSpPr>
        <p:spPr bwMode="gray">
          <a:xfrm>
            <a:off x="3126581" y="4724400"/>
            <a:ext cx="5748337" cy="514350"/>
          </a:xfrm>
          <a:prstGeom prst="rect">
            <a:avLst/>
          </a:prstGeom>
          <a:solidFill>
            <a:schemeClr val="bg1">
              <a:alpha val="75000"/>
            </a:schemeClr>
          </a:solidFill>
          <a:ln w="12700" algn="ctr">
            <a:solidFill>
              <a:schemeClr val="bg1"/>
            </a:solidFill>
            <a:miter lim="800000"/>
            <a:headEnd/>
            <a:tailEnd/>
          </a:ln>
        </p:spPr>
        <p:txBody>
          <a:bodyPr lIns="36000" tIns="36000" rIns="36000" bIns="36000" rtlCol="0" anchor="t"/>
          <a:lstStyle/>
          <a:p>
            <a:pPr marR="0" algn="ctr" defTabSz="914400">
              <a:lnSpc>
                <a:spcPct val="100000"/>
              </a:lnSpc>
              <a:spcBef>
                <a:spcPts val="720"/>
              </a:spcBef>
              <a:spcAft>
                <a:spcPts val="0"/>
              </a:spcAft>
              <a:buNone/>
            </a:pPr>
            <a:r>
              <a:rPr lang="ru-RU" sz="1000" b="1" i="0" u="none" strike="noStrike" cap="none" spc="0" baseline="0" smtClean="0">
                <a:latin typeface="Arial"/>
                <a:ea typeface="Arial Unicode MS"/>
                <a:cs typeface="Arial Unicode MS"/>
              </a:rPr>
              <a:t>﻿</a:t>
            </a:r>
            <a:r>
              <a:rPr lang="ru-RU" sz="1000" b="1" i="0" u="none" strike="noStrike" cap="none" spc="0" baseline="0" smtClean="0">
                <a:effectLst/>
                <a:latin typeface="Arial"/>
                <a:ea typeface="Arial Unicode MS"/>
                <a:cs typeface="Arial Unicode MS"/>
              </a:rPr>
              <a:t>Поставщики </a:t>
            </a:r>
            <a:r>
              <a:rPr lang="ru-RU" sz="1000" b="1" i="0" u="none" strike="noStrike" cap="none" spc="0" smtClean="0">
                <a:effectLst/>
                <a:latin typeface="Arial"/>
                <a:ea typeface="Arial Unicode MS"/>
                <a:cs typeface="Arial Unicode MS"/>
              </a:rPr>
              <a:t>услуг</a:t>
            </a:r>
            <a:endParaRPr lang="ru-RU" sz="1000" b="1" i="0" u="none" strike="noStrike" cap="none" spc="0">
              <a:effectLst/>
              <a:latin typeface="Arial"/>
              <a:ea typeface="Arial Unicode MS"/>
              <a:cs typeface="Arial Unicode MS"/>
            </a:endParaRPr>
          </a:p>
        </p:txBody>
      </p:sp>
      <p:sp>
        <p:nvSpPr>
          <p:cNvPr id="36" name="Rectangle 35"/>
          <p:cNvSpPr/>
          <p:nvPr/>
        </p:nvSpPr>
        <p:spPr bwMode="gray">
          <a:xfrm>
            <a:off x="3193257" y="4921250"/>
            <a:ext cx="1014411" cy="285750"/>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700" b="0" i="0" u="none" strike="noStrike" cap="none" spc="0" baseline="0" smtClean="0">
                <a:effectLst/>
                <a:latin typeface="Arial"/>
                <a:ea typeface="Arial Unicode MS"/>
                <a:cs typeface="Arial Unicode MS"/>
              </a:rPr>
              <a:t>Сервисы</a:t>
            </a:r>
            <a:r>
              <a:rPr lang="ru-RU" sz="700" b="0" i="0" u="none" strike="noStrike" cap="none" spc="0" baseline="0" smtClean="0">
                <a:effectLst/>
                <a:latin typeface="Arial"/>
                <a:ea typeface="Arial Unicode MS"/>
                <a:cs typeface="Arial Unicode MS"/>
              </a:rPr>
              <a:t> и </a:t>
            </a:r>
            <a:r>
              <a:rPr lang="ru-RU" sz="700" b="0" i="0" u="none" strike="noStrike" cap="none" spc="0" baseline="0" smtClean="0">
                <a:effectLst/>
                <a:latin typeface="Arial"/>
                <a:ea typeface="Arial Unicode MS"/>
                <a:cs typeface="Arial Unicode MS"/>
              </a:rPr>
              <a:t>события</a:t>
            </a:r>
            <a:endParaRPr lang="ru-RU" sz="700" b="0" i="0" u="none" strike="noStrike" cap="none" spc="0" baseline="0">
              <a:effectLst/>
              <a:latin typeface="Arial"/>
              <a:ea typeface="Arial Unicode MS"/>
              <a:cs typeface="Arial Unicode MS"/>
            </a:endParaRPr>
          </a:p>
        </p:txBody>
      </p:sp>
      <p:sp>
        <p:nvSpPr>
          <p:cNvPr id="38" name="Rectangle 37"/>
          <p:cNvSpPr/>
          <p:nvPr/>
        </p:nvSpPr>
        <p:spPr bwMode="gray">
          <a:xfrm>
            <a:off x="4723607" y="4921250"/>
            <a:ext cx="1144586" cy="285750"/>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700" b="0" i="0" u="none" strike="noStrike" cap="none" spc="0" baseline="0" smtClean="0">
                <a:latin typeface="Arial"/>
                <a:ea typeface="Arial Unicode MS"/>
                <a:cs typeface="Arial Unicode MS"/>
              </a:rPr>
              <a:t>﻿</a:t>
            </a:r>
            <a:r>
              <a:rPr lang="ru-RU" sz="700" b="0" i="0" u="none" strike="noStrike" cap="none" spc="0" baseline="0" smtClean="0">
                <a:effectLst/>
                <a:latin typeface="Arial"/>
                <a:ea typeface="Arial Unicode MS"/>
                <a:cs typeface="Arial Unicode MS"/>
              </a:rPr>
              <a:t>Приложения </a:t>
            </a:r>
            <a:r>
              <a:rPr lang="ru-RU" sz="700" b="0" i="0" u="none" strike="noStrike" cap="none" spc="0" baseline="0" smtClean="0">
                <a:effectLst/>
                <a:latin typeface="Arial"/>
                <a:ea typeface="Arial Unicode MS"/>
                <a:cs typeface="Arial Unicode MS"/>
              </a:rPr>
              <a:t>с</a:t>
            </a:r>
            <a:r>
              <a:rPr lang="ru-RU" sz="700" b="0" i="0" u="none" strike="noStrike" cap="none" spc="0" baseline="0" smtClean="0">
                <a:effectLst/>
                <a:latin typeface="Arial"/>
                <a:ea typeface="Arial Unicode MS"/>
                <a:cs typeface="Arial Unicode MS"/>
              </a:rPr>
              <a:t> </a:t>
            </a:r>
            <a:r>
              <a:rPr lang="ru-RU" sz="700" b="0" i="0" u="none" strike="noStrike" cap="none" spc="0" baseline="0" smtClean="0">
                <a:effectLst/>
                <a:latin typeface="Arial"/>
                <a:ea typeface="Arial Unicode MS"/>
                <a:cs typeface="Arial Unicode MS"/>
              </a:rPr>
              <a:t>поддержкой</a:t>
            </a:r>
            <a:r>
              <a:rPr lang="ru-RU" sz="700" b="0" i="0" u="none" strike="noStrike" cap="none" spc="0" baseline="0" smtClean="0">
                <a:effectLst/>
                <a:latin typeface="Arial"/>
                <a:ea typeface="Arial Unicode MS"/>
                <a:cs typeface="Arial Unicode MS"/>
              </a:rPr>
              <a:t> </a:t>
            </a:r>
            <a:r>
              <a:rPr lang="ru-RU" sz="700" b="0" i="0" u="none" strike="noStrike" cap="none" spc="0" baseline="0" smtClean="0">
                <a:effectLst/>
                <a:latin typeface="Arial"/>
                <a:ea typeface="Arial Unicode MS"/>
                <a:cs typeface="Arial Unicode MS"/>
              </a:rPr>
              <a:t>сервисов</a:t>
            </a:r>
            <a:endParaRPr lang="ru-RU" sz="700" b="0" i="0" u="none" strike="noStrike" cap="none" spc="0" baseline="0">
              <a:effectLst/>
              <a:latin typeface="Arial"/>
              <a:ea typeface="Arial Unicode MS"/>
              <a:cs typeface="Arial Unicode MS"/>
            </a:endParaRPr>
          </a:p>
        </p:txBody>
      </p:sp>
      <p:sp>
        <p:nvSpPr>
          <p:cNvPr id="39" name="Rectangle 38"/>
          <p:cNvSpPr/>
          <p:nvPr/>
        </p:nvSpPr>
        <p:spPr bwMode="gray">
          <a:xfrm>
            <a:off x="6253957" y="4921250"/>
            <a:ext cx="1014411" cy="285750"/>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700" b="0" i="0" u="none" strike="noStrike" cap="none" spc="0" baseline="0" smtClean="0">
                <a:effectLst/>
                <a:latin typeface="Arial"/>
                <a:ea typeface="Arial Unicode MS"/>
                <a:cs typeface="Arial Unicode MS"/>
              </a:rPr>
              <a:t>Приложения </a:t>
            </a:r>
            <a:r>
              <a:rPr lang="ru-RU" sz="700" b="0" i="0" u="none" strike="noStrike" cap="none" spc="0" baseline="0" smtClean="0">
                <a:effectLst/>
                <a:latin typeface="Arial"/>
                <a:ea typeface="Arial Unicode MS"/>
                <a:cs typeface="Arial Unicode MS"/>
              </a:rPr>
              <a:t>без</a:t>
            </a:r>
            <a:r>
              <a:rPr lang="ru-RU" sz="700" b="0" i="0" u="none" strike="noStrike" cap="none" spc="0" smtClean="0">
                <a:effectLst/>
                <a:latin typeface="Arial"/>
                <a:ea typeface="Arial Unicode MS"/>
                <a:cs typeface="Arial Unicode MS"/>
              </a:rPr>
              <a:t> поддержки </a:t>
            </a:r>
            <a:r>
              <a:rPr lang="ru-RU" sz="700" b="0" i="0" u="none" strike="noStrike" cap="none" spc="0" smtClean="0">
                <a:effectLst/>
                <a:latin typeface="Arial"/>
                <a:ea typeface="Arial Unicode MS"/>
                <a:cs typeface="Arial Unicode MS"/>
              </a:rPr>
              <a:t>сервисов</a:t>
            </a:r>
            <a:endParaRPr lang="ru-RU" sz="700" b="0" i="0" u="none" strike="noStrike" cap="none" spc="0">
              <a:effectLst/>
              <a:latin typeface="Arial"/>
              <a:ea typeface="Arial Unicode MS"/>
              <a:cs typeface="Arial Unicode MS"/>
            </a:endParaRPr>
          </a:p>
        </p:txBody>
      </p:sp>
      <p:sp>
        <p:nvSpPr>
          <p:cNvPr id="40" name="Rectangle 39"/>
          <p:cNvSpPr/>
          <p:nvPr/>
        </p:nvSpPr>
        <p:spPr bwMode="gray">
          <a:xfrm>
            <a:off x="7739064" y="4921250"/>
            <a:ext cx="1014411" cy="285750"/>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700" b="0" i="0" u="none" strike="noStrike" cap="none" spc="0" baseline="0" smtClean="0">
                <a:effectLst/>
                <a:latin typeface="Arial"/>
                <a:ea typeface="Arial Unicode MS"/>
                <a:cs typeface="Arial Unicode MS"/>
              </a:rPr>
              <a:t>Сервисы</a:t>
            </a:r>
            <a:r>
              <a:rPr lang="ru-RU" sz="700" b="0" i="0" u="none" strike="noStrike" cap="none" spc="0" baseline="0" smtClean="0">
                <a:effectLst/>
                <a:latin typeface="Arial"/>
                <a:ea typeface="Arial Unicode MS"/>
                <a:cs typeface="Arial Unicode MS"/>
              </a:rPr>
              <a:t> </a:t>
            </a:r>
            <a:r>
              <a:rPr lang="ru-RU" sz="700" b="0" i="0" u="none" strike="noStrike" cap="none" spc="0" baseline="0" smtClean="0">
                <a:effectLst/>
                <a:latin typeface="Arial"/>
                <a:ea typeface="Arial Unicode MS"/>
                <a:cs typeface="Arial Unicode MS"/>
              </a:rPr>
              <a:t>«</a:t>
            </a:r>
            <a:r>
              <a:rPr lang="ru-RU" sz="700" b="0" i="0" u="none" strike="noStrike" cap="none" spc="0" baseline="0" smtClean="0">
                <a:effectLst/>
                <a:latin typeface="Arial"/>
                <a:ea typeface="Arial Unicode MS"/>
                <a:cs typeface="Arial Unicode MS"/>
              </a:rPr>
              <a:t>по</a:t>
            </a:r>
            <a:r>
              <a:rPr lang="ru-RU" sz="700">
                <a:ea typeface="Arial Unicode MS"/>
                <a:cs typeface="Arial Unicode MS"/>
              </a:rPr>
              <a:t> </a:t>
            </a:r>
            <a:r>
              <a:rPr lang="ru-RU" sz="700" b="0" i="0" u="none" strike="noStrike" cap="none" spc="0" baseline="0" smtClean="0">
                <a:effectLst/>
                <a:latin typeface="Arial"/>
                <a:ea typeface="Arial Unicode MS"/>
                <a:cs typeface="Arial Unicode MS"/>
              </a:rPr>
              <a:t>требованию</a:t>
            </a:r>
            <a:r>
              <a:rPr lang="ru-RU" sz="700" b="0" i="0" u="none" strike="noStrike" cap="none" spc="0" baseline="0" smtClean="0">
                <a:effectLst/>
                <a:latin typeface="Arial"/>
                <a:ea typeface="Arial Unicode MS"/>
                <a:cs typeface="Arial Unicode MS"/>
              </a:rPr>
              <a:t>»</a:t>
            </a:r>
            <a:endParaRPr lang="ru-RU" sz="700" b="0" i="0" u="none" strike="noStrike" cap="none" spc="0" baseline="0">
              <a:effectLst/>
              <a:latin typeface="Arial"/>
              <a:ea typeface="Arial Unicode MS"/>
              <a:cs typeface="Arial Unicode MS"/>
            </a:endParaRPr>
          </a:p>
        </p:txBody>
      </p:sp>
      <p:sp>
        <p:nvSpPr>
          <p:cNvPr id="41" name="Rectangle 40"/>
          <p:cNvSpPr/>
          <p:nvPr/>
        </p:nvSpPr>
        <p:spPr bwMode="gray">
          <a:xfrm>
            <a:off x="6669883" y="2496509"/>
            <a:ext cx="900111" cy="398618"/>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550" b="0" i="0" u="none" strike="noStrike" cap="none" spc="0" baseline="0" smtClean="0">
                <a:effectLst/>
                <a:latin typeface="Arial"/>
                <a:ea typeface="Arial Unicode MS"/>
                <a:cs typeface="Arial Unicode MS"/>
              </a:rPr>
              <a:t>Управление</a:t>
            </a:r>
            <a:r>
              <a:rPr lang="ru-RU" sz="550" b="0" i="0" u="none" strike="noStrike" cap="none" spc="0" baseline="0" smtClean="0">
                <a:effectLst/>
                <a:latin typeface="Arial"/>
                <a:ea typeface="Arial Unicode MS"/>
                <a:cs typeface="Arial Unicode MS"/>
              </a:rPr>
              <a:t> корпоративным </a:t>
            </a:r>
            <a:r>
              <a:rPr lang="ru-RU" sz="550" b="0" i="0" u="none" strike="noStrike" cap="none" spc="0" baseline="0" smtClean="0">
                <a:effectLst/>
                <a:latin typeface="Arial"/>
                <a:ea typeface="Arial Unicode MS"/>
                <a:cs typeface="Arial Unicode MS"/>
              </a:rPr>
              <a:t>содержимым</a:t>
            </a:r>
            <a:r>
              <a:rPr lang="ru-RU" sz="550" b="0" i="0" u="none" strike="noStrike" cap="none" spc="0" smtClean="0">
                <a:effectLst/>
                <a:latin typeface="Arial"/>
                <a:ea typeface="Arial Unicode MS"/>
                <a:cs typeface="Arial Unicode MS"/>
              </a:rPr>
              <a:t> </a:t>
            </a:r>
            <a:r>
              <a:rPr lang="ru-RU" sz="550" b="0" i="0" u="none" strike="noStrike" cap="none" spc="0" smtClean="0">
                <a:effectLst/>
                <a:latin typeface="Arial"/>
                <a:ea typeface="Arial Unicode MS"/>
                <a:cs typeface="Arial Unicode MS"/>
              </a:rPr>
              <a:t>и</a:t>
            </a:r>
            <a:r>
              <a:rPr lang="ru-RU" sz="550" b="0" i="0" u="none" strike="noStrike" cap="none" spc="0" smtClean="0">
                <a:effectLst/>
                <a:latin typeface="Arial"/>
                <a:ea typeface="Arial Unicode MS"/>
                <a:cs typeface="Arial Unicode MS"/>
              </a:rPr>
              <a:t> </a:t>
            </a:r>
            <a:r>
              <a:rPr lang="ru-RU" sz="550" b="0" i="0" u="none" strike="noStrike" cap="none" spc="0" smtClean="0">
                <a:effectLst/>
                <a:latin typeface="Arial"/>
                <a:ea typeface="Arial Unicode MS"/>
                <a:cs typeface="Arial Unicode MS"/>
              </a:rPr>
              <a:t>управление</a:t>
            </a:r>
            <a:r>
              <a:rPr lang="ru-RU" sz="550" b="0" i="0" u="none" strike="noStrike" cap="none" spc="0" smtClean="0">
                <a:effectLst/>
                <a:latin typeface="Arial"/>
                <a:ea typeface="Arial Unicode MS"/>
                <a:cs typeface="Arial Unicode MS"/>
              </a:rPr>
              <a:t> </a:t>
            </a:r>
            <a:r>
              <a:rPr lang="ru-RU" sz="550" b="0" i="0" u="none" strike="noStrike" cap="none" spc="0" smtClean="0">
                <a:effectLst/>
                <a:latin typeface="Arial"/>
                <a:ea typeface="Arial Unicode MS"/>
                <a:cs typeface="Arial Unicode MS"/>
              </a:rPr>
              <a:t>знаниями</a:t>
            </a:r>
            <a:endParaRPr lang="ru-RU" sz="550" b="0" i="0" u="none" strike="noStrike" cap="none" spc="0">
              <a:effectLst/>
              <a:latin typeface="Arial"/>
              <a:ea typeface="Arial Unicode MS"/>
              <a:cs typeface="Arial Unicode MS"/>
            </a:endParaRPr>
          </a:p>
        </p:txBody>
      </p:sp>
      <p:sp>
        <p:nvSpPr>
          <p:cNvPr id="42" name="Rectangle 41"/>
          <p:cNvSpPr/>
          <p:nvPr/>
        </p:nvSpPr>
        <p:spPr bwMode="gray">
          <a:xfrm>
            <a:off x="7817479" y="2676968"/>
            <a:ext cx="900111" cy="523875"/>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750" b="0" i="0" u="none" strike="noStrike" cap="none" spc="0" baseline="0" smtClean="0">
                <a:latin typeface="Arial"/>
                <a:ea typeface="Arial Unicode MS"/>
                <a:cs typeface="Arial Unicode MS"/>
              </a:rPr>
              <a:t>﻿</a:t>
            </a:r>
            <a:r>
              <a:rPr lang="ru-RU" sz="750" b="0" i="0" u="none" strike="noStrike" cap="none" spc="0" baseline="0" smtClean="0">
                <a:effectLst/>
                <a:latin typeface="Arial"/>
                <a:ea typeface="Arial Unicode MS"/>
                <a:cs typeface="Arial Unicode MS"/>
              </a:rPr>
              <a:t>Программное</a:t>
            </a:r>
            <a:r>
              <a:rPr lang="ru-RU" sz="750" b="0" i="0" u="none" strike="noStrike" cap="none" spc="0" smtClean="0">
                <a:effectLst/>
                <a:latin typeface="Arial"/>
                <a:ea typeface="Arial Unicode MS"/>
                <a:cs typeface="Arial Unicode MS"/>
              </a:rPr>
              <a:t> обеспечение </a:t>
            </a:r>
            <a:r>
              <a:rPr lang="ru-RU" sz="750" b="0" i="0" u="none" strike="noStrike" cap="none" spc="0" smtClean="0">
                <a:effectLst/>
                <a:latin typeface="Arial"/>
                <a:ea typeface="Arial Unicode MS"/>
                <a:cs typeface="Arial Unicode MS"/>
              </a:rPr>
              <a:t>как</a:t>
            </a:r>
            <a:r>
              <a:rPr lang="ru-RU" sz="750">
                <a:ea typeface="Arial Unicode MS"/>
                <a:cs typeface="Arial Unicode MS"/>
              </a:rPr>
              <a:t> </a:t>
            </a:r>
            <a:r>
              <a:rPr lang="ru-RU" sz="750" b="0" i="0" u="none" strike="noStrike" cap="none" spc="0" smtClean="0">
                <a:effectLst/>
                <a:latin typeface="Arial"/>
                <a:ea typeface="Arial Unicode MS"/>
                <a:cs typeface="Arial Unicode MS"/>
              </a:rPr>
              <a:t>услуга</a:t>
            </a:r>
            <a:endParaRPr lang="ru-RU" sz="750" b="0" i="0" u="none" strike="noStrike" cap="none" spc="0">
              <a:effectLst/>
              <a:latin typeface="Arial"/>
              <a:ea typeface="Arial Unicode MS"/>
              <a:cs typeface="Arial Unicode MS"/>
            </a:endParaRPr>
          </a:p>
        </p:txBody>
      </p:sp>
      <p:sp>
        <p:nvSpPr>
          <p:cNvPr id="43" name="Rectangle 42"/>
          <p:cNvSpPr/>
          <p:nvPr/>
        </p:nvSpPr>
        <p:spPr bwMode="gray">
          <a:xfrm>
            <a:off x="6669883" y="2945927"/>
            <a:ext cx="900111" cy="238126"/>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600" b="0" i="0" u="none" strike="noStrike" cap="none" spc="0" baseline="0" smtClean="0">
                <a:effectLst/>
                <a:latin typeface="Arial"/>
                <a:ea typeface="Arial Unicode MS"/>
                <a:cs typeface="Arial Unicode MS"/>
              </a:rPr>
              <a:t>Корпоративная</a:t>
            </a:r>
            <a:r>
              <a:rPr lang="ru-RU" sz="600" b="0" i="0" u="none" strike="noStrike" cap="none" spc="0" smtClean="0">
                <a:effectLst/>
                <a:latin typeface="Arial"/>
                <a:ea typeface="Arial Unicode MS"/>
                <a:cs typeface="Arial Unicode MS"/>
              </a:rPr>
              <a:t> система </a:t>
            </a:r>
            <a:r>
              <a:rPr lang="ru-RU" sz="600" b="0" i="0" u="none" strike="noStrike" cap="none" spc="0" smtClean="0">
                <a:effectLst/>
                <a:latin typeface="Arial"/>
                <a:ea typeface="Arial Unicode MS"/>
                <a:cs typeface="Arial Unicode MS"/>
              </a:rPr>
              <a:t>поиска</a:t>
            </a:r>
            <a:endParaRPr lang="ru-RU" sz="600" b="0" i="0" u="none" strike="noStrike" cap="none" spc="0">
              <a:effectLst/>
              <a:latin typeface="Arial"/>
              <a:ea typeface="Arial Unicode MS"/>
              <a:cs typeface="Arial Unicode MS"/>
            </a:endParaRPr>
          </a:p>
        </p:txBody>
      </p:sp>
      <p:sp>
        <p:nvSpPr>
          <p:cNvPr id="44" name="Rectangle 43"/>
          <p:cNvSpPr/>
          <p:nvPr/>
        </p:nvSpPr>
        <p:spPr bwMode="gray">
          <a:xfrm>
            <a:off x="6669883" y="3242945"/>
            <a:ext cx="900111" cy="238126"/>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600" b="0" i="0" u="none" strike="noStrike" cap="none" spc="0" baseline="0" smtClean="0">
                <a:effectLst/>
                <a:latin typeface="Arial"/>
                <a:ea typeface="Arial Unicode MS"/>
                <a:cs typeface="Arial Unicode MS"/>
              </a:rPr>
              <a:t>Управление</a:t>
            </a:r>
            <a:r>
              <a:rPr lang="ru-RU" sz="600" b="0" i="0" u="none" strike="noStrike" cap="none" spc="0" baseline="0" smtClean="0">
                <a:effectLst/>
                <a:latin typeface="Arial"/>
                <a:ea typeface="Arial Unicode MS"/>
                <a:cs typeface="Arial Unicode MS"/>
              </a:rPr>
              <a:t> данными и </a:t>
            </a:r>
            <a:r>
              <a:rPr lang="ru-RU" sz="600" b="0" i="0" u="none" strike="noStrike" cap="none" spc="0" baseline="0" smtClean="0">
                <a:effectLst/>
                <a:latin typeface="Arial"/>
                <a:ea typeface="Arial Unicode MS"/>
                <a:cs typeface="Arial Unicode MS"/>
              </a:rPr>
              <a:t>качеством</a:t>
            </a:r>
            <a:endParaRPr lang="ru-RU" sz="600" b="0" i="0" u="none" strike="noStrike" cap="none" spc="0" baseline="0">
              <a:effectLst/>
              <a:latin typeface="Arial"/>
              <a:ea typeface="Arial Unicode MS"/>
              <a:cs typeface="Arial Unicode MS"/>
            </a:endParaRPr>
          </a:p>
        </p:txBody>
      </p:sp>
      <p:sp>
        <p:nvSpPr>
          <p:cNvPr id="45" name="Rectangle 44"/>
          <p:cNvSpPr/>
          <p:nvPr/>
        </p:nvSpPr>
        <p:spPr bwMode="gray">
          <a:xfrm>
            <a:off x="6669883" y="3535680"/>
            <a:ext cx="900111" cy="238126"/>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600" b="0" i="0" u="none" strike="noStrike" cap="none" spc="0" baseline="0" smtClean="0">
                <a:latin typeface="Arial"/>
                <a:ea typeface="Arial Unicode MS"/>
                <a:cs typeface="Arial Unicode MS"/>
              </a:rPr>
              <a:t>﻿</a:t>
            </a:r>
            <a:r>
              <a:rPr lang="ru-RU" sz="600" b="0" i="0" u="none" strike="noStrike" cap="none" spc="0" baseline="0" smtClean="0">
                <a:effectLst/>
                <a:latin typeface="Arial"/>
                <a:ea typeface="Arial Unicode MS"/>
                <a:cs typeface="Arial Unicode MS"/>
              </a:rPr>
              <a:t>Хранилища </a:t>
            </a:r>
            <a:r>
              <a:rPr lang="ru-RU" sz="600" b="0" i="0" u="none" strike="noStrike" cap="none" spc="0" baseline="0" smtClean="0">
                <a:effectLst/>
                <a:latin typeface="Arial"/>
                <a:ea typeface="Arial Unicode MS"/>
                <a:cs typeface="Arial Unicode MS"/>
              </a:rPr>
              <a:t>информации</a:t>
            </a:r>
            <a:endParaRPr lang="ru-RU" sz="600" b="0" i="0" u="none" strike="noStrike" cap="none" spc="0" baseline="0">
              <a:effectLst/>
              <a:latin typeface="Arial"/>
              <a:ea typeface="Arial Unicode MS"/>
              <a:cs typeface="Arial Unicode MS"/>
            </a:endParaRPr>
          </a:p>
        </p:txBody>
      </p:sp>
      <p:sp>
        <p:nvSpPr>
          <p:cNvPr id="46" name="Rectangle 45"/>
          <p:cNvSpPr/>
          <p:nvPr/>
        </p:nvSpPr>
        <p:spPr bwMode="gray">
          <a:xfrm>
            <a:off x="6669883" y="3847465"/>
            <a:ext cx="900111" cy="238126"/>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600" b="0" i="0" u="none" strike="noStrike" cap="none" spc="0" baseline="0" smtClean="0">
                <a:latin typeface="Arial"/>
                <a:ea typeface="Arial Unicode MS"/>
                <a:cs typeface="Arial Unicode MS"/>
              </a:rPr>
              <a:t>﻿﻿</a:t>
            </a:r>
            <a:r>
              <a:rPr lang="ru-RU" sz="600" b="0" i="0" u="none" strike="noStrike" cap="none" spc="0" baseline="0" smtClean="0">
                <a:latin typeface="Arial"/>
                <a:ea typeface="Arial Unicode MS"/>
                <a:cs typeface="Arial Unicode MS"/>
              </a:rPr>
              <a:t>﻿</a:t>
            </a:r>
            <a:r>
              <a:rPr lang="ru-RU" sz="600" b="0" i="0" u="none" strike="noStrike" cap="none" spc="0" baseline="0" smtClean="0">
                <a:effectLst/>
                <a:latin typeface="Arial"/>
                <a:ea typeface="Arial Unicode MS"/>
                <a:cs typeface="Arial Unicode MS"/>
              </a:rPr>
              <a:t>Аналитика</a:t>
            </a:r>
            <a:endParaRPr lang="ru-RU" sz="600" b="0" i="0" u="none" strike="noStrike" cap="none" spc="0" baseline="0">
              <a:effectLst/>
              <a:latin typeface="Arial"/>
              <a:ea typeface="Arial Unicode MS"/>
              <a:cs typeface="Arial Unicode MS"/>
            </a:endParaRPr>
          </a:p>
        </p:txBody>
      </p:sp>
      <p:sp>
        <p:nvSpPr>
          <p:cNvPr id="47" name="Rectangle 46"/>
          <p:cNvSpPr/>
          <p:nvPr/>
        </p:nvSpPr>
        <p:spPr bwMode="gray">
          <a:xfrm>
            <a:off x="6669883" y="4130673"/>
            <a:ext cx="900111" cy="374653"/>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algn="ctr" defTabSz="914400">
              <a:spcBef>
                <a:spcPts val="450"/>
              </a:spcBef>
              <a:spcAft>
                <a:spcPts val="0"/>
              </a:spcAft>
              <a:buNone/>
            </a:pPr>
            <a:r>
              <a:rPr lang="ru-RU" sz="600" b="0" i="0" spc="-20" smtClean="0">
                <a:latin typeface="Arial"/>
                <a:ea typeface="Arial Unicode MS"/>
                <a:cs typeface="Arial Unicode MS"/>
              </a:rPr>
              <a:t>Услуги</a:t>
            </a:r>
            <a:r>
              <a:rPr lang="ru-RU" sz="600" b="0" i="0" spc="-20" smtClean="0">
                <a:latin typeface="Arial"/>
                <a:ea typeface="Arial Unicode MS"/>
                <a:cs typeface="Arial Unicode MS"/>
              </a:rPr>
              <a:t> </a:t>
            </a:r>
            <a:r>
              <a:rPr lang="ru-RU" sz="600" b="0" i="0" spc="-20" smtClean="0">
                <a:latin typeface="Arial"/>
                <a:ea typeface="Arial Unicode MS"/>
                <a:cs typeface="Arial Unicode MS"/>
              </a:rPr>
              <a:t>в</a:t>
            </a:r>
            <a:r>
              <a:rPr lang="ru-RU" sz="600" b="0" i="0" spc="-20" smtClean="0">
                <a:latin typeface="Arial"/>
                <a:ea typeface="Arial Unicode MS"/>
                <a:cs typeface="Arial Unicode MS"/>
              </a:rPr>
              <a:t> </a:t>
            </a:r>
            <a:r>
              <a:rPr lang="ru-RU" sz="600" b="0" i="0" spc="-20" smtClean="0">
                <a:latin typeface="Arial"/>
                <a:ea typeface="Arial Unicode MS"/>
                <a:cs typeface="Arial Unicode MS"/>
              </a:rPr>
              <a:t>сфере</a:t>
            </a:r>
            <a:r>
              <a:rPr lang="ru-RU" sz="600" b="0" i="0" spc="-20" smtClean="0">
                <a:latin typeface="Arial"/>
                <a:ea typeface="Arial Unicode MS"/>
                <a:cs typeface="Arial Unicode MS"/>
              </a:rPr>
              <a:t> </a:t>
            </a:r>
            <a:r>
              <a:rPr lang="ru-RU" sz="600" b="0" i="0" spc="-20" smtClean="0">
                <a:latin typeface="Arial"/>
                <a:ea typeface="Arial Unicode MS"/>
                <a:cs typeface="Arial Unicode MS"/>
              </a:rPr>
              <a:t>﻿</a:t>
            </a:r>
            <a:r>
              <a:rPr lang="ru-RU" sz="600" b="0" i="0" spc="-20" smtClean="0">
                <a:latin typeface="Arial"/>
                <a:ea typeface="Arial Unicode MS"/>
                <a:cs typeface="Arial Unicode MS"/>
              </a:rPr>
              <a:t>﻿управления корпоративной </a:t>
            </a:r>
            <a:r>
              <a:rPr lang="ru-RU" sz="600" b="0" i="0" spc="-20" smtClean="0">
                <a:latin typeface="Arial"/>
                <a:ea typeface="Arial Unicode MS"/>
                <a:cs typeface="Arial Unicode MS"/>
              </a:rPr>
              <a:t>информацией</a:t>
            </a:r>
            <a:endParaRPr lang="ru-RU" sz="600" b="0" i="0" spc="-20">
              <a:latin typeface="Arial"/>
              <a:ea typeface="Arial Unicode MS"/>
              <a:cs typeface="Arial Unicode MS"/>
            </a:endParaRPr>
          </a:p>
        </p:txBody>
      </p:sp>
      <p:sp>
        <p:nvSpPr>
          <p:cNvPr id="48" name="Rectangle 47"/>
          <p:cNvSpPr/>
          <p:nvPr/>
        </p:nvSpPr>
        <p:spPr bwMode="gray">
          <a:xfrm>
            <a:off x="7796214" y="3981451"/>
            <a:ext cx="900111" cy="523875"/>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750" b="0" i="0" u="none" strike="noStrike" cap="none" spc="0" baseline="0" smtClean="0">
                <a:effectLst/>
                <a:latin typeface="Arial"/>
                <a:ea typeface="Arial Unicode MS"/>
                <a:cs typeface="Arial Unicode MS"/>
              </a:rPr>
              <a:t>Инфраструктура</a:t>
            </a:r>
            <a:r>
              <a:rPr lang="ru-RU" sz="750" b="0" i="0" u="none" strike="noStrike" cap="none" spc="0" smtClean="0">
                <a:effectLst/>
                <a:latin typeface="Arial"/>
                <a:ea typeface="Arial Unicode MS"/>
                <a:cs typeface="Arial Unicode MS"/>
              </a:rPr>
              <a:t> как </a:t>
            </a:r>
            <a:r>
              <a:rPr lang="ru-RU" sz="750" b="0" i="0" u="none" strike="noStrike" cap="none" spc="0" smtClean="0">
                <a:effectLst/>
                <a:latin typeface="Arial"/>
                <a:ea typeface="Arial Unicode MS"/>
                <a:cs typeface="Arial Unicode MS"/>
              </a:rPr>
              <a:t>услуга</a:t>
            </a:r>
            <a:endParaRPr lang="ru-RU" sz="750" b="0" i="0" u="none" strike="noStrike" cap="none" spc="0">
              <a:effectLst/>
              <a:latin typeface="Arial"/>
              <a:ea typeface="Arial Unicode MS"/>
              <a:cs typeface="Arial Unicode MS"/>
            </a:endParaRPr>
          </a:p>
        </p:txBody>
      </p:sp>
      <p:sp>
        <p:nvSpPr>
          <p:cNvPr id="49" name="Rectangle 48"/>
          <p:cNvSpPr/>
          <p:nvPr/>
        </p:nvSpPr>
        <p:spPr bwMode="gray">
          <a:xfrm>
            <a:off x="7796214" y="3281362"/>
            <a:ext cx="900111" cy="523875"/>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750" b="0" i="0" u="none" strike="noStrike" cap="none" spc="0" baseline="0" smtClean="0">
                <a:effectLst/>
                <a:latin typeface="Arial"/>
                <a:ea typeface="Arial Unicode MS"/>
                <a:cs typeface="Arial Unicode MS"/>
              </a:rPr>
              <a:t>Платформа</a:t>
            </a:r>
            <a:r>
              <a:rPr lang="ru-RU" sz="750" b="0" i="0" u="none" strike="noStrike" cap="none" spc="0" smtClean="0">
                <a:latin typeface="Arial"/>
                <a:ea typeface="Arial Unicode MS"/>
                <a:cs typeface="Arial Unicode MS"/>
              </a:rPr>
              <a:t> </a:t>
            </a:r>
            <a:r>
              <a:rPr lang="ru-RU" sz="750" b="0" i="0" u="none" strike="noStrike" cap="none" spc="0" smtClean="0">
                <a:effectLst/>
                <a:latin typeface="Arial"/>
                <a:ea typeface="Arial Unicode MS"/>
                <a:cs typeface="Arial Unicode MS"/>
              </a:rPr>
              <a:t>как</a:t>
            </a:r>
            <a:r>
              <a:rPr lang="ru-RU" sz="750">
                <a:ea typeface="Arial Unicode MS"/>
                <a:cs typeface="Arial Unicode MS"/>
              </a:rPr>
              <a:t> </a:t>
            </a:r>
            <a:r>
              <a:rPr lang="ru-RU" sz="750" b="0" i="0" u="none" strike="noStrike" cap="none" spc="0" smtClean="0">
                <a:effectLst/>
                <a:latin typeface="Arial"/>
                <a:ea typeface="Arial Unicode MS"/>
                <a:cs typeface="Arial Unicode MS"/>
              </a:rPr>
              <a:t>услуга</a:t>
            </a:r>
            <a:endParaRPr lang="ru-RU" sz="750" b="0" i="0" u="none" strike="noStrike" cap="none" spc="0">
              <a:effectLst/>
              <a:latin typeface="Arial"/>
              <a:ea typeface="Arial Unicode MS"/>
              <a:cs typeface="Arial Unicode MS"/>
            </a:endParaRPr>
          </a:p>
        </p:txBody>
      </p:sp>
      <p:sp>
        <p:nvSpPr>
          <p:cNvPr id="50" name="Rectangle 49"/>
          <p:cNvSpPr/>
          <p:nvPr/>
        </p:nvSpPr>
        <p:spPr bwMode="gray">
          <a:xfrm>
            <a:off x="3257551" y="2390775"/>
            <a:ext cx="1504949" cy="238126"/>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750" b="0" i="0" u="none" strike="noStrike" cap="none" spc="0" baseline="0" smtClean="0">
                <a:effectLst/>
                <a:latin typeface="Arial"/>
                <a:ea typeface="Arial Unicode MS"/>
                <a:cs typeface="Arial Unicode MS"/>
              </a:rPr>
              <a:t>Композитный</a:t>
            </a:r>
            <a:r>
              <a:rPr lang="ru-RU" sz="750" b="0" i="0" u="none" strike="noStrike" cap="none" spc="0" smtClean="0">
                <a:effectLst/>
                <a:latin typeface="Arial"/>
                <a:ea typeface="Arial Unicode MS"/>
                <a:cs typeface="Arial Unicode MS"/>
              </a:rPr>
              <a:t> пользовательский </a:t>
            </a:r>
            <a:r>
              <a:rPr lang="ru-RU" sz="750" b="0" i="0" u="none" strike="noStrike" cap="none" spc="0" smtClean="0">
                <a:effectLst/>
                <a:latin typeface="Arial"/>
                <a:ea typeface="Arial Unicode MS"/>
                <a:cs typeface="Arial Unicode MS"/>
              </a:rPr>
              <a:t>интерфейс</a:t>
            </a:r>
            <a:endParaRPr lang="ru-RU" sz="750" b="0" i="0" u="none" strike="noStrike" cap="none" spc="0">
              <a:effectLst/>
              <a:latin typeface="Arial"/>
              <a:ea typeface="Arial Unicode MS"/>
              <a:cs typeface="Arial Unicode MS"/>
            </a:endParaRPr>
          </a:p>
        </p:txBody>
      </p:sp>
      <p:sp>
        <p:nvSpPr>
          <p:cNvPr id="51" name="Rectangle 50"/>
          <p:cNvSpPr/>
          <p:nvPr/>
        </p:nvSpPr>
        <p:spPr bwMode="gray">
          <a:xfrm>
            <a:off x="4857751" y="2390775"/>
            <a:ext cx="1504949" cy="238126"/>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algn="ctr" defTabSz="914400">
              <a:spcBef>
                <a:spcPts val="450"/>
              </a:spcBef>
              <a:spcAft>
                <a:spcPts val="0"/>
              </a:spcAft>
              <a:buNone/>
            </a:pPr>
            <a:r>
              <a:rPr lang="ru-RU" sz="750" b="0" i="0" smtClean="0">
                <a:latin typeface="Arial"/>
                <a:ea typeface="Arial Unicode MS"/>
                <a:cs typeface="Arial Unicode MS"/>
              </a:rPr>
              <a:t>Компоновка</a:t>
            </a:r>
            <a:r>
              <a:rPr lang="ru-RU" sz="750" b="0" i="0" smtClean="0">
                <a:latin typeface="Arial"/>
                <a:ea typeface="Arial Unicode MS"/>
                <a:cs typeface="Arial Unicode MS"/>
              </a:rPr>
              <a:t> </a:t>
            </a:r>
            <a:r>
              <a:rPr lang="ru-RU" sz="750" b="0" i="0" smtClean="0">
                <a:latin typeface="Arial"/>
                <a:ea typeface="Arial Unicode MS"/>
                <a:cs typeface="Arial Unicode MS"/>
              </a:rPr>
              <a:t>устройств</a:t>
            </a:r>
            <a:endParaRPr lang="ru-RU" sz="750" b="0" i="0">
              <a:latin typeface="Arial"/>
              <a:ea typeface="Arial Unicode MS"/>
              <a:cs typeface="Arial Unicode MS"/>
            </a:endParaRPr>
          </a:p>
        </p:txBody>
      </p:sp>
      <p:sp>
        <p:nvSpPr>
          <p:cNvPr id="52" name="Rectangle 51"/>
          <p:cNvSpPr/>
          <p:nvPr/>
        </p:nvSpPr>
        <p:spPr bwMode="gray">
          <a:xfrm>
            <a:off x="3257551" y="2676525"/>
            <a:ext cx="1504949" cy="238126"/>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algn="ctr" defTabSz="914400">
              <a:spcBef>
                <a:spcPts val="450"/>
              </a:spcBef>
              <a:spcAft>
                <a:spcPts val="0"/>
              </a:spcAft>
              <a:buNone/>
            </a:pPr>
            <a:r>
              <a:rPr lang="ru-RU" sz="750" b="0" i="0" smtClean="0">
                <a:latin typeface="Arial"/>
                <a:ea typeface="Arial Unicode MS"/>
                <a:cs typeface="Arial Unicode MS"/>
              </a:rPr>
              <a:t>Компоновка</a:t>
            </a:r>
            <a:r>
              <a:rPr lang="ru-RU" sz="750" b="0" i="0" smtClean="0">
                <a:latin typeface="Arial"/>
                <a:ea typeface="Arial Unicode MS"/>
                <a:cs typeface="Arial Unicode MS"/>
              </a:rPr>
              <a:t> </a:t>
            </a:r>
            <a:r>
              <a:rPr lang="ru-RU" sz="750" b="0" i="0" smtClean="0">
                <a:latin typeface="Arial"/>
                <a:ea typeface="Arial Unicode MS"/>
                <a:cs typeface="Arial Unicode MS"/>
              </a:rPr>
              <a:t>процессов</a:t>
            </a:r>
            <a:endParaRPr lang="ru-RU" sz="750" b="0" i="0">
              <a:latin typeface="Arial"/>
              <a:ea typeface="Arial Unicode MS"/>
              <a:cs typeface="Arial Unicode MS"/>
            </a:endParaRPr>
          </a:p>
        </p:txBody>
      </p:sp>
      <p:sp>
        <p:nvSpPr>
          <p:cNvPr id="53" name="Rectangle 52"/>
          <p:cNvSpPr/>
          <p:nvPr/>
        </p:nvSpPr>
        <p:spPr bwMode="gray">
          <a:xfrm>
            <a:off x="4857751" y="2676525"/>
            <a:ext cx="1504949" cy="238126"/>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algn="ctr" defTabSz="914400">
              <a:spcBef>
                <a:spcPts val="450"/>
              </a:spcBef>
              <a:spcAft>
                <a:spcPts val="0"/>
              </a:spcAft>
              <a:buNone/>
            </a:pPr>
            <a:r>
              <a:rPr lang="ru-RU" sz="750" b="0" i="0" smtClean="0">
                <a:latin typeface="Arial"/>
                <a:ea typeface="Arial Unicode MS"/>
                <a:cs typeface="Arial Unicode MS"/>
              </a:rPr>
              <a:t>Компоновка ﻿﻿облачных услуг</a:t>
            </a:r>
            <a:endParaRPr lang="ru-RU" sz="750" b="0" i="0">
              <a:latin typeface="Arial"/>
              <a:ea typeface="Arial Unicode MS"/>
              <a:cs typeface="Arial Unicode MS"/>
            </a:endParaRPr>
          </a:p>
        </p:txBody>
      </p:sp>
      <p:sp>
        <p:nvSpPr>
          <p:cNvPr id="54" name="Rectangle 53"/>
          <p:cNvSpPr/>
          <p:nvPr/>
        </p:nvSpPr>
        <p:spPr bwMode="gray">
          <a:xfrm>
            <a:off x="3148014" y="3086100"/>
            <a:ext cx="3309936" cy="1495424"/>
          </a:xfrm>
          <a:prstGeom prst="rect">
            <a:avLst/>
          </a:prstGeom>
          <a:solidFill>
            <a:srgbClr val="F0AA00">
              <a:alpha val="60000"/>
            </a:srgbClr>
          </a:solidFill>
          <a:ln w="12700" algn="ctr">
            <a:solidFill>
              <a:schemeClr val="bg1"/>
            </a:solidFill>
            <a:miter lim="800000"/>
            <a:headEnd/>
            <a:tailEnd/>
          </a:ln>
        </p:spPr>
        <p:txBody>
          <a:bodyPr lIns="36000" tIns="36000" rIns="36000" bIns="36000" rtlCol="0" anchor="t"/>
          <a:lstStyle/>
          <a:p>
            <a:pPr algn="ctr" defTabSz="914400">
              <a:spcBef>
                <a:spcPts val="480"/>
              </a:spcBef>
              <a:spcAft>
                <a:spcPts val="0"/>
              </a:spcAft>
              <a:buNone/>
            </a:pPr>
            <a:r>
              <a:rPr lang="ru-RU" sz="800" b="1" i="0" smtClean="0">
                <a:latin typeface="Arial"/>
                <a:ea typeface="Arial Unicode MS"/>
                <a:cs typeface="Arial Unicode MS"/>
              </a:rPr>
              <a:t>Инструменты</a:t>
            </a:r>
            <a:r>
              <a:rPr lang="ru-RU" sz="800" b="1" i="0" smtClean="0">
                <a:latin typeface="Arial"/>
                <a:ea typeface="Arial Unicode MS"/>
                <a:cs typeface="Arial Unicode MS"/>
              </a:rPr>
              <a:t> </a:t>
            </a:r>
            <a:r>
              <a:rPr lang="ru-RU" sz="800" b="1" i="0" smtClean="0">
                <a:latin typeface="Arial"/>
                <a:ea typeface="Arial Unicode MS"/>
                <a:cs typeface="Arial Unicode MS"/>
              </a:rPr>
              <a:t>оркестровки</a:t>
            </a:r>
            <a:endParaRPr lang="ru-RU" sz="800" b="1" i="0">
              <a:latin typeface="Arial"/>
              <a:ea typeface="Arial Unicode MS"/>
              <a:cs typeface="Arial Unicode MS"/>
            </a:endParaRPr>
          </a:p>
        </p:txBody>
      </p:sp>
      <p:sp>
        <p:nvSpPr>
          <p:cNvPr id="55" name="Rectangle 54"/>
          <p:cNvSpPr/>
          <p:nvPr/>
        </p:nvSpPr>
        <p:spPr bwMode="gray">
          <a:xfrm>
            <a:off x="3257551" y="3305175"/>
            <a:ext cx="981074" cy="1200150"/>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algn="ctr" defTabSz="914400">
              <a:spcBef>
                <a:spcPts val="450"/>
              </a:spcBef>
              <a:spcAft>
                <a:spcPts val="0"/>
              </a:spcAft>
              <a:buNone/>
            </a:pPr>
            <a:r>
              <a:rPr lang="ru-RU" sz="750" b="0" i="0" smtClean="0">
                <a:latin typeface="Arial"/>
                <a:ea typeface="Arial Unicode MS"/>
                <a:cs typeface="Arial Unicode MS"/>
              </a:rPr>
              <a:t>Управление</a:t>
            </a:r>
            <a:r>
              <a:rPr lang="ru-RU" sz="750" b="0" i="0" smtClean="0">
                <a:latin typeface="Arial"/>
                <a:ea typeface="Arial Unicode MS"/>
                <a:cs typeface="Arial Unicode MS"/>
              </a:rPr>
              <a:t> </a:t>
            </a:r>
            <a:r>
              <a:rPr lang="ru-RU" sz="750" b="0" i="0" smtClean="0">
                <a:latin typeface="Arial"/>
                <a:ea typeface="Arial Unicode MS"/>
                <a:cs typeface="Arial Unicode MS"/>
              </a:rPr>
              <a:t>бизнес-процессами</a:t>
            </a:r>
            <a:r>
              <a:rPr lang="ru-RU" sz="750" b="0" i="0" smtClean="0">
                <a:latin typeface="Arial"/>
                <a:ea typeface="Arial Unicode MS"/>
                <a:cs typeface="Arial Unicode MS"/>
              </a:rPr>
              <a:t>, </a:t>
            </a:r>
            <a:r>
              <a:rPr lang="ru-RU" sz="750" b="0" i="0" smtClean="0">
                <a:latin typeface="Arial"/>
                <a:ea typeface="Arial Unicode MS"/>
                <a:cs typeface="Arial Unicode MS"/>
              </a:rPr>
              <a:t>правила</a:t>
            </a:r>
            <a:r>
              <a:rPr lang="ru-RU" sz="750" b="0" i="0" smtClean="0">
                <a:latin typeface="Arial"/>
                <a:ea typeface="Arial Unicode MS"/>
                <a:cs typeface="Arial Unicode MS"/>
              </a:rPr>
              <a:t>, службы </a:t>
            </a:r>
            <a:r>
              <a:rPr lang="ru-RU" sz="750" b="0" i="0" smtClean="0">
                <a:latin typeface="Arial"/>
                <a:ea typeface="Arial Unicode MS"/>
                <a:cs typeface="Arial Unicode MS"/>
              </a:rPr>
              <a:t>посредничества</a:t>
            </a:r>
            <a:r>
              <a:rPr lang="ru-RU" sz="750" b="0" i="0" smtClean="0">
                <a:latin typeface="Arial"/>
                <a:ea typeface="Arial Unicode MS"/>
                <a:cs typeface="Arial Unicode MS"/>
              </a:rPr>
              <a:t>, преобразования </a:t>
            </a:r>
            <a:r>
              <a:rPr lang="ru-RU" sz="750" b="0" i="0" smtClean="0">
                <a:latin typeface="Arial"/>
                <a:ea typeface="Arial Unicode MS"/>
                <a:cs typeface="Arial Unicode MS"/>
              </a:rPr>
              <a:t>и</a:t>
            </a:r>
            <a:r>
              <a:rPr lang="ru-RU" sz="750" b="0" i="0" smtClean="0">
                <a:latin typeface="Arial"/>
                <a:ea typeface="Arial Unicode MS"/>
                <a:cs typeface="Arial Unicode MS"/>
              </a:rPr>
              <a:t> </a:t>
            </a:r>
            <a:r>
              <a:rPr lang="ru-RU" sz="750" b="0" i="0" smtClean="0">
                <a:latin typeface="Arial"/>
                <a:ea typeface="Arial Unicode MS"/>
                <a:cs typeface="Arial Unicode MS"/>
              </a:rPr>
              <a:t>обмен</a:t>
            </a:r>
            <a:r>
              <a:rPr lang="ru-RU" sz="750" b="0" i="0" smtClean="0">
                <a:latin typeface="Arial"/>
                <a:ea typeface="Arial Unicode MS"/>
                <a:cs typeface="Arial Unicode MS"/>
              </a:rPr>
              <a:t> </a:t>
            </a:r>
            <a:r>
              <a:rPr lang="ru-RU" sz="750" b="0" i="0" smtClean="0">
                <a:latin typeface="Arial"/>
                <a:ea typeface="Arial Unicode MS"/>
                <a:cs typeface="Arial Unicode MS"/>
              </a:rPr>
              <a:t>сообщениями</a:t>
            </a:r>
            <a:endParaRPr lang="ru-RU" sz="750" b="0" i="0">
              <a:latin typeface="Arial"/>
              <a:ea typeface="Arial Unicode MS"/>
              <a:cs typeface="Arial Unicode MS"/>
            </a:endParaRPr>
          </a:p>
        </p:txBody>
      </p:sp>
      <p:sp>
        <p:nvSpPr>
          <p:cNvPr id="56" name="Rectangle 55"/>
          <p:cNvSpPr/>
          <p:nvPr/>
        </p:nvSpPr>
        <p:spPr bwMode="gray">
          <a:xfrm>
            <a:off x="4305301" y="3305175"/>
            <a:ext cx="981074" cy="432000"/>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algn="ctr" defTabSz="914400">
              <a:spcBef>
                <a:spcPts val="450"/>
              </a:spcBef>
              <a:spcAft>
                <a:spcPts val="0"/>
              </a:spcAft>
              <a:buNone/>
            </a:pPr>
            <a:r>
              <a:rPr lang="ru-RU" sz="700" b="0" i="0" smtClean="0">
                <a:latin typeface="Arial"/>
                <a:ea typeface="Arial Unicode MS"/>
                <a:cs typeface="Arial Unicode MS"/>
              </a:rPr>
              <a:t>Сервисы</a:t>
            </a:r>
            <a:r>
              <a:rPr lang="ru-RU" sz="700" b="0" i="0" smtClean="0">
                <a:latin typeface="Arial"/>
                <a:ea typeface="Arial Unicode MS"/>
                <a:cs typeface="Arial Unicode MS"/>
              </a:rPr>
              <a:t> </a:t>
            </a:r>
            <a:r>
              <a:rPr lang="ru-RU" sz="700" b="0" i="0" smtClean="0">
                <a:latin typeface="Arial"/>
                <a:ea typeface="Arial Unicode MS"/>
                <a:cs typeface="Arial Unicode MS"/>
              </a:rPr>
              <a:t>для</a:t>
            </a:r>
            <a:r>
              <a:rPr lang="ru-RU" sz="700">
                <a:ea typeface="Arial Unicode MS"/>
                <a:cs typeface="Arial Unicode MS"/>
              </a:rPr>
              <a:t> </a:t>
            </a:r>
            <a:r>
              <a:rPr lang="ru-RU" sz="700" b="0" i="0" smtClean="0">
                <a:latin typeface="Arial"/>
                <a:ea typeface="Arial Unicode MS"/>
                <a:cs typeface="Arial Unicode MS"/>
              </a:rPr>
              <a:t>организации</a:t>
            </a:r>
            <a:r>
              <a:rPr lang="ru-RU" sz="700" b="0" i="0" smtClean="0">
                <a:latin typeface="Arial"/>
                <a:ea typeface="Arial Unicode MS"/>
                <a:cs typeface="Arial Unicode MS"/>
              </a:rPr>
              <a:t> взаимодействия </a:t>
            </a:r>
            <a:r>
              <a:rPr lang="ru-RU" sz="700" b="0" i="0" smtClean="0">
                <a:latin typeface="Arial"/>
                <a:ea typeface="Arial Unicode MS"/>
                <a:cs typeface="Arial Unicode MS"/>
              </a:rPr>
              <a:t>с</a:t>
            </a:r>
            <a:r>
              <a:rPr lang="ru-RU" sz="700" b="0" i="0" smtClean="0">
                <a:latin typeface="Arial"/>
                <a:ea typeface="Arial Unicode MS"/>
                <a:cs typeface="Arial Unicode MS"/>
              </a:rPr>
              <a:t> </a:t>
            </a:r>
            <a:r>
              <a:rPr lang="ru-RU" sz="700" b="0" i="0" smtClean="0">
                <a:latin typeface="Arial"/>
                <a:ea typeface="Arial Unicode MS"/>
                <a:cs typeface="Arial Unicode MS"/>
              </a:rPr>
              <a:t>устройствами</a:t>
            </a:r>
            <a:endParaRPr lang="ru-RU" sz="700" b="0" i="0">
              <a:latin typeface="Arial"/>
              <a:ea typeface="Arial Unicode MS"/>
              <a:cs typeface="Arial Unicode MS"/>
            </a:endParaRPr>
          </a:p>
        </p:txBody>
      </p:sp>
      <p:sp>
        <p:nvSpPr>
          <p:cNvPr id="57" name="Rectangle 56"/>
          <p:cNvSpPr/>
          <p:nvPr/>
        </p:nvSpPr>
        <p:spPr bwMode="gray">
          <a:xfrm>
            <a:off x="5381626" y="3305175"/>
            <a:ext cx="981074" cy="432000"/>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700" b="0" i="0" u="none" strike="noStrike" cap="none" spc="0" baseline="0" smtClean="0">
                <a:effectLst/>
                <a:latin typeface="Arial"/>
                <a:ea typeface="Arial Unicode MS"/>
                <a:cs typeface="Arial Unicode MS"/>
              </a:rPr>
              <a:t>Сервисы</a:t>
            </a:r>
            <a:r>
              <a:rPr lang="ru-RU" sz="700" b="0" i="0" u="none" strike="noStrike" cap="none" spc="0" baseline="0" smtClean="0">
                <a:effectLst/>
                <a:latin typeface="Arial"/>
                <a:ea typeface="Arial Unicode MS"/>
                <a:cs typeface="Arial Unicode MS"/>
              </a:rPr>
              <a:t> </a:t>
            </a:r>
            <a:r>
              <a:rPr lang="ru-RU" sz="700" b="0" i="0" u="none" strike="noStrike" cap="none" spc="0" baseline="0" smtClean="0">
                <a:latin typeface="Arial"/>
                <a:ea typeface="Arial Unicode MS"/>
                <a:cs typeface="Arial Unicode MS"/>
              </a:rPr>
              <a:t>﻿</a:t>
            </a:r>
            <a:r>
              <a:rPr lang="ru-RU" sz="700" b="0" i="0" u="none" strike="noStrike" cap="none" spc="0" baseline="0" smtClean="0">
                <a:latin typeface="Arial"/>
                <a:ea typeface="Arial Unicode MS"/>
                <a:cs typeface="Arial Unicode MS"/>
              </a:rPr>
              <a:t>﻿</a:t>
            </a:r>
            <a:r>
              <a:rPr lang="ru-RU" sz="700" b="0" i="0" u="none" strike="noStrike" cap="none" spc="0" baseline="0" smtClean="0">
                <a:effectLst/>
                <a:latin typeface="Arial"/>
                <a:ea typeface="Arial Unicode MS"/>
                <a:cs typeface="Arial Unicode MS"/>
              </a:rPr>
              <a:t>событий</a:t>
            </a:r>
            <a:endParaRPr lang="ru-RU" sz="700" b="0" i="0" u="none" strike="noStrike" cap="none" spc="0" baseline="0">
              <a:effectLst/>
              <a:latin typeface="Arial"/>
              <a:ea typeface="Arial Unicode MS"/>
              <a:cs typeface="Arial Unicode MS"/>
            </a:endParaRPr>
          </a:p>
        </p:txBody>
      </p:sp>
      <p:sp>
        <p:nvSpPr>
          <p:cNvPr id="58" name="Rectangle 57"/>
          <p:cNvSpPr/>
          <p:nvPr/>
        </p:nvSpPr>
        <p:spPr bwMode="gray">
          <a:xfrm>
            <a:off x="4305301" y="3790950"/>
            <a:ext cx="981074" cy="714376"/>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algn="ctr" defTabSz="914400">
              <a:spcBef>
                <a:spcPts val="450"/>
              </a:spcBef>
              <a:spcAft>
                <a:spcPts val="0"/>
              </a:spcAft>
              <a:buNone/>
            </a:pPr>
            <a:r>
              <a:rPr lang="ru-RU" sz="750" b="0" i="0" smtClean="0">
                <a:latin typeface="Arial"/>
                <a:ea typeface="Arial Unicode MS"/>
                <a:cs typeface="Arial Unicode MS"/>
              </a:rPr>
              <a:t>Сервисы</a:t>
            </a:r>
            <a:r>
              <a:rPr lang="ru-RU" sz="750" b="0" i="0" smtClean="0">
                <a:latin typeface="Arial"/>
                <a:ea typeface="Arial Unicode MS"/>
                <a:cs typeface="Arial Unicode MS"/>
              </a:rPr>
              <a:t> организации взаимодействия </a:t>
            </a:r>
            <a:r>
              <a:rPr lang="ru-RU" sz="750" b="0" i="0" smtClean="0">
                <a:latin typeface="Arial"/>
                <a:ea typeface="Arial Unicode MS"/>
                <a:cs typeface="Arial Unicode MS"/>
              </a:rPr>
              <a:t>и</a:t>
            </a:r>
            <a:r>
              <a:rPr lang="ru-RU" sz="750" b="0" i="0" smtClean="0">
                <a:latin typeface="Arial"/>
                <a:ea typeface="Arial Unicode MS"/>
                <a:cs typeface="Arial Unicode MS"/>
              </a:rPr>
              <a:t> </a:t>
            </a:r>
            <a:r>
              <a:rPr lang="ru-RU" sz="750" b="0" i="0" smtClean="0">
                <a:latin typeface="Arial"/>
                <a:ea typeface="Arial Unicode MS"/>
                <a:cs typeface="Arial Unicode MS"/>
              </a:rPr>
              <a:t>партнерские</a:t>
            </a:r>
            <a:r>
              <a:rPr lang="ru-RU" sz="750" b="0" i="0" smtClean="0">
                <a:latin typeface="Arial"/>
                <a:ea typeface="Arial Unicode MS"/>
                <a:cs typeface="Arial Unicode MS"/>
              </a:rPr>
              <a:t> </a:t>
            </a:r>
            <a:r>
              <a:rPr lang="ru-RU" sz="750" b="0" i="0" smtClean="0">
                <a:latin typeface="Arial"/>
                <a:ea typeface="Arial Unicode MS"/>
                <a:cs typeface="Arial Unicode MS"/>
              </a:rPr>
              <a:t>услуги</a:t>
            </a:r>
            <a:endParaRPr lang="ru-RU" sz="750" b="0" i="0">
              <a:latin typeface="Arial"/>
              <a:ea typeface="Arial Unicode MS"/>
              <a:cs typeface="Arial Unicode MS"/>
            </a:endParaRPr>
          </a:p>
        </p:txBody>
      </p:sp>
      <p:sp>
        <p:nvSpPr>
          <p:cNvPr id="59" name="Rectangle 58"/>
          <p:cNvSpPr/>
          <p:nvPr/>
        </p:nvSpPr>
        <p:spPr bwMode="gray">
          <a:xfrm>
            <a:off x="5381626" y="4148138"/>
            <a:ext cx="981074" cy="357188"/>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750" b="0" i="0" u="none" strike="noStrike" cap="none" spc="0" baseline="0" smtClean="0">
                <a:effectLst/>
                <a:latin typeface="Arial"/>
                <a:ea typeface="Arial Unicode MS"/>
                <a:cs typeface="Arial Unicode MS"/>
              </a:rPr>
              <a:t>Услуги</a:t>
            </a:r>
            <a:r>
              <a:rPr lang="ru-RU" sz="750" b="0" i="0" u="none" strike="noStrike" cap="none" spc="0" baseline="0" smtClean="0">
                <a:effectLst/>
                <a:latin typeface="Arial"/>
                <a:ea typeface="Arial Unicode MS"/>
                <a:cs typeface="Arial Unicode MS"/>
              </a:rPr>
              <a:t> </a:t>
            </a:r>
            <a:r>
              <a:rPr lang="ru-RU" sz="750" b="0" i="0" u="none" strike="noStrike" cap="none" spc="0" baseline="0" smtClean="0">
                <a:effectLst/>
                <a:latin typeface="Arial"/>
                <a:ea typeface="Arial Unicode MS"/>
                <a:cs typeface="Arial Unicode MS"/>
              </a:rPr>
              <a:t>в</a:t>
            </a:r>
            <a:r>
              <a:rPr lang="ru-RU" sz="750" b="0" i="0" u="none" strike="noStrike" cap="none" spc="0" baseline="0" smtClean="0">
                <a:effectLst/>
                <a:latin typeface="Arial"/>
                <a:ea typeface="Arial Unicode MS"/>
                <a:cs typeface="Arial Unicode MS"/>
              </a:rPr>
              <a:t> </a:t>
            </a:r>
            <a:r>
              <a:rPr lang="ru-RU" sz="750" b="0" i="0" u="none" strike="noStrike" cap="none" spc="0" baseline="0" smtClean="0">
                <a:effectLst/>
                <a:latin typeface="Arial"/>
                <a:ea typeface="Arial Unicode MS"/>
                <a:cs typeface="Arial Unicode MS"/>
              </a:rPr>
              <a:t>сфере</a:t>
            </a:r>
            <a:r>
              <a:rPr lang="ru-RU" sz="750" b="0" i="0" u="none" strike="noStrike" cap="none" spc="0" smtClean="0">
                <a:latin typeface="Arial"/>
                <a:ea typeface="Arial Unicode MS"/>
                <a:cs typeface="Arial Unicode MS"/>
              </a:rPr>
              <a:t> </a:t>
            </a:r>
            <a:r>
              <a:rPr lang="ru-RU" sz="750" b="0" i="0" u="none" strike="noStrike" cap="none" spc="0" baseline="0" smtClean="0">
                <a:latin typeface="Arial"/>
                <a:ea typeface="Arial Unicode MS"/>
                <a:cs typeface="Arial Unicode MS"/>
              </a:rPr>
              <a:t>﻿</a:t>
            </a:r>
            <a:r>
              <a:rPr lang="ru-RU" sz="750" b="0" i="0" u="none" strike="noStrike" cap="none" spc="0" baseline="0" smtClean="0">
                <a:latin typeface="Arial"/>
                <a:ea typeface="Arial Unicode MS"/>
                <a:cs typeface="Arial Unicode MS"/>
              </a:rPr>
              <a:t>﻿</a:t>
            </a:r>
            <a:r>
              <a:rPr lang="ru-RU" sz="750" b="0" i="0" u="none" strike="noStrike" cap="none" spc="0" baseline="0" smtClean="0">
                <a:effectLst/>
                <a:latin typeface="Arial"/>
                <a:ea typeface="Arial Unicode MS"/>
                <a:cs typeface="Arial Unicode MS"/>
              </a:rPr>
              <a:t>системной </a:t>
            </a:r>
            <a:r>
              <a:rPr lang="ru-RU" sz="750" b="0" i="0" u="none" strike="noStrike" cap="none" spc="0" baseline="0" smtClean="0">
                <a:effectLst/>
                <a:latin typeface="Arial"/>
                <a:ea typeface="Arial Unicode MS"/>
                <a:cs typeface="Arial Unicode MS"/>
              </a:rPr>
              <a:t>интеграции</a:t>
            </a:r>
            <a:endParaRPr lang="ru-RU" sz="750" b="0" i="0" u="none" strike="noStrike" cap="none" spc="0" baseline="0">
              <a:effectLst/>
              <a:latin typeface="Arial"/>
              <a:ea typeface="Arial Unicode MS"/>
              <a:cs typeface="Arial Unicode MS"/>
            </a:endParaRPr>
          </a:p>
        </p:txBody>
      </p:sp>
      <p:sp>
        <p:nvSpPr>
          <p:cNvPr id="60" name="Rectangle 59"/>
          <p:cNvSpPr/>
          <p:nvPr/>
        </p:nvSpPr>
        <p:spPr bwMode="gray">
          <a:xfrm>
            <a:off x="5381626" y="3786187"/>
            <a:ext cx="981074" cy="344486"/>
          </a:xfrm>
          <a:prstGeom prst="rect">
            <a:avLst/>
          </a:prstGeom>
          <a:solidFill>
            <a:srgbClr val="BC8600"/>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50"/>
              </a:spcBef>
              <a:spcAft>
                <a:spcPts val="0"/>
              </a:spcAft>
              <a:buNone/>
            </a:pPr>
            <a:r>
              <a:rPr lang="ru-RU" sz="750" b="0" i="0" u="none" strike="noStrike" cap="none" spc="0" baseline="0" smtClean="0">
                <a:effectLst/>
                <a:latin typeface="Arial"/>
                <a:ea typeface="Arial Unicode MS"/>
                <a:cs typeface="Arial Unicode MS"/>
              </a:rPr>
              <a:t>Управление</a:t>
            </a:r>
            <a:r>
              <a:rPr lang="ru-RU" sz="750" b="0" i="0" u="none" strike="noStrike" cap="none" spc="0" baseline="0" smtClean="0">
                <a:effectLst/>
                <a:latin typeface="Arial"/>
                <a:ea typeface="Arial Unicode MS"/>
                <a:cs typeface="Arial Unicode MS"/>
              </a:rPr>
              <a:t> </a:t>
            </a:r>
            <a:r>
              <a:rPr lang="ru-RU" sz="750" b="0" i="0" u="none" strike="noStrike" cap="none" spc="0" baseline="0" smtClean="0">
                <a:effectLst/>
                <a:latin typeface="Arial"/>
                <a:ea typeface="Arial Unicode MS"/>
                <a:cs typeface="Arial Unicode MS"/>
              </a:rPr>
              <a:t>бизнес-операциями</a:t>
            </a:r>
            <a:endParaRPr lang="ru-RU" sz="750" b="0" i="0" u="none" strike="noStrike" cap="none" spc="0" baseline="0">
              <a:effectLst/>
              <a:latin typeface="Arial"/>
              <a:ea typeface="Arial Unicode MS"/>
              <a:cs typeface="Arial Unicode MS"/>
            </a:endParaRPr>
          </a:p>
        </p:txBody>
      </p:sp>
      <p:sp>
        <p:nvSpPr>
          <p:cNvPr id="61" name="Rectangle 60"/>
          <p:cNvSpPr/>
          <p:nvPr/>
        </p:nvSpPr>
        <p:spPr bwMode="gray">
          <a:xfrm>
            <a:off x="333374" y="5448301"/>
            <a:ext cx="8610600" cy="952500"/>
          </a:xfrm>
          <a:prstGeom prst="rect">
            <a:avLst/>
          </a:prstGeom>
          <a:solidFill>
            <a:srgbClr val="844C56"/>
          </a:solidFill>
          <a:ln w="19050" algn="ctr">
            <a:solidFill>
              <a:schemeClr val="tx2">
                <a:lumMod val="20000"/>
                <a:lumOff val="80000"/>
              </a:schemeClr>
            </a:solidFill>
            <a:miter lim="800000"/>
            <a:headEnd/>
            <a:tailEnd/>
          </a:ln>
        </p:spPr>
        <p:txBody>
          <a:bodyPr lIns="36000" tIns="36000" rIns="36000" bIns="36000" rtlCol="0" anchor="t"/>
          <a:lstStyle/>
          <a:p>
            <a:pPr marR="0" algn="ctr" defTabSz="914400">
              <a:lnSpc>
                <a:spcPct val="100000"/>
              </a:lnSpc>
              <a:spcBef>
                <a:spcPts val="720"/>
              </a:spcBef>
              <a:spcAft>
                <a:spcPts val="0"/>
              </a:spcAft>
              <a:buNone/>
            </a:pPr>
            <a:r>
              <a:rPr lang="ru-RU" sz="1000" b="0" i="0" u="none" strike="noStrike" cap="none" spc="0" baseline="0" smtClean="0">
                <a:solidFill>
                  <a:srgbClr val="FFFFFF"/>
                </a:solidFill>
                <a:effectLst/>
                <a:latin typeface="Arial Black"/>
                <a:ea typeface="Arial Unicode MS"/>
                <a:cs typeface="Arial Unicode MS"/>
              </a:rPr>
              <a:t>Функции</a:t>
            </a:r>
            <a:r>
              <a:rPr lang="ru-RU" sz="1000" b="0" i="0" u="none" strike="noStrike" cap="none" spc="0" baseline="0" smtClean="0">
                <a:solidFill>
                  <a:srgbClr val="FFFFFF"/>
                </a:solidFill>
                <a:effectLst/>
                <a:latin typeface="Arial Black"/>
                <a:ea typeface="Arial Unicode MS"/>
                <a:cs typeface="Arial Unicode MS"/>
              </a:rPr>
              <a:t> </a:t>
            </a:r>
            <a:r>
              <a:rPr lang="ru-RU" sz="1000" b="0" i="0" u="none" strike="noStrike" cap="none" spc="0" baseline="0" smtClean="0">
                <a:solidFill>
                  <a:srgbClr val="FFFFFF"/>
                </a:solidFill>
                <a:effectLst/>
                <a:latin typeface="Arial Black"/>
                <a:ea typeface="Arial Unicode MS"/>
                <a:cs typeface="Arial Unicode MS"/>
              </a:rPr>
              <a:t>управления</a:t>
            </a:r>
            <a:endParaRPr lang="ru-RU" sz="1000" b="0" i="0" u="none" strike="noStrike" cap="none" spc="0" baseline="0">
              <a:solidFill>
                <a:srgbClr val="FFFFFF"/>
              </a:solidFill>
              <a:effectLst/>
              <a:latin typeface="Arial Black"/>
              <a:ea typeface="Arial Unicode MS"/>
              <a:cs typeface="Arial Unicode MS"/>
            </a:endParaRPr>
          </a:p>
        </p:txBody>
      </p:sp>
      <p:sp>
        <p:nvSpPr>
          <p:cNvPr id="62" name="Rectangle 61"/>
          <p:cNvSpPr/>
          <p:nvPr/>
        </p:nvSpPr>
        <p:spPr bwMode="gray">
          <a:xfrm>
            <a:off x="433387" y="5665909"/>
            <a:ext cx="1557337" cy="295275"/>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600" b="0" i="0" u="none" strike="noStrike" cap="none" spc="0" baseline="0" smtClean="0">
                <a:effectLst/>
                <a:latin typeface="Arial"/>
                <a:ea typeface="Arial Unicode MS"/>
                <a:cs typeface="Arial Unicode MS"/>
              </a:rPr>
              <a:t>Структура </a:t>
            </a:r>
            <a:r>
              <a:rPr lang="ru-RU" sz="600" b="0" i="0" u="none" strike="noStrike" cap="none" spc="0" baseline="0" smtClean="0">
                <a:effectLst/>
                <a:latin typeface="Arial"/>
                <a:ea typeface="Arial Unicode MS"/>
                <a:cs typeface="Arial Unicode MS"/>
              </a:rPr>
              <a:t>и </a:t>
            </a:r>
            <a:r>
              <a:rPr lang="ru-RU" sz="600" b="0" i="0" u="none" strike="noStrike" cap="none" spc="0" baseline="0" smtClean="0">
                <a:effectLst/>
                <a:latin typeface="Arial"/>
                <a:ea typeface="Arial Unicode MS"/>
                <a:cs typeface="Arial Unicode MS"/>
              </a:rPr>
              <a:t>архитектура</a:t>
            </a:r>
            <a:r>
              <a:rPr lang="ru-RU" sz="600" b="0" i="0" smtClean="0">
                <a:effectLst/>
                <a:latin typeface="Arial"/>
                <a:ea typeface="Arial Unicode MS"/>
                <a:cs typeface="Arial Unicode MS"/>
              </a:rPr>
              <a:t> </a:t>
            </a:r>
            <a:r>
              <a:rPr lang="ru-RU" sz="600" b="0" i="0" smtClean="0">
                <a:effectLst/>
                <a:latin typeface="Arial"/>
                <a:ea typeface="Arial Unicode MS"/>
                <a:cs typeface="Arial Unicode MS"/>
              </a:rPr>
              <a:t>ландшафта</a:t>
            </a:r>
            <a:endParaRPr lang="ru-RU" sz="600" b="0" i="0">
              <a:effectLst/>
              <a:latin typeface="Arial"/>
              <a:ea typeface="Arial Unicode MS"/>
              <a:cs typeface="Arial Unicode MS"/>
            </a:endParaRPr>
          </a:p>
        </p:txBody>
      </p:sp>
      <p:sp>
        <p:nvSpPr>
          <p:cNvPr id="63" name="Rectangle 62"/>
          <p:cNvSpPr/>
          <p:nvPr/>
        </p:nvSpPr>
        <p:spPr bwMode="gray">
          <a:xfrm>
            <a:off x="2143125" y="5665909"/>
            <a:ext cx="1557337" cy="295275"/>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600" b="0" i="0" u="none" strike="noStrike" cap="none" spc="0" baseline="0" smtClean="0">
                <a:effectLst/>
                <a:latin typeface="Arial"/>
                <a:ea typeface="Arial Unicode MS"/>
                <a:cs typeface="Arial Unicode MS"/>
              </a:rPr>
              <a:t>Организация</a:t>
            </a:r>
            <a:r>
              <a:rPr lang="ru-RU" sz="600" b="0" i="0" u="none" strike="noStrike" cap="none" spc="0" smtClean="0">
                <a:effectLst/>
                <a:latin typeface="Arial"/>
                <a:ea typeface="Arial Unicode MS"/>
                <a:cs typeface="Arial Unicode MS"/>
              </a:rPr>
              <a:t> и управление </a:t>
            </a:r>
            <a:r>
              <a:rPr lang="ru-RU" sz="600" b="0" i="0" u="none" strike="noStrike" cap="none" spc="0" smtClean="0">
                <a:effectLst/>
                <a:latin typeface="Arial"/>
                <a:ea typeface="Arial Unicode MS"/>
                <a:cs typeface="Arial Unicode MS"/>
              </a:rPr>
              <a:t>ИТ</a:t>
            </a:r>
            <a:endParaRPr lang="ru-RU" sz="600" b="0" i="0" u="none" strike="noStrike" cap="none" spc="0">
              <a:effectLst/>
              <a:latin typeface="Arial"/>
              <a:ea typeface="Arial Unicode MS"/>
              <a:cs typeface="Arial Unicode MS"/>
            </a:endParaRPr>
          </a:p>
        </p:txBody>
      </p:sp>
      <p:sp>
        <p:nvSpPr>
          <p:cNvPr id="64" name="Rectangle 63"/>
          <p:cNvSpPr/>
          <p:nvPr/>
        </p:nvSpPr>
        <p:spPr bwMode="gray">
          <a:xfrm>
            <a:off x="3852863" y="5665909"/>
            <a:ext cx="1557337" cy="295275"/>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600" b="0" i="0" u="none" strike="noStrike" cap="none" spc="0" baseline="0" smtClean="0">
                <a:effectLst/>
                <a:latin typeface="Arial"/>
                <a:ea typeface="Arial Unicode MS"/>
                <a:cs typeface="Arial Unicode MS"/>
              </a:rPr>
              <a:t>Управление </a:t>
            </a:r>
            <a:r>
              <a:rPr lang="ru-RU" sz="600" b="0" i="0" u="none" strike="noStrike" cap="none" spc="0" smtClean="0">
                <a:effectLst/>
                <a:latin typeface="Arial"/>
                <a:ea typeface="Arial Unicode MS"/>
                <a:cs typeface="Arial Unicode MS"/>
              </a:rPr>
              <a:t>в режиме </a:t>
            </a:r>
            <a:r>
              <a:rPr lang="ru-RU" sz="600" b="0" i="0" u="none" strike="noStrike" cap="none" spc="0" smtClean="0">
                <a:effectLst/>
                <a:latin typeface="Arial"/>
                <a:ea typeface="Arial Unicode MS"/>
                <a:cs typeface="Arial Unicode MS"/>
              </a:rPr>
              <a:t>исполнения</a:t>
            </a:r>
            <a:endParaRPr lang="ru-RU" sz="600" b="0" i="0" u="none" strike="noStrike" cap="none" spc="0">
              <a:effectLst/>
              <a:latin typeface="Arial"/>
              <a:ea typeface="Arial Unicode MS"/>
              <a:cs typeface="Arial Unicode MS"/>
            </a:endParaRPr>
          </a:p>
        </p:txBody>
      </p:sp>
      <p:sp>
        <p:nvSpPr>
          <p:cNvPr id="65" name="Rectangle 64"/>
          <p:cNvSpPr/>
          <p:nvPr/>
        </p:nvSpPr>
        <p:spPr bwMode="gray">
          <a:xfrm>
            <a:off x="5562601" y="5665909"/>
            <a:ext cx="1557337" cy="295275"/>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600" b="0" i="0" u="none" strike="noStrike" cap="none" spc="0" baseline="0" smtClean="0">
                <a:effectLst/>
                <a:latin typeface="Arial"/>
                <a:ea typeface="Arial Unicode MS"/>
                <a:cs typeface="Arial Unicode MS"/>
              </a:rPr>
              <a:t>Жизненный цикл информации</a:t>
            </a:r>
            <a:endParaRPr lang="ru-RU" sz="600" b="0" i="0" u="none" strike="noStrike" cap="none" spc="0" baseline="0">
              <a:effectLst/>
              <a:latin typeface="Arial"/>
              <a:ea typeface="Arial Unicode MS"/>
              <a:cs typeface="Arial Unicode MS"/>
            </a:endParaRPr>
          </a:p>
        </p:txBody>
      </p:sp>
      <p:sp>
        <p:nvSpPr>
          <p:cNvPr id="66" name="Rectangle 65"/>
          <p:cNvSpPr/>
          <p:nvPr/>
        </p:nvSpPr>
        <p:spPr bwMode="gray">
          <a:xfrm>
            <a:off x="7272337" y="5665909"/>
            <a:ext cx="1557337" cy="295275"/>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600" b="0" i="0" u="none" strike="noStrike" cap="none" spc="0" baseline="0" smtClean="0">
                <a:effectLst/>
                <a:latin typeface="Arial"/>
                <a:ea typeface="Arial Unicode MS"/>
                <a:cs typeface="Arial Unicode MS"/>
              </a:rPr>
              <a:t>Администрирование,</a:t>
            </a:r>
            <a:r>
              <a:rPr lang="ru-RU" sz="600" b="0" i="0" u="none" strike="noStrike" cap="none" spc="0" smtClean="0">
                <a:effectLst/>
                <a:latin typeface="Arial"/>
                <a:ea typeface="Arial Unicode MS"/>
                <a:cs typeface="Arial Unicode MS"/>
              </a:rPr>
              <a:t> эксплуатация </a:t>
            </a:r>
            <a:r>
              <a:rPr lang="ru-RU" sz="600" b="0" i="0" u="none" strike="noStrike" cap="none" spc="0" smtClean="0">
                <a:effectLst/>
                <a:latin typeface="Arial"/>
                <a:ea typeface="Arial Unicode MS"/>
                <a:cs typeface="Arial Unicode MS"/>
              </a:rPr>
              <a:t>и</a:t>
            </a:r>
            <a:r>
              <a:rPr lang="ru-RU" sz="600" b="0" i="0" u="none" strike="noStrike" cap="none" spc="0" smtClean="0">
                <a:effectLst/>
                <a:latin typeface="Arial"/>
                <a:ea typeface="Arial Unicode MS"/>
                <a:cs typeface="Arial Unicode MS"/>
              </a:rPr>
              <a:t> </a:t>
            </a:r>
            <a:r>
              <a:rPr lang="ru-RU" sz="600" b="0" i="0" u="none" strike="noStrike" cap="none" spc="0" smtClean="0">
                <a:effectLst/>
                <a:latin typeface="Arial"/>
                <a:ea typeface="Arial Unicode MS"/>
                <a:cs typeface="Arial Unicode MS"/>
              </a:rPr>
              <a:t>управление</a:t>
            </a:r>
            <a:r>
              <a:rPr lang="ru-RU" sz="600" b="0" i="0" u="none" strike="noStrike" cap="none" spc="0" smtClean="0">
                <a:effectLst/>
                <a:latin typeface="Arial"/>
                <a:ea typeface="Arial Unicode MS"/>
                <a:cs typeface="Arial Unicode MS"/>
              </a:rPr>
              <a:t> </a:t>
            </a:r>
            <a:r>
              <a:rPr lang="ru-RU" sz="600" b="0" i="0" u="none" strike="noStrike" cap="none" spc="0" smtClean="0">
                <a:effectLst/>
                <a:latin typeface="Arial"/>
                <a:ea typeface="Arial Unicode MS"/>
                <a:cs typeface="Arial Unicode MS"/>
              </a:rPr>
              <a:t>(OSS/BSS)</a:t>
            </a:r>
            <a:endParaRPr lang="ru-RU" sz="600" b="0" i="0" u="none" strike="noStrike" cap="none" spc="0">
              <a:effectLst/>
              <a:latin typeface="Arial"/>
              <a:ea typeface="Arial Unicode MS"/>
              <a:cs typeface="Arial Unicode MS"/>
            </a:endParaRPr>
          </a:p>
        </p:txBody>
      </p:sp>
      <p:sp>
        <p:nvSpPr>
          <p:cNvPr id="67" name="Rectangle 66"/>
          <p:cNvSpPr/>
          <p:nvPr/>
        </p:nvSpPr>
        <p:spPr bwMode="gray">
          <a:xfrm>
            <a:off x="433388" y="6021509"/>
            <a:ext cx="1557337" cy="295275"/>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600" b="0" i="0" u="none" strike="noStrike" cap="none" spc="0" baseline="0" smtClean="0">
                <a:effectLst/>
                <a:latin typeface="Arial"/>
                <a:ea typeface="Arial Unicode MS"/>
                <a:cs typeface="Arial Unicode MS"/>
              </a:rPr>
              <a:t>Глобальные риски и соблюдение нормативных требований</a:t>
            </a:r>
            <a:endParaRPr lang="ru-RU" sz="600" b="0" i="0" u="none" strike="noStrike" cap="none" spc="0" baseline="0">
              <a:effectLst/>
              <a:latin typeface="Arial"/>
              <a:ea typeface="Arial Unicode MS"/>
              <a:cs typeface="Arial Unicode MS"/>
            </a:endParaRPr>
          </a:p>
        </p:txBody>
      </p:sp>
      <p:sp>
        <p:nvSpPr>
          <p:cNvPr id="68" name="Rectangle 67"/>
          <p:cNvSpPr/>
          <p:nvPr/>
        </p:nvSpPr>
        <p:spPr bwMode="gray">
          <a:xfrm>
            <a:off x="2143125" y="6021509"/>
            <a:ext cx="1557337" cy="295275"/>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600" b="0" i="0" u="none" strike="noStrike" cap="none" spc="0" baseline="0" dirty="0" smtClean="0">
                <a:effectLst/>
                <a:latin typeface="Arial"/>
                <a:ea typeface="Arial Unicode MS"/>
                <a:cs typeface="Arial Unicode MS"/>
              </a:rPr>
              <a:t>Управление виртуализацией и облачными сервисами</a:t>
            </a:r>
            <a:endParaRPr lang="ru-RU" sz="600" b="0" i="0" u="none" strike="noStrike" cap="none" spc="0" baseline="0" dirty="0">
              <a:effectLst/>
              <a:latin typeface="Arial"/>
              <a:ea typeface="Arial Unicode MS"/>
              <a:cs typeface="Arial Unicode MS"/>
            </a:endParaRPr>
          </a:p>
        </p:txBody>
      </p:sp>
      <p:sp>
        <p:nvSpPr>
          <p:cNvPr id="69" name="Rectangle 68"/>
          <p:cNvSpPr/>
          <p:nvPr/>
        </p:nvSpPr>
        <p:spPr bwMode="gray">
          <a:xfrm>
            <a:off x="3852863" y="6021509"/>
            <a:ext cx="1557337" cy="295275"/>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600" b="0" i="0" u="none" strike="noStrike" cap="none" spc="0" baseline="0" smtClean="0">
                <a:effectLst/>
                <a:latin typeface="Arial"/>
                <a:ea typeface="Arial Unicode MS"/>
                <a:cs typeface="Arial Unicode MS"/>
              </a:rPr>
              <a:t>Комплексный </a:t>
            </a:r>
            <a:r>
              <a:rPr lang="ru-RU" sz="600" b="0" i="0" u="none" strike="noStrike" cap="none" spc="0" baseline="0" smtClean="0">
                <a:latin typeface="Arial"/>
                <a:ea typeface="Arial Unicode MS"/>
                <a:cs typeface="Arial Unicode MS"/>
              </a:rPr>
              <a:t>﻿</a:t>
            </a:r>
            <a:r>
              <a:rPr lang="ru-RU" sz="600" b="0" i="0" u="none" strike="noStrike" cap="none" spc="0" baseline="0" smtClean="0">
                <a:latin typeface="Arial"/>
                <a:ea typeface="Arial Unicode MS"/>
                <a:cs typeface="Arial Unicode MS"/>
              </a:rPr>
              <a:t>﻿</a:t>
            </a:r>
            <a:r>
              <a:rPr lang="ru-RU" sz="600" b="0" i="0" u="none" strike="noStrike" cap="none" spc="0" baseline="0" smtClean="0">
                <a:effectLst/>
                <a:latin typeface="Arial"/>
                <a:ea typeface="Arial Unicode MS"/>
                <a:cs typeface="Arial Unicode MS"/>
              </a:rPr>
              <a:t>мониторинг</a:t>
            </a:r>
            <a:endParaRPr lang="ru-RU" sz="600" b="0" i="0" u="none" strike="noStrike" cap="none" spc="0" baseline="0">
              <a:effectLst/>
              <a:latin typeface="Arial"/>
              <a:ea typeface="Arial Unicode MS"/>
              <a:cs typeface="Arial Unicode MS"/>
            </a:endParaRPr>
          </a:p>
        </p:txBody>
      </p:sp>
      <p:sp>
        <p:nvSpPr>
          <p:cNvPr id="70" name="Rectangle 69"/>
          <p:cNvSpPr/>
          <p:nvPr/>
        </p:nvSpPr>
        <p:spPr bwMode="gray">
          <a:xfrm>
            <a:off x="5562601" y="6021509"/>
            <a:ext cx="1557337" cy="295275"/>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600" b="0" i="0" u="none" strike="noStrike" cap="none" spc="0" baseline="0" smtClean="0">
                <a:effectLst/>
                <a:latin typeface="Arial"/>
                <a:ea typeface="Arial Unicode MS"/>
                <a:cs typeface="Arial Unicode MS"/>
              </a:rPr>
              <a:t>Логистические аспекты разработки</a:t>
            </a:r>
            <a:r>
              <a:rPr lang="ru-RU" sz="600" b="0" i="0" u="none" strike="noStrike" cap="none" spc="0" baseline="0" smtClean="0">
                <a:effectLst/>
                <a:latin typeface="Arial"/>
                <a:ea typeface="Arial Unicode MS"/>
                <a:cs typeface="Arial Unicode MS"/>
              </a:rPr>
              <a:t>, </a:t>
            </a:r>
            <a:r>
              <a:rPr lang="ru-RU" sz="600" b="0" i="0" u="none" strike="noStrike" cap="none" spc="0" smtClean="0">
                <a:effectLst/>
                <a:latin typeface="Arial"/>
                <a:ea typeface="Arial Unicode MS"/>
                <a:cs typeface="Arial Unicode MS"/>
              </a:rPr>
              <a:t>тестирования и эксплуатации </a:t>
            </a:r>
            <a:r>
              <a:rPr lang="ru-RU" sz="600" b="0" i="0" u="none" strike="noStrike" cap="none" spc="0" smtClean="0">
                <a:effectLst/>
                <a:latin typeface="Arial"/>
                <a:ea typeface="Arial Unicode MS"/>
                <a:cs typeface="Arial Unicode MS"/>
              </a:rPr>
              <a:t>ПО</a:t>
            </a:r>
            <a:endParaRPr lang="ru-RU" sz="600" b="0" i="0" u="none" strike="noStrike" cap="none" spc="0">
              <a:effectLst/>
              <a:latin typeface="Arial"/>
              <a:ea typeface="Arial Unicode MS"/>
              <a:cs typeface="Arial Unicode MS"/>
            </a:endParaRPr>
          </a:p>
        </p:txBody>
      </p:sp>
      <p:sp>
        <p:nvSpPr>
          <p:cNvPr id="71" name="Rectangle 70"/>
          <p:cNvSpPr/>
          <p:nvPr/>
        </p:nvSpPr>
        <p:spPr bwMode="gray">
          <a:xfrm>
            <a:off x="7272337" y="6021509"/>
            <a:ext cx="1557337" cy="295275"/>
          </a:xfrm>
          <a:prstGeom prst="rect">
            <a:avLst/>
          </a:prstGeom>
          <a:solidFill>
            <a:schemeClr val="bg1">
              <a:alpha val="30000"/>
            </a:schemeClr>
          </a:solidFill>
          <a:ln w="12700" algn="ctr">
            <a:solidFill>
              <a:schemeClr val="bg1"/>
            </a:solidFill>
            <a:miter lim="800000"/>
            <a:headEnd/>
            <a:tailEnd/>
          </a:ln>
        </p:spPr>
        <p:txBody>
          <a:bodyPr lIns="36000" tIns="36000" rIns="36000" bIns="36000" rtlCol="0" anchor="ctr"/>
          <a:lstStyle/>
          <a:p>
            <a:pPr marR="0" algn="ctr" defTabSz="914400">
              <a:lnSpc>
                <a:spcPct val="100000"/>
              </a:lnSpc>
              <a:spcBef>
                <a:spcPts val="480"/>
              </a:spcBef>
              <a:spcAft>
                <a:spcPts val="0"/>
              </a:spcAft>
              <a:buNone/>
            </a:pPr>
            <a:r>
              <a:rPr lang="ru-RU" sz="600" b="0" i="0" u="none" strike="noStrike" cap="none" spc="0" baseline="0" smtClean="0">
                <a:effectLst/>
                <a:latin typeface="Arial"/>
                <a:ea typeface="Arial Unicode MS"/>
                <a:cs typeface="Arial Unicode MS"/>
              </a:rPr>
              <a:t>Безопасность</a:t>
            </a:r>
            <a:endParaRPr lang="ru-RU" sz="600" b="0" i="0" u="none" strike="noStrike" cap="none" spc="0" baseline="0">
              <a:effectLst/>
              <a:latin typeface="Arial"/>
              <a:ea typeface="Arial Unicode MS"/>
              <a:cs typeface="Arial Unicode MS"/>
            </a:endParaRPr>
          </a:p>
        </p:txBody>
      </p:sp>
    </p:spTree>
    <p:extLst>
      <p:ext uri="{BB962C8B-B14F-4D97-AF65-F5344CB8AC3E}">
        <p14:creationId xmlns:p14="http://schemas.microsoft.com/office/powerpoint/2010/main" xmlns="" val="3697808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SAP NetWeaver.</a:t>
            </a:r>
            <a:br>
              <a:rPr lang="ru-RU" sz="2400" b="1" i="0" smtClean="0">
                <a:solidFill>
                  <a:srgbClr val="666666"/>
                </a:solidFill>
                <a:latin typeface="Arial"/>
                <a:ea typeface="+mj-ea"/>
                <a:cs typeface="+mj-cs"/>
              </a:rPr>
            </a:br>
            <a:r>
              <a:rPr lang="ru-RU" sz="2400" b="1" i="0" smtClean="0">
                <a:solidFill>
                  <a:srgbClr val="666666"/>
                </a:solidFill>
                <a:latin typeface="Arial"/>
                <a:ea typeface="+mj-ea"/>
                <a:cs typeface="+mj-cs"/>
              </a:rPr>
              <a:t>Ценностное предложение</a:t>
            </a:r>
            <a:endParaRPr lang="ru-RU" sz="2400" b="1" i="0">
              <a:solidFill>
                <a:srgbClr val="666666"/>
              </a:solidFill>
              <a:latin typeface="Arial"/>
              <a:ea typeface="+mj-ea"/>
              <a:cs typeface="+mj-cs"/>
            </a:endParaRPr>
          </a:p>
        </p:txBody>
      </p:sp>
      <p:grpSp>
        <p:nvGrpSpPr>
          <p:cNvPr id="3" name="Group 21"/>
          <p:cNvGrpSpPr>
            <a:grpSpLocks noChangeAspect="1"/>
          </p:cNvGrpSpPr>
          <p:nvPr/>
        </p:nvGrpSpPr>
        <p:grpSpPr bwMode="auto">
          <a:xfrm>
            <a:off x="373622" y="1897943"/>
            <a:ext cx="3625626" cy="3512257"/>
            <a:chOff x="1153" y="775"/>
            <a:chExt cx="3460" cy="3304"/>
          </a:xfrm>
        </p:grpSpPr>
        <p:pic>
          <p:nvPicPr>
            <p:cNvPr id="11" name="AutoShape 129"/>
            <p:cNvPicPr>
              <a:picLocks noChangeArrowheads="1"/>
            </p:cNvPicPr>
            <p:nvPr/>
          </p:nvPicPr>
          <p:blipFill>
            <a:blip r:embed="rId3" cstate="print"/>
            <a:srcRect/>
            <a:stretch>
              <a:fillRect/>
            </a:stretch>
          </p:blipFill>
          <p:spPr bwMode="gray">
            <a:xfrm>
              <a:off x="1153" y="775"/>
              <a:ext cx="3460" cy="3304"/>
            </a:xfrm>
            <a:prstGeom prst="rect">
              <a:avLst/>
            </a:prstGeom>
            <a:noFill/>
            <a:ln w="9525">
              <a:noFill/>
              <a:miter lim="800000"/>
              <a:headEnd/>
              <a:tailEnd/>
            </a:ln>
          </p:spPr>
        </p:pic>
        <p:sp>
          <p:nvSpPr>
            <p:cNvPr id="12" name="AutoShape 16"/>
            <p:cNvSpPr>
              <a:spLocks noChangeArrowheads="1"/>
            </p:cNvSpPr>
            <p:nvPr/>
          </p:nvSpPr>
          <p:spPr bwMode="gray">
            <a:xfrm>
              <a:off x="1345" y="1253"/>
              <a:ext cx="2764" cy="2320"/>
            </a:xfrm>
            <a:prstGeom prst="roundRect">
              <a:avLst>
                <a:gd name="adj" fmla="val 12449"/>
              </a:avLst>
            </a:prstGeom>
            <a:gradFill rotWithShape="1">
              <a:gsLst>
                <a:gs pos="0">
                  <a:srgbClr val="43698E"/>
                </a:gs>
                <a:gs pos="100000">
                  <a:schemeClr val="hlink"/>
                </a:gs>
              </a:gsLst>
              <a:lin ang="2700000" scaled="1"/>
            </a:gradFill>
            <a:ln w="12700" algn="ctr">
              <a:noFill/>
              <a:round/>
              <a:headEnd/>
              <a:tailEnd/>
            </a:ln>
            <a:effectLst>
              <a:prstShdw prst="shdw17" dist="17961" dir="2700000">
                <a:srgbClr val="001F3D"/>
              </a:prstShdw>
            </a:effectLst>
          </p:spPr>
          <p:txBody>
            <a:bodyPr wrap="none" lIns="0" tIns="0" rIns="0" bIns="0" anchor="b"/>
            <a:lstStyle/>
            <a:p>
              <a:pPr algn="l" defTabSz="914400">
                <a:buNone/>
              </a:pPr>
              <a:r>
                <a:rPr lang="ru-RU" sz="1050" b="0" i="0" smtClean="0">
                  <a:solidFill>
                    <a:srgbClr val="FFFFFF"/>
                  </a:solidFill>
                  <a:latin typeface="Arial"/>
                  <a:ea typeface="+mn-ea"/>
                  <a:cs typeface="Arial"/>
                </a:rPr>
                <a:t> </a:t>
              </a:r>
              <a:endParaRPr lang="ru-RU" sz="1050" b="0" i="0">
                <a:solidFill>
                  <a:srgbClr val="FFFFFF"/>
                </a:solidFill>
                <a:latin typeface="Arial"/>
                <a:ea typeface="+mn-ea"/>
                <a:cs typeface="Arial"/>
              </a:endParaRPr>
            </a:p>
          </p:txBody>
        </p:sp>
        <p:sp>
          <p:nvSpPr>
            <p:cNvPr id="13" name="AutoShape 14"/>
            <p:cNvSpPr>
              <a:spLocks noChangeArrowheads="1"/>
            </p:cNvSpPr>
            <p:nvPr/>
          </p:nvSpPr>
          <p:spPr bwMode="gray">
            <a:xfrm>
              <a:off x="1622" y="924"/>
              <a:ext cx="2192" cy="286"/>
            </a:xfrm>
            <a:prstGeom prst="roundRect">
              <a:avLst>
                <a:gd name="adj" fmla="val 12449"/>
              </a:avLst>
            </a:prstGeom>
            <a:noFill/>
            <a:ln w="12700" algn="ctr">
              <a:noFill/>
              <a:round/>
              <a:headEnd/>
              <a:tailEnd/>
            </a:ln>
            <a:effectLst>
              <a:prstShdw prst="shdw17" dist="17961" dir="2700000">
                <a:srgbClr val="2B496B"/>
              </a:prstShdw>
            </a:effectLst>
          </p:spPr>
          <p:txBody>
            <a:bodyPr wrap="none" lIns="0" tIns="0" rIns="0" bIns="0" anchor="ctr"/>
            <a:lstStyle/>
            <a:p>
              <a:pPr algn="ctr" defTabSz="914400">
                <a:spcBef>
                  <a:spcPts val="1080"/>
                </a:spcBef>
                <a:buNone/>
              </a:pPr>
              <a:r>
                <a:rPr lang="ru-RU" sz="1400" b="0" i="0" smtClean="0">
                  <a:solidFill>
                    <a:srgbClr val="F0AB00"/>
                  </a:solidFill>
                  <a:latin typeface="Arial Black"/>
                  <a:ea typeface="+mn-ea"/>
                  <a:cs typeface="+mn-cs"/>
                </a:rPr>
                <a:t>Платформа</a:t>
              </a:r>
              <a:r>
                <a:rPr lang="ru-RU" sz="1400" b="0" i="0" smtClean="0">
                  <a:solidFill>
                    <a:srgbClr val="F0AB00"/>
                  </a:solidFill>
                  <a:latin typeface="Arial Black"/>
                  <a:ea typeface="+mn-ea"/>
                  <a:cs typeface="+mn-cs"/>
                </a:rPr>
                <a:t> SAP </a:t>
              </a:r>
              <a:r>
                <a:rPr lang="ru-RU" sz="1400" b="0" i="0" smtClean="0">
                  <a:solidFill>
                    <a:srgbClr val="F0AB00"/>
                  </a:solidFill>
                  <a:latin typeface="Arial Black"/>
                  <a:ea typeface="+mn-ea"/>
                  <a:cs typeface="+mn-cs"/>
                </a:rPr>
                <a:t>NetWeaver</a:t>
              </a:r>
              <a:endParaRPr lang="ru-RU" sz="1400" b="0" i="0">
                <a:solidFill>
                  <a:srgbClr val="F0AB00"/>
                </a:solidFill>
                <a:latin typeface="Arial Black"/>
                <a:ea typeface="+mn-ea"/>
                <a:cs typeface="+mn-cs"/>
              </a:endParaRPr>
            </a:p>
          </p:txBody>
        </p:sp>
        <p:sp>
          <p:nvSpPr>
            <p:cNvPr id="14" name="AutoShape 15"/>
            <p:cNvSpPr>
              <a:spLocks noChangeArrowheads="1"/>
            </p:cNvSpPr>
            <p:nvPr/>
          </p:nvSpPr>
          <p:spPr bwMode="gray">
            <a:xfrm>
              <a:off x="1754" y="1345"/>
              <a:ext cx="1946" cy="473"/>
            </a:xfrm>
            <a:prstGeom prst="roundRect">
              <a:avLst>
                <a:gd name="adj" fmla="val 12449"/>
              </a:avLst>
            </a:prstGeom>
            <a:gradFill rotWithShape="1">
              <a:gsLst>
                <a:gs pos="0">
                  <a:srgbClr val="97B8DD"/>
                </a:gs>
                <a:gs pos="100000">
                  <a:srgbClr val="487AB2"/>
                </a:gs>
              </a:gsLst>
              <a:lin ang="2700000" scaled="1"/>
            </a:gradFill>
            <a:ln w="12700" algn="ctr">
              <a:solidFill>
                <a:srgbClr val="C6C6C6"/>
              </a:solidFill>
              <a:round/>
              <a:headEnd/>
              <a:tailEnd/>
            </a:ln>
            <a:effectLst>
              <a:prstShdw prst="shdw17" dist="17961" dir="2700000">
                <a:srgbClr val="777777"/>
              </a:prstShdw>
            </a:effectLst>
          </p:spPr>
          <p:txBody>
            <a:bodyPr wrap="none" lIns="72000" tIns="0" rIns="0" bIns="0" anchor="ctr"/>
            <a:lstStyle/>
            <a:p>
              <a:pPr algn="l" defTabSz="914400">
                <a:spcBef>
                  <a:spcPts val="1080"/>
                </a:spcBef>
                <a:buNone/>
              </a:pPr>
              <a:r>
                <a:rPr lang="ru-RU" sz="1200" b="0" i="0" smtClean="0">
                  <a:solidFill>
                    <a:srgbClr val="FFFFFF"/>
                  </a:solidFill>
                  <a:latin typeface="Arial"/>
                  <a:ea typeface="+mn-ea"/>
                  <a:cs typeface="+mn-cs"/>
                </a:rPr>
                <a:t>﻿﻿﻿﻿</a:t>
              </a:r>
              <a:r>
                <a:rPr lang="ru-RU" sz="1200" b="0" i="0" smtClean="0">
                  <a:solidFill>
                    <a:srgbClr val="FFFFFF"/>
                  </a:solidFill>
                  <a:latin typeface="Arial"/>
                  <a:ea typeface="+mn-ea"/>
                  <a:cs typeface="+mn-cs"/>
                </a:rPr>
                <a:t>﻿</a:t>
              </a:r>
              <a:r>
                <a:rPr lang="ru-RU" sz="1200" b="0" i="0" smtClean="0">
                  <a:solidFill>
                    <a:srgbClr val="FFFFFF"/>
                  </a:solidFill>
                  <a:latin typeface="Arial"/>
                  <a:ea typeface="+mn-ea"/>
                  <a:cs typeface="+mn-cs"/>
                </a:rPr>
                <a:t>Композитное </a:t>
              </a:r>
              <a:r>
                <a:rPr lang="ru-RU" sz="1200" b="0" i="0" smtClean="0">
                  <a:solidFill>
                    <a:srgbClr val="FFFFFF"/>
                  </a:solidFill>
                  <a:latin typeface="Arial"/>
                  <a:ea typeface="+mn-ea"/>
                  <a:cs typeface="+mn-cs"/>
                </a:rPr>
                <a:t/>
              </a:r>
              <a:br>
                <a:rPr lang="ru-RU" sz="1200" b="0" i="0" smtClean="0">
                  <a:solidFill>
                    <a:srgbClr val="FFFFFF"/>
                  </a:solidFill>
                  <a:latin typeface="Arial"/>
                  <a:ea typeface="+mn-ea"/>
                  <a:cs typeface="+mn-cs"/>
                </a:rPr>
              </a:br>
              <a:r>
                <a:rPr lang="ru-RU" sz="1200" b="0" i="0" smtClean="0">
                  <a:solidFill>
                    <a:srgbClr val="FFFFFF"/>
                  </a:solidFill>
                  <a:latin typeface="Arial"/>
                  <a:ea typeface="+mn-ea"/>
                  <a:cs typeface="+mn-cs"/>
                </a:rPr>
                <a:t>решение</a:t>
              </a:r>
              <a:endParaRPr lang="ru-RU" sz="1200" b="0" i="0">
                <a:solidFill>
                  <a:srgbClr val="FFFFFF"/>
                </a:solidFill>
                <a:latin typeface="Arial"/>
                <a:ea typeface="+mn-ea"/>
                <a:cs typeface="+mn-cs"/>
              </a:endParaRPr>
            </a:p>
          </p:txBody>
        </p:sp>
        <p:sp>
          <p:nvSpPr>
            <p:cNvPr id="15" name="AutoShape 15"/>
            <p:cNvSpPr>
              <a:spLocks noChangeArrowheads="1"/>
            </p:cNvSpPr>
            <p:nvPr/>
          </p:nvSpPr>
          <p:spPr bwMode="gray">
            <a:xfrm>
              <a:off x="1754" y="1892"/>
              <a:ext cx="1946" cy="1368"/>
            </a:xfrm>
            <a:prstGeom prst="roundRect">
              <a:avLst>
                <a:gd name="adj" fmla="val 12449"/>
              </a:avLst>
            </a:prstGeom>
            <a:gradFill rotWithShape="1">
              <a:gsLst>
                <a:gs pos="0">
                  <a:srgbClr val="97B8DD"/>
                </a:gs>
                <a:gs pos="100000">
                  <a:srgbClr val="487AB2"/>
                </a:gs>
              </a:gsLst>
              <a:lin ang="2700000" scaled="1"/>
            </a:gradFill>
            <a:ln w="12700" algn="ctr">
              <a:solidFill>
                <a:srgbClr val="C6C6C6"/>
              </a:solidFill>
              <a:round/>
              <a:headEnd/>
              <a:tailEnd/>
            </a:ln>
          </p:spPr>
          <p:txBody>
            <a:bodyPr wrap="none" lIns="36000" tIns="36000" rIns="432000" bIns="0" anchor="b"/>
            <a:lstStyle/>
            <a:p>
              <a:pPr algn="r" defTabSz="914400">
                <a:spcBef>
                  <a:spcPts val="1080"/>
                </a:spcBef>
                <a:buNone/>
              </a:pPr>
              <a:r>
                <a:rPr lang="ru-RU" sz="1200" b="0" i="0" smtClean="0">
                  <a:solidFill>
                    <a:srgbClr val="FFFFFF"/>
                  </a:solidFill>
                  <a:latin typeface="Arial"/>
                  <a:ea typeface="+mn-ea"/>
                  <a:cs typeface="+mn-cs"/>
                </a:rPr>
                <a:t> 	</a:t>
              </a:r>
              <a:r>
                <a:rPr lang="ru-RU" sz="1200" b="0" i="0" smtClean="0">
                  <a:solidFill>
                    <a:srgbClr val="FFFFFF"/>
                  </a:solidFill>
                  <a:latin typeface="Arial"/>
                  <a:ea typeface="+mn-ea"/>
                  <a:cs typeface="+mn-cs"/>
                </a:rPr>
                <a:t>Интеграция</a:t>
              </a:r>
              <a:endParaRPr lang="ru-RU" sz="1200" b="0" i="0">
                <a:solidFill>
                  <a:srgbClr val="FFFFFF"/>
                </a:solidFill>
                <a:latin typeface="Arial"/>
                <a:ea typeface="+mn-ea"/>
                <a:cs typeface="+mn-cs"/>
              </a:endParaRPr>
            </a:p>
          </p:txBody>
        </p:sp>
        <p:grpSp>
          <p:nvGrpSpPr>
            <p:cNvPr id="5" name="Group 17"/>
            <p:cNvGrpSpPr>
              <a:grpSpLocks/>
            </p:cNvGrpSpPr>
            <p:nvPr/>
          </p:nvGrpSpPr>
          <p:grpSpPr bwMode="auto">
            <a:xfrm>
              <a:off x="2460" y="1698"/>
              <a:ext cx="564" cy="440"/>
              <a:chOff x="808" y="1100"/>
              <a:chExt cx="760" cy="848"/>
            </a:xfrm>
          </p:grpSpPr>
          <p:pic>
            <p:nvPicPr>
              <p:cNvPr id="51" name="Picture 18" descr="esr"/>
              <p:cNvPicPr>
                <a:picLocks noChangeAspect="1" noChangeArrowheads="1"/>
              </p:cNvPicPr>
              <p:nvPr/>
            </p:nvPicPr>
            <p:blipFill>
              <a:blip r:embed="rId4" cstate="print"/>
              <a:srcRect/>
              <a:stretch>
                <a:fillRect/>
              </a:stretch>
            </p:blipFill>
            <p:spPr bwMode="gray">
              <a:xfrm>
                <a:off x="808" y="1100"/>
                <a:ext cx="760" cy="848"/>
              </a:xfrm>
              <a:prstGeom prst="rect">
                <a:avLst/>
              </a:prstGeom>
              <a:noFill/>
              <a:ln w="9525">
                <a:noFill/>
                <a:miter lim="800000"/>
                <a:headEnd/>
                <a:tailEnd/>
              </a:ln>
            </p:spPr>
          </p:pic>
          <p:grpSp>
            <p:nvGrpSpPr>
              <p:cNvPr id="6" name="Group 19"/>
              <p:cNvGrpSpPr>
                <a:grpSpLocks/>
              </p:cNvGrpSpPr>
              <p:nvPr/>
            </p:nvGrpSpPr>
            <p:grpSpPr bwMode="auto">
              <a:xfrm>
                <a:off x="811" y="1104"/>
                <a:ext cx="750" cy="445"/>
                <a:chOff x="3819" y="411"/>
                <a:chExt cx="654" cy="385"/>
              </a:xfrm>
            </p:grpSpPr>
            <p:grpSp>
              <p:nvGrpSpPr>
                <p:cNvPr id="7" name="Group 20"/>
                <p:cNvGrpSpPr>
                  <a:grpSpLocks/>
                </p:cNvGrpSpPr>
                <p:nvPr/>
              </p:nvGrpSpPr>
              <p:grpSpPr bwMode="auto">
                <a:xfrm>
                  <a:off x="3846" y="444"/>
                  <a:ext cx="608" cy="308"/>
                  <a:chOff x="3846" y="444"/>
                  <a:chExt cx="608" cy="308"/>
                </a:xfrm>
              </p:grpSpPr>
              <p:pic>
                <p:nvPicPr>
                  <p:cNvPr id="55" name="Picture 21" descr="sm red"/>
                  <p:cNvPicPr>
                    <a:picLocks noChangeAspect="1" noChangeArrowheads="1"/>
                  </p:cNvPicPr>
                  <p:nvPr/>
                </p:nvPicPr>
                <p:blipFill>
                  <a:blip r:embed="rId5" cstate="print"/>
                  <a:srcRect/>
                  <a:stretch>
                    <a:fillRect/>
                  </a:stretch>
                </p:blipFill>
                <p:spPr bwMode="gray">
                  <a:xfrm>
                    <a:off x="3961" y="561"/>
                    <a:ext cx="135" cy="82"/>
                  </a:xfrm>
                  <a:prstGeom prst="rect">
                    <a:avLst/>
                  </a:prstGeom>
                  <a:noFill/>
                  <a:ln w="9525">
                    <a:noFill/>
                    <a:miter lim="800000"/>
                    <a:headEnd/>
                    <a:tailEnd/>
                  </a:ln>
                </p:spPr>
              </p:pic>
              <p:pic>
                <p:nvPicPr>
                  <p:cNvPr id="56" name="Picture 22" descr="sm red"/>
                  <p:cNvPicPr>
                    <a:picLocks noChangeAspect="1" noChangeArrowheads="1"/>
                  </p:cNvPicPr>
                  <p:nvPr/>
                </p:nvPicPr>
                <p:blipFill>
                  <a:blip r:embed="rId5" cstate="print"/>
                  <a:srcRect/>
                  <a:stretch>
                    <a:fillRect/>
                  </a:stretch>
                </p:blipFill>
                <p:spPr bwMode="gray">
                  <a:xfrm>
                    <a:off x="4143" y="483"/>
                    <a:ext cx="136" cy="82"/>
                  </a:xfrm>
                  <a:prstGeom prst="rect">
                    <a:avLst/>
                  </a:prstGeom>
                  <a:noFill/>
                  <a:ln w="9525">
                    <a:noFill/>
                    <a:miter lim="800000"/>
                    <a:headEnd/>
                    <a:tailEnd/>
                  </a:ln>
                </p:spPr>
              </p:pic>
              <p:pic>
                <p:nvPicPr>
                  <p:cNvPr id="57" name="Picture 23" descr="sm purple"/>
                  <p:cNvPicPr>
                    <a:picLocks noChangeAspect="1" noChangeArrowheads="1"/>
                  </p:cNvPicPr>
                  <p:nvPr/>
                </p:nvPicPr>
                <p:blipFill>
                  <a:blip r:embed="rId6" cstate="print"/>
                  <a:srcRect/>
                  <a:stretch>
                    <a:fillRect/>
                  </a:stretch>
                </p:blipFill>
                <p:spPr bwMode="gray">
                  <a:xfrm>
                    <a:off x="3940" y="483"/>
                    <a:ext cx="136" cy="82"/>
                  </a:xfrm>
                  <a:prstGeom prst="rect">
                    <a:avLst/>
                  </a:prstGeom>
                  <a:noFill/>
                  <a:ln w="9525">
                    <a:noFill/>
                    <a:miter lim="800000"/>
                    <a:headEnd/>
                    <a:tailEnd/>
                  </a:ln>
                </p:spPr>
              </p:pic>
              <p:pic>
                <p:nvPicPr>
                  <p:cNvPr id="58" name="Picture 24" descr="lt blue sm"/>
                  <p:cNvPicPr>
                    <a:picLocks noChangeAspect="1" noChangeArrowheads="1"/>
                  </p:cNvPicPr>
                  <p:nvPr/>
                </p:nvPicPr>
                <p:blipFill>
                  <a:blip r:embed="rId7" cstate="print"/>
                  <a:srcRect/>
                  <a:stretch>
                    <a:fillRect/>
                  </a:stretch>
                </p:blipFill>
                <p:spPr bwMode="gray">
                  <a:xfrm>
                    <a:off x="4016" y="524"/>
                    <a:ext cx="135" cy="82"/>
                  </a:xfrm>
                  <a:prstGeom prst="rect">
                    <a:avLst/>
                  </a:prstGeom>
                  <a:noFill/>
                  <a:ln w="9525">
                    <a:noFill/>
                    <a:miter lim="800000"/>
                    <a:headEnd/>
                    <a:tailEnd/>
                  </a:ln>
                </p:spPr>
              </p:pic>
              <p:pic>
                <p:nvPicPr>
                  <p:cNvPr id="59" name="Picture 25" descr="lt blue sm"/>
                  <p:cNvPicPr>
                    <a:picLocks noChangeAspect="1" noChangeArrowheads="1"/>
                  </p:cNvPicPr>
                  <p:nvPr/>
                </p:nvPicPr>
                <p:blipFill>
                  <a:blip r:embed="rId7" cstate="print"/>
                  <a:srcRect/>
                  <a:stretch>
                    <a:fillRect/>
                  </a:stretch>
                </p:blipFill>
                <p:spPr bwMode="gray">
                  <a:xfrm>
                    <a:off x="4157" y="519"/>
                    <a:ext cx="135" cy="82"/>
                  </a:xfrm>
                  <a:prstGeom prst="rect">
                    <a:avLst/>
                  </a:prstGeom>
                  <a:noFill/>
                  <a:ln w="9525">
                    <a:noFill/>
                    <a:miter lim="800000"/>
                    <a:headEnd/>
                    <a:tailEnd/>
                  </a:ln>
                </p:spPr>
              </p:pic>
              <p:pic>
                <p:nvPicPr>
                  <p:cNvPr id="60" name="Picture 26" descr="lt blue sm"/>
                  <p:cNvPicPr>
                    <a:picLocks noChangeAspect="1" noChangeArrowheads="1"/>
                  </p:cNvPicPr>
                  <p:nvPr/>
                </p:nvPicPr>
                <p:blipFill>
                  <a:blip r:embed="rId7" cstate="print"/>
                  <a:srcRect/>
                  <a:stretch>
                    <a:fillRect/>
                  </a:stretch>
                </p:blipFill>
                <p:spPr bwMode="gray">
                  <a:xfrm>
                    <a:off x="4164" y="670"/>
                    <a:ext cx="135" cy="82"/>
                  </a:xfrm>
                  <a:prstGeom prst="rect">
                    <a:avLst/>
                  </a:prstGeom>
                  <a:noFill/>
                  <a:ln w="9525">
                    <a:noFill/>
                    <a:miter lim="800000"/>
                    <a:headEnd/>
                    <a:tailEnd/>
                  </a:ln>
                </p:spPr>
              </p:pic>
              <p:pic>
                <p:nvPicPr>
                  <p:cNvPr id="61" name="Picture 27" descr="sm red"/>
                  <p:cNvPicPr>
                    <a:picLocks noChangeAspect="1" noChangeArrowheads="1"/>
                  </p:cNvPicPr>
                  <p:nvPr/>
                </p:nvPicPr>
                <p:blipFill>
                  <a:blip r:embed="rId5" cstate="print"/>
                  <a:srcRect/>
                  <a:stretch>
                    <a:fillRect/>
                  </a:stretch>
                </p:blipFill>
                <p:spPr bwMode="gray">
                  <a:xfrm>
                    <a:off x="4222" y="524"/>
                    <a:ext cx="135" cy="82"/>
                  </a:xfrm>
                  <a:prstGeom prst="rect">
                    <a:avLst/>
                  </a:prstGeom>
                  <a:noFill/>
                  <a:ln w="9525">
                    <a:noFill/>
                    <a:miter lim="800000"/>
                    <a:headEnd/>
                    <a:tailEnd/>
                  </a:ln>
                </p:spPr>
              </p:pic>
              <p:pic>
                <p:nvPicPr>
                  <p:cNvPr id="62" name="Picture 28" descr="sm red"/>
                  <p:cNvPicPr>
                    <a:picLocks noChangeAspect="1" noChangeArrowheads="1"/>
                  </p:cNvPicPr>
                  <p:nvPr/>
                </p:nvPicPr>
                <p:blipFill>
                  <a:blip r:embed="rId5" cstate="print"/>
                  <a:srcRect/>
                  <a:stretch>
                    <a:fillRect/>
                  </a:stretch>
                </p:blipFill>
                <p:spPr bwMode="gray">
                  <a:xfrm>
                    <a:off x="3942" y="641"/>
                    <a:ext cx="136" cy="82"/>
                  </a:xfrm>
                  <a:prstGeom prst="rect">
                    <a:avLst/>
                  </a:prstGeom>
                  <a:noFill/>
                  <a:ln w="9525">
                    <a:noFill/>
                    <a:miter lim="800000"/>
                    <a:headEnd/>
                    <a:tailEnd/>
                  </a:ln>
                </p:spPr>
              </p:pic>
              <p:pic>
                <p:nvPicPr>
                  <p:cNvPr id="63" name="Picture 29" descr="sm red"/>
                  <p:cNvPicPr>
                    <a:picLocks noChangeAspect="1" noChangeArrowheads="1"/>
                  </p:cNvPicPr>
                  <p:nvPr/>
                </p:nvPicPr>
                <p:blipFill>
                  <a:blip r:embed="rId5" cstate="print"/>
                  <a:srcRect/>
                  <a:stretch>
                    <a:fillRect/>
                  </a:stretch>
                </p:blipFill>
                <p:spPr bwMode="gray">
                  <a:xfrm>
                    <a:off x="4139" y="605"/>
                    <a:ext cx="136" cy="82"/>
                  </a:xfrm>
                  <a:prstGeom prst="rect">
                    <a:avLst/>
                  </a:prstGeom>
                  <a:noFill/>
                  <a:ln w="9525">
                    <a:noFill/>
                    <a:miter lim="800000"/>
                    <a:headEnd/>
                    <a:tailEnd/>
                  </a:ln>
                </p:spPr>
              </p:pic>
              <p:pic>
                <p:nvPicPr>
                  <p:cNvPr id="64" name="Picture 30" descr="sm red"/>
                  <p:cNvPicPr>
                    <a:picLocks noChangeAspect="1" noChangeArrowheads="1"/>
                  </p:cNvPicPr>
                  <p:nvPr/>
                </p:nvPicPr>
                <p:blipFill>
                  <a:blip r:embed="rId5" cstate="print"/>
                  <a:srcRect/>
                  <a:stretch>
                    <a:fillRect/>
                  </a:stretch>
                </p:blipFill>
                <p:spPr bwMode="gray">
                  <a:xfrm>
                    <a:off x="3846" y="524"/>
                    <a:ext cx="136" cy="82"/>
                  </a:xfrm>
                  <a:prstGeom prst="rect">
                    <a:avLst/>
                  </a:prstGeom>
                  <a:noFill/>
                  <a:ln w="9525">
                    <a:noFill/>
                    <a:miter lim="800000"/>
                    <a:headEnd/>
                    <a:tailEnd/>
                  </a:ln>
                </p:spPr>
              </p:pic>
              <p:pic>
                <p:nvPicPr>
                  <p:cNvPr id="65" name="Picture 31" descr="sm purple"/>
                  <p:cNvPicPr>
                    <a:picLocks noChangeAspect="1" noChangeArrowheads="1"/>
                  </p:cNvPicPr>
                  <p:nvPr/>
                </p:nvPicPr>
                <p:blipFill>
                  <a:blip r:embed="rId6" cstate="print"/>
                  <a:srcRect/>
                  <a:stretch>
                    <a:fillRect/>
                  </a:stretch>
                </p:blipFill>
                <p:spPr bwMode="gray">
                  <a:xfrm>
                    <a:off x="4082" y="573"/>
                    <a:ext cx="136" cy="82"/>
                  </a:xfrm>
                  <a:prstGeom prst="rect">
                    <a:avLst/>
                  </a:prstGeom>
                  <a:noFill/>
                  <a:ln w="9525">
                    <a:noFill/>
                    <a:miter lim="800000"/>
                    <a:headEnd/>
                    <a:tailEnd/>
                  </a:ln>
                </p:spPr>
              </p:pic>
              <p:pic>
                <p:nvPicPr>
                  <p:cNvPr id="66" name="Picture 32" descr="sm purple"/>
                  <p:cNvPicPr>
                    <a:picLocks noChangeAspect="1" noChangeArrowheads="1"/>
                  </p:cNvPicPr>
                  <p:nvPr/>
                </p:nvPicPr>
                <p:blipFill>
                  <a:blip r:embed="rId6" cstate="print"/>
                  <a:srcRect/>
                  <a:stretch>
                    <a:fillRect/>
                  </a:stretch>
                </p:blipFill>
                <p:spPr bwMode="gray">
                  <a:xfrm>
                    <a:off x="4041" y="664"/>
                    <a:ext cx="136" cy="82"/>
                  </a:xfrm>
                  <a:prstGeom prst="rect">
                    <a:avLst/>
                  </a:prstGeom>
                  <a:noFill/>
                  <a:ln w="9525">
                    <a:noFill/>
                    <a:miter lim="800000"/>
                    <a:headEnd/>
                    <a:tailEnd/>
                  </a:ln>
                </p:spPr>
              </p:pic>
              <p:pic>
                <p:nvPicPr>
                  <p:cNvPr id="67" name="Picture 33" descr="sm purple"/>
                  <p:cNvPicPr>
                    <a:picLocks noChangeAspect="1" noChangeArrowheads="1"/>
                  </p:cNvPicPr>
                  <p:nvPr/>
                </p:nvPicPr>
                <p:blipFill>
                  <a:blip r:embed="rId6" cstate="print"/>
                  <a:srcRect/>
                  <a:stretch>
                    <a:fillRect/>
                  </a:stretch>
                </p:blipFill>
                <p:spPr bwMode="gray">
                  <a:xfrm>
                    <a:off x="4248" y="602"/>
                    <a:ext cx="136" cy="82"/>
                  </a:xfrm>
                  <a:prstGeom prst="rect">
                    <a:avLst/>
                  </a:prstGeom>
                  <a:noFill/>
                  <a:ln w="9525">
                    <a:noFill/>
                    <a:miter lim="800000"/>
                    <a:headEnd/>
                    <a:tailEnd/>
                  </a:ln>
                </p:spPr>
              </p:pic>
              <p:pic>
                <p:nvPicPr>
                  <p:cNvPr id="68" name="Picture 34" descr="sm purple"/>
                  <p:cNvPicPr>
                    <a:picLocks noChangeAspect="1" noChangeArrowheads="1"/>
                  </p:cNvPicPr>
                  <p:nvPr/>
                </p:nvPicPr>
                <p:blipFill>
                  <a:blip r:embed="rId6" cstate="print"/>
                  <a:srcRect/>
                  <a:stretch>
                    <a:fillRect/>
                  </a:stretch>
                </p:blipFill>
                <p:spPr bwMode="gray">
                  <a:xfrm>
                    <a:off x="4016" y="458"/>
                    <a:ext cx="136" cy="82"/>
                  </a:xfrm>
                  <a:prstGeom prst="rect">
                    <a:avLst/>
                  </a:prstGeom>
                  <a:noFill/>
                  <a:ln w="9525">
                    <a:noFill/>
                    <a:miter lim="800000"/>
                    <a:headEnd/>
                    <a:tailEnd/>
                  </a:ln>
                </p:spPr>
              </p:pic>
              <p:pic>
                <p:nvPicPr>
                  <p:cNvPr id="69" name="Picture 35" descr="lt blue sm"/>
                  <p:cNvPicPr>
                    <a:picLocks noChangeAspect="1" noChangeArrowheads="1"/>
                  </p:cNvPicPr>
                  <p:nvPr/>
                </p:nvPicPr>
                <p:blipFill>
                  <a:blip r:embed="rId7" cstate="print"/>
                  <a:srcRect/>
                  <a:stretch>
                    <a:fillRect/>
                  </a:stretch>
                </p:blipFill>
                <p:spPr bwMode="gray">
                  <a:xfrm>
                    <a:off x="3879" y="607"/>
                    <a:ext cx="135" cy="82"/>
                  </a:xfrm>
                  <a:prstGeom prst="rect">
                    <a:avLst/>
                  </a:prstGeom>
                  <a:noFill/>
                  <a:ln w="9525">
                    <a:noFill/>
                    <a:miter lim="800000"/>
                    <a:headEnd/>
                    <a:tailEnd/>
                  </a:ln>
                </p:spPr>
              </p:pic>
              <p:pic>
                <p:nvPicPr>
                  <p:cNvPr id="70" name="Picture 36" descr="lt blue sm"/>
                  <p:cNvPicPr>
                    <a:picLocks noChangeAspect="1" noChangeArrowheads="1"/>
                  </p:cNvPicPr>
                  <p:nvPr/>
                </p:nvPicPr>
                <p:blipFill>
                  <a:blip r:embed="rId7" cstate="print"/>
                  <a:srcRect/>
                  <a:stretch>
                    <a:fillRect/>
                  </a:stretch>
                </p:blipFill>
                <p:spPr bwMode="gray">
                  <a:xfrm>
                    <a:off x="3920" y="477"/>
                    <a:ext cx="135" cy="82"/>
                  </a:xfrm>
                  <a:prstGeom prst="rect">
                    <a:avLst/>
                  </a:prstGeom>
                  <a:noFill/>
                  <a:ln w="9525">
                    <a:noFill/>
                    <a:miter lim="800000"/>
                    <a:headEnd/>
                    <a:tailEnd/>
                  </a:ln>
                </p:spPr>
              </p:pic>
              <p:pic>
                <p:nvPicPr>
                  <p:cNvPr id="71" name="Picture 37" descr="lt blue sm"/>
                  <p:cNvPicPr>
                    <a:picLocks noChangeAspect="1" noChangeArrowheads="1"/>
                  </p:cNvPicPr>
                  <p:nvPr/>
                </p:nvPicPr>
                <p:blipFill>
                  <a:blip r:embed="rId7" cstate="print"/>
                  <a:srcRect/>
                  <a:stretch>
                    <a:fillRect/>
                  </a:stretch>
                </p:blipFill>
                <p:spPr bwMode="gray">
                  <a:xfrm>
                    <a:off x="4319" y="545"/>
                    <a:ext cx="135" cy="82"/>
                  </a:xfrm>
                  <a:prstGeom prst="rect">
                    <a:avLst/>
                  </a:prstGeom>
                  <a:noFill/>
                  <a:ln w="9525">
                    <a:noFill/>
                    <a:miter lim="800000"/>
                    <a:headEnd/>
                    <a:tailEnd/>
                  </a:ln>
                </p:spPr>
              </p:pic>
              <p:pic>
                <p:nvPicPr>
                  <p:cNvPr id="72" name="Picture 38" descr="sm red"/>
                  <p:cNvPicPr>
                    <a:picLocks noChangeAspect="1" noChangeArrowheads="1"/>
                  </p:cNvPicPr>
                  <p:nvPr/>
                </p:nvPicPr>
                <p:blipFill>
                  <a:blip r:embed="rId5" cstate="print"/>
                  <a:srcRect/>
                  <a:stretch>
                    <a:fillRect/>
                  </a:stretch>
                </p:blipFill>
                <p:spPr bwMode="gray">
                  <a:xfrm>
                    <a:off x="4234" y="644"/>
                    <a:ext cx="136" cy="82"/>
                  </a:xfrm>
                  <a:prstGeom prst="rect">
                    <a:avLst/>
                  </a:prstGeom>
                  <a:noFill/>
                  <a:ln w="9525">
                    <a:noFill/>
                    <a:miter lim="800000"/>
                    <a:headEnd/>
                    <a:tailEnd/>
                  </a:ln>
                </p:spPr>
              </p:pic>
              <p:pic>
                <p:nvPicPr>
                  <p:cNvPr id="73" name="Picture 39" descr="sm purple"/>
                  <p:cNvPicPr>
                    <a:picLocks noChangeAspect="1" noChangeArrowheads="1"/>
                  </p:cNvPicPr>
                  <p:nvPr/>
                </p:nvPicPr>
                <p:blipFill>
                  <a:blip r:embed="rId6" cstate="print"/>
                  <a:srcRect/>
                  <a:stretch>
                    <a:fillRect/>
                  </a:stretch>
                </p:blipFill>
                <p:spPr bwMode="gray">
                  <a:xfrm>
                    <a:off x="4235" y="476"/>
                    <a:ext cx="136" cy="82"/>
                  </a:xfrm>
                  <a:prstGeom prst="rect">
                    <a:avLst/>
                  </a:prstGeom>
                  <a:noFill/>
                  <a:ln w="9525">
                    <a:noFill/>
                    <a:miter lim="800000"/>
                    <a:headEnd/>
                    <a:tailEnd/>
                  </a:ln>
                </p:spPr>
              </p:pic>
              <p:pic>
                <p:nvPicPr>
                  <p:cNvPr id="74" name="Picture 40" descr="sm red"/>
                  <p:cNvPicPr>
                    <a:picLocks noChangeAspect="1" noChangeArrowheads="1"/>
                  </p:cNvPicPr>
                  <p:nvPr/>
                </p:nvPicPr>
                <p:blipFill>
                  <a:blip r:embed="rId5" cstate="print"/>
                  <a:srcRect/>
                  <a:stretch>
                    <a:fillRect/>
                  </a:stretch>
                </p:blipFill>
                <p:spPr bwMode="gray">
                  <a:xfrm>
                    <a:off x="4143" y="444"/>
                    <a:ext cx="136" cy="82"/>
                  </a:xfrm>
                  <a:prstGeom prst="rect">
                    <a:avLst/>
                  </a:prstGeom>
                  <a:noFill/>
                  <a:ln w="9525">
                    <a:noFill/>
                    <a:miter lim="800000"/>
                    <a:headEnd/>
                    <a:tailEnd/>
                  </a:ln>
                </p:spPr>
              </p:pic>
            </p:grpSp>
            <p:pic>
              <p:nvPicPr>
                <p:cNvPr id="54" name="Picture 41" descr="top of ESR"/>
                <p:cNvPicPr>
                  <a:picLocks noChangeAspect="1" noChangeArrowheads="1"/>
                </p:cNvPicPr>
                <p:nvPr/>
              </p:nvPicPr>
              <p:blipFill>
                <a:blip r:embed="rId8" cstate="print"/>
                <a:srcRect/>
                <a:stretch>
                  <a:fillRect/>
                </a:stretch>
              </p:blipFill>
              <p:spPr bwMode="gray">
                <a:xfrm>
                  <a:off x="3819" y="411"/>
                  <a:ext cx="654" cy="385"/>
                </a:xfrm>
                <a:prstGeom prst="rect">
                  <a:avLst/>
                </a:prstGeom>
                <a:noFill/>
                <a:ln w="9525">
                  <a:noFill/>
                  <a:miter lim="800000"/>
                  <a:headEnd/>
                  <a:tailEnd/>
                </a:ln>
              </p:spPr>
            </p:pic>
          </p:grpSp>
        </p:grpSp>
        <p:grpSp>
          <p:nvGrpSpPr>
            <p:cNvPr id="8" name="Group 117"/>
            <p:cNvGrpSpPr>
              <a:grpSpLocks/>
            </p:cNvGrpSpPr>
            <p:nvPr/>
          </p:nvGrpSpPr>
          <p:grpSpPr bwMode="auto">
            <a:xfrm>
              <a:off x="2995" y="1494"/>
              <a:ext cx="642" cy="295"/>
              <a:chOff x="3897" y="1729"/>
              <a:chExt cx="827" cy="221"/>
            </a:xfrm>
          </p:grpSpPr>
          <p:pic>
            <p:nvPicPr>
              <p:cNvPr id="48" name="Picture 10" descr="chev4"/>
              <p:cNvPicPr>
                <a:picLocks noChangeAspect="1" noChangeArrowheads="1"/>
              </p:cNvPicPr>
              <p:nvPr/>
            </p:nvPicPr>
            <p:blipFill>
              <a:blip r:embed="rId9" cstate="print"/>
              <a:srcRect/>
              <a:stretch>
                <a:fillRect/>
              </a:stretch>
            </p:blipFill>
            <p:spPr bwMode="gray">
              <a:xfrm>
                <a:off x="4408" y="1729"/>
                <a:ext cx="316" cy="219"/>
              </a:xfrm>
              <a:prstGeom prst="rect">
                <a:avLst/>
              </a:prstGeom>
              <a:noFill/>
              <a:ln w="9525">
                <a:noFill/>
                <a:miter lim="800000"/>
                <a:headEnd/>
                <a:tailEnd/>
              </a:ln>
            </p:spPr>
          </p:pic>
          <p:pic>
            <p:nvPicPr>
              <p:cNvPr id="49" name="Picture 11" descr="chev1"/>
              <p:cNvPicPr>
                <a:picLocks noChangeAspect="1" noChangeArrowheads="1"/>
              </p:cNvPicPr>
              <p:nvPr/>
            </p:nvPicPr>
            <p:blipFill>
              <a:blip r:embed="rId10" cstate="print"/>
              <a:srcRect/>
              <a:stretch>
                <a:fillRect/>
              </a:stretch>
            </p:blipFill>
            <p:spPr bwMode="gray">
              <a:xfrm>
                <a:off x="3897" y="1729"/>
                <a:ext cx="316" cy="219"/>
              </a:xfrm>
              <a:prstGeom prst="rect">
                <a:avLst/>
              </a:prstGeom>
              <a:noFill/>
              <a:ln w="9525">
                <a:noFill/>
                <a:miter lim="800000"/>
                <a:headEnd/>
                <a:tailEnd/>
              </a:ln>
            </p:spPr>
          </p:pic>
          <p:pic>
            <p:nvPicPr>
              <p:cNvPr id="50" name="Picture 13" descr="chev3"/>
              <p:cNvPicPr>
                <a:picLocks noChangeAspect="1" noChangeArrowheads="1"/>
              </p:cNvPicPr>
              <p:nvPr/>
            </p:nvPicPr>
            <p:blipFill>
              <a:blip r:embed="rId11" cstate="print"/>
              <a:srcRect/>
              <a:stretch>
                <a:fillRect/>
              </a:stretch>
            </p:blipFill>
            <p:spPr bwMode="gray">
              <a:xfrm>
                <a:off x="4162" y="1730"/>
                <a:ext cx="316" cy="220"/>
              </a:xfrm>
              <a:prstGeom prst="rect">
                <a:avLst/>
              </a:prstGeom>
              <a:noFill/>
              <a:ln w="9525">
                <a:noFill/>
                <a:miter lim="800000"/>
                <a:headEnd/>
                <a:tailEnd/>
              </a:ln>
            </p:spPr>
          </p:pic>
        </p:grpSp>
        <p:sp>
          <p:nvSpPr>
            <p:cNvPr id="18" name="AutoShape 16"/>
            <p:cNvSpPr>
              <a:spLocks noChangeArrowheads="1"/>
            </p:cNvSpPr>
            <p:nvPr/>
          </p:nvSpPr>
          <p:spPr bwMode="gray">
            <a:xfrm>
              <a:off x="1832" y="2103"/>
              <a:ext cx="1756" cy="255"/>
            </a:xfrm>
            <a:prstGeom prst="roundRect">
              <a:avLst>
                <a:gd name="adj" fmla="val 12449"/>
              </a:avLst>
            </a:prstGeom>
            <a:gradFill rotWithShape="1">
              <a:gsLst>
                <a:gs pos="0">
                  <a:srgbClr val="98BABA"/>
                </a:gs>
                <a:gs pos="100000">
                  <a:srgbClr val="478975"/>
                </a:gs>
              </a:gsLst>
              <a:lin ang="2700000" scaled="1"/>
            </a:gradFill>
            <a:ln w="12700" algn="ctr">
              <a:noFill/>
              <a:round/>
              <a:headEnd/>
              <a:tailEnd/>
            </a:ln>
            <a:effectLst>
              <a:prstShdw prst="shdw17" dist="17961" dir="2700000">
                <a:srgbClr val="777777"/>
              </a:prstShdw>
            </a:effectLst>
          </p:spPr>
          <p:txBody>
            <a:bodyPr wrap="none" lIns="72000" tIns="0" rIns="0" bIns="0" anchor="ctr"/>
            <a:lstStyle/>
            <a:p>
              <a:pPr algn="l" defTabSz="914400">
                <a:spcBef>
                  <a:spcPts val="1080"/>
                </a:spcBef>
                <a:buNone/>
              </a:pPr>
              <a:r>
                <a:rPr lang="ru-RU" sz="900" b="0" i="0" smtClean="0">
                  <a:solidFill>
                    <a:srgbClr val="FFFFFF"/>
                  </a:solidFill>
                  <a:latin typeface="Arial"/>
                  <a:ea typeface="+mn-ea"/>
                  <a:cs typeface="Arial"/>
                </a:rPr>
                <a:t>Люди</a:t>
              </a:r>
              <a:endParaRPr lang="ru-RU" sz="900" b="0" i="0">
                <a:solidFill>
                  <a:srgbClr val="FFFFFF"/>
                </a:solidFill>
                <a:latin typeface="Arial"/>
                <a:ea typeface="+mn-ea"/>
                <a:cs typeface="Arial"/>
              </a:endParaRPr>
            </a:p>
          </p:txBody>
        </p:sp>
        <p:sp>
          <p:nvSpPr>
            <p:cNvPr id="19" name="AutoShape 16"/>
            <p:cNvSpPr>
              <a:spLocks noChangeArrowheads="1"/>
            </p:cNvSpPr>
            <p:nvPr/>
          </p:nvSpPr>
          <p:spPr bwMode="gray">
            <a:xfrm>
              <a:off x="1832" y="2412"/>
              <a:ext cx="1756" cy="255"/>
            </a:xfrm>
            <a:prstGeom prst="roundRect">
              <a:avLst>
                <a:gd name="adj" fmla="val 12449"/>
              </a:avLst>
            </a:prstGeom>
            <a:gradFill rotWithShape="1">
              <a:gsLst>
                <a:gs pos="0">
                  <a:srgbClr val="98BABA"/>
                </a:gs>
                <a:gs pos="100000">
                  <a:srgbClr val="478975"/>
                </a:gs>
              </a:gsLst>
              <a:lin ang="2700000" scaled="1"/>
            </a:gradFill>
            <a:ln w="12700" algn="ctr">
              <a:noFill/>
              <a:round/>
              <a:headEnd/>
              <a:tailEnd/>
            </a:ln>
            <a:effectLst>
              <a:prstShdw prst="shdw17" dist="17961" dir="2700000">
                <a:srgbClr val="777777"/>
              </a:prstShdw>
            </a:effectLst>
          </p:spPr>
          <p:txBody>
            <a:bodyPr wrap="none" lIns="72000" tIns="0" rIns="0" bIns="0" anchor="ctr"/>
            <a:lstStyle/>
            <a:p>
              <a:pPr algn="l" defTabSz="914400">
                <a:spcBef>
                  <a:spcPts val="1080"/>
                </a:spcBef>
                <a:buNone/>
              </a:pPr>
              <a:r>
                <a:rPr lang="ru-RU" sz="800" b="0" i="0" smtClean="0">
                  <a:solidFill>
                    <a:srgbClr val="FFFFFF"/>
                  </a:solidFill>
                  <a:latin typeface="Arial"/>
                  <a:ea typeface="+mn-ea"/>
                  <a:cs typeface="Arial"/>
                </a:rPr>
                <a:t>Обрабатывающая</a:t>
              </a:r>
              <a:r>
                <a:rPr lang="ru-RU" sz="800" b="0" i="0" smtClean="0">
                  <a:solidFill>
                    <a:srgbClr val="FFFFFF"/>
                  </a:solidFill>
                  <a:latin typeface="Arial"/>
                  <a:ea typeface="+mn-ea"/>
                  <a:cs typeface="Arial"/>
                </a:rPr>
                <a:t> </a:t>
              </a:r>
              <a:r>
                <a:rPr lang="ru-RU" sz="800" b="0" i="0" smtClean="0">
                  <a:solidFill>
                    <a:srgbClr val="FFFFFF"/>
                  </a:solidFill>
                  <a:latin typeface="Arial"/>
                  <a:ea typeface="+mn-ea"/>
                  <a:cs typeface="Arial"/>
                </a:rPr>
                <a:t/>
              </a:r>
              <a:br>
                <a:rPr lang="ru-RU" sz="800" b="0" i="0" smtClean="0">
                  <a:solidFill>
                    <a:srgbClr val="FFFFFF"/>
                  </a:solidFill>
                  <a:latin typeface="Arial"/>
                  <a:ea typeface="+mn-ea"/>
                  <a:cs typeface="Arial"/>
                </a:rPr>
              </a:br>
              <a:r>
                <a:rPr lang="ru-RU" sz="800" b="0" i="0" smtClean="0">
                  <a:solidFill>
                    <a:srgbClr val="FFFFFF"/>
                  </a:solidFill>
                  <a:latin typeface="Arial"/>
                  <a:ea typeface="+mn-ea"/>
                  <a:cs typeface="Arial"/>
                </a:rPr>
                <a:t>промышленность</a:t>
              </a:r>
              <a:endParaRPr lang="ru-RU" sz="800" b="0" i="0">
                <a:solidFill>
                  <a:srgbClr val="FFFFFF"/>
                </a:solidFill>
                <a:latin typeface="Arial"/>
                <a:ea typeface="+mn-ea"/>
                <a:cs typeface="Arial"/>
              </a:endParaRPr>
            </a:p>
          </p:txBody>
        </p:sp>
        <p:sp>
          <p:nvSpPr>
            <p:cNvPr id="20" name="AutoShape 16"/>
            <p:cNvSpPr>
              <a:spLocks noChangeArrowheads="1"/>
            </p:cNvSpPr>
            <p:nvPr/>
          </p:nvSpPr>
          <p:spPr bwMode="gray">
            <a:xfrm>
              <a:off x="1832" y="2721"/>
              <a:ext cx="1756" cy="255"/>
            </a:xfrm>
            <a:prstGeom prst="roundRect">
              <a:avLst>
                <a:gd name="adj" fmla="val 12449"/>
              </a:avLst>
            </a:prstGeom>
            <a:gradFill rotWithShape="1">
              <a:gsLst>
                <a:gs pos="0">
                  <a:srgbClr val="98BABA"/>
                </a:gs>
                <a:gs pos="100000">
                  <a:srgbClr val="478975"/>
                </a:gs>
              </a:gsLst>
              <a:lin ang="2700000" scaled="1"/>
            </a:gradFill>
            <a:ln w="12700" algn="ctr">
              <a:noFill/>
              <a:round/>
              <a:headEnd/>
              <a:tailEnd/>
            </a:ln>
            <a:effectLst>
              <a:prstShdw prst="shdw17" dist="17961" dir="2700000">
                <a:srgbClr val="777777"/>
              </a:prstShdw>
            </a:effectLst>
          </p:spPr>
          <p:txBody>
            <a:bodyPr wrap="none" lIns="72000" tIns="0" rIns="0" bIns="0" anchor="ctr"/>
            <a:lstStyle/>
            <a:p>
              <a:pPr algn="l" defTabSz="914400">
                <a:spcBef>
                  <a:spcPts val="1080"/>
                </a:spcBef>
                <a:buNone/>
              </a:pPr>
              <a:r>
                <a:rPr lang="ru-RU" sz="900" b="0" i="0" smtClean="0">
                  <a:solidFill>
                    <a:srgbClr val="FFFFFF"/>
                  </a:solidFill>
                  <a:latin typeface="Arial"/>
                  <a:ea typeface="+mn-ea"/>
                  <a:cs typeface="Arial"/>
                </a:rPr>
                <a:t>Информация</a:t>
              </a:r>
              <a:endParaRPr lang="ru-RU" sz="900" b="0" i="0">
                <a:solidFill>
                  <a:srgbClr val="FFFFFF"/>
                </a:solidFill>
                <a:latin typeface="Arial"/>
                <a:ea typeface="+mn-ea"/>
                <a:cs typeface="Arial"/>
              </a:endParaRPr>
            </a:p>
          </p:txBody>
        </p:sp>
        <p:sp>
          <p:nvSpPr>
            <p:cNvPr id="21" name="AutoShape 16"/>
            <p:cNvSpPr>
              <a:spLocks noChangeArrowheads="1"/>
            </p:cNvSpPr>
            <p:nvPr/>
          </p:nvSpPr>
          <p:spPr bwMode="gray">
            <a:xfrm rot="5400000">
              <a:off x="2928" y="2159"/>
              <a:ext cx="1908" cy="282"/>
            </a:xfrm>
            <a:prstGeom prst="roundRect">
              <a:avLst>
                <a:gd name="adj" fmla="val 12449"/>
              </a:avLst>
            </a:prstGeom>
            <a:solidFill>
              <a:srgbClr val="43698E"/>
            </a:solidFill>
            <a:ln w="12700" algn="ctr">
              <a:noFill/>
              <a:round/>
              <a:headEnd/>
              <a:tailEnd/>
            </a:ln>
            <a:effectLst>
              <a:prstShdw prst="shdw17" dist="17961" dir="2700000">
                <a:srgbClr val="001F3D"/>
              </a:prstShdw>
            </a:effectLst>
          </p:spPr>
          <p:txBody>
            <a:bodyPr wrap="none" lIns="0" tIns="0" rIns="0" bIns="0" anchor="b"/>
            <a:lstStyle/>
            <a:p>
              <a:pPr algn="ctr" defTabSz="914400">
                <a:buNone/>
              </a:pPr>
              <a:r>
                <a:rPr lang="ru-RU" sz="800" b="0" i="0" smtClean="0">
                  <a:solidFill>
                    <a:srgbClr val="FFFFFF"/>
                  </a:solidFill>
                  <a:latin typeface="Arial"/>
                  <a:ea typeface="+mn-ea"/>
                  <a:cs typeface="Arial"/>
                </a:rPr>
                <a:t>Управление</a:t>
              </a:r>
              <a:r>
                <a:rPr lang="ru-RU" sz="800" b="0" i="0" smtClean="0">
                  <a:solidFill>
                    <a:srgbClr val="FFFFFF"/>
                  </a:solidFill>
                  <a:latin typeface="Arial"/>
                  <a:ea typeface="+mn-ea"/>
                  <a:cs typeface="Arial"/>
                </a:rPr>
                <a:t> </a:t>
              </a:r>
              <a:r>
                <a:rPr lang="ru-RU" sz="800" b="0" i="0" smtClean="0">
                  <a:solidFill>
                    <a:srgbClr val="FFFFFF"/>
                  </a:solidFill>
                  <a:latin typeface="Arial"/>
                  <a:ea typeface="+mn-ea"/>
                  <a:cs typeface="Arial"/>
                </a:rPr>
                <a:t/>
              </a:r>
              <a:br>
                <a:rPr lang="ru-RU" sz="800" b="0" i="0" smtClean="0">
                  <a:solidFill>
                    <a:srgbClr val="FFFFFF"/>
                  </a:solidFill>
                  <a:latin typeface="Arial"/>
                  <a:ea typeface="+mn-ea"/>
                  <a:cs typeface="Arial"/>
                </a:rPr>
              </a:br>
              <a:r>
                <a:rPr lang="ru-RU" sz="800" b="0" i="0" smtClean="0">
                  <a:solidFill>
                    <a:srgbClr val="FFFFFF"/>
                  </a:solidFill>
                  <a:latin typeface="Arial"/>
                  <a:ea typeface="+mn-ea"/>
                  <a:cs typeface="Arial"/>
                </a:rPr>
                <a:t>жизненным</a:t>
              </a:r>
              <a:r>
                <a:rPr lang="ru-RU" sz="800" b="0" i="0" smtClean="0">
                  <a:solidFill>
                    <a:srgbClr val="FFFFFF"/>
                  </a:solidFill>
                  <a:latin typeface="Arial"/>
                  <a:ea typeface="+mn-ea"/>
                  <a:cs typeface="Arial"/>
                </a:rPr>
                <a:t> </a:t>
              </a:r>
              <a:r>
                <a:rPr lang="ru-RU" sz="800" b="0" i="0" smtClean="0">
                  <a:solidFill>
                    <a:srgbClr val="FFFFFF"/>
                  </a:solidFill>
                  <a:latin typeface="Arial"/>
                  <a:ea typeface="+mn-ea"/>
                  <a:cs typeface="Arial"/>
                </a:rPr>
                <a:t>циклом</a:t>
              </a:r>
              <a:endParaRPr lang="ru-RU" sz="800" b="0" i="0">
                <a:solidFill>
                  <a:srgbClr val="FFFFFF"/>
                </a:solidFill>
                <a:latin typeface="Arial"/>
                <a:ea typeface="+mn-ea"/>
                <a:cs typeface="Arial"/>
              </a:endParaRPr>
            </a:p>
          </p:txBody>
        </p:sp>
        <p:sp>
          <p:nvSpPr>
            <p:cNvPr id="22" name="AutoShape 16"/>
            <p:cNvSpPr>
              <a:spLocks noChangeArrowheads="1"/>
            </p:cNvSpPr>
            <p:nvPr/>
          </p:nvSpPr>
          <p:spPr bwMode="gray">
            <a:xfrm rot="16200000">
              <a:off x="605" y="2173"/>
              <a:ext cx="1919" cy="264"/>
            </a:xfrm>
            <a:prstGeom prst="roundRect">
              <a:avLst>
                <a:gd name="adj" fmla="val 12449"/>
              </a:avLst>
            </a:prstGeom>
            <a:solidFill>
              <a:srgbClr val="43698E"/>
            </a:solidFill>
            <a:ln w="12700" algn="ctr">
              <a:noFill/>
              <a:round/>
              <a:headEnd/>
              <a:tailEnd/>
            </a:ln>
            <a:effectLst>
              <a:prstShdw prst="shdw17" dist="17961" dir="2700000">
                <a:srgbClr val="001F3D"/>
              </a:prstShdw>
            </a:effectLst>
          </p:spPr>
          <p:txBody>
            <a:bodyPr wrap="none" lIns="0" tIns="0" rIns="0" bIns="0" anchor="b"/>
            <a:lstStyle/>
            <a:p>
              <a:pPr algn="ctr" defTabSz="914400">
                <a:buNone/>
              </a:pPr>
              <a:r>
                <a:rPr lang="ru-RU" sz="800" b="0" i="0" smtClean="0">
                  <a:solidFill>
                    <a:srgbClr val="FFFFFF"/>
                  </a:solidFill>
                  <a:latin typeface="Arial"/>
                  <a:ea typeface="+mn-ea"/>
                  <a:cs typeface="Arial"/>
                </a:rPr>
                <a:t>Управление</a:t>
              </a:r>
              <a:r>
                <a:rPr lang="ru-RU" sz="800" b="0" i="0" smtClean="0">
                  <a:solidFill>
                    <a:srgbClr val="FFFFFF"/>
                  </a:solidFill>
                  <a:latin typeface="Arial"/>
                  <a:ea typeface="+mn-ea"/>
                  <a:cs typeface="Arial"/>
                </a:rPr>
                <a:t> </a:t>
              </a:r>
              <a:r>
                <a:rPr lang="ru-RU" sz="800" b="0" i="0" smtClean="0">
                  <a:solidFill>
                    <a:srgbClr val="FFFFFF"/>
                  </a:solidFill>
                  <a:latin typeface="Arial"/>
                  <a:ea typeface="+mn-ea"/>
                  <a:cs typeface="Arial"/>
                </a:rPr>
                <a:t>политиками </a:t>
              </a:r>
              <a:r>
                <a:rPr lang="ru-RU" sz="800" b="0" i="0" smtClean="0">
                  <a:solidFill>
                    <a:srgbClr val="FFFFFF"/>
                  </a:solidFill>
                  <a:latin typeface="Arial"/>
                  <a:ea typeface="+mn-ea"/>
                  <a:cs typeface="Arial"/>
                </a:rPr>
                <a:t/>
              </a:r>
              <a:br>
                <a:rPr lang="ru-RU" sz="800" b="0" i="0" smtClean="0">
                  <a:solidFill>
                    <a:srgbClr val="FFFFFF"/>
                  </a:solidFill>
                  <a:latin typeface="Arial"/>
                  <a:ea typeface="+mn-ea"/>
                  <a:cs typeface="Arial"/>
                </a:rPr>
              </a:br>
              <a:r>
                <a:rPr lang="ru-RU" sz="800" b="0" i="0" smtClean="0">
                  <a:solidFill>
                    <a:srgbClr val="FFFFFF"/>
                  </a:solidFill>
                  <a:latin typeface="Arial"/>
                  <a:ea typeface="+mn-ea"/>
                  <a:cs typeface="Arial"/>
                </a:rPr>
                <a:t>безопасности</a:t>
              </a:r>
              <a:r>
                <a:rPr lang="ru-RU" sz="800" b="0" i="0" smtClean="0">
                  <a:solidFill>
                    <a:srgbClr val="FFFFFF"/>
                  </a:solidFill>
                  <a:latin typeface="Arial"/>
                  <a:ea typeface="+mn-ea"/>
                  <a:cs typeface="Arial"/>
                </a:rPr>
                <a:t> и </a:t>
              </a:r>
              <a:r>
                <a:rPr lang="ru-RU" sz="800" b="0" i="0" smtClean="0">
                  <a:solidFill>
                    <a:srgbClr val="FFFFFF"/>
                  </a:solidFill>
                  <a:latin typeface="Arial"/>
                  <a:ea typeface="+mn-ea"/>
                  <a:cs typeface="Arial"/>
                </a:rPr>
                <a:t>идентификация</a:t>
              </a:r>
              <a:endParaRPr lang="ru-RU" sz="800" b="0" i="0">
                <a:solidFill>
                  <a:srgbClr val="FFFFFF"/>
                </a:solidFill>
                <a:latin typeface="Arial"/>
                <a:ea typeface="+mn-ea"/>
                <a:cs typeface="Arial"/>
              </a:endParaRPr>
            </a:p>
          </p:txBody>
        </p:sp>
        <p:grpSp>
          <p:nvGrpSpPr>
            <p:cNvPr id="9" name="Group 109"/>
            <p:cNvGrpSpPr>
              <a:grpSpLocks/>
            </p:cNvGrpSpPr>
            <p:nvPr/>
          </p:nvGrpSpPr>
          <p:grpSpPr bwMode="auto">
            <a:xfrm>
              <a:off x="3372" y="3003"/>
              <a:ext cx="426" cy="362"/>
              <a:chOff x="1820" y="1126"/>
              <a:chExt cx="1052" cy="719"/>
            </a:xfrm>
          </p:grpSpPr>
          <p:sp>
            <p:nvSpPr>
              <p:cNvPr id="27" name="Line 110"/>
              <p:cNvSpPr>
                <a:spLocks noChangeShapeType="1"/>
              </p:cNvSpPr>
              <p:nvPr/>
            </p:nvSpPr>
            <p:spPr bwMode="gray">
              <a:xfrm flipV="1">
                <a:off x="2417" y="1353"/>
                <a:ext cx="158" cy="86"/>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sp>
            <p:nvSpPr>
              <p:cNvPr id="28" name="Line 111"/>
              <p:cNvSpPr>
                <a:spLocks noChangeShapeType="1"/>
              </p:cNvSpPr>
              <p:nvPr/>
            </p:nvSpPr>
            <p:spPr bwMode="gray">
              <a:xfrm flipV="1">
                <a:off x="2315" y="1593"/>
                <a:ext cx="138" cy="77"/>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sp>
            <p:nvSpPr>
              <p:cNvPr id="29" name="Line 112"/>
              <p:cNvSpPr>
                <a:spLocks noChangeShapeType="1"/>
              </p:cNvSpPr>
              <p:nvPr/>
            </p:nvSpPr>
            <p:spPr bwMode="gray">
              <a:xfrm>
                <a:off x="2315" y="1157"/>
                <a:ext cx="41" cy="24"/>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sp>
            <p:nvSpPr>
              <p:cNvPr id="30" name="Line 113"/>
              <p:cNvSpPr>
                <a:spLocks noChangeShapeType="1"/>
              </p:cNvSpPr>
              <p:nvPr/>
            </p:nvSpPr>
            <p:spPr bwMode="gray">
              <a:xfrm flipV="1">
                <a:off x="2137" y="1157"/>
                <a:ext cx="184" cy="106"/>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sp>
            <p:nvSpPr>
              <p:cNvPr id="31" name="Line 114"/>
              <p:cNvSpPr>
                <a:spLocks noChangeShapeType="1"/>
              </p:cNvSpPr>
              <p:nvPr/>
            </p:nvSpPr>
            <p:spPr bwMode="gray">
              <a:xfrm>
                <a:off x="2570" y="1349"/>
                <a:ext cx="71" cy="41"/>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pic>
            <p:nvPicPr>
              <p:cNvPr id="32" name="Picture 115" descr="a4"/>
              <p:cNvPicPr>
                <a:picLocks noChangeAspect="1" noChangeArrowheads="1"/>
              </p:cNvPicPr>
              <p:nvPr/>
            </p:nvPicPr>
            <p:blipFill>
              <a:blip r:embed="rId12" cstate="print"/>
              <a:srcRect/>
              <a:stretch>
                <a:fillRect/>
              </a:stretch>
            </p:blipFill>
            <p:spPr bwMode="gray">
              <a:xfrm>
                <a:off x="2599" y="1297"/>
                <a:ext cx="273" cy="199"/>
              </a:xfrm>
              <a:prstGeom prst="rect">
                <a:avLst/>
              </a:prstGeom>
              <a:noFill/>
              <a:ln w="9525">
                <a:noFill/>
                <a:miter lim="800000"/>
                <a:headEnd/>
                <a:tailEnd/>
              </a:ln>
            </p:spPr>
          </p:pic>
          <p:sp>
            <p:nvSpPr>
              <p:cNvPr id="33" name="Line 116"/>
              <p:cNvSpPr>
                <a:spLocks noChangeShapeType="1"/>
              </p:cNvSpPr>
              <p:nvPr/>
            </p:nvSpPr>
            <p:spPr bwMode="gray">
              <a:xfrm flipV="1">
                <a:off x="2030" y="1438"/>
                <a:ext cx="179" cy="98"/>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pic>
            <p:nvPicPr>
              <p:cNvPr id="34" name="Picture 117" descr="a1"/>
              <p:cNvPicPr>
                <a:picLocks noChangeAspect="1" noChangeArrowheads="1"/>
              </p:cNvPicPr>
              <p:nvPr/>
            </p:nvPicPr>
            <p:blipFill>
              <a:blip r:embed="rId13" cstate="print"/>
              <a:srcRect/>
              <a:stretch>
                <a:fillRect/>
              </a:stretch>
            </p:blipFill>
            <p:spPr bwMode="gray">
              <a:xfrm>
                <a:off x="2299" y="1126"/>
                <a:ext cx="274" cy="198"/>
              </a:xfrm>
              <a:prstGeom prst="rect">
                <a:avLst/>
              </a:prstGeom>
              <a:noFill/>
              <a:ln w="9525">
                <a:noFill/>
                <a:miter lim="800000"/>
                <a:headEnd/>
                <a:tailEnd/>
              </a:ln>
            </p:spPr>
          </p:pic>
          <p:sp>
            <p:nvSpPr>
              <p:cNvPr id="35" name="Line 118"/>
              <p:cNvSpPr>
                <a:spLocks noChangeShapeType="1"/>
              </p:cNvSpPr>
              <p:nvPr/>
            </p:nvSpPr>
            <p:spPr bwMode="gray">
              <a:xfrm flipV="1">
                <a:off x="2320" y="1467"/>
                <a:ext cx="388" cy="220"/>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pic>
            <p:nvPicPr>
              <p:cNvPr id="36" name="Picture 119" descr="a2"/>
              <p:cNvPicPr>
                <a:picLocks noChangeAspect="1" noChangeArrowheads="1"/>
              </p:cNvPicPr>
              <p:nvPr/>
            </p:nvPicPr>
            <p:blipFill>
              <a:blip r:embed="rId14" cstate="print"/>
              <a:srcRect/>
              <a:stretch>
                <a:fillRect/>
              </a:stretch>
            </p:blipFill>
            <p:spPr bwMode="gray">
              <a:xfrm>
                <a:off x="2504" y="1565"/>
                <a:ext cx="275" cy="197"/>
              </a:xfrm>
              <a:prstGeom prst="rect">
                <a:avLst/>
              </a:prstGeom>
              <a:noFill/>
              <a:ln w="9525">
                <a:noFill/>
                <a:miter lim="800000"/>
                <a:headEnd/>
                <a:tailEnd/>
              </a:ln>
            </p:spPr>
          </p:pic>
          <p:pic>
            <p:nvPicPr>
              <p:cNvPr id="37" name="Picture 120" descr="a3"/>
              <p:cNvPicPr>
                <a:picLocks noChangeAspect="1" noChangeArrowheads="1"/>
              </p:cNvPicPr>
              <p:nvPr/>
            </p:nvPicPr>
            <p:blipFill>
              <a:blip r:embed="rId15" cstate="print"/>
              <a:srcRect/>
              <a:stretch>
                <a:fillRect/>
              </a:stretch>
            </p:blipFill>
            <p:spPr bwMode="gray">
              <a:xfrm>
                <a:off x="1936" y="1234"/>
                <a:ext cx="275" cy="198"/>
              </a:xfrm>
              <a:prstGeom prst="rect">
                <a:avLst/>
              </a:prstGeom>
              <a:noFill/>
              <a:ln w="9525">
                <a:noFill/>
                <a:miter lim="800000"/>
                <a:headEnd/>
                <a:tailEnd/>
              </a:ln>
            </p:spPr>
          </p:pic>
          <p:pic>
            <p:nvPicPr>
              <p:cNvPr id="38" name="Picture 121" descr="a6"/>
              <p:cNvPicPr>
                <a:picLocks noChangeAspect="1" noChangeArrowheads="1"/>
              </p:cNvPicPr>
              <p:nvPr/>
            </p:nvPicPr>
            <p:blipFill>
              <a:blip r:embed="rId16" cstate="print"/>
              <a:srcRect/>
              <a:stretch>
                <a:fillRect/>
              </a:stretch>
            </p:blipFill>
            <p:spPr bwMode="gray">
              <a:xfrm>
                <a:off x="1820" y="1469"/>
                <a:ext cx="274" cy="198"/>
              </a:xfrm>
              <a:prstGeom prst="rect">
                <a:avLst/>
              </a:prstGeom>
              <a:noFill/>
              <a:ln w="9525">
                <a:noFill/>
                <a:miter lim="800000"/>
                <a:headEnd/>
                <a:tailEnd/>
              </a:ln>
            </p:spPr>
          </p:pic>
          <p:pic>
            <p:nvPicPr>
              <p:cNvPr id="39" name="Picture 122" descr="a7"/>
              <p:cNvPicPr>
                <a:picLocks noChangeAspect="1" noChangeArrowheads="1"/>
              </p:cNvPicPr>
              <p:nvPr/>
            </p:nvPicPr>
            <p:blipFill>
              <a:blip r:embed="rId17" cstate="print"/>
              <a:srcRect/>
              <a:stretch>
                <a:fillRect/>
              </a:stretch>
            </p:blipFill>
            <p:spPr bwMode="gray">
              <a:xfrm>
                <a:off x="2217" y="1396"/>
                <a:ext cx="274" cy="198"/>
              </a:xfrm>
              <a:prstGeom prst="rect">
                <a:avLst/>
              </a:prstGeom>
              <a:noFill/>
              <a:ln w="9525">
                <a:noFill/>
                <a:miter lim="800000"/>
                <a:headEnd/>
                <a:tailEnd/>
              </a:ln>
            </p:spPr>
          </p:pic>
          <p:sp>
            <p:nvSpPr>
              <p:cNvPr id="40" name="Line 123"/>
              <p:cNvSpPr>
                <a:spLocks noChangeShapeType="1"/>
              </p:cNvSpPr>
              <p:nvPr/>
            </p:nvSpPr>
            <p:spPr bwMode="gray">
              <a:xfrm>
                <a:off x="2152" y="1381"/>
                <a:ext cx="112" cy="61"/>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pic>
            <p:nvPicPr>
              <p:cNvPr id="41" name="Picture 124" descr="a5"/>
              <p:cNvPicPr>
                <a:picLocks noChangeAspect="1" noChangeArrowheads="1"/>
              </p:cNvPicPr>
              <p:nvPr/>
            </p:nvPicPr>
            <p:blipFill>
              <a:blip r:embed="rId18" cstate="print"/>
              <a:srcRect/>
              <a:stretch>
                <a:fillRect/>
              </a:stretch>
            </p:blipFill>
            <p:spPr bwMode="gray">
              <a:xfrm>
                <a:off x="2128" y="1647"/>
                <a:ext cx="273" cy="198"/>
              </a:xfrm>
              <a:prstGeom prst="rect">
                <a:avLst/>
              </a:prstGeom>
              <a:noFill/>
              <a:ln w="9525">
                <a:noFill/>
                <a:miter lim="800000"/>
                <a:headEnd/>
                <a:tailEnd/>
              </a:ln>
            </p:spPr>
          </p:pic>
          <p:sp>
            <p:nvSpPr>
              <p:cNvPr id="42" name="Line 125"/>
              <p:cNvSpPr>
                <a:spLocks noChangeShapeType="1"/>
              </p:cNvSpPr>
              <p:nvPr/>
            </p:nvSpPr>
            <p:spPr bwMode="gray">
              <a:xfrm>
                <a:off x="2509" y="1263"/>
                <a:ext cx="133" cy="77"/>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sp>
            <p:nvSpPr>
              <p:cNvPr id="43" name="Line 126"/>
              <p:cNvSpPr>
                <a:spLocks noChangeShapeType="1"/>
              </p:cNvSpPr>
              <p:nvPr/>
            </p:nvSpPr>
            <p:spPr bwMode="gray">
              <a:xfrm>
                <a:off x="2045" y="1609"/>
                <a:ext cx="133" cy="77"/>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sp>
            <p:nvSpPr>
              <p:cNvPr id="44" name="Line 127"/>
              <p:cNvSpPr>
                <a:spLocks noChangeShapeType="1"/>
              </p:cNvSpPr>
              <p:nvPr/>
            </p:nvSpPr>
            <p:spPr bwMode="gray">
              <a:xfrm>
                <a:off x="2387" y="1556"/>
                <a:ext cx="66" cy="41"/>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sp>
            <p:nvSpPr>
              <p:cNvPr id="45" name="Line 128"/>
              <p:cNvSpPr>
                <a:spLocks noChangeShapeType="1"/>
              </p:cNvSpPr>
              <p:nvPr/>
            </p:nvSpPr>
            <p:spPr bwMode="gray">
              <a:xfrm>
                <a:off x="2351" y="1784"/>
                <a:ext cx="46" cy="29"/>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sp>
            <p:nvSpPr>
              <p:cNvPr id="46" name="Line 129"/>
              <p:cNvSpPr>
                <a:spLocks noChangeShapeType="1"/>
              </p:cNvSpPr>
              <p:nvPr/>
            </p:nvSpPr>
            <p:spPr bwMode="gray">
              <a:xfrm flipV="1">
                <a:off x="2397" y="1707"/>
                <a:ext cx="179" cy="98"/>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sp>
            <p:nvSpPr>
              <p:cNvPr id="47" name="Line 130"/>
              <p:cNvSpPr>
                <a:spLocks noChangeShapeType="1"/>
              </p:cNvSpPr>
              <p:nvPr/>
            </p:nvSpPr>
            <p:spPr bwMode="gray">
              <a:xfrm>
                <a:off x="2116" y="1393"/>
                <a:ext cx="82" cy="45"/>
              </a:xfrm>
              <a:prstGeom prst="line">
                <a:avLst/>
              </a:prstGeom>
              <a:noFill/>
              <a:ln w="12700">
                <a:solidFill>
                  <a:schemeClr val="tx1"/>
                </a:solidFill>
                <a:round/>
                <a:headEnd/>
                <a:tailEnd/>
              </a:ln>
            </p:spPr>
            <p:txBody>
              <a:bodyPr lIns="90000" tIns="46800" rIns="90000" bIns="46800" anchor="ctr"/>
              <a:lstStyle/>
              <a:p>
                <a:pPr algn="ctr">
                  <a:buClr>
                    <a:schemeClr val="accent1"/>
                  </a:buClr>
                  <a:buSzPct val="80000"/>
                  <a:buFont typeface="Wingdings" pitchFamily="2" charset="2"/>
                  <a:buNone/>
                  <a:defRPr/>
                </a:pPr>
                <a:endParaRPr lang="ru-RU" sz="1050" b="0">
                  <a:latin typeface="+mj-lt"/>
                </a:endParaRPr>
              </a:p>
            </p:txBody>
          </p:sp>
        </p:grpSp>
        <p:sp>
          <p:nvSpPr>
            <p:cNvPr id="24" name="Picture 73" descr="box"/>
            <p:cNvSpPr>
              <a:spLocks noChangeAspect="1" noChangeArrowheads="1"/>
            </p:cNvSpPr>
            <p:nvPr/>
          </p:nvSpPr>
          <p:spPr bwMode="gray">
            <a:xfrm>
              <a:off x="1567" y="3121"/>
              <a:ext cx="406" cy="400"/>
            </a:xfrm>
            <a:prstGeom prst="rect">
              <a:avLst/>
            </a:prstGeom>
            <a:noFill/>
            <a:ln w="9525">
              <a:noFill/>
              <a:miter lim="800000"/>
              <a:headEnd/>
              <a:tailEnd/>
            </a:ln>
          </p:spPr>
          <p:txBody>
            <a:bodyPr/>
            <a:lstStyle/>
            <a:p>
              <a:pPr marL="244475" indent="-244475" algn="ctr">
                <a:buClr>
                  <a:schemeClr val="accent1"/>
                </a:buClr>
                <a:buSzPct val="80000"/>
                <a:buFont typeface="Wingdings" pitchFamily="2" charset="2"/>
                <a:buNone/>
              </a:pPr>
              <a:endParaRPr lang="ru-RU" sz="2400"/>
            </a:p>
          </p:txBody>
        </p:sp>
        <p:sp>
          <p:nvSpPr>
            <p:cNvPr id="25" name="Text Box 84"/>
            <p:cNvSpPr txBox="1">
              <a:spLocks noChangeArrowheads="1"/>
            </p:cNvSpPr>
            <p:nvPr/>
          </p:nvSpPr>
          <p:spPr bwMode="gray">
            <a:xfrm>
              <a:off x="1946" y="3296"/>
              <a:ext cx="1955" cy="263"/>
            </a:xfrm>
            <a:prstGeom prst="rect">
              <a:avLst/>
            </a:prstGeom>
            <a:noFill/>
            <a:ln w="9525" algn="ctr">
              <a:noFill/>
              <a:miter lim="800000"/>
              <a:headEnd/>
              <a:tailEnd/>
            </a:ln>
          </p:spPr>
          <p:txBody>
            <a:bodyPr lIns="90000" tIns="46800" rIns="90000" bIns="46800">
              <a:spAutoFit/>
            </a:bodyPr>
            <a:lstStyle/>
            <a:p>
              <a:pPr marL="246888" indent="-246888" algn="l" defTabSz="914400">
                <a:spcBef>
                  <a:spcPts val="720"/>
                </a:spcBef>
                <a:buNone/>
              </a:pPr>
              <a:r>
                <a:rPr lang="ru-RU" sz="1200" b="0" i="0" smtClean="0">
                  <a:solidFill>
                    <a:srgbClr val="FFFFFF"/>
                  </a:solidFill>
                  <a:latin typeface="Arial"/>
                  <a:ea typeface="+mn-ea"/>
                  <a:cs typeface="+mn-cs"/>
                </a:rPr>
                <a:t>Основа</a:t>
              </a:r>
              <a:r>
                <a:rPr lang="ru-RU" sz="1200" b="0" i="0" smtClean="0">
                  <a:solidFill>
                    <a:srgbClr val="FFFFFF"/>
                  </a:solidFill>
                  <a:latin typeface="Arial"/>
                  <a:ea typeface="+mn-ea"/>
                  <a:cs typeface="+mn-cs"/>
                </a:rPr>
                <a:t> </a:t>
              </a:r>
              <a:r>
                <a:rPr lang="ru-RU" sz="1200" b="0" i="0" smtClean="0">
                  <a:solidFill>
                    <a:srgbClr val="FFFFFF"/>
                  </a:solidFill>
                  <a:latin typeface="Arial"/>
                  <a:ea typeface="+mn-ea"/>
                  <a:cs typeface="+mn-cs"/>
                </a:rPr>
                <a:t>приложения</a:t>
              </a:r>
              <a:endParaRPr lang="ru-RU" sz="1200" b="0" i="0">
                <a:solidFill>
                  <a:srgbClr val="FFFFFF"/>
                </a:solidFill>
                <a:latin typeface="Arial"/>
                <a:ea typeface="+mn-ea"/>
                <a:cs typeface="+mn-cs"/>
              </a:endParaRPr>
            </a:p>
          </p:txBody>
        </p:sp>
        <p:pic>
          <p:nvPicPr>
            <p:cNvPr id="26" name="Picture 73" descr="box"/>
            <p:cNvPicPr>
              <a:picLocks noChangeAspect="1" noChangeArrowheads="1"/>
            </p:cNvPicPr>
            <p:nvPr/>
          </p:nvPicPr>
          <p:blipFill>
            <a:blip r:embed="rId19" cstate="print"/>
            <a:srcRect/>
            <a:stretch>
              <a:fillRect/>
            </a:stretch>
          </p:blipFill>
          <p:spPr bwMode="gray">
            <a:xfrm>
              <a:off x="1620" y="3154"/>
              <a:ext cx="406" cy="400"/>
            </a:xfrm>
            <a:prstGeom prst="rect">
              <a:avLst/>
            </a:prstGeom>
            <a:noFill/>
            <a:ln w="9525">
              <a:noFill/>
              <a:miter lim="800000"/>
              <a:headEnd/>
              <a:tailEnd/>
            </a:ln>
          </p:spPr>
        </p:pic>
      </p:grpSp>
      <p:sp>
        <p:nvSpPr>
          <p:cNvPr id="76" name="Rectangle 75"/>
          <p:cNvSpPr/>
          <p:nvPr/>
        </p:nvSpPr>
        <p:spPr bwMode="auto">
          <a:xfrm>
            <a:off x="4038600" y="1295400"/>
            <a:ext cx="4876800" cy="5486400"/>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0000" tIns="46800" rIns="90000" bIns="46800" numCol="1" rtlCol="0" anchor="t" anchorCtr="0" compatLnSpc="1">
            <a:prstTxWarp prst="textNoShape">
              <a:avLst/>
            </a:prstTxWarp>
          </a:bodyPr>
          <a:lstStyle/>
          <a:p>
            <a:pPr algn="l" defTabSz="914400">
              <a:buNone/>
            </a:pPr>
            <a:r>
              <a:rPr lang="ru-RU" sz="1400" b="0" i="0" smtClean="0">
                <a:latin typeface="Arial"/>
                <a:ea typeface="+mn-ea"/>
                <a:cs typeface="+mn-cs"/>
              </a:rPr>
              <a:t>SAP NetWeaver – </a:t>
            </a:r>
            <a:r>
              <a:rPr lang="ru-RU" sz="1400" b="0" i="0" smtClean="0">
                <a:latin typeface="Arial"/>
                <a:ea typeface="+mn-ea"/>
                <a:cs typeface="+mn-cs"/>
              </a:rPr>
              <a:t>платформа</a:t>
            </a:r>
            <a:r>
              <a:rPr lang="ru-RU" sz="1400" b="0" i="0" smtClean="0">
                <a:latin typeface="Arial"/>
                <a:ea typeface="+mn-ea"/>
                <a:cs typeface="+mn-cs"/>
              </a:rPr>
              <a:t>, которая формирует общую технологическую основу для бизнес-приложений </a:t>
            </a:r>
            <a:r>
              <a:rPr lang="ru-RU" sz="1400" b="0" i="0" smtClean="0">
                <a:latin typeface="Arial"/>
                <a:ea typeface="+mn-ea"/>
                <a:cs typeface="+mn-cs"/>
              </a:rPr>
              <a:t>SAP</a:t>
            </a:r>
            <a:r>
              <a:rPr lang="ru-RU" sz="1400" b="0" i="0" smtClean="0">
                <a:latin typeface="Arial"/>
                <a:ea typeface="+mn-ea"/>
                <a:cs typeface="+mn-cs"/>
              </a:rPr>
              <a:t>. </a:t>
            </a:r>
            <a:endParaRPr lang="ru-RU" sz="1400" b="0" i="0" smtClean="0">
              <a:latin typeface="Arial"/>
              <a:ea typeface="+mn-ea"/>
              <a:cs typeface="+mn-cs"/>
            </a:endParaRPr>
          </a:p>
          <a:p>
            <a:pPr algn="l" defTabSz="914400">
              <a:buNone/>
            </a:pPr>
            <a:r>
              <a:rPr lang="ru-RU" sz="1400" b="0" i="0" smtClean="0">
                <a:latin typeface="Arial"/>
                <a:ea typeface="+mn-ea"/>
                <a:cs typeface="+mn-cs"/>
              </a:rPr>
              <a:t>Кроме </a:t>
            </a:r>
            <a:r>
              <a:rPr lang="ru-RU" sz="1400" b="0" i="0" smtClean="0">
                <a:latin typeface="Arial"/>
                <a:ea typeface="+mn-ea"/>
                <a:cs typeface="+mn-cs"/>
              </a:rPr>
              <a:t>того</a:t>
            </a:r>
            <a:r>
              <a:rPr lang="ru-RU" sz="1400" b="0" i="0" smtClean="0">
                <a:latin typeface="Arial"/>
                <a:ea typeface="+mn-ea"/>
                <a:cs typeface="+mn-cs"/>
              </a:rPr>
              <a:t>, SAP NetWeaver содержит дополнительные технологические </a:t>
            </a:r>
            <a:r>
              <a:rPr lang="ru-RU" sz="1400" b="0" i="0" smtClean="0">
                <a:latin typeface="Arial"/>
                <a:ea typeface="+mn-ea"/>
                <a:cs typeface="+mn-cs"/>
              </a:rPr>
              <a:t>компоненты</a:t>
            </a:r>
            <a:r>
              <a:rPr lang="ru-RU" sz="1400" b="0" i="0" smtClean="0">
                <a:latin typeface="Arial"/>
                <a:ea typeface="+mn-ea"/>
                <a:cs typeface="+mn-cs"/>
              </a:rPr>
              <a:t>, которые помогают нашим </a:t>
            </a:r>
            <a:r>
              <a:rPr lang="ru-RU" sz="1400" b="0" i="0" smtClean="0">
                <a:latin typeface="Arial"/>
                <a:ea typeface="+mn-ea"/>
                <a:cs typeface="+mn-cs"/>
              </a:rPr>
              <a:t>покупателям:</a:t>
            </a:r>
            <a:r>
              <a:rPr lang="ru-RU" sz="1400" b="0" i="0" smtClean="0">
                <a:latin typeface="Arial"/>
                <a:ea typeface="+mn-ea"/>
                <a:cs typeface="+mn-cs"/>
              </a:rPr>
              <a:t> </a:t>
            </a:r>
            <a:endParaRPr lang="ru-RU" sz="1400" b="0" i="0" smtClean="0">
              <a:latin typeface="Arial"/>
              <a:ea typeface="+mn-ea"/>
              <a:cs typeface="+mn-cs"/>
            </a:endParaRPr>
          </a:p>
          <a:p>
            <a:pPr marL="180975" indent="-180975" algn="l" defTabSz="914400">
              <a:spcBef>
                <a:spcPts val="600"/>
              </a:spcBef>
              <a:buClr>
                <a:srgbClr val="F0AB00"/>
              </a:buClr>
              <a:buSzPct val="80000"/>
              <a:buFont typeface="Wingdings"/>
              <a:buChar char="n"/>
            </a:pPr>
            <a:r>
              <a:rPr lang="ru-RU" sz="1400" b="0" i="0" smtClean="0">
                <a:latin typeface="Arial"/>
                <a:ea typeface="+mn-ea"/>
                <a:cs typeface="+mn-cs"/>
              </a:rPr>
              <a:t>совершенствовать свои </a:t>
            </a:r>
            <a:r>
              <a:rPr lang="ru-RU" sz="1400" b="0" i="0" smtClean="0">
                <a:latin typeface="Arial"/>
                <a:ea typeface="+mn-ea"/>
                <a:cs typeface="+mn-cs"/>
              </a:rPr>
              <a:t>бизнес-процессы</a:t>
            </a:r>
            <a:endParaRPr lang="ru-RU" sz="1400" b="0" i="0" smtClean="0">
              <a:latin typeface="Arial"/>
              <a:ea typeface="+mn-ea"/>
              <a:cs typeface="+mn-cs"/>
            </a:endParaRPr>
          </a:p>
          <a:p>
            <a:pPr marL="180975" indent="-180975" algn="l" defTabSz="914400">
              <a:spcBef>
                <a:spcPts val="600"/>
              </a:spcBef>
              <a:buClr>
                <a:srgbClr val="F0AB00"/>
              </a:buClr>
              <a:buSzPct val="80000"/>
              <a:buFont typeface="Wingdings"/>
              <a:buChar char="n"/>
            </a:pPr>
            <a:r>
              <a:rPr lang="ru-RU" sz="1400" b="0" i="0" smtClean="0">
                <a:latin typeface="Arial"/>
                <a:ea typeface="+mn-ea"/>
                <a:cs typeface="+mn-cs"/>
              </a:rPr>
              <a:t>повышать эффективность деятельности предприятия </a:t>
            </a:r>
            <a:endParaRPr lang="ru-RU" sz="1400" b="0" i="0" smtClean="0">
              <a:latin typeface="Arial"/>
              <a:ea typeface="+mn-ea"/>
              <a:cs typeface="+mn-cs"/>
            </a:endParaRPr>
          </a:p>
          <a:p>
            <a:pPr marL="180975" indent="-180975" algn="l" defTabSz="914400">
              <a:spcBef>
                <a:spcPts val="600"/>
              </a:spcBef>
              <a:buClr>
                <a:srgbClr val="F0AB00"/>
              </a:buClr>
              <a:buSzPct val="80000"/>
              <a:buFont typeface="Wingdings"/>
              <a:buChar char="n"/>
            </a:pPr>
            <a:r>
              <a:rPr lang="ru-RU" sz="1400" b="0" i="0" smtClean="0">
                <a:latin typeface="Arial"/>
                <a:ea typeface="+mn-ea"/>
                <a:cs typeface="+mn-cs"/>
              </a:rPr>
              <a:t>ускорять внедрение инновационных </a:t>
            </a:r>
            <a:r>
              <a:rPr lang="ru-RU" sz="1400" b="0" i="0" smtClean="0">
                <a:latin typeface="Arial"/>
                <a:ea typeface="+mn-ea"/>
                <a:cs typeface="+mn-cs"/>
              </a:rPr>
              <a:t>технологий</a:t>
            </a:r>
            <a:r>
              <a:rPr lang="ru-RU" sz="1400" b="0" i="0" smtClean="0">
                <a:latin typeface="Arial"/>
                <a:ea typeface="+mn-ea"/>
                <a:cs typeface="+mn-cs"/>
              </a:rPr>
              <a:t> </a:t>
            </a:r>
            <a:r>
              <a:rPr lang="ru-RU" sz="1400" b="0" i="0" smtClean="0">
                <a:latin typeface="Arial"/>
                <a:ea typeface="+mn-ea"/>
                <a:cs typeface="+mn-cs"/>
              </a:rPr>
              <a:t>благодаря:</a:t>
            </a:r>
            <a:endParaRPr lang="ru-RU" sz="1400" b="0" i="0" smtClean="0">
              <a:latin typeface="Arial"/>
              <a:ea typeface="+mn-ea"/>
              <a:cs typeface="+mn-cs"/>
            </a:endParaRPr>
          </a:p>
          <a:p>
            <a:pPr marL="182880" indent="-182880" algn="l" defTabSz="914400">
              <a:spcBef>
                <a:spcPts val="600"/>
              </a:spcBef>
              <a:buClr>
                <a:srgbClr val="F0AB00"/>
              </a:buClr>
              <a:buSzPct val="80000"/>
              <a:buFont typeface="Wingdings"/>
              <a:buChar char="n"/>
            </a:pPr>
            <a:r>
              <a:rPr lang="ru-RU" sz="1400" b="0" i="0" smtClean="0">
                <a:latin typeface="Arial"/>
                <a:ea typeface="+mn-ea"/>
                <a:cs typeface="+mn-cs"/>
              </a:rPr>
              <a:t>беспрепятственному расширению и эффективной оркестровке </a:t>
            </a:r>
            <a:r>
              <a:rPr lang="ru-RU" sz="1400" b="0" i="0" smtClean="0">
                <a:latin typeface="Arial"/>
                <a:ea typeface="+mn-ea"/>
                <a:cs typeface="+mn-cs"/>
              </a:rPr>
              <a:t>бизнес-процессов</a:t>
            </a:r>
            <a:r>
              <a:rPr lang="ru-RU" sz="1400" b="0" i="0" smtClean="0">
                <a:latin typeface="Arial"/>
                <a:ea typeface="+mn-ea"/>
                <a:cs typeface="+mn-cs"/>
              </a:rPr>
              <a:t>, пользователей </a:t>
            </a:r>
            <a:r>
              <a:rPr lang="ru-RU" sz="1400" b="0" i="0" smtClean="0">
                <a:latin typeface="Arial"/>
                <a:ea typeface="+mn-ea"/>
                <a:cs typeface="+mn-cs"/>
              </a:rPr>
              <a:t>и</a:t>
            </a:r>
            <a:r>
              <a:rPr lang="ru-RU" sz="1400" b="0" i="0" smtClean="0">
                <a:latin typeface="Arial"/>
                <a:ea typeface="+mn-ea"/>
                <a:cs typeface="+mn-cs"/>
              </a:rPr>
              <a:t> </a:t>
            </a:r>
            <a:r>
              <a:rPr lang="ru-RU" sz="1400" b="0" i="0" smtClean="0">
                <a:latin typeface="Arial"/>
                <a:ea typeface="+mn-ea"/>
                <a:cs typeface="+mn-cs"/>
              </a:rPr>
              <a:t>содержимого</a:t>
            </a:r>
            <a:r>
              <a:rPr lang="ru-RU" sz="1400" b="0" i="0" smtClean="0">
                <a:latin typeface="Arial"/>
                <a:ea typeface="+mn-ea"/>
                <a:cs typeface="+mn-cs"/>
              </a:rPr>
              <a:t> </a:t>
            </a:r>
            <a:endParaRPr lang="ru-RU" sz="1400" b="0" i="0" smtClean="0">
              <a:latin typeface="Arial"/>
              <a:ea typeface="+mn-ea"/>
              <a:cs typeface="+mn-cs"/>
            </a:endParaRPr>
          </a:p>
          <a:p>
            <a:pPr marL="182880" indent="-182880" algn="l" defTabSz="914400">
              <a:spcBef>
                <a:spcPts val="600"/>
              </a:spcBef>
              <a:buClr>
                <a:srgbClr val="F0AB00"/>
              </a:buClr>
              <a:buSzPct val="80000"/>
              <a:buFont typeface="Wingdings"/>
              <a:buChar char="n"/>
            </a:pPr>
            <a:r>
              <a:rPr lang="ru-RU" sz="1400" b="0" i="0" smtClean="0">
                <a:latin typeface="Arial"/>
                <a:ea typeface="+mn-ea"/>
                <a:cs typeface="+mn-cs"/>
              </a:rPr>
              <a:t>наличию у партнеров возможности создавать стратегические решения на основе разработок </a:t>
            </a:r>
            <a:r>
              <a:rPr lang="ru-RU" sz="1400" b="0" i="0" smtClean="0">
                <a:latin typeface="Arial"/>
                <a:ea typeface="+mn-ea"/>
                <a:cs typeface="+mn-cs"/>
              </a:rPr>
              <a:t>SAP</a:t>
            </a:r>
            <a:endParaRPr lang="ru-RU" sz="1400" b="0" i="0" smtClean="0">
              <a:latin typeface="Arial"/>
              <a:ea typeface="+mn-ea"/>
              <a:cs typeface="+mn-cs"/>
            </a:endParaRPr>
          </a:p>
          <a:p>
            <a:pPr marL="182880" indent="-182880" algn="l" defTabSz="914400">
              <a:spcBef>
                <a:spcPts val="600"/>
              </a:spcBef>
              <a:buClr>
                <a:srgbClr val="F0AB00"/>
              </a:buClr>
              <a:buSzPct val="80000"/>
              <a:buFont typeface="Wingdings"/>
              <a:buChar char="n"/>
            </a:pPr>
            <a:r>
              <a:rPr lang="ru-RU" sz="1400" b="0" i="0" smtClean="0">
                <a:latin typeface="Arial"/>
                <a:ea typeface="+mn-ea"/>
                <a:cs typeface="+mn-cs"/>
              </a:rPr>
              <a:t>формированию бизнес-контекста для конечных пользователей путем интеграции информации </a:t>
            </a:r>
            <a:r>
              <a:rPr lang="ru-RU" sz="1400" b="0" i="0" smtClean="0">
                <a:latin typeface="Arial"/>
                <a:ea typeface="+mn-ea"/>
                <a:cs typeface="+mn-cs"/>
              </a:rPr>
              <a:t>из</a:t>
            </a:r>
            <a:r>
              <a:rPr lang="ru-RU" sz="1400">
                <a:latin typeface="Arial"/>
              </a:rPr>
              <a:t> </a:t>
            </a:r>
            <a:r>
              <a:rPr lang="ru-RU" sz="1400" b="0" i="0" smtClean="0">
                <a:latin typeface="Arial"/>
                <a:ea typeface="+mn-ea"/>
                <a:cs typeface="+mn-cs"/>
              </a:rPr>
              <a:t>транзакционных</a:t>
            </a:r>
            <a:r>
              <a:rPr lang="ru-RU" sz="1400" b="0" i="0" smtClean="0">
                <a:latin typeface="Arial"/>
                <a:ea typeface="+mn-ea"/>
                <a:cs typeface="+mn-cs"/>
              </a:rPr>
              <a:t> и аналитических </a:t>
            </a:r>
            <a:r>
              <a:rPr lang="ru-RU" sz="1400" b="0" i="0" smtClean="0">
                <a:latin typeface="Arial"/>
                <a:ea typeface="+mn-ea"/>
                <a:cs typeface="+mn-cs"/>
              </a:rPr>
              <a:t>систем</a:t>
            </a:r>
            <a:r>
              <a:rPr lang="ru-RU" sz="1400" b="0" i="0" smtClean="0">
                <a:latin typeface="Arial"/>
                <a:ea typeface="+mn-ea"/>
                <a:cs typeface="+mn-cs"/>
              </a:rPr>
              <a:t>, а также решений для совместной </a:t>
            </a:r>
            <a:r>
              <a:rPr lang="ru-RU" sz="1400" b="0" i="0" smtClean="0">
                <a:latin typeface="Arial"/>
                <a:ea typeface="+mn-ea"/>
                <a:cs typeface="+mn-cs"/>
              </a:rPr>
              <a:t>работы</a:t>
            </a:r>
            <a:r>
              <a:rPr lang="ru-RU" sz="1400" b="0" i="0" smtClean="0">
                <a:latin typeface="Arial"/>
                <a:ea typeface="+mn-ea"/>
                <a:cs typeface="+mn-cs"/>
              </a:rPr>
              <a:t>; </a:t>
            </a:r>
            <a:r>
              <a:rPr lang="ru-RU" sz="1400" b="0" i="0" smtClean="0">
                <a:latin typeface="Arial"/>
                <a:ea typeface="+mn-ea"/>
                <a:cs typeface="+mn-cs"/>
              </a:rPr>
              <a:t>созданный</a:t>
            </a:r>
            <a:r>
              <a:rPr lang="ru-RU" sz="1400" b="0" i="0" smtClean="0">
                <a:latin typeface="Arial"/>
                <a:ea typeface="+mn-ea"/>
                <a:cs typeface="+mn-cs"/>
              </a:rPr>
              <a:t> контент доступен в любом месте и в любое </a:t>
            </a:r>
            <a:r>
              <a:rPr lang="ru-RU" sz="1400" b="0" i="0" smtClean="0">
                <a:latin typeface="Arial"/>
                <a:ea typeface="+mn-ea"/>
                <a:cs typeface="+mn-cs"/>
              </a:rPr>
              <a:t>время</a:t>
            </a:r>
            <a:endParaRPr lang="ru-RU" sz="1400" b="0" i="0">
              <a:latin typeface="Arial"/>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imagedownload.wdf.sap.corp:7080/download.epd?context=050E8D47DE0DE16A35ED207551F070BACCC7D19307F6F2C928809997820BC9172C7DA98EF78E4713258AAC958C691641F2017E7D984C688F"/>
          <p:cNvPicPr>
            <a:picLocks noChangeAspect="1" noChangeArrowheads="1"/>
          </p:cNvPicPr>
          <p:nvPr/>
        </p:nvPicPr>
        <p:blipFill>
          <a:blip r:embed="rId2" cstate="print"/>
          <a:srcRect/>
          <a:stretch>
            <a:fillRect/>
          </a:stretch>
        </p:blipFill>
        <p:spPr bwMode="auto">
          <a:xfrm>
            <a:off x="152400" y="1143000"/>
            <a:ext cx="3276600" cy="5180304"/>
          </a:xfrm>
          <a:prstGeom prst="rect">
            <a:avLst/>
          </a:prstGeom>
          <a:ln>
            <a:noFill/>
          </a:ln>
          <a:effectLst>
            <a:softEdge rad="112500"/>
          </a:effectLst>
        </p:spPr>
      </p:pic>
      <p:sp>
        <p:nvSpPr>
          <p:cNvPr id="2" name="Title 1"/>
          <p:cNvSpPr>
            <a:spLocks noGrp="1"/>
          </p:cNvSpPr>
          <p:nvPr>
            <p:ph type="title"/>
          </p:nvPr>
        </p:nvSpPr>
        <p:spPr>
          <a:xfrm>
            <a:off x="211138" y="503238"/>
            <a:ext cx="7294562" cy="715962"/>
          </a:xfrm>
        </p:spPr>
        <p:txBody>
          <a:bodyPr/>
          <a:lstStyle/>
          <a:p>
            <a:pPr algn="l" defTabSz="914400">
              <a:spcBef>
                <a:spcPts val="0"/>
              </a:spcBef>
              <a:buNone/>
            </a:pPr>
            <a:r>
              <a:rPr lang="ru-RU" sz="2400" b="1" i="0" smtClean="0">
                <a:solidFill>
                  <a:srgbClr val="666666"/>
                </a:solidFill>
                <a:latin typeface="Arial"/>
                <a:ea typeface="+mj-ea"/>
                <a:cs typeface="+mj-cs"/>
              </a:rPr>
              <a:t>﻿</a:t>
            </a:r>
            <a:r>
              <a:rPr lang="ru-RU" sz="2400" b="1" i="0" smtClean="0">
                <a:solidFill>
                  <a:srgbClr val="666666"/>
                </a:solidFill>
                <a:latin typeface="Arial"/>
                <a:ea typeface="+mj-ea"/>
                <a:cs typeface="+mj-cs"/>
              </a:rPr>
              <a:t>﻿Причины</a:t>
            </a:r>
            <a:r>
              <a:rPr lang="ru-RU" smtClean="0">
                <a:solidFill>
                  <a:srgbClr val="666666"/>
                </a:solidFill>
                <a:latin typeface="Arial"/>
              </a:rPr>
              <a:t> </a:t>
            </a:r>
            <a:r>
              <a:rPr lang="ru-RU" sz="2400" b="1" i="0" smtClean="0">
                <a:solidFill>
                  <a:srgbClr val="666666"/>
                </a:solidFill>
                <a:latin typeface="Arial"/>
                <a:ea typeface="+mj-ea"/>
                <a:cs typeface="+mj-cs"/>
              </a:rPr>
              <a:t>выбора</a:t>
            </a:r>
            <a:r>
              <a:rPr lang="ru-RU" sz="2400" b="1" i="0" smtClean="0">
                <a:solidFill>
                  <a:srgbClr val="666666"/>
                </a:solidFill>
                <a:latin typeface="Arial"/>
                <a:ea typeface="+mj-ea"/>
                <a:cs typeface="+mj-cs"/>
              </a:rPr>
              <a:t> SAP NetWeaver </a:t>
            </a:r>
            <a:r>
              <a:rPr lang="ru-RU" sz="2400" b="1" i="0" smtClean="0">
                <a:solidFill>
                  <a:srgbClr val="666666"/>
                </a:solidFill>
                <a:latin typeface="Arial"/>
                <a:ea typeface="+mj-ea"/>
                <a:cs typeface="+mj-cs"/>
              </a:rPr>
              <a:t>7.3</a:t>
            </a:r>
            <a:r>
              <a:rPr lang="ru-RU" sz="2400" b="1" i="0" smtClean="0">
                <a:solidFill>
                  <a:srgbClr val="666666"/>
                </a:solidFill>
                <a:latin typeface="Arial"/>
                <a:ea typeface="+mj-ea"/>
                <a:cs typeface="+mj-cs"/>
              </a:rPr>
              <a:t/>
            </a:r>
            <a:br>
              <a:rPr lang="ru-RU" sz="2400" b="1" i="0" smtClean="0">
                <a:solidFill>
                  <a:srgbClr val="666666"/>
                </a:solidFill>
                <a:latin typeface="Arial"/>
                <a:ea typeface="+mj-ea"/>
                <a:cs typeface="+mj-cs"/>
              </a:rPr>
            </a:br>
            <a:endParaRPr lang="ru-RU" sz="2400" b="1" i="0">
              <a:solidFill>
                <a:srgbClr val="666666"/>
              </a:solidFill>
              <a:latin typeface="Arial"/>
              <a:ea typeface="+mj-ea"/>
              <a:cs typeface="+mj-cs"/>
            </a:endParaRPr>
          </a:p>
        </p:txBody>
      </p:sp>
      <p:sp>
        <p:nvSpPr>
          <p:cNvPr id="16" name="Rectangle 15"/>
          <p:cNvSpPr/>
          <p:nvPr/>
        </p:nvSpPr>
        <p:spPr bwMode="auto">
          <a:xfrm>
            <a:off x="3657600" y="1295400"/>
            <a:ext cx="5334000" cy="4772025"/>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0000" tIns="46800" rIns="90000" bIns="46800" numCol="1" rtlCol="0" anchor="t" anchorCtr="0" compatLnSpc="1">
            <a:prstTxWarp prst="textNoShape">
              <a:avLst/>
            </a:prstTxWarp>
          </a:bodyPr>
          <a:lstStyle/>
          <a:p>
            <a:pPr marL="265176" marR="0" indent="-265176" algn="l" defTabSz="914400">
              <a:lnSpc>
                <a:spcPct val="100000"/>
              </a:lnSpc>
              <a:spcBef>
                <a:spcPts val="0"/>
              </a:spcBef>
              <a:spcAft>
                <a:spcPts val="0"/>
              </a:spcAft>
              <a:buClr>
                <a:srgbClr val="F0AB00"/>
              </a:buClr>
              <a:buSzPct val="80000"/>
              <a:buFont typeface="Wingdings"/>
              <a:buChar char="n"/>
            </a:pPr>
            <a:r>
              <a:rPr lang="ru-RU" sz="1300" b="0" i="0" u="none" strike="noStrike" cap="none" baseline="0" smtClean="0">
                <a:solidFill>
                  <a:srgbClr val="F0AB00"/>
                </a:solidFill>
                <a:effectLst/>
                <a:latin typeface="Arial"/>
                <a:ea typeface="Arial Unicode MS"/>
                <a:cs typeface="Arial Unicode MS"/>
              </a:rPr>
              <a:t>Комплексная</a:t>
            </a:r>
            <a:r>
              <a:rPr lang="ru-RU" sz="1300" b="0" i="0" u="none" strike="noStrike" cap="none" baseline="0" smtClean="0">
                <a:solidFill>
                  <a:srgbClr val="F0AB00"/>
                </a:solidFill>
                <a:effectLst/>
                <a:latin typeface="Arial"/>
                <a:ea typeface="Arial Unicode MS"/>
                <a:cs typeface="Arial Unicode MS"/>
              </a:rPr>
              <a:t> поставка </a:t>
            </a:r>
            <a:r>
              <a:rPr lang="ru-RU" sz="1300" b="0" i="0" u="none" strike="noStrike" cap="none" baseline="0" smtClean="0">
                <a:solidFill>
                  <a:srgbClr val="F0AB00"/>
                </a:solidFill>
                <a:latin typeface="Arial"/>
                <a:ea typeface="Arial Unicode MS"/>
                <a:cs typeface="Arial Unicode MS"/>
              </a:rPr>
              <a:t>﻿﻿﻿</a:t>
            </a:r>
            <a:r>
              <a:rPr lang="ru-RU" sz="1300" b="0" i="0" u="none" strike="noStrike" cap="none" baseline="0" smtClean="0">
                <a:solidFill>
                  <a:srgbClr val="F0AB00"/>
                </a:solidFill>
                <a:latin typeface="Arial"/>
                <a:ea typeface="Arial Unicode MS"/>
                <a:cs typeface="Arial Unicode MS"/>
              </a:rPr>
              <a:t>﻿</a:t>
            </a:r>
            <a:r>
              <a:rPr lang="ru-RU" sz="1300" b="0" i="0" u="none" strike="noStrike" cap="none" baseline="0" smtClean="0">
                <a:solidFill>
                  <a:srgbClr val="F0AB00"/>
                </a:solidFill>
                <a:effectLst/>
                <a:latin typeface="Arial"/>
                <a:ea typeface="Arial Unicode MS"/>
                <a:cs typeface="Arial Unicode MS"/>
              </a:rPr>
              <a:t>платформы SAP </a:t>
            </a:r>
            <a:r>
              <a:rPr lang="ru-RU" sz="1300" b="0" i="0" u="none" strike="noStrike" cap="none" baseline="0" smtClean="0">
                <a:solidFill>
                  <a:srgbClr val="F0AB00"/>
                </a:solidFill>
                <a:effectLst/>
                <a:latin typeface="Arial"/>
                <a:ea typeface="Arial Unicode MS"/>
                <a:cs typeface="Arial Unicode MS"/>
              </a:rPr>
              <a:t>NetWeaver</a:t>
            </a:r>
            <a:r>
              <a:rPr lang="ru-RU" sz="1300" b="0" i="0" u="none" strike="noStrike" cap="none" baseline="0" smtClean="0">
                <a:solidFill>
                  <a:srgbClr val="000000"/>
                </a:solidFill>
                <a:effectLst/>
                <a:latin typeface="Arial"/>
                <a:ea typeface="Arial Unicode MS"/>
                <a:cs typeface="Arial Unicode MS"/>
              </a:rPr>
              <a:t>, </a:t>
            </a:r>
            <a:r>
              <a:rPr lang="ru-RU" sz="1300" b="0" i="0" u="none" strike="noStrike" cap="none" baseline="0" smtClean="0">
                <a:solidFill>
                  <a:srgbClr val="000000"/>
                </a:solidFill>
                <a:latin typeface="Arial"/>
                <a:ea typeface="Arial Unicode MS"/>
                <a:cs typeface="Arial Unicode MS"/>
              </a:rPr>
              <a:t>﻿﻿</a:t>
            </a:r>
            <a:r>
              <a:rPr lang="ru-RU" sz="1300" b="0" i="0" u="none" strike="noStrike" cap="none" baseline="0" smtClean="0">
                <a:solidFill>
                  <a:srgbClr val="000000"/>
                </a:solidFill>
                <a:latin typeface="Arial"/>
                <a:ea typeface="Arial Unicode MS"/>
                <a:cs typeface="Arial Unicode MS"/>
              </a:rPr>
              <a:t>﻿</a:t>
            </a:r>
            <a:r>
              <a:rPr lang="ru-RU" sz="1300" b="0" i="0" u="none" strike="noStrike" cap="none" baseline="0" smtClean="0">
                <a:solidFill>
                  <a:srgbClr val="000000"/>
                </a:solidFill>
                <a:effectLst/>
                <a:latin typeface="Arial"/>
                <a:ea typeface="Arial Unicode MS"/>
                <a:cs typeface="Arial Unicode MS"/>
              </a:rPr>
              <a:t>включая все </a:t>
            </a:r>
            <a:r>
              <a:rPr lang="ru-RU" sz="1300" b="0" i="0" u="none" strike="noStrike" cap="none" baseline="0" smtClean="0">
                <a:solidFill>
                  <a:srgbClr val="000000"/>
                </a:solidFill>
                <a:effectLst/>
                <a:latin typeface="Arial"/>
                <a:ea typeface="Arial Unicode MS"/>
                <a:cs typeface="Arial Unicode MS"/>
              </a:rPr>
              <a:t>варианты</a:t>
            </a:r>
            <a:r>
              <a:rPr lang="ru-RU" sz="1300" b="0" i="0" u="none" strike="noStrike" cap="none" smtClean="0">
                <a:solidFill>
                  <a:srgbClr val="000000"/>
                </a:solidFill>
                <a:latin typeface="Arial"/>
                <a:ea typeface="Arial Unicode MS"/>
                <a:cs typeface="Arial Unicode MS"/>
              </a:rPr>
              <a:t> </a:t>
            </a:r>
            <a:r>
              <a:rPr lang="ru-RU" sz="1300" b="0" i="0" u="none" strike="noStrike" cap="none" baseline="0" smtClean="0">
                <a:solidFill>
                  <a:srgbClr val="000000"/>
                </a:solidFill>
                <a:effectLst/>
                <a:latin typeface="Arial"/>
                <a:ea typeface="Arial Unicode MS"/>
                <a:cs typeface="Arial Unicode MS"/>
              </a:rPr>
              <a:t>развертывания</a:t>
            </a:r>
            <a:endParaRPr lang="ru-RU" sz="1300" b="0" i="0" u="none" strike="noStrike" cap="none" baseline="0" smtClean="0">
              <a:solidFill>
                <a:srgbClr val="000000"/>
              </a:solidFill>
              <a:effectLst/>
              <a:latin typeface="Arial"/>
              <a:ea typeface="Arial Unicode MS"/>
              <a:cs typeface="Arial Unicode MS"/>
            </a:endParaRPr>
          </a:p>
          <a:p>
            <a:pPr marL="265176" indent="-265176" algn="l" defTabSz="914400">
              <a:spcBef>
                <a:spcPts val="600"/>
              </a:spcBef>
              <a:buClr>
                <a:srgbClr val="F0AB00"/>
              </a:buClr>
              <a:buSzPct val="80000"/>
              <a:buFont typeface="Wingdings"/>
              <a:buChar char="n"/>
            </a:pPr>
            <a:r>
              <a:rPr lang="ru-RU" sz="1500" b="0" i="0" smtClean="0">
                <a:solidFill>
                  <a:srgbClr val="F0AB00"/>
                </a:solidFill>
                <a:latin typeface="Arial Black"/>
                <a:ea typeface="Arial Unicode MS"/>
                <a:cs typeface="Arial Unicode MS"/>
              </a:rPr>
              <a:t>Без ущерба </a:t>
            </a:r>
            <a:r>
              <a:rPr lang="ru-RU" sz="1300" b="0" i="0" smtClean="0">
                <a:solidFill>
                  <a:srgbClr val="000000"/>
                </a:solidFill>
                <a:latin typeface="Arial"/>
                <a:ea typeface="Arial Unicode MS"/>
                <a:cs typeface="Arial Unicode MS"/>
              </a:rPr>
              <a:t>для стабильного </a:t>
            </a:r>
            <a:r>
              <a:rPr lang="ru-RU" sz="1300" b="0" i="0" smtClean="0">
                <a:solidFill>
                  <a:srgbClr val="000000"/>
                </a:solidFill>
                <a:latin typeface="Arial"/>
                <a:ea typeface="Arial Unicode MS"/>
                <a:cs typeface="Arial Unicode MS"/>
              </a:rPr>
              <a:t>ядра</a:t>
            </a:r>
            <a:endParaRPr lang="ru-RU" sz="1300" b="0" i="0" smtClean="0">
              <a:solidFill>
                <a:srgbClr val="000000"/>
              </a:solidFill>
              <a:latin typeface="Arial"/>
              <a:ea typeface="Arial Unicode MS"/>
              <a:cs typeface="Arial Unicode MS"/>
            </a:endParaRPr>
          </a:p>
          <a:p>
            <a:pPr marL="448056" lvl="1" indent="-182880" algn="l" defTabSz="914400">
              <a:buClr>
                <a:srgbClr val="F0AB00"/>
              </a:buClr>
              <a:buSzPct val="80000"/>
              <a:buFont typeface="Wingdings"/>
              <a:buChar char="n"/>
            </a:pPr>
            <a:r>
              <a:rPr lang="ru-RU" sz="1300" smtClean="0">
                <a:solidFill>
                  <a:srgbClr val="000000"/>
                </a:solidFill>
                <a:latin typeface="Arial"/>
                <a:ea typeface="Arial Unicode MS"/>
                <a:cs typeface="Arial Unicode MS"/>
              </a:rPr>
              <a:t>«</a:t>
            </a:r>
            <a:r>
              <a:rPr lang="ru-RU" sz="1300" b="0" i="0" smtClean="0">
                <a:solidFill>
                  <a:srgbClr val="000000"/>
                </a:solidFill>
                <a:latin typeface="Arial"/>
                <a:ea typeface="Arial Unicode MS"/>
                <a:cs typeface="Arial Unicode MS"/>
              </a:rPr>
              <a:t>Узловое</a:t>
            </a:r>
            <a:r>
              <a:rPr lang="ru-RU" sz="1300" smtClean="0">
                <a:solidFill>
                  <a:srgbClr val="000000"/>
                </a:solidFill>
                <a:latin typeface="Arial"/>
                <a:ea typeface="Arial Unicode MS"/>
                <a:cs typeface="Arial Unicode MS"/>
              </a:rPr>
              <a:t>»</a:t>
            </a:r>
            <a:r>
              <a:rPr lang="ru-RU" sz="1300" b="0" i="0" smtClean="0">
                <a:solidFill>
                  <a:srgbClr val="000000"/>
                </a:solidFill>
                <a:latin typeface="Arial"/>
                <a:ea typeface="Arial Unicode MS"/>
                <a:cs typeface="Arial Unicode MS"/>
              </a:rPr>
              <a:t> развертывание в рамках ландшафтов SAP Business </a:t>
            </a:r>
            <a:r>
              <a:rPr lang="ru-RU" sz="1300" b="0" i="0" smtClean="0">
                <a:solidFill>
                  <a:srgbClr val="000000"/>
                </a:solidFill>
                <a:latin typeface="Arial"/>
                <a:ea typeface="Arial Unicode MS"/>
                <a:cs typeface="Arial Unicode MS"/>
              </a:rPr>
              <a:t>Suite</a:t>
            </a:r>
            <a:endParaRPr lang="ru-RU" sz="1300" b="0" i="0" smtClean="0">
              <a:solidFill>
                <a:srgbClr val="000000"/>
              </a:solidFill>
              <a:latin typeface="Arial"/>
              <a:ea typeface="Arial Unicode MS"/>
              <a:cs typeface="Arial Unicode MS"/>
            </a:endParaRPr>
          </a:p>
          <a:p>
            <a:pPr marL="448056" lvl="1" indent="-182880" algn="l" defTabSz="914400">
              <a:buClr>
                <a:srgbClr val="F0AB00"/>
              </a:buClr>
              <a:buSzPct val="80000"/>
              <a:buFont typeface="Wingdings"/>
              <a:buChar char="n"/>
            </a:pPr>
            <a:r>
              <a:rPr lang="ru-RU" sz="1300" b="0" i="0" smtClean="0">
                <a:solidFill>
                  <a:srgbClr val="000000"/>
                </a:solidFill>
                <a:latin typeface="Arial"/>
                <a:ea typeface="Arial Unicode MS"/>
                <a:cs typeface="Arial Unicode MS"/>
              </a:rPr>
              <a:t>Готовый к применению контент для SAP Business Suite </a:t>
            </a:r>
            <a:r>
              <a:rPr lang="ru-RU" sz="1300" b="0" i="0" smtClean="0">
                <a:solidFill>
                  <a:srgbClr val="000000"/>
                </a:solidFill>
                <a:latin typeface="Arial"/>
                <a:ea typeface="Arial Unicode MS"/>
                <a:cs typeface="Arial Unicode MS"/>
              </a:rPr>
              <a:t>7</a:t>
            </a:r>
            <a:r>
              <a:rPr lang="ru-RU" sz="1300" b="0" i="0" smtClean="0">
                <a:solidFill>
                  <a:srgbClr val="000000"/>
                </a:solidFill>
                <a:latin typeface="Arial"/>
                <a:ea typeface="Arial Unicode MS"/>
                <a:cs typeface="Arial Unicode MS"/>
              </a:rPr>
              <a:t>* </a:t>
            </a:r>
            <a:r>
              <a:rPr lang="ru-RU" sz="1300" b="0" i="0" smtClean="0">
                <a:solidFill>
                  <a:srgbClr val="000000"/>
                </a:solidFill>
                <a:latin typeface="Arial"/>
                <a:ea typeface="Arial Unicode MS"/>
                <a:cs typeface="Arial Unicode MS"/>
              </a:rPr>
              <a:t>и</a:t>
            </a:r>
            <a:r>
              <a:rPr lang="ru-RU" sz="1300" b="0" i="0" smtClean="0">
                <a:solidFill>
                  <a:srgbClr val="000000"/>
                </a:solidFill>
                <a:latin typeface="Arial"/>
                <a:ea typeface="Arial Unicode MS"/>
                <a:cs typeface="Arial Unicode MS"/>
              </a:rPr>
              <a:t> </a:t>
            </a:r>
            <a:r>
              <a:rPr lang="ru-RU" sz="1300" b="0" i="0" smtClean="0">
                <a:solidFill>
                  <a:srgbClr val="000000"/>
                </a:solidFill>
                <a:latin typeface="Arial"/>
                <a:ea typeface="Arial Unicode MS"/>
                <a:cs typeface="Arial Unicode MS"/>
              </a:rPr>
              <a:t>SAP Business Suite </a:t>
            </a:r>
            <a:r>
              <a:rPr lang="ru-RU" sz="1300" b="0" i="0" smtClean="0">
                <a:solidFill>
                  <a:srgbClr val="000000"/>
                </a:solidFill>
                <a:latin typeface="Arial"/>
                <a:ea typeface="Arial Unicode MS"/>
                <a:cs typeface="Arial Unicode MS"/>
              </a:rPr>
              <a:t>7i2010**</a:t>
            </a:r>
            <a:r>
              <a:rPr lang="ru-RU" sz="1300" b="0" i="0" u="none" strike="noStrike" cap="none" smtClean="0">
                <a:solidFill>
                  <a:srgbClr val="000000"/>
                </a:solidFill>
                <a:latin typeface="Arial"/>
                <a:ea typeface="Arial Unicode MS"/>
                <a:cs typeface="Arial Unicode MS"/>
              </a:rPr>
              <a:t> </a:t>
            </a:r>
            <a:endParaRPr lang="ru-RU" sz="1300" b="0" i="0" u="none" strike="noStrike" cap="none" smtClean="0">
              <a:solidFill>
                <a:srgbClr val="000000"/>
              </a:solidFill>
              <a:latin typeface="Arial"/>
              <a:ea typeface="Arial Unicode MS"/>
              <a:cs typeface="Arial Unicode MS"/>
            </a:endParaRPr>
          </a:p>
          <a:p>
            <a:pPr marL="265176" indent="-265176" algn="l" defTabSz="914400">
              <a:spcBef>
                <a:spcPts val="600"/>
              </a:spcBef>
              <a:buClr>
                <a:srgbClr val="F0AB00"/>
              </a:buClr>
              <a:buSzPct val="80000"/>
              <a:buFont typeface="Wingdings"/>
              <a:buChar char="n"/>
            </a:pPr>
            <a:r>
              <a:rPr lang="ru-RU" sz="1300" b="0" i="0" smtClean="0">
                <a:solidFill>
                  <a:srgbClr val="F0AB00"/>
                </a:solidFill>
                <a:latin typeface="Arial"/>
                <a:ea typeface="Arial Unicode MS"/>
                <a:cs typeface="Arial Unicode MS"/>
              </a:rPr>
              <a:t>Упрощенный системный </a:t>
            </a:r>
            <a:r>
              <a:rPr lang="ru-RU" sz="1300" b="0" i="0" smtClean="0">
                <a:solidFill>
                  <a:srgbClr val="F0AB00"/>
                </a:solidFill>
                <a:latin typeface="Arial"/>
                <a:ea typeface="Arial Unicode MS"/>
                <a:cs typeface="Arial Unicode MS"/>
              </a:rPr>
              <a:t>ландшафт</a:t>
            </a:r>
            <a:r>
              <a:rPr lang="ru-RU" sz="1300" b="0" i="0" smtClean="0">
                <a:solidFill>
                  <a:srgbClr val="F0AB00"/>
                </a:solidFill>
                <a:latin typeface="Arial"/>
                <a:ea typeface="Arial Unicode MS"/>
                <a:cs typeface="Arial Unicode MS"/>
              </a:rPr>
              <a:t>, более низкая совокупная стоимость </a:t>
            </a:r>
            <a:r>
              <a:rPr lang="ru-RU" sz="1300" b="0" i="0" smtClean="0">
                <a:solidFill>
                  <a:srgbClr val="F0AB00"/>
                </a:solidFill>
                <a:latin typeface="Arial"/>
                <a:ea typeface="Arial Unicode MS"/>
                <a:cs typeface="Arial Unicode MS"/>
              </a:rPr>
              <a:t>владения</a:t>
            </a:r>
            <a:endParaRPr lang="ru-RU" sz="1300" b="0" i="0" smtClean="0">
              <a:solidFill>
                <a:srgbClr val="F0AB00"/>
              </a:solidFill>
              <a:latin typeface="Arial"/>
              <a:ea typeface="Arial Unicode MS"/>
              <a:cs typeface="Arial Unicode MS"/>
            </a:endParaRPr>
          </a:p>
          <a:p>
            <a:pPr marL="448056" lvl="1" indent="-182880" algn="l" defTabSz="914400">
              <a:buClr>
                <a:srgbClr val="F0AB00"/>
              </a:buClr>
              <a:buSzPct val="80000"/>
              <a:buFont typeface="Wingdings"/>
              <a:buChar char="n"/>
            </a:pPr>
            <a:r>
              <a:rPr lang="ru-RU" sz="1300" b="0" i="0" smtClean="0">
                <a:solidFill>
                  <a:srgbClr val="000000"/>
                </a:solidFill>
                <a:latin typeface="Arial"/>
                <a:ea typeface="Arial Unicode MS"/>
                <a:cs typeface="Arial Unicode MS"/>
              </a:rPr>
              <a:t>Все инсталляции SAP NetWeaver можно привести к одному релизу с едиными циклами технического </a:t>
            </a:r>
            <a:r>
              <a:rPr lang="ru-RU" sz="1300" b="0" i="0" smtClean="0">
                <a:solidFill>
                  <a:srgbClr val="000000"/>
                </a:solidFill>
                <a:latin typeface="Arial"/>
                <a:ea typeface="Arial Unicode MS"/>
                <a:cs typeface="Arial Unicode MS"/>
              </a:rPr>
              <a:t>обслуживания</a:t>
            </a:r>
            <a:endParaRPr lang="ru-RU" sz="1300" b="0" i="0" smtClean="0">
              <a:solidFill>
                <a:srgbClr val="000000"/>
              </a:solidFill>
              <a:latin typeface="Arial"/>
              <a:ea typeface="Arial Unicode MS"/>
              <a:cs typeface="Arial Unicode MS"/>
            </a:endParaRPr>
          </a:p>
          <a:p>
            <a:pPr marL="448056" lvl="1" indent="-182880" algn="l" defTabSz="914400">
              <a:buClr>
                <a:srgbClr val="F0AB00"/>
              </a:buClr>
              <a:buSzPct val="80000"/>
              <a:buFont typeface="Wingdings"/>
              <a:buChar char="n"/>
            </a:pPr>
            <a:r>
              <a:rPr lang="ru-RU" sz="1300" b="0" i="0" smtClean="0">
                <a:solidFill>
                  <a:srgbClr val="000000"/>
                </a:solidFill>
                <a:latin typeface="Arial"/>
                <a:ea typeface="Arial Unicode MS"/>
                <a:cs typeface="Arial Unicode MS"/>
              </a:rPr>
              <a:t>Универсальная современная платформа с сертификатом JEE 5 – развертывание решений SAP NetWeaver Composition Environment и SAP NetWeaver Enterprise Portal на одном сервере </a:t>
            </a:r>
            <a:r>
              <a:rPr lang="ru-RU" sz="1300" b="0" i="0" smtClean="0">
                <a:solidFill>
                  <a:srgbClr val="000000"/>
                </a:solidFill>
                <a:latin typeface="Arial"/>
                <a:ea typeface="Arial Unicode MS"/>
                <a:cs typeface="Arial Unicode MS"/>
              </a:rPr>
              <a:t>приложений</a:t>
            </a:r>
            <a:endParaRPr lang="ru-RU" sz="1300" b="0" i="0" smtClean="0">
              <a:solidFill>
                <a:srgbClr val="000000"/>
              </a:solidFill>
              <a:latin typeface="Arial"/>
              <a:ea typeface="Arial Unicode MS"/>
              <a:cs typeface="Arial Unicode MS"/>
            </a:endParaRPr>
          </a:p>
          <a:p>
            <a:pPr marL="448056" lvl="1" indent="-182880" algn="l" defTabSz="914400">
              <a:buClr>
                <a:srgbClr val="F0AB00"/>
              </a:buClr>
              <a:buSzPct val="80000"/>
              <a:buFont typeface="Wingdings"/>
              <a:buChar char="n"/>
            </a:pPr>
            <a:r>
              <a:rPr lang="ru-RU" sz="1300" b="0" i="0" smtClean="0">
                <a:solidFill>
                  <a:srgbClr val="000000"/>
                </a:solidFill>
                <a:latin typeface="Arial"/>
                <a:ea typeface="Arial Unicode MS"/>
                <a:cs typeface="Arial Unicode MS"/>
              </a:rPr>
              <a:t>Установка PI Advanced Adapter Engine в режиме </a:t>
            </a:r>
            <a:r>
              <a:rPr lang="ru-RU" sz="1300" b="0" i="0" smtClean="0">
                <a:solidFill>
                  <a:srgbClr val="000000"/>
                </a:solidFill>
                <a:latin typeface="Arial"/>
                <a:ea typeface="Arial Unicode MS"/>
                <a:cs typeface="Arial Unicode MS"/>
              </a:rPr>
              <a:t>«</a:t>
            </a:r>
            <a:r>
              <a:rPr lang="ru-RU" sz="1300" b="0" i="0" smtClean="0">
                <a:solidFill>
                  <a:srgbClr val="000000"/>
                </a:solidFill>
                <a:latin typeface="Arial"/>
                <a:ea typeface="Arial Unicode MS"/>
                <a:cs typeface="Arial Unicode MS"/>
              </a:rPr>
              <a:t>Только</a:t>
            </a:r>
            <a:r>
              <a:rPr lang="ru-RU" sz="1300">
                <a:solidFill>
                  <a:srgbClr val="000000"/>
                </a:solidFill>
                <a:latin typeface="Arial"/>
                <a:ea typeface="Arial Unicode MS"/>
                <a:cs typeface="Arial Unicode MS"/>
              </a:rPr>
              <a:t> </a:t>
            </a:r>
            <a:r>
              <a:rPr lang="ru-RU" sz="1300" b="0" i="0" smtClean="0">
                <a:solidFill>
                  <a:srgbClr val="000000"/>
                </a:solidFill>
                <a:latin typeface="Arial"/>
                <a:ea typeface="Arial Unicode MS"/>
                <a:cs typeface="Arial Unicode MS"/>
              </a:rPr>
              <a:t>Java</a:t>
            </a:r>
            <a:r>
              <a:rPr lang="ru-RU" sz="1300" smtClean="0">
                <a:solidFill>
                  <a:srgbClr val="000000"/>
                </a:solidFill>
                <a:latin typeface="Arial"/>
                <a:ea typeface="Arial Unicode MS"/>
                <a:cs typeface="Arial Unicode MS"/>
              </a:rPr>
              <a:t>»</a:t>
            </a:r>
            <a:endParaRPr lang="ru-RU" sz="1300" b="0" i="0" smtClean="0">
              <a:solidFill>
                <a:srgbClr val="000000"/>
              </a:solidFill>
              <a:latin typeface="Arial"/>
              <a:ea typeface="Arial Unicode MS"/>
              <a:cs typeface="Arial Unicode MS"/>
            </a:endParaRPr>
          </a:p>
          <a:p>
            <a:pPr marL="265176" lvl="1" indent="-265176" algn="l" defTabSz="914400">
              <a:spcBef>
                <a:spcPts val="600"/>
              </a:spcBef>
              <a:buClr>
                <a:srgbClr val="F0AB00"/>
              </a:buClr>
              <a:buSzPct val="80000"/>
              <a:buFont typeface="Wingdings"/>
              <a:buChar char="n"/>
            </a:pPr>
            <a:r>
              <a:rPr lang="ru-RU" sz="1300" b="0" i="0" smtClean="0">
                <a:solidFill>
                  <a:srgbClr val="F0AB00"/>
                </a:solidFill>
                <a:latin typeface="Arial"/>
                <a:ea typeface="Arial Unicode MS"/>
                <a:cs typeface="Arial Unicode MS"/>
              </a:rPr>
              <a:t>Большое количество новых возможностей </a:t>
            </a:r>
            <a:r>
              <a:rPr lang="ru-RU" sz="1300" b="0" i="0" smtClean="0">
                <a:solidFill>
                  <a:srgbClr val="000000"/>
                </a:solidFill>
                <a:latin typeface="Arial"/>
                <a:ea typeface="Arial Unicode MS"/>
                <a:cs typeface="Arial Unicode MS"/>
              </a:rPr>
              <a:t>Оптимизация</a:t>
            </a:r>
            <a:r>
              <a:rPr lang="ru-RU" sz="1300" b="0" i="0" smtClean="0">
                <a:solidFill>
                  <a:srgbClr val="000000"/>
                </a:solidFill>
                <a:latin typeface="Arial"/>
                <a:ea typeface="Arial Unicode MS"/>
                <a:cs typeface="Arial Unicode MS"/>
              </a:rPr>
              <a:t> всех вариантов развертывания SAP NetWeaver </a:t>
            </a:r>
            <a:r>
              <a:rPr lang="ru-RU" sz="1300" b="0" i="0" smtClean="0">
                <a:solidFill>
                  <a:srgbClr val="000000"/>
                </a:solidFill>
                <a:latin typeface="Arial"/>
                <a:ea typeface="Arial Unicode MS"/>
                <a:cs typeface="Arial Unicode MS"/>
              </a:rPr>
              <a:t>(см</a:t>
            </a:r>
            <a:r>
              <a:rPr lang="ru-RU" sz="1300" b="0" i="0" smtClean="0">
                <a:solidFill>
                  <a:srgbClr val="000000"/>
                </a:solidFill>
                <a:latin typeface="Arial"/>
                <a:ea typeface="Arial Unicode MS"/>
                <a:cs typeface="Arial Unicode MS"/>
              </a:rPr>
              <a:t>. следующие </a:t>
            </a:r>
            <a:r>
              <a:rPr lang="ru-RU" sz="1300" b="0" i="0" smtClean="0">
                <a:solidFill>
                  <a:srgbClr val="000000"/>
                </a:solidFill>
                <a:latin typeface="Arial"/>
                <a:ea typeface="Arial Unicode MS"/>
                <a:cs typeface="Arial Unicode MS"/>
              </a:rPr>
              <a:t>слайды)</a:t>
            </a:r>
            <a:endParaRPr lang="ru-RU" sz="1300" b="0" i="0">
              <a:solidFill>
                <a:srgbClr val="000000"/>
              </a:solidFill>
              <a:latin typeface="Arial"/>
              <a:ea typeface="Arial Unicode MS"/>
              <a:cs typeface="Arial Unicode MS"/>
            </a:endParaRPr>
          </a:p>
        </p:txBody>
      </p:sp>
      <p:sp>
        <p:nvSpPr>
          <p:cNvPr id="29" name="Rectangle 28"/>
          <p:cNvSpPr/>
          <p:nvPr/>
        </p:nvSpPr>
        <p:spPr bwMode="auto">
          <a:xfrm>
            <a:off x="3637441" y="6120105"/>
            <a:ext cx="5362575" cy="39425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0000" tIns="46800" rIns="90000" bIns="46800" numCol="1" rtlCol="0" anchor="ctr" anchorCtr="0" compatLnSpc="1">
            <a:prstTxWarp prst="textNoShape">
              <a:avLst/>
            </a:prstTxWarp>
          </a:bodyPr>
          <a:lstStyle/>
          <a:p>
            <a:pPr marL="182880" marR="0" indent="-182880" algn="l" defTabSz="914400">
              <a:lnSpc>
                <a:spcPct val="100000"/>
              </a:lnSpc>
              <a:spcBef>
                <a:spcPts val="0"/>
              </a:spcBef>
              <a:spcAft>
                <a:spcPts val="0"/>
              </a:spcAft>
              <a:buNone/>
            </a:pPr>
            <a:r>
              <a:rPr lang="ru-RU" sz="900" b="0" i="0" u="none" strike="noStrike" cap="none" baseline="0" smtClean="0">
                <a:solidFill>
                  <a:srgbClr val="000000"/>
                </a:solidFill>
                <a:effectLst/>
                <a:latin typeface="Arial"/>
                <a:ea typeface="Arial Unicode MS"/>
                <a:cs typeface="Arial Unicode MS"/>
              </a:rPr>
              <a:t>* </a:t>
            </a:r>
            <a:r>
              <a:rPr lang="ru-RU" sz="900" b="0" i="0" u="none" strike="noStrike" cap="none" baseline="0" smtClean="0">
                <a:solidFill>
                  <a:srgbClr val="000000"/>
                </a:solidFill>
                <a:effectLst/>
                <a:latin typeface="Arial"/>
                <a:ea typeface="Arial Unicode MS"/>
                <a:cs typeface="Arial Unicode MS"/>
              </a:rPr>
              <a:t>, </a:t>
            </a:r>
            <a:r>
              <a:rPr lang="ru-RU" sz="900" b="0" i="0" u="none" strike="noStrike" cap="none" baseline="0" smtClean="0">
                <a:solidFill>
                  <a:srgbClr val="000000"/>
                </a:solidFill>
                <a:effectLst/>
                <a:latin typeface="Arial"/>
                <a:ea typeface="Arial Unicode MS"/>
                <a:cs typeface="Arial Unicode MS"/>
              </a:rPr>
              <a:t>**</a:t>
            </a:r>
            <a:r>
              <a:rPr lang="ru-RU" sz="900" b="0" i="0" u="none" strike="noStrike" cap="none" smtClean="0">
                <a:solidFill>
                  <a:srgbClr val="000000"/>
                </a:solidFill>
                <a:effectLst/>
                <a:latin typeface="Arial"/>
                <a:ea typeface="Arial Unicode MS"/>
                <a:cs typeface="Arial Unicode MS"/>
              </a:rPr>
              <a:t> </a:t>
            </a:r>
            <a:r>
              <a:rPr lang="ru-RU" sz="900" b="0" i="0" u="none" strike="noStrike" cap="none" smtClean="0">
                <a:solidFill>
                  <a:srgbClr val="000000"/>
                </a:solidFill>
                <a:effectLst/>
                <a:latin typeface="Arial"/>
                <a:ea typeface="Arial Unicode MS"/>
                <a:cs typeface="Arial Unicode MS"/>
              </a:rPr>
              <a:t>- </a:t>
            </a:r>
            <a:r>
              <a:rPr lang="ru-RU" sz="900" b="0" i="0" u="none" strike="noStrike" cap="none" smtClean="0">
                <a:solidFill>
                  <a:srgbClr val="000000"/>
                </a:solidFill>
                <a:effectLst/>
                <a:latin typeface="Arial"/>
                <a:ea typeface="Arial Unicode MS"/>
                <a:cs typeface="Arial Unicode MS"/>
              </a:rPr>
              <a:t>будут</a:t>
            </a:r>
            <a:r>
              <a:rPr lang="ru-RU" sz="900" b="0" i="0" u="none" strike="noStrike" cap="none" smtClean="0">
                <a:solidFill>
                  <a:srgbClr val="000000"/>
                </a:solidFill>
                <a:effectLst/>
                <a:latin typeface="Arial"/>
                <a:ea typeface="Arial Unicode MS"/>
                <a:cs typeface="Arial Unicode MS"/>
              </a:rPr>
              <a:t> доступны в процессе реализации программы SAP </a:t>
            </a:r>
            <a:r>
              <a:rPr lang="ru-RU" sz="900" b="0" i="0" smtClean="0">
                <a:solidFill>
                  <a:srgbClr val="000000"/>
                </a:solidFill>
                <a:effectLst/>
                <a:latin typeface="Arial"/>
                <a:ea typeface="Arial Unicode MS"/>
                <a:cs typeface="Arial Unicode MS"/>
              </a:rPr>
              <a:t>N</a:t>
            </a:r>
            <a:r>
              <a:rPr lang="ru-RU" sz="900" b="0" i="0" u="none" strike="noStrike" cap="none" smtClean="0">
                <a:solidFill>
                  <a:srgbClr val="000000"/>
                </a:solidFill>
                <a:effectLst/>
                <a:latin typeface="Arial"/>
                <a:ea typeface="Arial Unicode MS"/>
                <a:cs typeface="Arial Unicode MS"/>
              </a:rPr>
              <a:t>etWeaver 7.3 </a:t>
            </a:r>
            <a:r>
              <a:rPr lang="ru-RU" sz="900" b="0" i="0" u="none" strike="noStrike" cap="none" smtClean="0">
                <a:solidFill>
                  <a:srgbClr val="000000"/>
                </a:solidFill>
                <a:effectLst/>
                <a:latin typeface="Arial"/>
                <a:ea typeface="Arial Unicode MS"/>
                <a:cs typeface="Arial Unicode MS"/>
              </a:rPr>
              <a:t>Ramp-Up.</a:t>
            </a:r>
            <a:endParaRPr lang="ru-RU" sz="900" b="0" i="0" u="none" strike="noStrike" cap="none">
              <a:solidFill>
                <a:srgbClr val="000000"/>
              </a:solidFill>
              <a:effectLst/>
              <a:latin typeface="Arial"/>
              <a:ea typeface="Arial Unicode MS"/>
              <a:cs typeface="Arial Unicode M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ctrTitle"/>
          </p:nvPr>
        </p:nvSpPr>
        <p:spPr>
          <a:xfrm>
            <a:off x="339968" y="2444750"/>
            <a:ext cx="8480181" cy="2952750"/>
          </a:xfrm>
        </p:spPr>
        <p:txBody>
          <a:bodyPr/>
          <a:lstStyle/>
          <a:p>
            <a:pPr algn="l" defTabSz="914400">
              <a:spcBef>
                <a:spcPts val="0"/>
              </a:spcBef>
              <a:buNone/>
            </a:pPr>
            <a:r>
              <a:rPr lang="en-US" sz="4400" b="1" i="0" dirty="0">
                <a:solidFill>
                  <a:srgbClr val="000000"/>
                </a:solidFill>
                <a:latin typeface="Arial"/>
                <a:ea typeface="+mj-ea"/>
                <a:cs typeface="+mj-cs"/>
              </a:rPr>
              <a:t>﻿﻿﻿﻿ТЕХНОЛОГИИ ﻿﻿SAP ПОЗВОЛЯЮТ ОРГАНИЗОВАТЬ БОЛЕЕ ЭФФЕКТИВНОЕ СОТРУДНИЧЕСТВО</a:t>
            </a:r>
          </a:p>
        </p:txBody>
      </p:sp>
      <p:pic>
        <p:nvPicPr>
          <p:cNvPr id="29700" name="Picture 2" descr="M:\Templates_Guidelines\eOn\Templates\2011\Corporate\new_photos\42-19779602_LowRes.jpg"/>
          <p:cNvPicPr preferRelativeResize="0">
            <a:picLocks noGrp="1" noChangeAspect="1" noChangeArrowheads="1"/>
          </p:cNvPicPr>
          <p:nvPr>
            <p:ph type="pic" sz="quarter" idx="11"/>
          </p:nvPr>
        </p:nvPicPr>
        <p:blipFill>
          <a:blip r:embed="rId2" cstate="print"/>
          <a:srcRect/>
          <a:stretch>
            <a:fillRect/>
          </a:stretch>
        </p:blipFill>
        <p:spPr bwMode="auto">
          <a:xfrm>
            <a:off x="323850" y="161925"/>
            <a:ext cx="8496300" cy="213518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NetWeaver</a:t>
            </a:r>
            <a:r>
              <a:rPr lang="ru-RU" sz="2400" b="1" i="0" smtClean="0">
                <a:solidFill>
                  <a:srgbClr val="666666"/>
                </a:solidFill>
                <a:latin typeface="Arial"/>
                <a:ea typeface="+mj-ea"/>
                <a:cs typeface="+mj-cs"/>
              </a:rPr>
              <a:t> Portal 7.3 </a:t>
            </a:r>
            <a:br>
              <a:rPr lang="ru-RU" sz="2400" b="1" i="0" smtClean="0">
                <a:solidFill>
                  <a:srgbClr val="666666"/>
                </a:solidFill>
                <a:latin typeface="Arial"/>
                <a:ea typeface="+mj-ea"/>
                <a:cs typeface="+mj-cs"/>
              </a:rPr>
            </a:br>
            <a:r>
              <a:rPr lang="ru-RU" sz="2000" b="0" i="0" smtClean="0">
                <a:solidFill>
                  <a:srgbClr val="666666"/>
                </a:solidFill>
                <a:latin typeface="Arial"/>
                <a:ea typeface="+mj-ea"/>
                <a:cs typeface="Arial"/>
              </a:rPr>
              <a:t>Необходимые инструменты и возможности для каждой группы </a:t>
            </a:r>
            <a:r>
              <a:rPr lang="ru-RU" sz="2000" b="0" i="0" smtClean="0">
                <a:solidFill>
                  <a:srgbClr val="666666"/>
                </a:solidFill>
                <a:latin typeface="Arial"/>
                <a:ea typeface="+mj-ea"/>
                <a:cs typeface="Arial"/>
              </a:rPr>
              <a:t>пользователей</a:t>
            </a:r>
            <a:endParaRPr lang="ru-RU" sz="2000" b="0" i="0">
              <a:solidFill>
                <a:srgbClr val="666666"/>
              </a:solidFill>
              <a:latin typeface="Arial"/>
              <a:ea typeface="+mj-ea"/>
              <a:cs typeface="Arial"/>
            </a:endParaRPr>
          </a:p>
        </p:txBody>
      </p:sp>
      <p:pic>
        <p:nvPicPr>
          <p:cNvPr id="4" name="Picture 1"/>
          <p:cNvPicPr>
            <a:picLocks noChangeAspect="1" noChangeArrowheads="1"/>
          </p:cNvPicPr>
          <p:nvPr/>
        </p:nvPicPr>
        <p:blipFill>
          <a:blip r:embed="rId3" cstate="screen"/>
          <a:stretch>
            <a:fillRect/>
          </a:stretch>
        </p:blipFill>
        <p:spPr bwMode="auto">
          <a:xfrm>
            <a:off x="1361533" y="1405055"/>
            <a:ext cx="6419644" cy="263979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403538" y="4684455"/>
            <a:ext cx="2150085" cy="1454244"/>
          </a:xfrm>
          <a:prstGeom prst="rect">
            <a:avLst/>
          </a:prstGeom>
        </p:spPr>
        <p:txBody>
          <a:bodyPr wrap="square" lIns="36000" rIns="36000">
            <a:spAutoFit/>
          </a:bodyPr>
          <a:lstStyle/>
          <a:p>
            <a:pPr algn="l" defTabSz="914400">
              <a:buNone/>
            </a:pPr>
            <a:r>
              <a:rPr lang="ru-RU" sz="1050" b="0" i="0" smtClean="0">
                <a:latin typeface="Arial"/>
                <a:ea typeface="+mn-ea"/>
                <a:cs typeface="+mn-cs"/>
              </a:rPr>
              <a:t>Вы</a:t>
            </a:r>
            <a:r>
              <a:rPr lang="ru-RU" sz="1050" b="0" i="0" smtClean="0">
                <a:latin typeface="Arial"/>
                <a:ea typeface="+mn-ea"/>
                <a:cs typeface="+mn-cs"/>
              </a:rPr>
              <a:t> сможете эффективно донести свое сообщение </a:t>
            </a:r>
            <a:r>
              <a:rPr lang="ru-RU" sz="1050" b="0" i="0" smtClean="0">
                <a:latin typeface="Arial"/>
                <a:ea typeface="+mn-ea"/>
                <a:cs typeface="+mn-cs"/>
              </a:rPr>
              <a:t>до</a:t>
            </a:r>
            <a:r>
              <a:rPr lang="ru-RU" sz="1050"/>
              <a:t> </a:t>
            </a:r>
            <a:r>
              <a:rPr lang="ru-RU" sz="1050" b="0" i="0" smtClean="0">
                <a:latin typeface="Arial"/>
                <a:ea typeface="+mn-ea"/>
                <a:cs typeface="+mn-cs"/>
              </a:rPr>
              <a:t>целевой</a:t>
            </a:r>
            <a:r>
              <a:rPr lang="ru-RU" sz="1050" b="0" i="0" smtClean="0">
                <a:latin typeface="Arial"/>
                <a:ea typeface="+mn-ea"/>
                <a:cs typeface="+mn-cs"/>
              </a:rPr>
              <a:t> </a:t>
            </a:r>
            <a:r>
              <a:rPr lang="ru-RU" sz="1050" b="0" i="0" smtClean="0">
                <a:latin typeface="Arial"/>
                <a:ea typeface="+mn-ea"/>
                <a:cs typeface="+mn-cs"/>
              </a:rPr>
              <a:t>аудитории:</a:t>
            </a:r>
            <a:endParaRPr lang="ru-RU" sz="1050" b="0" i="0" smtClean="0">
              <a:latin typeface="Arial"/>
              <a:ea typeface="+mn-ea"/>
              <a:cs typeface="+mn-cs"/>
            </a:endParaRPr>
          </a:p>
          <a:p>
            <a:pPr algn="l" defTabSz="914400">
              <a:spcBef>
                <a:spcPts val="600"/>
              </a:spcBef>
              <a:buClr>
                <a:srgbClr val="F0AB00"/>
              </a:buClr>
              <a:buFont typeface="Wingdings"/>
              <a:buChar char="§"/>
            </a:pPr>
            <a:r>
              <a:rPr lang="ru-RU" sz="1050" b="0" i="0" smtClean="0">
                <a:latin typeface="Arial"/>
                <a:ea typeface="+mn-ea"/>
                <a:cs typeface="+mn-cs"/>
              </a:rPr>
              <a:t> </a:t>
            </a:r>
            <a:r>
              <a:rPr lang="ru-RU" sz="1050" b="0" i="0" smtClean="0">
                <a:latin typeface="Arial"/>
                <a:ea typeface="+mn-ea"/>
                <a:cs typeface="+mn-cs"/>
              </a:rPr>
              <a:t>инструмент</a:t>
            </a:r>
            <a:r>
              <a:rPr lang="ru-RU" sz="1050" b="0" i="0" smtClean="0">
                <a:latin typeface="Arial"/>
                <a:ea typeface="+mn-ea"/>
                <a:cs typeface="+mn-cs"/>
              </a:rPr>
              <a:t> для разработки </a:t>
            </a:r>
            <a:r>
              <a:rPr lang="ru-RU" sz="1050" b="0" i="0" spc="-20" smtClean="0">
                <a:latin typeface="Arial"/>
                <a:ea typeface="+mn-ea"/>
                <a:cs typeface="+mn-cs"/>
              </a:rPr>
              <a:t>веб-</a:t>
            </a:r>
            <a:r>
              <a:rPr lang="ru-RU" sz="1050" b="0" i="0" spc="-20" smtClean="0">
                <a:latin typeface="Arial"/>
                <a:ea typeface="+mn-ea"/>
                <a:cs typeface="+mn-cs"/>
              </a:rPr>
              <a:t>страниц Web Page Composer </a:t>
            </a:r>
            <a:endParaRPr lang="ru-RU" sz="1050" b="0" i="0" spc="-20" smtClean="0">
              <a:latin typeface="Arial"/>
              <a:ea typeface="+mn-ea"/>
              <a:cs typeface="+mn-cs"/>
            </a:endParaRPr>
          </a:p>
          <a:p>
            <a:pPr algn="l" defTabSz="914400">
              <a:spcBef>
                <a:spcPts val="600"/>
              </a:spcBef>
              <a:buClr>
                <a:srgbClr val="F0AB00"/>
              </a:buClr>
              <a:buFont typeface="Wingdings"/>
              <a:buChar char="§"/>
            </a:pPr>
            <a:r>
              <a:rPr lang="ru-RU" sz="1050" b="0" i="0" smtClean="0">
                <a:latin typeface="Arial"/>
                <a:ea typeface="+mn-ea"/>
                <a:cs typeface="+mn-cs"/>
              </a:rPr>
              <a:t> ﻿</a:t>
            </a:r>
            <a:r>
              <a:rPr lang="ru-RU" sz="1050" b="0" i="0" smtClean="0">
                <a:latin typeface="Arial"/>
                <a:ea typeface="+mn-ea"/>
                <a:cs typeface="+mn-cs"/>
              </a:rPr>
              <a:t>мэшапы</a:t>
            </a:r>
            <a:endParaRPr lang="ru-RU" sz="1050" b="0" i="0" smtClean="0">
              <a:latin typeface="Arial"/>
              <a:ea typeface="+mn-ea"/>
              <a:cs typeface="+mn-cs"/>
            </a:endParaRPr>
          </a:p>
          <a:p>
            <a:pPr marL="91440" indent="-91440" algn="l" defTabSz="914400">
              <a:spcBef>
                <a:spcPts val="600"/>
              </a:spcBef>
              <a:buClr>
                <a:srgbClr val="F0AB00"/>
              </a:buClr>
              <a:buFont typeface="Wingdings"/>
              <a:buChar char="§"/>
            </a:pPr>
            <a:r>
              <a:rPr lang="ru-RU" sz="1050" b="0" i="0" smtClean="0">
                <a:latin typeface="Arial"/>
                <a:ea typeface="+mn-ea"/>
                <a:cs typeface="+mn-cs"/>
              </a:rPr>
              <a:t> </a:t>
            </a:r>
            <a:r>
              <a:rPr lang="ru-RU" sz="1050" b="0" i="0" smtClean="0">
                <a:latin typeface="Arial"/>
                <a:ea typeface="+mn-ea"/>
                <a:cs typeface="+mn-cs"/>
              </a:rPr>
              <a:t>управление</a:t>
            </a:r>
            <a:r>
              <a:rPr lang="ru-RU" sz="1050" b="0" i="0" smtClean="0">
                <a:latin typeface="Arial"/>
                <a:ea typeface="+mn-ea"/>
                <a:cs typeface="+mn-cs"/>
              </a:rPr>
              <a:t> документами </a:t>
            </a:r>
            <a:endParaRPr lang="ru-RU" sz="1050" b="0" i="0">
              <a:latin typeface="Arial"/>
              <a:ea typeface="+mn-ea"/>
              <a:cs typeface="+mn-cs"/>
            </a:endParaRPr>
          </a:p>
        </p:txBody>
      </p:sp>
      <p:sp>
        <p:nvSpPr>
          <p:cNvPr id="12" name="Rectangle 11"/>
          <p:cNvSpPr/>
          <p:nvPr/>
        </p:nvSpPr>
        <p:spPr>
          <a:xfrm>
            <a:off x="4580474" y="4684455"/>
            <a:ext cx="2152415" cy="1692771"/>
          </a:xfrm>
          <a:prstGeom prst="rect">
            <a:avLst/>
          </a:prstGeom>
        </p:spPr>
        <p:txBody>
          <a:bodyPr wrap="square">
            <a:spAutoFit/>
          </a:bodyPr>
          <a:lstStyle/>
          <a:p>
            <a:pPr algn="l" defTabSz="914400">
              <a:buNone/>
            </a:pPr>
            <a:r>
              <a:rPr lang="ru-RU" sz="1050" b="0" i="0" smtClean="0">
                <a:latin typeface="Arial"/>
                <a:ea typeface="+mn-ea"/>
                <a:cs typeface="+mn-cs"/>
              </a:rPr>
              <a:t>Разверните</a:t>
            </a:r>
            <a:r>
              <a:rPr lang="ru-RU" sz="1050" b="0" i="0" smtClean="0">
                <a:latin typeface="Arial"/>
                <a:ea typeface="+mn-ea"/>
                <a:cs typeface="+mn-cs"/>
              </a:rPr>
              <a:t> высокопроизводительный портал с практически нулевым временем </a:t>
            </a:r>
            <a:r>
              <a:rPr lang="ru-RU" sz="1050" b="0" i="0" smtClean="0">
                <a:latin typeface="Arial"/>
                <a:ea typeface="+mn-ea"/>
                <a:cs typeface="+mn-cs"/>
              </a:rPr>
              <a:t>простоя:</a:t>
            </a:r>
            <a:endParaRPr lang="ru-RU" sz="1050" b="0" i="0" smtClean="0">
              <a:latin typeface="Arial"/>
              <a:ea typeface="+mn-ea"/>
              <a:cs typeface="+mn-cs"/>
            </a:endParaRPr>
          </a:p>
          <a:p>
            <a:pPr algn="l" defTabSz="914400">
              <a:spcBef>
                <a:spcPts val="600"/>
              </a:spcBef>
              <a:buClr>
                <a:srgbClr val="F0AB00"/>
              </a:buClr>
              <a:buFont typeface="Wingdings"/>
              <a:buChar char="§"/>
            </a:pPr>
            <a:r>
              <a:rPr lang="ru-RU" sz="1050" b="0" i="0" smtClean="0">
                <a:latin typeface="Arial"/>
                <a:ea typeface="+mn-ea"/>
                <a:cs typeface="+mn-cs"/>
              </a:rPr>
              <a:t> </a:t>
            </a:r>
            <a:r>
              <a:rPr lang="ru-RU" sz="1050" b="0" i="0" smtClean="0">
                <a:latin typeface="Arial"/>
                <a:ea typeface="+mn-ea"/>
                <a:cs typeface="+mn-cs"/>
              </a:rPr>
              <a:t>управление</a:t>
            </a:r>
            <a:r>
              <a:rPr lang="ru-RU" sz="1050" b="0" i="0" smtClean="0">
                <a:latin typeface="Arial"/>
                <a:ea typeface="+mn-ea"/>
                <a:cs typeface="+mn-cs"/>
              </a:rPr>
              <a:t> </a:t>
            </a:r>
            <a:r>
              <a:rPr lang="ru-RU" sz="1050" b="0" i="0" smtClean="0">
                <a:latin typeface="Arial"/>
                <a:ea typeface="+mn-ea"/>
                <a:cs typeface="+mn-cs"/>
              </a:rPr>
              <a:t>контентом</a:t>
            </a:r>
            <a:endParaRPr lang="ru-RU" sz="1050" b="0" i="0" smtClean="0">
              <a:latin typeface="Arial"/>
              <a:ea typeface="+mn-ea"/>
              <a:cs typeface="+mn-cs"/>
            </a:endParaRPr>
          </a:p>
          <a:p>
            <a:pPr algn="l" defTabSz="914400">
              <a:spcBef>
                <a:spcPts val="600"/>
              </a:spcBef>
              <a:buClr>
                <a:srgbClr val="F0AB00"/>
              </a:buClr>
              <a:buFont typeface="Wingdings"/>
              <a:buChar char="§"/>
            </a:pPr>
            <a:r>
              <a:rPr lang="ru-RU" sz="1050" b="0" i="0" smtClean="0">
                <a:latin typeface="Arial"/>
                <a:ea typeface="+mn-ea"/>
                <a:cs typeface="+mn-cs"/>
              </a:rPr>
              <a:t> </a:t>
            </a:r>
            <a:r>
              <a:rPr lang="ru-RU" sz="1050" b="0" i="0" smtClean="0">
                <a:latin typeface="Arial"/>
                <a:ea typeface="+mn-ea"/>
                <a:cs typeface="+mn-cs"/>
              </a:rPr>
              <a:t>управление</a:t>
            </a:r>
            <a:r>
              <a:rPr lang="ru-RU" sz="1050" b="0" i="0" smtClean="0">
                <a:latin typeface="Arial"/>
                <a:ea typeface="+mn-ea"/>
                <a:cs typeface="+mn-cs"/>
              </a:rPr>
              <a:t> </a:t>
            </a:r>
            <a:r>
              <a:rPr lang="ru-RU" sz="1050" b="0" i="0" smtClean="0">
                <a:latin typeface="Arial"/>
                <a:ea typeface="+mn-ea"/>
                <a:cs typeface="+mn-cs"/>
              </a:rPr>
              <a:t>пользователями</a:t>
            </a:r>
            <a:endParaRPr lang="ru-RU" sz="1050" b="0" i="0" smtClean="0">
              <a:latin typeface="Arial"/>
              <a:ea typeface="+mn-ea"/>
              <a:cs typeface="+mn-cs"/>
            </a:endParaRPr>
          </a:p>
          <a:p>
            <a:pPr algn="l" defTabSz="914400">
              <a:spcBef>
                <a:spcPts val="600"/>
              </a:spcBef>
              <a:buClr>
                <a:srgbClr val="F0AB00"/>
              </a:buClr>
              <a:buFont typeface="Wingdings"/>
              <a:buChar char="§"/>
            </a:pPr>
            <a:r>
              <a:rPr lang="ru-RU" sz="1050" b="0" i="0" smtClean="0">
                <a:latin typeface="Arial"/>
                <a:ea typeface="+mn-ea"/>
                <a:cs typeface="+mn-cs"/>
              </a:rPr>
              <a:t> </a:t>
            </a:r>
            <a:r>
              <a:rPr lang="ru-RU" sz="1050" b="0" i="0" smtClean="0">
                <a:latin typeface="Arial"/>
                <a:ea typeface="+mn-ea"/>
                <a:cs typeface="+mn-cs"/>
              </a:rPr>
              <a:t>администрирование</a:t>
            </a:r>
            <a:r>
              <a:rPr lang="ru-RU" sz="1050" b="0" i="0" smtClean="0">
                <a:latin typeface="Arial"/>
                <a:ea typeface="+mn-ea"/>
                <a:cs typeface="+mn-cs"/>
              </a:rPr>
              <a:t> </a:t>
            </a:r>
            <a:r>
              <a:rPr lang="ru-RU" sz="1050" b="0" i="0" smtClean="0">
                <a:latin typeface="Arial"/>
                <a:ea typeface="+mn-ea"/>
                <a:cs typeface="+mn-cs"/>
              </a:rPr>
              <a:t>системы</a:t>
            </a:r>
            <a:endParaRPr lang="ru-RU" sz="1050" b="0" i="0" smtClean="0">
              <a:latin typeface="Arial"/>
              <a:ea typeface="+mn-ea"/>
              <a:cs typeface="+mn-cs"/>
            </a:endParaRPr>
          </a:p>
          <a:p>
            <a:pPr algn="l" defTabSz="914400">
              <a:spcBef>
                <a:spcPts val="600"/>
              </a:spcBef>
              <a:buClr>
                <a:srgbClr val="F0AB00"/>
              </a:buClr>
              <a:buFont typeface="Wingdings"/>
              <a:buChar char="§"/>
            </a:pPr>
            <a:r>
              <a:rPr lang="ru-RU" sz="1050" b="0" i="0" smtClean="0">
                <a:latin typeface="Arial"/>
                <a:ea typeface="+mn-ea"/>
                <a:cs typeface="+mn-cs"/>
              </a:rPr>
              <a:t> </a:t>
            </a:r>
            <a:r>
              <a:rPr lang="ru-RU" sz="1050" b="0" i="0" smtClean="0">
                <a:latin typeface="Arial"/>
                <a:ea typeface="+mn-ea"/>
                <a:cs typeface="+mn-cs"/>
              </a:rPr>
              <a:t>обеспечение</a:t>
            </a:r>
            <a:r>
              <a:rPr lang="ru-RU" sz="1050" b="0" i="0" smtClean="0">
                <a:latin typeface="Arial"/>
                <a:ea typeface="+mn-ea"/>
                <a:cs typeface="+mn-cs"/>
              </a:rPr>
              <a:t> </a:t>
            </a:r>
            <a:r>
              <a:rPr lang="ru-RU" sz="1050" b="0" i="0" smtClean="0">
                <a:latin typeface="Arial"/>
                <a:ea typeface="+mn-ea"/>
                <a:cs typeface="+mn-cs"/>
              </a:rPr>
              <a:t>взаимодействия</a:t>
            </a:r>
            <a:endParaRPr lang="ru-RU" sz="1050" b="0" i="0">
              <a:latin typeface="Arial"/>
              <a:ea typeface="+mn-ea"/>
              <a:cs typeface="+mn-cs"/>
            </a:endParaRPr>
          </a:p>
        </p:txBody>
      </p:sp>
      <p:sp>
        <p:nvSpPr>
          <p:cNvPr id="15" name="TextBox 14"/>
          <p:cNvSpPr txBox="1"/>
          <p:nvPr/>
        </p:nvSpPr>
        <p:spPr>
          <a:xfrm>
            <a:off x="2416238" y="4163065"/>
            <a:ext cx="2028284" cy="430887"/>
          </a:xfrm>
          <a:prstGeom prst="rect">
            <a:avLst/>
          </a:prstGeom>
          <a:noFill/>
        </p:spPr>
        <p:txBody>
          <a:bodyPr wrap="square" lIns="0" tIns="0" rIns="0" bIns="0" rtlCol="0">
            <a:spAutoFit/>
          </a:bodyPr>
          <a:lstStyle/>
          <a:p>
            <a:pPr algn="l" defTabSz="914400">
              <a:spcBef>
                <a:spcPts val="840"/>
              </a:spcBef>
              <a:spcAft>
                <a:spcPts val="0"/>
              </a:spcAft>
              <a:buNone/>
            </a:pPr>
            <a:r>
              <a:rPr lang="ru-RU" sz="1400" b="1" i="0" smtClean="0">
                <a:solidFill>
                  <a:srgbClr val="0070C0"/>
                </a:solidFill>
                <a:latin typeface="Arial"/>
                <a:ea typeface="Arial Unicode MS"/>
                <a:cs typeface="Arial Unicode MS"/>
              </a:rPr>
              <a:t>﻿Ключевые </a:t>
            </a:r>
            <a:r>
              <a:rPr lang="ru-RU" sz="1400" b="1" i="0" smtClean="0">
                <a:solidFill>
                  <a:srgbClr val="0070C0"/>
                </a:solidFill>
                <a:latin typeface="Arial"/>
                <a:ea typeface="Arial Unicode MS"/>
                <a:cs typeface="Arial Unicode MS"/>
              </a:rPr>
              <a:t>пользователи</a:t>
            </a:r>
            <a:endParaRPr lang="ru-RU" sz="1400" b="1" i="0">
              <a:solidFill>
                <a:srgbClr val="0070C0"/>
              </a:solidFill>
              <a:latin typeface="Arial"/>
              <a:ea typeface="Arial Unicode MS"/>
              <a:cs typeface="Arial Unicode MS"/>
            </a:endParaRPr>
          </a:p>
        </p:txBody>
      </p:sp>
      <p:sp>
        <p:nvSpPr>
          <p:cNvPr id="16" name="TextBox 15"/>
          <p:cNvSpPr txBox="1"/>
          <p:nvPr/>
        </p:nvSpPr>
        <p:spPr>
          <a:xfrm>
            <a:off x="266986" y="4163065"/>
            <a:ext cx="1695450" cy="430887"/>
          </a:xfrm>
          <a:prstGeom prst="rect">
            <a:avLst/>
          </a:prstGeom>
          <a:noFill/>
        </p:spPr>
        <p:txBody>
          <a:bodyPr wrap="square" lIns="0" tIns="0" rIns="0" bIns="0" rtlCol="0">
            <a:spAutoFit/>
          </a:bodyPr>
          <a:lstStyle/>
          <a:p>
            <a:pPr algn="l" defTabSz="914400">
              <a:spcBef>
                <a:spcPts val="840"/>
              </a:spcBef>
              <a:spcAft>
                <a:spcPts val="0"/>
              </a:spcAft>
              <a:buNone/>
            </a:pPr>
            <a:r>
              <a:rPr lang="ru-RU" sz="1400" b="1" i="0" smtClean="0">
                <a:solidFill>
                  <a:srgbClr val="0070C0"/>
                </a:solidFill>
                <a:latin typeface="Arial"/>
                <a:ea typeface="Arial Unicode MS"/>
                <a:cs typeface="Arial Unicode MS"/>
              </a:rPr>
              <a:t>Конечные</a:t>
            </a:r>
            <a:r>
              <a:rPr lang="ru-RU" sz="1400" b="1" i="0" smtClean="0">
                <a:solidFill>
                  <a:srgbClr val="0070C0"/>
                </a:solidFill>
                <a:latin typeface="Arial"/>
                <a:ea typeface="Arial Unicode MS"/>
                <a:cs typeface="Arial Unicode MS"/>
              </a:rPr>
              <a:t> пользователи </a:t>
            </a:r>
            <a:endParaRPr lang="ru-RU" sz="1400" b="1" i="0">
              <a:solidFill>
                <a:srgbClr val="0070C0"/>
              </a:solidFill>
              <a:latin typeface="Arial"/>
              <a:ea typeface="Arial Unicode MS"/>
              <a:cs typeface="Arial Unicode MS"/>
            </a:endParaRPr>
          </a:p>
        </p:txBody>
      </p:sp>
      <p:sp>
        <p:nvSpPr>
          <p:cNvPr id="17" name="TextBox 16"/>
          <p:cNvSpPr txBox="1"/>
          <p:nvPr/>
        </p:nvSpPr>
        <p:spPr>
          <a:xfrm>
            <a:off x="4663024" y="4163065"/>
            <a:ext cx="1695450" cy="215444"/>
          </a:xfrm>
          <a:prstGeom prst="rect">
            <a:avLst/>
          </a:prstGeom>
          <a:noFill/>
        </p:spPr>
        <p:txBody>
          <a:bodyPr wrap="square" lIns="0" tIns="0" rIns="0" bIns="0" rtlCol="0">
            <a:spAutoFit/>
          </a:bodyPr>
          <a:lstStyle/>
          <a:p>
            <a:pPr algn="l" defTabSz="914400">
              <a:spcBef>
                <a:spcPts val="840"/>
              </a:spcBef>
              <a:spcAft>
                <a:spcPts val="0"/>
              </a:spcAft>
              <a:buNone/>
            </a:pPr>
            <a:r>
              <a:rPr lang="ru-RU" sz="1400" b="1" i="0" smtClean="0">
                <a:solidFill>
                  <a:srgbClr val="0070C0"/>
                </a:solidFill>
                <a:latin typeface="Arial"/>
                <a:ea typeface="Arial Unicode MS"/>
                <a:cs typeface="Arial Unicode MS"/>
              </a:rPr>
              <a:t>Администраторы</a:t>
            </a:r>
            <a:endParaRPr lang="ru-RU" sz="1400" b="1" i="0">
              <a:solidFill>
                <a:srgbClr val="0070C0"/>
              </a:solidFill>
              <a:latin typeface="Arial"/>
              <a:ea typeface="Arial Unicode MS"/>
              <a:cs typeface="Arial Unicode MS"/>
            </a:endParaRPr>
          </a:p>
        </p:txBody>
      </p:sp>
      <p:sp>
        <p:nvSpPr>
          <p:cNvPr id="18" name="TextBox 17"/>
          <p:cNvSpPr txBox="1"/>
          <p:nvPr/>
        </p:nvSpPr>
        <p:spPr>
          <a:xfrm>
            <a:off x="6846073" y="4163064"/>
            <a:ext cx="1854230" cy="215444"/>
          </a:xfrm>
          <a:prstGeom prst="rect">
            <a:avLst/>
          </a:prstGeom>
          <a:noFill/>
        </p:spPr>
        <p:txBody>
          <a:bodyPr wrap="square" lIns="0" tIns="0" rIns="0" bIns="0" rtlCol="0">
            <a:spAutoFit/>
          </a:bodyPr>
          <a:lstStyle/>
          <a:p>
            <a:pPr algn="l" defTabSz="914400">
              <a:spcBef>
                <a:spcPts val="840"/>
              </a:spcBef>
              <a:spcAft>
                <a:spcPts val="0"/>
              </a:spcAft>
              <a:buNone/>
            </a:pPr>
            <a:r>
              <a:rPr lang="ru-RU" sz="1400" b="1" i="0" smtClean="0">
                <a:solidFill>
                  <a:srgbClr val="0070C0"/>
                </a:solidFill>
                <a:latin typeface="Arial"/>
                <a:ea typeface="Arial Unicode MS"/>
                <a:cs typeface="Arial Unicode MS"/>
              </a:rPr>
              <a:t>Разработчики</a:t>
            </a:r>
            <a:endParaRPr lang="ru-RU" sz="1400" b="1" i="0">
              <a:solidFill>
                <a:srgbClr val="0070C0"/>
              </a:solidFill>
              <a:latin typeface="Arial"/>
              <a:ea typeface="Arial Unicode MS"/>
              <a:cs typeface="Arial Unicode MS"/>
            </a:endParaRPr>
          </a:p>
        </p:txBody>
      </p:sp>
      <p:sp>
        <p:nvSpPr>
          <p:cNvPr id="22" name="Rectangle 21"/>
          <p:cNvSpPr/>
          <p:nvPr/>
        </p:nvSpPr>
        <p:spPr>
          <a:xfrm>
            <a:off x="6763523" y="4684455"/>
            <a:ext cx="2215377" cy="1854354"/>
          </a:xfrm>
          <a:prstGeom prst="rect">
            <a:avLst/>
          </a:prstGeom>
        </p:spPr>
        <p:txBody>
          <a:bodyPr wrap="square">
            <a:spAutoFit/>
          </a:bodyPr>
          <a:lstStyle/>
          <a:p>
            <a:pPr algn="l" defTabSz="914400">
              <a:buNone/>
            </a:pPr>
            <a:r>
              <a:rPr lang="ru-RU" sz="1050" b="0" i="0" smtClean="0">
                <a:latin typeface="Arial"/>
                <a:ea typeface="+mn-ea"/>
                <a:cs typeface="+mn-cs"/>
              </a:rPr>
              <a:t>Возможности</a:t>
            </a:r>
            <a:r>
              <a:rPr lang="ru-RU" sz="1050" b="0" i="0" smtClean="0">
                <a:latin typeface="Arial"/>
                <a:ea typeface="+mn-ea"/>
                <a:cs typeface="+mn-cs"/>
              </a:rPr>
              <a:t> для расширения портала в соответствии </a:t>
            </a:r>
            <a:r>
              <a:rPr lang="ru-RU" sz="1050" b="0" i="0" smtClean="0">
                <a:latin typeface="Arial"/>
                <a:ea typeface="+mn-ea"/>
                <a:cs typeface="+mn-cs"/>
              </a:rPr>
              <a:t>с</a:t>
            </a:r>
            <a:r>
              <a:rPr lang="ru-RU" sz="1050" b="0" i="0" smtClean="0">
                <a:latin typeface="Arial"/>
                <a:ea typeface="+mn-ea"/>
                <a:cs typeface="+mn-cs"/>
              </a:rPr>
              <a:t> </a:t>
            </a:r>
            <a:r>
              <a:rPr lang="ru-RU" sz="1050" b="0" i="0" smtClean="0">
                <a:latin typeface="Arial"/>
                <a:ea typeface="+mn-ea"/>
                <a:cs typeface="+mn-cs"/>
              </a:rPr>
              <a:t>изменяющимися</a:t>
            </a:r>
            <a:r>
              <a:rPr lang="ru-RU" sz="1050" b="0" i="0" smtClean="0">
                <a:latin typeface="Arial"/>
                <a:ea typeface="+mn-ea"/>
                <a:cs typeface="+mn-cs"/>
              </a:rPr>
              <a:t> потребностями </a:t>
            </a:r>
            <a:r>
              <a:rPr lang="ru-RU" sz="1050" b="0" i="0" smtClean="0">
                <a:latin typeface="Arial"/>
                <a:ea typeface="+mn-ea"/>
                <a:cs typeface="+mn-cs"/>
              </a:rPr>
              <a:t>организации:</a:t>
            </a:r>
            <a:endParaRPr lang="ru-RU" sz="1050" b="0" i="0" smtClean="0">
              <a:latin typeface="Arial"/>
              <a:ea typeface="+mn-ea"/>
              <a:cs typeface="+mn-cs"/>
            </a:endParaRPr>
          </a:p>
          <a:p>
            <a:pPr algn="l" defTabSz="914400">
              <a:spcBef>
                <a:spcPts val="600"/>
              </a:spcBef>
              <a:buClr>
                <a:srgbClr val="F0AB00"/>
              </a:buClr>
              <a:buFont typeface="Wingdings"/>
              <a:buChar char="§"/>
            </a:pPr>
            <a:r>
              <a:rPr lang="ru-RU" sz="1050" b="0" i="0" smtClean="0">
                <a:latin typeface="Arial"/>
                <a:ea typeface="+mn-ea"/>
                <a:cs typeface="+mn-cs"/>
              </a:rPr>
              <a:t> </a:t>
            </a:r>
            <a:r>
              <a:rPr lang="ru-RU" sz="1050" b="0" i="0" smtClean="0">
                <a:latin typeface="Arial"/>
                <a:ea typeface="+mn-ea"/>
                <a:cs typeface="+mn-cs"/>
              </a:rPr>
              <a:t>среда</a:t>
            </a:r>
            <a:r>
              <a:rPr lang="ru-RU" sz="1050" b="0" i="0" smtClean="0">
                <a:latin typeface="Arial"/>
                <a:ea typeface="+mn-ea"/>
                <a:cs typeface="+mn-cs"/>
              </a:rPr>
              <a:t> разработки Developer </a:t>
            </a:r>
            <a:r>
              <a:rPr lang="ru-RU" sz="1050" b="0" i="0" smtClean="0">
                <a:latin typeface="Arial"/>
                <a:ea typeface="+mn-ea"/>
                <a:cs typeface="+mn-cs"/>
              </a:rPr>
              <a:t>Studio</a:t>
            </a:r>
            <a:endParaRPr lang="ru-RU" sz="1050" b="0" i="0" smtClean="0">
              <a:latin typeface="Arial"/>
              <a:ea typeface="+mn-ea"/>
              <a:cs typeface="+mn-cs"/>
            </a:endParaRPr>
          </a:p>
          <a:p>
            <a:pPr algn="l" defTabSz="914400">
              <a:spcBef>
                <a:spcPts val="600"/>
              </a:spcBef>
              <a:buClr>
                <a:srgbClr val="F0AB00"/>
              </a:buClr>
              <a:buFont typeface="Wingdings"/>
              <a:buChar char="§"/>
            </a:pPr>
            <a:r>
              <a:rPr lang="ru-RU" sz="1050" b="0" i="0" spc="-20" smtClean="0">
                <a:latin typeface="Arial"/>
                <a:ea typeface="+mn-ea"/>
                <a:cs typeface="+mn-cs"/>
              </a:rPr>
              <a:t> </a:t>
            </a:r>
            <a:r>
              <a:rPr lang="ru-RU" sz="1050" b="0" i="0" spc="-20" smtClean="0">
                <a:latin typeface="Arial"/>
                <a:ea typeface="+mn-ea"/>
                <a:cs typeface="+mn-cs"/>
              </a:rPr>
              <a:t>веб-</a:t>
            </a:r>
            <a:r>
              <a:rPr lang="ru-RU" sz="1050" b="0" i="0" spc="-20" smtClean="0">
                <a:latin typeface="Arial"/>
                <a:ea typeface="+mn-ea"/>
                <a:cs typeface="+mn-cs"/>
              </a:rPr>
              <a:t>сервисы и интерфейсы </a:t>
            </a:r>
            <a:r>
              <a:rPr lang="ru-RU" sz="1050" b="0" i="0" spc="-20" smtClean="0">
                <a:latin typeface="Arial"/>
                <a:ea typeface="+mn-ea"/>
                <a:cs typeface="+mn-cs"/>
              </a:rPr>
              <a:t>API</a:t>
            </a:r>
            <a:endParaRPr lang="ru-RU" sz="1050" b="0" i="0" spc="-20" smtClean="0">
              <a:latin typeface="Arial"/>
              <a:ea typeface="+mn-ea"/>
              <a:cs typeface="+mn-cs"/>
            </a:endParaRPr>
          </a:p>
          <a:p>
            <a:pPr algn="l" defTabSz="914400">
              <a:spcBef>
                <a:spcPts val="600"/>
              </a:spcBef>
              <a:buClr>
                <a:srgbClr val="F0AB00"/>
              </a:buClr>
              <a:buFont typeface="Wingdings"/>
              <a:buChar char="§"/>
            </a:pPr>
            <a:r>
              <a:rPr lang="ru-RU" sz="1050" b="0" i="0" smtClean="0">
                <a:latin typeface="Arial"/>
                <a:ea typeface="+mn-ea"/>
                <a:cs typeface="+mn-cs"/>
              </a:rPr>
              <a:t> </a:t>
            </a:r>
            <a:r>
              <a:rPr lang="ru-RU" sz="1050" b="0" i="0" smtClean="0">
                <a:latin typeface="Arial"/>
                <a:ea typeface="+mn-ea"/>
                <a:cs typeface="+mn-cs"/>
              </a:rPr>
              <a:t>платформа</a:t>
            </a:r>
            <a:r>
              <a:rPr lang="ru-RU" sz="1050" b="0" i="0" smtClean="0">
                <a:latin typeface="Arial"/>
                <a:ea typeface="+mn-ea"/>
                <a:cs typeface="+mn-cs"/>
              </a:rPr>
              <a:t> </a:t>
            </a:r>
            <a:r>
              <a:rPr lang="ru-RU" sz="1050" b="0" i="0" smtClean="0">
                <a:latin typeface="Arial"/>
                <a:ea typeface="+mn-ea"/>
                <a:cs typeface="+mn-cs"/>
              </a:rPr>
              <a:t>Ajax</a:t>
            </a:r>
            <a:endParaRPr lang="ru-RU" sz="1050" b="0" i="0" smtClean="0">
              <a:latin typeface="Arial"/>
              <a:ea typeface="+mn-ea"/>
              <a:cs typeface="+mn-cs"/>
            </a:endParaRPr>
          </a:p>
          <a:p>
            <a:pPr algn="l" defTabSz="914400">
              <a:spcBef>
                <a:spcPts val="600"/>
              </a:spcBef>
              <a:buClr>
                <a:srgbClr val="F0AB00"/>
              </a:buClr>
              <a:buFont typeface="Wingdings"/>
              <a:buChar char="§"/>
            </a:pPr>
            <a:r>
              <a:rPr lang="ru-RU" sz="1050" b="0" i="0" smtClean="0">
                <a:latin typeface="Arial"/>
                <a:ea typeface="+mn-ea"/>
                <a:cs typeface="+mn-cs"/>
              </a:rPr>
              <a:t> </a:t>
            </a:r>
            <a:r>
              <a:rPr lang="ru-RU" sz="1050" b="0" i="0" smtClean="0">
                <a:latin typeface="Arial"/>
                <a:ea typeface="+mn-ea"/>
                <a:cs typeface="+mn-cs"/>
              </a:rPr>
              <a:t>веб-стандарты</a:t>
            </a:r>
            <a:endParaRPr lang="ru-RU" sz="1050" b="0" i="0">
              <a:latin typeface="Arial"/>
              <a:ea typeface="+mn-ea"/>
              <a:cs typeface="+mn-cs"/>
            </a:endParaRPr>
          </a:p>
        </p:txBody>
      </p:sp>
      <p:sp>
        <p:nvSpPr>
          <p:cNvPr id="24" name="Rectangle 23"/>
          <p:cNvSpPr/>
          <p:nvPr/>
        </p:nvSpPr>
        <p:spPr>
          <a:xfrm>
            <a:off x="197136" y="4684455"/>
            <a:ext cx="2158235" cy="1454244"/>
          </a:xfrm>
          <a:prstGeom prst="rect">
            <a:avLst/>
          </a:prstGeom>
        </p:spPr>
        <p:txBody>
          <a:bodyPr wrap="square">
            <a:spAutoFit/>
          </a:bodyPr>
          <a:lstStyle/>
          <a:p>
            <a:pPr algn="l" defTabSz="914400">
              <a:buNone/>
            </a:pPr>
            <a:r>
              <a:rPr lang="ru-RU" sz="1050" b="0" i="0" smtClean="0">
                <a:latin typeface="Arial"/>
                <a:ea typeface="+mn-ea"/>
                <a:cs typeface="+mn-cs"/>
              </a:rPr>
              <a:t>Потребление</a:t>
            </a:r>
            <a:r>
              <a:rPr lang="ru-RU" sz="1050" b="0" i="0" smtClean="0">
                <a:latin typeface="Arial"/>
                <a:ea typeface="+mn-ea"/>
                <a:cs typeface="+mn-cs"/>
              </a:rPr>
              <a:t> </a:t>
            </a:r>
            <a:r>
              <a:rPr lang="ru-RU" sz="1050" b="0" i="0" smtClean="0">
                <a:latin typeface="Arial"/>
                <a:ea typeface="+mn-ea"/>
                <a:cs typeface="+mn-cs"/>
              </a:rPr>
              <a:t>и</a:t>
            </a:r>
            <a:r>
              <a:rPr lang="ru-RU" sz="1050" b="0" i="0" smtClean="0">
                <a:latin typeface="Arial"/>
                <a:ea typeface="+mn-ea"/>
                <a:cs typeface="+mn-cs"/>
              </a:rPr>
              <a:t> </a:t>
            </a:r>
            <a:r>
              <a:rPr lang="ru-RU" sz="1050" b="0" i="0" smtClean="0">
                <a:latin typeface="Arial"/>
                <a:ea typeface="+mn-ea"/>
                <a:cs typeface="+mn-cs"/>
              </a:rPr>
              <a:t>взаимодействие</a:t>
            </a:r>
            <a:r>
              <a:rPr lang="ru-RU" sz="1050" b="0" i="0" smtClean="0">
                <a:latin typeface="Arial"/>
                <a:ea typeface="+mn-ea"/>
                <a:cs typeface="+mn-cs"/>
              </a:rPr>
              <a:t> </a:t>
            </a:r>
            <a:r>
              <a:rPr lang="ru-RU" sz="1050" b="0" i="0" smtClean="0">
                <a:latin typeface="Arial"/>
                <a:ea typeface="+mn-ea"/>
                <a:cs typeface="+mn-cs"/>
              </a:rPr>
              <a:t/>
            </a:r>
            <a:br>
              <a:rPr lang="ru-RU" sz="1050" b="0" i="0" smtClean="0">
                <a:latin typeface="Arial"/>
                <a:ea typeface="+mn-ea"/>
                <a:cs typeface="+mn-cs"/>
              </a:rPr>
            </a:br>
            <a:r>
              <a:rPr lang="ru-RU" sz="1050" b="0" i="0" smtClean="0">
                <a:latin typeface="Arial"/>
                <a:ea typeface="+mn-ea"/>
                <a:cs typeface="+mn-cs"/>
              </a:rPr>
              <a:t>в любом </a:t>
            </a:r>
            <a:r>
              <a:rPr lang="ru-RU" sz="1050" b="0" i="0" smtClean="0">
                <a:latin typeface="Arial"/>
                <a:ea typeface="+mn-ea"/>
                <a:cs typeface="+mn-cs"/>
              </a:rPr>
              <a:t>месте:</a:t>
            </a:r>
            <a:endParaRPr lang="ru-RU" sz="1050" b="0" i="0" smtClean="0">
              <a:latin typeface="Arial"/>
              <a:ea typeface="+mn-ea"/>
              <a:cs typeface="+mn-cs"/>
            </a:endParaRPr>
          </a:p>
          <a:p>
            <a:pPr algn="l" defTabSz="914400">
              <a:spcBef>
                <a:spcPts val="600"/>
              </a:spcBef>
              <a:buClr>
                <a:srgbClr val="F0AB00"/>
              </a:buClr>
              <a:buFont typeface="Wingdings"/>
              <a:buChar char="§"/>
            </a:pPr>
            <a:r>
              <a:rPr lang="ru-RU" sz="1050" b="0" i="0" smtClean="0">
                <a:latin typeface="Arial"/>
                <a:ea typeface="+mn-ea"/>
                <a:cs typeface="+mn-cs"/>
              </a:rPr>
              <a:t> </a:t>
            </a:r>
            <a:r>
              <a:rPr lang="ru-RU" sz="1050" b="0" i="0" smtClean="0">
                <a:latin typeface="Arial"/>
                <a:ea typeface="+mn-ea"/>
                <a:cs typeface="+mn-cs"/>
              </a:rPr>
              <a:t>корпоративные</a:t>
            </a:r>
            <a:r>
              <a:rPr lang="ru-RU" sz="1050" b="0" i="0" smtClean="0">
                <a:latin typeface="Arial"/>
                <a:ea typeface="+mn-ea"/>
                <a:cs typeface="+mn-cs"/>
              </a:rPr>
              <a:t> рабочие пространства </a:t>
            </a:r>
            <a:endParaRPr lang="ru-RU" sz="1050" b="0" i="0" smtClean="0">
              <a:latin typeface="Arial"/>
              <a:ea typeface="+mn-ea"/>
              <a:cs typeface="+mn-cs"/>
            </a:endParaRPr>
          </a:p>
          <a:p>
            <a:pPr algn="l" defTabSz="914400">
              <a:spcBef>
                <a:spcPts val="600"/>
              </a:spcBef>
              <a:buClr>
                <a:srgbClr val="F0AB00"/>
              </a:buClr>
              <a:buFont typeface="Wingdings"/>
              <a:buChar char="§"/>
            </a:pPr>
            <a:r>
              <a:rPr lang="ru-RU" sz="1050" b="0" i="0" smtClean="0">
                <a:latin typeface="Arial"/>
                <a:ea typeface="+mn-ea"/>
                <a:cs typeface="+mn-cs"/>
              </a:rPr>
              <a:t> </a:t>
            </a:r>
            <a:r>
              <a:rPr lang="ru-RU" sz="1050" b="0" i="0" smtClean="0">
                <a:latin typeface="Arial"/>
                <a:ea typeface="+mn-ea"/>
                <a:cs typeface="+mn-cs"/>
              </a:rPr>
              <a:t>форумы</a:t>
            </a:r>
            <a:endParaRPr lang="ru-RU" sz="1050" b="0" i="0" smtClean="0">
              <a:latin typeface="Arial"/>
              <a:ea typeface="+mn-ea"/>
              <a:cs typeface="+mn-cs"/>
            </a:endParaRPr>
          </a:p>
          <a:p>
            <a:pPr algn="l" defTabSz="914400">
              <a:spcBef>
                <a:spcPts val="600"/>
              </a:spcBef>
              <a:buClr>
                <a:srgbClr val="F0AB00"/>
              </a:buClr>
              <a:buFont typeface="Wingdings"/>
              <a:buChar char="§"/>
            </a:pPr>
            <a:r>
              <a:rPr lang="ru-RU" sz="1050" b="0" i="0" smtClean="0">
                <a:latin typeface="Arial"/>
                <a:ea typeface="+mn-ea"/>
                <a:cs typeface="+mn-cs"/>
              </a:rPr>
              <a:t> </a:t>
            </a:r>
            <a:r>
              <a:rPr lang="ru-RU" sz="1050" b="0" i="0" smtClean="0">
                <a:latin typeface="Arial"/>
                <a:ea typeface="+mn-ea"/>
                <a:cs typeface="+mn-cs"/>
              </a:rPr>
              <a:t>вики</a:t>
            </a:r>
            <a:endParaRPr lang="ru-RU" sz="1050" b="0" i="0">
              <a:latin typeface="Arial"/>
              <a:ea typeface="+mn-ea"/>
              <a:cs typeface="+mn-cs"/>
            </a:endParaRPr>
          </a:p>
        </p:txBody>
      </p:sp>
      <p:cxnSp>
        <p:nvCxnSpPr>
          <p:cNvPr id="26" name="Straight Connector 25"/>
          <p:cNvCxnSpPr/>
          <p:nvPr/>
        </p:nvCxnSpPr>
        <p:spPr>
          <a:xfrm rot="5400000">
            <a:off x="1289126" y="5336652"/>
            <a:ext cx="199978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559480" y="5336652"/>
            <a:ext cx="199978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731802" y="5336652"/>
            <a:ext cx="199978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Корпоративные</a:t>
            </a:r>
            <a:r>
              <a:rPr lang="ru-RU" sz="2400" b="1" i="0" smtClean="0">
                <a:solidFill>
                  <a:srgbClr val="666666"/>
                </a:solidFill>
                <a:latin typeface="Arial"/>
                <a:ea typeface="+mj-ea"/>
                <a:cs typeface="+mj-cs"/>
              </a:rPr>
              <a:t> рабочие </a:t>
            </a:r>
            <a:r>
              <a:rPr lang="ru-RU" sz="2400" b="1" i="0" smtClean="0">
                <a:solidFill>
                  <a:srgbClr val="666666"/>
                </a:solidFill>
                <a:latin typeface="Arial"/>
                <a:ea typeface="+mj-ea"/>
                <a:cs typeface="+mj-cs"/>
              </a:rPr>
              <a:t>пространства</a:t>
            </a:r>
            <a:r>
              <a:rPr lang="ru-RU" sz="2400" b="1" i="0" smtClean="0">
                <a:solidFill>
                  <a:srgbClr val="666666"/>
                </a:solidFill>
                <a:latin typeface="Arial"/>
                <a:ea typeface="+mj-ea"/>
                <a:cs typeface="+mj-cs"/>
              </a:rPr>
              <a:t/>
            </a:r>
            <a:br>
              <a:rPr lang="ru-RU" sz="2400" b="1" i="0" smtClean="0">
                <a:solidFill>
                  <a:srgbClr val="666666"/>
                </a:solidFill>
                <a:latin typeface="Arial"/>
                <a:ea typeface="+mj-ea"/>
                <a:cs typeface="+mj-cs"/>
              </a:rPr>
            </a:br>
            <a:r>
              <a:rPr lang="ru-RU" sz="1600" b="0" i="0" smtClean="0">
                <a:solidFill>
                  <a:srgbClr val="666666"/>
                </a:solidFill>
                <a:latin typeface="Arial"/>
                <a:ea typeface="+mj-ea"/>
                <a:cs typeface="+mj-cs"/>
              </a:rPr>
              <a:t>Решение для самостоятельной </a:t>
            </a:r>
            <a:r>
              <a:rPr lang="ru-RU" sz="1600" b="0" i="0" smtClean="0">
                <a:solidFill>
                  <a:srgbClr val="666666"/>
                </a:solidFill>
                <a:latin typeface="Arial"/>
                <a:ea typeface="+mj-ea"/>
                <a:cs typeface="+mj-cs"/>
              </a:rPr>
              <a:t>работы</a:t>
            </a:r>
            <a:r>
              <a:rPr lang="ru-RU" sz="1600" b="0" i="0" smtClean="0">
                <a:solidFill>
                  <a:srgbClr val="666666"/>
                </a:solidFill>
                <a:latin typeface="Arial"/>
                <a:ea typeface="+mj-ea"/>
                <a:cs typeface="+mj-cs"/>
              </a:rPr>
              <a:t>, позволяющее увеличить </a:t>
            </a:r>
            <a:r>
              <a:rPr lang="ru-RU" sz="1600" b="0" i="0" smtClean="0">
                <a:solidFill>
                  <a:srgbClr val="666666"/>
                </a:solidFill>
                <a:latin typeface="Arial"/>
                <a:ea typeface="+mj-ea"/>
                <a:cs typeface="+mj-cs"/>
              </a:rPr>
              <a:t>﻿</a:t>
            </a:r>
            <a:r>
              <a:rPr lang="ru-RU" sz="1600" b="0" i="0" smtClean="0">
                <a:solidFill>
                  <a:srgbClr val="666666"/>
                </a:solidFill>
                <a:latin typeface="Arial"/>
                <a:ea typeface="+mj-ea"/>
                <a:cs typeface="+mj-cs"/>
              </a:rPr>
              <a:t>﻿персональную производительность и организовать эффективное </a:t>
            </a:r>
            <a:r>
              <a:rPr lang="ru-RU" sz="1600" b="0" i="0" smtClean="0">
                <a:solidFill>
                  <a:srgbClr val="666666"/>
                </a:solidFill>
                <a:latin typeface="Arial"/>
                <a:ea typeface="+mj-ea"/>
                <a:cs typeface="+mj-cs"/>
              </a:rPr>
              <a:t>взаимодействие</a:t>
            </a:r>
            <a:endParaRPr lang="ru-RU" sz="1600" b="0" i="0">
              <a:solidFill>
                <a:srgbClr val="666666"/>
              </a:solidFill>
              <a:latin typeface="Arial"/>
              <a:ea typeface="+mj-ea"/>
              <a:cs typeface="+mj-cs"/>
            </a:endParaRPr>
          </a:p>
        </p:txBody>
      </p:sp>
      <p:sp>
        <p:nvSpPr>
          <p:cNvPr id="7" name="Text Placeholder 6"/>
          <p:cNvSpPr>
            <a:spLocks noGrp="1"/>
          </p:cNvSpPr>
          <p:nvPr>
            <p:ph type="body" sz="quarter" idx="11"/>
          </p:nvPr>
        </p:nvSpPr>
        <p:spPr>
          <a:xfrm>
            <a:off x="334535" y="1291762"/>
            <a:ext cx="5338295" cy="2456650"/>
          </a:xfrm>
        </p:spPr>
        <p:txBody>
          <a:bodyPr/>
          <a:lstStyle/>
          <a:p>
            <a:pPr marL="0" indent="0" algn="l" defTabSz="914400">
              <a:spcBef>
                <a:spcPts val="0"/>
              </a:spcBef>
              <a:spcAft>
                <a:spcPts val="600"/>
              </a:spcAft>
              <a:buNone/>
            </a:pPr>
            <a:r>
              <a:rPr lang="ru-RU" sz="1200" b="1" i="0" smtClean="0">
                <a:solidFill>
                  <a:srgbClr val="0070C0"/>
                </a:solidFill>
                <a:latin typeface="Arial"/>
                <a:ea typeface="Arial Unicode MS"/>
                <a:cs typeface="Arial Unicode MS"/>
              </a:rPr>
              <a:t>Результаты</a:t>
            </a:r>
            <a:endParaRPr lang="ru-RU" sz="1200" b="1" i="0" smtClean="0">
              <a:solidFill>
                <a:srgbClr val="0070C0"/>
              </a:solidFill>
              <a:latin typeface="Arial"/>
              <a:ea typeface="Arial Unicode MS"/>
              <a:cs typeface="Arial Unicode MS"/>
            </a:endParaRPr>
          </a:p>
          <a:p>
            <a:pPr marL="182880" indent="-182880" algn="l" defTabSz="914400">
              <a:lnSpc>
                <a:spcPct val="120000"/>
              </a:lnSpc>
              <a:spcBef>
                <a:spcPts val="300"/>
              </a:spcBef>
              <a:buClr>
                <a:srgbClr val="FFC000"/>
              </a:buClr>
              <a:buSzPct val="100000"/>
              <a:buFont typeface="Wingdings"/>
              <a:buChar char="§"/>
            </a:pPr>
            <a:r>
              <a:rPr lang="ru-RU" sz="1200" b="1" i="0" smtClean="0">
                <a:solidFill>
                  <a:srgbClr val="000000"/>
                </a:solidFill>
                <a:latin typeface="Arial"/>
              </a:rPr>
              <a:t>Расширение </a:t>
            </a:r>
            <a:r>
              <a:rPr lang="ru-RU" sz="1200" b="1" i="0" smtClean="0">
                <a:solidFill>
                  <a:srgbClr val="000000"/>
                </a:solidFill>
                <a:latin typeface="Arial"/>
              </a:rPr>
              <a:t>возможностей</a:t>
            </a:r>
            <a:r>
              <a:rPr lang="ru-RU" sz="1200" b="1" i="0" smtClean="0">
                <a:solidFill>
                  <a:srgbClr val="000000"/>
                </a:solidFill>
                <a:latin typeface="Arial"/>
              </a:rPr>
              <a:t>: </a:t>
            </a:r>
            <a:r>
              <a:rPr lang="ru-RU" sz="1200" b="0" i="0" smtClean="0">
                <a:solidFill>
                  <a:srgbClr val="000000"/>
                </a:solidFill>
                <a:latin typeface="Arial"/>
              </a:rPr>
              <a:t>﻿</a:t>
            </a:r>
            <a:r>
              <a:rPr lang="ru-RU" sz="1200" b="0" i="0" smtClean="0">
                <a:solidFill>
                  <a:srgbClr val="000000"/>
                </a:solidFill>
                <a:latin typeface="Arial"/>
              </a:rPr>
              <a:t>﻿создание и наполнение собственных </a:t>
            </a:r>
            <a:r>
              <a:rPr lang="ru-RU" sz="1200" b="0" i="0" smtClean="0">
                <a:solidFill>
                  <a:srgbClr val="000000"/>
                </a:solidFill>
                <a:latin typeface="Arial"/>
              </a:rPr>
              <a:t>страниц</a:t>
            </a:r>
            <a:endParaRPr lang="ru-RU" sz="1200" b="0" i="0" smtClean="0">
              <a:solidFill>
                <a:srgbClr val="000000"/>
              </a:solidFill>
              <a:latin typeface="Arial"/>
            </a:endParaRPr>
          </a:p>
          <a:p>
            <a:pPr marL="182880" indent="-182880" algn="l" defTabSz="914400">
              <a:lnSpc>
                <a:spcPct val="120000"/>
              </a:lnSpc>
              <a:spcBef>
                <a:spcPts val="300"/>
              </a:spcBef>
              <a:buClr>
                <a:srgbClr val="FFC000"/>
              </a:buClr>
              <a:buSzPct val="100000"/>
              <a:buFont typeface="Wingdings"/>
              <a:buChar char="§"/>
            </a:pPr>
            <a:r>
              <a:rPr lang="ru-RU" sz="1200" b="1" i="0" smtClean="0">
                <a:solidFill>
                  <a:srgbClr val="000000"/>
                </a:solidFill>
                <a:latin typeface="Arial"/>
              </a:rPr>
              <a:t>Общий </a:t>
            </a:r>
            <a:r>
              <a:rPr lang="ru-RU" sz="1200" b="1" i="0" smtClean="0">
                <a:solidFill>
                  <a:srgbClr val="000000"/>
                </a:solidFill>
                <a:latin typeface="Arial"/>
              </a:rPr>
              <a:t>сценарий</a:t>
            </a:r>
            <a:r>
              <a:rPr lang="ru-RU" sz="1200" b="0" i="0" smtClean="0">
                <a:solidFill>
                  <a:srgbClr val="000000"/>
                </a:solidFill>
                <a:latin typeface="Arial"/>
              </a:rPr>
              <a:t>: возможность использования структурированного </a:t>
            </a:r>
            <a:r>
              <a:rPr lang="ru-RU" sz="1200" b="0" i="0" smtClean="0">
                <a:solidFill>
                  <a:srgbClr val="000000"/>
                </a:solidFill>
                <a:latin typeface="Arial"/>
              </a:rPr>
              <a:t>и</a:t>
            </a:r>
            <a:r>
              <a:rPr lang="ru-RU" sz="1200" b="0" i="0" smtClean="0">
                <a:solidFill>
                  <a:srgbClr val="000000"/>
                </a:solidFill>
                <a:latin typeface="Arial"/>
              </a:rPr>
              <a:t> </a:t>
            </a:r>
            <a:r>
              <a:rPr lang="ru-RU" sz="1200" b="0" i="0" smtClean="0">
                <a:solidFill>
                  <a:srgbClr val="000000"/>
                </a:solidFill>
                <a:latin typeface="Arial"/>
              </a:rPr>
              <a:t>неструктурированного</a:t>
            </a:r>
            <a:r>
              <a:rPr lang="ru-RU" sz="1200" b="0" i="0" smtClean="0">
                <a:solidFill>
                  <a:srgbClr val="000000"/>
                </a:solidFill>
                <a:latin typeface="Arial"/>
              </a:rPr>
              <a:t> контента из </a:t>
            </a:r>
            <a:r>
              <a:rPr lang="ru-RU" sz="1200" b="0" i="0" smtClean="0">
                <a:solidFill>
                  <a:srgbClr val="000000"/>
                </a:solidFill>
                <a:latin typeface="Arial"/>
              </a:rPr>
              <a:t>решения</a:t>
            </a:r>
            <a:r>
              <a:rPr lang="ru-RU" sz="1200" b="0" i="0" smtClean="0">
                <a:solidFill>
                  <a:srgbClr val="000000"/>
                </a:solidFill>
                <a:latin typeface="Arial"/>
              </a:rPr>
              <a:t> SAP и сторонних разработчиков </a:t>
            </a:r>
            <a:endParaRPr lang="ru-RU" sz="1200" b="0" i="0" smtClean="0">
              <a:solidFill>
                <a:srgbClr val="000000"/>
              </a:solidFill>
              <a:latin typeface="Arial"/>
            </a:endParaRPr>
          </a:p>
          <a:p>
            <a:pPr marL="182880" indent="-182880" algn="l" defTabSz="914400">
              <a:lnSpc>
                <a:spcPct val="120000"/>
              </a:lnSpc>
              <a:spcBef>
                <a:spcPts val="300"/>
              </a:spcBef>
              <a:buClr>
                <a:srgbClr val="FFC000"/>
              </a:buClr>
              <a:buSzPct val="100000"/>
              <a:buFont typeface="Wingdings"/>
              <a:buChar char="§"/>
            </a:pPr>
            <a:r>
              <a:rPr lang="ru-RU" sz="1200" b="1" i="0" smtClean="0">
                <a:solidFill>
                  <a:srgbClr val="000000"/>
                </a:solidFill>
                <a:latin typeface="Arial"/>
              </a:rPr>
              <a:t>Обнаружение </a:t>
            </a:r>
            <a:r>
              <a:rPr lang="ru-RU" sz="1200" b="1" i="0" smtClean="0">
                <a:solidFill>
                  <a:srgbClr val="000000"/>
                </a:solidFill>
                <a:latin typeface="Arial"/>
              </a:rPr>
              <a:t>контента</a:t>
            </a:r>
            <a:r>
              <a:rPr lang="ru-RU" sz="1200" b="0" i="0" smtClean="0">
                <a:solidFill>
                  <a:srgbClr val="000000"/>
                </a:solidFill>
                <a:latin typeface="Arial"/>
              </a:rPr>
              <a:t>: эффективное использование существующих корпоративных </a:t>
            </a:r>
            <a:r>
              <a:rPr lang="ru-RU" sz="1200" b="0" i="0" smtClean="0">
                <a:solidFill>
                  <a:srgbClr val="000000"/>
                </a:solidFill>
                <a:latin typeface="Arial"/>
              </a:rPr>
              <a:t>активов</a:t>
            </a:r>
            <a:endParaRPr lang="ru-RU" sz="1200" b="0" i="0" smtClean="0">
              <a:solidFill>
                <a:srgbClr val="000000"/>
              </a:solidFill>
              <a:latin typeface="Arial"/>
            </a:endParaRPr>
          </a:p>
          <a:p>
            <a:pPr marL="182880" indent="-182880" algn="l" defTabSz="914400">
              <a:lnSpc>
                <a:spcPct val="120000"/>
              </a:lnSpc>
              <a:spcBef>
                <a:spcPts val="300"/>
              </a:spcBef>
              <a:buClr>
                <a:srgbClr val="FFC000"/>
              </a:buClr>
              <a:buSzPct val="100000"/>
              <a:buFont typeface="Wingdings"/>
              <a:buChar char="§"/>
            </a:pPr>
            <a:r>
              <a:rPr lang="ru-RU" sz="1200" b="1" i="0" smtClean="0">
                <a:solidFill>
                  <a:srgbClr val="000000"/>
                </a:solidFill>
                <a:latin typeface="Arial"/>
              </a:rPr>
              <a:t>Открытость</a:t>
            </a:r>
            <a:r>
              <a:rPr lang="ru-RU" sz="1200" b="0" i="0" smtClean="0">
                <a:solidFill>
                  <a:srgbClr val="000000"/>
                </a:solidFill>
                <a:latin typeface="Arial"/>
              </a:rPr>
              <a:t>: </a:t>
            </a:r>
            <a:r>
              <a:rPr lang="ru-RU" sz="1200" b="0" i="0" smtClean="0">
                <a:solidFill>
                  <a:srgbClr val="000000"/>
                </a:solidFill>
                <a:latin typeface="Arial"/>
              </a:rPr>
              <a:t>общедоступные</a:t>
            </a:r>
            <a:r>
              <a:rPr lang="ru-RU" sz="1200" b="0" i="0" smtClean="0">
                <a:solidFill>
                  <a:srgbClr val="000000"/>
                </a:solidFill>
                <a:latin typeface="Arial"/>
              </a:rPr>
              <a:t> API позволяют расширять платформу </a:t>
            </a:r>
            <a:r>
              <a:rPr lang="ru-RU" sz="1200" b="0" i="0" smtClean="0">
                <a:solidFill>
                  <a:srgbClr val="000000"/>
                </a:solidFill>
                <a:latin typeface="Arial"/>
              </a:rPr>
              <a:t>и</a:t>
            </a:r>
            <a:r>
              <a:rPr lang="ru-RU" sz="1200" b="0" i="0" smtClean="0">
                <a:solidFill>
                  <a:srgbClr val="000000"/>
                </a:solidFill>
                <a:latin typeface="Arial"/>
              </a:rPr>
              <a:t> </a:t>
            </a:r>
            <a:r>
              <a:rPr lang="ru-RU" sz="1200" b="0" i="0" smtClean="0">
                <a:solidFill>
                  <a:srgbClr val="000000"/>
                </a:solidFill>
                <a:latin typeface="Arial"/>
              </a:rPr>
              <a:t>базу</a:t>
            </a:r>
            <a:r>
              <a:rPr lang="ru-RU" sz="1200" b="0" i="0" smtClean="0">
                <a:solidFill>
                  <a:srgbClr val="000000"/>
                </a:solidFill>
                <a:latin typeface="Arial"/>
              </a:rPr>
              <a:t> </a:t>
            </a:r>
            <a:r>
              <a:rPr lang="ru-RU" sz="1200" b="0" i="0" smtClean="0">
                <a:solidFill>
                  <a:srgbClr val="000000"/>
                </a:solidFill>
                <a:latin typeface="Arial"/>
              </a:rPr>
              <a:t>контента</a:t>
            </a:r>
            <a:endParaRPr lang="ru-RU" sz="1200" b="0" i="0">
              <a:solidFill>
                <a:srgbClr val="000000"/>
              </a:solidFill>
              <a:latin typeface="Arial"/>
            </a:endParaRPr>
          </a:p>
        </p:txBody>
      </p:sp>
      <p:sp>
        <p:nvSpPr>
          <p:cNvPr id="12" name="Rechteck 12"/>
          <p:cNvSpPr/>
          <p:nvPr/>
        </p:nvSpPr>
        <p:spPr>
          <a:xfrm>
            <a:off x="6282081" y="3412685"/>
            <a:ext cx="1977485" cy="461665"/>
          </a:xfrm>
          <a:prstGeom prst="rect">
            <a:avLst/>
          </a:prstGeom>
        </p:spPr>
        <p:txBody>
          <a:bodyPr wrap="square">
            <a:spAutoFit/>
          </a:bodyPr>
          <a:lstStyle/>
          <a:p>
            <a:pPr algn="ctr" defTabSz="914400">
              <a:buNone/>
            </a:pPr>
            <a:r>
              <a:rPr lang="ru-RU" sz="1200" b="0" i="0" smtClean="0">
                <a:latin typeface="Arial"/>
                <a:ea typeface="+mn-ea"/>
                <a:cs typeface="Arial"/>
              </a:rPr>
              <a:t>Персональное рабочее пространство</a:t>
            </a:r>
            <a:endParaRPr lang="ru-RU" sz="1200" b="0" i="0">
              <a:latin typeface="Arial"/>
              <a:ea typeface="+mn-ea"/>
              <a:cs typeface="Arial"/>
            </a:endParaRPr>
          </a:p>
        </p:txBody>
      </p:sp>
      <p:sp>
        <p:nvSpPr>
          <p:cNvPr id="15" name="Rechteck 12"/>
          <p:cNvSpPr/>
          <p:nvPr/>
        </p:nvSpPr>
        <p:spPr>
          <a:xfrm>
            <a:off x="6324186" y="5806596"/>
            <a:ext cx="1893275" cy="461665"/>
          </a:xfrm>
          <a:prstGeom prst="rect">
            <a:avLst/>
          </a:prstGeom>
        </p:spPr>
        <p:txBody>
          <a:bodyPr wrap="none">
            <a:spAutoFit/>
          </a:bodyPr>
          <a:lstStyle/>
          <a:p>
            <a:pPr algn="ctr" defTabSz="914400">
              <a:buNone/>
            </a:pPr>
            <a:r>
              <a:rPr lang="ru-RU" sz="1200" b="0" i="0" smtClean="0">
                <a:latin typeface="Arial"/>
                <a:ea typeface="+mn-ea"/>
                <a:cs typeface="Arial"/>
              </a:rPr>
              <a:t>Рабочее</a:t>
            </a:r>
            <a:r>
              <a:rPr lang="ru-RU" sz="1200" b="0" i="0" smtClean="0">
                <a:latin typeface="Arial"/>
                <a:ea typeface="+mn-ea"/>
                <a:cs typeface="Arial"/>
              </a:rPr>
              <a:t> </a:t>
            </a:r>
            <a:r>
              <a:rPr lang="ru-RU" sz="1200" b="0" i="0" smtClean="0">
                <a:latin typeface="Arial"/>
                <a:ea typeface="+mn-ea"/>
                <a:cs typeface="Arial"/>
              </a:rPr>
              <a:t>пространство </a:t>
            </a:r>
            <a:r>
              <a:rPr lang="ru-RU" sz="1200" b="0" i="0" smtClean="0">
                <a:latin typeface="Arial"/>
                <a:ea typeface="+mn-ea"/>
                <a:cs typeface="Arial"/>
              </a:rPr>
              <a:t/>
            </a:r>
            <a:br>
              <a:rPr lang="ru-RU" sz="1200" b="0" i="0" smtClean="0">
                <a:latin typeface="Arial"/>
                <a:ea typeface="+mn-ea"/>
                <a:cs typeface="Arial"/>
              </a:rPr>
            </a:br>
            <a:r>
              <a:rPr lang="ru-RU" sz="1200" b="0" i="0" smtClean="0">
                <a:latin typeface="Arial"/>
                <a:ea typeface="+mn-ea"/>
                <a:cs typeface="Arial"/>
              </a:rPr>
              <a:t>для</a:t>
            </a:r>
            <a:r>
              <a:rPr lang="ru-RU" sz="1200" b="0" i="0" smtClean="0">
                <a:latin typeface="Arial"/>
                <a:ea typeface="+mn-ea"/>
                <a:cs typeface="Arial"/>
              </a:rPr>
              <a:t> совместной </a:t>
            </a:r>
            <a:r>
              <a:rPr lang="ru-RU" sz="1200" b="0" i="0" smtClean="0">
                <a:latin typeface="Arial"/>
                <a:ea typeface="+mn-ea"/>
                <a:cs typeface="Arial"/>
              </a:rPr>
              <a:t>работы</a:t>
            </a:r>
            <a:endParaRPr lang="ru-RU" sz="1200" b="0" i="0">
              <a:latin typeface="Arial"/>
              <a:ea typeface="+mn-ea"/>
              <a:cs typeface="Arial"/>
            </a:endParaRPr>
          </a:p>
        </p:txBody>
      </p:sp>
      <p:sp>
        <p:nvSpPr>
          <p:cNvPr id="8" name="Text Placeholder 6"/>
          <p:cNvSpPr txBox="1">
            <a:spLocks/>
          </p:cNvSpPr>
          <p:nvPr/>
        </p:nvSpPr>
        <p:spPr bwMode="gray">
          <a:xfrm>
            <a:off x="334536" y="3855686"/>
            <a:ext cx="4795025" cy="2519714"/>
          </a:xfrm>
          <a:prstGeom prst="rect">
            <a:avLst/>
          </a:prstGeom>
        </p:spPr>
        <p:txBody>
          <a:bodyPr vert="horz" lIns="0" tIns="0" rIns="0" bIns="0" rtlCol="0">
            <a:noAutofit/>
          </a:bodyPr>
          <a:lstStyle/>
          <a:p>
            <a:pPr algn="l" defTabSz="914400">
              <a:spcBef>
                <a:spcPts val="0"/>
              </a:spcBef>
              <a:spcAft>
                <a:spcPts val="600"/>
              </a:spcAft>
              <a:buNone/>
            </a:pPr>
            <a:r>
              <a:rPr lang="ru-RU" sz="1200" b="1" i="0" smtClean="0">
                <a:solidFill>
                  <a:srgbClr val="0070C0"/>
                </a:solidFill>
                <a:ea typeface="Arial Unicode MS"/>
                <a:cs typeface="Arial Unicode MS"/>
              </a:rPr>
              <a:t>﻿Ключевые </a:t>
            </a:r>
            <a:r>
              <a:rPr lang="ru-RU" sz="1200" b="1" i="0" smtClean="0">
                <a:solidFill>
                  <a:srgbClr val="0070C0"/>
                </a:solidFill>
                <a:ea typeface="Arial Unicode MS"/>
                <a:cs typeface="Arial Unicode MS"/>
              </a:rPr>
              <a:t>возможности</a:t>
            </a:r>
            <a:endParaRPr lang="ru-RU" sz="1200" b="1" i="0" smtClean="0">
              <a:solidFill>
                <a:srgbClr val="0070C0"/>
              </a:solidFill>
              <a:ea typeface="Arial Unicode MS"/>
              <a:cs typeface="Arial Unicode MS"/>
            </a:endParaRPr>
          </a:p>
          <a:p>
            <a:pPr marL="182880" lvl="2" indent="-182880" algn="l" defTabSz="914400">
              <a:lnSpc>
                <a:spcPct val="120000"/>
              </a:lnSpc>
              <a:spcBef>
                <a:spcPts val="300"/>
              </a:spcBef>
              <a:buClr>
                <a:srgbClr val="F0AB00"/>
              </a:buClr>
              <a:buSzPct val="100000"/>
              <a:buFont typeface="Wingdings"/>
              <a:buChar char="§"/>
            </a:pPr>
            <a:r>
              <a:rPr lang="ru-RU" sz="1200" b="1" i="0" smtClean="0"/>
              <a:t>Контент</a:t>
            </a:r>
            <a:r>
              <a:rPr lang="ru-RU" sz="1200" b="1" i="0" smtClean="0"/>
              <a:t>, которым самостоятельно управляют </a:t>
            </a:r>
            <a:r>
              <a:rPr lang="ru-RU" sz="1200" b="0" i="0" smtClean="0"/>
              <a:t>конечные </a:t>
            </a:r>
            <a:r>
              <a:rPr lang="ru-RU" sz="1200" b="0" i="0" smtClean="0"/>
              <a:t>пользователи</a:t>
            </a:r>
            <a:r>
              <a:rPr lang="ru-RU" sz="1200" b="0" i="0" smtClean="0"/>
              <a:t>: для </a:t>
            </a:r>
            <a:r>
              <a:rPr lang="ru-RU" sz="1200" b="1" i="0" smtClean="0"/>
              <a:t>индивидуального</a:t>
            </a:r>
            <a:r>
              <a:rPr lang="ru-RU" sz="1200" b="0" i="0" smtClean="0"/>
              <a:t> или </a:t>
            </a:r>
            <a:r>
              <a:rPr lang="ru-RU" sz="1200" b="1" i="0" smtClean="0"/>
              <a:t>совместного</a:t>
            </a:r>
            <a:r>
              <a:rPr lang="ru-RU" sz="1200" b="0" i="0" smtClean="0"/>
              <a:t> </a:t>
            </a:r>
            <a:r>
              <a:rPr lang="ru-RU" sz="1200" b="0" i="0" smtClean="0"/>
              <a:t>использования</a:t>
            </a:r>
            <a:endParaRPr lang="ru-RU" sz="1200" b="0" i="0" smtClean="0"/>
          </a:p>
          <a:p>
            <a:pPr marL="182880" indent="-182880" algn="l" defTabSz="914400">
              <a:lnSpc>
                <a:spcPct val="120000"/>
              </a:lnSpc>
              <a:spcBef>
                <a:spcPts val="300"/>
              </a:spcBef>
              <a:buClr>
                <a:srgbClr val="F0AB00"/>
              </a:buClr>
              <a:buSzPct val="100000"/>
              <a:buFont typeface="Wingdings"/>
              <a:buChar char="§"/>
            </a:pPr>
            <a:r>
              <a:rPr lang="ru-RU" sz="1200" b="0" i="0" smtClean="0"/>
              <a:t>Интуитивно понятный </a:t>
            </a:r>
            <a:r>
              <a:rPr lang="ru-RU" sz="1200" b="1" i="0" smtClean="0"/>
              <a:t>современный </a:t>
            </a:r>
            <a:r>
              <a:rPr lang="ru-RU" sz="1200" b="1" i="0" smtClean="0"/>
              <a:t>интерфейс</a:t>
            </a:r>
            <a:endParaRPr lang="ru-RU" sz="1200" b="1" i="0" smtClean="0"/>
          </a:p>
          <a:p>
            <a:pPr marL="182880" indent="-182880" algn="l" defTabSz="914400">
              <a:lnSpc>
                <a:spcPct val="120000"/>
              </a:lnSpc>
              <a:spcBef>
                <a:spcPts val="300"/>
              </a:spcBef>
              <a:buClr>
                <a:srgbClr val="F0AB00"/>
              </a:buClr>
              <a:buSzPct val="100000"/>
              <a:buFont typeface="Wingdings"/>
              <a:buChar char="§"/>
            </a:pPr>
            <a:r>
              <a:rPr lang="ru-RU" sz="1200" b="0" i="0" smtClean="0"/>
              <a:t>Особенности </a:t>
            </a:r>
            <a:r>
              <a:rPr lang="ru-RU" sz="1200" b="1" i="0" smtClean="0"/>
              <a:t>планируемого </a:t>
            </a:r>
            <a:r>
              <a:rPr lang="ru-RU" sz="1200" b="1" i="0" smtClean="0"/>
              <a:t>релиза</a:t>
            </a:r>
            <a:r>
              <a:rPr lang="ru-RU" sz="1200" b="0" i="0" smtClean="0"/>
              <a:t>:</a:t>
            </a:r>
            <a:endParaRPr lang="ru-RU" sz="1200" b="0" i="0" smtClean="0"/>
          </a:p>
          <a:p>
            <a:pPr marL="356616" lvl="3" indent="-182880" algn="l" defTabSz="914400">
              <a:lnSpc>
                <a:spcPct val="120000"/>
              </a:lnSpc>
              <a:buClr>
                <a:srgbClr val="F0AB00"/>
              </a:buClr>
              <a:buSzPct val="100000"/>
              <a:buFont typeface="Wingdings"/>
              <a:buChar char="§"/>
            </a:pPr>
            <a:r>
              <a:rPr lang="ru-RU" b="0" i="0" smtClean="0"/>
              <a:t>простота</a:t>
            </a:r>
            <a:r>
              <a:rPr lang="ru-RU" b="0" i="0" smtClean="0"/>
              <a:t> использования контента из </a:t>
            </a:r>
            <a:r>
              <a:rPr lang="ru-RU" b="0" i="0" smtClean="0"/>
              <a:t>KM</a:t>
            </a:r>
            <a:r>
              <a:rPr lang="ru-RU" b="0" i="0" smtClean="0"/>
              <a:t>, </a:t>
            </a:r>
            <a:r>
              <a:rPr lang="ru-RU" b="0" i="0" smtClean="0"/>
              <a:t>WPC</a:t>
            </a:r>
            <a:r>
              <a:rPr lang="ru-RU" b="0" i="0" smtClean="0"/>
              <a:t>, BOE и </a:t>
            </a:r>
            <a:r>
              <a:rPr lang="ru-RU" b="0" i="0" smtClean="0"/>
              <a:t>BI</a:t>
            </a:r>
            <a:endParaRPr lang="ru-RU" b="0" i="0" smtClean="0"/>
          </a:p>
          <a:p>
            <a:pPr marL="356616" lvl="3" indent="-182880" algn="l" defTabSz="914400">
              <a:lnSpc>
                <a:spcPct val="120000"/>
              </a:lnSpc>
              <a:buClr>
                <a:srgbClr val="F0AB00"/>
              </a:buClr>
              <a:buSzPct val="100000"/>
              <a:buFont typeface="Wingdings"/>
              <a:buChar char="§"/>
            </a:pPr>
            <a:r>
              <a:rPr lang="ru-RU" smtClean="0"/>
              <a:t>«</a:t>
            </a:r>
            <a:r>
              <a:rPr lang="ru-RU" b="0" i="0" smtClean="0"/>
              <a:t>Корзина</a:t>
            </a:r>
            <a:r>
              <a:rPr lang="ru-RU" smtClean="0"/>
              <a:t>»</a:t>
            </a:r>
            <a:r>
              <a:rPr lang="ru-RU" b="0" i="0" smtClean="0"/>
              <a:t> для добавления стандартного контента </a:t>
            </a:r>
            <a:r>
              <a:rPr lang="ru-RU" b="0" i="0" smtClean="0"/>
              <a:t>портала</a:t>
            </a:r>
            <a:endParaRPr lang="ru-RU" b="0" i="0" smtClean="0"/>
          </a:p>
          <a:p>
            <a:pPr marL="356616" lvl="3" indent="-182880" algn="l" defTabSz="914400">
              <a:lnSpc>
                <a:spcPct val="120000"/>
              </a:lnSpc>
              <a:buClr>
                <a:srgbClr val="F0AB00"/>
              </a:buClr>
              <a:buSzPct val="100000"/>
              <a:buFont typeface="Wingdings"/>
              <a:buChar char="§"/>
            </a:pPr>
            <a:r>
              <a:rPr lang="ru-RU" b="0" i="0" smtClean="0"/>
              <a:t>Максимальное удобство </a:t>
            </a:r>
            <a:r>
              <a:rPr lang="ru-RU" b="0" i="0" smtClean="0"/>
              <a:t>пользования</a:t>
            </a:r>
            <a:endParaRPr lang="ru-RU" b="0" i="0" smtClean="0"/>
          </a:p>
          <a:p>
            <a:pPr marL="356616" lvl="3" indent="-182880" algn="l" defTabSz="914400">
              <a:lnSpc>
                <a:spcPct val="120000"/>
              </a:lnSpc>
              <a:buClr>
                <a:srgbClr val="F0AB00"/>
              </a:buClr>
              <a:buSzPct val="100000"/>
              <a:buFont typeface="Wingdings"/>
              <a:buChar char="§"/>
            </a:pPr>
            <a:r>
              <a:rPr lang="ru-RU" b="0" i="0" smtClean="0"/>
              <a:t>Интегрированные возможности для </a:t>
            </a:r>
            <a:r>
              <a:rPr lang="ru-RU" b="0" i="0" smtClean="0"/>
              <a:t>поиска</a:t>
            </a:r>
            <a:endParaRPr lang="ru-RU" b="0" i="0"/>
          </a:p>
        </p:txBody>
      </p:sp>
      <p:pic>
        <p:nvPicPr>
          <p:cNvPr id="1026" name="Picture 2"/>
          <p:cNvPicPr>
            <a:picLocks noChangeAspect="1" noChangeArrowheads="1"/>
          </p:cNvPicPr>
          <p:nvPr/>
        </p:nvPicPr>
        <p:blipFill>
          <a:blip r:embed="rId3" cstate="print"/>
          <a:srcRect t="14035" b="19897"/>
          <a:stretch>
            <a:fillRect/>
          </a:stretch>
        </p:blipFill>
        <p:spPr bwMode="auto">
          <a:xfrm>
            <a:off x="5783530" y="4133532"/>
            <a:ext cx="3070112" cy="1559293"/>
          </a:xfrm>
          <a:prstGeom prst="rect">
            <a:avLst/>
          </a:prstGeom>
          <a:ln>
            <a:noFill/>
          </a:ln>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4" cstate="print"/>
          <a:srcRect t="14145" b="12128"/>
          <a:stretch>
            <a:fillRect/>
          </a:stretch>
        </p:blipFill>
        <p:spPr bwMode="auto">
          <a:xfrm>
            <a:off x="5754655" y="1514543"/>
            <a:ext cx="3070459" cy="1811019"/>
          </a:xfrm>
          <a:prstGeom prst="rect">
            <a:avLst/>
          </a:prstGeom>
          <a:ln>
            <a:noFill/>
          </a:ln>
          <a:effectLst>
            <a:outerShdw blurRad="50800" dist="38100" dir="2700000" algn="tl" rotWithShape="0">
              <a:prstClr val="black">
                <a:alpha val="40000"/>
              </a:prstClr>
            </a:outerShdw>
          </a:effectLst>
        </p:spPr>
      </p:pic>
      <p:cxnSp>
        <p:nvCxnSpPr>
          <p:cNvPr id="9" name="Straight Connector 8"/>
          <p:cNvCxnSpPr/>
          <p:nvPr/>
        </p:nvCxnSpPr>
        <p:spPr>
          <a:xfrm rot="10800000" flipV="1">
            <a:off x="332619" y="3748412"/>
            <a:ext cx="2765689"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Инструмент Web Page Composer</a:t>
            </a:r>
            <a:r>
              <a:rPr lang="ru-RU" sz="2400" b="1" i="0" smtClean="0">
                <a:solidFill>
                  <a:srgbClr val="666666"/>
                </a:solidFill>
                <a:latin typeface="Arial"/>
                <a:ea typeface="+mj-ea"/>
                <a:cs typeface="+mj-cs"/>
              </a:rPr>
              <a:t/>
            </a:r>
            <a:br>
              <a:rPr lang="ru-RU" sz="2400" b="1" i="0" smtClean="0">
                <a:solidFill>
                  <a:srgbClr val="666666"/>
                </a:solidFill>
                <a:latin typeface="Arial"/>
                <a:ea typeface="+mj-ea"/>
                <a:cs typeface="+mj-cs"/>
              </a:rPr>
            </a:br>
            <a:r>
              <a:rPr lang="ru-RU" sz="2000" b="0" i="0" smtClean="0">
                <a:solidFill>
                  <a:srgbClr val="666666"/>
                </a:solidFill>
                <a:latin typeface="Arial"/>
                <a:ea typeface="+mj-ea"/>
                <a:cs typeface="+mj-cs"/>
              </a:rPr>
              <a:t>Создание и наполнение страниц портала с помощью интуитивно понятных средств </a:t>
            </a:r>
            <a:r>
              <a:rPr lang="ru-RU" sz="2000" b="0" i="0" smtClean="0">
                <a:solidFill>
                  <a:srgbClr val="666666"/>
                </a:solidFill>
                <a:latin typeface="Arial"/>
                <a:ea typeface="+mj-ea"/>
                <a:cs typeface="+mj-cs"/>
              </a:rPr>
              <a:t>разработки</a:t>
            </a:r>
            <a:endParaRPr lang="ru-RU" sz="2000" b="0" i="0">
              <a:solidFill>
                <a:srgbClr val="666666"/>
              </a:solidFill>
              <a:latin typeface="Arial"/>
              <a:ea typeface="+mj-ea"/>
              <a:cs typeface="+mj-cs"/>
            </a:endParaRPr>
          </a:p>
        </p:txBody>
      </p:sp>
      <p:sp>
        <p:nvSpPr>
          <p:cNvPr id="5" name="TextBox 4"/>
          <p:cNvSpPr txBox="1"/>
          <p:nvPr/>
        </p:nvSpPr>
        <p:spPr>
          <a:xfrm>
            <a:off x="223904" y="1273751"/>
            <a:ext cx="4573923" cy="1679798"/>
          </a:xfrm>
          <a:prstGeom prst="rect">
            <a:avLst/>
          </a:prstGeom>
          <a:noFill/>
          <a:ln w="12700" algn="ctr">
            <a:noFill/>
            <a:round/>
            <a:headEnd/>
            <a:tailEnd/>
          </a:ln>
          <a:effectLst/>
        </p:spPr>
        <p:txBody>
          <a:bodyPr lIns="36000" tIns="36000" rIns="36000" bIns="36000"/>
          <a:lstStyle/>
          <a:p>
            <a:pPr algn="l" defTabSz="914400">
              <a:spcBef>
                <a:spcPts val="300"/>
              </a:spcBef>
              <a:buNone/>
            </a:pPr>
            <a:r>
              <a:rPr lang="ru-RU" sz="1200" b="1" i="0" smtClean="0">
                <a:solidFill>
                  <a:srgbClr val="0070C0"/>
                </a:solidFill>
                <a:ea typeface="Arial Unicode MS"/>
                <a:cs typeface="Arial Unicode MS"/>
              </a:rPr>
              <a:t>Преимущества</a:t>
            </a:r>
            <a:r>
              <a:rPr lang="ru-RU" sz="1200" b="0" i="0" smtClean="0">
                <a:latin typeface="Arial Black"/>
              </a:rPr>
              <a:t> </a:t>
            </a:r>
            <a:endParaRPr lang="ru-RU" sz="1200" b="0" i="0" smtClean="0">
              <a:latin typeface="Arial Black"/>
            </a:endParaRPr>
          </a:p>
          <a:p>
            <a:pPr marL="173736" indent="-173736" algn="l" defTabSz="914400">
              <a:spcBef>
                <a:spcPts val="600"/>
              </a:spcBef>
              <a:buClr>
                <a:srgbClr val="F0AB00"/>
              </a:buClr>
              <a:buFont typeface="Wingdings"/>
              <a:buChar char="§"/>
            </a:pPr>
            <a:r>
              <a:rPr lang="ru-RU" sz="1200" b="0" i="0" smtClean="0"/>
              <a:t>Повышение продуктивности пользователей в рамках различных направлений </a:t>
            </a:r>
            <a:r>
              <a:rPr lang="ru-RU" sz="1200" b="0" i="0" smtClean="0"/>
              <a:t>бизнеса</a:t>
            </a:r>
            <a:endParaRPr lang="ru-RU" sz="1200" b="0" i="0" smtClean="0"/>
          </a:p>
          <a:p>
            <a:pPr marL="173736" indent="-173736" algn="l" defTabSz="914400">
              <a:spcBef>
                <a:spcPts val="600"/>
              </a:spcBef>
              <a:buClr>
                <a:srgbClr val="F0AB00"/>
              </a:buClr>
              <a:buFont typeface="Wingdings"/>
              <a:buChar char="§"/>
            </a:pPr>
            <a:r>
              <a:rPr lang="ru-RU" sz="1200" b="0" i="0" smtClean="0"/>
              <a:t>Гибкие средства для управления и компоновки </a:t>
            </a:r>
            <a:r>
              <a:rPr lang="ru-RU" sz="1200" b="0" i="0" smtClean="0"/>
              <a:t>контента</a:t>
            </a:r>
            <a:endParaRPr lang="ru-RU" sz="1200" b="0" i="0" smtClean="0"/>
          </a:p>
          <a:p>
            <a:pPr marL="173736" indent="-173736" algn="l" defTabSz="914400">
              <a:spcBef>
                <a:spcPts val="600"/>
              </a:spcBef>
              <a:buClr>
                <a:srgbClr val="F0AB00"/>
              </a:buClr>
              <a:buFont typeface="Wingdings"/>
              <a:buChar char="§"/>
            </a:pPr>
            <a:r>
              <a:rPr lang="ru-RU" sz="1200" b="0" i="0" smtClean="0"/>
              <a:t>Снижение совокупной стоимости владения благодаря общей платформе и </a:t>
            </a:r>
            <a:r>
              <a:rPr lang="ru-RU" sz="1200" b="0" i="0" smtClean="0"/>
              <a:t>сервисам</a:t>
            </a:r>
            <a:endParaRPr lang="ru-RU" sz="1200" b="0" i="0" smtClean="0"/>
          </a:p>
          <a:p>
            <a:pPr marL="173736" indent="-173736" algn="l" defTabSz="914400">
              <a:spcBef>
                <a:spcPts val="600"/>
              </a:spcBef>
              <a:buClr>
                <a:srgbClr val="F0AB00"/>
              </a:buClr>
              <a:buFont typeface="Wingdings"/>
              <a:buChar char="§"/>
            </a:pPr>
            <a:r>
              <a:rPr lang="ru-RU" sz="1200" b="0" i="0" smtClean="0"/>
              <a:t>Максимизация качества и эффективности </a:t>
            </a:r>
            <a:r>
              <a:rPr lang="ru-RU" sz="1200" b="0" i="0" smtClean="0"/>
              <a:t>контента</a:t>
            </a:r>
            <a:endParaRPr lang="ru-RU" sz="1200" b="0" i="0"/>
          </a:p>
        </p:txBody>
      </p:sp>
      <p:sp>
        <p:nvSpPr>
          <p:cNvPr id="6" name="TextBox 5"/>
          <p:cNvSpPr txBox="1"/>
          <p:nvPr/>
        </p:nvSpPr>
        <p:spPr>
          <a:xfrm>
            <a:off x="223904" y="3097396"/>
            <a:ext cx="4573924" cy="3246254"/>
          </a:xfrm>
          <a:prstGeom prst="rect">
            <a:avLst/>
          </a:prstGeom>
          <a:noFill/>
          <a:ln w="12700" algn="ctr">
            <a:noFill/>
            <a:round/>
            <a:headEnd/>
            <a:tailEnd/>
          </a:ln>
          <a:effectLst/>
        </p:spPr>
        <p:txBody>
          <a:bodyPr lIns="36000" tIns="36000" rIns="36000" bIns="36000"/>
          <a:lstStyle/>
          <a:p>
            <a:pPr algn="l" defTabSz="914400">
              <a:spcBef>
                <a:spcPts val="300"/>
              </a:spcBef>
              <a:buNone/>
            </a:pPr>
            <a:r>
              <a:rPr lang="ru-RU" sz="1200" b="1" i="0" smtClean="0">
                <a:solidFill>
                  <a:srgbClr val="0070C0"/>
                </a:solidFill>
                <a:latin typeface="Arial"/>
                <a:ea typeface="Arial Unicode MS"/>
                <a:cs typeface="Arial Unicode MS"/>
              </a:rPr>
              <a:t>﻿Ключевые </a:t>
            </a:r>
            <a:r>
              <a:rPr lang="ru-RU" sz="1200" b="1" i="0" smtClean="0">
                <a:solidFill>
                  <a:srgbClr val="0070C0"/>
                </a:solidFill>
                <a:latin typeface="Arial"/>
                <a:ea typeface="Arial Unicode MS"/>
                <a:cs typeface="Arial Unicode MS"/>
              </a:rPr>
              <a:t>возможности</a:t>
            </a:r>
            <a:endParaRPr lang="ru-RU" sz="1200" b="1" i="0" smtClean="0">
              <a:solidFill>
                <a:srgbClr val="0070C0"/>
              </a:solidFill>
              <a:latin typeface="Arial"/>
              <a:ea typeface="Arial Unicode MS"/>
              <a:cs typeface="Arial Unicode MS"/>
            </a:endParaRPr>
          </a:p>
          <a:p>
            <a:pPr marL="173736" indent="-173736" algn="l" defTabSz="914400">
              <a:spcBef>
                <a:spcPts val="600"/>
              </a:spcBef>
              <a:buClr>
                <a:srgbClr val="F0AB00"/>
              </a:buClr>
              <a:buFont typeface="Wingdings"/>
              <a:buChar char="§"/>
            </a:pPr>
            <a:r>
              <a:rPr lang="ru-RU" sz="1200" b="0" i="0" smtClean="0">
                <a:latin typeface="Arial"/>
              </a:rPr>
              <a:t>Среда </a:t>
            </a:r>
            <a:r>
              <a:rPr lang="ru-RU" sz="1200" b="0" i="0" smtClean="0">
                <a:latin typeface="Arial"/>
              </a:rPr>
              <a:t>выполнения</a:t>
            </a:r>
            <a:r>
              <a:rPr lang="ru-RU" sz="1200" b="0" i="0" smtClean="0">
                <a:latin typeface="Arial"/>
              </a:rPr>
              <a:t>, предоставляющая </a:t>
            </a:r>
            <a:r>
              <a:rPr lang="ru-RU" sz="1200" b="0" i="0" smtClean="0">
                <a:latin typeface="Arial"/>
              </a:rPr>
              <a:t>﻿</a:t>
            </a:r>
            <a:r>
              <a:rPr lang="ru-RU" sz="1200" b="0" i="0" smtClean="0">
                <a:latin typeface="Arial"/>
              </a:rPr>
              <a:t>﻿интуитивно понятные средства </a:t>
            </a:r>
            <a:r>
              <a:rPr lang="ru-RU" sz="1200" b="0" i="0" smtClean="0">
                <a:latin typeface="Arial"/>
              </a:rPr>
              <a:t>разработки</a:t>
            </a:r>
            <a:endParaRPr lang="ru-RU" sz="1200" b="0" i="0" smtClean="0">
              <a:latin typeface="Arial"/>
            </a:endParaRPr>
          </a:p>
          <a:p>
            <a:pPr marL="173736" indent="-173736" algn="l" defTabSz="914400">
              <a:spcBef>
                <a:spcPts val="600"/>
              </a:spcBef>
              <a:buClr>
                <a:srgbClr val="F0AB00"/>
              </a:buClr>
              <a:buFont typeface="Wingdings"/>
              <a:buChar char="§"/>
            </a:pPr>
            <a:r>
              <a:rPr lang="ru-RU" sz="1200" b="0" i="0" smtClean="0">
                <a:latin typeface="Arial"/>
              </a:rPr>
              <a:t>﻿Участок подготовки для опубликованного и находящегося </a:t>
            </a:r>
            <a:r>
              <a:rPr lang="ru-RU" sz="1200" b="0" i="0" smtClean="0">
                <a:latin typeface="Arial"/>
              </a:rPr>
              <a:t>на</a:t>
            </a:r>
            <a:r>
              <a:rPr lang="ru-RU" sz="1200"/>
              <a:t> </a:t>
            </a:r>
            <a:r>
              <a:rPr lang="ru-RU" sz="1200" b="0" i="0" smtClean="0">
                <a:latin typeface="Arial"/>
              </a:rPr>
              <a:t>стадии</a:t>
            </a:r>
            <a:r>
              <a:rPr lang="ru-RU" sz="1200" b="0" i="0" smtClean="0">
                <a:latin typeface="Arial"/>
              </a:rPr>
              <a:t> разработки </a:t>
            </a:r>
            <a:r>
              <a:rPr lang="ru-RU" sz="1200" b="0" i="0" smtClean="0">
                <a:latin typeface="Arial"/>
              </a:rPr>
              <a:t>контента</a:t>
            </a:r>
            <a:endParaRPr lang="ru-RU" sz="1200" b="0" i="0" smtClean="0">
              <a:latin typeface="Arial"/>
            </a:endParaRPr>
          </a:p>
          <a:p>
            <a:pPr marL="173736" indent="-173736" algn="l" defTabSz="914400">
              <a:spcBef>
                <a:spcPts val="600"/>
              </a:spcBef>
              <a:buClr>
                <a:srgbClr val="F0AB00"/>
              </a:buClr>
              <a:buFont typeface="Wingdings"/>
              <a:buChar char="§"/>
            </a:pPr>
            <a:r>
              <a:rPr lang="ru-RU" sz="1200" b="0" i="0" smtClean="0">
                <a:latin typeface="Arial"/>
              </a:rPr>
              <a:t>Планирование сроков публикации и </a:t>
            </a:r>
            <a:r>
              <a:rPr lang="ru-RU" sz="1200" b="0" i="0" smtClean="0">
                <a:latin typeface="Arial"/>
              </a:rPr>
              <a:t>удаления</a:t>
            </a:r>
            <a:endParaRPr lang="ru-RU" sz="1200" b="0" i="0" smtClean="0">
              <a:latin typeface="Arial"/>
            </a:endParaRPr>
          </a:p>
          <a:p>
            <a:pPr marL="173736" indent="-173736" algn="l" defTabSz="914400">
              <a:spcBef>
                <a:spcPts val="600"/>
              </a:spcBef>
              <a:buClr>
                <a:srgbClr val="F0AB00"/>
              </a:buClr>
              <a:buFont typeface="Wingdings"/>
              <a:buChar char="§"/>
            </a:pPr>
            <a:r>
              <a:rPr lang="ru-RU" sz="1200" b="0" i="0" smtClean="0">
                <a:latin typeface="Arial"/>
              </a:rPr>
              <a:t>Средства управления – процессы утверждения и выдачи </a:t>
            </a:r>
            <a:r>
              <a:rPr lang="ru-RU" sz="1200" b="0" i="0" smtClean="0">
                <a:latin typeface="Arial"/>
              </a:rPr>
              <a:t>разрешений</a:t>
            </a:r>
            <a:endParaRPr lang="ru-RU" sz="1200" b="0" i="0" smtClean="0">
              <a:latin typeface="Arial"/>
            </a:endParaRPr>
          </a:p>
          <a:p>
            <a:pPr marL="173736" indent="-173736" algn="l" defTabSz="914400">
              <a:spcBef>
                <a:spcPts val="600"/>
              </a:spcBef>
              <a:buClr>
                <a:srgbClr val="F0AB00"/>
              </a:buClr>
              <a:buFont typeface="Wingdings"/>
              <a:buChar char="§"/>
            </a:pPr>
            <a:r>
              <a:rPr lang="ru-RU" sz="1200" b="0" i="0" smtClean="0">
                <a:latin typeface="Arial"/>
              </a:rPr>
              <a:t>Интерактивные страницы портала </a:t>
            </a:r>
            <a:r>
              <a:rPr lang="ru-RU" sz="1200" b="0" i="0" smtClean="0">
                <a:latin typeface="Arial"/>
              </a:rPr>
              <a:t>(мэшапы</a:t>
            </a:r>
            <a:r>
              <a:rPr lang="ru-RU" sz="1200" b="0" i="0" smtClean="0">
                <a:latin typeface="Arial"/>
              </a:rPr>
              <a:t>) </a:t>
            </a:r>
            <a:r>
              <a:rPr lang="ru-RU" sz="1200" b="0" i="0" smtClean="0">
                <a:latin typeface="Arial"/>
              </a:rPr>
              <a:t>с</a:t>
            </a:r>
            <a:r>
              <a:rPr lang="ru-RU" sz="1200" b="0" i="0" smtClean="0">
                <a:latin typeface="Arial"/>
              </a:rPr>
              <a:t> </a:t>
            </a:r>
            <a:r>
              <a:rPr lang="ru-RU" sz="1200" b="0" i="0" smtClean="0">
                <a:latin typeface="Arial"/>
              </a:rPr>
              <a:t>возможностью</a:t>
            </a:r>
            <a:r>
              <a:rPr lang="ru-RU" sz="1200" b="0" i="0" smtClean="0">
                <a:latin typeface="Arial"/>
              </a:rPr>
              <a:t> установления </a:t>
            </a:r>
            <a:r>
              <a:rPr lang="ru-RU" sz="1200" b="0" i="0" smtClean="0">
                <a:latin typeface="Arial"/>
              </a:rPr>
              <a:t>соединений</a:t>
            </a:r>
            <a:endParaRPr lang="ru-RU" sz="1200" b="0" i="0" smtClean="0">
              <a:latin typeface="Arial"/>
            </a:endParaRPr>
          </a:p>
          <a:p>
            <a:pPr marL="173736" indent="-173736" algn="l" defTabSz="914400">
              <a:spcBef>
                <a:spcPts val="600"/>
              </a:spcBef>
              <a:buClr>
                <a:srgbClr val="F0AB00"/>
              </a:buClr>
              <a:buFont typeface="Wingdings"/>
              <a:buChar char="§"/>
            </a:pPr>
            <a:r>
              <a:rPr lang="ru-RU" sz="1200" b="0" i="0" smtClean="0">
                <a:latin typeface="Arial"/>
              </a:rPr>
              <a:t>Простота интеграции и повторного использования имеющегося контента для </a:t>
            </a:r>
            <a:r>
              <a:rPr lang="ru-RU" sz="1200" b="0" i="0" smtClean="0">
                <a:latin typeface="Arial"/>
              </a:rPr>
              <a:t>портала</a:t>
            </a:r>
            <a:endParaRPr lang="ru-RU" sz="1200" b="0" i="0" smtClean="0">
              <a:latin typeface="Arial"/>
            </a:endParaRPr>
          </a:p>
          <a:p>
            <a:pPr marL="173736" indent="-173736" algn="l" defTabSz="914400">
              <a:spcBef>
                <a:spcPts val="600"/>
              </a:spcBef>
              <a:buClr>
                <a:srgbClr val="F0AB00"/>
              </a:buClr>
              <a:buFont typeface="Wingdings"/>
              <a:buChar char="§"/>
            </a:pPr>
            <a:r>
              <a:rPr lang="ru-RU" sz="1200" b="0" i="0" smtClean="0">
                <a:latin typeface="Arial"/>
              </a:rPr>
              <a:t>Поиск</a:t>
            </a:r>
            <a:r>
              <a:rPr lang="ru-RU" sz="1200" b="0" i="0" smtClean="0">
                <a:latin typeface="Arial"/>
              </a:rPr>
              <a:t>, добавление </a:t>
            </a:r>
            <a:r>
              <a:rPr lang="ru-RU" sz="1200" b="0" i="0" smtClean="0">
                <a:latin typeface="Arial"/>
              </a:rPr>
              <a:t>тегов</a:t>
            </a:r>
            <a:r>
              <a:rPr lang="ru-RU" sz="1200" b="0" i="0" smtClean="0">
                <a:latin typeface="Arial"/>
              </a:rPr>
              <a:t>, подписка на </a:t>
            </a:r>
            <a:r>
              <a:rPr lang="ru-RU" sz="1200" b="0" i="0" smtClean="0">
                <a:latin typeface="Arial"/>
              </a:rPr>
              <a:t>страницы</a:t>
            </a:r>
            <a:endParaRPr lang="ru-RU" sz="1200" b="0" i="0" smtClean="0">
              <a:latin typeface="Arial"/>
            </a:endParaRPr>
          </a:p>
          <a:p>
            <a:pPr marL="173736" indent="-173736" algn="l" defTabSz="914400">
              <a:spcBef>
                <a:spcPts val="600"/>
              </a:spcBef>
              <a:buClr>
                <a:srgbClr val="F0AB00"/>
              </a:buClr>
              <a:buFont typeface="Wingdings"/>
              <a:buChar char="§"/>
            </a:pPr>
            <a:r>
              <a:rPr lang="ru-RU" sz="1200" b="0" i="0" smtClean="0">
                <a:latin typeface="Arial"/>
              </a:rPr>
              <a:t>Гибкие варианты конфигурирования и </a:t>
            </a:r>
            <a:r>
              <a:rPr lang="ru-RU" sz="1200" b="0" i="0" smtClean="0">
                <a:latin typeface="Arial"/>
              </a:rPr>
              <a:t>настройки</a:t>
            </a:r>
            <a:endParaRPr lang="ru-RU" sz="1200" b="0" i="0">
              <a:latin typeface="Arial"/>
            </a:endParaRPr>
          </a:p>
        </p:txBody>
      </p:sp>
      <p:pic>
        <p:nvPicPr>
          <p:cNvPr id="7" name="Picture 6" descr="WPC.png"/>
          <p:cNvPicPr>
            <a:picLocks noChangeAspect="1"/>
          </p:cNvPicPr>
          <p:nvPr/>
        </p:nvPicPr>
        <p:blipFill>
          <a:blip r:embed="rId3" cstate="screen"/>
          <a:stretch>
            <a:fillRect/>
          </a:stretch>
        </p:blipFill>
        <p:spPr>
          <a:xfrm>
            <a:off x="4797827" y="1684462"/>
            <a:ext cx="4048808" cy="2806105"/>
          </a:xfrm>
          <a:prstGeom prst="rect">
            <a:avLst/>
          </a:prstGeom>
          <a:effectLst>
            <a:outerShdw blurRad="50800" dist="38100" dir="2700000" algn="tl" rotWithShape="0">
              <a:prstClr val="black">
                <a:alpha val="40000"/>
              </a:prstClr>
            </a:outerShdw>
          </a:effectLst>
        </p:spPr>
      </p:pic>
      <p:sp>
        <p:nvSpPr>
          <p:cNvPr id="8" name="Rounded Rectangle 7"/>
          <p:cNvSpPr/>
          <p:nvPr/>
        </p:nvSpPr>
        <p:spPr bwMode="gray">
          <a:xfrm>
            <a:off x="5792602" y="4284196"/>
            <a:ext cx="2059258" cy="461977"/>
          </a:xfrm>
          <a:prstGeom prst="roundRect">
            <a:avLst/>
          </a:prstGeom>
          <a:ln w="9525">
            <a:headEnd/>
            <a:tailEnd/>
          </a:ln>
        </p:spPr>
        <p:style>
          <a:lnRef idx="2">
            <a:schemeClr val="accent2"/>
          </a:lnRef>
          <a:fillRef idx="1">
            <a:schemeClr val="lt1"/>
          </a:fillRef>
          <a:effectRef idx="0">
            <a:schemeClr val="accent2"/>
          </a:effectRef>
          <a:fontRef idx="minor">
            <a:schemeClr val="dk1"/>
          </a:fontRef>
        </p:style>
        <p:txBody>
          <a:bodyPr lIns="36000" tIns="36000" rIns="36000" bIns="36000" anchor="ctr" anchorCtr="0"/>
          <a:lstStyle/>
          <a:p>
            <a:pPr algn="ctr" defTabSz="914400">
              <a:spcBef>
                <a:spcPts val="300"/>
              </a:spcBef>
              <a:buNone/>
            </a:pPr>
            <a:r>
              <a:rPr lang="ru-RU" sz="1000" b="0" i="0" smtClean="0">
                <a:solidFill>
                  <a:schemeClr val="dk1"/>
                </a:solidFill>
                <a:latin typeface="Arial"/>
                <a:ea typeface="+mn-ea"/>
                <a:cs typeface="+mn-cs"/>
              </a:rPr>
              <a:t>Интуитивно</a:t>
            </a:r>
            <a:r>
              <a:rPr lang="ru-RU" sz="1000" b="0" i="0" smtClean="0">
                <a:solidFill>
                  <a:schemeClr val="dk1"/>
                </a:solidFill>
                <a:latin typeface="Arial"/>
                <a:ea typeface="+mn-ea"/>
                <a:cs typeface="+mn-cs"/>
              </a:rPr>
              <a:t> понятная среда </a:t>
            </a:r>
            <a:r>
              <a:rPr lang="ru-RU" sz="1000" b="0" i="0" smtClean="0">
                <a:solidFill>
                  <a:schemeClr val="dk1"/>
                </a:solidFill>
                <a:latin typeface="Arial"/>
                <a:ea typeface="+mn-ea"/>
                <a:cs typeface="+mn-cs"/>
              </a:rPr>
              <a:t>редактирования</a:t>
            </a:r>
            <a:endParaRPr lang="ru-RU" sz="1000" b="0" i="0">
              <a:solidFill>
                <a:schemeClr val="dk1"/>
              </a:solidFill>
              <a:latin typeface="Arial"/>
              <a:ea typeface="+mn-ea"/>
              <a:cs typeface="+mn-cs"/>
            </a:endParaRPr>
          </a:p>
        </p:txBody>
      </p:sp>
      <p:cxnSp>
        <p:nvCxnSpPr>
          <p:cNvPr id="9" name="Straight Connector 8"/>
          <p:cNvCxnSpPr/>
          <p:nvPr/>
        </p:nvCxnSpPr>
        <p:spPr>
          <a:xfrm rot="10800000" flipV="1">
            <a:off x="319597" y="3051077"/>
            <a:ext cx="2765689"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ctrTitle"/>
          </p:nvPr>
        </p:nvSpPr>
        <p:spPr>
          <a:xfrm>
            <a:off x="323850" y="2444750"/>
            <a:ext cx="8496300" cy="738188"/>
          </a:xfrm>
        </p:spPr>
        <p:txBody>
          <a:bodyPr/>
          <a:lstStyle/>
          <a:p>
            <a:pPr algn="l" defTabSz="914400">
              <a:spcBef>
                <a:spcPts val="0"/>
              </a:spcBef>
              <a:buNone/>
            </a:pPr>
            <a:r>
              <a:rPr lang="en-US" sz="4800" b="1" i="0">
                <a:solidFill>
                  <a:srgbClr val="000000"/>
                </a:solidFill>
                <a:latin typeface="Arial"/>
                <a:ea typeface="+mj-ea"/>
                <a:cs typeface="+mj-cs"/>
              </a:rPr>
              <a:t>﻿﻿﻿﻿ТЕХНОЛОГИИ ﻿﻿SAP ОБЕСПЕЧИВАЮТ БОЛЕЕ ЭФФЕКТИВНУЮ АДАПТАЦИЮ</a:t>
            </a:r>
          </a:p>
        </p:txBody>
      </p:sp>
      <p:pic>
        <p:nvPicPr>
          <p:cNvPr id="29700" name="Picture 2" descr="M:\Templates_Guidelines\eOn\Templates\2011\Corporate\new_photos\42-19779602_LowRes.jpg"/>
          <p:cNvPicPr preferRelativeResize="0">
            <a:picLocks noGrp="1" noChangeAspect="1" noChangeArrowheads="1"/>
          </p:cNvPicPr>
          <p:nvPr>
            <p:ph type="pic" sz="quarter" idx="11"/>
          </p:nvPr>
        </p:nvPicPr>
        <p:blipFill>
          <a:blip r:embed="rId2" cstate="print"/>
          <a:srcRect/>
          <a:stretch>
            <a:fillRect/>
          </a:stretch>
        </p:blipFill>
        <p:spPr bwMode="auto">
          <a:xfrm>
            <a:off x="323850" y="161925"/>
            <a:ext cx="8496300" cy="213518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ru-RU" sz="2000" b="1" i="0" smtClean="0">
                <a:solidFill>
                  <a:srgbClr val="666666"/>
                </a:solidFill>
                <a:latin typeface="Arial"/>
                <a:ea typeface="+mj-ea"/>
                <a:cs typeface="+mj-cs"/>
              </a:rPr>
              <a:t>SAP NetWeaver 7.3 – решение SAP </a:t>
            </a:r>
            <a:r>
              <a:rPr lang="ru-RU" sz="2000" b="1" i="0" smtClean="0">
                <a:solidFill>
                  <a:srgbClr val="666666"/>
                </a:solidFill>
                <a:latin typeface="Arial"/>
                <a:ea typeface="+mj-ea"/>
                <a:cs typeface="+mj-cs"/>
              </a:rPr>
              <a:t>«Интеграция</a:t>
            </a:r>
            <a:r>
              <a:rPr lang="ru-RU" sz="2000" b="1" i="0" smtClean="0">
                <a:solidFill>
                  <a:srgbClr val="666666"/>
                </a:solidFill>
                <a:latin typeface="Arial"/>
                <a:ea typeface="+mj-ea"/>
                <a:cs typeface="+mj-cs"/>
              </a:rPr>
              <a:t> процессов</a:t>
            </a:r>
            <a:r>
              <a:rPr lang="ru-RU" sz="2000" b="1" i="0" smtClean="0">
                <a:solidFill>
                  <a:srgbClr val="666666"/>
                </a:solidFill>
                <a:latin typeface="Arial"/>
                <a:ea typeface="+mj-ea"/>
                <a:cs typeface="+mj-cs"/>
              </a:rPr>
              <a:t>»</a:t>
            </a:r>
            <a:r>
              <a:rPr lang="ru-RU" sz="2000" b="1" i="0" smtClean="0">
                <a:solidFill>
                  <a:srgbClr val="666666"/>
                </a:solidFill>
                <a:latin typeface="Arial"/>
                <a:ea typeface="+mj-ea"/>
                <a:cs typeface="+mj-cs"/>
              </a:rPr>
              <a:t> </a:t>
            </a:r>
            <a:br>
              <a:rPr lang="ru-RU" sz="2000" b="1" i="0" smtClean="0">
                <a:solidFill>
                  <a:srgbClr val="666666"/>
                </a:solidFill>
                <a:latin typeface="Arial"/>
                <a:ea typeface="+mj-ea"/>
                <a:cs typeface="+mj-cs"/>
              </a:rPr>
            </a:br>
            <a:r>
              <a:rPr lang="ru-RU" sz="2000" b="1" i="0" smtClean="0">
                <a:solidFill>
                  <a:srgbClr val="666666"/>
                </a:solidFill>
                <a:latin typeface="Arial"/>
                <a:ea typeface="+mj-ea"/>
                <a:cs typeface="+mj-cs"/>
              </a:rPr>
              <a:t>Упрощенные </a:t>
            </a:r>
            <a:r>
              <a:rPr lang="ru-RU" sz="2000" b="1" i="0" smtClean="0">
                <a:solidFill>
                  <a:srgbClr val="666666"/>
                </a:solidFill>
                <a:latin typeface="Arial"/>
                <a:ea typeface="+mj-ea"/>
                <a:cs typeface="+mj-cs"/>
              </a:rPr>
              <a:t>операции</a:t>
            </a:r>
            <a:r>
              <a:rPr lang="ru-RU" sz="2000" b="1" i="0" smtClean="0">
                <a:solidFill>
                  <a:srgbClr val="666666"/>
                </a:solidFill>
                <a:latin typeface="Arial"/>
                <a:ea typeface="+mj-ea"/>
                <a:cs typeface="+mj-cs"/>
              </a:rPr>
              <a:t>, единый стек </a:t>
            </a:r>
            <a:r>
              <a:rPr lang="ru-RU" sz="2000" b="1" i="0" smtClean="0">
                <a:solidFill>
                  <a:srgbClr val="666666"/>
                </a:solidFill>
                <a:latin typeface="Arial"/>
                <a:ea typeface="+mj-ea"/>
                <a:cs typeface="+mj-cs"/>
              </a:rPr>
              <a:t>ESB</a:t>
            </a:r>
            <a:endParaRPr lang="ru-RU" sz="2000" b="1" i="0">
              <a:solidFill>
                <a:srgbClr val="666666"/>
              </a:solidFill>
              <a:latin typeface="Arial"/>
              <a:ea typeface="+mj-ea"/>
              <a:cs typeface="+mj-cs"/>
            </a:endParaRPr>
          </a:p>
        </p:txBody>
      </p:sp>
      <p:pic>
        <p:nvPicPr>
          <p:cNvPr id="11" name="Picture 5"/>
          <p:cNvPicPr>
            <a:picLocks noChangeAspect="1" noChangeArrowheads="1"/>
          </p:cNvPicPr>
          <p:nvPr/>
        </p:nvPicPr>
        <p:blipFill>
          <a:blip r:embed="rId3" cstate="print"/>
          <a:srcRect/>
          <a:stretch>
            <a:fillRect/>
          </a:stretch>
        </p:blipFill>
        <p:spPr bwMode="auto">
          <a:xfrm>
            <a:off x="672708" y="1295401"/>
            <a:ext cx="3309777" cy="1430536"/>
          </a:xfrm>
          <a:prstGeom prst="rect">
            <a:avLst/>
          </a:prstGeom>
          <a:ln>
            <a:noFill/>
          </a:ln>
          <a:effectLst>
            <a:outerShdw blurRad="292100" dist="139700" dir="2700000" algn="tl" rotWithShape="0">
              <a:srgbClr val="333333">
                <a:alpha val="65000"/>
              </a:srgbClr>
            </a:outerShdw>
          </a:effectLst>
        </p:spPr>
      </p:pic>
      <p:graphicFrame>
        <p:nvGraphicFramePr>
          <p:cNvPr id="14" name="Table 13"/>
          <p:cNvGraphicFramePr>
            <a:graphicFrameLocks noGrp="1"/>
          </p:cNvGraphicFramePr>
          <p:nvPr>
            <p:extLst>
              <p:ext uri="{D42A27DB-BD31-4B8C-83A1-F6EECF244321}">
                <p14:modId xmlns:p14="http://schemas.microsoft.com/office/powerpoint/2010/main" xmlns="" val="2335749588"/>
              </p:ext>
            </p:extLst>
          </p:nvPr>
        </p:nvGraphicFramePr>
        <p:xfrm>
          <a:off x="4953000" y="1461153"/>
          <a:ext cx="3627120" cy="4469288"/>
        </p:xfrm>
        <a:graphic>
          <a:graphicData uri="http://schemas.openxmlformats.org/drawingml/2006/table">
            <a:tbl>
              <a:tblPr firstRow="1">
                <a:tableStyleId>{F5AB1C69-6EDB-4FF4-983F-18BD219EF322}</a:tableStyleId>
              </a:tblPr>
              <a:tblGrid>
                <a:gridCol w="3627120"/>
              </a:tblGrid>
              <a:tr h="363872">
                <a:tc>
                  <a:txBody>
                    <a:bodyPr/>
                    <a:lstStyle/>
                    <a:p>
                      <a:pPr marL="0" marR="0" indent="0" algn="ctr" defTabSz="914400">
                        <a:lnSpc>
                          <a:spcPct val="100000"/>
                        </a:lnSpc>
                        <a:spcBef>
                          <a:spcPts val="0"/>
                        </a:spcBef>
                        <a:spcAft>
                          <a:spcPts val="0"/>
                        </a:spcAft>
                        <a:buNone/>
                      </a:pPr>
                      <a:r>
                        <a:rPr lang="ru-RU" sz="1400" b="1" i="0" u="none" strike="noStrike" cap="none" spc="0" baseline="0" noProof="0" smtClean="0">
                          <a:solidFill>
                            <a:srgbClr val="FFFFFF"/>
                          </a:solidFill>
                          <a:effectLst/>
                          <a:latin typeface="Arial"/>
                          <a:ea typeface="+mn-ea"/>
                          <a:cs typeface="+mn-cs"/>
                        </a:rPr>
                        <a:t>Особенности релиза</a:t>
                      </a:r>
                      <a:endParaRPr lang="ru-RU" sz="1400" b="1" i="0" u="none" strike="noStrike" cap="none" spc="0" baseline="0" noProof="0">
                        <a:solidFill>
                          <a:srgbClr val="FFFFFF"/>
                        </a:solidFill>
                        <a:effectLst/>
                        <a:latin typeface="Arial"/>
                        <a:ea typeface="+mn-ea"/>
                        <a:cs typeface="+mn-cs"/>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solidFill>
                  </a:tcPr>
                </a:tc>
              </a:tr>
              <a:tr h="872374">
                <a:tc>
                  <a:txBody>
                    <a:bodyPr/>
                    <a:lstStyle/>
                    <a:p>
                      <a:pPr marL="265176" marR="0" indent="-265176" algn="l" defTabSz="914400">
                        <a:lnSpc>
                          <a:spcPct val="100000"/>
                        </a:lnSpc>
                        <a:buClr>
                          <a:srgbClr val="F0AB00"/>
                        </a:buClr>
                        <a:buSzPct val="80000"/>
                        <a:buFont typeface="Wingdings"/>
                        <a:buChar char="n"/>
                      </a:pPr>
                      <a:r>
                        <a:rPr lang="ru-RU" sz="1400" b="0" i="0" noProof="0" smtClean="0">
                          <a:solidFill>
                            <a:srgbClr val="000000"/>
                          </a:solidFill>
                          <a:latin typeface="Arial"/>
                          <a:ea typeface="Arial Unicode MS"/>
                          <a:cs typeface="Arial Unicode MS"/>
                        </a:rPr>
                        <a:t>Централизованный мониторинг благодаря интеграции с SAP Solution Manager</a:t>
                      </a:r>
                      <a:endParaRPr lang="ru-RU" sz="1400" b="0" i="0" noProof="0">
                        <a:solidFill>
                          <a:srgbClr val="000000"/>
                        </a:solidFill>
                        <a:latin typeface="Arial"/>
                        <a:ea typeface="Arial Unicode MS"/>
                        <a:cs typeface="Arial Unicode MS"/>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r>
              <a:tr h="642701">
                <a:tc>
                  <a:txBody>
                    <a:bodyPr/>
                    <a:lstStyle/>
                    <a:p>
                      <a:pPr marL="265176" lvl="2" indent="-265176" algn="l" defTabSz="914400">
                        <a:buClr>
                          <a:srgbClr val="F0AB00"/>
                        </a:buClr>
                        <a:buSzPct val="80000"/>
                        <a:buFont typeface="Wingdings"/>
                        <a:buChar char="n"/>
                      </a:pPr>
                      <a:r>
                        <a:rPr lang="ru-RU" sz="1400" b="0" i="0" noProof="0" smtClean="0">
                          <a:solidFill>
                            <a:srgbClr val="000000"/>
                          </a:solidFill>
                          <a:latin typeface="Arial"/>
                          <a:ea typeface="Arial Unicode MS"/>
                          <a:cs typeface="Arial Unicode MS"/>
                        </a:rPr>
                        <a:t>Развертывание </a:t>
                      </a:r>
                      <a:r>
                        <a:rPr lang="ru-RU" sz="1400" b="0" i="0" noProof="0" smtClean="0">
                          <a:solidFill>
                            <a:schemeClr val="dk1"/>
                          </a:solidFill>
                          <a:latin typeface="Arial"/>
                          <a:ea typeface="Arial Unicode MS"/>
                          <a:cs typeface="Arial Unicode MS"/>
                        </a:rPr>
                        <a:t>ESB в режиме «Только Java»</a:t>
                      </a:r>
                      <a:endParaRPr lang="ru-RU" sz="1400" b="0" i="0" noProof="0">
                        <a:solidFill>
                          <a:schemeClr val="dk1"/>
                        </a:solidFill>
                        <a:latin typeface="Arial"/>
                        <a:ea typeface="Arial Unicode MS"/>
                        <a:cs typeface="Arial Unicode MS"/>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r>
              <a:tr h="749300">
                <a:tc>
                  <a:txBody>
                    <a:bodyPr/>
                    <a:lstStyle/>
                    <a:p>
                      <a:pPr marL="265176" lvl="2" indent="-265176" algn="l" defTabSz="914400">
                        <a:buClr>
                          <a:srgbClr val="F0AB00"/>
                        </a:buClr>
                        <a:buSzPct val="80000"/>
                        <a:buFont typeface="Wingdings"/>
                        <a:buChar char="n"/>
                      </a:pPr>
                      <a:r>
                        <a:rPr lang="ru-RU" sz="1400" b="0" i="0" noProof="0" smtClean="0">
                          <a:solidFill>
                            <a:srgbClr val="000000"/>
                          </a:solidFill>
                          <a:latin typeface="Arial"/>
                          <a:ea typeface="Arial Unicode MS"/>
                          <a:cs typeface="Arial Unicode MS"/>
                        </a:rPr>
                        <a:t>﻿Снижение операционных издержек</a:t>
                      </a:r>
                      <a:endParaRPr lang="ru-RU" sz="1400" b="0" i="0" noProof="0">
                        <a:solidFill>
                          <a:srgbClr val="000000"/>
                        </a:solidFill>
                        <a:latin typeface="Arial"/>
                        <a:ea typeface="Arial Unicode MS"/>
                        <a:cs typeface="Arial Unicode MS"/>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r>
              <a:tr h="896161">
                <a:tc>
                  <a:txBody>
                    <a:bodyPr/>
                    <a:lstStyle/>
                    <a:p>
                      <a:pPr marL="265176" lvl="2" indent="-265176" algn="l" defTabSz="914400">
                        <a:buClr>
                          <a:srgbClr val="F0AB00"/>
                        </a:buClr>
                        <a:buSzPct val="80000"/>
                        <a:buFont typeface="Wingdings"/>
                        <a:buChar char="n"/>
                      </a:pPr>
                      <a:r>
                        <a:rPr lang="ru-RU" sz="1400" b="0" i="0" noProof="0" smtClean="0">
                          <a:solidFill>
                            <a:srgbClr val="000000"/>
                          </a:solidFill>
                          <a:latin typeface="Arial"/>
                          <a:ea typeface="Arial Unicode MS"/>
                          <a:cs typeface="Arial Unicode MS"/>
                        </a:rPr>
                        <a:t>Максимальное удобство пользования, возможности управления для дизайна интерфейса</a:t>
                      </a:r>
                      <a:endParaRPr lang="ru-RU" sz="1400" b="0" i="0" noProof="0">
                        <a:solidFill>
                          <a:srgbClr val="000000"/>
                        </a:solidFill>
                        <a:latin typeface="Arial"/>
                        <a:ea typeface="Arial Unicode MS"/>
                        <a:cs typeface="Arial Unicode MS"/>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r>
              <a:tr h="896161">
                <a:tc>
                  <a:txBody>
                    <a:bodyPr/>
                    <a:lstStyle/>
                    <a:p>
                      <a:pPr marL="265176" marR="0" lvl="2" indent="-265176" algn="l" defTabSz="914400">
                        <a:lnSpc>
                          <a:spcPct val="100000"/>
                        </a:lnSpc>
                        <a:spcBef>
                          <a:spcPts val="0"/>
                        </a:spcBef>
                        <a:spcAft>
                          <a:spcPts val="0"/>
                        </a:spcAft>
                        <a:buClr>
                          <a:srgbClr val="F0AB00"/>
                        </a:buClr>
                        <a:buSzPct val="80000"/>
                        <a:buFont typeface="Wingdings"/>
                        <a:buChar char="n"/>
                      </a:pPr>
                      <a:r>
                        <a:rPr lang="ru-RU" sz="1400" b="0" i="0" noProof="0" dirty="0" smtClean="0">
                          <a:solidFill>
                            <a:srgbClr val="000000"/>
                          </a:solidFill>
                          <a:latin typeface="Arial"/>
                          <a:ea typeface="Arial Unicode MS"/>
                          <a:cs typeface="Arial Unicode MS"/>
                        </a:rPr>
                        <a:t>Усовершенствованные,</a:t>
                      </a:r>
                      <a:r>
                        <a:rPr lang="ru-RU" sz="1400" b="0" i="0" baseline="0" noProof="0" dirty="0" smtClean="0">
                          <a:solidFill>
                            <a:srgbClr val="000000"/>
                          </a:solidFill>
                          <a:latin typeface="Arial"/>
                          <a:ea typeface="Arial Unicode MS"/>
                          <a:cs typeface="Arial Unicode MS"/>
                        </a:rPr>
                        <a:t> </a:t>
                      </a:r>
                      <a:r>
                        <a:rPr lang="ru-RU" sz="1400" b="0" i="0" noProof="0" dirty="0" smtClean="0">
                          <a:solidFill>
                            <a:srgbClr val="000000"/>
                          </a:solidFill>
                          <a:latin typeface="Arial"/>
                          <a:ea typeface="Arial Unicode MS"/>
                          <a:cs typeface="Arial Unicode MS"/>
                        </a:rPr>
                        <a:t>соответствующие стандартам, функции обеспечения </a:t>
                      </a:r>
                      <a:r>
                        <a:rPr lang="ru-RU" sz="1400" b="0" i="0" noProof="0" dirty="0" err="1" smtClean="0">
                          <a:solidFill>
                            <a:srgbClr val="000000"/>
                          </a:solidFill>
                          <a:latin typeface="Arial"/>
                          <a:ea typeface="Arial Unicode MS"/>
                          <a:cs typeface="Arial Unicode MS"/>
                        </a:rPr>
                        <a:t>взаимо-действия</a:t>
                      </a:r>
                      <a:r>
                        <a:rPr lang="ru-RU" sz="1400" b="0" i="0" noProof="0" dirty="0" smtClean="0">
                          <a:solidFill>
                            <a:srgbClr val="000000"/>
                          </a:solidFill>
                          <a:latin typeface="Arial"/>
                          <a:ea typeface="Arial Unicode MS"/>
                          <a:cs typeface="Arial Unicode MS"/>
                        </a:rPr>
                        <a:t> и установления соединений</a:t>
                      </a:r>
                      <a:endParaRPr lang="ru-RU" sz="1400" b="0" i="0" noProof="0" dirty="0">
                        <a:solidFill>
                          <a:srgbClr val="000000"/>
                        </a:solidFill>
                        <a:latin typeface="Arial"/>
                        <a:ea typeface="Arial Unicode MS"/>
                        <a:cs typeface="Arial Unicode MS"/>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r>
            </a:tbl>
          </a:graphicData>
        </a:graphic>
      </p:graphicFrame>
      <p:pic>
        <p:nvPicPr>
          <p:cNvPr id="16" name="Picture 4"/>
          <p:cNvPicPr>
            <a:picLocks noChangeAspect="1" noChangeArrowheads="1"/>
          </p:cNvPicPr>
          <p:nvPr/>
        </p:nvPicPr>
        <p:blipFill>
          <a:blip r:embed="rId4" cstate="print"/>
          <a:srcRect/>
          <a:stretch>
            <a:fillRect/>
          </a:stretch>
        </p:blipFill>
        <p:spPr bwMode="auto">
          <a:xfrm>
            <a:off x="1256108" y="2438400"/>
            <a:ext cx="3143109" cy="1874973"/>
          </a:xfrm>
          <a:prstGeom prst="rect">
            <a:avLst/>
          </a:prstGeom>
          <a:ln>
            <a:noFill/>
          </a:ln>
          <a:effectLst>
            <a:outerShdw blurRad="292100" dist="139700" dir="2700000" algn="tl" rotWithShape="0">
              <a:srgbClr val="333333">
                <a:alpha val="65000"/>
              </a:srgbClr>
            </a:outerShdw>
          </a:effectLst>
        </p:spPr>
      </p:pic>
      <p:grpSp>
        <p:nvGrpSpPr>
          <p:cNvPr id="1028" name="Group 4"/>
          <p:cNvGrpSpPr>
            <a:grpSpLocks noChangeAspect="1"/>
          </p:cNvGrpSpPr>
          <p:nvPr/>
        </p:nvGrpSpPr>
        <p:grpSpPr bwMode="auto">
          <a:xfrm>
            <a:off x="701675" y="4191000"/>
            <a:ext cx="2570165" cy="2235200"/>
            <a:chOff x="442" y="2640"/>
            <a:chExt cx="1619" cy="1408"/>
          </a:xfrm>
        </p:grpSpPr>
        <p:sp>
          <p:nvSpPr>
            <p:cNvPr id="3" name="AutoShape 3"/>
            <p:cNvSpPr>
              <a:spLocks noChangeAspect="1" noChangeArrowheads="1" noTextEdit="1"/>
            </p:cNvSpPr>
            <p:nvPr/>
          </p:nvSpPr>
          <p:spPr bwMode="auto">
            <a:xfrm>
              <a:off x="442" y="2640"/>
              <a:ext cx="1619" cy="1404"/>
            </a:xfrm>
            <a:prstGeom prst="rect">
              <a:avLst/>
            </a:prstGeom>
            <a:solidFill>
              <a:srgbClr val="FFFFFF"/>
            </a:solidFill>
            <a:ln w="9525">
              <a:noFill/>
              <a:miter lim="800000"/>
              <a:headEnd/>
              <a:tailEnd/>
            </a:ln>
            <a:effectLst>
              <a:outerShdw dist="139700" dir="2700000" algn="tl" rotWithShape="0">
                <a:srgbClr val="333333">
                  <a:alpha val="64999"/>
                </a:srgbClr>
              </a:outerShdw>
            </a:effec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5" cstate="print"/>
            <a:srcRect/>
            <a:stretch>
              <a:fillRect/>
            </a:stretch>
          </p:blipFill>
          <p:spPr bwMode="auto">
            <a:xfrm>
              <a:off x="503" y="2644"/>
              <a:ext cx="424" cy="208"/>
            </a:xfrm>
            <a:prstGeom prst="rect">
              <a:avLst/>
            </a:prstGeom>
            <a:noFill/>
            <a:ln w="9525">
              <a:noFill/>
              <a:miter lim="800000"/>
              <a:headEnd/>
              <a:tailEnd/>
            </a:ln>
          </p:spPr>
        </p:pic>
        <p:sp>
          <p:nvSpPr>
            <p:cNvPr id="1030" name="Freeform 6"/>
            <p:cNvSpPr>
              <a:spLocks noEditPoints="1"/>
            </p:cNvSpPr>
            <p:nvPr/>
          </p:nvSpPr>
          <p:spPr bwMode="auto">
            <a:xfrm>
              <a:off x="503" y="2644"/>
              <a:ext cx="428" cy="212"/>
            </a:xfrm>
            <a:custGeom>
              <a:avLst/>
              <a:gdLst/>
              <a:ahLst/>
              <a:cxnLst>
                <a:cxn ang="0">
                  <a:pos x="0" y="12"/>
                </a:cxn>
                <a:cxn ang="0">
                  <a:pos x="0" y="4"/>
                </a:cxn>
                <a:cxn ang="0">
                  <a:pos x="4" y="4"/>
                </a:cxn>
                <a:cxn ang="0">
                  <a:pos x="8" y="0"/>
                </a:cxn>
                <a:cxn ang="0">
                  <a:pos x="12" y="0"/>
                </a:cxn>
                <a:cxn ang="0">
                  <a:pos x="412" y="0"/>
                </a:cxn>
                <a:cxn ang="0">
                  <a:pos x="420" y="0"/>
                </a:cxn>
                <a:cxn ang="0">
                  <a:pos x="424" y="4"/>
                </a:cxn>
                <a:cxn ang="0">
                  <a:pos x="424" y="8"/>
                </a:cxn>
                <a:cxn ang="0">
                  <a:pos x="428" y="12"/>
                </a:cxn>
                <a:cxn ang="0">
                  <a:pos x="428" y="196"/>
                </a:cxn>
                <a:cxn ang="0">
                  <a:pos x="424" y="204"/>
                </a:cxn>
                <a:cxn ang="0">
                  <a:pos x="420" y="208"/>
                </a:cxn>
                <a:cxn ang="0">
                  <a:pos x="416" y="208"/>
                </a:cxn>
                <a:cxn ang="0">
                  <a:pos x="412" y="212"/>
                </a:cxn>
                <a:cxn ang="0">
                  <a:pos x="12" y="212"/>
                </a:cxn>
                <a:cxn ang="0">
                  <a:pos x="8" y="208"/>
                </a:cxn>
                <a:cxn ang="0">
                  <a:pos x="4" y="204"/>
                </a:cxn>
                <a:cxn ang="0">
                  <a:pos x="0" y="200"/>
                </a:cxn>
                <a:cxn ang="0">
                  <a:pos x="0" y="196"/>
                </a:cxn>
                <a:cxn ang="0">
                  <a:pos x="8" y="196"/>
                </a:cxn>
                <a:cxn ang="0">
                  <a:pos x="8" y="200"/>
                </a:cxn>
                <a:cxn ang="0">
                  <a:pos x="8" y="200"/>
                </a:cxn>
                <a:cxn ang="0">
                  <a:pos x="12" y="204"/>
                </a:cxn>
                <a:cxn ang="0">
                  <a:pos x="12" y="204"/>
                </a:cxn>
                <a:cxn ang="0">
                  <a:pos x="412" y="204"/>
                </a:cxn>
                <a:cxn ang="0">
                  <a:pos x="416" y="200"/>
                </a:cxn>
                <a:cxn ang="0">
                  <a:pos x="416" y="200"/>
                </a:cxn>
                <a:cxn ang="0">
                  <a:pos x="420" y="200"/>
                </a:cxn>
                <a:cxn ang="0">
                  <a:pos x="420" y="196"/>
                </a:cxn>
                <a:cxn ang="0">
                  <a:pos x="420" y="12"/>
                </a:cxn>
                <a:cxn ang="0">
                  <a:pos x="416" y="8"/>
                </a:cxn>
                <a:cxn ang="0">
                  <a:pos x="416" y="8"/>
                </a:cxn>
                <a:cxn ang="0">
                  <a:pos x="416" y="8"/>
                </a:cxn>
                <a:cxn ang="0">
                  <a:pos x="412" y="8"/>
                </a:cxn>
                <a:cxn ang="0">
                  <a:pos x="12" y="8"/>
                </a:cxn>
                <a:cxn ang="0">
                  <a:pos x="8" y="8"/>
                </a:cxn>
                <a:cxn ang="0">
                  <a:pos x="8" y="8"/>
                </a:cxn>
                <a:cxn ang="0">
                  <a:pos x="8" y="12"/>
                </a:cxn>
                <a:cxn ang="0">
                  <a:pos x="8" y="12"/>
                </a:cxn>
                <a:cxn ang="0">
                  <a:pos x="8" y="196"/>
                </a:cxn>
              </a:cxnLst>
              <a:rect l="0" t="0" r="r" b="b"/>
              <a:pathLst>
                <a:path w="428" h="212">
                  <a:moveTo>
                    <a:pt x="0" y="12"/>
                  </a:moveTo>
                  <a:lnTo>
                    <a:pt x="0" y="12"/>
                  </a:lnTo>
                  <a:lnTo>
                    <a:pt x="0" y="8"/>
                  </a:lnTo>
                  <a:lnTo>
                    <a:pt x="0" y="4"/>
                  </a:lnTo>
                  <a:lnTo>
                    <a:pt x="4" y="4"/>
                  </a:lnTo>
                  <a:lnTo>
                    <a:pt x="4" y="4"/>
                  </a:lnTo>
                  <a:lnTo>
                    <a:pt x="4" y="0"/>
                  </a:lnTo>
                  <a:lnTo>
                    <a:pt x="8" y="0"/>
                  </a:lnTo>
                  <a:lnTo>
                    <a:pt x="12" y="0"/>
                  </a:lnTo>
                  <a:lnTo>
                    <a:pt x="12" y="0"/>
                  </a:lnTo>
                  <a:lnTo>
                    <a:pt x="412" y="0"/>
                  </a:lnTo>
                  <a:lnTo>
                    <a:pt x="412" y="0"/>
                  </a:lnTo>
                  <a:lnTo>
                    <a:pt x="416" y="0"/>
                  </a:lnTo>
                  <a:lnTo>
                    <a:pt x="420" y="0"/>
                  </a:lnTo>
                  <a:lnTo>
                    <a:pt x="420" y="4"/>
                  </a:lnTo>
                  <a:lnTo>
                    <a:pt x="424" y="4"/>
                  </a:lnTo>
                  <a:lnTo>
                    <a:pt x="424" y="8"/>
                  </a:lnTo>
                  <a:lnTo>
                    <a:pt x="424" y="8"/>
                  </a:lnTo>
                  <a:lnTo>
                    <a:pt x="428" y="12"/>
                  </a:lnTo>
                  <a:lnTo>
                    <a:pt x="428" y="12"/>
                  </a:lnTo>
                  <a:lnTo>
                    <a:pt x="428" y="196"/>
                  </a:lnTo>
                  <a:lnTo>
                    <a:pt x="428" y="196"/>
                  </a:lnTo>
                  <a:lnTo>
                    <a:pt x="424" y="200"/>
                  </a:lnTo>
                  <a:lnTo>
                    <a:pt x="424" y="204"/>
                  </a:lnTo>
                  <a:lnTo>
                    <a:pt x="424" y="204"/>
                  </a:lnTo>
                  <a:lnTo>
                    <a:pt x="420" y="208"/>
                  </a:lnTo>
                  <a:lnTo>
                    <a:pt x="420" y="208"/>
                  </a:lnTo>
                  <a:lnTo>
                    <a:pt x="416" y="208"/>
                  </a:lnTo>
                  <a:lnTo>
                    <a:pt x="412" y="212"/>
                  </a:lnTo>
                  <a:lnTo>
                    <a:pt x="412" y="212"/>
                  </a:lnTo>
                  <a:lnTo>
                    <a:pt x="12" y="212"/>
                  </a:lnTo>
                  <a:lnTo>
                    <a:pt x="12" y="212"/>
                  </a:lnTo>
                  <a:lnTo>
                    <a:pt x="8" y="208"/>
                  </a:lnTo>
                  <a:lnTo>
                    <a:pt x="8" y="208"/>
                  </a:lnTo>
                  <a:lnTo>
                    <a:pt x="4" y="208"/>
                  </a:lnTo>
                  <a:lnTo>
                    <a:pt x="4" y="204"/>
                  </a:lnTo>
                  <a:lnTo>
                    <a:pt x="0" y="204"/>
                  </a:lnTo>
                  <a:lnTo>
                    <a:pt x="0" y="200"/>
                  </a:lnTo>
                  <a:lnTo>
                    <a:pt x="0" y="196"/>
                  </a:lnTo>
                  <a:lnTo>
                    <a:pt x="0" y="196"/>
                  </a:lnTo>
                  <a:lnTo>
                    <a:pt x="0" y="12"/>
                  </a:lnTo>
                  <a:close/>
                  <a:moveTo>
                    <a:pt x="8" y="196"/>
                  </a:moveTo>
                  <a:lnTo>
                    <a:pt x="8" y="196"/>
                  </a:lnTo>
                  <a:lnTo>
                    <a:pt x="8" y="200"/>
                  </a:lnTo>
                  <a:lnTo>
                    <a:pt x="8" y="200"/>
                  </a:lnTo>
                  <a:lnTo>
                    <a:pt x="8" y="200"/>
                  </a:lnTo>
                  <a:lnTo>
                    <a:pt x="8" y="200"/>
                  </a:lnTo>
                  <a:lnTo>
                    <a:pt x="12" y="204"/>
                  </a:lnTo>
                  <a:lnTo>
                    <a:pt x="8" y="200"/>
                  </a:lnTo>
                  <a:lnTo>
                    <a:pt x="12" y="204"/>
                  </a:lnTo>
                  <a:lnTo>
                    <a:pt x="12" y="204"/>
                  </a:lnTo>
                  <a:lnTo>
                    <a:pt x="412" y="204"/>
                  </a:lnTo>
                  <a:lnTo>
                    <a:pt x="412" y="204"/>
                  </a:lnTo>
                  <a:lnTo>
                    <a:pt x="416" y="200"/>
                  </a:lnTo>
                  <a:lnTo>
                    <a:pt x="416" y="204"/>
                  </a:lnTo>
                  <a:lnTo>
                    <a:pt x="416" y="200"/>
                  </a:lnTo>
                  <a:lnTo>
                    <a:pt x="416" y="200"/>
                  </a:lnTo>
                  <a:lnTo>
                    <a:pt x="420" y="200"/>
                  </a:lnTo>
                  <a:lnTo>
                    <a:pt x="416" y="200"/>
                  </a:lnTo>
                  <a:lnTo>
                    <a:pt x="420" y="196"/>
                  </a:lnTo>
                  <a:lnTo>
                    <a:pt x="420" y="196"/>
                  </a:lnTo>
                  <a:lnTo>
                    <a:pt x="420" y="12"/>
                  </a:lnTo>
                  <a:lnTo>
                    <a:pt x="420" y="12"/>
                  </a:lnTo>
                  <a:lnTo>
                    <a:pt x="416" y="8"/>
                  </a:lnTo>
                  <a:lnTo>
                    <a:pt x="420" y="12"/>
                  </a:lnTo>
                  <a:lnTo>
                    <a:pt x="416" y="8"/>
                  </a:lnTo>
                  <a:lnTo>
                    <a:pt x="416" y="8"/>
                  </a:lnTo>
                  <a:lnTo>
                    <a:pt x="416" y="8"/>
                  </a:lnTo>
                  <a:lnTo>
                    <a:pt x="416" y="8"/>
                  </a:lnTo>
                  <a:lnTo>
                    <a:pt x="412" y="8"/>
                  </a:lnTo>
                  <a:lnTo>
                    <a:pt x="412" y="8"/>
                  </a:lnTo>
                  <a:lnTo>
                    <a:pt x="12" y="8"/>
                  </a:lnTo>
                  <a:lnTo>
                    <a:pt x="12" y="8"/>
                  </a:lnTo>
                  <a:lnTo>
                    <a:pt x="8" y="8"/>
                  </a:lnTo>
                  <a:lnTo>
                    <a:pt x="12" y="8"/>
                  </a:lnTo>
                  <a:lnTo>
                    <a:pt x="8" y="8"/>
                  </a:lnTo>
                  <a:lnTo>
                    <a:pt x="8" y="8"/>
                  </a:lnTo>
                  <a:lnTo>
                    <a:pt x="8" y="12"/>
                  </a:lnTo>
                  <a:lnTo>
                    <a:pt x="8" y="8"/>
                  </a:lnTo>
                  <a:lnTo>
                    <a:pt x="8" y="12"/>
                  </a:lnTo>
                  <a:lnTo>
                    <a:pt x="8" y="12"/>
                  </a:lnTo>
                  <a:lnTo>
                    <a:pt x="8" y="196"/>
                  </a:lnTo>
                  <a:close/>
                </a:path>
              </a:pathLst>
            </a:custGeom>
            <a:solidFill>
              <a:srgbClr val="F0AB00"/>
            </a:solidFill>
            <a:ln w="0">
              <a:solidFill>
                <a:srgbClr val="F0AB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1" name="Rectangle 7"/>
            <p:cNvSpPr>
              <a:spLocks noChangeArrowheads="1"/>
            </p:cNvSpPr>
            <p:nvPr/>
          </p:nvSpPr>
          <p:spPr bwMode="auto">
            <a:xfrm>
              <a:off x="529" y="2677"/>
              <a:ext cx="343" cy="1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indent="0" algn="ctr" defTabSz="914400">
                <a:lnSpc>
                  <a:spcPct val="100000"/>
                </a:lnSpc>
                <a:spcBef>
                  <a:spcPts val="0"/>
                </a:spcBef>
                <a:spcAft>
                  <a:spcPts val="0"/>
                </a:spcAft>
                <a:buNone/>
              </a:pPr>
              <a:r>
                <a:rPr lang="ru-RU" sz="800" b="0" i="0" u="none" strike="noStrike" cap="none" baseline="0" smtClean="0">
                  <a:solidFill>
                    <a:srgbClr val="000000"/>
                  </a:solidFill>
                  <a:effectLst/>
                  <a:latin typeface="Arial"/>
                  <a:ea typeface="+mn-ea"/>
                  <a:cs typeface="Arial"/>
                </a:rPr>
                <a:t>ESR </a:t>
              </a:r>
              <a:r>
                <a:rPr lang="ru-RU" sz="800" b="0" i="0" u="none" strike="noStrike" cap="none" baseline="0" smtClean="0">
                  <a:solidFill>
                    <a:srgbClr val="000000"/>
                  </a:solidFill>
                  <a:effectLst/>
                  <a:latin typeface="Arial"/>
                  <a:ea typeface="+mn-ea"/>
                  <a:cs typeface="Arial"/>
                </a:rPr>
                <a:t>и</a:t>
              </a:r>
              <a:r>
                <a:rPr lang="ru-RU" sz="800" b="0" i="0" u="none" strike="noStrike" cap="none" baseline="0" smtClean="0">
                  <a:solidFill>
                    <a:srgbClr val="000000"/>
                  </a:solidFill>
                  <a:effectLst/>
                  <a:latin typeface="Arial"/>
                  <a:ea typeface="+mn-ea"/>
                  <a:cs typeface="Arial"/>
                </a:rPr>
                <a:t> </a:t>
              </a:r>
              <a:r>
                <a:rPr lang="ru-RU" sz="800" b="0" i="0" u="none" strike="noStrike" cap="none" baseline="0" smtClean="0">
                  <a:solidFill>
                    <a:srgbClr val="000000"/>
                  </a:solidFill>
                  <a:effectLst/>
                  <a:latin typeface="Arial"/>
                  <a:ea typeface="+mn-ea"/>
                  <a:cs typeface="Arial"/>
                </a:rPr>
                <a:t>реестр</a:t>
              </a:r>
              <a:endParaRPr lang="ru-RU" sz="800" b="0" i="0" u="none" strike="noStrike" cap="none" baseline="0">
                <a:solidFill>
                  <a:srgbClr val="000000"/>
                </a:solidFill>
                <a:effectLst/>
                <a:latin typeface="Arial"/>
                <a:ea typeface="+mn-ea"/>
                <a:cs typeface="Arial"/>
              </a:endParaRPr>
            </a:p>
          </p:txBody>
        </p:sp>
        <p:pic>
          <p:nvPicPr>
            <p:cNvPr id="1033" name="Picture 9"/>
            <p:cNvPicPr>
              <a:picLocks noChangeAspect="1" noChangeArrowheads="1"/>
            </p:cNvPicPr>
            <p:nvPr/>
          </p:nvPicPr>
          <p:blipFill>
            <a:blip r:embed="rId5" cstate="print"/>
            <a:srcRect/>
            <a:stretch>
              <a:fillRect/>
            </a:stretch>
          </p:blipFill>
          <p:spPr bwMode="auto">
            <a:xfrm>
              <a:off x="964" y="2644"/>
              <a:ext cx="424" cy="208"/>
            </a:xfrm>
            <a:prstGeom prst="rect">
              <a:avLst/>
            </a:prstGeom>
            <a:noFill/>
            <a:ln w="9525">
              <a:noFill/>
              <a:miter lim="800000"/>
              <a:headEnd/>
              <a:tailEnd/>
            </a:ln>
          </p:spPr>
        </p:pic>
        <p:sp>
          <p:nvSpPr>
            <p:cNvPr id="1034" name="Freeform 10"/>
            <p:cNvSpPr>
              <a:spLocks noEditPoints="1"/>
            </p:cNvSpPr>
            <p:nvPr/>
          </p:nvSpPr>
          <p:spPr bwMode="auto">
            <a:xfrm>
              <a:off x="964" y="2644"/>
              <a:ext cx="428" cy="212"/>
            </a:xfrm>
            <a:custGeom>
              <a:avLst/>
              <a:gdLst/>
              <a:ahLst/>
              <a:cxnLst>
                <a:cxn ang="0">
                  <a:pos x="0" y="12"/>
                </a:cxn>
                <a:cxn ang="0">
                  <a:pos x="0" y="4"/>
                </a:cxn>
                <a:cxn ang="0">
                  <a:pos x="4" y="4"/>
                </a:cxn>
                <a:cxn ang="0">
                  <a:pos x="8" y="0"/>
                </a:cxn>
                <a:cxn ang="0">
                  <a:pos x="12" y="0"/>
                </a:cxn>
                <a:cxn ang="0">
                  <a:pos x="412" y="0"/>
                </a:cxn>
                <a:cxn ang="0">
                  <a:pos x="420" y="0"/>
                </a:cxn>
                <a:cxn ang="0">
                  <a:pos x="424" y="4"/>
                </a:cxn>
                <a:cxn ang="0">
                  <a:pos x="424" y="8"/>
                </a:cxn>
                <a:cxn ang="0">
                  <a:pos x="428" y="12"/>
                </a:cxn>
                <a:cxn ang="0">
                  <a:pos x="428" y="196"/>
                </a:cxn>
                <a:cxn ang="0">
                  <a:pos x="424" y="204"/>
                </a:cxn>
                <a:cxn ang="0">
                  <a:pos x="420" y="208"/>
                </a:cxn>
                <a:cxn ang="0">
                  <a:pos x="416" y="208"/>
                </a:cxn>
                <a:cxn ang="0">
                  <a:pos x="412" y="212"/>
                </a:cxn>
                <a:cxn ang="0">
                  <a:pos x="12" y="212"/>
                </a:cxn>
                <a:cxn ang="0">
                  <a:pos x="8" y="208"/>
                </a:cxn>
                <a:cxn ang="0">
                  <a:pos x="4" y="204"/>
                </a:cxn>
                <a:cxn ang="0">
                  <a:pos x="0" y="200"/>
                </a:cxn>
                <a:cxn ang="0">
                  <a:pos x="0" y="196"/>
                </a:cxn>
                <a:cxn ang="0">
                  <a:pos x="8" y="196"/>
                </a:cxn>
                <a:cxn ang="0">
                  <a:pos x="8" y="200"/>
                </a:cxn>
                <a:cxn ang="0">
                  <a:pos x="8" y="200"/>
                </a:cxn>
                <a:cxn ang="0">
                  <a:pos x="12" y="204"/>
                </a:cxn>
                <a:cxn ang="0">
                  <a:pos x="12" y="204"/>
                </a:cxn>
                <a:cxn ang="0">
                  <a:pos x="412" y="204"/>
                </a:cxn>
                <a:cxn ang="0">
                  <a:pos x="416" y="200"/>
                </a:cxn>
                <a:cxn ang="0">
                  <a:pos x="416" y="200"/>
                </a:cxn>
                <a:cxn ang="0">
                  <a:pos x="420" y="200"/>
                </a:cxn>
                <a:cxn ang="0">
                  <a:pos x="420" y="196"/>
                </a:cxn>
                <a:cxn ang="0">
                  <a:pos x="420" y="12"/>
                </a:cxn>
                <a:cxn ang="0">
                  <a:pos x="416" y="8"/>
                </a:cxn>
                <a:cxn ang="0">
                  <a:pos x="416" y="8"/>
                </a:cxn>
                <a:cxn ang="0">
                  <a:pos x="416" y="8"/>
                </a:cxn>
                <a:cxn ang="0">
                  <a:pos x="412" y="8"/>
                </a:cxn>
                <a:cxn ang="0">
                  <a:pos x="12" y="8"/>
                </a:cxn>
                <a:cxn ang="0">
                  <a:pos x="8" y="8"/>
                </a:cxn>
                <a:cxn ang="0">
                  <a:pos x="8" y="8"/>
                </a:cxn>
                <a:cxn ang="0">
                  <a:pos x="8" y="12"/>
                </a:cxn>
                <a:cxn ang="0">
                  <a:pos x="8" y="12"/>
                </a:cxn>
                <a:cxn ang="0">
                  <a:pos x="8" y="196"/>
                </a:cxn>
              </a:cxnLst>
              <a:rect l="0" t="0" r="r" b="b"/>
              <a:pathLst>
                <a:path w="428" h="212">
                  <a:moveTo>
                    <a:pt x="0" y="12"/>
                  </a:moveTo>
                  <a:lnTo>
                    <a:pt x="0" y="12"/>
                  </a:lnTo>
                  <a:lnTo>
                    <a:pt x="0" y="8"/>
                  </a:lnTo>
                  <a:lnTo>
                    <a:pt x="0" y="4"/>
                  </a:lnTo>
                  <a:lnTo>
                    <a:pt x="4" y="4"/>
                  </a:lnTo>
                  <a:lnTo>
                    <a:pt x="4" y="4"/>
                  </a:lnTo>
                  <a:lnTo>
                    <a:pt x="4" y="0"/>
                  </a:lnTo>
                  <a:lnTo>
                    <a:pt x="8" y="0"/>
                  </a:lnTo>
                  <a:lnTo>
                    <a:pt x="12" y="0"/>
                  </a:lnTo>
                  <a:lnTo>
                    <a:pt x="12" y="0"/>
                  </a:lnTo>
                  <a:lnTo>
                    <a:pt x="412" y="0"/>
                  </a:lnTo>
                  <a:lnTo>
                    <a:pt x="412" y="0"/>
                  </a:lnTo>
                  <a:lnTo>
                    <a:pt x="416" y="0"/>
                  </a:lnTo>
                  <a:lnTo>
                    <a:pt x="420" y="0"/>
                  </a:lnTo>
                  <a:lnTo>
                    <a:pt x="420" y="4"/>
                  </a:lnTo>
                  <a:lnTo>
                    <a:pt x="424" y="4"/>
                  </a:lnTo>
                  <a:lnTo>
                    <a:pt x="424" y="8"/>
                  </a:lnTo>
                  <a:lnTo>
                    <a:pt x="424" y="8"/>
                  </a:lnTo>
                  <a:lnTo>
                    <a:pt x="428" y="12"/>
                  </a:lnTo>
                  <a:lnTo>
                    <a:pt x="428" y="12"/>
                  </a:lnTo>
                  <a:lnTo>
                    <a:pt x="428" y="196"/>
                  </a:lnTo>
                  <a:lnTo>
                    <a:pt x="428" y="196"/>
                  </a:lnTo>
                  <a:lnTo>
                    <a:pt x="424" y="200"/>
                  </a:lnTo>
                  <a:lnTo>
                    <a:pt x="424" y="204"/>
                  </a:lnTo>
                  <a:lnTo>
                    <a:pt x="424" y="204"/>
                  </a:lnTo>
                  <a:lnTo>
                    <a:pt x="420" y="208"/>
                  </a:lnTo>
                  <a:lnTo>
                    <a:pt x="420" y="208"/>
                  </a:lnTo>
                  <a:lnTo>
                    <a:pt x="416" y="208"/>
                  </a:lnTo>
                  <a:lnTo>
                    <a:pt x="412" y="212"/>
                  </a:lnTo>
                  <a:lnTo>
                    <a:pt x="412" y="212"/>
                  </a:lnTo>
                  <a:lnTo>
                    <a:pt x="12" y="212"/>
                  </a:lnTo>
                  <a:lnTo>
                    <a:pt x="12" y="212"/>
                  </a:lnTo>
                  <a:lnTo>
                    <a:pt x="8" y="208"/>
                  </a:lnTo>
                  <a:lnTo>
                    <a:pt x="8" y="208"/>
                  </a:lnTo>
                  <a:lnTo>
                    <a:pt x="4" y="208"/>
                  </a:lnTo>
                  <a:lnTo>
                    <a:pt x="4" y="204"/>
                  </a:lnTo>
                  <a:lnTo>
                    <a:pt x="0" y="204"/>
                  </a:lnTo>
                  <a:lnTo>
                    <a:pt x="0" y="200"/>
                  </a:lnTo>
                  <a:lnTo>
                    <a:pt x="0" y="196"/>
                  </a:lnTo>
                  <a:lnTo>
                    <a:pt x="0" y="196"/>
                  </a:lnTo>
                  <a:lnTo>
                    <a:pt x="0" y="12"/>
                  </a:lnTo>
                  <a:close/>
                  <a:moveTo>
                    <a:pt x="8" y="196"/>
                  </a:moveTo>
                  <a:lnTo>
                    <a:pt x="8" y="196"/>
                  </a:lnTo>
                  <a:lnTo>
                    <a:pt x="8" y="200"/>
                  </a:lnTo>
                  <a:lnTo>
                    <a:pt x="8" y="200"/>
                  </a:lnTo>
                  <a:lnTo>
                    <a:pt x="8" y="200"/>
                  </a:lnTo>
                  <a:lnTo>
                    <a:pt x="8" y="200"/>
                  </a:lnTo>
                  <a:lnTo>
                    <a:pt x="12" y="204"/>
                  </a:lnTo>
                  <a:lnTo>
                    <a:pt x="8" y="200"/>
                  </a:lnTo>
                  <a:lnTo>
                    <a:pt x="12" y="204"/>
                  </a:lnTo>
                  <a:lnTo>
                    <a:pt x="12" y="204"/>
                  </a:lnTo>
                  <a:lnTo>
                    <a:pt x="412" y="204"/>
                  </a:lnTo>
                  <a:lnTo>
                    <a:pt x="412" y="204"/>
                  </a:lnTo>
                  <a:lnTo>
                    <a:pt x="416" y="200"/>
                  </a:lnTo>
                  <a:lnTo>
                    <a:pt x="416" y="204"/>
                  </a:lnTo>
                  <a:lnTo>
                    <a:pt x="416" y="200"/>
                  </a:lnTo>
                  <a:lnTo>
                    <a:pt x="416" y="200"/>
                  </a:lnTo>
                  <a:lnTo>
                    <a:pt x="420" y="200"/>
                  </a:lnTo>
                  <a:lnTo>
                    <a:pt x="416" y="200"/>
                  </a:lnTo>
                  <a:lnTo>
                    <a:pt x="420" y="196"/>
                  </a:lnTo>
                  <a:lnTo>
                    <a:pt x="420" y="196"/>
                  </a:lnTo>
                  <a:lnTo>
                    <a:pt x="420" y="12"/>
                  </a:lnTo>
                  <a:lnTo>
                    <a:pt x="420" y="12"/>
                  </a:lnTo>
                  <a:lnTo>
                    <a:pt x="416" y="8"/>
                  </a:lnTo>
                  <a:lnTo>
                    <a:pt x="420" y="12"/>
                  </a:lnTo>
                  <a:lnTo>
                    <a:pt x="416" y="8"/>
                  </a:lnTo>
                  <a:lnTo>
                    <a:pt x="416" y="8"/>
                  </a:lnTo>
                  <a:lnTo>
                    <a:pt x="416" y="8"/>
                  </a:lnTo>
                  <a:lnTo>
                    <a:pt x="416" y="8"/>
                  </a:lnTo>
                  <a:lnTo>
                    <a:pt x="412" y="8"/>
                  </a:lnTo>
                  <a:lnTo>
                    <a:pt x="412" y="8"/>
                  </a:lnTo>
                  <a:lnTo>
                    <a:pt x="12" y="8"/>
                  </a:lnTo>
                  <a:lnTo>
                    <a:pt x="12" y="8"/>
                  </a:lnTo>
                  <a:lnTo>
                    <a:pt x="8" y="8"/>
                  </a:lnTo>
                  <a:lnTo>
                    <a:pt x="12" y="8"/>
                  </a:lnTo>
                  <a:lnTo>
                    <a:pt x="8" y="8"/>
                  </a:lnTo>
                  <a:lnTo>
                    <a:pt x="8" y="8"/>
                  </a:lnTo>
                  <a:lnTo>
                    <a:pt x="8" y="12"/>
                  </a:lnTo>
                  <a:lnTo>
                    <a:pt x="8" y="8"/>
                  </a:lnTo>
                  <a:lnTo>
                    <a:pt x="8" y="12"/>
                  </a:lnTo>
                  <a:lnTo>
                    <a:pt x="8" y="12"/>
                  </a:lnTo>
                  <a:lnTo>
                    <a:pt x="8" y="196"/>
                  </a:lnTo>
                  <a:close/>
                </a:path>
              </a:pathLst>
            </a:custGeom>
            <a:solidFill>
              <a:srgbClr val="F0AB00"/>
            </a:solidFill>
            <a:ln w="0">
              <a:solidFill>
                <a:srgbClr val="F0AB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5" name="Rectangle 11"/>
            <p:cNvSpPr>
              <a:spLocks noChangeArrowheads="1"/>
            </p:cNvSpPr>
            <p:nvPr/>
          </p:nvSpPr>
          <p:spPr bwMode="auto">
            <a:xfrm>
              <a:off x="1003" y="2677"/>
              <a:ext cx="343"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ctr" defTabSz="914400">
                <a:lnSpc>
                  <a:spcPct val="100000"/>
                </a:lnSpc>
                <a:spcBef>
                  <a:spcPts val="0"/>
                </a:spcBef>
                <a:spcAft>
                  <a:spcPts val="0"/>
                </a:spcAft>
                <a:buNone/>
              </a:pPr>
              <a:r>
                <a:rPr lang="ru-RU" sz="800" b="0" i="0" u="none" strike="noStrike" cap="none" baseline="0" smtClean="0">
                  <a:solidFill>
                    <a:srgbClr val="000000"/>
                  </a:solidFill>
                  <a:effectLst/>
                  <a:latin typeface="Arial"/>
                  <a:ea typeface="+mn-ea"/>
                  <a:cs typeface="Arial"/>
                </a:rPr>
                <a:t>Каталог</a:t>
              </a:r>
              <a:r>
                <a:rPr lang="ru-RU" sz="800" b="0" i="0" smtClean="0">
                  <a:solidFill>
                    <a:srgbClr val="000000"/>
                  </a:solidFill>
                  <a:effectLst/>
                  <a:latin typeface="Arial"/>
                  <a:ea typeface="+mn-ea"/>
                  <a:cs typeface="Arial"/>
                </a:rPr>
                <a:t/>
              </a:r>
              <a:br>
                <a:rPr lang="ru-RU" sz="800" b="0" i="0" smtClean="0">
                  <a:solidFill>
                    <a:srgbClr val="000000"/>
                  </a:solidFill>
                  <a:effectLst/>
                  <a:latin typeface="Arial"/>
                  <a:ea typeface="+mn-ea"/>
                  <a:cs typeface="Arial"/>
                </a:rPr>
              </a:br>
              <a:r>
                <a:rPr lang="ru-RU" sz="800" b="0" i="0" smtClean="0">
                  <a:solidFill>
                    <a:srgbClr val="000000"/>
                  </a:solidFill>
                  <a:latin typeface="Arial"/>
                  <a:ea typeface="+mn-ea"/>
                  <a:cs typeface="Arial"/>
                </a:rPr>
                <a:t>﻿</a:t>
              </a:r>
              <a:r>
                <a:rPr lang="ru-RU" sz="800" b="0" i="0" smtClean="0">
                  <a:solidFill>
                    <a:srgbClr val="000000"/>
                  </a:solidFill>
                  <a:latin typeface="Arial"/>
                  <a:ea typeface="+mn-ea"/>
                  <a:cs typeface="Arial"/>
                </a:rPr>
                <a:t>﻿</a:t>
              </a:r>
              <a:r>
                <a:rPr lang="ru-RU" sz="800" b="0" i="0" smtClean="0">
                  <a:solidFill>
                    <a:srgbClr val="000000"/>
                  </a:solidFill>
                  <a:effectLst/>
                  <a:latin typeface="Arial"/>
                  <a:ea typeface="+mn-ea"/>
                  <a:cs typeface="Arial"/>
                </a:rPr>
                <a:t>интеграции</a:t>
              </a:r>
              <a:endParaRPr lang="ru-RU" sz="800" b="0" i="0">
                <a:solidFill>
                  <a:srgbClr val="000000"/>
                </a:solidFill>
                <a:effectLst/>
                <a:latin typeface="Arial"/>
                <a:ea typeface="+mn-ea"/>
                <a:cs typeface="Arial"/>
              </a:endParaRPr>
            </a:p>
          </p:txBody>
        </p:sp>
        <p:pic>
          <p:nvPicPr>
            <p:cNvPr id="1037" name="Picture 13"/>
            <p:cNvPicPr>
              <a:picLocks noChangeAspect="1" noChangeArrowheads="1"/>
            </p:cNvPicPr>
            <p:nvPr/>
          </p:nvPicPr>
          <p:blipFill>
            <a:blip r:embed="rId6" cstate="print"/>
            <a:srcRect/>
            <a:stretch>
              <a:fillRect/>
            </a:stretch>
          </p:blipFill>
          <p:spPr bwMode="auto">
            <a:xfrm>
              <a:off x="1425" y="2644"/>
              <a:ext cx="428" cy="208"/>
            </a:xfrm>
            <a:prstGeom prst="rect">
              <a:avLst/>
            </a:prstGeom>
            <a:noFill/>
            <a:ln w="9525">
              <a:noFill/>
              <a:miter lim="800000"/>
              <a:headEnd/>
              <a:tailEnd/>
            </a:ln>
          </p:spPr>
        </p:pic>
        <p:sp>
          <p:nvSpPr>
            <p:cNvPr id="1038" name="Freeform 14"/>
            <p:cNvSpPr>
              <a:spLocks noEditPoints="1"/>
            </p:cNvSpPr>
            <p:nvPr/>
          </p:nvSpPr>
          <p:spPr bwMode="auto">
            <a:xfrm>
              <a:off x="1425" y="2644"/>
              <a:ext cx="432" cy="212"/>
            </a:xfrm>
            <a:custGeom>
              <a:avLst/>
              <a:gdLst/>
              <a:ahLst/>
              <a:cxnLst>
                <a:cxn ang="0">
                  <a:pos x="0" y="12"/>
                </a:cxn>
                <a:cxn ang="0">
                  <a:pos x="0" y="4"/>
                </a:cxn>
                <a:cxn ang="0">
                  <a:pos x="4" y="4"/>
                </a:cxn>
                <a:cxn ang="0">
                  <a:pos x="8" y="0"/>
                </a:cxn>
                <a:cxn ang="0">
                  <a:pos x="12" y="0"/>
                </a:cxn>
                <a:cxn ang="0">
                  <a:pos x="416" y="0"/>
                </a:cxn>
                <a:cxn ang="0">
                  <a:pos x="424" y="0"/>
                </a:cxn>
                <a:cxn ang="0">
                  <a:pos x="428" y="4"/>
                </a:cxn>
                <a:cxn ang="0">
                  <a:pos x="428" y="8"/>
                </a:cxn>
                <a:cxn ang="0">
                  <a:pos x="432" y="12"/>
                </a:cxn>
                <a:cxn ang="0">
                  <a:pos x="432" y="196"/>
                </a:cxn>
                <a:cxn ang="0">
                  <a:pos x="428" y="204"/>
                </a:cxn>
                <a:cxn ang="0">
                  <a:pos x="424" y="208"/>
                </a:cxn>
                <a:cxn ang="0">
                  <a:pos x="420" y="208"/>
                </a:cxn>
                <a:cxn ang="0">
                  <a:pos x="416" y="212"/>
                </a:cxn>
                <a:cxn ang="0">
                  <a:pos x="12" y="212"/>
                </a:cxn>
                <a:cxn ang="0">
                  <a:pos x="8" y="208"/>
                </a:cxn>
                <a:cxn ang="0">
                  <a:pos x="4" y="204"/>
                </a:cxn>
                <a:cxn ang="0">
                  <a:pos x="0" y="200"/>
                </a:cxn>
                <a:cxn ang="0">
                  <a:pos x="0" y="196"/>
                </a:cxn>
                <a:cxn ang="0">
                  <a:pos x="8" y="196"/>
                </a:cxn>
                <a:cxn ang="0">
                  <a:pos x="8" y="200"/>
                </a:cxn>
                <a:cxn ang="0">
                  <a:pos x="8" y="200"/>
                </a:cxn>
                <a:cxn ang="0">
                  <a:pos x="12" y="204"/>
                </a:cxn>
                <a:cxn ang="0">
                  <a:pos x="12" y="204"/>
                </a:cxn>
                <a:cxn ang="0">
                  <a:pos x="416" y="204"/>
                </a:cxn>
                <a:cxn ang="0">
                  <a:pos x="420" y="200"/>
                </a:cxn>
                <a:cxn ang="0">
                  <a:pos x="420" y="200"/>
                </a:cxn>
                <a:cxn ang="0">
                  <a:pos x="424" y="200"/>
                </a:cxn>
                <a:cxn ang="0">
                  <a:pos x="424" y="196"/>
                </a:cxn>
                <a:cxn ang="0">
                  <a:pos x="424" y="12"/>
                </a:cxn>
                <a:cxn ang="0">
                  <a:pos x="420" y="8"/>
                </a:cxn>
                <a:cxn ang="0">
                  <a:pos x="420" y="8"/>
                </a:cxn>
                <a:cxn ang="0">
                  <a:pos x="420" y="8"/>
                </a:cxn>
                <a:cxn ang="0">
                  <a:pos x="416" y="8"/>
                </a:cxn>
                <a:cxn ang="0">
                  <a:pos x="12" y="8"/>
                </a:cxn>
                <a:cxn ang="0">
                  <a:pos x="8" y="8"/>
                </a:cxn>
                <a:cxn ang="0">
                  <a:pos x="8" y="8"/>
                </a:cxn>
                <a:cxn ang="0">
                  <a:pos x="8" y="12"/>
                </a:cxn>
                <a:cxn ang="0">
                  <a:pos x="8" y="12"/>
                </a:cxn>
                <a:cxn ang="0">
                  <a:pos x="8" y="196"/>
                </a:cxn>
              </a:cxnLst>
              <a:rect l="0" t="0" r="r" b="b"/>
              <a:pathLst>
                <a:path w="432" h="212">
                  <a:moveTo>
                    <a:pt x="0" y="12"/>
                  </a:moveTo>
                  <a:lnTo>
                    <a:pt x="0" y="12"/>
                  </a:lnTo>
                  <a:lnTo>
                    <a:pt x="0" y="8"/>
                  </a:lnTo>
                  <a:lnTo>
                    <a:pt x="0" y="4"/>
                  </a:lnTo>
                  <a:lnTo>
                    <a:pt x="4" y="4"/>
                  </a:lnTo>
                  <a:lnTo>
                    <a:pt x="4" y="4"/>
                  </a:lnTo>
                  <a:lnTo>
                    <a:pt x="4" y="0"/>
                  </a:lnTo>
                  <a:lnTo>
                    <a:pt x="8" y="0"/>
                  </a:lnTo>
                  <a:lnTo>
                    <a:pt x="12" y="0"/>
                  </a:lnTo>
                  <a:lnTo>
                    <a:pt x="12" y="0"/>
                  </a:lnTo>
                  <a:lnTo>
                    <a:pt x="416" y="0"/>
                  </a:lnTo>
                  <a:lnTo>
                    <a:pt x="416" y="0"/>
                  </a:lnTo>
                  <a:lnTo>
                    <a:pt x="420" y="0"/>
                  </a:lnTo>
                  <a:lnTo>
                    <a:pt x="424" y="0"/>
                  </a:lnTo>
                  <a:lnTo>
                    <a:pt x="424" y="4"/>
                  </a:lnTo>
                  <a:lnTo>
                    <a:pt x="428" y="4"/>
                  </a:lnTo>
                  <a:lnTo>
                    <a:pt x="428" y="8"/>
                  </a:lnTo>
                  <a:lnTo>
                    <a:pt x="428" y="8"/>
                  </a:lnTo>
                  <a:lnTo>
                    <a:pt x="432" y="12"/>
                  </a:lnTo>
                  <a:lnTo>
                    <a:pt x="432" y="12"/>
                  </a:lnTo>
                  <a:lnTo>
                    <a:pt x="432" y="196"/>
                  </a:lnTo>
                  <a:lnTo>
                    <a:pt x="432" y="196"/>
                  </a:lnTo>
                  <a:lnTo>
                    <a:pt x="428" y="200"/>
                  </a:lnTo>
                  <a:lnTo>
                    <a:pt x="428" y="204"/>
                  </a:lnTo>
                  <a:lnTo>
                    <a:pt x="428" y="204"/>
                  </a:lnTo>
                  <a:lnTo>
                    <a:pt x="424" y="208"/>
                  </a:lnTo>
                  <a:lnTo>
                    <a:pt x="424" y="208"/>
                  </a:lnTo>
                  <a:lnTo>
                    <a:pt x="420" y="208"/>
                  </a:lnTo>
                  <a:lnTo>
                    <a:pt x="416" y="212"/>
                  </a:lnTo>
                  <a:lnTo>
                    <a:pt x="416" y="212"/>
                  </a:lnTo>
                  <a:lnTo>
                    <a:pt x="12" y="212"/>
                  </a:lnTo>
                  <a:lnTo>
                    <a:pt x="12" y="212"/>
                  </a:lnTo>
                  <a:lnTo>
                    <a:pt x="8" y="208"/>
                  </a:lnTo>
                  <a:lnTo>
                    <a:pt x="8" y="208"/>
                  </a:lnTo>
                  <a:lnTo>
                    <a:pt x="4" y="208"/>
                  </a:lnTo>
                  <a:lnTo>
                    <a:pt x="4" y="204"/>
                  </a:lnTo>
                  <a:lnTo>
                    <a:pt x="0" y="204"/>
                  </a:lnTo>
                  <a:lnTo>
                    <a:pt x="0" y="200"/>
                  </a:lnTo>
                  <a:lnTo>
                    <a:pt x="0" y="196"/>
                  </a:lnTo>
                  <a:lnTo>
                    <a:pt x="0" y="196"/>
                  </a:lnTo>
                  <a:lnTo>
                    <a:pt x="0" y="12"/>
                  </a:lnTo>
                  <a:close/>
                  <a:moveTo>
                    <a:pt x="8" y="196"/>
                  </a:moveTo>
                  <a:lnTo>
                    <a:pt x="8" y="196"/>
                  </a:lnTo>
                  <a:lnTo>
                    <a:pt x="8" y="200"/>
                  </a:lnTo>
                  <a:lnTo>
                    <a:pt x="8" y="200"/>
                  </a:lnTo>
                  <a:lnTo>
                    <a:pt x="8" y="200"/>
                  </a:lnTo>
                  <a:lnTo>
                    <a:pt x="8" y="200"/>
                  </a:lnTo>
                  <a:lnTo>
                    <a:pt x="12" y="204"/>
                  </a:lnTo>
                  <a:lnTo>
                    <a:pt x="8" y="200"/>
                  </a:lnTo>
                  <a:lnTo>
                    <a:pt x="12" y="204"/>
                  </a:lnTo>
                  <a:lnTo>
                    <a:pt x="12" y="204"/>
                  </a:lnTo>
                  <a:lnTo>
                    <a:pt x="416" y="204"/>
                  </a:lnTo>
                  <a:lnTo>
                    <a:pt x="416" y="204"/>
                  </a:lnTo>
                  <a:lnTo>
                    <a:pt x="420" y="200"/>
                  </a:lnTo>
                  <a:lnTo>
                    <a:pt x="420" y="204"/>
                  </a:lnTo>
                  <a:lnTo>
                    <a:pt x="420" y="200"/>
                  </a:lnTo>
                  <a:lnTo>
                    <a:pt x="420" y="200"/>
                  </a:lnTo>
                  <a:lnTo>
                    <a:pt x="424" y="200"/>
                  </a:lnTo>
                  <a:lnTo>
                    <a:pt x="420" y="200"/>
                  </a:lnTo>
                  <a:lnTo>
                    <a:pt x="424" y="196"/>
                  </a:lnTo>
                  <a:lnTo>
                    <a:pt x="424" y="196"/>
                  </a:lnTo>
                  <a:lnTo>
                    <a:pt x="424" y="12"/>
                  </a:lnTo>
                  <a:lnTo>
                    <a:pt x="424" y="12"/>
                  </a:lnTo>
                  <a:lnTo>
                    <a:pt x="420" y="8"/>
                  </a:lnTo>
                  <a:lnTo>
                    <a:pt x="424" y="12"/>
                  </a:lnTo>
                  <a:lnTo>
                    <a:pt x="420" y="8"/>
                  </a:lnTo>
                  <a:lnTo>
                    <a:pt x="420" y="8"/>
                  </a:lnTo>
                  <a:lnTo>
                    <a:pt x="420" y="8"/>
                  </a:lnTo>
                  <a:lnTo>
                    <a:pt x="420" y="8"/>
                  </a:lnTo>
                  <a:lnTo>
                    <a:pt x="416" y="8"/>
                  </a:lnTo>
                  <a:lnTo>
                    <a:pt x="416" y="8"/>
                  </a:lnTo>
                  <a:lnTo>
                    <a:pt x="12" y="8"/>
                  </a:lnTo>
                  <a:lnTo>
                    <a:pt x="12" y="8"/>
                  </a:lnTo>
                  <a:lnTo>
                    <a:pt x="8" y="8"/>
                  </a:lnTo>
                  <a:lnTo>
                    <a:pt x="12" y="8"/>
                  </a:lnTo>
                  <a:lnTo>
                    <a:pt x="8" y="8"/>
                  </a:lnTo>
                  <a:lnTo>
                    <a:pt x="8" y="8"/>
                  </a:lnTo>
                  <a:lnTo>
                    <a:pt x="8" y="12"/>
                  </a:lnTo>
                  <a:lnTo>
                    <a:pt x="8" y="8"/>
                  </a:lnTo>
                  <a:lnTo>
                    <a:pt x="8" y="12"/>
                  </a:lnTo>
                  <a:lnTo>
                    <a:pt x="8" y="12"/>
                  </a:lnTo>
                  <a:lnTo>
                    <a:pt x="8" y="196"/>
                  </a:lnTo>
                  <a:close/>
                </a:path>
              </a:pathLst>
            </a:custGeom>
            <a:solidFill>
              <a:srgbClr val="F0AB00"/>
            </a:solidFill>
            <a:ln w="0">
              <a:solidFill>
                <a:srgbClr val="F0AB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9" name="Rectangle 15"/>
            <p:cNvSpPr>
              <a:spLocks noChangeArrowheads="1"/>
            </p:cNvSpPr>
            <p:nvPr/>
          </p:nvSpPr>
          <p:spPr bwMode="auto">
            <a:xfrm>
              <a:off x="1572" y="2714"/>
              <a:ext cx="126" cy="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800" b="0" i="0" u="none" strike="noStrike" cap="none" baseline="0" smtClean="0">
                  <a:solidFill>
                    <a:srgbClr val="000000"/>
                  </a:solidFill>
                  <a:effectLst/>
                  <a:latin typeface="Arial"/>
                  <a:ea typeface="+mn-ea"/>
                  <a:cs typeface="Arial"/>
                </a:rPr>
                <a:t>SLD</a:t>
              </a:r>
              <a:endParaRPr lang="ru-RU" sz="800" b="0" i="0" u="none" strike="noStrike" cap="none" baseline="0">
                <a:solidFill>
                  <a:srgbClr val="000000"/>
                </a:solidFill>
                <a:effectLst/>
                <a:latin typeface="Arial"/>
                <a:ea typeface="+mn-ea"/>
                <a:cs typeface="Arial"/>
              </a:endParaRPr>
            </a:p>
          </p:txBody>
        </p:sp>
        <p:pic>
          <p:nvPicPr>
            <p:cNvPr id="1040" name="Picture 16"/>
            <p:cNvPicPr>
              <a:picLocks noChangeAspect="1" noChangeArrowheads="1"/>
            </p:cNvPicPr>
            <p:nvPr/>
          </p:nvPicPr>
          <p:blipFill>
            <a:blip r:embed="rId7" cstate="print"/>
            <a:srcRect/>
            <a:stretch>
              <a:fillRect/>
            </a:stretch>
          </p:blipFill>
          <p:spPr bwMode="auto">
            <a:xfrm>
              <a:off x="499" y="2942"/>
              <a:ext cx="1358" cy="649"/>
            </a:xfrm>
            <a:prstGeom prst="rect">
              <a:avLst/>
            </a:prstGeom>
            <a:noFill/>
            <a:ln w="9525">
              <a:noFill/>
              <a:miter lim="800000"/>
              <a:headEnd/>
              <a:tailEnd/>
            </a:ln>
          </p:spPr>
        </p:pic>
        <p:sp>
          <p:nvSpPr>
            <p:cNvPr id="1041" name="Freeform 17"/>
            <p:cNvSpPr>
              <a:spLocks noEditPoints="1"/>
            </p:cNvSpPr>
            <p:nvPr/>
          </p:nvSpPr>
          <p:spPr bwMode="auto">
            <a:xfrm>
              <a:off x="499" y="2942"/>
              <a:ext cx="1362" cy="653"/>
            </a:xfrm>
            <a:custGeom>
              <a:avLst/>
              <a:gdLst/>
              <a:ahLst/>
              <a:cxnLst>
                <a:cxn ang="0">
                  <a:pos x="0" y="33"/>
                </a:cxn>
                <a:cxn ang="0">
                  <a:pos x="0" y="20"/>
                </a:cxn>
                <a:cxn ang="0">
                  <a:pos x="8" y="8"/>
                </a:cxn>
                <a:cxn ang="0">
                  <a:pos x="20" y="0"/>
                </a:cxn>
                <a:cxn ang="0">
                  <a:pos x="33" y="0"/>
                </a:cxn>
                <a:cxn ang="0">
                  <a:pos x="1325" y="0"/>
                </a:cxn>
                <a:cxn ang="0">
                  <a:pos x="1338" y="0"/>
                </a:cxn>
                <a:cxn ang="0">
                  <a:pos x="1350" y="8"/>
                </a:cxn>
                <a:cxn ang="0">
                  <a:pos x="1358" y="20"/>
                </a:cxn>
                <a:cxn ang="0">
                  <a:pos x="1362" y="33"/>
                </a:cxn>
                <a:cxn ang="0">
                  <a:pos x="1362" y="616"/>
                </a:cxn>
                <a:cxn ang="0">
                  <a:pos x="1358" y="629"/>
                </a:cxn>
                <a:cxn ang="0">
                  <a:pos x="1350" y="641"/>
                </a:cxn>
                <a:cxn ang="0">
                  <a:pos x="1338" y="649"/>
                </a:cxn>
                <a:cxn ang="0">
                  <a:pos x="1325" y="653"/>
                </a:cxn>
                <a:cxn ang="0">
                  <a:pos x="33" y="653"/>
                </a:cxn>
                <a:cxn ang="0">
                  <a:pos x="20" y="649"/>
                </a:cxn>
                <a:cxn ang="0">
                  <a:pos x="8" y="641"/>
                </a:cxn>
                <a:cxn ang="0">
                  <a:pos x="0" y="629"/>
                </a:cxn>
                <a:cxn ang="0">
                  <a:pos x="0" y="616"/>
                </a:cxn>
                <a:cxn ang="0">
                  <a:pos x="8" y="616"/>
                </a:cxn>
                <a:cxn ang="0">
                  <a:pos x="8" y="629"/>
                </a:cxn>
                <a:cxn ang="0">
                  <a:pos x="16" y="637"/>
                </a:cxn>
                <a:cxn ang="0">
                  <a:pos x="25" y="641"/>
                </a:cxn>
                <a:cxn ang="0">
                  <a:pos x="33" y="645"/>
                </a:cxn>
                <a:cxn ang="0">
                  <a:pos x="1325" y="645"/>
                </a:cxn>
                <a:cxn ang="0">
                  <a:pos x="1338" y="641"/>
                </a:cxn>
                <a:cxn ang="0">
                  <a:pos x="1346" y="637"/>
                </a:cxn>
                <a:cxn ang="0">
                  <a:pos x="1350" y="624"/>
                </a:cxn>
                <a:cxn ang="0">
                  <a:pos x="1354" y="616"/>
                </a:cxn>
                <a:cxn ang="0">
                  <a:pos x="1354" y="33"/>
                </a:cxn>
                <a:cxn ang="0">
                  <a:pos x="1350" y="20"/>
                </a:cxn>
                <a:cxn ang="0">
                  <a:pos x="1346" y="12"/>
                </a:cxn>
                <a:cxn ang="0">
                  <a:pos x="1334" y="8"/>
                </a:cxn>
                <a:cxn ang="0">
                  <a:pos x="1325" y="8"/>
                </a:cxn>
                <a:cxn ang="0">
                  <a:pos x="33" y="8"/>
                </a:cxn>
                <a:cxn ang="0">
                  <a:pos x="20" y="8"/>
                </a:cxn>
                <a:cxn ang="0">
                  <a:pos x="12" y="16"/>
                </a:cxn>
                <a:cxn ang="0">
                  <a:pos x="8" y="25"/>
                </a:cxn>
                <a:cxn ang="0">
                  <a:pos x="8" y="33"/>
                </a:cxn>
                <a:cxn ang="0">
                  <a:pos x="8" y="616"/>
                </a:cxn>
              </a:cxnLst>
              <a:rect l="0" t="0" r="r" b="b"/>
              <a:pathLst>
                <a:path w="1362" h="653">
                  <a:moveTo>
                    <a:pt x="0" y="33"/>
                  </a:moveTo>
                  <a:lnTo>
                    <a:pt x="0" y="33"/>
                  </a:lnTo>
                  <a:lnTo>
                    <a:pt x="0" y="20"/>
                  </a:lnTo>
                  <a:lnTo>
                    <a:pt x="0" y="20"/>
                  </a:lnTo>
                  <a:lnTo>
                    <a:pt x="8" y="8"/>
                  </a:lnTo>
                  <a:lnTo>
                    <a:pt x="8" y="8"/>
                  </a:lnTo>
                  <a:lnTo>
                    <a:pt x="20" y="0"/>
                  </a:lnTo>
                  <a:lnTo>
                    <a:pt x="20" y="0"/>
                  </a:lnTo>
                  <a:lnTo>
                    <a:pt x="33" y="0"/>
                  </a:lnTo>
                  <a:lnTo>
                    <a:pt x="33" y="0"/>
                  </a:lnTo>
                  <a:lnTo>
                    <a:pt x="1325" y="0"/>
                  </a:lnTo>
                  <a:lnTo>
                    <a:pt x="1325" y="0"/>
                  </a:lnTo>
                  <a:lnTo>
                    <a:pt x="1338" y="0"/>
                  </a:lnTo>
                  <a:lnTo>
                    <a:pt x="1338" y="0"/>
                  </a:lnTo>
                  <a:lnTo>
                    <a:pt x="1350" y="8"/>
                  </a:lnTo>
                  <a:lnTo>
                    <a:pt x="1350" y="8"/>
                  </a:lnTo>
                  <a:lnTo>
                    <a:pt x="1358" y="20"/>
                  </a:lnTo>
                  <a:lnTo>
                    <a:pt x="1358" y="20"/>
                  </a:lnTo>
                  <a:lnTo>
                    <a:pt x="1362" y="33"/>
                  </a:lnTo>
                  <a:lnTo>
                    <a:pt x="1362" y="33"/>
                  </a:lnTo>
                  <a:lnTo>
                    <a:pt x="1362" y="616"/>
                  </a:lnTo>
                  <a:lnTo>
                    <a:pt x="1362" y="616"/>
                  </a:lnTo>
                  <a:lnTo>
                    <a:pt x="1358" y="629"/>
                  </a:lnTo>
                  <a:lnTo>
                    <a:pt x="1358" y="629"/>
                  </a:lnTo>
                  <a:lnTo>
                    <a:pt x="1350" y="641"/>
                  </a:lnTo>
                  <a:lnTo>
                    <a:pt x="1350" y="641"/>
                  </a:lnTo>
                  <a:lnTo>
                    <a:pt x="1338" y="649"/>
                  </a:lnTo>
                  <a:lnTo>
                    <a:pt x="1338" y="649"/>
                  </a:lnTo>
                  <a:lnTo>
                    <a:pt x="1325" y="653"/>
                  </a:lnTo>
                  <a:lnTo>
                    <a:pt x="1325" y="653"/>
                  </a:lnTo>
                  <a:lnTo>
                    <a:pt x="33" y="653"/>
                  </a:lnTo>
                  <a:lnTo>
                    <a:pt x="33" y="653"/>
                  </a:lnTo>
                  <a:lnTo>
                    <a:pt x="20" y="649"/>
                  </a:lnTo>
                  <a:lnTo>
                    <a:pt x="20" y="649"/>
                  </a:lnTo>
                  <a:lnTo>
                    <a:pt x="8" y="641"/>
                  </a:lnTo>
                  <a:lnTo>
                    <a:pt x="8" y="641"/>
                  </a:lnTo>
                  <a:lnTo>
                    <a:pt x="0" y="629"/>
                  </a:lnTo>
                  <a:lnTo>
                    <a:pt x="0" y="629"/>
                  </a:lnTo>
                  <a:lnTo>
                    <a:pt x="0" y="616"/>
                  </a:lnTo>
                  <a:lnTo>
                    <a:pt x="0" y="616"/>
                  </a:lnTo>
                  <a:lnTo>
                    <a:pt x="0" y="33"/>
                  </a:lnTo>
                  <a:close/>
                  <a:moveTo>
                    <a:pt x="8" y="616"/>
                  </a:moveTo>
                  <a:lnTo>
                    <a:pt x="8" y="616"/>
                  </a:lnTo>
                  <a:lnTo>
                    <a:pt x="8" y="629"/>
                  </a:lnTo>
                  <a:lnTo>
                    <a:pt x="8" y="624"/>
                  </a:lnTo>
                  <a:lnTo>
                    <a:pt x="16" y="637"/>
                  </a:lnTo>
                  <a:lnTo>
                    <a:pt x="12" y="637"/>
                  </a:lnTo>
                  <a:lnTo>
                    <a:pt x="25" y="641"/>
                  </a:lnTo>
                  <a:lnTo>
                    <a:pt x="20" y="641"/>
                  </a:lnTo>
                  <a:lnTo>
                    <a:pt x="33" y="645"/>
                  </a:lnTo>
                  <a:lnTo>
                    <a:pt x="33" y="645"/>
                  </a:lnTo>
                  <a:lnTo>
                    <a:pt x="1325" y="645"/>
                  </a:lnTo>
                  <a:lnTo>
                    <a:pt x="1325" y="645"/>
                  </a:lnTo>
                  <a:lnTo>
                    <a:pt x="1338" y="641"/>
                  </a:lnTo>
                  <a:lnTo>
                    <a:pt x="1334" y="641"/>
                  </a:lnTo>
                  <a:lnTo>
                    <a:pt x="1346" y="637"/>
                  </a:lnTo>
                  <a:lnTo>
                    <a:pt x="1346" y="637"/>
                  </a:lnTo>
                  <a:lnTo>
                    <a:pt x="1350" y="624"/>
                  </a:lnTo>
                  <a:lnTo>
                    <a:pt x="1350" y="629"/>
                  </a:lnTo>
                  <a:lnTo>
                    <a:pt x="1354" y="616"/>
                  </a:lnTo>
                  <a:lnTo>
                    <a:pt x="1354" y="616"/>
                  </a:lnTo>
                  <a:lnTo>
                    <a:pt x="1354" y="33"/>
                  </a:lnTo>
                  <a:lnTo>
                    <a:pt x="1354" y="33"/>
                  </a:lnTo>
                  <a:lnTo>
                    <a:pt x="1350" y="20"/>
                  </a:lnTo>
                  <a:lnTo>
                    <a:pt x="1350" y="25"/>
                  </a:lnTo>
                  <a:lnTo>
                    <a:pt x="1346" y="12"/>
                  </a:lnTo>
                  <a:lnTo>
                    <a:pt x="1346" y="16"/>
                  </a:lnTo>
                  <a:lnTo>
                    <a:pt x="1334" y="8"/>
                  </a:lnTo>
                  <a:lnTo>
                    <a:pt x="1338" y="8"/>
                  </a:lnTo>
                  <a:lnTo>
                    <a:pt x="1325" y="8"/>
                  </a:lnTo>
                  <a:lnTo>
                    <a:pt x="1325" y="8"/>
                  </a:lnTo>
                  <a:lnTo>
                    <a:pt x="33" y="8"/>
                  </a:lnTo>
                  <a:lnTo>
                    <a:pt x="33" y="8"/>
                  </a:lnTo>
                  <a:lnTo>
                    <a:pt x="20" y="8"/>
                  </a:lnTo>
                  <a:lnTo>
                    <a:pt x="25" y="8"/>
                  </a:lnTo>
                  <a:lnTo>
                    <a:pt x="12" y="16"/>
                  </a:lnTo>
                  <a:lnTo>
                    <a:pt x="16" y="12"/>
                  </a:lnTo>
                  <a:lnTo>
                    <a:pt x="8" y="25"/>
                  </a:lnTo>
                  <a:lnTo>
                    <a:pt x="8" y="20"/>
                  </a:lnTo>
                  <a:lnTo>
                    <a:pt x="8" y="33"/>
                  </a:lnTo>
                  <a:lnTo>
                    <a:pt x="8" y="33"/>
                  </a:lnTo>
                  <a:lnTo>
                    <a:pt x="8" y="616"/>
                  </a:lnTo>
                  <a:close/>
                </a:path>
              </a:pathLst>
            </a:custGeom>
            <a:solidFill>
              <a:srgbClr val="F0AB00"/>
            </a:solidFill>
            <a:ln w="0">
              <a:solidFill>
                <a:srgbClr val="F0AB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2" name="Freeform 18"/>
            <p:cNvSpPr>
              <a:spLocks/>
            </p:cNvSpPr>
            <p:nvPr/>
          </p:nvSpPr>
          <p:spPr bwMode="auto">
            <a:xfrm>
              <a:off x="560" y="3024"/>
              <a:ext cx="1232" cy="506"/>
            </a:xfrm>
            <a:custGeom>
              <a:avLst/>
              <a:gdLst/>
              <a:ahLst/>
              <a:cxnLst>
                <a:cxn ang="0">
                  <a:pos x="0" y="24"/>
                </a:cxn>
                <a:cxn ang="0">
                  <a:pos x="4" y="16"/>
                </a:cxn>
                <a:cxn ang="0">
                  <a:pos x="8" y="8"/>
                </a:cxn>
                <a:cxn ang="0">
                  <a:pos x="17" y="4"/>
                </a:cxn>
                <a:cxn ang="0">
                  <a:pos x="25" y="0"/>
                </a:cxn>
                <a:cxn ang="0">
                  <a:pos x="25" y="0"/>
                </a:cxn>
                <a:cxn ang="0">
                  <a:pos x="25" y="0"/>
                </a:cxn>
                <a:cxn ang="0">
                  <a:pos x="1207" y="0"/>
                </a:cxn>
                <a:cxn ang="0">
                  <a:pos x="1207" y="0"/>
                </a:cxn>
                <a:cxn ang="0">
                  <a:pos x="1216" y="4"/>
                </a:cxn>
                <a:cxn ang="0">
                  <a:pos x="1224" y="8"/>
                </a:cxn>
                <a:cxn ang="0">
                  <a:pos x="1232" y="24"/>
                </a:cxn>
                <a:cxn ang="0">
                  <a:pos x="1232" y="24"/>
                </a:cxn>
                <a:cxn ang="0">
                  <a:pos x="1232" y="24"/>
                </a:cxn>
                <a:cxn ang="0">
                  <a:pos x="1232" y="481"/>
                </a:cxn>
                <a:cxn ang="0">
                  <a:pos x="1232" y="481"/>
                </a:cxn>
                <a:cxn ang="0">
                  <a:pos x="1224" y="498"/>
                </a:cxn>
                <a:cxn ang="0">
                  <a:pos x="1207" y="506"/>
                </a:cxn>
                <a:cxn ang="0">
                  <a:pos x="1207" y="506"/>
                </a:cxn>
                <a:cxn ang="0">
                  <a:pos x="1207" y="506"/>
                </a:cxn>
                <a:cxn ang="0">
                  <a:pos x="25" y="506"/>
                </a:cxn>
                <a:cxn ang="0">
                  <a:pos x="25" y="506"/>
                </a:cxn>
                <a:cxn ang="0">
                  <a:pos x="8" y="498"/>
                </a:cxn>
                <a:cxn ang="0">
                  <a:pos x="4" y="489"/>
                </a:cxn>
                <a:cxn ang="0">
                  <a:pos x="0" y="481"/>
                </a:cxn>
                <a:cxn ang="0">
                  <a:pos x="0" y="481"/>
                </a:cxn>
                <a:cxn ang="0">
                  <a:pos x="0" y="24"/>
                </a:cxn>
              </a:cxnLst>
              <a:rect l="0" t="0" r="r" b="b"/>
              <a:pathLst>
                <a:path w="1232" h="506">
                  <a:moveTo>
                    <a:pt x="0" y="24"/>
                  </a:moveTo>
                  <a:lnTo>
                    <a:pt x="4" y="16"/>
                  </a:lnTo>
                  <a:lnTo>
                    <a:pt x="8" y="8"/>
                  </a:lnTo>
                  <a:lnTo>
                    <a:pt x="17" y="4"/>
                  </a:lnTo>
                  <a:lnTo>
                    <a:pt x="25" y="0"/>
                  </a:lnTo>
                  <a:lnTo>
                    <a:pt x="25" y="0"/>
                  </a:lnTo>
                  <a:lnTo>
                    <a:pt x="25" y="0"/>
                  </a:lnTo>
                  <a:lnTo>
                    <a:pt x="1207" y="0"/>
                  </a:lnTo>
                  <a:lnTo>
                    <a:pt x="1207" y="0"/>
                  </a:lnTo>
                  <a:lnTo>
                    <a:pt x="1216" y="4"/>
                  </a:lnTo>
                  <a:lnTo>
                    <a:pt x="1224" y="8"/>
                  </a:lnTo>
                  <a:lnTo>
                    <a:pt x="1232" y="24"/>
                  </a:lnTo>
                  <a:lnTo>
                    <a:pt x="1232" y="24"/>
                  </a:lnTo>
                  <a:lnTo>
                    <a:pt x="1232" y="24"/>
                  </a:lnTo>
                  <a:lnTo>
                    <a:pt x="1232" y="481"/>
                  </a:lnTo>
                  <a:lnTo>
                    <a:pt x="1232" y="481"/>
                  </a:lnTo>
                  <a:lnTo>
                    <a:pt x="1224" y="498"/>
                  </a:lnTo>
                  <a:lnTo>
                    <a:pt x="1207" y="506"/>
                  </a:lnTo>
                  <a:lnTo>
                    <a:pt x="1207" y="506"/>
                  </a:lnTo>
                  <a:lnTo>
                    <a:pt x="1207" y="506"/>
                  </a:lnTo>
                  <a:lnTo>
                    <a:pt x="25" y="506"/>
                  </a:lnTo>
                  <a:lnTo>
                    <a:pt x="25" y="506"/>
                  </a:lnTo>
                  <a:lnTo>
                    <a:pt x="8" y="498"/>
                  </a:lnTo>
                  <a:lnTo>
                    <a:pt x="4" y="489"/>
                  </a:lnTo>
                  <a:lnTo>
                    <a:pt x="0" y="481"/>
                  </a:lnTo>
                  <a:lnTo>
                    <a:pt x="0" y="481"/>
                  </a:ln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3" name="Freeform 19"/>
            <p:cNvSpPr>
              <a:spLocks noEditPoints="1"/>
            </p:cNvSpPr>
            <p:nvPr/>
          </p:nvSpPr>
          <p:spPr bwMode="auto">
            <a:xfrm>
              <a:off x="560" y="3024"/>
              <a:ext cx="1236" cy="510"/>
            </a:xfrm>
            <a:custGeom>
              <a:avLst/>
              <a:gdLst/>
              <a:ahLst/>
              <a:cxnLst>
                <a:cxn ang="0">
                  <a:pos x="0" y="24"/>
                </a:cxn>
                <a:cxn ang="0">
                  <a:pos x="0" y="12"/>
                </a:cxn>
                <a:cxn ang="0">
                  <a:pos x="8" y="4"/>
                </a:cxn>
                <a:cxn ang="0">
                  <a:pos x="17" y="0"/>
                </a:cxn>
                <a:cxn ang="0">
                  <a:pos x="25" y="0"/>
                </a:cxn>
                <a:cxn ang="0">
                  <a:pos x="1207" y="0"/>
                </a:cxn>
                <a:cxn ang="0">
                  <a:pos x="1220" y="0"/>
                </a:cxn>
                <a:cxn ang="0">
                  <a:pos x="1228" y="8"/>
                </a:cxn>
                <a:cxn ang="0">
                  <a:pos x="1232" y="16"/>
                </a:cxn>
                <a:cxn ang="0">
                  <a:pos x="1236" y="24"/>
                </a:cxn>
                <a:cxn ang="0">
                  <a:pos x="1236" y="481"/>
                </a:cxn>
                <a:cxn ang="0">
                  <a:pos x="1232" y="494"/>
                </a:cxn>
                <a:cxn ang="0">
                  <a:pos x="1228" y="502"/>
                </a:cxn>
                <a:cxn ang="0">
                  <a:pos x="1220" y="506"/>
                </a:cxn>
                <a:cxn ang="0">
                  <a:pos x="1207" y="510"/>
                </a:cxn>
                <a:cxn ang="0">
                  <a:pos x="25" y="510"/>
                </a:cxn>
                <a:cxn ang="0">
                  <a:pos x="12" y="506"/>
                </a:cxn>
                <a:cxn ang="0">
                  <a:pos x="4" y="502"/>
                </a:cxn>
                <a:cxn ang="0">
                  <a:pos x="0" y="494"/>
                </a:cxn>
                <a:cxn ang="0">
                  <a:pos x="0" y="481"/>
                </a:cxn>
                <a:cxn ang="0">
                  <a:pos x="4" y="481"/>
                </a:cxn>
                <a:cxn ang="0">
                  <a:pos x="4" y="489"/>
                </a:cxn>
                <a:cxn ang="0">
                  <a:pos x="8" y="498"/>
                </a:cxn>
                <a:cxn ang="0">
                  <a:pos x="17" y="502"/>
                </a:cxn>
                <a:cxn ang="0">
                  <a:pos x="25" y="506"/>
                </a:cxn>
                <a:cxn ang="0">
                  <a:pos x="1207" y="506"/>
                </a:cxn>
                <a:cxn ang="0">
                  <a:pos x="1216" y="502"/>
                </a:cxn>
                <a:cxn ang="0">
                  <a:pos x="1224" y="498"/>
                </a:cxn>
                <a:cxn ang="0">
                  <a:pos x="1228" y="489"/>
                </a:cxn>
                <a:cxn ang="0">
                  <a:pos x="1232" y="481"/>
                </a:cxn>
                <a:cxn ang="0">
                  <a:pos x="1232" y="24"/>
                </a:cxn>
                <a:cxn ang="0">
                  <a:pos x="1228" y="16"/>
                </a:cxn>
                <a:cxn ang="0">
                  <a:pos x="1224" y="8"/>
                </a:cxn>
                <a:cxn ang="0">
                  <a:pos x="1216" y="4"/>
                </a:cxn>
                <a:cxn ang="0">
                  <a:pos x="1207" y="4"/>
                </a:cxn>
                <a:cxn ang="0">
                  <a:pos x="25" y="4"/>
                </a:cxn>
                <a:cxn ang="0">
                  <a:pos x="17" y="4"/>
                </a:cxn>
                <a:cxn ang="0">
                  <a:pos x="8" y="8"/>
                </a:cxn>
                <a:cxn ang="0">
                  <a:pos x="4" y="16"/>
                </a:cxn>
                <a:cxn ang="0">
                  <a:pos x="4" y="24"/>
                </a:cxn>
                <a:cxn ang="0">
                  <a:pos x="4" y="481"/>
                </a:cxn>
              </a:cxnLst>
              <a:rect l="0" t="0" r="r" b="b"/>
              <a:pathLst>
                <a:path w="1236" h="510">
                  <a:moveTo>
                    <a:pt x="0" y="24"/>
                  </a:moveTo>
                  <a:lnTo>
                    <a:pt x="0" y="24"/>
                  </a:lnTo>
                  <a:lnTo>
                    <a:pt x="0" y="16"/>
                  </a:lnTo>
                  <a:lnTo>
                    <a:pt x="0" y="12"/>
                  </a:lnTo>
                  <a:lnTo>
                    <a:pt x="4" y="8"/>
                  </a:lnTo>
                  <a:lnTo>
                    <a:pt x="8" y="4"/>
                  </a:lnTo>
                  <a:lnTo>
                    <a:pt x="12" y="0"/>
                  </a:lnTo>
                  <a:lnTo>
                    <a:pt x="17" y="0"/>
                  </a:lnTo>
                  <a:lnTo>
                    <a:pt x="25" y="0"/>
                  </a:lnTo>
                  <a:lnTo>
                    <a:pt x="25" y="0"/>
                  </a:lnTo>
                  <a:lnTo>
                    <a:pt x="1207" y="0"/>
                  </a:lnTo>
                  <a:lnTo>
                    <a:pt x="1207" y="0"/>
                  </a:lnTo>
                  <a:lnTo>
                    <a:pt x="1220" y="0"/>
                  </a:lnTo>
                  <a:lnTo>
                    <a:pt x="1220" y="0"/>
                  </a:lnTo>
                  <a:lnTo>
                    <a:pt x="1228" y="4"/>
                  </a:lnTo>
                  <a:lnTo>
                    <a:pt x="1228" y="8"/>
                  </a:lnTo>
                  <a:lnTo>
                    <a:pt x="1232" y="12"/>
                  </a:lnTo>
                  <a:lnTo>
                    <a:pt x="1232" y="16"/>
                  </a:lnTo>
                  <a:lnTo>
                    <a:pt x="1236" y="24"/>
                  </a:lnTo>
                  <a:lnTo>
                    <a:pt x="1236" y="24"/>
                  </a:lnTo>
                  <a:lnTo>
                    <a:pt x="1236" y="481"/>
                  </a:lnTo>
                  <a:lnTo>
                    <a:pt x="1236" y="481"/>
                  </a:lnTo>
                  <a:lnTo>
                    <a:pt x="1232" y="494"/>
                  </a:lnTo>
                  <a:lnTo>
                    <a:pt x="1232" y="494"/>
                  </a:lnTo>
                  <a:lnTo>
                    <a:pt x="1228" y="502"/>
                  </a:lnTo>
                  <a:lnTo>
                    <a:pt x="1228" y="502"/>
                  </a:lnTo>
                  <a:lnTo>
                    <a:pt x="1220" y="506"/>
                  </a:lnTo>
                  <a:lnTo>
                    <a:pt x="1220" y="506"/>
                  </a:lnTo>
                  <a:lnTo>
                    <a:pt x="1207" y="510"/>
                  </a:lnTo>
                  <a:lnTo>
                    <a:pt x="1207" y="510"/>
                  </a:lnTo>
                  <a:lnTo>
                    <a:pt x="25" y="510"/>
                  </a:lnTo>
                  <a:lnTo>
                    <a:pt x="25" y="510"/>
                  </a:lnTo>
                  <a:lnTo>
                    <a:pt x="17" y="506"/>
                  </a:lnTo>
                  <a:lnTo>
                    <a:pt x="12" y="506"/>
                  </a:lnTo>
                  <a:lnTo>
                    <a:pt x="8" y="502"/>
                  </a:lnTo>
                  <a:lnTo>
                    <a:pt x="4" y="502"/>
                  </a:lnTo>
                  <a:lnTo>
                    <a:pt x="0" y="494"/>
                  </a:lnTo>
                  <a:lnTo>
                    <a:pt x="0" y="494"/>
                  </a:lnTo>
                  <a:lnTo>
                    <a:pt x="0" y="481"/>
                  </a:lnTo>
                  <a:lnTo>
                    <a:pt x="0" y="481"/>
                  </a:lnTo>
                  <a:lnTo>
                    <a:pt x="0" y="24"/>
                  </a:lnTo>
                  <a:close/>
                  <a:moveTo>
                    <a:pt x="4" y="481"/>
                  </a:moveTo>
                  <a:lnTo>
                    <a:pt x="4" y="481"/>
                  </a:lnTo>
                  <a:lnTo>
                    <a:pt x="4" y="489"/>
                  </a:lnTo>
                  <a:lnTo>
                    <a:pt x="4" y="489"/>
                  </a:lnTo>
                  <a:lnTo>
                    <a:pt x="8" y="498"/>
                  </a:lnTo>
                  <a:lnTo>
                    <a:pt x="8" y="498"/>
                  </a:lnTo>
                  <a:lnTo>
                    <a:pt x="17" y="502"/>
                  </a:lnTo>
                  <a:lnTo>
                    <a:pt x="17" y="502"/>
                  </a:lnTo>
                  <a:lnTo>
                    <a:pt x="25" y="506"/>
                  </a:lnTo>
                  <a:lnTo>
                    <a:pt x="25" y="506"/>
                  </a:lnTo>
                  <a:lnTo>
                    <a:pt x="1207" y="506"/>
                  </a:lnTo>
                  <a:lnTo>
                    <a:pt x="1207" y="506"/>
                  </a:lnTo>
                  <a:lnTo>
                    <a:pt x="1216" y="502"/>
                  </a:lnTo>
                  <a:lnTo>
                    <a:pt x="1216" y="502"/>
                  </a:lnTo>
                  <a:lnTo>
                    <a:pt x="1224" y="498"/>
                  </a:lnTo>
                  <a:lnTo>
                    <a:pt x="1224" y="498"/>
                  </a:lnTo>
                  <a:lnTo>
                    <a:pt x="1228" y="489"/>
                  </a:lnTo>
                  <a:lnTo>
                    <a:pt x="1228" y="489"/>
                  </a:lnTo>
                  <a:lnTo>
                    <a:pt x="1232" y="481"/>
                  </a:lnTo>
                  <a:lnTo>
                    <a:pt x="1232" y="481"/>
                  </a:lnTo>
                  <a:lnTo>
                    <a:pt x="1232" y="24"/>
                  </a:lnTo>
                  <a:lnTo>
                    <a:pt x="1232" y="24"/>
                  </a:lnTo>
                  <a:lnTo>
                    <a:pt x="1228" y="16"/>
                  </a:lnTo>
                  <a:lnTo>
                    <a:pt x="1228" y="16"/>
                  </a:lnTo>
                  <a:lnTo>
                    <a:pt x="1224" y="8"/>
                  </a:lnTo>
                  <a:lnTo>
                    <a:pt x="1224" y="8"/>
                  </a:lnTo>
                  <a:lnTo>
                    <a:pt x="1216" y="4"/>
                  </a:lnTo>
                  <a:lnTo>
                    <a:pt x="1216" y="4"/>
                  </a:lnTo>
                  <a:lnTo>
                    <a:pt x="1207" y="4"/>
                  </a:lnTo>
                  <a:lnTo>
                    <a:pt x="1207" y="4"/>
                  </a:lnTo>
                  <a:lnTo>
                    <a:pt x="25" y="4"/>
                  </a:lnTo>
                  <a:lnTo>
                    <a:pt x="25" y="4"/>
                  </a:lnTo>
                  <a:lnTo>
                    <a:pt x="17" y="4"/>
                  </a:lnTo>
                  <a:lnTo>
                    <a:pt x="17" y="4"/>
                  </a:lnTo>
                  <a:lnTo>
                    <a:pt x="8" y="8"/>
                  </a:lnTo>
                  <a:lnTo>
                    <a:pt x="8" y="8"/>
                  </a:lnTo>
                  <a:lnTo>
                    <a:pt x="4" y="16"/>
                  </a:lnTo>
                  <a:lnTo>
                    <a:pt x="4" y="16"/>
                  </a:lnTo>
                  <a:lnTo>
                    <a:pt x="4" y="24"/>
                  </a:lnTo>
                  <a:lnTo>
                    <a:pt x="4" y="24"/>
                  </a:lnTo>
                  <a:lnTo>
                    <a:pt x="4" y="481"/>
                  </a:lnTo>
                  <a:close/>
                </a:path>
              </a:pathLst>
            </a:custGeom>
            <a:solidFill>
              <a:srgbClr val="969696"/>
            </a:solidFill>
            <a:ln w="0">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4" name="Rectangle 20"/>
            <p:cNvSpPr>
              <a:spLocks noChangeArrowheads="1"/>
            </p:cNvSpPr>
            <p:nvPr/>
          </p:nvSpPr>
          <p:spPr bwMode="auto">
            <a:xfrm>
              <a:off x="560" y="3171"/>
              <a:ext cx="1236" cy="4"/>
            </a:xfrm>
            <a:prstGeom prst="rect">
              <a:avLst/>
            </a:prstGeom>
            <a:solidFill>
              <a:srgbClr val="CCCCCC"/>
            </a:solidFill>
            <a:ln w="0">
              <a:solidFill>
                <a:srgbClr val="CCCCCC"/>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45" name="Rectangle 21"/>
            <p:cNvSpPr>
              <a:spLocks noChangeArrowheads="1"/>
            </p:cNvSpPr>
            <p:nvPr/>
          </p:nvSpPr>
          <p:spPr bwMode="auto">
            <a:xfrm>
              <a:off x="823" y="3036"/>
              <a:ext cx="69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ctr" defTabSz="914400">
                <a:lnSpc>
                  <a:spcPct val="100000"/>
                </a:lnSpc>
                <a:spcBef>
                  <a:spcPts val="0"/>
                </a:spcBef>
                <a:spcAft>
                  <a:spcPts val="0"/>
                </a:spcAft>
                <a:buNone/>
              </a:pPr>
              <a:r>
                <a:rPr lang="ru-RU" sz="600" b="0" i="0" u="none" strike="noStrike" cap="none" baseline="0" smtClean="0">
                  <a:solidFill>
                    <a:srgbClr val="000000"/>
                  </a:solidFill>
                  <a:effectLst/>
                  <a:latin typeface="Arial Black"/>
                  <a:ea typeface="+mn-ea"/>
                  <a:cs typeface="Arial"/>
                </a:rPr>
                <a:t>Расширенная</a:t>
              </a:r>
              <a:r>
                <a:rPr lang="ru-RU" sz="600" b="0" i="0" u="none" strike="noStrike" cap="none" baseline="0" smtClean="0">
                  <a:solidFill>
                    <a:srgbClr val="000000"/>
                  </a:solidFill>
                  <a:effectLst/>
                  <a:latin typeface="Arial Black"/>
                  <a:ea typeface="+mn-ea"/>
                  <a:cs typeface="Arial"/>
                </a:rPr>
                <a:t> </a:t>
              </a:r>
              <a:r>
                <a:rPr lang="ru-RU" sz="600" b="0" i="0" u="none" strike="noStrike" cap="none" baseline="0" smtClean="0">
                  <a:solidFill>
                    <a:srgbClr val="000000"/>
                  </a:solidFill>
                  <a:effectLst/>
                  <a:latin typeface="Arial Black"/>
                  <a:ea typeface="+mn-ea"/>
                  <a:cs typeface="Arial"/>
                </a:rPr>
                <a:t>версия</a:t>
              </a:r>
              <a:r>
                <a:rPr lang="ru-RU" sz="600" b="0" i="0" u="none" strike="noStrike" cap="none" baseline="0" smtClean="0">
                  <a:solidFill>
                    <a:srgbClr val="000000"/>
                  </a:solidFill>
                  <a:effectLst/>
                  <a:latin typeface="Arial Black"/>
                  <a:ea typeface="+mn-ea"/>
                  <a:cs typeface="Arial"/>
                </a:rPr>
                <a:t/>
              </a:r>
              <a:br>
                <a:rPr lang="ru-RU" sz="600" b="0" i="0" u="none" strike="noStrike" cap="none" baseline="0" smtClean="0">
                  <a:solidFill>
                    <a:srgbClr val="000000"/>
                  </a:solidFill>
                  <a:effectLst/>
                  <a:latin typeface="Arial Black"/>
                  <a:ea typeface="+mn-ea"/>
                  <a:cs typeface="Arial"/>
                </a:rPr>
              </a:br>
              <a:r>
                <a:rPr lang="ru-RU" sz="600" b="0" i="0" u="none" strike="noStrike" cap="none" baseline="0" smtClean="0">
                  <a:solidFill>
                    <a:srgbClr val="000000"/>
                  </a:solidFill>
                  <a:effectLst/>
                  <a:latin typeface="Arial Black"/>
                  <a:ea typeface="+mn-ea"/>
                  <a:cs typeface="Arial"/>
                </a:rPr>
                <a:t>Advanced Adapter Engine </a:t>
              </a:r>
              <a:endParaRPr lang="ru-RU" sz="600" b="0" i="0" u="none" strike="noStrike" cap="none" baseline="0">
                <a:solidFill>
                  <a:srgbClr val="000000"/>
                </a:solidFill>
                <a:effectLst/>
                <a:latin typeface="Arial Black"/>
                <a:ea typeface="+mn-ea"/>
                <a:cs typeface="Arial"/>
              </a:endParaRPr>
            </a:p>
          </p:txBody>
        </p:sp>
        <p:sp>
          <p:nvSpPr>
            <p:cNvPr id="1047" name="Rectangle 23"/>
            <p:cNvSpPr>
              <a:spLocks noChangeArrowheads="1"/>
            </p:cNvSpPr>
            <p:nvPr/>
          </p:nvSpPr>
          <p:spPr bwMode="auto">
            <a:xfrm>
              <a:off x="968" y="3175"/>
              <a:ext cx="4" cy="355"/>
            </a:xfrm>
            <a:prstGeom prst="rect">
              <a:avLst/>
            </a:prstGeom>
            <a:solidFill>
              <a:srgbClr val="CCCCCC"/>
            </a:solidFill>
            <a:ln w="0">
              <a:solidFill>
                <a:srgbClr val="CCCCCC"/>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48" name="Rectangle 24"/>
            <p:cNvSpPr>
              <a:spLocks noChangeArrowheads="1"/>
            </p:cNvSpPr>
            <p:nvPr/>
          </p:nvSpPr>
          <p:spPr bwMode="auto">
            <a:xfrm>
              <a:off x="571" y="3207"/>
              <a:ext cx="368" cy="23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4400">
                <a:spcBef>
                  <a:spcPts val="0"/>
                </a:spcBef>
                <a:spcAft>
                  <a:spcPts val="0"/>
                </a:spcAft>
                <a:buNone/>
              </a:pPr>
              <a:r>
                <a:rPr lang="ru-RU" sz="600" b="0" i="0" u="none" strike="noStrike" cap="none" baseline="0" smtClean="0">
                  <a:solidFill>
                    <a:srgbClr val="000000"/>
                  </a:solidFill>
                  <a:latin typeface="Arial"/>
                  <a:ea typeface="+mn-ea"/>
                  <a:cs typeface="Arial"/>
                </a:rPr>
                <a:t>﻿</a:t>
              </a:r>
              <a:r>
                <a:rPr lang="ru-RU" sz="600" b="0" i="0" u="none" strike="noStrike" cap="none" baseline="0" smtClean="0">
                  <a:solidFill>
                    <a:srgbClr val="000000"/>
                  </a:solidFill>
                  <a:effectLst/>
                  <a:latin typeface="Arial"/>
                  <a:ea typeface="+mn-ea"/>
                  <a:cs typeface="Arial"/>
                </a:rPr>
                <a:t>Организация </a:t>
              </a:r>
              <a:r>
                <a:rPr lang="ru-RU" sz="600" b="0" i="0" u="none" strike="noStrike" cap="none" baseline="0" smtClean="0">
                  <a:solidFill>
                    <a:srgbClr val="000000"/>
                  </a:solidFill>
                  <a:effectLst/>
                  <a:latin typeface="Arial"/>
                  <a:ea typeface="+mn-ea"/>
                  <a:cs typeface="Arial"/>
                </a:rPr>
                <a:t>очередей</a:t>
              </a:r>
              <a:r>
                <a:rPr lang="ru-RU" sz="600" b="0" i="0" u="none" strike="noStrike" cap="none" baseline="0" smtClean="0">
                  <a:solidFill>
                    <a:srgbClr val="000000"/>
                  </a:solidFill>
                  <a:effectLst/>
                  <a:latin typeface="Arial"/>
                  <a:ea typeface="+mn-ea"/>
                  <a:cs typeface="Arial"/>
                </a:rPr>
                <a:t/>
              </a:r>
              <a:br>
                <a:rPr lang="ru-RU" sz="600" b="0" i="0" u="none" strike="noStrike" cap="none" baseline="0" smtClean="0">
                  <a:solidFill>
                    <a:srgbClr val="000000"/>
                  </a:solidFill>
                  <a:effectLst/>
                  <a:latin typeface="Arial"/>
                  <a:ea typeface="+mn-ea"/>
                  <a:cs typeface="Arial"/>
                </a:rPr>
              </a:br>
              <a:r>
                <a:rPr lang="ru-RU" sz="600" b="0" i="0" smtClean="0">
                  <a:solidFill>
                    <a:srgbClr val="000000"/>
                  </a:solidFill>
                  <a:latin typeface="Arial"/>
                  <a:ea typeface="+mn-ea"/>
                  <a:cs typeface="Arial"/>
                </a:rPr>
                <a:t>﻿</a:t>
              </a:r>
              <a:r>
                <a:rPr lang="ru-RU" sz="600" b="0" i="0" smtClean="0">
                  <a:solidFill>
                    <a:srgbClr val="000000"/>
                  </a:solidFill>
                  <a:latin typeface="Arial"/>
                  <a:ea typeface="+mn-ea"/>
                  <a:cs typeface="Arial"/>
                </a:rPr>
                <a:t>﻿</a:t>
              </a:r>
              <a:r>
                <a:rPr lang="ru-RU" sz="600" b="0" i="0" smtClean="0">
                  <a:solidFill>
                    <a:srgbClr val="000000"/>
                  </a:solidFill>
                  <a:effectLst/>
                  <a:latin typeface="Arial"/>
                  <a:ea typeface="+mn-ea"/>
                  <a:cs typeface="Arial"/>
                </a:rPr>
                <a:t>и обмен </a:t>
              </a:r>
              <a:r>
                <a:rPr lang="ru-RU" sz="600" b="0" i="0" smtClean="0">
                  <a:solidFill>
                    <a:srgbClr val="000000"/>
                  </a:solidFill>
                  <a:effectLst/>
                  <a:latin typeface="Arial"/>
                  <a:ea typeface="+mn-ea"/>
                  <a:cs typeface="Arial"/>
                </a:rPr>
                <a:t>сообщениями</a:t>
              </a:r>
              <a:endParaRPr lang="ru-RU" sz="600" b="0" i="0">
                <a:solidFill>
                  <a:srgbClr val="000000"/>
                </a:solidFill>
                <a:effectLst/>
                <a:latin typeface="Arial"/>
                <a:ea typeface="+mn-ea"/>
                <a:cs typeface="Arial"/>
              </a:endParaRPr>
            </a:p>
          </p:txBody>
        </p:sp>
        <p:sp>
          <p:nvSpPr>
            <p:cNvPr id="1050" name="Rectangle 26"/>
            <p:cNvSpPr>
              <a:spLocks noChangeArrowheads="1"/>
            </p:cNvSpPr>
            <p:nvPr/>
          </p:nvSpPr>
          <p:spPr bwMode="auto">
            <a:xfrm>
              <a:off x="972" y="3207"/>
              <a:ext cx="392" cy="17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4400">
                <a:spcBef>
                  <a:spcPts val="0"/>
                </a:spcBef>
                <a:spcAft>
                  <a:spcPts val="0"/>
                </a:spcAft>
                <a:buNone/>
              </a:pPr>
              <a:r>
                <a:rPr lang="ru-RU" sz="600" b="0" i="0" u="none" strike="noStrike" cap="none" baseline="0" smtClean="0">
                  <a:solidFill>
                    <a:srgbClr val="000000"/>
                  </a:solidFill>
                  <a:effectLst/>
                  <a:latin typeface="Arial"/>
                  <a:ea typeface="+mn-ea"/>
                  <a:cs typeface="Arial"/>
                </a:rPr>
                <a:t>Определение</a:t>
              </a:r>
              <a:r>
                <a:rPr lang="ru-RU" sz="600" b="0" i="0" u="none" strike="noStrike" cap="none" baseline="0" smtClean="0">
                  <a:solidFill>
                    <a:srgbClr val="000000"/>
                  </a:solidFill>
                  <a:effectLst/>
                  <a:latin typeface="Arial"/>
                  <a:ea typeface="+mn-ea"/>
                  <a:cs typeface="Arial"/>
                </a:rPr>
                <a:t> </a:t>
              </a:r>
              <a:r>
                <a:rPr lang="ru-RU" sz="600" b="0" i="0" u="none" strike="noStrike" cap="none" baseline="0" smtClean="0">
                  <a:solidFill>
                    <a:srgbClr val="000000"/>
                  </a:solidFill>
                  <a:effectLst/>
                  <a:latin typeface="Arial"/>
                  <a:ea typeface="+mn-ea"/>
                  <a:cs typeface="Arial"/>
                </a:rPr>
                <a:t>маршрутов</a:t>
              </a:r>
              <a:r>
                <a:rPr lang="ru-RU" sz="600" b="0" i="0" u="none" strike="noStrike" cap="none" baseline="0" smtClean="0">
                  <a:solidFill>
                    <a:srgbClr val="000000"/>
                  </a:solidFill>
                  <a:effectLst/>
                  <a:latin typeface="Arial"/>
                  <a:ea typeface="+mn-ea"/>
                  <a:cs typeface="Arial"/>
                </a:rPr>
                <a:t/>
              </a:r>
              <a:br>
                <a:rPr lang="ru-RU" sz="600" b="0" i="0" u="none" strike="noStrike" cap="none" baseline="0" smtClean="0">
                  <a:solidFill>
                    <a:srgbClr val="000000"/>
                  </a:solidFill>
                  <a:effectLst/>
                  <a:latin typeface="Arial"/>
                  <a:ea typeface="+mn-ea"/>
                  <a:cs typeface="Arial"/>
                </a:rPr>
              </a:br>
              <a:r>
                <a:rPr lang="ru-RU" sz="600" b="0" i="0" smtClean="0">
                  <a:solidFill>
                    <a:srgbClr val="000000"/>
                  </a:solidFill>
                  <a:effectLst/>
                  <a:latin typeface="Arial"/>
                  <a:ea typeface="+mn-ea"/>
                  <a:cs typeface="Arial"/>
                </a:rPr>
                <a:t> и </a:t>
              </a:r>
              <a:r>
                <a:rPr lang="ru-RU" sz="600" b="0" i="0" smtClean="0">
                  <a:solidFill>
                    <a:srgbClr val="000000"/>
                  </a:solidFill>
                  <a:effectLst/>
                  <a:latin typeface="Arial"/>
                  <a:ea typeface="+mn-ea"/>
                  <a:cs typeface="Arial"/>
                </a:rPr>
                <a:t>отображение</a:t>
              </a:r>
              <a:endParaRPr lang="ru-RU" sz="600" b="0" i="0">
                <a:solidFill>
                  <a:srgbClr val="000000"/>
                </a:solidFill>
                <a:effectLst/>
                <a:latin typeface="Arial"/>
                <a:ea typeface="+mn-ea"/>
                <a:cs typeface="Arial"/>
              </a:endParaRPr>
            </a:p>
          </p:txBody>
        </p:sp>
        <p:sp>
          <p:nvSpPr>
            <p:cNvPr id="1052" name="Rectangle 28"/>
            <p:cNvSpPr>
              <a:spLocks noChangeArrowheads="1"/>
            </p:cNvSpPr>
            <p:nvPr/>
          </p:nvSpPr>
          <p:spPr bwMode="auto">
            <a:xfrm>
              <a:off x="1364" y="3171"/>
              <a:ext cx="4" cy="359"/>
            </a:xfrm>
            <a:prstGeom prst="rect">
              <a:avLst/>
            </a:prstGeom>
            <a:solidFill>
              <a:srgbClr val="CCCCCC"/>
            </a:solidFill>
            <a:ln w="0">
              <a:solidFill>
                <a:srgbClr val="CCCCCC"/>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53" name="Rectangle 29"/>
            <p:cNvSpPr>
              <a:spLocks noChangeArrowheads="1"/>
            </p:cNvSpPr>
            <p:nvPr/>
          </p:nvSpPr>
          <p:spPr bwMode="auto">
            <a:xfrm>
              <a:off x="1409" y="3207"/>
              <a:ext cx="37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914400">
                <a:spcBef>
                  <a:spcPts val="0"/>
                </a:spcBef>
                <a:spcAft>
                  <a:spcPts val="0"/>
                </a:spcAft>
                <a:buNone/>
              </a:pPr>
              <a:r>
                <a:rPr lang="ru-RU" sz="600" b="0" i="0" u="none" strike="noStrike" cap="none" baseline="0" smtClean="0">
                  <a:solidFill>
                    <a:srgbClr val="000000"/>
                  </a:solidFill>
                  <a:effectLst/>
                  <a:latin typeface="Arial"/>
                  <a:ea typeface="+mn-ea"/>
                  <a:cs typeface="Arial"/>
                </a:rPr>
                <a:t>Протоколы</a:t>
              </a:r>
              <a:r>
                <a:rPr lang="ru-RU" sz="600" b="0" i="0" u="none" strike="noStrike" cap="none" baseline="0" smtClean="0">
                  <a:solidFill>
                    <a:srgbClr val="000000"/>
                  </a:solidFill>
                  <a:effectLst/>
                  <a:latin typeface="Arial"/>
                  <a:ea typeface="+mn-ea"/>
                  <a:cs typeface="Arial"/>
                </a:rPr>
                <a:t> </a:t>
              </a:r>
              <a:r>
                <a:rPr lang="ru-RU" sz="600" b="0" i="0" u="none" strike="noStrike" cap="none" baseline="0" smtClean="0">
                  <a:solidFill>
                    <a:srgbClr val="000000"/>
                  </a:solidFill>
                  <a:effectLst/>
                  <a:latin typeface="Arial"/>
                  <a:ea typeface="+mn-ea"/>
                  <a:cs typeface="Arial"/>
                </a:rPr>
                <a:t>для</a:t>
              </a:r>
              <a:r>
                <a:rPr lang="ru-RU" sz="600" b="0" i="0" u="none" strike="noStrike" cap="none" baseline="0" smtClean="0">
                  <a:solidFill>
                    <a:srgbClr val="000000"/>
                  </a:solidFill>
                  <a:effectLst/>
                  <a:latin typeface="Arial"/>
                  <a:ea typeface="+mn-ea"/>
                  <a:cs typeface="Arial"/>
                </a:rPr>
                <a:t/>
              </a:r>
              <a:br>
                <a:rPr lang="ru-RU" sz="600" b="0" i="0" u="none" strike="noStrike" cap="none" baseline="0" smtClean="0">
                  <a:solidFill>
                    <a:srgbClr val="000000"/>
                  </a:solidFill>
                  <a:effectLst/>
                  <a:latin typeface="Arial"/>
                  <a:ea typeface="+mn-ea"/>
                  <a:cs typeface="Arial"/>
                </a:rPr>
              </a:br>
              <a:r>
                <a:rPr lang="ru-RU" sz="600" b="0" i="0" smtClean="0">
                  <a:solidFill>
                    <a:srgbClr val="000000"/>
                  </a:solidFill>
                  <a:effectLst/>
                  <a:latin typeface="Arial"/>
                  <a:ea typeface="+mn-ea"/>
                  <a:cs typeface="Arial"/>
                </a:rPr>
                <a:t>организации </a:t>
              </a:r>
              <a:r>
                <a:rPr lang="ru-RU" sz="600" b="0" i="0" smtClean="0">
                  <a:solidFill>
                    <a:srgbClr val="000000"/>
                  </a:solidFill>
                  <a:effectLst/>
                  <a:latin typeface="Arial"/>
                  <a:ea typeface="+mn-ea"/>
                  <a:cs typeface="Arial"/>
                </a:rPr>
                <a:t/>
              </a:r>
              <a:br>
                <a:rPr lang="ru-RU" sz="600" b="0" i="0" smtClean="0">
                  <a:solidFill>
                    <a:srgbClr val="000000"/>
                  </a:solidFill>
                  <a:effectLst/>
                  <a:latin typeface="Arial"/>
                  <a:ea typeface="+mn-ea"/>
                  <a:cs typeface="Arial"/>
                </a:rPr>
              </a:br>
              <a:r>
                <a:rPr lang="ru-RU" sz="600" b="0" i="0" smtClean="0">
                  <a:solidFill>
                    <a:srgbClr val="000000"/>
                  </a:solidFill>
                  <a:effectLst/>
                  <a:latin typeface="Arial"/>
                  <a:ea typeface="+mn-ea"/>
                  <a:cs typeface="Arial"/>
                </a:rPr>
                <a:t>взаимодействия</a:t>
              </a:r>
              <a:endParaRPr lang="ru-RU" sz="600" b="0" i="0">
                <a:solidFill>
                  <a:srgbClr val="000000"/>
                </a:solidFill>
                <a:effectLst/>
                <a:latin typeface="Arial"/>
                <a:ea typeface="+mn-ea"/>
                <a:cs typeface="Arial"/>
              </a:endParaRPr>
            </a:p>
          </p:txBody>
        </p:sp>
        <p:pic>
          <p:nvPicPr>
            <p:cNvPr id="1055" name="Picture 31"/>
            <p:cNvPicPr>
              <a:picLocks noChangeAspect="1" noChangeArrowheads="1"/>
            </p:cNvPicPr>
            <p:nvPr/>
          </p:nvPicPr>
          <p:blipFill>
            <a:blip r:embed="rId8" cstate="print"/>
            <a:srcRect/>
            <a:stretch>
              <a:fillRect/>
            </a:stretch>
          </p:blipFill>
          <p:spPr bwMode="auto">
            <a:xfrm>
              <a:off x="1433" y="3697"/>
              <a:ext cx="371" cy="343"/>
            </a:xfrm>
            <a:prstGeom prst="rect">
              <a:avLst/>
            </a:prstGeom>
            <a:noFill/>
            <a:ln w="9525">
              <a:noFill/>
              <a:miter lim="800000"/>
              <a:headEnd/>
              <a:tailEnd/>
            </a:ln>
          </p:spPr>
        </p:pic>
        <p:pic>
          <p:nvPicPr>
            <p:cNvPr id="1056" name="Picture 32"/>
            <p:cNvPicPr>
              <a:picLocks noChangeAspect="1" noChangeArrowheads="1"/>
            </p:cNvPicPr>
            <p:nvPr/>
          </p:nvPicPr>
          <p:blipFill>
            <a:blip r:embed="rId9" cstate="print"/>
            <a:srcRect/>
            <a:stretch>
              <a:fillRect/>
            </a:stretch>
          </p:blipFill>
          <p:spPr bwMode="auto">
            <a:xfrm>
              <a:off x="1433" y="3697"/>
              <a:ext cx="371" cy="343"/>
            </a:xfrm>
            <a:prstGeom prst="rect">
              <a:avLst/>
            </a:prstGeom>
            <a:noFill/>
            <a:ln w="9525">
              <a:noFill/>
              <a:miter lim="800000"/>
              <a:headEnd/>
              <a:tailEnd/>
            </a:ln>
          </p:spPr>
        </p:pic>
        <p:pic>
          <p:nvPicPr>
            <p:cNvPr id="1057" name="Picture 33"/>
            <p:cNvPicPr>
              <a:picLocks noChangeAspect="1" noChangeArrowheads="1"/>
            </p:cNvPicPr>
            <p:nvPr/>
          </p:nvPicPr>
          <p:blipFill>
            <a:blip r:embed="rId10" cstate="print"/>
            <a:srcRect/>
            <a:stretch>
              <a:fillRect/>
            </a:stretch>
          </p:blipFill>
          <p:spPr bwMode="auto">
            <a:xfrm>
              <a:off x="1441" y="3705"/>
              <a:ext cx="371" cy="343"/>
            </a:xfrm>
            <a:prstGeom prst="rect">
              <a:avLst/>
            </a:prstGeom>
            <a:noFill/>
            <a:ln w="9525">
              <a:noFill/>
              <a:miter lim="800000"/>
              <a:headEnd/>
              <a:tailEnd/>
            </a:ln>
          </p:spPr>
        </p:pic>
        <p:pic>
          <p:nvPicPr>
            <p:cNvPr id="1058" name="Picture 34"/>
            <p:cNvPicPr>
              <a:picLocks noChangeAspect="1" noChangeArrowheads="1"/>
            </p:cNvPicPr>
            <p:nvPr/>
          </p:nvPicPr>
          <p:blipFill>
            <a:blip r:embed="rId11" cstate="print"/>
            <a:srcRect/>
            <a:stretch>
              <a:fillRect/>
            </a:stretch>
          </p:blipFill>
          <p:spPr bwMode="auto">
            <a:xfrm>
              <a:off x="1441" y="3705"/>
              <a:ext cx="371" cy="343"/>
            </a:xfrm>
            <a:prstGeom prst="rect">
              <a:avLst/>
            </a:prstGeom>
            <a:noFill/>
            <a:ln w="9525">
              <a:noFill/>
              <a:miter lim="800000"/>
              <a:headEnd/>
              <a:tailEnd/>
            </a:ln>
          </p:spPr>
        </p:pic>
        <p:pic>
          <p:nvPicPr>
            <p:cNvPr id="1059" name="Picture 35"/>
            <p:cNvPicPr>
              <a:picLocks noChangeAspect="1" noChangeArrowheads="1"/>
            </p:cNvPicPr>
            <p:nvPr/>
          </p:nvPicPr>
          <p:blipFill>
            <a:blip r:embed="rId12" cstate="print"/>
            <a:srcRect/>
            <a:stretch>
              <a:fillRect/>
            </a:stretch>
          </p:blipFill>
          <p:spPr bwMode="auto">
            <a:xfrm>
              <a:off x="1441" y="3705"/>
              <a:ext cx="359" cy="331"/>
            </a:xfrm>
            <a:prstGeom prst="rect">
              <a:avLst/>
            </a:prstGeom>
            <a:noFill/>
            <a:ln w="9525">
              <a:noFill/>
              <a:miter lim="800000"/>
              <a:headEnd/>
              <a:tailEnd/>
            </a:ln>
          </p:spPr>
        </p:pic>
        <p:sp>
          <p:nvSpPr>
            <p:cNvPr id="1060" name="Freeform 36"/>
            <p:cNvSpPr>
              <a:spLocks noEditPoints="1"/>
            </p:cNvSpPr>
            <p:nvPr/>
          </p:nvSpPr>
          <p:spPr bwMode="auto">
            <a:xfrm>
              <a:off x="1441" y="3705"/>
              <a:ext cx="363" cy="335"/>
            </a:xfrm>
            <a:custGeom>
              <a:avLst/>
              <a:gdLst/>
              <a:ahLst/>
              <a:cxnLst>
                <a:cxn ang="0">
                  <a:pos x="363" y="315"/>
                </a:cxn>
                <a:cxn ang="0">
                  <a:pos x="359" y="323"/>
                </a:cxn>
                <a:cxn ang="0">
                  <a:pos x="355" y="327"/>
                </a:cxn>
                <a:cxn ang="0">
                  <a:pos x="347" y="331"/>
                </a:cxn>
                <a:cxn ang="0">
                  <a:pos x="343" y="335"/>
                </a:cxn>
                <a:cxn ang="0">
                  <a:pos x="16" y="335"/>
                </a:cxn>
                <a:cxn ang="0">
                  <a:pos x="8" y="331"/>
                </a:cxn>
                <a:cxn ang="0">
                  <a:pos x="4" y="327"/>
                </a:cxn>
                <a:cxn ang="0">
                  <a:pos x="0" y="319"/>
                </a:cxn>
                <a:cxn ang="0">
                  <a:pos x="0" y="315"/>
                </a:cxn>
                <a:cxn ang="0">
                  <a:pos x="0" y="17"/>
                </a:cxn>
                <a:cxn ang="0">
                  <a:pos x="0" y="8"/>
                </a:cxn>
                <a:cxn ang="0">
                  <a:pos x="4" y="4"/>
                </a:cxn>
                <a:cxn ang="0">
                  <a:pos x="12" y="0"/>
                </a:cxn>
                <a:cxn ang="0">
                  <a:pos x="16" y="0"/>
                </a:cxn>
                <a:cxn ang="0">
                  <a:pos x="343" y="0"/>
                </a:cxn>
                <a:cxn ang="0">
                  <a:pos x="351" y="0"/>
                </a:cxn>
                <a:cxn ang="0">
                  <a:pos x="355" y="4"/>
                </a:cxn>
                <a:cxn ang="0">
                  <a:pos x="359" y="12"/>
                </a:cxn>
                <a:cxn ang="0">
                  <a:pos x="363" y="17"/>
                </a:cxn>
                <a:cxn ang="0">
                  <a:pos x="355" y="17"/>
                </a:cxn>
                <a:cxn ang="0">
                  <a:pos x="351" y="12"/>
                </a:cxn>
                <a:cxn ang="0">
                  <a:pos x="351" y="8"/>
                </a:cxn>
                <a:cxn ang="0">
                  <a:pos x="347" y="8"/>
                </a:cxn>
                <a:cxn ang="0">
                  <a:pos x="343" y="8"/>
                </a:cxn>
                <a:cxn ang="0">
                  <a:pos x="16" y="8"/>
                </a:cxn>
                <a:cxn ang="0">
                  <a:pos x="12" y="8"/>
                </a:cxn>
                <a:cxn ang="0">
                  <a:pos x="8" y="12"/>
                </a:cxn>
                <a:cxn ang="0">
                  <a:pos x="8" y="12"/>
                </a:cxn>
                <a:cxn ang="0">
                  <a:pos x="8" y="21"/>
                </a:cxn>
                <a:cxn ang="0">
                  <a:pos x="8" y="315"/>
                </a:cxn>
                <a:cxn ang="0">
                  <a:pos x="8" y="319"/>
                </a:cxn>
                <a:cxn ang="0">
                  <a:pos x="12" y="323"/>
                </a:cxn>
                <a:cxn ang="0">
                  <a:pos x="12" y="323"/>
                </a:cxn>
                <a:cxn ang="0">
                  <a:pos x="21" y="327"/>
                </a:cxn>
                <a:cxn ang="0">
                  <a:pos x="343" y="327"/>
                </a:cxn>
                <a:cxn ang="0">
                  <a:pos x="347" y="323"/>
                </a:cxn>
                <a:cxn ang="0">
                  <a:pos x="351" y="323"/>
                </a:cxn>
                <a:cxn ang="0">
                  <a:pos x="351" y="319"/>
                </a:cxn>
                <a:cxn ang="0">
                  <a:pos x="355" y="315"/>
                </a:cxn>
                <a:cxn ang="0">
                  <a:pos x="355" y="17"/>
                </a:cxn>
              </a:cxnLst>
              <a:rect l="0" t="0" r="r" b="b"/>
              <a:pathLst>
                <a:path w="363" h="335">
                  <a:moveTo>
                    <a:pt x="363" y="315"/>
                  </a:moveTo>
                  <a:lnTo>
                    <a:pt x="363" y="315"/>
                  </a:lnTo>
                  <a:lnTo>
                    <a:pt x="359" y="319"/>
                  </a:lnTo>
                  <a:lnTo>
                    <a:pt x="359" y="323"/>
                  </a:lnTo>
                  <a:lnTo>
                    <a:pt x="355" y="327"/>
                  </a:lnTo>
                  <a:lnTo>
                    <a:pt x="355" y="327"/>
                  </a:lnTo>
                  <a:lnTo>
                    <a:pt x="351" y="331"/>
                  </a:lnTo>
                  <a:lnTo>
                    <a:pt x="347" y="331"/>
                  </a:lnTo>
                  <a:lnTo>
                    <a:pt x="343" y="335"/>
                  </a:lnTo>
                  <a:lnTo>
                    <a:pt x="343" y="335"/>
                  </a:lnTo>
                  <a:lnTo>
                    <a:pt x="16" y="335"/>
                  </a:lnTo>
                  <a:lnTo>
                    <a:pt x="16" y="335"/>
                  </a:lnTo>
                  <a:lnTo>
                    <a:pt x="12" y="331"/>
                  </a:lnTo>
                  <a:lnTo>
                    <a:pt x="8" y="331"/>
                  </a:lnTo>
                  <a:lnTo>
                    <a:pt x="4" y="327"/>
                  </a:lnTo>
                  <a:lnTo>
                    <a:pt x="4" y="327"/>
                  </a:lnTo>
                  <a:lnTo>
                    <a:pt x="0" y="323"/>
                  </a:lnTo>
                  <a:lnTo>
                    <a:pt x="0" y="319"/>
                  </a:lnTo>
                  <a:lnTo>
                    <a:pt x="0" y="315"/>
                  </a:lnTo>
                  <a:lnTo>
                    <a:pt x="0" y="315"/>
                  </a:lnTo>
                  <a:lnTo>
                    <a:pt x="0" y="17"/>
                  </a:lnTo>
                  <a:lnTo>
                    <a:pt x="0" y="17"/>
                  </a:lnTo>
                  <a:lnTo>
                    <a:pt x="0" y="12"/>
                  </a:lnTo>
                  <a:lnTo>
                    <a:pt x="0" y="8"/>
                  </a:lnTo>
                  <a:lnTo>
                    <a:pt x="4" y="4"/>
                  </a:lnTo>
                  <a:lnTo>
                    <a:pt x="4" y="4"/>
                  </a:lnTo>
                  <a:lnTo>
                    <a:pt x="8" y="0"/>
                  </a:lnTo>
                  <a:lnTo>
                    <a:pt x="12" y="0"/>
                  </a:lnTo>
                  <a:lnTo>
                    <a:pt x="16" y="0"/>
                  </a:lnTo>
                  <a:lnTo>
                    <a:pt x="16" y="0"/>
                  </a:lnTo>
                  <a:lnTo>
                    <a:pt x="343" y="0"/>
                  </a:lnTo>
                  <a:lnTo>
                    <a:pt x="343" y="0"/>
                  </a:lnTo>
                  <a:lnTo>
                    <a:pt x="347" y="0"/>
                  </a:lnTo>
                  <a:lnTo>
                    <a:pt x="351" y="0"/>
                  </a:lnTo>
                  <a:lnTo>
                    <a:pt x="355" y="4"/>
                  </a:lnTo>
                  <a:lnTo>
                    <a:pt x="355" y="4"/>
                  </a:lnTo>
                  <a:lnTo>
                    <a:pt x="359" y="8"/>
                  </a:lnTo>
                  <a:lnTo>
                    <a:pt x="359" y="12"/>
                  </a:lnTo>
                  <a:lnTo>
                    <a:pt x="363" y="17"/>
                  </a:lnTo>
                  <a:lnTo>
                    <a:pt x="363" y="17"/>
                  </a:lnTo>
                  <a:lnTo>
                    <a:pt x="363" y="315"/>
                  </a:lnTo>
                  <a:close/>
                  <a:moveTo>
                    <a:pt x="355" y="17"/>
                  </a:moveTo>
                  <a:lnTo>
                    <a:pt x="355" y="21"/>
                  </a:lnTo>
                  <a:lnTo>
                    <a:pt x="351" y="12"/>
                  </a:lnTo>
                  <a:lnTo>
                    <a:pt x="351" y="12"/>
                  </a:lnTo>
                  <a:lnTo>
                    <a:pt x="351" y="8"/>
                  </a:lnTo>
                  <a:lnTo>
                    <a:pt x="351" y="12"/>
                  </a:lnTo>
                  <a:lnTo>
                    <a:pt x="347" y="8"/>
                  </a:lnTo>
                  <a:lnTo>
                    <a:pt x="347" y="8"/>
                  </a:lnTo>
                  <a:lnTo>
                    <a:pt x="343" y="8"/>
                  </a:lnTo>
                  <a:lnTo>
                    <a:pt x="343" y="8"/>
                  </a:lnTo>
                  <a:lnTo>
                    <a:pt x="16" y="8"/>
                  </a:lnTo>
                  <a:lnTo>
                    <a:pt x="21" y="8"/>
                  </a:lnTo>
                  <a:lnTo>
                    <a:pt x="12" y="8"/>
                  </a:lnTo>
                  <a:lnTo>
                    <a:pt x="12" y="8"/>
                  </a:lnTo>
                  <a:lnTo>
                    <a:pt x="8" y="12"/>
                  </a:lnTo>
                  <a:lnTo>
                    <a:pt x="12" y="8"/>
                  </a:lnTo>
                  <a:lnTo>
                    <a:pt x="8" y="12"/>
                  </a:lnTo>
                  <a:lnTo>
                    <a:pt x="8" y="12"/>
                  </a:lnTo>
                  <a:lnTo>
                    <a:pt x="8" y="21"/>
                  </a:lnTo>
                  <a:lnTo>
                    <a:pt x="8" y="17"/>
                  </a:lnTo>
                  <a:lnTo>
                    <a:pt x="8" y="315"/>
                  </a:lnTo>
                  <a:lnTo>
                    <a:pt x="8" y="315"/>
                  </a:lnTo>
                  <a:lnTo>
                    <a:pt x="8" y="319"/>
                  </a:lnTo>
                  <a:lnTo>
                    <a:pt x="8" y="319"/>
                  </a:lnTo>
                  <a:lnTo>
                    <a:pt x="12" y="323"/>
                  </a:lnTo>
                  <a:lnTo>
                    <a:pt x="8" y="323"/>
                  </a:lnTo>
                  <a:lnTo>
                    <a:pt x="12" y="323"/>
                  </a:lnTo>
                  <a:lnTo>
                    <a:pt x="12" y="323"/>
                  </a:lnTo>
                  <a:lnTo>
                    <a:pt x="21" y="327"/>
                  </a:lnTo>
                  <a:lnTo>
                    <a:pt x="16" y="327"/>
                  </a:lnTo>
                  <a:lnTo>
                    <a:pt x="343" y="327"/>
                  </a:lnTo>
                  <a:lnTo>
                    <a:pt x="343" y="327"/>
                  </a:lnTo>
                  <a:lnTo>
                    <a:pt x="347" y="323"/>
                  </a:lnTo>
                  <a:lnTo>
                    <a:pt x="347" y="323"/>
                  </a:lnTo>
                  <a:lnTo>
                    <a:pt x="351" y="323"/>
                  </a:lnTo>
                  <a:lnTo>
                    <a:pt x="351" y="323"/>
                  </a:lnTo>
                  <a:lnTo>
                    <a:pt x="351" y="319"/>
                  </a:lnTo>
                  <a:lnTo>
                    <a:pt x="351" y="319"/>
                  </a:lnTo>
                  <a:lnTo>
                    <a:pt x="355" y="315"/>
                  </a:lnTo>
                  <a:lnTo>
                    <a:pt x="355" y="315"/>
                  </a:lnTo>
                  <a:lnTo>
                    <a:pt x="355" y="17"/>
                  </a:lnTo>
                  <a:close/>
                </a:path>
              </a:pathLst>
            </a:custGeom>
            <a:solidFill>
              <a:srgbClr val="F0AB00"/>
            </a:solidFill>
            <a:ln w="0">
              <a:solidFill>
                <a:srgbClr val="F0AB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1" name="Freeform 37"/>
            <p:cNvSpPr>
              <a:spLocks noEditPoints="1"/>
            </p:cNvSpPr>
            <p:nvPr/>
          </p:nvSpPr>
          <p:spPr bwMode="auto">
            <a:xfrm>
              <a:off x="1608" y="3566"/>
              <a:ext cx="33" cy="151"/>
            </a:xfrm>
            <a:custGeom>
              <a:avLst/>
              <a:gdLst/>
              <a:ahLst/>
              <a:cxnLst>
                <a:cxn ang="0">
                  <a:pos x="21" y="17"/>
                </a:cxn>
                <a:cxn ang="0">
                  <a:pos x="21" y="135"/>
                </a:cxn>
                <a:cxn ang="0">
                  <a:pos x="17" y="135"/>
                </a:cxn>
                <a:cxn ang="0">
                  <a:pos x="17" y="17"/>
                </a:cxn>
                <a:cxn ang="0">
                  <a:pos x="21" y="17"/>
                </a:cxn>
                <a:cxn ang="0">
                  <a:pos x="0" y="17"/>
                </a:cxn>
                <a:cxn ang="0">
                  <a:pos x="4" y="5"/>
                </a:cxn>
                <a:cxn ang="0">
                  <a:pos x="17" y="0"/>
                </a:cxn>
                <a:cxn ang="0">
                  <a:pos x="29" y="5"/>
                </a:cxn>
                <a:cxn ang="0">
                  <a:pos x="33" y="17"/>
                </a:cxn>
                <a:cxn ang="0">
                  <a:pos x="29" y="29"/>
                </a:cxn>
                <a:cxn ang="0">
                  <a:pos x="17" y="33"/>
                </a:cxn>
                <a:cxn ang="0">
                  <a:pos x="4" y="29"/>
                </a:cxn>
                <a:cxn ang="0">
                  <a:pos x="0" y="17"/>
                </a:cxn>
                <a:cxn ang="0">
                  <a:pos x="0" y="17"/>
                </a:cxn>
                <a:cxn ang="0">
                  <a:pos x="33" y="135"/>
                </a:cxn>
                <a:cxn ang="0">
                  <a:pos x="29" y="147"/>
                </a:cxn>
                <a:cxn ang="0">
                  <a:pos x="17" y="151"/>
                </a:cxn>
                <a:cxn ang="0">
                  <a:pos x="4" y="147"/>
                </a:cxn>
                <a:cxn ang="0">
                  <a:pos x="0" y="135"/>
                </a:cxn>
                <a:cxn ang="0">
                  <a:pos x="4" y="123"/>
                </a:cxn>
                <a:cxn ang="0">
                  <a:pos x="17" y="119"/>
                </a:cxn>
                <a:cxn ang="0">
                  <a:pos x="29" y="123"/>
                </a:cxn>
                <a:cxn ang="0">
                  <a:pos x="33" y="135"/>
                </a:cxn>
                <a:cxn ang="0">
                  <a:pos x="33" y="135"/>
                </a:cxn>
              </a:cxnLst>
              <a:rect l="0" t="0" r="r" b="b"/>
              <a:pathLst>
                <a:path w="33" h="151">
                  <a:moveTo>
                    <a:pt x="21" y="17"/>
                  </a:moveTo>
                  <a:lnTo>
                    <a:pt x="21" y="135"/>
                  </a:lnTo>
                  <a:lnTo>
                    <a:pt x="17" y="135"/>
                  </a:lnTo>
                  <a:lnTo>
                    <a:pt x="17" y="17"/>
                  </a:lnTo>
                  <a:lnTo>
                    <a:pt x="21" y="17"/>
                  </a:lnTo>
                  <a:close/>
                  <a:moveTo>
                    <a:pt x="0" y="17"/>
                  </a:moveTo>
                  <a:lnTo>
                    <a:pt x="4" y="5"/>
                  </a:lnTo>
                  <a:lnTo>
                    <a:pt x="17" y="0"/>
                  </a:lnTo>
                  <a:lnTo>
                    <a:pt x="29" y="5"/>
                  </a:lnTo>
                  <a:lnTo>
                    <a:pt x="33" y="17"/>
                  </a:lnTo>
                  <a:lnTo>
                    <a:pt x="29" y="29"/>
                  </a:lnTo>
                  <a:lnTo>
                    <a:pt x="17" y="33"/>
                  </a:lnTo>
                  <a:lnTo>
                    <a:pt x="4" y="29"/>
                  </a:lnTo>
                  <a:lnTo>
                    <a:pt x="0" y="17"/>
                  </a:lnTo>
                  <a:lnTo>
                    <a:pt x="0" y="17"/>
                  </a:lnTo>
                  <a:close/>
                  <a:moveTo>
                    <a:pt x="33" y="135"/>
                  </a:moveTo>
                  <a:lnTo>
                    <a:pt x="29" y="147"/>
                  </a:lnTo>
                  <a:lnTo>
                    <a:pt x="17" y="151"/>
                  </a:lnTo>
                  <a:lnTo>
                    <a:pt x="4" y="147"/>
                  </a:lnTo>
                  <a:lnTo>
                    <a:pt x="0" y="135"/>
                  </a:lnTo>
                  <a:lnTo>
                    <a:pt x="4" y="123"/>
                  </a:lnTo>
                  <a:lnTo>
                    <a:pt x="17" y="119"/>
                  </a:lnTo>
                  <a:lnTo>
                    <a:pt x="29" y="123"/>
                  </a:lnTo>
                  <a:lnTo>
                    <a:pt x="33" y="135"/>
                  </a:lnTo>
                  <a:lnTo>
                    <a:pt x="33" y="135"/>
                  </a:lnTo>
                  <a:close/>
                </a:path>
              </a:pathLst>
            </a:custGeom>
            <a:solidFill>
              <a:srgbClr val="F0AB00"/>
            </a:solidFill>
            <a:ln w="0">
              <a:solidFill>
                <a:srgbClr val="F0AB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2" name="Rectangle 38"/>
            <p:cNvSpPr>
              <a:spLocks noChangeArrowheads="1"/>
            </p:cNvSpPr>
            <p:nvPr/>
          </p:nvSpPr>
          <p:spPr bwMode="auto">
            <a:xfrm>
              <a:off x="719" y="3803"/>
              <a:ext cx="112"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700" b="0" i="0" u="none" strike="noStrike" cap="none" baseline="0" smtClean="0">
                  <a:solidFill>
                    <a:srgbClr val="FFFFFF"/>
                  </a:solidFill>
                  <a:effectLst/>
                  <a:latin typeface="Arial"/>
                  <a:ea typeface="+mn-ea"/>
                  <a:cs typeface="Arial"/>
                </a:rPr>
                <a:t>SAP</a:t>
              </a:r>
              <a:endParaRPr lang="ru-RU" sz="700" b="0" i="0" u="none" strike="noStrike" cap="none" baseline="0">
                <a:solidFill>
                  <a:srgbClr val="FFFFFF"/>
                </a:solidFill>
                <a:effectLst/>
                <a:latin typeface="Arial"/>
                <a:ea typeface="+mn-ea"/>
                <a:cs typeface="Arial"/>
              </a:endParaRPr>
            </a:p>
          </p:txBody>
        </p:sp>
        <p:sp>
          <p:nvSpPr>
            <p:cNvPr id="1063" name="Rectangle 39"/>
            <p:cNvSpPr>
              <a:spLocks noChangeArrowheads="1"/>
            </p:cNvSpPr>
            <p:nvPr/>
          </p:nvSpPr>
          <p:spPr bwMode="auto">
            <a:xfrm>
              <a:off x="683" y="3869"/>
              <a:ext cx="228" cy="6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700" b="0" i="0" u="none" strike="noStrike" cap="none" baseline="0" smtClean="0">
                  <a:solidFill>
                    <a:srgbClr val="FFFFFF"/>
                  </a:solidFill>
                  <a:effectLst/>
                  <a:latin typeface="Arial"/>
                  <a:ea typeface="+mn-ea"/>
                  <a:cs typeface="Arial"/>
                </a:rPr>
                <a:t>Система</a:t>
              </a:r>
              <a:endParaRPr lang="ru-RU" sz="700" b="0" i="0" u="none" strike="noStrike" cap="none" baseline="0">
                <a:solidFill>
                  <a:srgbClr val="FFFFFF"/>
                </a:solidFill>
                <a:effectLst/>
                <a:latin typeface="Arial"/>
                <a:ea typeface="+mn-ea"/>
                <a:cs typeface="Arial"/>
              </a:endParaRPr>
            </a:p>
          </p:txBody>
        </p:sp>
        <p:pic>
          <p:nvPicPr>
            <p:cNvPr id="1064" name="Picture 40"/>
            <p:cNvPicPr>
              <a:picLocks noChangeAspect="1" noChangeArrowheads="1"/>
            </p:cNvPicPr>
            <p:nvPr/>
          </p:nvPicPr>
          <p:blipFill>
            <a:blip r:embed="rId13" cstate="print"/>
            <a:srcRect/>
            <a:stretch>
              <a:fillRect/>
            </a:stretch>
          </p:blipFill>
          <p:spPr bwMode="auto">
            <a:xfrm>
              <a:off x="548" y="3709"/>
              <a:ext cx="359" cy="331"/>
            </a:xfrm>
            <a:prstGeom prst="rect">
              <a:avLst/>
            </a:prstGeom>
            <a:noFill/>
            <a:ln w="9525">
              <a:noFill/>
              <a:miter lim="800000"/>
              <a:headEnd/>
              <a:tailEnd/>
            </a:ln>
          </p:spPr>
        </p:pic>
        <p:sp>
          <p:nvSpPr>
            <p:cNvPr id="1065" name="Freeform 41"/>
            <p:cNvSpPr>
              <a:spLocks noEditPoints="1"/>
            </p:cNvSpPr>
            <p:nvPr/>
          </p:nvSpPr>
          <p:spPr bwMode="auto">
            <a:xfrm>
              <a:off x="548" y="3709"/>
              <a:ext cx="359" cy="331"/>
            </a:xfrm>
            <a:custGeom>
              <a:avLst/>
              <a:gdLst/>
              <a:ahLst/>
              <a:cxnLst>
                <a:cxn ang="0">
                  <a:pos x="359" y="311"/>
                </a:cxn>
                <a:cxn ang="0">
                  <a:pos x="355" y="319"/>
                </a:cxn>
                <a:cxn ang="0">
                  <a:pos x="351" y="323"/>
                </a:cxn>
                <a:cxn ang="0">
                  <a:pos x="347" y="327"/>
                </a:cxn>
                <a:cxn ang="0">
                  <a:pos x="339" y="331"/>
                </a:cxn>
                <a:cxn ang="0">
                  <a:pos x="16" y="331"/>
                </a:cxn>
                <a:cxn ang="0">
                  <a:pos x="8" y="327"/>
                </a:cxn>
                <a:cxn ang="0">
                  <a:pos x="4" y="323"/>
                </a:cxn>
                <a:cxn ang="0">
                  <a:pos x="0" y="319"/>
                </a:cxn>
                <a:cxn ang="0">
                  <a:pos x="0" y="311"/>
                </a:cxn>
                <a:cxn ang="0">
                  <a:pos x="0" y="17"/>
                </a:cxn>
                <a:cxn ang="0">
                  <a:pos x="0" y="8"/>
                </a:cxn>
                <a:cxn ang="0">
                  <a:pos x="4" y="4"/>
                </a:cxn>
                <a:cxn ang="0">
                  <a:pos x="8" y="0"/>
                </a:cxn>
                <a:cxn ang="0">
                  <a:pos x="16" y="0"/>
                </a:cxn>
                <a:cxn ang="0">
                  <a:pos x="339" y="0"/>
                </a:cxn>
                <a:cxn ang="0">
                  <a:pos x="347" y="0"/>
                </a:cxn>
                <a:cxn ang="0">
                  <a:pos x="351" y="4"/>
                </a:cxn>
                <a:cxn ang="0">
                  <a:pos x="355" y="8"/>
                </a:cxn>
                <a:cxn ang="0">
                  <a:pos x="359" y="17"/>
                </a:cxn>
                <a:cxn ang="0">
                  <a:pos x="355" y="17"/>
                </a:cxn>
                <a:cxn ang="0">
                  <a:pos x="351" y="13"/>
                </a:cxn>
                <a:cxn ang="0">
                  <a:pos x="351" y="4"/>
                </a:cxn>
                <a:cxn ang="0">
                  <a:pos x="343" y="4"/>
                </a:cxn>
                <a:cxn ang="0">
                  <a:pos x="339" y="4"/>
                </a:cxn>
                <a:cxn ang="0">
                  <a:pos x="16" y="4"/>
                </a:cxn>
                <a:cxn ang="0">
                  <a:pos x="12" y="4"/>
                </a:cxn>
                <a:cxn ang="0">
                  <a:pos x="4" y="8"/>
                </a:cxn>
                <a:cxn ang="0">
                  <a:pos x="4" y="13"/>
                </a:cxn>
                <a:cxn ang="0">
                  <a:pos x="4" y="17"/>
                </a:cxn>
                <a:cxn ang="0">
                  <a:pos x="4" y="311"/>
                </a:cxn>
                <a:cxn ang="0">
                  <a:pos x="4" y="319"/>
                </a:cxn>
                <a:cxn ang="0">
                  <a:pos x="8" y="323"/>
                </a:cxn>
                <a:cxn ang="0">
                  <a:pos x="12" y="323"/>
                </a:cxn>
                <a:cxn ang="0">
                  <a:pos x="16" y="327"/>
                </a:cxn>
                <a:cxn ang="0">
                  <a:pos x="339" y="327"/>
                </a:cxn>
                <a:cxn ang="0">
                  <a:pos x="347" y="323"/>
                </a:cxn>
                <a:cxn ang="0">
                  <a:pos x="351" y="323"/>
                </a:cxn>
                <a:cxn ang="0">
                  <a:pos x="351" y="315"/>
                </a:cxn>
                <a:cxn ang="0">
                  <a:pos x="355" y="311"/>
                </a:cxn>
                <a:cxn ang="0">
                  <a:pos x="355" y="17"/>
                </a:cxn>
              </a:cxnLst>
              <a:rect l="0" t="0" r="r" b="b"/>
              <a:pathLst>
                <a:path w="359" h="331">
                  <a:moveTo>
                    <a:pt x="359" y="311"/>
                  </a:moveTo>
                  <a:lnTo>
                    <a:pt x="359" y="311"/>
                  </a:lnTo>
                  <a:lnTo>
                    <a:pt x="355" y="319"/>
                  </a:lnTo>
                  <a:lnTo>
                    <a:pt x="355" y="319"/>
                  </a:lnTo>
                  <a:lnTo>
                    <a:pt x="351" y="323"/>
                  </a:lnTo>
                  <a:lnTo>
                    <a:pt x="351" y="323"/>
                  </a:lnTo>
                  <a:lnTo>
                    <a:pt x="347" y="327"/>
                  </a:lnTo>
                  <a:lnTo>
                    <a:pt x="347" y="327"/>
                  </a:lnTo>
                  <a:lnTo>
                    <a:pt x="339" y="331"/>
                  </a:lnTo>
                  <a:lnTo>
                    <a:pt x="339" y="331"/>
                  </a:lnTo>
                  <a:lnTo>
                    <a:pt x="16" y="331"/>
                  </a:lnTo>
                  <a:lnTo>
                    <a:pt x="16" y="331"/>
                  </a:lnTo>
                  <a:lnTo>
                    <a:pt x="8" y="327"/>
                  </a:lnTo>
                  <a:lnTo>
                    <a:pt x="8" y="327"/>
                  </a:lnTo>
                  <a:lnTo>
                    <a:pt x="4" y="323"/>
                  </a:lnTo>
                  <a:lnTo>
                    <a:pt x="4" y="323"/>
                  </a:lnTo>
                  <a:lnTo>
                    <a:pt x="0" y="319"/>
                  </a:lnTo>
                  <a:lnTo>
                    <a:pt x="0" y="319"/>
                  </a:lnTo>
                  <a:lnTo>
                    <a:pt x="0" y="311"/>
                  </a:lnTo>
                  <a:lnTo>
                    <a:pt x="0" y="311"/>
                  </a:lnTo>
                  <a:lnTo>
                    <a:pt x="0" y="17"/>
                  </a:lnTo>
                  <a:lnTo>
                    <a:pt x="0" y="17"/>
                  </a:lnTo>
                  <a:lnTo>
                    <a:pt x="0" y="8"/>
                  </a:lnTo>
                  <a:lnTo>
                    <a:pt x="0" y="8"/>
                  </a:lnTo>
                  <a:lnTo>
                    <a:pt x="4" y="4"/>
                  </a:lnTo>
                  <a:lnTo>
                    <a:pt x="4" y="4"/>
                  </a:lnTo>
                  <a:lnTo>
                    <a:pt x="8" y="0"/>
                  </a:lnTo>
                  <a:lnTo>
                    <a:pt x="8" y="0"/>
                  </a:lnTo>
                  <a:lnTo>
                    <a:pt x="16" y="0"/>
                  </a:lnTo>
                  <a:lnTo>
                    <a:pt x="16" y="0"/>
                  </a:lnTo>
                  <a:lnTo>
                    <a:pt x="339" y="0"/>
                  </a:lnTo>
                  <a:lnTo>
                    <a:pt x="339" y="0"/>
                  </a:lnTo>
                  <a:lnTo>
                    <a:pt x="347" y="0"/>
                  </a:lnTo>
                  <a:lnTo>
                    <a:pt x="347" y="0"/>
                  </a:lnTo>
                  <a:lnTo>
                    <a:pt x="351" y="4"/>
                  </a:lnTo>
                  <a:lnTo>
                    <a:pt x="351" y="4"/>
                  </a:lnTo>
                  <a:lnTo>
                    <a:pt x="355" y="8"/>
                  </a:lnTo>
                  <a:lnTo>
                    <a:pt x="355" y="8"/>
                  </a:lnTo>
                  <a:lnTo>
                    <a:pt x="359" y="17"/>
                  </a:lnTo>
                  <a:lnTo>
                    <a:pt x="359" y="17"/>
                  </a:lnTo>
                  <a:lnTo>
                    <a:pt x="359" y="311"/>
                  </a:lnTo>
                  <a:close/>
                  <a:moveTo>
                    <a:pt x="355" y="17"/>
                  </a:moveTo>
                  <a:lnTo>
                    <a:pt x="355" y="17"/>
                  </a:lnTo>
                  <a:lnTo>
                    <a:pt x="351" y="13"/>
                  </a:lnTo>
                  <a:lnTo>
                    <a:pt x="351" y="13"/>
                  </a:lnTo>
                  <a:lnTo>
                    <a:pt x="351" y="4"/>
                  </a:lnTo>
                  <a:lnTo>
                    <a:pt x="351" y="8"/>
                  </a:lnTo>
                  <a:lnTo>
                    <a:pt x="343" y="4"/>
                  </a:lnTo>
                  <a:lnTo>
                    <a:pt x="347" y="4"/>
                  </a:lnTo>
                  <a:lnTo>
                    <a:pt x="339" y="4"/>
                  </a:lnTo>
                  <a:lnTo>
                    <a:pt x="339" y="4"/>
                  </a:lnTo>
                  <a:lnTo>
                    <a:pt x="16" y="4"/>
                  </a:lnTo>
                  <a:lnTo>
                    <a:pt x="16" y="4"/>
                  </a:lnTo>
                  <a:lnTo>
                    <a:pt x="12" y="4"/>
                  </a:lnTo>
                  <a:lnTo>
                    <a:pt x="12" y="4"/>
                  </a:lnTo>
                  <a:lnTo>
                    <a:pt x="4" y="8"/>
                  </a:lnTo>
                  <a:lnTo>
                    <a:pt x="8" y="4"/>
                  </a:lnTo>
                  <a:lnTo>
                    <a:pt x="4" y="13"/>
                  </a:lnTo>
                  <a:lnTo>
                    <a:pt x="4" y="13"/>
                  </a:lnTo>
                  <a:lnTo>
                    <a:pt x="4" y="17"/>
                  </a:lnTo>
                  <a:lnTo>
                    <a:pt x="4" y="17"/>
                  </a:lnTo>
                  <a:lnTo>
                    <a:pt x="4" y="311"/>
                  </a:lnTo>
                  <a:lnTo>
                    <a:pt x="4" y="311"/>
                  </a:lnTo>
                  <a:lnTo>
                    <a:pt x="4" y="319"/>
                  </a:lnTo>
                  <a:lnTo>
                    <a:pt x="4" y="315"/>
                  </a:lnTo>
                  <a:lnTo>
                    <a:pt x="8" y="323"/>
                  </a:lnTo>
                  <a:lnTo>
                    <a:pt x="4" y="323"/>
                  </a:lnTo>
                  <a:lnTo>
                    <a:pt x="12" y="323"/>
                  </a:lnTo>
                  <a:lnTo>
                    <a:pt x="12" y="323"/>
                  </a:lnTo>
                  <a:lnTo>
                    <a:pt x="16" y="327"/>
                  </a:lnTo>
                  <a:lnTo>
                    <a:pt x="16" y="327"/>
                  </a:lnTo>
                  <a:lnTo>
                    <a:pt x="339" y="327"/>
                  </a:lnTo>
                  <a:lnTo>
                    <a:pt x="339" y="327"/>
                  </a:lnTo>
                  <a:lnTo>
                    <a:pt x="347" y="323"/>
                  </a:lnTo>
                  <a:lnTo>
                    <a:pt x="343" y="323"/>
                  </a:lnTo>
                  <a:lnTo>
                    <a:pt x="351" y="323"/>
                  </a:lnTo>
                  <a:lnTo>
                    <a:pt x="351" y="323"/>
                  </a:lnTo>
                  <a:lnTo>
                    <a:pt x="351" y="315"/>
                  </a:lnTo>
                  <a:lnTo>
                    <a:pt x="351" y="319"/>
                  </a:lnTo>
                  <a:lnTo>
                    <a:pt x="355" y="311"/>
                  </a:lnTo>
                  <a:lnTo>
                    <a:pt x="355" y="311"/>
                  </a:lnTo>
                  <a:lnTo>
                    <a:pt x="355" y="17"/>
                  </a:lnTo>
                  <a:close/>
                </a:path>
              </a:pathLst>
            </a:custGeom>
            <a:solidFill>
              <a:srgbClr val="969696"/>
            </a:solidFill>
            <a:ln w="0">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1066" name="Picture 42"/>
            <p:cNvPicPr>
              <a:picLocks noChangeAspect="1" noChangeArrowheads="1"/>
            </p:cNvPicPr>
            <p:nvPr/>
          </p:nvPicPr>
          <p:blipFill>
            <a:blip r:embed="rId14" cstate="print"/>
            <a:srcRect/>
            <a:stretch>
              <a:fillRect/>
            </a:stretch>
          </p:blipFill>
          <p:spPr bwMode="auto">
            <a:xfrm>
              <a:off x="952" y="3709"/>
              <a:ext cx="363" cy="331"/>
            </a:xfrm>
            <a:prstGeom prst="rect">
              <a:avLst/>
            </a:prstGeom>
            <a:noFill/>
            <a:ln w="9525">
              <a:noFill/>
              <a:miter lim="800000"/>
              <a:headEnd/>
              <a:tailEnd/>
            </a:ln>
          </p:spPr>
        </p:pic>
        <p:sp>
          <p:nvSpPr>
            <p:cNvPr id="1067" name="Freeform 43"/>
            <p:cNvSpPr>
              <a:spLocks noEditPoints="1"/>
            </p:cNvSpPr>
            <p:nvPr/>
          </p:nvSpPr>
          <p:spPr bwMode="auto">
            <a:xfrm>
              <a:off x="952" y="3709"/>
              <a:ext cx="363" cy="331"/>
            </a:xfrm>
            <a:custGeom>
              <a:avLst/>
              <a:gdLst/>
              <a:ahLst/>
              <a:cxnLst>
                <a:cxn ang="0">
                  <a:pos x="363" y="311"/>
                </a:cxn>
                <a:cxn ang="0">
                  <a:pos x="359" y="319"/>
                </a:cxn>
                <a:cxn ang="0">
                  <a:pos x="355" y="323"/>
                </a:cxn>
                <a:cxn ang="0">
                  <a:pos x="350" y="327"/>
                </a:cxn>
                <a:cxn ang="0">
                  <a:pos x="342" y="331"/>
                </a:cxn>
                <a:cxn ang="0">
                  <a:pos x="16" y="331"/>
                </a:cxn>
                <a:cxn ang="0">
                  <a:pos x="8" y="327"/>
                </a:cxn>
                <a:cxn ang="0">
                  <a:pos x="4" y="323"/>
                </a:cxn>
                <a:cxn ang="0">
                  <a:pos x="0" y="319"/>
                </a:cxn>
                <a:cxn ang="0">
                  <a:pos x="0" y="311"/>
                </a:cxn>
                <a:cxn ang="0">
                  <a:pos x="0" y="17"/>
                </a:cxn>
                <a:cxn ang="0">
                  <a:pos x="0" y="8"/>
                </a:cxn>
                <a:cxn ang="0">
                  <a:pos x="4" y="4"/>
                </a:cxn>
                <a:cxn ang="0">
                  <a:pos x="8" y="0"/>
                </a:cxn>
                <a:cxn ang="0">
                  <a:pos x="16" y="0"/>
                </a:cxn>
                <a:cxn ang="0">
                  <a:pos x="342" y="0"/>
                </a:cxn>
                <a:cxn ang="0">
                  <a:pos x="350" y="0"/>
                </a:cxn>
                <a:cxn ang="0">
                  <a:pos x="355" y="4"/>
                </a:cxn>
                <a:cxn ang="0">
                  <a:pos x="359" y="8"/>
                </a:cxn>
                <a:cxn ang="0">
                  <a:pos x="363" y="17"/>
                </a:cxn>
                <a:cxn ang="0">
                  <a:pos x="359" y="17"/>
                </a:cxn>
                <a:cxn ang="0">
                  <a:pos x="355" y="13"/>
                </a:cxn>
                <a:cxn ang="0">
                  <a:pos x="355" y="4"/>
                </a:cxn>
                <a:cxn ang="0">
                  <a:pos x="346" y="4"/>
                </a:cxn>
                <a:cxn ang="0">
                  <a:pos x="342" y="4"/>
                </a:cxn>
                <a:cxn ang="0">
                  <a:pos x="16" y="4"/>
                </a:cxn>
                <a:cxn ang="0">
                  <a:pos x="12" y="4"/>
                </a:cxn>
                <a:cxn ang="0">
                  <a:pos x="4" y="8"/>
                </a:cxn>
                <a:cxn ang="0">
                  <a:pos x="4" y="13"/>
                </a:cxn>
                <a:cxn ang="0">
                  <a:pos x="4" y="17"/>
                </a:cxn>
                <a:cxn ang="0">
                  <a:pos x="4" y="311"/>
                </a:cxn>
                <a:cxn ang="0">
                  <a:pos x="4" y="319"/>
                </a:cxn>
                <a:cxn ang="0">
                  <a:pos x="8" y="323"/>
                </a:cxn>
                <a:cxn ang="0">
                  <a:pos x="12" y="323"/>
                </a:cxn>
                <a:cxn ang="0">
                  <a:pos x="16" y="327"/>
                </a:cxn>
                <a:cxn ang="0">
                  <a:pos x="342" y="327"/>
                </a:cxn>
                <a:cxn ang="0">
                  <a:pos x="350" y="323"/>
                </a:cxn>
                <a:cxn ang="0">
                  <a:pos x="355" y="323"/>
                </a:cxn>
                <a:cxn ang="0">
                  <a:pos x="355" y="315"/>
                </a:cxn>
                <a:cxn ang="0">
                  <a:pos x="359" y="311"/>
                </a:cxn>
                <a:cxn ang="0">
                  <a:pos x="359" y="17"/>
                </a:cxn>
              </a:cxnLst>
              <a:rect l="0" t="0" r="r" b="b"/>
              <a:pathLst>
                <a:path w="363" h="331">
                  <a:moveTo>
                    <a:pt x="363" y="311"/>
                  </a:moveTo>
                  <a:lnTo>
                    <a:pt x="363" y="311"/>
                  </a:lnTo>
                  <a:lnTo>
                    <a:pt x="359" y="319"/>
                  </a:lnTo>
                  <a:lnTo>
                    <a:pt x="359" y="319"/>
                  </a:lnTo>
                  <a:lnTo>
                    <a:pt x="355" y="323"/>
                  </a:lnTo>
                  <a:lnTo>
                    <a:pt x="355" y="323"/>
                  </a:lnTo>
                  <a:lnTo>
                    <a:pt x="350" y="327"/>
                  </a:lnTo>
                  <a:lnTo>
                    <a:pt x="350" y="327"/>
                  </a:lnTo>
                  <a:lnTo>
                    <a:pt x="342" y="331"/>
                  </a:lnTo>
                  <a:lnTo>
                    <a:pt x="342" y="331"/>
                  </a:lnTo>
                  <a:lnTo>
                    <a:pt x="16" y="331"/>
                  </a:lnTo>
                  <a:lnTo>
                    <a:pt x="16" y="331"/>
                  </a:lnTo>
                  <a:lnTo>
                    <a:pt x="8" y="327"/>
                  </a:lnTo>
                  <a:lnTo>
                    <a:pt x="8" y="327"/>
                  </a:lnTo>
                  <a:lnTo>
                    <a:pt x="4" y="323"/>
                  </a:lnTo>
                  <a:lnTo>
                    <a:pt x="4" y="323"/>
                  </a:lnTo>
                  <a:lnTo>
                    <a:pt x="0" y="319"/>
                  </a:lnTo>
                  <a:lnTo>
                    <a:pt x="0" y="319"/>
                  </a:lnTo>
                  <a:lnTo>
                    <a:pt x="0" y="311"/>
                  </a:lnTo>
                  <a:lnTo>
                    <a:pt x="0" y="311"/>
                  </a:lnTo>
                  <a:lnTo>
                    <a:pt x="0" y="17"/>
                  </a:lnTo>
                  <a:lnTo>
                    <a:pt x="0" y="17"/>
                  </a:lnTo>
                  <a:lnTo>
                    <a:pt x="0" y="8"/>
                  </a:lnTo>
                  <a:lnTo>
                    <a:pt x="0" y="8"/>
                  </a:lnTo>
                  <a:lnTo>
                    <a:pt x="4" y="4"/>
                  </a:lnTo>
                  <a:lnTo>
                    <a:pt x="4" y="4"/>
                  </a:lnTo>
                  <a:lnTo>
                    <a:pt x="8" y="0"/>
                  </a:lnTo>
                  <a:lnTo>
                    <a:pt x="8" y="0"/>
                  </a:lnTo>
                  <a:lnTo>
                    <a:pt x="16" y="0"/>
                  </a:lnTo>
                  <a:lnTo>
                    <a:pt x="16" y="0"/>
                  </a:lnTo>
                  <a:lnTo>
                    <a:pt x="342" y="0"/>
                  </a:lnTo>
                  <a:lnTo>
                    <a:pt x="342" y="0"/>
                  </a:lnTo>
                  <a:lnTo>
                    <a:pt x="350" y="0"/>
                  </a:lnTo>
                  <a:lnTo>
                    <a:pt x="350" y="0"/>
                  </a:lnTo>
                  <a:lnTo>
                    <a:pt x="355" y="4"/>
                  </a:lnTo>
                  <a:lnTo>
                    <a:pt x="355" y="4"/>
                  </a:lnTo>
                  <a:lnTo>
                    <a:pt x="359" y="8"/>
                  </a:lnTo>
                  <a:lnTo>
                    <a:pt x="359" y="8"/>
                  </a:lnTo>
                  <a:lnTo>
                    <a:pt x="363" y="17"/>
                  </a:lnTo>
                  <a:lnTo>
                    <a:pt x="363" y="17"/>
                  </a:lnTo>
                  <a:lnTo>
                    <a:pt x="363" y="311"/>
                  </a:lnTo>
                  <a:close/>
                  <a:moveTo>
                    <a:pt x="359" y="17"/>
                  </a:moveTo>
                  <a:lnTo>
                    <a:pt x="359" y="17"/>
                  </a:lnTo>
                  <a:lnTo>
                    <a:pt x="355" y="13"/>
                  </a:lnTo>
                  <a:lnTo>
                    <a:pt x="355" y="13"/>
                  </a:lnTo>
                  <a:lnTo>
                    <a:pt x="355" y="4"/>
                  </a:lnTo>
                  <a:lnTo>
                    <a:pt x="355" y="8"/>
                  </a:lnTo>
                  <a:lnTo>
                    <a:pt x="346" y="4"/>
                  </a:lnTo>
                  <a:lnTo>
                    <a:pt x="350" y="4"/>
                  </a:lnTo>
                  <a:lnTo>
                    <a:pt x="342" y="4"/>
                  </a:lnTo>
                  <a:lnTo>
                    <a:pt x="342" y="4"/>
                  </a:lnTo>
                  <a:lnTo>
                    <a:pt x="16" y="4"/>
                  </a:lnTo>
                  <a:lnTo>
                    <a:pt x="16" y="4"/>
                  </a:lnTo>
                  <a:lnTo>
                    <a:pt x="12" y="4"/>
                  </a:lnTo>
                  <a:lnTo>
                    <a:pt x="12" y="4"/>
                  </a:lnTo>
                  <a:lnTo>
                    <a:pt x="4" y="8"/>
                  </a:lnTo>
                  <a:lnTo>
                    <a:pt x="8" y="4"/>
                  </a:lnTo>
                  <a:lnTo>
                    <a:pt x="4" y="13"/>
                  </a:lnTo>
                  <a:lnTo>
                    <a:pt x="4" y="13"/>
                  </a:lnTo>
                  <a:lnTo>
                    <a:pt x="4" y="17"/>
                  </a:lnTo>
                  <a:lnTo>
                    <a:pt x="4" y="17"/>
                  </a:lnTo>
                  <a:lnTo>
                    <a:pt x="4" y="311"/>
                  </a:lnTo>
                  <a:lnTo>
                    <a:pt x="4" y="311"/>
                  </a:lnTo>
                  <a:lnTo>
                    <a:pt x="4" y="319"/>
                  </a:lnTo>
                  <a:lnTo>
                    <a:pt x="4" y="315"/>
                  </a:lnTo>
                  <a:lnTo>
                    <a:pt x="8" y="323"/>
                  </a:lnTo>
                  <a:lnTo>
                    <a:pt x="4" y="323"/>
                  </a:lnTo>
                  <a:lnTo>
                    <a:pt x="12" y="323"/>
                  </a:lnTo>
                  <a:lnTo>
                    <a:pt x="12" y="323"/>
                  </a:lnTo>
                  <a:lnTo>
                    <a:pt x="16" y="327"/>
                  </a:lnTo>
                  <a:lnTo>
                    <a:pt x="16" y="327"/>
                  </a:lnTo>
                  <a:lnTo>
                    <a:pt x="342" y="327"/>
                  </a:lnTo>
                  <a:lnTo>
                    <a:pt x="342" y="327"/>
                  </a:lnTo>
                  <a:lnTo>
                    <a:pt x="350" y="323"/>
                  </a:lnTo>
                  <a:lnTo>
                    <a:pt x="346" y="323"/>
                  </a:lnTo>
                  <a:lnTo>
                    <a:pt x="355" y="323"/>
                  </a:lnTo>
                  <a:lnTo>
                    <a:pt x="355" y="323"/>
                  </a:lnTo>
                  <a:lnTo>
                    <a:pt x="355" y="315"/>
                  </a:lnTo>
                  <a:lnTo>
                    <a:pt x="355" y="319"/>
                  </a:lnTo>
                  <a:lnTo>
                    <a:pt x="359" y="311"/>
                  </a:lnTo>
                  <a:lnTo>
                    <a:pt x="359" y="311"/>
                  </a:lnTo>
                  <a:lnTo>
                    <a:pt x="359" y="17"/>
                  </a:lnTo>
                  <a:close/>
                </a:path>
              </a:pathLst>
            </a:custGeom>
            <a:solidFill>
              <a:srgbClr val="969696"/>
            </a:solidFill>
            <a:ln w="0">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8" name="Rectangle 44"/>
            <p:cNvSpPr>
              <a:spLocks noChangeArrowheads="1"/>
            </p:cNvSpPr>
            <p:nvPr/>
          </p:nvSpPr>
          <p:spPr bwMode="auto">
            <a:xfrm>
              <a:off x="940" y="3760"/>
              <a:ext cx="392" cy="24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4400">
                <a:spcBef>
                  <a:spcPts val="0"/>
                </a:spcBef>
                <a:spcAft>
                  <a:spcPts val="0"/>
                </a:spcAft>
                <a:buNone/>
              </a:pPr>
              <a:r>
                <a:rPr lang="ru-RU" sz="500" b="0" i="0" smtClean="0">
                  <a:solidFill>
                    <a:srgbClr val="000000"/>
                  </a:solidFill>
                  <a:effectLst/>
                  <a:latin typeface="Arial"/>
                  <a:ea typeface="+mn-ea"/>
                  <a:cs typeface="Arial"/>
                </a:rPr>
                <a:t>Приложения</a:t>
              </a:r>
              <a:r>
                <a:rPr lang="ru-RU" sz="500" b="0" i="0" smtClean="0">
                  <a:solidFill>
                    <a:srgbClr val="000000"/>
                  </a:solidFill>
                  <a:effectLst/>
                  <a:latin typeface="Arial"/>
                  <a:ea typeface="+mn-ea"/>
                  <a:cs typeface="Arial"/>
                </a:rPr>
                <a:t> сторонних разработчиков </a:t>
              </a:r>
              <a:r>
                <a:rPr lang="ru-RU" sz="500" b="0" i="0" smtClean="0">
                  <a:solidFill>
                    <a:srgbClr val="000000"/>
                  </a:solidFill>
                  <a:effectLst/>
                  <a:latin typeface="Arial"/>
                  <a:ea typeface="+mn-ea"/>
                  <a:cs typeface="Arial"/>
                </a:rPr>
                <a:t>и</a:t>
              </a:r>
              <a:r>
                <a:rPr lang="ru-RU" sz="500" b="0" i="0" smtClean="0">
                  <a:solidFill>
                    <a:srgbClr val="000000"/>
                  </a:solidFill>
                  <a:effectLst/>
                  <a:latin typeface="Arial"/>
                  <a:ea typeface="+mn-ea"/>
                  <a:cs typeface="Arial"/>
                </a:rPr>
                <a:t> </a:t>
              </a:r>
              <a:r>
                <a:rPr lang="ru-RU" sz="500" b="0" i="0" smtClean="0">
                  <a:solidFill>
                    <a:srgbClr val="000000"/>
                  </a:solidFill>
                  <a:effectLst/>
                  <a:latin typeface="Arial"/>
                  <a:ea typeface="+mn-ea"/>
                  <a:cs typeface="Arial"/>
                </a:rPr>
                <a:t>промежуточное</a:t>
              </a:r>
              <a:r>
                <a:rPr lang="ru-RU" sz="500" b="0" i="0" smtClean="0">
                  <a:solidFill>
                    <a:srgbClr val="000000"/>
                  </a:solidFill>
                  <a:effectLst/>
                  <a:latin typeface="Arial"/>
                  <a:ea typeface="+mn-ea"/>
                  <a:cs typeface="Arial"/>
                </a:rPr>
                <a:t> </a:t>
              </a:r>
              <a:r>
                <a:rPr lang="ru-RU" sz="500" b="0" i="0" smtClean="0">
                  <a:solidFill>
                    <a:srgbClr val="000000"/>
                  </a:solidFill>
                  <a:effectLst/>
                  <a:latin typeface="Arial"/>
                  <a:ea typeface="+mn-ea"/>
                  <a:cs typeface="Arial"/>
                </a:rPr>
                <a:t>ПО</a:t>
              </a:r>
              <a:endParaRPr lang="ru-RU" sz="500" b="0" i="0">
                <a:solidFill>
                  <a:srgbClr val="000000"/>
                </a:solidFill>
                <a:effectLst/>
                <a:latin typeface="Arial"/>
                <a:ea typeface="+mn-ea"/>
                <a:cs typeface="Arial"/>
              </a:endParaRPr>
            </a:p>
          </p:txBody>
        </p:sp>
        <p:sp>
          <p:nvSpPr>
            <p:cNvPr id="1071" name="Freeform 47"/>
            <p:cNvSpPr>
              <a:spLocks noEditPoints="1"/>
            </p:cNvSpPr>
            <p:nvPr/>
          </p:nvSpPr>
          <p:spPr bwMode="auto">
            <a:xfrm>
              <a:off x="1094" y="3558"/>
              <a:ext cx="58" cy="147"/>
            </a:xfrm>
            <a:custGeom>
              <a:avLst/>
              <a:gdLst/>
              <a:ahLst/>
              <a:cxnLst>
                <a:cxn ang="0">
                  <a:pos x="33" y="29"/>
                </a:cxn>
                <a:cxn ang="0">
                  <a:pos x="33" y="147"/>
                </a:cxn>
                <a:cxn ang="0">
                  <a:pos x="29" y="147"/>
                </a:cxn>
                <a:cxn ang="0">
                  <a:pos x="29" y="29"/>
                </a:cxn>
                <a:cxn ang="0">
                  <a:pos x="33" y="29"/>
                </a:cxn>
                <a:cxn ang="0">
                  <a:pos x="0" y="29"/>
                </a:cxn>
                <a:cxn ang="0">
                  <a:pos x="29" y="0"/>
                </a:cxn>
                <a:cxn ang="0">
                  <a:pos x="58" y="29"/>
                </a:cxn>
                <a:cxn ang="0">
                  <a:pos x="29" y="57"/>
                </a:cxn>
                <a:cxn ang="0">
                  <a:pos x="0" y="29"/>
                </a:cxn>
              </a:cxnLst>
              <a:rect l="0" t="0" r="r" b="b"/>
              <a:pathLst>
                <a:path w="58" h="147">
                  <a:moveTo>
                    <a:pt x="33" y="29"/>
                  </a:moveTo>
                  <a:lnTo>
                    <a:pt x="33" y="147"/>
                  </a:lnTo>
                  <a:lnTo>
                    <a:pt x="29" y="147"/>
                  </a:lnTo>
                  <a:lnTo>
                    <a:pt x="29" y="29"/>
                  </a:lnTo>
                  <a:lnTo>
                    <a:pt x="33" y="29"/>
                  </a:lnTo>
                  <a:close/>
                  <a:moveTo>
                    <a:pt x="0" y="29"/>
                  </a:moveTo>
                  <a:lnTo>
                    <a:pt x="29" y="0"/>
                  </a:lnTo>
                  <a:lnTo>
                    <a:pt x="58" y="29"/>
                  </a:lnTo>
                  <a:lnTo>
                    <a:pt x="29" y="57"/>
                  </a:lnTo>
                  <a:lnTo>
                    <a:pt x="0" y="29"/>
                  </a:lnTo>
                  <a:close/>
                </a:path>
              </a:pathLst>
            </a:custGeom>
            <a:solidFill>
              <a:srgbClr val="F0AB00"/>
            </a:solidFill>
            <a:ln w="0">
              <a:solidFill>
                <a:srgbClr val="F0AB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2" name="Freeform 48"/>
            <p:cNvSpPr>
              <a:spLocks noEditPoints="1"/>
            </p:cNvSpPr>
            <p:nvPr/>
          </p:nvSpPr>
          <p:spPr bwMode="auto">
            <a:xfrm>
              <a:off x="691" y="3554"/>
              <a:ext cx="57" cy="147"/>
            </a:xfrm>
            <a:custGeom>
              <a:avLst/>
              <a:gdLst/>
              <a:ahLst/>
              <a:cxnLst>
                <a:cxn ang="0">
                  <a:pos x="32" y="29"/>
                </a:cxn>
                <a:cxn ang="0">
                  <a:pos x="36" y="147"/>
                </a:cxn>
                <a:cxn ang="0">
                  <a:pos x="32" y="147"/>
                </a:cxn>
                <a:cxn ang="0">
                  <a:pos x="28" y="29"/>
                </a:cxn>
                <a:cxn ang="0">
                  <a:pos x="32" y="29"/>
                </a:cxn>
                <a:cxn ang="0">
                  <a:pos x="0" y="29"/>
                </a:cxn>
                <a:cxn ang="0">
                  <a:pos x="28" y="0"/>
                </a:cxn>
                <a:cxn ang="0">
                  <a:pos x="57" y="29"/>
                </a:cxn>
                <a:cxn ang="0">
                  <a:pos x="28" y="57"/>
                </a:cxn>
                <a:cxn ang="0">
                  <a:pos x="0" y="29"/>
                </a:cxn>
              </a:cxnLst>
              <a:rect l="0" t="0" r="r" b="b"/>
              <a:pathLst>
                <a:path w="57" h="147">
                  <a:moveTo>
                    <a:pt x="32" y="29"/>
                  </a:moveTo>
                  <a:lnTo>
                    <a:pt x="36" y="147"/>
                  </a:lnTo>
                  <a:lnTo>
                    <a:pt x="32" y="147"/>
                  </a:lnTo>
                  <a:lnTo>
                    <a:pt x="28" y="29"/>
                  </a:lnTo>
                  <a:lnTo>
                    <a:pt x="32" y="29"/>
                  </a:lnTo>
                  <a:close/>
                  <a:moveTo>
                    <a:pt x="0" y="29"/>
                  </a:moveTo>
                  <a:lnTo>
                    <a:pt x="28" y="0"/>
                  </a:lnTo>
                  <a:lnTo>
                    <a:pt x="57" y="29"/>
                  </a:lnTo>
                  <a:lnTo>
                    <a:pt x="28" y="57"/>
                  </a:lnTo>
                  <a:lnTo>
                    <a:pt x="0" y="29"/>
                  </a:lnTo>
                  <a:close/>
                </a:path>
              </a:pathLst>
            </a:custGeom>
            <a:solidFill>
              <a:srgbClr val="F0AB00"/>
            </a:solidFill>
            <a:ln w="0">
              <a:solidFill>
                <a:srgbClr val="F0AB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3" name="Rectangle 49"/>
            <p:cNvSpPr>
              <a:spLocks noChangeArrowheads="1"/>
            </p:cNvSpPr>
            <p:nvPr/>
          </p:nvSpPr>
          <p:spPr bwMode="auto">
            <a:xfrm>
              <a:off x="599" y="3760"/>
              <a:ext cx="293" cy="5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600" b="0" i="0" u="none" strike="noStrike" cap="none" baseline="0" smtClean="0">
                  <a:solidFill>
                    <a:srgbClr val="000000"/>
                  </a:solidFill>
                  <a:effectLst/>
                  <a:latin typeface="Arial"/>
                  <a:ea typeface="+mn-ea"/>
                  <a:cs typeface="Arial"/>
                </a:rPr>
                <a:t>B2B-партнер</a:t>
              </a:r>
              <a:endParaRPr lang="ru-RU" sz="600" b="0" i="0" u="none" strike="noStrike" cap="none" baseline="0">
                <a:solidFill>
                  <a:srgbClr val="000000"/>
                </a:solidFill>
                <a:effectLst/>
                <a:latin typeface="Arial"/>
                <a:ea typeface="+mn-ea"/>
                <a:cs typeface="Arial"/>
              </a:endParaRPr>
            </a:p>
          </p:txBody>
        </p:sp>
        <p:sp>
          <p:nvSpPr>
            <p:cNvPr id="1074" name="Freeform 50"/>
            <p:cNvSpPr>
              <a:spLocks noEditPoints="1"/>
            </p:cNvSpPr>
            <p:nvPr/>
          </p:nvSpPr>
          <p:spPr bwMode="auto">
            <a:xfrm>
              <a:off x="687" y="2836"/>
              <a:ext cx="32" cy="122"/>
            </a:xfrm>
            <a:custGeom>
              <a:avLst/>
              <a:gdLst/>
              <a:ahLst/>
              <a:cxnLst>
                <a:cxn ang="0">
                  <a:pos x="16" y="106"/>
                </a:cxn>
                <a:cxn ang="0">
                  <a:pos x="16" y="16"/>
                </a:cxn>
                <a:cxn ang="0">
                  <a:pos x="20" y="16"/>
                </a:cxn>
                <a:cxn ang="0">
                  <a:pos x="20" y="106"/>
                </a:cxn>
                <a:cxn ang="0">
                  <a:pos x="16" y="106"/>
                </a:cxn>
                <a:cxn ang="0">
                  <a:pos x="32" y="106"/>
                </a:cxn>
                <a:cxn ang="0">
                  <a:pos x="28" y="118"/>
                </a:cxn>
                <a:cxn ang="0">
                  <a:pos x="16" y="122"/>
                </a:cxn>
                <a:cxn ang="0">
                  <a:pos x="4" y="118"/>
                </a:cxn>
                <a:cxn ang="0">
                  <a:pos x="0" y="106"/>
                </a:cxn>
                <a:cxn ang="0">
                  <a:pos x="4" y="94"/>
                </a:cxn>
                <a:cxn ang="0">
                  <a:pos x="16" y="90"/>
                </a:cxn>
                <a:cxn ang="0">
                  <a:pos x="28" y="94"/>
                </a:cxn>
                <a:cxn ang="0">
                  <a:pos x="32" y="106"/>
                </a:cxn>
                <a:cxn ang="0">
                  <a:pos x="32" y="106"/>
                </a:cxn>
                <a:cxn ang="0">
                  <a:pos x="0" y="16"/>
                </a:cxn>
                <a:cxn ang="0">
                  <a:pos x="4" y="4"/>
                </a:cxn>
                <a:cxn ang="0">
                  <a:pos x="16" y="0"/>
                </a:cxn>
                <a:cxn ang="0">
                  <a:pos x="28" y="4"/>
                </a:cxn>
                <a:cxn ang="0">
                  <a:pos x="32" y="16"/>
                </a:cxn>
                <a:cxn ang="0">
                  <a:pos x="28" y="28"/>
                </a:cxn>
                <a:cxn ang="0">
                  <a:pos x="16" y="33"/>
                </a:cxn>
                <a:cxn ang="0">
                  <a:pos x="4" y="28"/>
                </a:cxn>
                <a:cxn ang="0">
                  <a:pos x="0" y="16"/>
                </a:cxn>
                <a:cxn ang="0">
                  <a:pos x="0" y="16"/>
                </a:cxn>
              </a:cxnLst>
              <a:rect l="0" t="0" r="r" b="b"/>
              <a:pathLst>
                <a:path w="32" h="122">
                  <a:moveTo>
                    <a:pt x="16" y="106"/>
                  </a:moveTo>
                  <a:lnTo>
                    <a:pt x="16" y="16"/>
                  </a:lnTo>
                  <a:lnTo>
                    <a:pt x="20" y="16"/>
                  </a:lnTo>
                  <a:lnTo>
                    <a:pt x="20" y="106"/>
                  </a:lnTo>
                  <a:lnTo>
                    <a:pt x="16" y="106"/>
                  </a:lnTo>
                  <a:close/>
                  <a:moveTo>
                    <a:pt x="32" y="106"/>
                  </a:moveTo>
                  <a:lnTo>
                    <a:pt x="28" y="118"/>
                  </a:lnTo>
                  <a:lnTo>
                    <a:pt x="16" y="122"/>
                  </a:lnTo>
                  <a:lnTo>
                    <a:pt x="4" y="118"/>
                  </a:lnTo>
                  <a:lnTo>
                    <a:pt x="0" y="106"/>
                  </a:lnTo>
                  <a:lnTo>
                    <a:pt x="4" y="94"/>
                  </a:lnTo>
                  <a:lnTo>
                    <a:pt x="16" y="90"/>
                  </a:lnTo>
                  <a:lnTo>
                    <a:pt x="28" y="94"/>
                  </a:lnTo>
                  <a:lnTo>
                    <a:pt x="32" y="106"/>
                  </a:lnTo>
                  <a:lnTo>
                    <a:pt x="32" y="106"/>
                  </a:lnTo>
                  <a:close/>
                  <a:moveTo>
                    <a:pt x="0" y="16"/>
                  </a:moveTo>
                  <a:lnTo>
                    <a:pt x="4" y="4"/>
                  </a:lnTo>
                  <a:lnTo>
                    <a:pt x="16" y="0"/>
                  </a:lnTo>
                  <a:lnTo>
                    <a:pt x="28" y="4"/>
                  </a:lnTo>
                  <a:lnTo>
                    <a:pt x="32" y="16"/>
                  </a:lnTo>
                  <a:lnTo>
                    <a:pt x="28" y="28"/>
                  </a:lnTo>
                  <a:lnTo>
                    <a:pt x="16" y="33"/>
                  </a:lnTo>
                  <a:lnTo>
                    <a:pt x="4" y="28"/>
                  </a:lnTo>
                  <a:lnTo>
                    <a:pt x="0" y="16"/>
                  </a:lnTo>
                  <a:lnTo>
                    <a:pt x="0" y="16"/>
                  </a:lnTo>
                  <a:close/>
                </a:path>
              </a:pathLst>
            </a:custGeom>
            <a:solidFill>
              <a:srgbClr val="CCCCCC"/>
            </a:solid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5" name="Freeform 51"/>
            <p:cNvSpPr>
              <a:spLocks noEditPoints="1"/>
            </p:cNvSpPr>
            <p:nvPr/>
          </p:nvSpPr>
          <p:spPr bwMode="auto">
            <a:xfrm>
              <a:off x="1160" y="2832"/>
              <a:ext cx="32" cy="126"/>
            </a:xfrm>
            <a:custGeom>
              <a:avLst/>
              <a:gdLst/>
              <a:ahLst/>
              <a:cxnLst>
                <a:cxn ang="0">
                  <a:pos x="16" y="110"/>
                </a:cxn>
                <a:cxn ang="0">
                  <a:pos x="16" y="16"/>
                </a:cxn>
                <a:cxn ang="0">
                  <a:pos x="20" y="16"/>
                </a:cxn>
                <a:cxn ang="0">
                  <a:pos x="20" y="110"/>
                </a:cxn>
                <a:cxn ang="0">
                  <a:pos x="16" y="110"/>
                </a:cxn>
                <a:cxn ang="0">
                  <a:pos x="32" y="110"/>
                </a:cxn>
                <a:cxn ang="0">
                  <a:pos x="28" y="122"/>
                </a:cxn>
                <a:cxn ang="0">
                  <a:pos x="16" y="126"/>
                </a:cxn>
                <a:cxn ang="0">
                  <a:pos x="4" y="122"/>
                </a:cxn>
                <a:cxn ang="0">
                  <a:pos x="0" y="110"/>
                </a:cxn>
                <a:cxn ang="0">
                  <a:pos x="4" y="98"/>
                </a:cxn>
                <a:cxn ang="0">
                  <a:pos x="16" y="94"/>
                </a:cxn>
                <a:cxn ang="0">
                  <a:pos x="28" y="98"/>
                </a:cxn>
                <a:cxn ang="0">
                  <a:pos x="32" y="110"/>
                </a:cxn>
                <a:cxn ang="0">
                  <a:pos x="32" y="110"/>
                </a:cxn>
                <a:cxn ang="0">
                  <a:pos x="0" y="16"/>
                </a:cxn>
                <a:cxn ang="0">
                  <a:pos x="4" y="4"/>
                </a:cxn>
                <a:cxn ang="0">
                  <a:pos x="16" y="0"/>
                </a:cxn>
                <a:cxn ang="0">
                  <a:pos x="28" y="4"/>
                </a:cxn>
                <a:cxn ang="0">
                  <a:pos x="32" y="16"/>
                </a:cxn>
                <a:cxn ang="0">
                  <a:pos x="28" y="28"/>
                </a:cxn>
                <a:cxn ang="0">
                  <a:pos x="16" y="32"/>
                </a:cxn>
                <a:cxn ang="0">
                  <a:pos x="4" y="28"/>
                </a:cxn>
                <a:cxn ang="0">
                  <a:pos x="0" y="16"/>
                </a:cxn>
                <a:cxn ang="0">
                  <a:pos x="0" y="16"/>
                </a:cxn>
              </a:cxnLst>
              <a:rect l="0" t="0" r="r" b="b"/>
              <a:pathLst>
                <a:path w="32" h="126">
                  <a:moveTo>
                    <a:pt x="16" y="110"/>
                  </a:moveTo>
                  <a:lnTo>
                    <a:pt x="16" y="16"/>
                  </a:lnTo>
                  <a:lnTo>
                    <a:pt x="20" y="16"/>
                  </a:lnTo>
                  <a:lnTo>
                    <a:pt x="20" y="110"/>
                  </a:lnTo>
                  <a:lnTo>
                    <a:pt x="16" y="110"/>
                  </a:lnTo>
                  <a:close/>
                  <a:moveTo>
                    <a:pt x="32" y="110"/>
                  </a:moveTo>
                  <a:lnTo>
                    <a:pt x="28" y="122"/>
                  </a:lnTo>
                  <a:lnTo>
                    <a:pt x="16" y="126"/>
                  </a:lnTo>
                  <a:lnTo>
                    <a:pt x="4" y="122"/>
                  </a:lnTo>
                  <a:lnTo>
                    <a:pt x="0" y="110"/>
                  </a:lnTo>
                  <a:lnTo>
                    <a:pt x="4" y="98"/>
                  </a:lnTo>
                  <a:lnTo>
                    <a:pt x="16" y="94"/>
                  </a:lnTo>
                  <a:lnTo>
                    <a:pt x="28" y="98"/>
                  </a:lnTo>
                  <a:lnTo>
                    <a:pt x="32" y="110"/>
                  </a:lnTo>
                  <a:lnTo>
                    <a:pt x="32" y="110"/>
                  </a:lnTo>
                  <a:close/>
                  <a:moveTo>
                    <a:pt x="0" y="16"/>
                  </a:moveTo>
                  <a:lnTo>
                    <a:pt x="4" y="4"/>
                  </a:lnTo>
                  <a:lnTo>
                    <a:pt x="16" y="0"/>
                  </a:lnTo>
                  <a:lnTo>
                    <a:pt x="28" y="4"/>
                  </a:lnTo>
                  <a:lnTo>
                    <a:pt x="32" y="16"/>
                  </a:lnTo>
                  <a:lnTo>
                    <a:pt x="28" y="28"/>
                  </a:lnTo>
                  <a:lnTo>
                    <a:pt x="16" y="32"/>
                  </a:lnTo>
                  <a:lnTo>
                    <a:pt x="4" y="28"/>
                  </a:lnTo>
                  <a:lnTo>
                    <a:pt x="0" y="16"/>
                  </a:lnTo>
                  <a:lnTo>
                    <a:pt x="0" y="16"/>
                  </a:lnTo>
                  <a:close/>
                </a:path>
              </a:pathLst>
            </a:custGeom>
            <a:solidFill>
              <a:srgbClr val="CCCCCC"/>
            </a:solid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6" name="Freeform 52"/>
            <p:cNvSpPr>
              <a:spLocks noEditPoints="1"/>
            </p:cNvSpPr>
            <p:nvPr/>
          </p:nvSpPr>
          <p:spPr bwMode="auto">
            <a:xfrm>
              <a:off x="1612" y="2836"/>
              <a:ext cx="33" cy="122"/>
            </a:xfrm>
            <a:custGeom>
              <a:avLst/>
              <a:gdLst/>
              <a:ahLst/>
              <a:cxnLst>
                <a:cxn ang="0">
                  <a:pos x="17" y="106"/>
                </a:cxn>
                <a:cxn ang="0">
                  <a:pos x="17" y="16"/>
                </a:cxn>
                <a:cxn ang="0">
                  <a:pos x="21" y="16"/>
                </a:cxn>
                <a:cxn ang="0">
                  <a:pos x="21" y="106"/>
                </a:cxn>
                <a:cxn ang="0">
                  <a:pos x="17" y="106"/>
                </a:cxn>
                <a:cxn ang="0">
                  <a:pos x="33" y="106"/>
                </a:cxn>
                <a:cxn ang="0">
                  <a:pos x="29" y="118"/>
                </a:cxn>
                <a:cxn ang="0">
                  <a:pos x="17" y="122"/>
                </a:cxn>
                <a:cxn ang="0">
                  <a:pos x="4" y="118"/>
                </a:cxn>
                <a:cxn ang="0">
                  <a:pos x="0" y="106"/>
                </a:cxn>
                <a:cxn ang="0">
                  <a:pos x="4" y="94"/>
                </a:cxn>
                <a:cxn ang="0">
                  <a:pos x="17" y="90"/>
                </a:cxn>
                <a:cxn ang="0">
                  <a:pos x="29" y="94"/>
                </a:cxn>
                <a:cxn ang="0">
                  <a:pos x="33" y="106"/>
                </a:cxn>
                <a:cxn ang="0">
                  <a:pos x="33" y="106"/>
                </a:cxn>
                <a:cxn ang="0">
                  <a:pos x="0" y="16"/>
                </a:cxn>
                <a:cxn ang="0">
                  <a:pos x="4" y="4"/>
                </a:cxn>
                <a:cxn ang="0">
                  <a:pos x="17" y="0"/>
                </a:cxn>
                <a:cxn ang="0">
                  <a:pos x="29" y="4"/>
                </a:cxn>
                <a:cxn ang="0">
                  <a:pos x="33" y="16"/>
                </a:cxn>
                <a:cxn ang="0">
                  <a:pos x="29" y="28"/>
                </a:cxn>
                <a:cxn ang="0">
                  <a:pos x="17" y="33"/>
                </a:cxn>
                <a:cxn ang="0">
                  <a:pos x="4" y="28"/>
                </a:cxn>
                <a:cxn ang="0">
                  <a:pos x="0" y="16"/>
                </a:cxn>
                <a:cxn ang="0">
                  <a:pos x="0" y="16"/>
                </a:cxn>
              </a:cxnLst>
              <a:rect l="0" t="0" r="r" b="b"/>
              <a:pathLst>
                <a:path w="33" h="122">
                  <a:moveTo>
                    <a:pt x="17" y="106"/>
                  </a:moveTo>
                  <a:lnTo>
                    <a:pt x="17" y="16"/>
                  </a:lnTo>
                  <a:lnTo>
                    <a:pt x="21" y="16"/>
                  </a:lnTo>
                  <a:lnTo>
                    <a:pt x="21" y="106"/>
                  </a:lnTo>
                  <a:lnTo>
                    <a:pt x="17" y="106"/>
                  </a:lnTo>
                  <a:close/>
                  <a:moveTo>
                    <a:pt x="33" y="106"/>
                  </a:moveTo>
                  <a:lnTo>
                    <a:pt x="29" y="118"/>
                  </a:lnTo>
                  <a:lnTo>
                    <a:pt x="17" y="122"/>
                  </a:lnTo>
                  <a:lnTo>
                    <a:pt x="4" y="118"/>
                  </a:lnTo>
                  <a:lnTo>
                    <a:pt x="0" y="106"/>
                  </a:lnTo>
                  <a:lnTo>
                    <a:pt x="4" y="94"/>
                  </a:lnTo>
                  <a:lnTo>
                    <a:pt x="17" y="90"/>
                  </a:lnTo>
                  <a:lnTo>
                    <a:pt x="29" y="94"/>
                  </a:lnTo>
                  <a:lnTo>
                    <a:pt x="33" y="106"/>
                  </a:lnTo>
                  <a:lnTo>
                    <a:pt x="33" y="106"/>
                  </a:lnTo>
                  <a:close/>
                  <a:moveTo>
                    <a:pt x="0" y="16"/>
                  </a:moveTo>
                  <a:lnTo>
                    <a:pt x="4" y="4"/>
                  </a:lnTo>
                  <a:lnTo>
                    <a:pt x="17" y="0"/>
                  </a:lnTo>
                  <a:lnTo>
                    <a:pt x="29" y="4"/>
                  </a:lnTo>
                  <a:lnTo>
                    <a:pt x="33" y="16"/>
                  </a:lnTo>
                  <a:lnTo>
                    <a:pt x="29" y="28"/>
                  </a:lnTo>
                  <a:lnTo>
                    <a:pt x="17" y="33"/>
                  </a:lnTo>
                  <a:lnTo>
                    <a:pt x="4" y="28"/>
                  </a:lnTo>
                  <a:lnTo>
                    <a:pt x="0" y="16"/>
                  </a:lnTo>
                  <a:lnTo>
                    <a:pt x="0" y="16"/>
                  </a:lnTo>
                  <a:close/>
                </a:path>
              </a:pathLst>
            </a:custGeom>
            <a:solidFill>
              <a:srgbClr val="CCCCCC"/>
            </a:solid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7" name="Rectangle 53"/>
            <p:cNvSpPr>
              <a:spLocks noChangeArrowheads="1"/>
            </p:cNvSpPr>
            <p:nvPr/>
          </p:nvSpPr>
          <p:spPr bwMode="auto">
            <a:xfrm>
              <a:off x="1935" y="2648"/>
              <a:ext cx="16" cy="1388"/>
            </a:xfrm>
            <a:prstGeom prst="rect">
              <a:avLst/>
            </a:prstGeom>
            <a:solidFill>
              <a:srgbClr val="F3F3F3"/>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78" name="Rectangle 54"/>
            <p:cNvSpPr>
              <a:spLocks noChangeArrowheads="1"/>
            </p:cNvSpPr>
            <p:nvPr/>
          </p:nvSpPr>
          <p:spPr bwMode="auto">
            <a:xfrm>
              <a:off x="1951" y="2648"/>
              <a:ext cx="12" cy="1388"/>
            </a:xfrm>
            <a:prstGeom prst="rect">
              <a:avLst/>
            </a:prstGeom>
            <a:solidFill>
              <a:srgbClr val="F4F4F4"/>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79" name="Rectangle 55"/>
            <p:cNvSpPr>
              <a:spLocks noChangeArrowheads="1"/>
            </p:cNvSpPr>
            <p:nvPr/>
          </p:nvSpPr>
          <p:spPr bwMode="auto">
            <a:xfrm>
              <a:off x="1963" y="2648"/>
              <a:ext cx="8" cy="1388"/>
            </a:xfrm>
            <a:prstGeom prst="rect">
              <a:avLst/>
            </a:prstGeom>
            <a:solidFill>
              <a:srgbClr val="F5F5F5"/>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0" name="Rectangle 56"/>
            <p:cNvSpPr>
              <a:spLocks noChangeArrowheads="1"/>
            </p:cNvSpPr>
            <p:nvPr/>
          </p:nvSpPr>
          <p:spPr bwMode="auto">
            <a:xfrm>
              <a:off x="1971" y="2648"/>
              <a:ext cx="8" cy="1388"/>
            </a:xfrm>
            <a:prstGeom prst="rect">
              <a:avLst/>
            </a:prstGeom>
            <a:solidFill>
              <a:srgbClr val="F6F6F6"/>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1" name="Rectangle 57"/>
            <p:cNvSpPr>
              <a:spLocks noChangeArrowheads="1"/>
            </p:cNvSpPr>
            <p:nvPr/>
          </p:nvSpPr>
          <p:spPr bwMode="auto">
            <a:xfrm>
              <a:off x="1979" y="2648"/>
              <a:ext cx="9" cy="1388"/>
            </a:xfrm>
            <a:prstGeom prst="rect">
              <a:avLst/>
            </a:prstGeom>
            <a:solidFill>
              <a:srgbClr val="F7F7F7"/>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2" name="Rectangle 58"/>
            <p:cNvSpPr>
              <a:spLocks noChangeArrowheads="1"/>
            </p:cNvSpPr>
            <p:nvPr/>
          </p:nvSpPr>
          <p:spPr bwMode="auto">
            <a:xfrm>
              <a:off x="1988" y="2648"/>
              <a:ext cx="4" cy="1388"/>
            </a:xfrm>
            <a:prstGeom prst="rect">
              <a:avLst/>
            </a:prstGeom>
            <a:solidFill>
              <a:srgbClr val="F8F8F8"/>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3" name="Rectangle 59"/>
            <p:cNvSpPr>
              <a:spLocks noChangeArrowheads="1"/>
            </p:cNvSpPr>
            <p:nvPr/>
          </p:nvSpPr>
          <p:spPr bwMode="auto">
            <a:xfrm>
              <a:off x="1992" y="2648"/>
              <a:ext cx="8" cy="1388"/>
            </a:xfrm>
            <a:prstGeom prst="rect">
              <a:avLst/>
            </a:prstGeom>
            <a:solidFill>
              <a:srgbClr val="F9F9F9"/>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4" name="Rectangle 60"/>
            <p:cNvSpPr>
              <a:spLocks noChangeArrowheads="1"/>
            </p:cNvSpPr>
            <p:nvPr/>
          </p:nvSpPr>
          <p:spPr bwMode="auto">
            <a:xfrm>
              <a:off x="2000" y="2648"/>
              <a:ext cx="4" cy="1388"/>
            </a:xfrm>
            <a:prstGeom prst="rect">
              <a:avLst/>
            </a:prstGeom>
            <a:solidFill>
              <a:srgbClr val="FAFAFA"/>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5" name="Rectangle 61"/>
            <p:cNvSpPr>
              <a:spLocks noChangeArrowheads="1"/>
            </p:cNvSpPr>
            <p:nvPr/>
          </p:nvSpPr>
          <p:spPr bwMode="auto">
            <a:xfrm>
              <a:off x="2004" y="2648"/>
              <a:ext cx="8" cy="1388"/>
            </a:xfrm>
            <a:prstGeom prst="rect">
              <a:avLst/>
            </a:prstGeom>
            <a:solidFill>
              <a:srgbClr val="FBFBFB"/>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6" name="Rectangle 62"/>
            <p:cNvSpPr>
              <a:spLocks noChangeArrowheads="1"/>
            </p:cNvSpPr>
            <p:nvPr/>
          </p:nvSpPr>
          <p:spPr bwMode="auto">
            <a:xfrm>
              <a:off x="2012" y="2648"/>
              <a:ext cx="4" cy="1388"/>
            </a:xfrm>
            <a:prstGeom prst="rect">
              <a:avLst/>
            </a:prstGeom>
            <a:solidFill>
              <a:srgbClr val="FCFCFC"/>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7" name="Rectangle 63"/>
            <p:cNvSpPr>
              <a:spLocks noChangeArrowheads="1"/>
            </p:cNvSpPr>
            <p:nvPr/>
          </p:nvSpPr>
          <p:spPr bwMode="auto">
            <a:xfrm>
              <a:off x="2016" y="2648"/>
              <a:ext cx="12" cy="1388"/>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8" name="Rectangle 64"/>
            <p:cNvSpPr>
              <a:spLocks noChangeArrowheads="1"/>
            </p:cNvSpPr>
            <p:nvPr/>
          </p:nvSpPr>
          <p:spPr bwMode="auto">
            <a:xfrm>
              <a:off x="2028" y="2648"/>
              <a:ext cx="13" cy="1388"/>
            </a:xfrm>
            <a:prstGeom prst="rect">
              <a:avLst/>
            </a:prstGeom>
            <a:solidFill>
              <a:srgbClr val="FEFEFE"/>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9" name="Rectangle 65"/>
            <p:cNvSpPr>
              <a:spLocks noChangeArrowheads="1"/>
            </p:cNvSpPr>
            <p:nvPr/>
          </p:nvSpPr>
          <p:spPr bwMode="auto">
            <a:xfrm>
              <a:off x="2041" y="2648"/>
              <a:ext cx="16" cy="13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90" name="Freeform 66"/>
            <p:cNvSpPr>
              <a:spLocks noEditPoints="1"/>
            </p:cNvSpPr>
            <p:nvPr/>
          </p:nvSpPr>
          <p:spPr bwMode="auto">
            <a:xfrm>
              <a:off x="1935" y="2648"/>
              <a:ext cx="126" cy="1392"/>
            </a:xfrm>
            <a:custGeom>
              <a:avLst/>
              <a:gdLst/>
              <a:ahLst/>
              <a:cxnLst>
                <a:cxn ang="0">
                  <a:pos x="114" y="0"/>
                </a:cxn>
                <a:cxn ang="0">
                  <a:pos x="118" y="0"/>
                </a:cxn>
                <a:cxn ang="0">
                  <a:pos x="122" y="0"/>
                </a:cxn>
                <a:cxn ang="0">
                  <a:pos x="122" y="4"/>
                </a:cxn>
                <a:cxn ang="0">
                  <a:pos x="122" y="8"/>
                </a:cxn>
                <a:cxn ang="0">
                  <a:pos x="126" y="8"/>
                </a:cxn>
                <a:cxn ang="0">
                  <a:pos x="126" y="1380"/>
                </a:cxn>
                <a:cxn ang="0">
                  <a:pos x="122" y="1384"/>
                </a:cxn>
                <a:cxn ang="0">
                  <a:pos x="122" y="1388"/>
                </a:cxn>
                <a:cxn ang="0">
                  <a:pos x="122" y="1388"/>
                </a:cxn>
                <a:cxn ang="0">
                  <a:pos x="118" y="1388"/>
                </a:cxn>
                <a:cxn ang="0">
                  <a:pos x="114" y="1392"/>
                </a:cxn>
                <a:cxn ang="0">
                  <a:pos x="8" y="1392"/>
                </a:cxn>
                <a:cxn ang="0">
                  <a:pos x="8" y="1388"/>
                </a:cxn>
                <a:cxn ang="0">
                  <a:pos x="4" y="1388"/>
                </a:cxn>
                <a:cxn ang="0">
                  <a:pos x="0" y="1388"/>
                </a:cxn>
                <a:cxn ang="0">
                  <a:pos x="0" y="1384"/>
                </a:cxn>
                <a:cxn ang="0">
                  <a:pos x="0" y="1380"/>
                </a:cxn>
                <a:cxn ang="0">
                  <a:pos x="0" y="8"/>
                </a:cxn>
                <a:cxn ang="0">
                  <a:pos x="0" y="8"/>
                </a:cxn>
                <a:cxn ang="0">
                  <a:pos x="0" y="4"/>
                </a:cxn>
                <a:cxn ang="0">
                  <a:pos x="4" y="0"/>
                </a:cxn>
                <a:cxn ang="0">
                  <a:pos x="8" y="0"/>
                </a:cxn>
                <a:cxn ang="0">
                  <a:pos x="8" y="0"/>
                </a:cxn>
                <a:cxn ang="0">
                  <a:pos x="114" y="0"/>
                </a:cxn>
                <a:cxn ang="0">
                  <a:pos x="8" y="8"/>
                </a:cxn>
                <a:cxn ang="0">
                  <a:pos x="8" y="4"/>
                </a:cxn>
                <a:cxn ang="0">
                  <a:pos x="4" y="8"/>
                </a:cxn>
                <a:cxn ang="0">
                  <a:pos x="8" y="4"/>
                </a:cxn>
                <a:cxn ang="0">
                  <a:pos x="4" y="8"/>
                </a:cxn>
                <a:cxn ang="0">
                  <a:pos x="8" y="8"/>
                </a:cxn>
                <a:cxn ang="0">
                  <a:pos x="8" y="1380"/>
                </a:cxn>
                <a:cxn ang="0">
                  <a:pos x="4" y="1380"/>
                </a:cxn>
                <a:cxn ang="0">
                  <a:pos x="8" y="1384"/>
                </a:cxn>
                <a:cxn ang="0">
                  <a:pos x="4" y="1380"/>
                </a:cxn>
                <a:cxn ang="0">
                  <a:pos x="8" y="1384"/>
                </a:cxn>
                <a:cxn ang="0">
                  <a:pos x="8" y="1384"/>
                </a:cxn>
                <a:cxn ang="0">
                  <a:pos x="114" y="1384"/>
                </a:cxn>
                <a:cxn ang="0">
                  <a:pos x="114" y="1384"/>
                </a:cxn>
                <a:cxn ang="0">
                  <a:pos x="118" y="1380"/>
                </a:cxn>
                <a:cxn ang="0">
                  <a:pos x="114" y="1384"/>
                </a:cxn>
                <a:cxn ang="0">
                  <a:pos x="118" y="1380"/>
                </a:cxn>
                <a:cxn ang="0">
                  <a:pos x="118" y="1380"/>
                </a:cxn>
                <a:cxn ang="0">
                  <a:pos x="118" y="8"/>
                </a:cxn>
                <a:cxn ang="0">
                  <a:pos x="118" y="8"/>
                </a:cxn>
                <a:cxn ang="0">
                  <a:pos x="114" y="4"/>
                </a:cxn>
                <a:cxn ang="0">
                  <a:pos x="118" y="8"/>
                </a:cxn>
                <a:cxn ang="0">
                  <a:pos x="114" y="4"/>
                </a:cxn>
                <a:cxn ang="0">
                  <a:pos x="114" y="8"/>
                </a:cxn>
                <a:cxn ang="0">
                  <a:pos x="8" y="8"/>
                </a:cxn>
              </a:cxnLst>
              <a:rect l="0" t="0" r="r" b="b"/>
              <a:pathLst>
                <a:path w="126" h="1392">
                  <a:moveTo>
                    <a:pt x="114" y="0"/>
                  </a:moveTo>
                  <a:lnTo>
                    <a:pt x="118" y="0"/>
                  </a:lnTo>
                  <a:lnTo>
                    <a:pt x="122" y="0"/>
                  </a:lnTo>
                  <a:lnTo>
                    <a:pt x="122" y="4"/>
                  </a:lnTo>
                  <a:lnTo>
                    <a:pt x="122" y="8"/>
                  </a:lnTo>
                  <a:lnTo>
                    <a:pt x="126" y="8"/>
                  </a:lnTo>
                  <a:lnTo>
                    <a:pt x="126" y="1380"/>
                  </a:lnTo>
                  <a:lnTo>
                    <a:pt x="122" y="1384"/>
                  </a:lnTo>
                  <a:lnTo>
                    <a:pt x="122" y="1388"/>
                  </a:lnTo>
                  <a:lnTo>
                    <a:pt x="122" y="1388"/>
                  </a:lnTo>
                  <a:lnTo>
                    <a:pt x="118" y="1388"/>
                  </a:lnTo>
                  <a:lnTo>
                    <a:pt x="114" y="1392"/>
                  </a:lnTo>
                  <a:lnTo>
                    <a:pt x="8" y="1392"/>
                  </a:lnTo>
                  <a:lnTo>
                    <a:pt x="8" y="1388"/>
                  </a:lnTo>
                  <a:lnTo>
                    <a:pt x="4" y="1388"/>
                  </a:lnTo>
                  <a:lnTo>
                    <a:pt x="0" y="1388"/>
                  </a:lnTo>
                  <a:lnTo>
                    <a:pt x="0" y="1384"/>
                  </a:lnTo>
                  <a:lnTo>
                    <a:pt x="0" y="1380"/>
                  </a:lnTo>
                  <a:lnTo>
                    <a:pt x="0" y="8"/>
                  </a:lnTo>
                  <a:lnTo>
                    <a:pt x="0" y="8"/>
                  </a:lnTo>
                  <a:lnTo>
                    <a:pt x="0" y="4"/>
                  </a:lnTo>
                  <a:lnTo>
                    <a:pt x="4" y="0"/>
                  </a:lnTo>
                  <a:lnTo>
                    <a:pt x="8" y="0"/>
                  </a:lnTo>
                  <a:lnTo>
                    <a:pt x="8" y="0"/>
                  </a:lnTo>
                  <a:lnTo>
                    <a:pt x="114" y="0"/>
                  </a:lnTo>
                  <a:close/>
                  <a:moveTo>
                    <a:pt x="8" y="8"/>
                  </a:moveTo>
                  <a:lnTo>
                    <a:pt x="8" y="4"/>
                  </a:lnTo>
                  <a:lnTo>
                    <a:pt x="4" y="8"/>
                  </a:lnTo>
                  <a:lnTo>
                    <a:pt x="8" y="4"/>
                  </a:lnTo>
                  <a:lnTo>
                    <a:pt x="4" y="8"/>
                  </a:lnTo>
                  <a:lnTo>
                    <a:pt x="8" y="8"/>
                  </a:lnTo>
                  <a:lnTo>
                    <a:pt x="8" y="1380"/>
                  </a:lnTo>
                  <a:lnTo>
                    <a:pt x="4" y="1380"/>
                  </a:lnTo>
                  <a:lnTo>
                    <a:pt x="8" y="1384"/>
                  </a:lnTo>
                  <a:lnTo>
                    <a:pt x="4" y="1380"/>
                  </a:lnTo>
                  <a:lnTo>
                    <a:pt x="8" y="1384"/>
                  </a:lnTo>
                  <a:lnTo>
                    <a:pt x="8" y="1384"/>
                  </a:lnTo>
                  <a:lnTo>
                    <a:pt x="114" y="1384"/>
                  </a:lnTo>
                  <a:lnTo>
                    <a:pt x="114" y="1384"/>
                  </a:lnTo>
                  <a:lnTo>
                    <a:pt x="118" y="1380"/>
                  </a:lnTo>
                  <a:lnTo>
                    <a:pt x="114" y="1384"/>
                  </a:lnTo>
                  <a:lnTo>
                    <a:pt x="118" y="1380"/>
                  </a:lnTo>
                  <a:lnTo>
                    <a:pt x="118" y="1380"/>
                  </a:lnTo>
                  <a:lnTo>
                    <a:pt x="118" y="8"/>
                  </a:lnTo>
                  <a:lnTo>
                    <a:pt x="118" y="8"/>
                  </a:lnTo>
                  <a:lnTo>
                    <a:pt x="114" y="4"/>
                  </a:lnTo>
                  <a:lnTo>
                    <a:pt x="118" y="8"/>
                  </a:lnTo>
                  <a:lnTo>
                    <a:pt x="114" y="4"/>
                  </a:lnTo>
                  <a:lnTo>
                    <a:pt x="114" y="8"/>
                  </a:lnTo>
                  <a:lnTo>
                    <a:pt x="8" y="8"/>
                  </a:lnTo>
                  <a:close/>
                </a:path>
              </a:pathLst>
            </a:custGeom>
            <a:solidFill>
              <a:srgbClr val="F0AB00"/>
            </a:solidFill>
            <a:ln w="0">
              <a:solidFill>
                <a:srgbClr val="F0AB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1" name="Rectangle 67"/>
            <p:cNvSpPr>
              <a:spLocks noChangeArrowheads="1"/>
            </p:cNvSpPr>
            <p:nvPr/>
          </p:nvSpPr>
          <p:spPr bwMode="auto">
            <a:xfrm>
              <a:off x="1960" y="3030"/>
              <a:ext cx="78" cy="658"/>
            </a:xfrm>
            <a:prstGeom prst="rect">
              <a:avLst/>
            </a:prstGeom>
            <a:noFill/>
            <a:ln w="9525">
              <a:noFill/>
              <a:miter lim="800000"/>
              <a:headEnd/>
              <a:tailEnd/>
            </a:ln>
          </p:spPr>
          <p:txBody>
            <a:bodyPr vert="vert"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800" b="0" i="0" u="none" strike="noStrike" cap="none" baseline="0" smtClean="0">
                  <a:solidFill>
                    <a:srgbClr val="000000"/>
                  </a:solidFill>
                  <a:effectLst/>
                  <a:latin typeface="Arial"/>
                  <a:ea typeface="+mn-ea"/>
                  <a:cs typeface="Arial"/>
                </a:rPr>
                <a:t>SAP </a:t>
              </a:r>
              <a:r>
                <a:rPr lang="ru-RU" sz="800" b="0" i="0" u="none" strike="noStrike" cap="none" baseline="0" smtClean="0">
                  <a:solidFill>
                    <a:srgbClr val="000000"/>
                  </a:solidFill>
                  <a:effectLst/>
                  <a:latin typeface="Arial"/>
                  <a:ea typeface="+mn-ea"/>
                  <a:cs typeface="Arial"/>
                </a:rPr>
                <a:t>Solution</a:t>
              </a:r>
              <a:r>
                <a:rPr lang="ru-RU" sz="800" b="0" i="0" u="none" strike="noStrike" cap="none" smtClean="0">
                  <a:solidFill>
                    <a:srgbClr val="000000"/>
                  </a:solidFill>
                  <a:effectLst/>
                  <a:latin typeface="Arial"/>
                  <a:ea typeface="+mn-ea"/>
                  <a:cs typeface="Arial"/>
                </a:rPr>
                <a:t> </a:t>
              </a:r>
              <a:r>
                <a:rPr lang="ru-RU" sz="800" b="0" i="0" u="none" strike="noStrike" cap="none" smtClean="0">
                  <a:solidFill>
                    <a:srgbClr val="000000"/>
                  </a:solidFill>
                  <a:effectLst/>
                  <a:latin typeface="Arial"/>
                  <a:ea typeface="+mn-ea"/>
                  <a:cs typeface="Arial"/>
                </a:rPr>
                <a:t>Manager</a:t>
              </a:r>
              <a:endParaRPr lang="ru-RU" sz="800" b="0" i="0" u="none" strike="noStrike" cap="none">
                <a:solidFill>
                  <a:srgbClr val="000000"/>
                </a:solidFill>
                <a:effectLst/>
                <a:latin typeface="Arial"/>
                <a:ea typeface="+mn-ea"/>
                <a:cs typeface="Arial"/>
              </a:endParaRPr>
            </a:p>
          </p:txBody>
        </p:sp>
        <p:sp>
          <p:nvSpPr>
            <p:cNvPr id="1094" name="Rectangle 70"/>
            <p:cNvSpPr>
              <a:spLocks noChangeArrowheads="1"/>
            </p:cNvSpPr>
            <p:nvPr/>
          </p:nvSpPr>
          <p:spPr bwMode="auto">
            <a:xfrm>
              <a:off x="1971" y="3081"/>
              <a:ext cx="18"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800" b="0" i="0" u="none" strike="noStrike" cap="none" baseline="0" smtClean="0">
                  <a:solidFill>
                    <a:srgbClr val="000000"/>
                  </a:solidFill>
                  <a:latin typeface="Arial"/>
                  <a:ea typeface="+mn-ea"/>
                  <a:cs typeface="Arial"/>
                </a:rPr>
                <a:t> </a:t>
              </a:r>
              <a:endParaRPr lang="ru-RU" sz="800" b="0" i="0" u="none" strike="noStrike" cap="none" baseline="0">
                <a:solidFill>
                  <a:srgbClr val="000000"/>
                </a:solidFill>
                <a:latin typeface="Arial"/>
                <a:ea typeface="+mn-ea"/>
                <a:cs typeface="Arial"/>
              </a:endParaRPr>
            </a:p>
          </p:txBody>
        </p:sp>
        <p:sp>
          <p:nvSpPr>
            <p:cNvPr id="1103" name="Rectangle 79"/>
            <p:cNvSpPr>
              <a:spLocks noChangeArrowheads="1"/>
            </p:cNvSpPr>
            <p:nvPr/>
          </p:nvSpPr>
          <p:spPr bwMode="auto">
            <a:xfrm>
              <a:off x="1971" y="3342"/>
              <a:ext cx="18"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800" b="0" i="0" u="none" strike="noStrike" cap="none" baseline="0" smtClean="0">
                  <a:solidFill>
                    <a:srgbClr val="000000"/>
                  </a:solidFill>
                  <a:latin typeface="Arial"/>
                  <a:ea typeface="+mn-ea"/>
                  <a:cs typeface="Arial"/>
                </a:rPr>
                <a:t> </a:t>
              </a:r>
              <a:endParaRPr lang="ru-RU" sz="800" b="0" i="0" u="none" strike="noStrike" cap="none" baseline="0">
                <a:solidFill>
                  <a:srgbClr val="000000"/>
                </a:solidFill>
                <a:latin typeface="Arial"/>
                <a:ea typeface="+mn-ea"/>
                <a:cs typeface="Arial"/>
              </a:endParaRPr>
            </a:p>
          </p:txBody>
        </p:sp>
        <p:sp>
          <p:nvSpPr>
            <p:cNvPr id="1111" name="Rectangle 87"/>
            <p:cNvSpPr>
              <a:spLocks noChangeArrowheads="1"/>
            </p:cNvSpPr>
            <p:nvPr/>
          </p:nvSpPr>
          <p:spPr bwMode="auto">
            <a:xfrm>
              <a:off x="1527" y="3760"/>
              <a:ext cx="197"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914400">
                <a:spcBef>
                  <a:spcPts val="0"/>
                </a:spcBef>
                <a:spcAft>
                  <a:spcPts val="0"/>
                </a:spcAft>
                <a:buNone/>
              </a:pPr>
              <a:r>
                <a:rPr lang="ru-RU" sz="600" b="0" i="0" u="none" strike="noStrike" cap="none" baseline="0" smtClean="0">
                  <a:solidFill>
                    <a:srgbClr val="FFFFFF"/>
                  </a:solidFill>
                  <a:effectLst/>
                  <a:latin typeface="Arial"/>
                  <a:ea typeface="+mn-ea"/>
                  <a:cs typeface="Arial"/>
                </a:rPr>
                <a:t>Система</a:t>
              </a:r>
              <a:r>
                <a:rPr lang="ru-RU" sz="600" b="0" i="0" u="none" strike="noStrike" cap="none" baseline="0" smtClean="0">
                  <a:solidFill>
                    <a:srgbClr val="FFFFFF"/>
                  </a:solidFill>
                  <a:effectLst/>
                  <a:latin typeface="Arial"/>
                  <a:ea typeface="+mn-ea"/>
                  <a:cs typeface="Arial"/>
                </a:rPr>
                <a:t/>
              </a:r>
              <a:br>
                <a:rPr lang="ru-RU" sz="600" b="0" i="0" u="none" strike="noStrike" cap="none" baseline="0" smtClean="0">
                  <a:solidFill>
                    <a:srgbClr val="FFFFFF"/>
                  </a:solidFill>
                  <a:effectLst/>
                  <a:latin typeface="Arial"/>
                  <a:ea typeface="+mn-ea"/>
                  <a:cs typeface="Arial"/>
                </a:rPr>
              </a:br>
              <a:r>
                <a:rPr lang="ru-RU" sz="600" b="0" i="0" smtClean="0">
                  <a:solidFill>
                    <a:srgbClr val="FFFFFF"/>
                  </a:solidFill>
                  <a:effectLst/>
                  <a:latin typeface="Arial"/>
                  <a:ea typeface="+mn-ea"/>
                  <a:cs typeface="Arial"/>
                </a:rPr>
                <a:t>SAP</a:t>
              </a:r>
              <a:r>
                <a:rPr lang="ru-RU" sz="600" b="0" i="0" u="none" strike="noStrike" cap="none" baseline="0" smtClean="0">
                  <a:solidFill>
                    <a:srgbClr val="FFFFFF"/>
                  </a:solidFill>
                  <a:latin typeface="Arial"/>
                  <a:ea typeface="+mn-ea"/>
                  <a:cs typeface="Arial"/>
                </a:rPr>
                <a:t> </a:t>
              </a:r>
              <a:endParaRPr lang="ru-RU" sz="600" b="0" i="0" u="none" strike="noStrike" cap="none" baseline="0">
                <a:solidFill>
                  <a:srgbClr val="FFFFFF"/>
                </a:solidFill>
                <a:latin typeface="Arial"/>
                <a:ea typeface="+mn-ea"/>
                <a:cs typeface="Arial"/>
              </a:endParaRPr>
            </a:p>
          </p:txBody>
        </p:sp>
        <p:sp>
          <p:nvSpPr>
            <p:cNvPr id="1113" name="Freeform 89"/>
            <p:cNvSpPr>
              <a:spLocks noEditPoints="1"/>
            </p:cNvSpPr>
            <p:nvPr/>
          </p:nvSpPr>
          <p:spPr bwMode="auto">
            <a:xfrm>
              <a:off x="1845" y="3252"/>
              <a:ext cx="106" cy="33"/>
            </a:xfrm>
            <a:custGeom>
              <a:avLst/>
              <a:gdLst/>
              <a:ahLst/>
              <a:cxnLst>
                <a:cxn ang="0">
                  <a:pos x="16" y="17"/>
                </a:cxn>
                <a:cxn ang="0">
                  <a:pos x="90" y="17"/>
                </a:cxn>
                <a:cxn ang="0">
                  <a:pos x="90" y="21"/>
                </a:cxn>
                <a:cxn ang="0">
                  <a:pos x="16" y="21"/>
                </a:cxn>
                <a:cxn ang="0">
                  <a:pos x="16" y="17"/>
                </a:cxn>
                <a:cxn ang="0">
                  <a:pos x="16" y="33"/>
                </a:cxn>
                <a:cxn ang="0">
                  <a:pos x="4" y="29"/>
                </a:cxn>
                <a:cxn ang="0">
                  <a:pos x="0" y="17"/>
                </a:cxn>
                <a:cxn ang="0">
                  <a:pos x="4" y="4"/>
                </a:cxn>
                <a:cxn ang="0">
                  <a:pos x="16" y="0"/>
                </a:cxn>
                <a:cxn ang="0">
                  <a:pos x="28" y="4"/>
                </a:cxn>
                <a:cxn ang="0">
                  <a:pos x="32" y="17"/>
                </a:cxn>
                <a:cxn ang="0">
                  <a:pos x="28" y="29"/>
                </a:cxn>
                <a:cxn ang="0">
                  <a:pos x="16" y="33"/>
                </a:cxn>
                <a:cxn ang="0">
                  <a:pos x="16" y="33"/>
                </a:cxn>
                <a:cxn ang="0">
                  <a:pos x="90" y="0"/>
                </a:cxn>
                <a:cxn ang="0">
                  <a:pos x="102" y="4"/>
                </a:cxn>
                <a:cxn ang="0">
                  <a:pos x="106" y="17"/>
                </a:cxn>
                <a:cxn ang="0">
                  <a:pos x="102" y="29"/>
                </a:cxn>
                <a:cxn ang="0">
                  <a:pos x="90" y="33"/>
                </a:cxn>
                <a:cxn ang="0">
                  <a:pos x="77" y="29"/>
                </a:cxn>
                <a:cxn ang="0">
                  <a:pos x="73" y="17"/>
                </a:cxn>
                <a:cxn ang="0">
                  <a:pos x="77" y="4"/>
                </a:cxn>
                <a:cxn ang="0">
                  <a:pos x="90" y="0"/>
                </a:cxn>
                <a:cxn ang="0">
                  <a:pos x="90" y="0"/>
                </a:cxn>
              </a:cxnLst>
              <a:rect l="0" t="0" r="r" b="b"/>
              <a:pathLst>
                <a:path w="106" h="33">
                  <a:moveTo>
                    <a:pt x="16" y="17"/>
                  </a:moveTo>
                  <a:lnTo>
                    <a:pt x="90" y="17"/>
                  </a:lnTo>
                  <a:lnTo>
                    <a:pt x="90" y="21"/>
                  </a:lnTo>
                  <a:lnTo>
                    <a:pt x="16" y="21"/>
                  </a:lnTo>
                  <a:lnTo>
                    <a:pt x="16" y="17"/>
                  </a:lnTo>
                  <a:close/>
                  <a:moveTo>
                    <a:pt x="16" y="33"/>
                  </a:moveTo>
                  <a:lnTo>
                    <a:pt x="4" y="29"/>
                  </a:lnTo>
                  <a:lnTo>
                    <a:pt x="0" y="17"/>
                  </a:lnTo>
                  <a:lnTo>
                    <a:pt x="4" y="4"/>
                  </a:lnTo>
                  <a:lnTo>
                    <a:pt x="16" y="0"/>
                  </a:lnTo>
                  <a:lnTo>
                    <a:pt x="28" y="4"/>
                  </a:lnTo>
                  <a:lnTo>
                    <a:pt x="32" y="17"/>
                  </a:lnTo>
                  <a:lnTo>
                    <a:pt x="28" y="29"/>
                  </a:lnTo>
                  <a:lnTo>
                    <a:pt x="16" y="33"/>
                  </a:lnTo>
                  <a:lnTo>
                    <a:pt x="16" y="33"/>
                  </a:lnTo>
                  <a:close/>
                  <a:moveTo>
                    <a:pt x="90" y="0"/>
                  </a:moveTo>
                  <a:lnTo>
                    <a:pt x="102" y="4"/>
                  </a:lnTo>
                  <a:lnTo>
                    <a:pt x="106" y="17"/>
                  </a:lnTo>
                  <a:lnTo>
                    <a:pt x="102" y="29"/>
                  </a:lnTo>
                  <a:lnTo>
                    <a:pt x="90" y="33"/>
                  </a:lnTo>
                  <a:lnTo>
                    <a:pt x="77" y="29"/>
                  </a:lnTo>
                  <a:lnTo>
                    <a:pt x="73" y="17"/>
                  </a:lnTo>
                  <a:lnTo>
                    <a:pt x="77" y="4"/>
                  </a:lnTo>
                  <a:lnTo>
                    <a:pt x="90" y="0"/>
                  </a:lnTo>
                  <a:lnTo>
                    <a:pt x="90" y="0"/>
                  </a:lnTo>
                  <a:close/>
                </a:path>
              </a:pathLst>
            </a:custGeom>
            <a:solidFill>
              <a:srgbClr val="CCCCCC"/>
            </a:solid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4" name="Freeform 90"/>
            <p:cNvSpPr>
              <a:spLocks noEditPoints="1"/>
            </p:cNvSpPr>
            <p:nvPr/>
          </p:nvSpPr>
          <p:spPr bwMode="auto">
            <a:xfrm>
              <a:off x="1788" y="3828"/>
              <a:ext cx="167" cy="36"/>
            </a:xfrm>
            <a:custGeom>
              <a:avLst/>
              <a:gdLst/>
              <a:ahLst/>
              <a:cxnLst>
                <a:cxn ang="0">
                  <a:pos x="16" y="20"/>
                </a:cxn>
                <a:cxn ang="0">
                  <a:pos x="151" y="16"/>
                </a:cxn>
                <a:cxn ang="0">
                  <a:pos x="151" y="20"/>
                </a:cxn>
                <a:cxn ang="0">
                  <a:pos x="16" y="24"/>
                </a:cxn>
                <a:cxn ang="0">
                  <a:pos x="16" y="20"/>
                </a:cxn>
                <a:cxn ang="0">
                  <a:pos x="16" y="36"/>
                </a:cxn>
                <a:cxn ang="0">
                  <a:pos x="4" y="32"/>
                </a:cxn>
                <a:cxn ang="0">
                  <a:pos x="0" y="20"/>
                </a:cxn>
                <a:cxn ang="0">
                  <a:pos x="4" y="8"/>
                </a:cxn>
                <a:cxn ang="0">
                  <a:pos x="16" y="4"/>
                </a:cxn>
                <a:cxn ang="0">
                  <a:pos x="28" y="8"/>
                </a:cxn>
                <a:cxn ang="0">
                  <a:pos x="32" y="20"/>
                </a:cxn>
                <a:cxn ang="0">
                  <a:pos x="28" y="32"/>
                </a:cxn>
                <a:cxn ang="0">
                  <a:pos x="16" y="36"/>
                </a:cxn>
                <a:cxn ang="0">
                  <a:pos x="16" y="36"/>
                </a:cxn>
                <a:cxn ang="0">
                  <a:pos x="151" y="0"/>
                </a:cxn>
                <a:cxn ang="0">
                  <a:pos x="163" y="4"/>
                </a:cxn>
                <a:cxn ang="0">
                  <a:pos x="167" y="16"/>
                </a:cxn>
                <a:cxn ang="0">
                  <a:pos x="163" y="28"/>
                </a:cxn>
                <a:cxn ang="0">
                  <a:pos x="151" y="32"/>
                </a:cxn>
                <a:cxn ang="0">
                  <a:pos x="138" y="28"/>
                </a:cxn>
                <a:cxn ang="0">
                  <a:pos x="134" y="16"/>
                </a:cxn>
                <a:cxn ang="0">
                  <a:pos x="138" y="4"/>
                </a:cxn>
                <a:cxn ang="0">
                  <a:pos x="151" y="0"/>
                </a:cxn>
                <a:cxn ang="0">
                  <a:pos x="151" y="0"/>
                </a:cxn>
              </a:cxnLst>
              <a:rect l="0" t="0" r="r" b="b"/>
              <a:pathLst>
                <a:path w="167" h="36">
                  <a:moveTo>
                    <a:pt x="16" y="20"/>
                  </a:moveTo>
                  <a:lnTo>
                    <a:pt x="151" y="16"/>
                  </a:lnTo>
                  <a:lnTo>
                    <a:pt x="151" y="20"/>
                  </a:lnTo>
                  <a:lnTo>
                    <a:pt x="16" y="24"/>
                  </a:lnTo>
                  <a:lnTo>
                    <a:pt x="16" y="20"/>
                  </a:lnTo>
                  <a:close/>
                  <a:moveTo>
                    <a:pt x="16" y="36"/>
                  </a:moveTo>
                  <a:lnTo>
                    <a:pt x="4" y="32"/>
                  </a:lnTo>
                  <a:lnTo>
                    <a:pt x="0" y="20"/>
                  </a:lnTo>
                  <a:lnTo>
                    <a:pt x="4" y="8"/>
                  </a:lnTo>
                  <a:lnTo>
                    <a:pt x="16" y="4"/>
                  </a:lnTo>
                  <a:lnTo>
                    <a:pt x="28" y="8"/>
                  </a:lnTo>
                  <a:lnTo>
                    <a:pt x="32" y="20"/>
                  </a:lnTo>
                  <a:lnTo>
                    <a:pt x="28" y="32"/>
                  </a:lnTo>
                  <a:lnTo>
                    <a:pt x="16" y="36"/>
                  </a:lnTo>
                  <a:lnTo>
                    <a:pt x="16" y="36"/>
                  </a:lnTo>
                  <a:close/>
                  <a:moveTo>
                    <a:pt x="151" y="0"/>
                  </a:moveTo>
                  <a:lnTo>
                    <a:pt x="163" y="4"/>
                  </a:lnTo>
                  <a:lnTo>
                    <a:pt x="167" y="16"/>
                  </a:lnTo>
                  <a:lnTo>
                    <a:pt x="163" y="28"/>
                  </a:lnTo>
                  <a:lnTo>
                    <a:pt x="151" y="32"/>
                  </a:lnTo>
                  <a:lnTo>
                    <a:pt x="138" y="28"/>
                  </a:lnTo>
                  <a:lnTo>
                    <a:pt x="134" y="16"/>
                  </a:lnTo>
                  <a:lnTo>
                    <a:pt x="138" y="4"/>
                  </a:lnTo>
                  <a:lnTo>
                    <a:pt x="151" y="0"/>
                  </a:lnTo>
                  <a:lnTo>
                    <a:pt x="151" y="0"/>
                  </a:lnTo>
                  <a:close/>
                </a:path>
              </a:pathLst>
            </a:custGeom>
            <a:solidFill>
              <a:srgbClr val="CCCCCC"/>
            </a:solid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986" name="Picture 3"/>
          <p:cNvPicPr>
            <a:picLocks noChangeAspect="1" noChangeArrowheads="1"/>
          </p:cNvPicPr>
          <p:nvPr/>
        </p:nvPicPr>
        <p:blipFill>
          <a:blip r:embed="rId2" cstate="print"/>
          <a:stretch>
            <a:fillRect/>
          </a:stretch>
        </p:blipFill>
        <p:spPr bwMode="gray">
          <a:xfrm>
            <a:off x="320039" y="1219121"/>
            <a:ext cx="4434522" cy="3325892"/>
          </a:xfrm>
          <a:prstGeom prst="rect">
            <a:avLst/>
          </a:prstGeom>
          <a:noFill/>
          <a:ln w="9525" algn="ctr">
            <a:noFill/>
            <a:miter lim="800000"/>
            <a:headEnd/>
            <a:tailEnd/>
          </a:ln>
        </p:spPr>
      </p:pic>
      <p:pic>
        <p:nvPicPr>
          <p:cNvPr id="553987" name="Picture 2"/>
          <p:cNvPicPr>
            <a:picLocks noChangeAspect="1" noChangeArrowheads="1"/>
          </p:cNvPicPr>
          <p:nvPr/>
        </p:nvPicPr>
        <p:blipFill>
          <a:blip r:embed="rId3" cstate="print"/>
          <a:stretch>
            <a:fillRect/>
          </a:stretch>
        </p:blipFill>
        <p:spPr bwMode="gray">
          <a:xfrm>
            <a:off x="4800581" y="3377585"/>
            <a:ext cx="3933586" cy="2950190"/>
          </a:xfrm>
          <a:prstGeom prst="rect">
            <a:avLst/>
          </a:prstGeom>
          <a:noFill/>
          <a:ln w="9525" algn="ctr">
            <a:noFill/>
            <a:miter lim="800000"/>
            <a:headEnd/>
            <a:tailEnd/>
          </a:ln>
        </p:spPr>
      </p:pic>
      <p:sp>
        <p:nvSpPr>
          <p:cNvPr id="553988" name="Title 3"/>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Особенности SAP NetWeaver BPM 7.3 </a:t>
            </a:r>
            <a:r>
              <a:rPr lang="ru-RU" sz="2400" b="1" i="0" smtClean="0">
                <a:solidFill>
                  <a:srgbClr val="666666"/>
                </a:solidFill>
                <a:latin typeface="Arial"/>
                <a:ea typeface="+mj-ea"/>
                <a:cs typeface="+mj-cs"/>
              </a:rPr>
              <a:t/>
            </a:r>
            <a:br>
              <a:rPr lang="ru-RU" sz="2400" b="1" i="0" smtClean="0">
                <a:solidFill>
                  <a:srgbClr val="666666"/>
                </a:solidFill>
                <a:latin typeface="Arial"/>
                <a:ea typeface="+mj-ea"/>
                <a:cs typeface="+mj-cs"/>
              </a:rPr>
            </a:br>
            <a:r>
              <a:rPr lang="ru-RU" sz="1800" b="1" i="0" smtClean="0">
                <a:solidFill>
                  <a:srgbClr val="666666"/>
                </a:solidFill>
                <a:latin typeface="Arial"/>
                <a:ea typeface="+mj-ea"/>
                <a:cs typeface="+mj-cs"/>
              </a:rPr>
              <a:t>Интеграция интерактивных и автономных форм </a:t>
            </a:r>
            <a:endParaRPr lang="ru-RU" sz="1800" b="1" i="0">
              <a:solidFill>
                <a:srgbClr val="666666"/>
              </a:solidFill>
              <a:latin typeface="Arial"/>
              <a:ea typeface="+mj-ea"/>
              <a:cs typeface="+mj-cs"/>
            </a:endParaRPr>
          </a:p>
        </p:txBody>
      </p:sp>
      <p:sp>
        <p:nvSpPr>
          <p:cNvPr id="553989" name="Content Placeholder 4"/>
          <p:cNvSpPr>
            <a:spLocks noGrp="1"/>
          </p:cNvSpPr>
          <p:nvPr>
            <p:ph idx="1"/>
          </p:nvPr>
        </p:nvSpPr>
        <p:spPr>
          <a:xfrm>
            <a:off x="588827" y="3739802"/>
            <a:ext cx="3877128" cy="1112878"/>
          </a:xfrm>
        </p:spPr>
        <p:txBody>
          <a:bodyPr/>
          <a:lstStyle/>
          <a:p>
            <a:pPr marL="0" indent="0" algn="ctr" defTabSz="914400">
              <a:spcBef>
                <a:spcPts val="1620"/>
              </a:spcBef>
              <a:buNone/>
            </a:pPr>
            <a:r>
              <a:rPr lang="ru-RU" sz="1600" b="1" i="0" smtClean="0">
                <a:solidFill>
                  <a:srgbClr val="000000"/>
                </a:solidFill>
                <a:latin typeface="Arial"/>
                <a:ea typeface="+mn-ea"/>
                <a:cs typeface="+mn-cs"/>
              </a:rPr>
              <a:t>Интерактивные</a:t>
            </a:r>
            <a:r>
              <a:rPr lang="ru-RU" sz="1600" b="1" i="0" smtClean="0">
                <a:solidFill>
                  <a:srgbClr val="000000"/>
                </a:solidFill>
                <a:latin typeface="Arial"/>
                <a:ea typeface="+mn-ea"/>
                <a:cs typeface="+mn-cs"/>
              </a:rPr>
              <a:t> формы </a:t>
            </a:r>
            <a:r>
              <a:rPr lang="ru-RU" sz="1600" b="1" i="0" smtClean="0">
                <a:solidFill>
                  <a:srgbClr val="000000"/>
                </a:solidFill>
                <a:latin typeface="Arial"/>
                <a:ea typeface="+mn-ea"/>
                <a:cs typeface="+mn-cs"/>
              </a:rPr>
              <a:t>Adobe</a:t>
            </a:r>
            <a:endParaRPr lang="ru-RU" sz="1600" b="1" i="0" smtClean="0">
              <a:solidFill>
                <a:srgbClr val="000000"/>
              </a:solidFill>
              <a:latin typeface="Arial"/>
              <a:ea typeface="+mn-ea"/>
              <a:cs typeface="+mn-cs"/>
            </a:endParaRPr>
          </a:p>
          <a:p>
            <a:pPr marL="447675" lvl="2" indent="-265113">
              <a:buFont typeface="Wingdings" pitchFamily="2" charset="2"/>
              <a:buChar char="§"/>
            </a:pPr>
            <a:r>
              <a:rPr lang="ru-RU" sz="1100" b="0" i="0" smtClean="0"/>
              <a:t>Беспрепятственное подключение третьих сторон </a:t>
            </a:r>
            <a:r>
              <a:rPr lang="ru-RU" sz="1100" b="0" i="0" smtClean="0"/>
              <a:t>к</a:t>
            </a:r>
            <a:r>
              <a:rPr lang="ru-RU" sz="1100" b="0" i="0" smtClean="0"/>
              <a:t> </a:t>
            </a:r>
            <a:r>
              <a:rPr lang="ru-RU" sz="1100" b="0" i="0" smtClean="0"/>
              <a:t>процессу</a:t>
            </a:r>
            <a:endParaRPr lang="ru-RU" sz="1100" b="0" i="0" smtClean="0"/>
          </a:p>
          <a:p>
            <a:pPr marL="447675" lvl="2" indent="-265113">
              <a:buFont typeface="Wingdings" pitchFamily="2" charset="2"/>
              <a:buChar char="§"/>
            </a:pPr>
            <a:r>
              <a:rPr lang="ru-RU" sz="1100" b="0" i="0" smtClean="0"/>
              <a:t>Автономная интеграция внешних </a:t>
            </a:r>
            <a:r>
              <a:rPr lang="ru-RU" sz="1100" b="0" i="0" smtClean="0"/>
              <a:t>пользователей</a:t>
            </a:r>
            <a:endParaRPr lang="ru-RU" sz="1100" b="0" i="0" smtClean="0"/>
          </a:p>
          <a:p>
            <a:pPr marL="447675" lvl="2" indent="-265113">
              <a:buFont typeface="Wingdings" pitchFamily="2" charset="2"/>
              <a:buChar char="§"/>
            </a:pPr>
            <a:r>
              <a:rPr lang="ru-RU" sz="1100" b="0" i="0" smtClean="0"/>
              <a:t>Интеграция служб электронной почты с процессом </a:t>
            </a:r>
            <a:endParaRPr lang="ru-RU" sz="1100" b="0" i="0"/>
          </a:p>
        </p:txBody>
      </p:sp>
      <p:sp>
        <p:nvSpPr>
          <p:cNvPr id="6" name="Content Placeholder 4"/>
          <p:cNvSpPr txBox="1">
            <a:spLocks/>
          </p:cNvSpPr>
          <p:nvPr/>
        </p:nvSpPr>
        <p:spPr bwMode="gray">
          <a:xfrm>
            <a:off x="4938521" y="1264736"/>
            <a:ext cx="3825875" cy="2112849"/>
          </a:xfrm>
          <a:prstGeom prst="rect">
            <a:avLst/>
          </a:prstGeom>
          <a:noFill/>
          <a:ln w="12700" algn="ctr">
            <a:noFill/>
            <a:miter lim="800000"/>
            <a:headEnd/>
            <a:tailEnd/>
          </a:ln>
        </p:spPr>
        <p:txBody>
          <a:bodyPr lIns="0" tIns="0" rIns="0" bIns="0"/>
          <a:lstStyle/>
          <a:p>
            <a:pPr algn="l" defTabSz="914400">
              <a:spcBef>
                <a:spcPts val="1620"/>
              </a:spcBef>
              <a:buNone/>
            </a:pPr>
            <a:r>
              <a:rPr lang="ru-RU" sz="1400" b="1" i="0" smtClean="0">
                <a:latin typeface="Arial"/>
                <a:ea typeface="+mn-ea"/>
                <a:cs typeface="+mn-cs"/>
              </a:rPr>
              <a:t>Интегрированные</a:t>
            </a:r>
            <a:r>
              <a:rPr lang="ru-RU" sz="1400" b="1" i="0" smtClean="0">
                <a:latin typeface="Arial"/>
                <a:ea typeface="+mn-ea"/>
                <a:cs typeface="+mn-cs"/>
              </a:rPr>
              <a:t> средства разработки </a:t>
            </a:r>
            <a:r>
              <a:rPr lang="ru-RU" sz="1400" b="1" i="0" smtClean="0">
                <a:latin typeface="Arial"/>
                <a:ea typeface="+mn-ea"/>
                <a:cs typeface="+mn-cs"/>
              </a:rPr>
              <a:t>форм</a:t>
            </a:r>
            <a:endParaRPr lang="ru-RU" sz="1400" b="1" i="0" smtClean="0">
              <a:latin typeface="Arial"/>
              <a:ea typeface="+mn-ea"/>
              <a:cs typeface="+mn-cs"/>
            </a:endParaRPr>
          </a:p>
          <a:p>
            <a:pPr marL="448056" lvl="2" indent="-265176" algn="l" defTabSz="914400">
              <a:spcBef>
                <a:spcPts val="420"/>
              </a:spcBef>
              <a:buClr>
                <a:srgbClr val="F0AB00"/>
              </a:buClr>
              <a:buFont typeface="Wingdings"/>
              <a:buChar char="n"/>
            </a:pPr>
            <a:r>
              <a:rPr lang="ru-RU" sz="1200" b="0" i="0" smtClean="0">
                <a:latin typeface="Arial"/>
                <a:ea typeface="+mn-ea"/>
                <a:cs typeface="+mn-cs"/>
              </a:rPr>
              <a:t>Максимальная простота создания интерактивных форм Adobe непосредственно </a:t>
            </a:r>
            <a:r>
              <a:rPr lang="ru-RU" sz="1200" b="0" i="0" smtClean="0">
                <a:latin typeface="Arial"/>
                <a:ea typeface="+mn-ea"/>
                <a:cs typeface="+mn-cs"/>
              </a:rPr>
              <a:t>в</a:t>
            </a:r>
            <a:r>
              <a:rPr lang="ru-RU" sz="1200" b="0" i="0" smtClean="0">
                <a:latin typeface="Arial"/>
                <a:ea typeface="+mn-ea"/>
                <a:cs typeface="+mn-cs"/>
              </a:rPr>
              <a:t> </a:t>
            </a:r>
            <a:r>
              <a:rPr lang="ru-RU" sz="1200" b="0" i="0" smtClean="0">
                <a:latin typeface="Arial"/>
                <a:ea typeface="+mn-ea"/>
                <a:cs typeface="+mn-cs"/>
              </a:rPr>
              <a:t>SAP NetWeaver Developer </a:t>
            </a:r>
            <a:r>
              <a:rPr lang="ru-RU" sz="1200" b="0" i="0" smtClean="0">
                <a:latin typeface="Arial"/>
                <a:ea typeface="+mn-ea"/>
                <a:cs typeface="+mn-cs"/>
              </a:rPr>
              <a:t>Studio</a:t>
            </a:r>
            <a:endParaRPr lang="ru-RU" sz="1200" b="0" i="0" smtClean="0">
              <a:latin typeface="Arial"/>
              <a:ea typeface="+mn-ea"/>
              <a:cs typeface="+mn-cs"/>
            </a:endParaRPr>
          </a:p>
          <a:p>
            <a:pPr marL="448056" lvl="2" indent="-265176" algn="l" defTabSz="914400">
              <a:spcBef>
                <a:spcPts val="420"/>
              </a:spcBef>
              <a:buClr>
                <a:srgbClr val="F0AB00"/>
              </a:buClr>
              <a:buFont typeface="Wingdings"/>
              <a:buChar char="n"/>
            </a:pPr>
            <a:r>
              <a:rPr lang="ru-RU" sz="1200" b="0" i="0" smtClean="0">
                <a:latin typeface="Arial"/>
                <a:ea typeface="+mn-ea"/>
                <a:cs typeface="+mn-cs"/>
              </a:rPr>
              <a:t>Беспрепятственная интеграция в поток процессов SAP NetWeaver </a:t>
            </a:r>
            <a:r>
              <a:rPr lang="ru-RU" sz="1200" b="0" i="0" smtClean="0">
                <a:latin typeface="Arial"/>
                <a:ea typeface="+mn-ea"/>
                <a:cs typeface="+mn-cs"/>
              </a:rPr>
              <a:t>BPM</a:t>
            </a:r>
            <a:endParaRPr lang="ru-RU" sz="1200" b="0" i="0" smtClean="0">
              <a:latin typeface="Arial"/>
              <a:ea typeface="+mn-ea"/>
              <a:cs typeface="+mn-cs"/>
            </a:endParaRPr>
          </a:p>
          <a:p>
            <a:pPr marL="448056" lvl="2" indent="-265176" algn="l" defTabSz="914400">
              <a:spcBef>
                <a:spcPts val="420"/>
              </a:spcBef>
              <a:buClr>
                <a:srgbClr val="F0AB00"/>
              </a:buClr>
              <a:buFont typeface="Wingdings"/>
              <a:buChar char="n"/>
            </a:pPr>
            <a:r>
              <a:rPr lang="ru-RU" sz="1200" b="0" i="0" smtClean="0">
                <a:latin typeface="Arial"/>
                <a:ea typeface="+mn-ea"/>
                <a:cs typeface="+mn-cs"/>
              </a:rPr>
              <a:t>Форма рассматривается аналогично другим технологиям пользовательского интерфейса для организации потока </a:t>
            </a:r>
            <a:r>
              <a:rPr lang="ru-RU" sz="1200" b="0" i="0" smtClean="0">
                <a:latin typeface="Arial"/>
                <a:ea typeface="+mn-ea"/>
                <a:cs typeface="+mn-cs"/>
              </a:rPr>
              <a:t>данных</a:t>
            </a:r>
            <a:endParaRPr lang="ru-RU" sz="1200" b="0" i="0">
              <a:latin typeface="Arial"/>
              <a:ea typeface="+mn-ea"/>
              <a:cs typeface="+mn-cs"/>
            </a:endParaRPr>
          </a:p>
        </p:txBody>
      </p:sp>
      <p:sp>
        <p:nvSpPr>
          <p:cNvPr id="7" name="TextBox 6"/>
          <p:cNvSpPr txBox="1"/>
          <p:nvPr/>
        </p:nvSpPr>
        <p:spPr>
          <a:xfrm>
            <a:off x="614654" y="2393993"/>
            <a:ext cx="974626" cy="184666"/>
          </a:xfrm>
          <a:prstGeom prst="rect">
            <a:avLst/>
          </a:prstGeom>
          <a:noFill/>
          <a:ln>
            <a:noFill/>
          </a:ln>
        </p:spPr>
        <p:txBody>
          <a:bodyPr wrap="none" lIns="0" tIns="0" rIns="0" bIns="0">
            <a:spAutoFit/>
          </a:bodyPr>
          <a:lstStyle/>
          <a:p>
            <a:pPr algn="ctr" defTabSz="914400">
              <a:buNone/>
            </a:pPr>
            <a:r>
              <a:rPr lang="ru-RU" sz="600" b="1" i="0" smtClean="0">
                <a:latin typeface="Arial"/>
                <a:ea typeface="+mn-ea"/>
                <a:cs typeface="+mn-cs"/>
              </a:rPr>
              <a:t>SAP NetWeaver Developer</a:t>
            </a:r>
          </a:p>
          <a:p>
            <a:pPr algn="ctr" defTabSz="914400">
              <a:buNone/>
            </a:pPr>
            <a:r>
              <a:rPr lang="ru-RU" sz="600" b="1" i="0" smtClean="0">
                <a:latin typeface="Arial"/>
                <a:ea typeface="+mn-ea"/>
                <a:cs typeface="+mn-cs"/>
              </a:rPr>
              <a:t>Studio </a:t>
            </a:r>
            <a:r>
              <a:rPr lang="ru-RU" sz="600" b="1" i="0" smtClean="0">
                <a:latin typeface="Arial"/>
                <a:ea typeface="+mn-ea"/>
                <a:cs typeface="+mn-cs"/>
              </a:rPr>
              <a:t>Eclipse</a:t>
            </a:r>
            <a:endParaRPr lang="ru-RU" sz="600" b="1" i="0">
              <a:latin typeface="Arial"/>
              <a:ea typeface="+mn-ea"/>
              <a:cs typeface="+mn-cs"/>
            </a:endParaRPr>
          </a:p>
        </p:txBody>
      </p:sp>
      <p:grpSp>
        <p:nvGrpSpPr>
          <p:cNvPr id="2" name="Group 11"/>
          <p:cNvGrpSpPr>
            <a:grpSpLocks/>
          </p:cNvGrpSpPr>
          <p:nvPr/>
        </p:nvGrpSpPr>
        <p:grpSpPr bwMode="auto">
          <a:xfrm>
            <a:off x="-138223" y="6623125"/>
            <a:ext cx="9144000" cy="469750"/>
            <a:chOff x="0" y="6374998"/>
            <a:chExt cx="9144000" cy="469750"/>
          </a:xfrm>
        </p:grpSpPr>
        <p:sp>
          <p:nvSpPr>
            <p:cNvPr id="553994" name="Rectangle 5"/>
            <p:cNvSpPr>
              <a:spLocks noChangeArrowheads="1"/>
            </p:cNvSpPr>
            <p:nvPr/>
          </p:nvSpPr>
          <p:spPr bwMode="gray">
            <a:xfrm rot="10800000" flipH="1">
              <a:off x="7848600" y="6387548"/>
              <a:ext cx="1295400" cy="457200"/>
            </a:xfrm>
            <a:prstGeom prst="rect">
              <a:avLst/>
            </a:prstGeom>
            <a:gradFill rotWithShape="1">
              <a:gsLst>
                <a:gs pos="0">
                  <a:schemeClr val="bg1">
                    <a:alpha val="0"/>
                  </a:schemeClr>
                </a:gs>
                <a:gs pos="100000">
                  <a:schemeClr val="bg1">
                    <a:alpha val="70000"/>
                  </a:schemeClr>
                </a:gs>
              </a:gsLst>
              <a:lin ang="0" scaled="1"/>
            </a:gradFill>
            <a:ln w="9525">
              <a:noFill/>
              <a:miter lim="800000"/>
              <a:headEnd/>
              <a:tailEnd/>
            </a:ln>
          </p:spPr>
          <p:txBody>
            <a:bodyPr wrap="none" anchor="ctr"/>
            <a:lstStyle/>
            <a:p>
              <a:endParaRPr lang="ru-RU"/>
            </a:p>
          </p:txBody>
        </p:sp>
        <p:sp>
          <p:nvSpPr>
            <p:cNvPr id="553995" name="Rectangle 5"/>
            <p:cNvSpPr>
              <a:spLocks noChangeArrowheads="1"/>
            </p:cNvSpPr>
            <p:nvPr/>
          </p:nvSpPr>
          <p:spPr bwMode="gray">
            <a:xfrm flipH="1">
              <a:off x="0" y="6374998"/>
              <a:ext cx="876300" cy="456120"/>
            </a:xfrm>
            <a:prstGeom prst="rect">
              <a:avLst/>
            </a:prstGeom>
            <a:gradFill rotWithShape="1">
              <a:gsLst>
                <a:gs pos="0">
                  <a:schemeClr val="bg1">
                    <a:alpha val="0"/>
                  </a:schemeClr>
                </a:gs>
                <a:gs pos="100000">
                  <a:schemeClr val="bg1">
                    <a:alpha val="70000"/>
                  </a:schemeClr>
                </a:gs>
              </a:gsLst>
              <a:lin ang="0" scaled="1"/>
            </a:gradFill>
            <a:ln w="9525">
              <a:noFill/>
              <a:miter lim="800000"/>
              <a:headEnd/>
              <a:tailEnd/>
            </a:ln>
          </p:spPr>
          <p:txBody>
            <a:bodyPr wrap="none" anchor="ctr"/>
            <a:lstStyle/>
            <a:p>
              <a:endParaRPr lang="ru-RU"/>
            </a:p>
          </p:txBody>
        </p:sp>
      </p:grpSp>
      <p:sp>
        <p:nvSpPr>
          <p:cNvPr id="11" name="TextBox 10"/>
          <p:cNvSpPr txBox="1"/>
          <p:nvPr/>
        </p:nvSpPr>
        <p:spPr>
          <a:xfrm>
            <a:off x="430823" y="1327638"/>
            <a:ext cx="2979983" cy="169277"/>
          </a:xfrm>
          <a:prstGeom prst="rect">
            <a:avLst/>
          </a:prstGeom>
          <a:noFill/>
        </p:spPr>
        <p:txBody>
          <a:bodyPr wrap="none" lIns="0" tIns="0" rIns="0" bIns="0" rtlCol="0">
            <a:spAutoFit/>
          </a:bodyPr>
          <a:lstStyle/>
          <a:p>
            <a:pPr algn="l" defTabSz="914400">
              <a:spcBef>
                <a:spcPts val="660"/>
              </a:spcBef>
              <a:spcAft>
                <a:spcPts val="0"/>
              </a:spcAft>
              <a:buNone/>
            </a:pPr>
            <a:r>
              <a:rPr lang="ru-RU" sz="1100" b="0" i="0" smtClean="0">
                <a:solidFill>
                  <a:srgbClr val="44697D"/>
                </a:solidFill>
                <a:latin typeface="Arial Black"/>
                <a:ea typeface="Arial Unicode MS"/>
                <a:cs typeface="Arial Unicode MS"/>
              </a:rPr>
              <a:t>Интерактивные формы SAP от Adobe</a:t>
            </a:r>
            <a:endParaRPr lang="ru-RU" sz="1100" b="0" i="0">
              <a:solidFill>
                <a:srgbClr val="44697D"/>
              </a:solidFill>
              <a:latin typeface="Arial Black"/>
              <a:ea typeface="Arial Unicode MS"/>
              <a:cs typeface="Arial Unicode MS"/>
            </a:endParaRPr>
          </a:p>
        </p:txBody>
      </p:sp>
      <p:sp>
        <p:nvSpPr>
          <p:cNvPr id="12" name="TextBox 11"/>
          <p:cNvSpPr txBox="1"/>
          <p:nvPr/>
        </p:nvSpPr>
        <p:spPr>
          <a:xfrm>
            <a:off x="2171158" y="2457738"/>
            <a:ext cx="780663" cy="184666"/>
          </a:xfrm>
          <a:prstGeom prst="rect">
            <a:avLst/>
          </a:prstGeom>
          <a:noFill/>
          <a:ln>
            <a:noFill/>
          </a:ln>
        </p:spPr>
        <p:txBody>
          <a:bodyPr wrap="none" lIns="0" tIns="0" rIns="0" bIns="0">
            <a:spAutoFit/>
          </a:bodyPr>
          <a:lstStyle/>
          <a:p>
            <a:pPr algn="ctr" defTabSz="914400">
              <a:buNone/>
            </a:pPr>
            <a:r>
              <a:rPr lang="ru-RU" sz="600" b="1" i="0" smtClean="0">
                <a:latin typeface="Arial"/>
                <a:ea typeface="+mn-ea"/>
                <a:cs typeface="+mn-cs"/>
              </a:rPr>
              <a:t>Сервер</a:t>
            </a:r>
            <a:r>
              <a:rPr lang="ru-RU" sz="600" b="1" i="0" smtClean="0">
                <a:latin typeface="Arial"/>
                <a:ea typeface="+mn-ea"/>
                <a:cs typeface="+mn-cs"/>
              </a:rPr>
              <a:t> </a:t>
            </a:r>
            <a:r>
              <a:rPr lang="ru-RU" sz="600" b="1" i="0" smtClean="0">
                <a:latin typeface="Arial"/>
                <a:ea typeface="+mn-ea"/>
                <a:cs typeface="+mn-cs"/>
              </a:rPr>
              <a:t>приложений</a:t>
            </a:r>
            <a:endParaRPr lang="ru-RU" sz="600" b="1" i="0" smtClean="0">
              <a:latin typeface="Arial"/>
              <a:ea typeface="+mn-ea"/>
              <a:cs typeface="+mn-cs"/>
            </a:endParaRPr>
          </a:p>
          <a:p>
            <a:pPr algn="ctr" defTabSz="914400">
              <a:buNone/>
            </a:pPr>
            <a:r>
              <a:rPr lang="ru-RU" sz="600" b="1" i="0" smtClean="0">
                <a:latin typeface="Arial"/>
                <a:ea typeface="+mn-ea"/>
                <a:cs typeface="+mn-cs"/>
              </a:rPr>
              <a:t>SAP </a:t>
            </a:r>
            <a:r>
              <a:rPr lang="ru-RU" sz="600" b="1" i="0" smtClean="0">
                <a:latin typeface="Arial"/>
                <a:ea typeface="+mn-ea"/>
                <a:cs typeface="+mn-cs"/>
              </a:rPr>
              <a:t>NetWeaver</a:t>
            </a:r>
            <a:endParaRPr lang="ru-RU" sz="600" b="1" i="0">
              <a:latin typeface="Arial"/>
              <a:ea typeface="+mn-ea"/>
              <a:cs typeface="+mn-cs"/>
            </a:endParaRPr>
          </a:p>
        </p:txBody>
      </p:sp>
      <p:sp>
        <p:nvSpPr>
          <p:cNvPr id="13" name="TextBox 12"/>
          <p:cNvSpPr txBox="1"/>
          <p:nvPr/>
        </p:nvSpPr>
        <p:spPr>
          <a:xfrm>
            <a:off x="3378818" y="2429163"/>
            <a:ext cx="1224931" cy="184666"/>
          </a:xfrm>
          <a:prstGeom prst="rect">
            <a:avLst/>
          </a:prstGeom>
          <a:noFill/>
          <a:ln>
            <a:noFill/>
          </a:ln>
        </p:spPr>
        <p:txBody>
          <a:bodyPr wrap="square" lIns="0" tIns="0" rIns="0" bIns="0">
            <a:spAutoFit/>
          </a:bodyPr>
          <a:lstStyle/>
          <a:p>
            <a:pPr algn="ctr" defTabSz="914400">
              <a:buNone/>
            </a:pPr>
            <a:r>
              <a:rPr lang="ru-RU" sz="600" b="1" i="0" smtClean="0">
                <a:latin typeface="Arial"/>
                <a:ea typeface="+mn-ea"/>
                <a:cs typeface="+mn-cs"/>
              </a:rPr>
              <a:t>Внешний</a:t>
            </a:r>
            <a:r>
              <a:rPr lang="ru-RU" sz="600" b="1" i="0" smtClean="0">
                <a:latin typeface="Arial"/>
                <a:ea typeface="+mn-ea"/>
                <a:cs typeface="+mn-cs"/>
              </a:rPr>
              <a:t> пользовательский </a:t>
            </a:r>
            <a:r>
              <a:rPr lang="ru-RU" sz="600" b="1" i="0" smtClean="0">
                <a:latin typeface="Arial"/>
                <a:ea typeface="+mn-ea"/>
                <a:cs typeface="+mn-cs"/>
              </a:rPr>
              <a:t>интерфейс</a:t>
            </a:r>
            <a:endParaRPr lang="ru-RU" sz="600" b="1" i="0">
              <a:latin typeface="Arial"/>
              <a:ea typeface="+mn-ea"/>
              <a:cs typeface="+mn-cs"/>
            </a:endParaRPr>
          </a:p>
        </p:txBody>
      </p:sp>
      <p:sp>
        <p:nvSpPr>
          <p:cNvPr id="14" name="TextBox 13"/>
          <p:cNvSpPr txBox="1"/>
          <p:nvPr/>
        </p:nvSpPr>
        <p:spPr>
          <a:xfrm>
            <a:off x="3629908" y="1857663"/>
            <a:ext cx="764632" cy="138499"/>
          </a:xfrm>
          <a:prstGeom prst="rect">
            <a:avLst/>
          </a:prstGeom>
          <a:noFill/>
          <a:ln>
            <a:noFill/>
          </a:ln>
        </p:spPr>
        <p:txBody>
          <a:bodyPr wrap="none" lIns="0" tIns="0" rIns="0" bIns="0">
            <a:spAutoFit/>
          </a:bodyPr>
          <a:lstStyle/>
          <a:p>
            <a:pPr algn="ctr" defTabSz="914400">
              <a:buNone/>
            </a:pPr>
            <a:r>
              <a:rPr lang="ru-RU" sz="900" b="1" i="0" smtClean="0">
                <a:latin typeface="Arial"/>
                <a:ea typeface="+mn-ea"/>
                <a:cs typeface="+mn-cs"/>
              </a:rPr>
              <a:t>Сбор</a:t>
            </a:r>
            <a:r>
              <a:rPr lang="ru-RU" sz="900" b="1" i="0" smtClean="0">
                <a:latin typeface="Arial"/>
                <a:ea typeface="+mn-ea"/>
                <a:cs typeface="+mn-cs"/>
              </a:rPr>
              <a:t> </a:t>
            </a:r>
            <a:r>
              <a:rPr lang="ru-RU" sz="900" b="1" i="0" smtClean="0">
                <a:latin typeface="Arial"/>
                <a:ea typeface="+mn-ea"/>
                <a:cs typeface="+mn-cs"/>
              </a:rPr>
              <a:t>данных</a:t>
            </a:r>
            <a:endParaRPr lang="ru-RU" sz="900" b="1" i="0">
              <a:latin typeface="Arial"/>
              <a:ea typeface="+mn-ea"/>
              <a:cs typeface="+mn-cs"/>
            </a:endParaRPr>
          </a:p>
        </p:txBody>
      </p:sp>
      <p:sp>
        <p:nvSpPr>
          <p:cNvPr id="15" name="TextBox 14"/>
          <p:cNvSpPr txBox="1"/>
          <p:nvPr/>
        </p:nvSpPr>
        <p:spPr>
          <a:xfrm>
            <a:off x="2010889" y="1857663"/>
            <a:ext cx="1083630" cy="276999"/>
          </a:xfrm>
          <a:prstGeom prst="rect">
            <a:avLst/>
          </a:prstGeom>
          <a:noFill/>
          <a:ln>
            <a:noFill/>
          </a:ln>
        </p:spPr>
        <p:txBody>
          <a:bodyPr wrap="none" lIns="0" tIns="0" rIns="0" bIns="0">
            <a:spAutoFit/>
          </a:bodyPr>
          <a:lstStyle/>
          <a:p>
            <a:pPr algn="ctr" defTabSz="914400">
              <a:buNone/>
            </a:pPr>
            <a:r>
              <a:rPr lang="ru-RU" sz="900" b="1" i="0" smtClean="0">
                <a:latin typeface="Arial"/>
                <a:ea typeface="+mn-ea"/>
                <a:cs typeface="+mn-cs"/>
              </a:rPr>
              <a:t>Доставка</a:t>
            </a:r>
            <a:r>
              <a:rPr lang="ru-RU" sz="900" b="1" i="0" smtClean="0">
                <a:latin typeface="Arial"/>
                <a:ea typeface="+mn-ea"/>
                <a:cs typeface="+mn-cs"/>
              </a:rPr>
              <a:t> </a:t>
            </a:r>
            <a:r>
              <a:rPr lang="ru-RU" sz="900" b="1" i="0" smtClean="0">
                <a:latin typeface="Arial"/>
                <a:ea typeface="+mn-ea"/>
                <a:cs typeface="+mn-cs"/>
              </a:rPr>
              <a:t>форм</a:t>
            </a:r>
            <a:endParaRPr lang="ru-RU" sz="900" b="1" i="0" smtClean="0">
              <a:latin typeface="Arial"/>
              <a:ea typeface="+mn-ea"/>
              <a:cs typeface="+mn-cs"/>
            </a:endParaRPr>
          </a:p>
          <a:p>
            <a:pPr algn="ctr" defTabSz="914400">
              <a:buNone/>
            </a:pPr>
            <a:r>
              <a:rPr lang="ru-RU" sz="900" b="1" i="0" smtClean="0">
                <a:latin typeface="Arial"/>
                <a:ea typeface="+mn-ea"/>
                <a:cs typeface="+mn-cs"/>
              </a:rPr>
              <a:t>Обработка </a:t>
            </a:r>
            <a:r>
              <a:rPr lang="ru-RU" sz="900" b="1" i="0" smtClean="0">
                <a:latin typeface="Arial"/>
                <a:ea typeface="+mn-ea"/>
                <a:cs typeface="+mn-cs"/>
              </a:rPr>
              <a:t>данных</a:t>
            </a:r>
            <a:endParaRPr lang="ru-RU" sz="900" b="1" i="0">
              <a:latin typeface="Arial"/>
              <a:ea typeface="+mn-ea"/>
              <a:cs typeface="+mn-cs"/>
            </a:endParaRPr>
          </a:p>
        </p:txBody>
      </p:sp>
      <p:sp>
        <p:nvSpPr>
          <p:cNvPr id="16" name="TextBox 15"/>
          <p:cNvSpPr txBox="1"/>
          <p:nvPr/>
        </p:nvSpPr>
        <p:spPr>
          <a:xfrm>
            <a:off x="611505" y="1857663"/>
            <a:ext cx="945772" cy="276999"/>
          </a:xfrm>
          <a:prstGeom prst="rect">
            <a:avLst/>
          </a:prstGeom>
          <a:noFill/>
          <a:ln>
            <a:noFill/>
          </a:ln>
        </p:spPr>
        <p:txBody>
          <a:bodyPr wrap="none" lIns="0" tIns="0" rIns="0" bIns="0">
            <a:spAutoFit/>
          </a:bodyPr>
          <a:lstStyle/>
          <a:p>
            <a:pPr algn="ctr" defTabSz="914400">
              <a:buNone/>
            </a:pPr>
            <a:r>
              <a:rPr lang="ru-RU" sz="900" b="1" i="0" smtClean="0">
                <a:latin typeface="Arial"/>
                <a:ea typeface="+mn-ea"/>
                <a:cs typeface="+mn-cs"/>
              </a:rPr>
              <a:t>Компоновочная</a:t>
            </a:r>
            <a:r>
              <a:rPr lang="ru-RU" sz="900" b="1" i="0" smtClean="0">
                <a:latin typeface="Arial"/>
                <a:ea typeface="+mn-ea"/>
                <a:cs typeface="+mn-cs"/>
              </a:rPr>
              <a:t> </a:t>
            </a:r>
            <a:r>
              <a:rPr lang="ru-RU" sz="900" b="1" i="0" smtClean="0">
                <a:latin typeface="Arial"/>
                <a:ea typeface="+mn-ea"/>
                <a:cs typeface="+mn-cs"/>
              </a:rPr>
              <a:t/>
            </a:r>
            <a:br>
              <a:rPr lang="ru-RU" sz="900" b="1" i="0" smtClean="0">
                <a:latin typeface="Arial"/>
                <a:ea typeface="+mn-ea"/>
                <a:cs typeface="+mn-cs"/>
              </a:rPr>
            </a:br>
            <a:r>
              <a:rPr lang="ru-RU" sz="900" b="1" i="0" smtClean="0">
                <a:latin typeface="Arial"/>
                <a:ea typeface="+mn-ea"/>
                <a:cs typeface="+mn-cs"/>
              </a:rPr>
              <a:t>схема</a:t>
            </a:r>
            <a:endParaRPr lang="ru-RU" sz="900" b="1" i="0">
              <a:latin typeface="Arial"/>
              <a:ea typeface="+mn-ea"/>
              <a:cs typeface="+mn-cs"/>
            </a:endParaRPr>
          </a:p>
        </p:txBody>
      </p:sp>
      <p:sp>
        <p:nvSpPr>
          <p:cNvPr id="17" name="TextBox 16"/>
          <p:cNvSpPr txBox="1"/>
          <p:nvPr/>
        </p:nvSpPr>
        <p:spPr>
          <a:xfrm>
            <a:off x="673100" y="3209236"/>
            <a:ext cx="871477" cy="184666"/>
          </a:xfrm>
          <a:prstGeom prst="rect">
            <a:avLst/>
          </a:prstGeom>
          <a:noFill/>
          <a:ln>
            <a:noFill/>
          </a:ln>
        </p:spPr>
        <p:txBody>
          <a:bodyPr wrap="square" lIns="0" tIns="0" rIns="0" bIns="0">
            <a:spAutoFit/>
          </a:bodyPr>
          <a:lstStyle/>
          <a:p>
            <a:pPr algn="ctr" defTabSz="914400">
              <a:buNone/>
            </a:pPr>
            <a:r>
              <a:rPr lang="ru-RU" sz="600" b="1" i="0" smtClean="0">
                <a:solidFill>
                  <a:srgbClr val="FFFFFF"/>
                </a:solidFill>
                <a:latin typeface="Arial"/>
                <a:ea typeface="+mn-ea"/>
                <a:cs typeface="+mn-cs"/>
              </a:rPr>
              <a:t>Инстурмент</a:t>
            </a:r>
            <a:r>
              <a:rPr lang="ru-RU" sz="600" b="1" i="0" smtClean="0">
                <a:solidFill>
                  <a:srgbClr val="FFFFFF"/>
                </a:solidFill>
                <a:latin typeface="Arial"/>
                <a:ea typeface="+mn-ea"/>
                <a:cs typeface="+mn-cs"/>
              </a:rPr>
              <a:t> </a:t>
            </a:r>
            <a:r>
              <a:rPr lang="ru-RU" sz="600" b="1" i="0" smtClean="0">
                <a:solidFill>
                  <a:srgbClr val="FFFFFF"/>
                </a:solidFill>
                <a:latin typeface="Arial"/>
                <a:ea typeface="+mn-ea"/>
                <a:cs typeface="+mn-cs"/>
              </a:rPr>
              <a:t>Adobe </a:t>
            </a:r>
            <a:r>
              <a:rPr lang="ru-RU" sz="600" b="1" i="0" smtClean="0">
                <a:solidFill>
                  <a:srgbClr val="FFFFFF"/>
                </a:solidFill>
                <a:latin typeface="Arial"/>
                <a:ea typeface="+mn-ea"/>
                <a:cs typeface="+mn-cs"/>
              </a:rPr>
              <a:t/>
            </a:r>
            <a:br>
              <a:rPr lang="ru-RU" sz="600" b="1" i="0" smtClean="0">
                <a:solidFill>
                  <a:srgbClr val="FFFFFF"/>
                </a:solidFill>
                <a:latin typeface="Arial"/>
                <a:ea typeface="+mn-ea"/>
                <a:cs typeface="+mn-cs"/>
              </a:rPr>
            </a:br>
            <a:r>
              <a:rPr lang="ru-RU" sz="600" b="1" i="0" smtClean="0">
                <a:solidFill>
                  <a:srgbClr val="FFFFFF"/>
                </a:solidFill>
                <a:latin typeface="Arial"/>
                <a:ea typeface="+mn-ea"/>
                <a:cs typeface="+mn-cs"/>
              </a:rPr>
              <a:t>LiveCycle </a:t>
            </a:r>
            <a:r>
              <a:rPr lang="ru-RU" sz="600" b="1" i="0" smtClean="0">
                <a:solidFill>
                  <a:srgbClr val="FFFFFF"/>
                </a:solidFill>
                <a:latin typeface="Arial"/>
                <a:ea typeface="+mn-ea"/>
                <a:cs typeface="+mn-cs"/>
              </a:rPr>
              <a:t>Designer</a:t>
            </a:r>
            <a:endParaRPr lang="ru-RU" sz="600" b="1" i="0">
              <a:solidFill>
                <a:srgbClr val="FFFFFF"/>
              </a:solidFill>
              <a:latin typeface="Arial"/>
              <a:ea typeface="+mn-ea"/>
              <a:cs typeface="+mn-cs"/>
            </a:endParaRPr>
          </a:p>
        </p:txBody>
      </p:sp>
      <p:sp>
        <p:nvSpPr>
          <p:cNvPr id="18" name="TextBox 17"/>
          <p:cNvSpPr txBox="1"/>
          <p:nvPr/>
        </p:nvSpPr>
        <p:spPr>
          <a:xfrm>
            <a:off x="2171158" y="3202886"/>
            <a:ext cx="890165" cy="184666"/>
          </a:xfrm>
          <a:prstGeom prst="rect">
            <a:avLst/>
          </a:prstGeom>
          <a:noFill/>
          <a:ln>
            <a:noFill/>
          </a:ln>
        </p:spPr>
        <p:txBody>
          <a:bodyPr wrap="square" lIns="0" tIns="0" rIns="0" bIns="0">
            <a:spAutoFit/>
          </a:bodyPr>
          <a:lstStyle/>
          <a:p>
            <a:pPr algn="ctr" defTabSz="914400">
              <a:buNone/>
            </a:pPr>
            <a:r>
              <a:rPr lang="ru-RU" sz="600" b="1" i="0" smtClean="0">
                <a:solidFill>
                  <a:srgbClr val="FFFFFF"/>
                </a:solidFill>
                <a:latin typeface="Arial"/>
                <a:ea typeface="+mn-ea"/>
                <a:cs typeface="+mn-cs"/>
              </a:rPr>
              <a:t>Службы</a:t>
            </a:r>
            <a:r>
              <a:rPr lang="ru-RU" sz="600" b="1" i="0" smtClean="0">
                <a:solidFill>
                  <a:srgbClr val="FFFFFF"/>
                </a:solidFill>
                <a:latin typeface="Arial"/>
                <a:ea typeface="+mn-ea"/>
                <a:cs typeface="+mn-cs"/>
              </a:rPr>
              <a:t> </a:t>
            </a:r>
            <a:r>
              <a:rPr lang="ru-RU" sz="600" b="1" i="0" smtClean="0">
                <a:solidFill>
                  <a:srgbClr val="FFFFFF"/>
                </a:solidFill>
                <a:latin typeface="Arial"/>
                <a:ea typeface="+mn-ea"/>
                <a:cs typeface="+mn-cs"/>
              </a:rPr>
              <a:t>Adobe</a:t>
            </a:r>
            <a:r>
              <a:rPr lang="ru-RU" sz="600" b="1" i="0" smtClean="0">
                <a:solidFill>
                  <a:srgbClr val="FFFFFF"/>
                </a:solidFill>
                <a:latin typeface="Arial"/>
                <a:ea typeface="+mn-ea"/>
                <a:cs typeface="+mn-cs"/>
              </a:rPr>
              <a:t/>
            </a:r>
            <a:br>
              <a:rPr lang="ru-RU" sz="600" b="1" i="0" smtClean="0">
                <a:solidFill>
                  <a:srgbClr val="FFFFFF"/>
                </a:solidFill>
                <a:latin typeface="Arial"/>
                <a:ea typeface="+mn-ea"/>
                <a:cs typeface="+mn-cs"/>
              </a:rPr>
            </a:br>
            <a:r>
              <a:rPr lang="ru-RU" sz="600" b="1" i="0" smtClean="0">
                <a:solidFill>
                  <a:srgbClr val="FFFFFF"/>
                </a:solidFill>
                <a:latin typeface="Arial"/>
                <a:ea typeface="+mn-ea"/>
                <a:cs typeface="+mn-cs"/>
              </a:rPr>
              <a:t> </a:t>
            </a:r>
            <a:r>
              <a:rPr lang="ru-RU" sz="600" b="1" i="0" smtClean="0">
                <a:solidFill>
                  <a:srgbClr val="FFFFFF"/>
                </a:solidFill>
                <a:latin typeface="Arial"/>
                <a:ea typeface="+mn-ea"/>
                <a:cs typeface="+mn-cs"/>
              </a:rPr>
              <a:t>Document </a:t>
            </a:r>
            <a:r>
              <a:rPr lang="ru-RU" sz="600" b="1" i="0" smtClean="0">
                <a:solidFill>
                  <a:srgbClr val="FFFFFF"/>
                </a:solidFill>
                <a:latin typeface="Arial"/>
                <a:ea typeface="+mn-ea"/>
                <a:cs typeface="+mn-cs"/>
              </a:rPr>
              <a:t>Услуги</a:t>
            </a:r>
            <a:endParaRPr lang="ru-RU" sz="600" b="1" i="0">
              <a:solidFill>
                <a:srgbClr val="FFFFFF"/>
              </a:solidFill>
              <a:latin typeface="Arial"/>
              <a:ea typeface="+mn-ea"/>
              <a:cs typeface="+mn-cs"/>
            </a:endParaRPr>
          </a:p>
        </p:txBody>
      </p:sp>
      <p:sp>
        <p:nvSpPr>
          <p:cNvPr id="19" name="TextBox 18"/>
          <p:cNvSpPr txBox="1"/>
          <p:nvPr/>
        </p:nvSpPr>
        <p:spPr>
          <a:xfrm>
            <a:off x="3709258" y="3240986"/>
            <a:ext cx="605935" cy="107722"/>
          </a:xfrm>
          <a:prstGeom prst="rect">
            <a:avLst/>
          </a:prstGeom>
          <a:noFill/>
          <a:ln>
            <a:noFill/>
          </a:ln>
        </p:spPr>
        <p:txBody>
          <a:bodyPr wrap="none" lIns="0" tIns="0" rIns="0" bIns="0">
            <a:spAutoFit/>
          </a:bodyPr>
          <a:lstStyle/>
          <a:p>
            <a:pPr algn="ctr" defTabSz="914400">
              <a:buNone/>
            </a:pPr>
            <a:r>
              <a:rPr lang="ru-RU" sz="700" b="1" i="0" smtClean="0">
                <a:solidFill>
                  <a:srgbClr val="FFFFFF"/>
                </a:solidFill>
                <a:latin typeface="Arial"/>
                <a:ea typeface="+mn-ea"/>
                <a:cs typeface="+mn-cs"/>
              </a:rPr>
              <a:t>Adobe Reader</a:t>
            </a:r>
            <a:endParaRPr lang="ru-RU" sz="700" b="1" i="0">
              <a:solidFill>
                <a:srgbClr val="FFFFFF"/>
              </a:solidFill>
              <a:latin typeface="Arial"/>
              <a:ea typeface="+mn-ea"/>
              <a:cs typeface="+mn-cs"/>
            </a:endParaRPr>
          </a:p>
        </p:txBody>
      </p:sp>
      <p:sp>
        <p:nvSpPr>
          <p:cNvPr id="20" name="TextBox 19"/>
          <p:cNvSpPr txBox="1"/>
          <p:nvPr/>
        </p:nvSpPr>
        <p:spPr>
          <a:xfrm>
            <a:off x="1384812" y="3876847"/>
            <a:ext cx="500137" cy="76944"/>
          </a:xfrm>
          <a:prstGeom prst="rect">
            <a:avLst/>
          </a:prstGeom>
          <a:noFill/>
          <a:ln>
            <a:noFill/>
          </a:ln>
        </p:spPr>
        <p:txBody>
          <a:bodyPr wrap="none" lIns="0" tIns="0" rIns="0" bIns="0">
            <a:spAutoFit/>
          </a:bodyPr>
          <a:lstStyle/>
          <a:p>
            <a:pPr algn="ctr" defTabSz="914400">
              <a:buNone/>
            </a:pPr>
            <a:r>
              <a:rPr lang="ru-RU" sz="500" b="1" i="0" smtClean="0">
                <a:solidFill>
                  <a:srgbClr val="FFFFFF"/>
                </a:solidFill>
                <a:latin typeface="Arial"/>
                <a:ea typeface="+mn-ea"/>
                <a:cs typeface="+mn-cs"/>
              </a:rPr>
              <a:t>Развертывание</a:t>
            </a:r>
            <a:endParaRPr lang="ru-RU" sz="500" b="1" i="0">
              <a:solidFill>
                <a:srgbClr val="FFFFFF"/>
              </a:solidFill>
              <a:latin typeface="Arial"/>
              <a:ea typeface="+mn-ea"/>
              <a:cs typeface="+mn-cs"/>
            </a:endParaRPr>
          </a:p>
        </p:txBody>
      </p:sp>
      <p:sp>
        <p:nvSpPr>
          <p:cNvPr id="21" name="TextBox 20"/>
          <p:cNvSpPr txBox="1"/>
          <p:nvPr/>
        </p:nvSpPr>
        <p:spPr>
          <a:xfrm>
            <a:off x="3071251" y="3788925"/>
            <a:ext cx="306173" cy="76944"/>
          </a:xfrm>
          <a:prstGeom prst="rect">
            <a:avLst/>
          </a:prstGeom>
          <a:noFill/>
          <a:ln>
            <a:noFill/>
          </a:ln>
        </p:spPr>
        <p:txBody>
          <a:bodyPr wrap="none" lIns="0" tIns="0" rIns="0" bIns="0">
            <a:spAutoFit/>
          </a:bodyPr>
          <a:lstStyle/>
          <a:p>
            <a:pPr algn="ctr" defTabSz="914400">
              <a:buNone/>
            </a:pPr>
            <a:r>
              <a:rPr lang="ru-RU" sz="500" b="1" i="0" smtClean="0">
                <a:solidFill>
                  <a:srgbClr val="FFFFFF"/>
                </a:solidFill>
                <a:latin typeface="Arial"/>
                <a:ea typeface="+mn-ea"/>
                <a:cs typeface="+mn-cs"/>
              </a:rPr>
              <a:t>Создание</a:t>
            </a:r>
            <a:endParaRPr lang="ru-RU" sz="500" b="1" i="0">
              <a:solidFill>
                <a:srgbClr val="FFFFFF"/>
              </a:solidFill>
              <a:latin typeface="Arial"/>
              <a:ea typeface="+mn-ea"/>
              <a:cs typeface="+mn-cs"/>
            </a:endParaRPr>
          </a:p>
        </p:txBody>
      </p:sp>
      <p:sp>
        <p:nvSpPr>
          <p:cNvPr id="22" name="TextBox 21"/>
          <p:cNvSpPr txBox="1"/>
          <p:nvPr/>
        </p:nvSpPr>
        <p:spPr>
          <a:xfrm>
            <a:off x="3343980" y="4143663"/>
            <a:ext cx="65" cy="107722"/>
          </a:xfrm>
          <a:prstGeom prst="rect">
            <a:avLst/>
          </a:prstGeom>
          <a:noFill/>
          <a:ln>
            <a:noFill/>
          </a:ln>
        </p:spPr>
        <p:txBody>
          <a:bodyPr wrap="none" lIns="0" tIns="0" rIns="0" bIns="0">
            <a:spAutoFit/>
          </a:bodyPr>
          <a:lstStyle/>
          <a:p>
            <a:pPr algn="ctr" defTabSz="914400">
              <a:buNone/>
            </a:pPr>
            <a:endParaRPr lang="ru-RU" sz="700" b="1" i="0">
              <a:solidFill>
                <a:srgbClr val="FFFFFF"/>
              </a:solidFill>
              <a:latin typeface="Arial"/>
              <a:ea typeface="+mn-ea"/>
              <a:cs typeface="+mn-cs"/>
            </a:endParaRPr>
          </a:p>
        </p:txBody>
      </p:sp>
      <p:sp>
        <p:nvSpPr>
          <p:cNvPr id="23" name="TextBox 22"/>
          <p:cNvSpPr txBox="1"/>
          <p:nvPr/>
        </p:nvSpPr>
        <p:spPr>
          <a:xfrm>
            <a:off x="1040324" y="3844725"/>
            <a:ext cx="70532" cy="153888"/>
          </a:xfrm>
          <a:prstGeom prst="rect">
            <a:avLst/>
          </a:prstGeom>
          <a:noFill/>
          <a:ln>
            <a:noFill/>
          </a:ln>
        </p:spPr>
        <p:txBody>
          <a:bodyPr wrap="none" lIns="0" tIns="0" rIns="0" bIns="0">
            <a:spAutoFit/>
          </a:bodyPr>
          <a:lstStyle/>
          <a:p>
            <a:pPr algn="ctr" defTabSz="914400">
              <a:buNone/>
            </a:pPr>
            <a:r>
              <a:rPr lang="ru-RU" sz="1000" b="1" i="0" smtClean="0">
                <a:solidFill>
                  <a:srgbClr val="FFFFFF"/>
                </a:solidFill>
                <a:latin typeface="Arial"/>
                <a:ea typeface="+mn-ea"/>
                <a:cs typeface="+mn-cs"/>
              </a:rPr>
              <a:t>1</a:t>
            </a:r>
            <a:endParaRPr lang="ru-RU" sz="1000" b="1" i="0">
              <a:solidFill>
                <a:srgbClr val="FFFFFF"/>
              </a:solidFill>
              <a:latin typeface="Arial"/>
              <a:ea typeface="+mn-ea"/>
              <a:cs typeface="+mn-cs"/>
            </a:endParaRPr>
          </a:p>
        </p:txBody>
      </p:sp>
      <p:sp>
        <p:nvSpPr>
          <p:cNvPr id="24" name="TextBox 23"/>
          <p:cNvSpPr txBox="1"/>
          <p:nvPr/>
        </p:nvSpPr>
        <p:spPr>
          <a:xfrm>
            <a:off x="2590213" y="3765594"/>
            <a:ext cx="70532" cy="153888"/>
          </a:xfrm>
          <a:prstGeom prst="rect">
            <a:avLst/>
          </a:prstGeom>
          <a:noFill/>
          <a:ln>
            <a:noFill/>
          </a:ln>
        </p:spPr>
        <p:txBody>
          <a:bodyPr wrap="none" lIns="0" tIns="0" rIns="0" bIns="0">
            <a:spAutoFit/>
          </a:bodyPr>
          <a:lstStyle/>
          <a:p>
            <a:pPr algn="ctr" defTabSz="914400">
              <a:buNone/>
            </a:pPr>
            <a:r>
              <a:rPr lang="ru-RU" sz="1000" b="1" i="0" smtClean="0">
                <a:solidFill>
                  <a:srgbClr val="FFFFFF"/>
                </a:solidFill>
                <a:latin typeface="Arial"/>
                <a:ea typeface="+mn-ea"/>
                <a:cs typeface="+mn-cs"/>
              </a:rPr>
              <a:t>2</a:t>
            </a:r>
            <a:endParaRPr lang="ru-RU" sz="1000" b="1" i="0">
              <a:solidFill>
                <a:srgbClr val="FFFFFF"/>
              </a:solidFill>
              <a:latin typeface="Arial"/>
              <a:ea typeface="+mn-ea"/>
              <a:cs typeface="+mn-cs"/>
            </a:endParaRPr>
          </a:p>
        </p:txBody>
      </p:sp>
      <p:sp>
        <p:nvSpPr>
          <p:cNvPr id="25" name="TextBox 24"/>
          <p:cNvSpPr txBox="1"/>
          <p:nvPr/>
        </p:nvSpPr>
        <p:spPr>
          <a:xfrm>
            <a:off x="2864663" y="4159269"/>
            <a:ext cx="880049" cy="123111"/>
          </a:xfrm>
          <a:prstGeom prst="rect">
            <a:avLst/>
          </a:prstGeom>
          <a:noFill/>
          <a:ln>
            <a:noFill/>
          </a:ln>
        </p:spPr>
        <p:txBody>
          <a:bodyPr wrap="none" lIns="0" tIns="0" rIns="0" bIns="0">
            <a:spAutoFit/>
          </a:bodyPr>
          <a:lstStyle/>
          <a:p>
            <a:pPr algn="ctr"/>
            <a:r>
              <a:rPr lang="ru-RU" sz="400" b="1" smtClean="0">
                <a:solidFill>
                  <a:srgbClr val="FFFFFF"/>
                </a:solidFill>
              </a:rPr>
              <a:t>Просмотр</a:t>
            </a:r>
            <a:r>
              <a:rPr lang="ru-RU" sz="400" b="1" smtClean="0">
                <a:solidFill>
                  <a:srgbClr val="FFFFFF"/>
                </a:solidFill>
              </a:rPr>
              <a:t>, </a:t>
            </a:r>
            <a:r>
              <a:rPr lang="ru-RU" sz="400" b="1" smtClean="0">
                <a:solidFill>
                  <a:srgbClr val="FFFFFF"/>
                </a:solidFill>
              </a:rPr>
              <a:t>заполнение</a:t>
            </a:r>
            <a:r>
              <a:rPr lang="ru-RU" sz="400" b="1" smtClean="0">
                <a:solidFill>
                  <a:srgbClr val="FFFFFF"/>
                </a:solidFill>
              </a:rPr>
              <a:t>, </a:t>
            </a:r>
            <a:r>
              <a:rPr lang="ru-RU" sz="400" b="1" smtClean="0">
                <a:solidFill>
                  <a:srgbClr val="FFFFFF"/>
                </a:solidFill>
              </a:rPr>
              <a:t>отправка</a:t>
            </a:r>
            <a:endParaRPr lang="ru-RU" sz="400" b="1" smtClean="0">
              <a:solidFill>
                <a:srgbClr val="FFFFFF"/>
              </a:solidFill>
            </a:endParaRPr>
          </a:p>
          <a:p>
            <a:pPr algn="ctr" defTabSz="914400">
              <a:buNone/>
            </a:pPr>
            <a:endParaRPr lang="ru-RU" sz="400" b="1" i="0">
              <a:solidFill>
                <a:srgbClr val="FFFFFF"/>
              </a:solidFill>
            </a:endParaRPr>
          </a:p>
        </p:txBody>
      </p:sp>
      <p:sp>
        <p:nvSpPr>
          <p:cNvPr id="26" name="TextBox 25"/>
          <p:cNvSpPr txBox="1"/>
          <p:nvPr/>
        </p:nvSpPr>
        <p:spPr>
          <a:xfrm>
            <a:off x="4906106" y="3506176"/>
            <a:ext cx="2976777" cy="230832"/>
          </a:xfrm>
          <a:prstGeom prst="rect">
            <a:avLst/>
          </a:prstGeom>
          <a:noFill/>
        </p:spPr>
        <p:txBody>
          <a:bodyPr wrap="none" lIns="0" tIns="0" rIns="0" bIns="0" rtlCol="0">
            <a:spAutoFit/>
          </a:bodyPr>
          <a:lstStyle/>
          <a:p>
            <a:pPr algn="l" defTabSz="914400">
              <a:spcAft>
                <a:spcPts val="0"/>
              </a:spcAft>
              <a:buNone/>
            </a:pPr>
            <a:r>
              <a:rPr lang="ru-RU" sz="750" b="0" i="0" smtClean="0">
                <a:solidFill>
                  <a:srgbClr val="44697D"/>
                </a:solidFill>
                <a:latin typeface="Arial Black"/>
                <a:ea typeface="Arial Unicode MS"/>
                <a:cs typeface="Arial Unicode MS"/>
              </a:rPr>
              <a:t>﻿Таблицы учета времени для внешних </a:t>
            </a:r>
            <a:r>
              <a:rPr lang="ru-RU" sz="750" b="0" i="0" smtClean="0">
                <a:solidFill>
                  <a:srgbClr val="44697D"/>
                </a:solidFill>
                <a:latin typeface="Arial Black"/>
                <a:ea typeface="Arial Unicode MS"/>
                <a:cs typeface="Arial Unicode MS"/>
              </a:rPr>
              <a:t>сотрудников</a:t>
            </a:r>
            <a:endParaRPr lang="ru-RU" sz="750" b="0" i="0" smtClean="0">
              <a:solidFill>
                <a:srgbClr val="44697D"/>
              </a:solidFill>
              <a:latin typeface="Arial Black"/>
              <a:ea typeface="Arial Unicode MS"/>
              <a:cs typeface="Arial Unicode MS"/>
            </a:endParaRPr>
          </a:p>
          <a:p>
            <a:pPr algn="l" defTabSz="914400">
              <a:spcAft>
                <a:spcPts val="0"/>
              </a:spcAft>
              <a:buNone/>
            </a:pPr>
            <a:r>
              <a:rPr lang="ru-RU" sz="750" b="0" i="0" smtClean="0">
                <a:solidFill>
                  <a:srgbClr val="44697D"/>
                </a:solidFill>
                <a:ea typeface="Arial Unicode MS"/>
                <a:cs typeface="Arial Unicode MS"/>
              </a:rPr>
              <a:t>Пакет внедрения на базе сервисно-ориентированной </a:t>
            </a:r>
            <a:r>
              <a:rPr lang="ru-RU" sz="750" b="0" i="0" smtClean="0">
                <a:solidFill>
                  <a:srgbClr val="44697D"/>
                </a:solidFill>
                <a:ea typeface="Arial Unicode MS"/>
                <a:cs typeface="Arial Unicode MS"/>
              </a:rPr>
              <a:t>архитектуры</a:t>
            </a:r>
            <a:endParaRPr lang="ru-RU" sz="750" b="0" i="0">
              <a:solidFill>
                <a:srgbClr val="44697D"/>
              </a:solidFill>
              <a:ea typeface="Arial Unicode MS"/>
              <a:cs typeface="Arial Unicode MS"/>
            </a:endParaRPr>
          </a:p>
        </p:txBody>
      </p:sp>
      <p:sp>
        <p:nvSpPr>
          <p:cNvPr id="27" name="TextBox 26"/>
          <p:cNvSpPr txBox="1"/>
          <p:nvPr/>
        </p:nvSpPr>
        <p:spPr>
          <a:xfrm>
            <a:off x="5172806" y="3939564"/>
            <a:ext cx="3336194" cy="243656"/>
          </a:xfrm>
          <a:prstGeom prst="rect">
            <a:avLst/>
          </a:prstGeom>
          <a:noFill/>
        </p:spPr>
        <p:txBody>
          <a:bodyPr wrap="square" lIns="0" tIns="0" rIns="0" bIns="0" rtlCol="0">
            <a:spAutoFit/>
          </a:bodyPr>
          <a:lstStyle/>
          <a:p>
            <a:pPr algn="l" defTabSz="914400">
              <a:spcBef>
                <a:spcPts val="200"/>
              </a:spcBef>
              <a:spcAft>
                <a:spcPts val="100"/>
              </a:spcAft>
              <a:buNone/>
            </a:pPr>
            <a:r>
              <a:rPr lang="ru-RU" sz="500" b="1" i="0" smtClean="0">
                <a:latin typeface="Arial"/>
                <a:ea typeface="Arial Unicode MS"/>
                <a:cs typeface="Arial Unicode MS"/>
              </a:rPr>
              <a:t>Регистрация</a:t>
            </a:r>
            <a:r>
              <a:rPr lang="ru-RU" sz="500" b="1" i="0" smtClean="0">
                <a:latin typeface="Arial"/>
                <a:ea typeface="Arial Unicode MS"/>
                <a:cs typeface="Arial Unicode MS"/>
              </a:rPr>
              <a:t> времени при помощи интерактивных форм SAP от Adobe </a:t>
            </a:r>
            <a:r>
              <a:rPr lang="ru-RU" sz="500" b="1" i="0" smtClean="0">
                <a:latin typeface="Arial"/>
                <a:ea typeface="Arial Unicode MS"/>
                <a:cs typeface="Arial Unicode MS"/>
              </a:rPr>
              <a:t>(</a:t>
            </a:r>
            <a:r>
              <a:rPr lang="ru-RU" sz="500" b="1" i="0" smtClean="0">
                <a:latin typeface="Arial"/>
                <a:ea typeface="Arial Unicode MS"/>
                <a:cs typeface="Arial Unicode MS"/>
              </a:rPr>
              <a:t>электронные таблицы учета </a:t>
            </a:r>
            <a:r>
              <a:rPr lang="ru-RU" sz="500" b="1" i="0" smtClean="0">
                <a:latin typeface="Arial"/>
                <a:ea typeface="Arial Unicode MS"/>
                <a:cs typeface="Arial Unicode MS"/>
              </a:rPr>
              <a:t>времени)</a:t>
            </a:r>
            <a:endParaRPr lang="ru-RU" sz="500" b="1" i="0" smtClean="0">
              <a:latin typeface="Arial"/>
              <a:ea typeface="Arial Unicode MS"/>
              <a:cs typeface="Arial Unicode MS"/>
            </a:endParaRPr>
          </a:p>
          <a:p>
            <a:pPr algn="l" defTabSz="914400">
              <a:spcAft>
                <a:spcPts val="0"/>
              </a:spcAft>
              <a:buNone/>
            </a:pPr>
            <a:r>
              <a:rPr lang="ru-RU" sz="500" b="1" i="0" smtClean="0">
                <a:latin typeface="Arial"/>
                <a:ea typeface="Arial Unicode MS"/>
                <a:cs typeface="Arial Unicode MS"/>
              </a:rPr>
              <a:t>Процесс SAP NetWeaver BPM для потока операций по утверждению и </a:t>
            </a:r>
            <a:r>
              <a:rPr lang="ru-RU" sz="500" b="1" i="0" smtClean="0">
                <a:latin typeface="Arial"/>
                <a:ea typeface="Arial Unicode MS"/>
                <a:cs typeface="Arial Unicode MS"/>
              </a:rPr>
              <a:t>﻿</a:t>
            </a:r>
            <a:r>
              <a:rPr lang="ru-RU" sz="500" b="1" i="0" smtClean="0">
                <a:latin typeface="Arial"/>
                <a:ea typeface="Arial Unicode MS"/>
                <a:cs typeface="Arial Unicode MS"/>
              </a:rPr>
              <a:t>﻿регистрация на стороне </a:t>
            </a:r>
            <a:r>
              <a:rPr lang="ru-RU" sz="500" b="1" i="0" smtClean="0">
                <a:latin typeface="Arial"/>
                <a:ea typeface="Arial Unicode MS"/>
                <a:cs typeface="Arial Unicode MS"/>
              </a:rPr>
              <a:t>сервера</a:t>
            </a:r>
            <a:endParaRPr lang="ru-RU" sz="500" b="1" i="0">
              <a:latin typeface="Arial"/>
              <a:ea typeface="Arial Unicode MS"/>
              <a:cs typeface="Arial Unicode MS"/>
            </a:endParaRPr>
          </a:p>
        </p:txBody>
      </p:sp>
      <p:sp>
        <p:nvSpPr>
          <p:cNvPr id="28" name="TextBox 27"/>
          <p:cNvSpPr txBox="1"/>
          <p:nvPr/>
        </p:nvSpPr>
        <p:spPr>
          <a:xfrm>
            <a:off x="3976958" y="4056301"/>
            <a:ext cx="70532" cy="153888"/>
          </a:xfrm>
          <a:prstGeom prst="rect">
            <a:avLst/>
          </a:prstGeom>
          <a:noFill/>
          <a:ln>
            <a:noFill/>
          </a:ln>
        </p:spPr>
        <p:txBody>
          <a:bodyPr wrap="none" lIns="0" tIns="0" rIns="0" bIns="0">
            <a:spAutoFit/>
          </a:bodyPr>
          <a:lstStyle/>
          <a:p>
            <a:pPr algn="ctr" defTabSz="914400">
              <a:buNone/>
            </a:pPr>
            <a:r>
              <a:rPr lang="ru-RU" sz="1000" b="1" i="0" smtClean="0">
                <a:solidFill>
                  <a:srgbClr val="FFFFFF"/>
                </a:solidFill>
                <a:latin typeface="Arial"/>
                <a:ea typeface="+mn-ea"/>
                <a:cs typeface="+mn-cs"/>
              </a:rPr>
              <a:t>3</a:t>
            </a:r>
            <a:endParaRPr lang="ru-RU" sz="1000" b="1" i="0">
              <a:solidFill>
                <a:srgbClr val="FFFFFF"/>
              </a:solidFill>
              <a:latin typeface="Arial"/>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spcBef>
                <a:spcPts val="0"/>
              </a:spcBef>
            </a:pPr>
            <a:r>
              <a:rPr lang="en-US" dirty="0" err="1" smtClean="0">
                <a:solidFill>
                  <a:srgbClr val="666666"/>
                </a:solidFill>
              </a:rPr>
              <a:t>Отказ</a:t>
            </a:r>
            <a:r>
              <a:rPr lang="en-US" dirty="0" smtClean="0">
                <a:solidFill>
                  <a:srgbClr val="666666"/>
                </a:solidFill>
              </a:rPr>
              <a:t> </a:t>
            </a:r>
            <a:r>
              <a:rPr lang="en-US" dirty="0" err="1" smtClean="0">
                <a:solidFill>
                  <a:srgbClr val="666666"/>
                </a:solidFill>
              </a:rPr>
              <a:t>от</a:t>
            </a:r>
            <a:r>
              <a:rPr lang="en-US" dirty="0" smtClean="0">
                <a:solidFill>
                  <a:srgbClr val="666666"/>
                </a:solidFill>
              </a:rPr>
              <a:t> </a:t>
            </a:r>
            <a:r>
              <a:rPr lang="en-US" dirty="0" err="1" smtClean="0">
                <a:solidFill>
                  <a:srgbClr val="666666"/>
                </a:solidFill>
              </a:rPr>
              <a:t>ответственности</a:t>
            </a:r>
            <a:endParaRPr lang="de-DE" sz="2400" b="1" i="0" dirty="0">
              <a:solidFill>
                <a:srgbClr val="666666"/>
              </a:solidFill>
              <a:latin typeface="Arial"/>
              <a:ea typeface="+mj-ea"/>
              <a:cs typeface="+mj-cs"/>
            </a:endParaRPr>
          </a:p>
        </p:txBody>
      </p:sp>
      <p:sp>
        <p:nvSpPr>
          <p:cNvPr id="5" name="Text Placeholder 4"/>
          <p:cNvSpPr>
            <a:spLocks noGrp="1"/>
          </p:cNvSpPr>
          <p:nvPr>
            <p:ph type="body" sz="quarter" idx="10"/>
          </p:nvPr>
        </p:nvSpPr>
        <p:spPr>
          <a:xfrm>
            <a:off x="324000" y="1260200"/>
            <a:ext cx="8494713" cy="5242200"/>
          </a:xfrm>
        </p:spPr>
        <p:txBody>
          <a:bodyPr/>
          <a:lstStyle/>
          <a:p>
            <a:pPr marL="0" marR="0" indent="0" algn="just" defTabSz="914400">
              <a:lnSpc>
                <a:spcPct val="100000"/>
              </a:lnSpc>
              <a:spcBef>
                <a:spcPts val="1620"/>
              </a:spcBef>
              <a:buNone/>
            </a:pPr>
            <a:r>
              <a:rPr lang="en-US" sz="1500" b="0" i="0" dirty="0">
                <a:solidFill>
                  <a:srgbClr val="000000"/>
                </a:solidFill>
                <a:latin typeface="Arial"/>
              </a:rPr>
              <a:t>Информация, </a:t>
            </a:r>
            <a:r>
              <a:rPr lang="en-US" sz="1500" b="0" i="0" dirty="0" err="1">
                <a:solidFill>
                  <a:srgbClr val="000000"/>
                </a:solidFill>
                <a:latin typeface="Arial"/>
              </a:rPr>
              <a:t>представленная</a:t>
            </a:r>
            <a:r>
              <a:rPr lang="en-US" sz="1500" b="0" i="0" dirty="0">
                <a:solidFill>
                  <a:srgbClr val="000000"/>
                </a:solidFill>
                <a:latin typeface="Arial"/>
              </a:rPr>
              <a:t> в </a:t>
            </a:r>
            <a:r>
              <a:rPr lang="en-US" sz="1500" b="0" i="0" dirty="0" err="1">
                <a:solidFill>
                  <a:srgbClr val="000000"/>
                </a:solidFill>
                <a:latin typeface="Arial"/>
              </a:rPr>
              <a:t>данной</a:t>
            </a:r>
            <a:r>
              <a:rPr lang="en-US" sz="1500" b="0" i="0" dirty="0">
                <a:solidFill>
                  <a:srgbClr val="000000"/>
                </a:solidFill>
                <a:latin typeface="Arial"/>
              </a:rPr>
              <a:t> презентации, </a:t>
            </a:r>
            <a:r>
              <a:rPr lang="en-US" sz="1500" b="0" i="0" dirty="0" err="1">
                <a:solidFill>
                  <a:srgbClr val="000000"/>
                </a:solidFill>
                <a:latin typeface="Arial"/>
              </a:rPr>
              <a:t>является</a:t>
            </a:r>
            <a:r>
              <a:rPr lang="en-US" sz="1500" b="0" i="0" dirty="0">
                <a:solidFill>
                  <a:srgbClr val="000000"/>
                </a:solidFill>
                <a:latin typeface="Arial"/>
              </a:rPr>
              <a:t> </a:t>
            </a:r>
            <a:r>
              <a:rPr lang="en-US" sz="1500" b="0" i="0" dirty="0" err="1">
                <a:solidFill>
                  <a:srgbClr val="000000"/>
                </a:solidFill>
                <a:latin typeface="Arial"/>
              </a:rPr>
              <a:t>конфиденциальной</a:t>
            </a:r>
            <a:r>
              <a:rPr lang="en-US" sz="1500" b="0" i="0" dirty="0">
                <a:solidFill>
                  <a:srgbClr val="000000"/>
                </a:solidFill>
                <a:latin typeface="Arial"/>
              </a:rPr>
              <a:t>, </a:t>
            </a:r>
            <a:r>
              <a:rPr lang="en-US" sz="1500" b="0" i="0" dirty="0" err="1">
                <a:solidFill>
                  <a:srgbClr val="000000"/>
                </a:solidFill>
                <a:latin typeface="Arial"/>
              </a:rPr>
              <a:t>принадлежит</a:t>
            </a:r>
            <a:r>
              <a:rPr lang="en-US" sz="1500" b="0" i="0" dirty="0">
                <a:solidFill>
                  <a:srgbClr val="000000"/>
                </a:solidFill>
                <a:latin typeface="Arial"/>
              </a:rPr>
              <a:t> SAP и </a:t>
            </a:r>
            <a:r>
              <a:rPr lang="en-US" sz="1500" b="0" i="0" dirty="0" err="1">
                <a:solidFill>
                  <a:srgbClr val="000000"/>
                </a:solidFill>
                <a:latin typeface="Arial"/>
              </a:rPr>
              <a:t>не</a:t>
            </a:r>
            <a:r>
              <a:rPr lang="en-US" sz="1500" b="0" i="0" dirty="0">
                <a:solidFill>
                  <a:srgbClr val="000000"/>
                </a:solidFill>
                <a:latin typeface="Arial"/>
              </a:rPr>
              <a:t> может быть раскрыта без разрешения SAP. </a:t>
            </a:r>
            <a:r>
              <a:rPr lang="en-US" sz="1500" b="0" i="0" dirty="0" err="1">
                <a:solidFill>
                  <a:srgbClr val="000000"/>
                </a:solidFill>
                <a:latin typeface="Arial"/>
              </a:rPr>
              <a:t>Эта</a:t>
            </a:r>
            <a:r>
              <a:rPr lang="en-US" sz="1500" b="0" i="0" dirty="0">
                <a:solidFill>
                  <a:srgbClr val="000000"/>
                </a:solidFill>
                <a:latin typeface="Arial"/>
              </a:rPr>
              <a:t> </a:t>
            </a:r>
            <a:r>
              <a:rPr lang="en-US" sz="1500" b="0" i="0" dirty="0" err="1">
                <a:solidFill>
                  <a:srgbClr val="000000"/>
                </a:solidFill>
                <a:latin typeface="Arial"/>
              </a:rPr>
              <a:t>презентация</a:t>
            </a:r>
            <a:r>
              <a:rPr lang="en-US" sz="1500" b="0" i="0" dirty="0">
                <a:solidFill>
                  <a:srgbClr val="000000"/>
                </a:solidFill>
                <a:latin typeface="Arial"/>
              </a:rPr>
              <a:t> </a:t>
            </a:r>
            <a:r>
              <a:rPr lang="en-US" sz="1500" b="0" i="0" dirty="0" err="1" smtClean="0">
                <a:solidFill>
                  <a:srgbClr val="000000"/>
                </a:solidFill>
                <a:latin typeface="Arial"/>
              </a:rPr>
              <a:t>не</a:t>
            </a:r>
            <a:r>
              <a:rPr lang="ru-RU" sz="1500" dirty="0">
                <a:solidFill>
                  <a:srgbClr val="000000"/>
                </a:solidFill>
                <a:latin typeface="Arial"/>
              </a:rPr>
              <a:t> </a:t>
            </a:r>
            <a:r>
              <a:rPr lang="en-US" sz="1500" b="0" i="0" dirty="0" err="1" smtClean="0">
                <a:solidFill>
                  <a:srgbClr val="000000"/>
                </a:solidFill>
                <a:latin typeface="Arial"/>
              </a:rPr>
              <a:t>имеет</a:t>
            </a:r>
            <a:r>
              <a:rPr lang="en-US" sz="1500" b="0" i="0" dirty="0" smtClean="0">
                <a:solidFill>
                  <a:srgbClr val="000000"/>
                </a:solidFill>
                <a:latin typeface="Arial"/>
              </a:rPr>
              <a:t> </a:t>
            </a:r>
            <a:r>
              <a:rPr lang="en-US" sz="1500" b="0" i="0" dirty="0" err="1">
                <a:solidFill>
                  <a:srgbClr val="000000"/>
                </a:solidFill>
                <a:latin typeface="Arial"/>
              </a:rPr>
              <a:t>отношения</a:t>
            </a:r>
            <a:r>
              <a:rPr lang="en-US" sz="1500" b="0" i="0" dirty="0">
                <a:solidFill>
                  <a:srgbClr val="000000"/>
                </a:solidFill>
                <a:latin typeface="Arial"/>
              </a:rPr>
              <a:t> к </a:t>
            </a:r>
            <a:r>
              <a:rPr lang="en-US" sz="1500" b="0" i="0" dirty="0" err="1">
                <a:solidFill>
                  <a:srgbClr val="000000"/>
                </a:solidFill>
                <a:latin typeface="Arial"/>
              </a:rPr>
              <a:t>Вашему</a:t>
            </a:r>
            <a:r>
              <a:rPr lang="en-US" sz="1500" b="0" i="0" dirty="0">
                <a:solidFill>
                  <a:srgbClr val="000000"/>
                </a:solidFill>
                <a:latin typeface="Arial"/>
              </a:rPr>
              <a:t> </a:t>
            </a:r>
            <a:r>
              <a:rPr lang="en-US" sz="1500" b="0" i="0" dirty="0" err="1">
                <a:solidFill>
                  <a:srgbClr val="000000"/>
                </a:solidFill>
                <a:latin typeface="Arial"/>
              </a:rPr>
              <a:t>лицензионному</a:t>
            </a:r>
            <a:r>
              <a:rPr lang="en-US" sz="1500" b="0" i="0" dirty="0">
                <a:solidFill>
                  <a:srgbClr val="000000"/>
                </a:solidFill>
                <a:latin typeface="Arial"/>
              </a:rPr>
              <a:t> </a:t>
            </a:r>
            <a:r>
              <a:rPr lang="en-US" sz="1500" b="0" i="0" dirty="0" err="1">
                <a:solidFill>
                  <a:srgbClr val="000000"/>
                </a:solidFill>
                <a:latin typeface="Arial"/>
              </a:rPr>
              <a:t>соглашению</a:t>
            </a:r>
            <a:r>
              <a:rPr lang="en-US" sz="1500" b="0" i="0" dirty="0">
                <a:solidFill>
                  <a:srgbClr val="000000"/>
                </a:solidFill>
                <a:latin typeface="Arial"/>
              </a:rPr>
              <a:t>, </a:t>
            </a:r>
            <a:r>
              <a:rPr lang="en-US" sz="1500" b="0" i="0" dirty="0" err="1">
                <a:solidFill>
                  <a:srgbClr val="000000"/>
                </a:solidFill>
                <a:latin typeface="Arial"/>
              </a:rPr>
              <a:t>подписке</a:t>
            </a:r>
            <a:r>
              <a:rPr lang="en-US" sz="1500" b="0" i="0" dirty="0">
                <a:solidFill>
                  <a:srgbClr val="000000"/>
                </a:solidFill>
                <a:latin typeface="Arial"/>
              </a:rPr>
              <a:t> </a:t>
            </a:r>
            <a:r>
              <a:rPr lang="en-US" sz="1500" b="0" i="0" dirty="0" err="1">
                <a:solidFill>
                  <a:srgbClr val="000000"/>
                </a:solidFill>
                <a:latin typeface="Arial"/>
              </a:rPr>
              <a:t>или</a:t>
            </a:r>
            <a:r>
              <a:rPr lang="en-US" sz="1500" b="0" i="0" dirty="0">
                <a:solidFill>
                  <a:srgbClr val="000000"/>
                </a:solidFill>
                <a:latin typeface="Arial"/>
              </a:rPr>
              <a:t> </a:t>
            </a:r>
            <a:r>
              <a:rPr lang="en-US" sz="1500" b="0" i="0" dirty="0" err="1">
                <a:solidFill>
                  <a:srgbClr val="000000"/>
                </a:solidFill>
                <a:latin typeface="Arial"/>
              </a:rPr>
              <a:t>любому</a:t>
            </a:r>
            <a:r>
              <a:rPr lang="en-US" sz="1500" b="0" i="0" dirty="0">
                <a:solidFill>
                  <a:srgbClr val="000000"/>
                </a:solidFill>
                <a:latin typeface="Arial"/>
              </a:rPr>
              <a:t> </a:t>
            </a:r>
            <a:r>
              <a:rPr lang="en-US" sz="1500" b="0" i="0" dirty="0" err="1">
                <a:solidFill>
                  <a:srgbClr val="000000"/>
                </a:solidFill>
                <a:latin typeface="Arial"/>
              </a:rPr>
              <a:t>другому</a:t>
            </a:r>
            <a:r>
              <a:rPr lang="en-US" sz="1500" b="0" i="0" dirty="0">
                <a:solidFill>
                  <a:srgbClr val="000000"/>
                </a:solidFill>
                <a:latin typeface="Arial"/>
              </a:rPr>
              <a:t> </a:t>
            </a:r>
            <a:r>
              <a:rPr lang="en-US" sz="1500" b="0" i="0" dirty="0" err="1">
                <a:solidFill>
                  <a:srgbClr val="000000"/>
                </a:solidFill>
                <a:latin typeface="Arial"/>
              </a:rPr>
              <a:t>соглашению</a:t>
            </a:r>
            <a:r>
              <a:rPr lang="en-US" sz="1500" b="0" i="0" dirty="0">
                <a:solidFill>
                  <a:srgbClr val="000000"/>
                </a:solidFill>
                <a:latin typeface="Arial"/>
              </a:rPr>
              <a:t> с SAP. Компания SAP </a:t>
            </a:r>
            <a:r>
              <a:rPr lang="en-US" sz="1500" b="0" i="0" dirty="0" err="1">
                <a:solidFill>
                  <a:srgbClr val="000000"/>
                </a:solidFill>
                <a:latin typeface="Arial"/>
              </a:rPr>
              <a:t>не</a:t>
            </a:r>
            <a:r>
              <a:rPr lang="en-US" sz="1500" b="0" i="0" dirty="0">
                <a:solidFill>
                  <a:srgbClr val="000000"/>
                </a:solidFill>
                <a:latin typeface="Arial"/>
              </a:rPr>
              <a:t> обязуется придерживаться курса развития бизнеса, </a:t>
            </a:r>
            <a:r>
              <a:rPr lang="en-US" sz="1500" b="0" i="0" dirty="0" err="1">
                <a:solidFill>
                  <a:srgbClr val="000000"/>
                </a:solidFill>
                <a:latin typeface="Arial"/>
              </a:rPr>
              <a:t>изложенного</a:t>
            </a:r>
            <a:r>
              <a:rPr lang="en-US" sz="1500" b="0" i="0" dirty="0">
                <a:solidFill>
                  <a:srgbClr val="000000"/>
                </a:solidFill>
                <a:latin typeface="Arial"/>
              </a:rPr>
              <a:t> </a:t>
            </a:r>
            <a:r>
              <a:rPr lang="en-US" sz="1500" b="0" i="0" dirty="0" smtClean="0">
                <a:solidFill>
                  <a:srgbClr val="000000"/>
                </a:solidFill>
                <a:latin typeface="Arial"/>
              </a:rPr>
              <a:t>в</a:t>
            </a:r>
            <a:r>
              <a:rPr lang="ru-RU" sz="1500" b="0" i="0" dirty="0" smtClean="0">
                <a:solidFill>
                  <a:srgbClr val="000000"/>
                </a:solidFill>
                <a:latin typeface="Arial"/>
              </a:rPr>
              <a:t> </a:t>
            </a:r>
            <a:r>
              <a:rPr lang="en-US" sz="1500" b="0" i="0" dirty="0" err="1" smtClean="0">
                <a:solidFill>
                  <a:srgbClr val="000000"/>
                </a:solidFill>
                <a:latin typeface="Arial"/>
              </a:rPr>
              <a:t>настоящей</a:t>
            </a:r>
            <a:r>
              <a:rPr lang="en-US" sz="1500" b="0" i="0" dirty="0" smtClean="0">
                <a:solidFill>
                  <a:srgbClr val="000000"/>
                </a:solidFill>
                <a:latin typeface="Arial"/>
              </a:rPr>
              <a:t> </a:t>
            </a:r>
            <a:r>
              <a:rPr lang="en-US" sz="1500" b="0" i="0" dirty="0">
                <a:solidFill>
                  <a:srgbClr val="000000"/>
                </a:solidFill>
                <a:latin typeface="Arial"/>
              </a:rPr>
              <a:t>презентации, а также </a:t>
            </a:r>
            <a:r>
              <a:rPr lang="en-US" sz="1500" b="0" i="0" dirty="0" err="1">
                <a:solidFill>
                  <a:srgbClr val="000000"/>
                </a:solidFill>
                <a:latin typeface="Arial"/>
              </a:rPr>
              <a:t>не</a:t>
            </a:r>
            <a:r>
              <a:rPr lang="en-US" sz="1500" b="0" i="0" dirty="0">
                <a:solidFill>
                  <a:srgbClr val="000000"/>
                </a:solidFill>
                <a:latin typeface="Arial"/>
              </a:rPr>
              <a:t> берет </a:t>
            </a:r>
            <a:r>
              <a:rPr lang="en-US" sz="1500" b="0" i="0" dirty="0" err="1">
                <a:solidFill>
                  <a:srgbClr val="000000"/>
                </a:solidFill>
                <a:latin typeface="Arial"/>
              </a:rPr>
              <a:t>на</a:t>
            </a:r>
            <a:r>
              <a:rPr lang="en-US" sz="1500" b="0" i="0" dirty="0">
                <a:solidFill>
                  <a:srgbClr val="000000"/>
                </a:solidFill>
                <a:latin typeface="Arial"/>
              </a:rPr>
              <a:t> себя </a:t>
            </a:r>
            <a:r>
              <a:rPr lang="en-US" sz="1500" b="0" i="0" dirty="0" err="1">
                <a:solidFill>
                  <a:srgbClr val="000000"/>
                </a:solidFill>
                <a:latin typeface="Arial"/>
              </a:rPr>
              <a:t>обязательств</a:t>
            </a:r>
            <a:r>
              <a:rPr lang="en-US" sz="1500" b="0" i="0" dirty="0">
                <a:solidFill>
                  <a:srgbClr val="000000"/>
                </a:solidFill>
                <a:latin typeface="Arial"/>
              </a:rPr>
              <a:t> </a:t>
            </a:r>
            <a:r>
              <a:rPr lang="en-US" sz="1500" b="0" i="0" dirty="0" err="1">
                <a:solidFill>
                  <a:srgbClr val="000000"/>
                </a:solidFill>
                <a:latin typeface="Arial"/>
              </a:rPr>
              <a:t>по</a:t>
            </a:r>
            <a:r>
              <a:rPr lang="en-US" sz="1500" b="0" i="0" dirty="0">
                <a:solidFill>
                  <a:srgbClr val="000000"/>
                </a:solidFill>
                <a:latin typeface="Arial"/>
              </a:rPr>
              <a:t> </a:t>
            </a:r>
            <a:r>
              <a:rPr lang="en-US" sz="1500" b="0" i="0" dirty="0" err="1">
                <a:solidFill>
                  <a:srgbClr val="000000"/>
                </a:solidFill>
                <a:latin typeface="Arial"/>
              </a:rPr>
              <a:t>разработке</a:t>
            </a:r>
            <a:r>
              <a:rPr lang="en-US" sz="1500" b="0" i="0" dirty="0">
                <a:solidFill>
                  <a:srgbClr val="000000"/>
                </a:solidFill>
                <a:latin typeface="Arial"/>
              </a:rPr>
              <a:t> или </a:t>
            </a:r>
            <a:r>
              <a:rPr lang="en-US" sz="1500" b="0" i="0" dirty="0" err="1">
                <a:solidFill>
                  <a:srgbClr val="000000"/>
                </a:solidFill>
                <a:latin typeface="Arial"/>
              </a:rPr>
              <a:t>включению</a:t>
            </a:r>
            <a:r>
              <a:rPr lang="en-US" sz="1500" b="0" i="0" dirty="0">
                <a:solidFill>
                  <a:srgbClr val="000000"/>
                </a:solidFill>
                <a:latin typeface="Arial"/>
              </a:rPr>
              <a:t> в </a:t>
            </a:r>
            <a:r>
              <a:rPr lang="en-US" sz="1500" b="0" i="0" dirty="0" err="1">
                <a:solidFill>
                  <a:srgbClr val="000000"/>
                </a:solidFill>
                <a:latin typeface="Arial"/>
              </a:rPr>
              <a:t>новый</a:t>
            </a:r>
            <a:r>
              <a:rPr lang="en-US" sz="1500" b="0" i="0" dirty="0">
                <a:solidFill>
                  <a:srgbClr val="000000"/>
                </a:solidFill>
                <a:latin typeface="Arial"/>
              </a:rPr>
              <a:t> </a:t>
            </a:r>
            <a:r>
              <a:rPr lang="en-US" sz="1500" b="0" i="0" dirty="0" err="1">
                <a:solidFill>
                  <a:srgbClr val="000000"/>
                </a:solidFill>
                <a:latin typeface="Arial"/>
              </a:rPr>
              <a:t>релиз</a:t>
            </a:r>
            <a:r>
              <a:rPr lang="en-US" sz="1500" b="0" i="0" dirty="0">
                <a:solidFill>
                  <a:srgbClr val="000000"/>
                </a:solidFill>
                <a:latin typeface="Arial"/>
              </a:rPr>
              <a:t> функциональных </a:t>
            </a:r>
            <a:r>
              <a:rPr lang="en-US" sz="1500" b="0" i="0" dirty="0" err="1">
                <a:solidFill>
                  <a:srgbClr val="000000"/>
                </a:solidFill>
                <a:latin typeface="Arial"/>
              </a:rPr>
              <a:t>возможностей</a:t>
            </a:r>
            <a:r>
              <a:rPr lang="en-US" sz="1500" b="0" i="0" dirty="0">
                <a:solidFill>
                  <a:srgbClr val="000000"/>
                </a:solidFill>
                <a:latin typeface="Arial"/>
              </a:rPr>
              <a:t>, </a:t>
            </a:r>
            <a:r>
              <a:rPr lang="en-US" sz="1500" b="0" i="0" dirty="0" err="1">
                <a:solidFill>
                  <a:srgbClr val="000000"/>
                </a:solidFill>
                <a:latin typeface="Arial"/>
              </a:rPr>
              <a:t>упомянутых</a:t>
            </a:r>
            <a:r>
              <a:rPr lang="en-US" sz="1500" b="0" i="0" dirty="0">
                <a:solidFill>
                  <a:srgbClr val="000000"/>
                </a:solidFill>
                <a:latin typeface="Arial"/>
              </a:rPr>
              <a:t> в </a:t>
            </a:r>
            <a:r>
              <a:rPr lang="en-US" sz="1500" b="0" i="0" dirty="0" err="1">
                <a:solidFill>
                  <a:srgbClr val="000000"/>
                </a:solidFill>
                <a:latin typeface="Arial"/>
              </a:rPr>
              <a:t>ней</a:t>
            </a:r>
            <a:r>
              <a:rPr lang="en-US" sz="1500" b="0" i="0" dirty="0">
                <a:solidFill>
                  <a:srgbClr val="000000"/>
                </a:solidFill>
                <a:latin typeface="Arial"/>
              </a:rPr>
              <a:t>. </a:t>
            </a:r>
            <a:r>
              <a:rPr lang="en-US" sz="1500" b="0" i="0" dirty="0" err="1">
                <a:solidFill>
                  <a:srgbClr val="000000"/>
                </a:solidFill>
                <a:latin typeface="Arial"/>
              </a:rPr>
              <a:t>Настоящий</a:t>
            </a:r>
            <a:r>
              <a:rPr lang="en-US" sz="1500" b="0" i="0" dirty="0">
                <a:solidFill>
                  <a:srgbClr val="000000"/>
                </a:solidFill>
                <a:latin typeface="Arial"/>
              </a:rPr>
              <a:t> </a:t>
            </a:r>
            <a:r>
              <a:rPr lang="en-US" sz="1500" b="0" i="0" dirty="0" err="1">
                <a:solidFill>
                  <a:srgbClr val="000000"/>
                </a:solidFill>
                <a:latin typeface="Arial"/>
              </a:rPr>
              <a:t>документ</a:t>
            </a:r>
            <a:r>
              <a:rPr lang="en-US" sz="1500" b="0" i="0" dirty="0">
                <a:solidFill>
                  <a:srgbClr val="000000"/>
                </a:solidFill>
                <a:latin typeface="Arial"/>
              </a:rPr>
              <a:t> </a:t>
            </a:r>
            <a:r>
              <a:rPr lang="en-US" sz="1500" b="0" i="0" dirty="0" err="1">
                <a:solidFill>
                  <a:srgbClr val="000000"/>
                </a:solidFill>
                <a:latin typeface="Arial"/>
              </a:rPr>
              <a:t>или</a:t>
            </a:r>
            <a:r>
              <a:rPr lang="en-US" sz="1500" b="0" i="0" dirty="0">
                <a:solidFill>
                  <a:srgbClr val="000000"/>
                </a:solidFill>
                <a:latin typeface="Arial"/>
              </a:rPr>
              <a:t> </a:t>
            </a:r>
            <a:r>
              <a:rPr lang="en-US" sz="1500" b="0" i="0" dirty="0" err="1">
                <a:solidFill>
                  <a:srgbClr val="000000"/>
                </a:solidFill>
                <a:latin typeface="Arial"/>
              </a:rPr>
              <a:t>любая</a:t>
            </a:r>
            <a:r>
              <a:rPr lang="en-US" sz="1500" b="0" i="0" dirty="0">
                <a:solidFill>
                  <a:srgbClr val="000000"/>
                </a:solidFill>
                <a:latin typeface="Arial"/>
              </a:rPr>
              <a:t> </a:t>
            </a:r>
            <a:r>
              <a:rPr lang="en-US" sz="1500" b="0" i="0" dirty="0" err="1">
                <a:solidFill>
                  <a:srgbClr val="000000"/>
                </a:solidFill>
                <a:latin typeface="Arial"/>
              </a:rPr>
              <a:t>связанная</a:t>
            </a:r>
            <a:r>
              <a:rPr lang="en-US" sz="1500" b="0" i="0" dirty="0">
                <a:solidFill>
                  <a:srgbClr val="000000"/>
                </a:solidFill>
                <a:latin typeface="Arial"/>
              </a:rPr>
              <a:t> с </a:t>
            </a:r>
            <a:r>
              <a:rPr lang="en-US" sz="1500" b="0" i="0" dirty="0" err="1">
                <a:solidFill>
                  <a:srgbClr val="000000"/>
                </a:solidFill>
                <a:latin typeface="Arial"/>
              </a:rPr>
              <a:t>ним</a:t>
            </a:r>
            <a:r>
              <a:rPr lang="en-US" sz="1500" b="0" i="0" dirty="0">
                <a:solidFill>
                  <a:srgbClr val="000000"/>
                </a:solidFill>
                <a:latin typeface="Arial"/>
              </a:rPr>
              <a:t> </a:t>
            </a:r>
            <a:r>
              <a:rPr lang="en-US" sz="1500" b="0" i="0" dirty="0" err="1">
                <a:solidFill>
                  <a:srgbClr val="000000"/>
                </a:solidFill>
                <a:latin typeface="Arial"/>
              </a:rPr>
              <a:t>презентация</a:t>
            </a:r>
            <a:r>
              <a:rPr lang="en-US" sz="1500" b="0" i="0" dirty="0">
                <a:solidFill>
                  <a:srgbClr val="000000"/>
                </a:solidFill>
                <a:latin typeface="Arial"/>
              </a:rPr>
              <a:t>, </a:t>
            </a:r>
            <a:r>
              <a:rPr lang="en-US" sz="1500" b="0" i="0" dirty="0" err="1">
                <a:solidFill>
                  <a:srgbClr val="000000"/>
                </a:solidFill>
                <a:latin typeface="Arial"/>
              </a:rPr>
              <a:t>стратегия</a:t>
            </a:r>
            <a:r>
              <a:rPr lang="en-US" sz="1500" b="0" i="0" dirty="0">
                <a:solidFill>
                  <a:srgbClr val="000000"/>
                </a:solidFill>
                <a:latin typeface="Arial"/>
              </a:rPr>
              <a:t> SAP и </a:t>
            </a:r>
            <a:r>
              <a:rPr lang="en-US" sz="1500" b="0" i="0" dirty="0" err="1">
                <a:solidFill>
                  <a:srgbClr val="000000"/>
                </a:solidFill>
                <a:latin typeface="Arial"/>
              </a:rPr>
              <a:t>план</a:t>
            </a:r>
            <a:r>
              <a:rPr lang="en-US" sz="1500" b="0" i="0" dirty="0">
                <a:solidFill>
                  <a:srgbClr val="000000"/>
                </a:solidFill>
                <a:latin typeface="Arial"/>
              </a:rPr>
              <a:t> </a:t>
            </a:r>
            <a:r>
              <a:rPr lang="en-US" sz="1500" b="0" i="0" dirty="0" err="1">
                <a:solidFill>
                  <a:srgbClr val="000000"/>
                </a:solidFill>
                <a:latin typeface="Arial"/>
              </a:rPr>
              <a:t>развития</a:t>
            </a:r>
            <a:r>
              <a:rPr lang="en-US" sz="1500" b="0" i="0" dirty="0">
                <a:solidFill>
                  <a:srgbClr val="000000"/>
                </a:solidFill>
                <a:latin typeface="Arial"/>
              </a:rPr>
              <a:t> </a:t>
            </a:r>
            <a:r>
              <a:rPr lang="en-US" sz="1500" b="0" i="0" dirty="0" err="1">
                <a:solidFill>
                  <a:srgbClr val="000000"/>
                </a:solidFill>
                <a:latin typeface="Arial"/>
              </a:rPr>
              <a:t>продуктов</a:t>
            </a:r>
            <a:r>
              <a:rPr lang="en-US" sz="1500" b="0" i="0" dirty="0">
                <a:solidFill>
                  <a:srgbClr val="000000"/>
                </a:solidFill>
                <a:latin typeface="Arial"/>
              </a:rPr>
              <a:t> </a:t>
            </a:r>
            <a:r>
              <a:rPr lang="en-US" sz="1500" b="0" i="0" dirty="0" err="1">
                <a:solidFill>
                  <a:srgbClr val="000000"/>
                </a:solidFill>
                <a:latin typeface="Arial"/>
              </a:rPr>
              <a:t>могут</a:t>
            </a:r>
            <a:r>
              <a:rPr lang="en-US" sz="1500" b="0" i="0" dirty="0">
                <a:solidFill>
                  <a:srgbClr val="000000"/>
                </a:solidFill>
                <a:latin typeface="Arial"/>
              </a:rPr>
              <a:t> </a:t>
            </a:r>
            <a:r>
              <a:rPr lang="en-US" sz="1500" b="0" i="0" dirty="0" err="1">
                <a:solidFill>
                  <a:srgbClr val="000000"/>
                </a:solidFill>
                <a:latin typeface="Arial"/>
              </a:rPr>
              <a:t>быть</a:t>
            </a:r>
            <a:r>
              <a:rPr lang="en-US" sz="1500" b="0" i="0" dirty="0">
                <a:solidFill>
                  <a:srgbClr val="000000"/>
                </a:solidFill>
                <a:latin typeface="Arial"/>
              </a:rPr>
              <a:t> </a:t>
            </a:r>
            <a:r>
              <a:rPr lang="en-US" sz="1500" b="0" i="0" dirty="0" err="1">
                <a:solidFill>
                  <a:srgbClr val="000000"/>
                </a:solidFill>
                <a:latin typeface="Arial"/>
              </a:rPr>
              <a:t>изменены</a:t>
            </a:r>
            <a:r>
              <a:rPr lang="en-US" sz="1500" b="0" i="0" dirty="0">
                <a:solidFill>
                  <a:srgbClr val="000000"/>
                </a:solidFill>
                <a:latin typeface="Arial"/>
              </a:rPr>
              <a:t> </a:t>
            </a:r>
            <a:r>
              <a:rPr lang="en-US" sz="1500" b="0" i="0" dirty="0" err="1">
                <a:solidFill>
                  <a:srgbClr val="000000"/>
                </a:solidFill>
                <a:latin typeface="Arial"/>
              </a:rPr>
              <a:t>компанией</a:t>
            </a:r>
            <a:r>
              <a:rPr lang="en-US" sz="1500" b="0" i="0" dirty="0">
                <a:solidFill>
                  <a:srgbClr val="000000"/>
                </a:solidFill>
                <a:latin typeface="Arial"/>
              </a:rPr>
              <a:t> SAP в </a:t>
            </a:r>
            <a:r>
              <a:rPr lang="en-US" sz="1500" b="0" i="0" dirty="0" err="1">
                <a:solidFill>
                  <a:srgbClr val="000000"/>
                </a:solidFill>
                <a:latin typeface="Arial"/>
              </a:rPr>
              <a:t>любое</a:t>
            </a:r>
            <a:r>
              <a:rPr lang="en-US" sz="1500" b="0" i="0" dirty="0">
                <a:solidFill>
                  <a:srgbClr val="000000"/>
                </a:solidFill>
                <a:latin typeface="Arial"/>
              </a:rPr>
              <a:t> </a:t>
            </a:r>
            <a:r>
              <a:rPr lang="en-US" sz="1500" b="0" i="0" dirty="0" err="1">
                <a:solidFill>
                  <a:srgbClr val="000000"/>
                </a:solidFill>
                <a:latin typeface="Arial"/>
              </a:rPr>
              <a:t>время</a:t>
            </a:r>
            <a:r>
              <a:rPr lang="en-US" sz="1500" b="0" i="0" dirty="0">
                <a:solidFill>
                  <a:srgbClr val="000000"/>
                </a:solidFill>
                <a:latin typeface="Arial"/>
              </a:rPr>
              <a:t> </a:t>
            </a:r>
            <a:r>
              <a:rPr lang="en-US" sz="1500" b="0" i="0" dirty="0" err="1">
                <a:solidFill>
                  <a:srgbClr val="000000"/>
                </a:solidFill>
                <a:latin typeface="Arial"/>
              </a:rPr>
              <a:t>по</a:t>
            </a:r>
            <a:r>
              <a:rPr lang="en-US" sz="1500" b="0" i="0" dirty="0">
                <a:solidFill>
                  <a:srgbClr val="000000"/>
                </a:solidFill>
                <a:latin typeface="Arial"/>
              </a:rPr>
              <a:t> </a:t>
            </a:r>
            <a:r>
              <a:rPr lang="en-US" sz="1500" b="0" i="0" dirty="0" err="1">
                <a:solidFill>
                  <a:srgbClr val="000000"/>
                </a:solidFill>
                <a:latin typeface="Arial"/>
              </a:rPr>
              <a:t>любой</a:t>
            </a:r>
            <a:r>
              <a:rPr lang="en-US" sz="1500" b="0" i="0" dirty="0">
                <a:solidFill>
                  <a:srgbClr val="000000"/>
                </a:solidFill>
                <a:latin typeface="Arial"/>
              </a:rPr>
              <a:t> </a:t>
            </a:r>
            <a:r>
              <a:rPr lang="en-US" sz="1500" b="0" i="0" dirty="0" err="1">
                <a:solidFill>
                  <a:srgbClr val="000000"/>
                </a:solidFill>
                <a:latin typeface="Arial"/>
              </a:rPr>
              <a:t>причине</a:t>
            </a:r>
            <a:r>
              <a:rPr lang="en-US" sz="1500" b="0" i="0" dirty="0">
                <a:solidFill>
                  <a:srgbClr val="000000"/>
                </a:solidFill>
                <a:latin typeface="Arial"/>
              </a:rPr>
              <a:t> </a:t>
            </a:r>
            <a:r>
              <a:rPr lang="en-US" sz="1500" b="0" i="0" dirty="0" err="1">
                <a:solidFill>
                  <a:srgbClr val="000000"/>
                </a:solidFill>
                <a:latin typeface="Arial"/>
              </a:rPr>
              <a:t>без</a:t>
            </a:r>
            <a:r>
              <a:rPr lang="en-US" sz="1500" b="0" i="0" dirty="0">
                <a:solidFill>
                  <a:srgbClr val="000000"/>
                </a:solidFill>
                <a:latin typeface="Arial"/>
              </a:rPr>
              <a:t> </a:t>
            </a:r>
            <a:r>
              <a:rPr lang="en-US" sz="1500" b="0" i="0" dirty="0" err="1">
                <a:solidFill>
                  <a:srgbClr val="000000"/>
                </a:solidFill>
                <a:latin typeface="Arial"/>
              </a:rPr>
              <a:t>предварительного</a:t>
            </a:r>
            <a:r>
              <a:rPr lang="en-US" sz="1500" b="0" i="0" dirty="0">
                <a:solidFill>
                  <a:srgbClr val="000000"/>
                </a:solidFill>
                <a:latin typeface="Arial"/>
              </a:rPr>
              <a:t> </a:t>
            </a:r>
            <a:r>
              <a:rPr lang="en-US" sz="1500" b="0" i="0" dirty="0" err="1">
                <a:solidFill>
                  <a:srgbClr val="000000"/>
                </a:solidFill>
                <a:latin typeface="Arial"/>
              </a:rPr>
              <a:t>уведомления</a:t>
            </a:r>
            <a:r>
              <a:rPr lang="en-US" sz="1500" b="0" i="0" dirty="0">
                <a:solidFill>
                  <a:srgbClr val="000000"/>
                </a:solidFill>
                <a:latin typeface="Arial"/>
              </a:rPr>
              <a:t>. Информация, </a:t>
            </a:r>
            <a:r>
              <a:rPr lang="en-US" sz="1500" b="0" i="0" dirty="0" err="1">
                <a:solidFill>
                  <a:srgbClr val="000000"/>
                </a:solidFill>
                <a:latin typeface="Arial"/>
              </a:rPr>
              <a:t>представленная</a:t>
            </a:r>
            <a:r>
              <a:rPr lang="en-US" sz="1500" b="0" i="0" dirty="0">
                <a:solidFill>
                  <a:srgbClr val="000000"/>
                </a:solidFill>
                <a:latin typeface="Arial"/>
              </a:rPr>
              <a:t> в настоящей презентации, </a:t>
            </a:r>
            <a:r>
              <a:rPr lang="en-US" sz="1500" b="0" i="0" dirty="0" err="1">
                <a:solidFill>
                  <a:srgbClr val="000000"/>
                </a:solidFill>
                <a:latin typeface="Arial"/>
              </a:rPr>
              <a:t>не</a:t>
            </a:r>
            <a:r>
              <a:rPr lang="en-US" sz="1500" b="0" i="0" dirty="0">
                <a:solidFill>
                  <a:srgbClr val="000000"/>
                </a:solidFill>
                <a:latin typeface="Arial"/>
              </a:rPr>
              <a:t> </a:t>
            </a:r>
            <a:r>
              <a:rPr lang="en-US" sz="1500" b="0" i="0" dirty="0" err="1">
                <a:solidFill>
                  <a:srgbClr val="000000"/>
                </a:solidFill>
                <a:latin typeface="Arial"/>
              </a:rPr>
              <a:t>представляет</a:t>
            </a:r>
            <a:r>
              <a:rPr lang="en-US" sz="1500" b="0" i="0" dirty="0">
                <a:solidFill>
                  <a:srgbClr val="000000"/>
                </a:solidFill>
                <a:latin typeface="Arial"/>
              </a:rPr>
              <a:t> </a:t>
            </a:r>
            <a:r>
              <a:rPr lang="en-US" sz="1500" b="0" i="0" dirty="0" err="1">
                <a:solidFill>
                  <a:srgbClr val="000000"/>
                </a:solidFill>
                <a:latin typeface="Arial"/>
              </a:rPr>
              <a:t>собой</a:t>
            </a:r>
            <a:r>
              <a:rPr lang="en-US" sz="1500" b="0" i="0" dirty="0">
                <a:solidFill>
                  <a:srgbClr val="000000"/>
                </a:solidFill>
                <a:latin typeface="Arial"/>
              </a:rPr>
              <a:t> </a:t>
            </a:r>
            <a:r>
              <a:rPr lang="en-US" sz="1500" b="0" i="0" dirty="0" err="1">
                <a:solidFill>
                  <a:srgbClr val="000000"/>
                </a:solidFill>
                <a:latin typeface="Arial"/>
              </a:rPr>
              <a:t>намерение</a:t>
            </a:r>
            <a:r>
              <a:rPr lang="en-US" sz="1500" b="0" i="0" dirty="0">
                <a:solidFill>
                  <a:srgbClr val="000000"/>
                </a:solidFill>
                <a:latin typeface="Arial"/>
              </a:rPr>
              <a:t>, </a:t>
            </a:r>
            <a:r>
              <a:rPr lang="en-US" sz="1500" b="0" i="0" dirty="0" err="1">
                <a:solidFill>
                  <a:srgbClr val="000000"/>
                </a:solidFill>
                <a:latin typeface="Arial"/>
              </a:rPr>
              <a:t>обещание</a:t>
            </a:r>
            <a:r>
              <a:rPr lang="en-US" sz="1500" b="0" i="0" dirty="0">
                <a:solidFill>
                  <a:srgbClr val="000000"/>
                </a:solidFill>
                <a:latin typeface="Arial"/>
              </a:rPr>
              <a:t> или </a:t>
            </a:r>
            <a:r>
              <a:rPr lang="en-US" sz="1500" b="0" i="0" dirty="0" err="1">
                <a:solidFill>
                  <a:srgbClr val="000000"/>
                </a:solidFill>
                <a:latin typeface="Arial"/>
              </a:rPr>
              <a:t>юридическое</a:t>
            </a:r>
            <a:r>
              <a:rPr lang="en-US" sz="1500" b="0" i="0" dirty="0">
                <a:solidFill>
                  <a:srgbClr val="000000"/>
                </a:solidFill>
                <a:latin typeface="Arial"/>
              </a:rPr>
              <a:t> </a:t>
            </a:r>
            <a:r>
              <a:rPr lang="en-US" sz="1500" b="0" i="0" dirty="0" err="1">
                <a:solidFill>
                  <a:srgbClr val="000000"/>
                </a:solidFill>
                <a:latin typeface="Arial"/>
              </a:rPr>
              <a:t>обязательство</a:t>
            </a:r>
            <a:r>
              <a:rPr lang="en-US" sz="1500" b="0" i="0" dirty="0">
                <a:solidFill>
                  <a:srgbClr val="000000"/>
                </a:solidFill>
                <a:latin typeface="Arial"/>
              </a:rPr>
              <a:t> </a:t>
            </a:r>
            <a:r>
              <a:rPr lang="en-US" sz="1500" b="0" i="0" dirty="0" err="1">
                <a:solidFill>
                  <a:srgbClr val="000000"/>
                </a:solidFill>
                <a:latin typeface="Arial"/>
              </a:rPr>
              <a:t>по</a:t>
            </a:r>
            <a:r>
              <a:rPr lang="en-US" sz="1500" b="0" i="0" dirty="0">
                <a:solidFill>
                  <a:srgbClr val="000000"/>
                </a:solidFill>
                <a:latin typeface="Arial"/>
              </a:rPr>
              <a:t> </a:t>
            </a:r>
            <a:r>
              <a:rPr lang="en-US" sz="1500" b="0" i="0" dirty="0" err="1">
                <a:solidFill>
                  <a:srgbClr val="000000"/>
                </a:solidFill>
                <a:latin typeface="Arial"/>
              </a:rPr>
              <a:t>поставке</a:t>
            </a:r>
            <a:r>
              <a:rPr lang="en-US" sz="1500" b="0" i="0" dirty="0">
                <a:solidFill>
                  <a:srgbClr val="000000"/>
                </a:solidFill>
                <a:latin typeface="Arial"/>
              </a:rPr>
              <a:t> </a:t>
            </a:r>
            <a:r>
              <a:rPr lang="en-US" sz="1500" b="0" i="0" dirty="0" err="1">
                <a:solidFill>
                  <a:srgbClr val="000000"/>
                </a:solidFill>
                <a:latin typeface="Arial"/>
              </a:rPr>
              <a:t>каких-либо</a:t>
            </a:r>
            <a:r>
              <a:rPr lang="en-US" sz="1500" b="0" i="0" dirty="0">
                <a:solidFill>
                  <a:srgbClr val="000000"/>
                </a:solidFill>
                <a:latin typeface="Arial"/>
              </a:rPr>
              <a:t> </a:t>
            </a:r>
            <a:r>
              <a:rPr lang="en-US" sz="1500" b="0" i="0" dirty="0" err="1">
                <a:solidFill>
                  <a:srgbClr val="000000"/>
                </a:solidFill>
                <a:latin typeface="Arial"/>
              </a:rPr>
              <a:t>материалов</a:t>
            </a:r>
            <a:r>
              <a:rPr lang="en-US" sz="1500" b="0" i="0" dirty="0">
                <a:solidFill>
                  <a:srgbClr val="000000"/>
                </a:solidFill>
                <a:latin typeface="Arial"/>
              </a:rPr>
              <a:t>, </a:t>
            </a:r>
            <a:r>
              <a:rPr lang="en-US" sz="1500" b="0" i="0" dirty="0" err="1">
                <a:solidFill>
                  <a:srgbClr val="000000"/>
                </a:solidFill>
                <a:latin typeface="Arial"/>
              </a:rPr>
              <a:t>программного</a:t>
            </a:r>
            <a:r>
              <a:rPr lang="en-US" sz="1500" b="0" i="0" dirty="0">
                <a:solidFill>
                  <a:srgbClr val="000000"/>
                </a:solidFill>
                <a:latin typeface="Arial"/>
              </a:rPr>
              <a:t> </a:t>
            </a:r>
            <a:r>
              <a:rPr lang="en-US" sz="1500" b="0" i="0" dirty="0" err="1">
                <a:solidFill>
                  <a:srgbClr val="000000"/>
                </a:solidFill>
                <a:latin typeface="Arial"/>
              </a:rPr>
              <a:t>кода</a:t>
            </a:r>
            <a:r>
              <a:rPr lang="en-US" sz="1500" b="0" i="0" dirty="0">
                <a:solidFill>
                  <a:srgbClr val="000000"/>
                </a:solidFill>
                <a:latin typeface="Arial"/>
              </a:rPr>
              <a:t> или функциональных </a:t>
            </a:r>
            <a:r>
              <a:rPr lang="en-US" sz="1500" b="0" i="0" dirty="0" err="1">
                <a:solidFill>
                  <a:srgbClr val="000000"/>
                </a:solidFill>
                <a:latin typeface="Arial"/>
              </a:rPr>
              <a:t>возможностей</a:t>
            </a:r>
            <a:r>
              <a:rPr lang="en-US" sz="1500" b="0" i="0" dirty="0" smtClean="0">
                <a:solidFill>
                  <a:srgbClr val="000000"/>
                </a:solidFill>
                <a:latin typeface="Arial"/>
              </a:rPr>
              <a:t>. </a:t>
            </a:r>
            <a:r>
              <a:rPr lang="en-US" sz="1500" b="0" i="0" dirty="0" err="1" smtClean="0">
                <a:solidFill>
                  <a:srgbClr val="000000"/>
                </a:solidFill>
                <a:latin typeface="Arial"/>
              </a:rPr>
              <a:t>Этот</a:t>
            </a:r>
            <a:r>
              <a:rPr lang="en-US" sz="1500" b="0" i="0" dirty="0" smtClean="0">
                <a:solidFill>
                  <a:srgbClr val="000000"/>
                </a:solidFill>
                <a:latin typeface="Arial"/>
              </a:rPr>
              <a:t> </a:t>
            </a:r>
            <a:r>
              <a:rPr lang="en-US" sz="1500" b="0" i="0" dirty="0" err="1">
                <a:solidFill>
                  <a:srgbClr val="000000"/>
                </a:solidFill>
                <a:latin typeface="Arial"/>
              </a:rPr>
              <a:t>документ</a:t>
            </a:r>
            <a:r>
              <a:rPr lang="en-US" sz="1500" b="0" i="0" dirty="0">
                <a:solidFill>
                  <a:srgbClr val="000000"/>
                </a:solidFill>
                <a:latin typeface="Arial"/>
              </a:rPr>
              <a:t> </a:t>
            </a:r>
            <a:r>
              <a:rPr lang="en-US" sz="1500" b="0" i="0" dirty="0" err="1">
                <a:solidFill>
                  <a:srgbClr val="000000"/>
                </a:solidFill>
                <a:latin typeface="Arial"/>
              </a:rPr>
              <a:t>предоставляется</a:t>
            </a:r>
            <a:r>
              <a:rPr lang="en-US" sz="1500" b="0" i="0" dirty="0">
                <a:solidFill>
                  <a:srgbClr val="000000"/>
                </a:solidFill>
                <a:latin typeface="Arial"/>
              </a:rPr>
              <a:t> без </a:t>
            </a:r>
            <a:r>
              <a:rPr lang="en-US" sz="1500" b="0" i="0" dirty="0" err="1">
                <a:solidFill>
                  <a:srgbClr val="000000"/>
                </a:solidFill>
                <a:latin typeface="Arial"/>
              </a:rPr>
              <a:t>каких-либо</a:t>
            </a:r>
            <a:r>
              <a:rPr lang="en-US" sz="1500" b="0" i="0" dirty="0">
                <a:solidFill>
                  <a:srgbClr val="000000"/>
                </a:solidFill>
                <a:latin typeface="Arial"/>
              </a:rPr>
              <a:t> </a:t>
            </a:r>
            <a:r>
              <a:rPr lang="en-US" sz="1500" b="0" i="0" dirty="0" err="1">
                <a:solidFill>
                  <a:srgbClr val="000000"/>
                </a:solidFill>
                <a:latin typeface="Arial"/>
              </a:rPr>
              <a:t>гарантий</a:t>
            </a:r>
            <a:r>
              <a:rPr lang="en-US" sz="1500" b="0" i="0" dirty="0">
                <a:solidFill>
                  <a:srgbClr val="000000"/>
                </a:solidFill>
                <a:latin typeface="Arial"/>
              </a:rPr>
              <a:t>, </a:t>
            </a:r>
            <a:r>
              <a:rPr lang="en-US" sz="1500" b="0" i="0" dirty="0" err="1">
                <a:solidFill>
                  <a:srgbClr val="000000"/>
                </a:solidFill>
                <a:latin typeface="Arial"/>
              </a:rPr>
              <a:t>явных</a:t>
            </a:r>
            <a:r>
              <a:rPr lang="en-US" sz="1500" b="0" i="0" dirty="0">
                <a:solidFill>
                  <a:srgbClr val="000000"/>
                </a:solidFill>
                <a:latin typeface="Arial"/>
              </a:rPr>
              <a:t> или </a:t>
            </a:r>
            <a:r>
              <a:rPr lang="en-US" sz="1500" b="0" i="0" dirty="0" err="1">
                <a:solidFill>
                  <a:srgbClr val="000000"/>
                </a:solidFill>
                <a:latin typeface="Arial"/>
              </a:rPr>
              <a:t>подразумеваемых</a:t>
            </a:r>
            <a:r>
              <a:rPr lang="en-US" sz="1500" b="0" i="0" dirty="0">
                <a:solidFill>
                  <a:srgbClr val="000000"/>
                </a:solidFill>
                <a:latin typeface="Arial"/>
              </a:rPr>
              <a:t>, </a:t>
            </a:r>
            <a:r>
              <a:rPr lang="en-US" sz="1500" b="0" i="0" dirty="0" err="1" smtClean="0">
                <a:solidFill>
                  <a:srgbClr val="000000"/>
                </a:solidFill>
                <a:latin typeface="Arial"/>
              </a:rPr>
              <a:t>включая</a:t>
            </a:r>
            <a:r>
              <a:rPr lang="ru-RU" sz="1500" b="0" i="0" dirty="0" smtClean="0">
                <a:solidFill>
                  <a:srgbClr val="000000"/>
                </a:solidFill>
                <a:latin typeface="Arial"/>
              </a:rPr>
              <a:t> без ограничения </a:t>
            </a:r>
            <a:r>
              <a:rPr lang="en-US" sz="1500" b="0" i="0" dirty="0" err="1" smtClean="0">
                <a:solidFill>
                  <a:srgbClr val="000000"/>
                </a:solidFill>
                <a:latin typeface="Arial"/>
              </a:rPr>
              <a:t>подразумеваем</a:t>
            </a:r>
            <a:r>
              <a:rPr lang="ru-RU" sz="1500" b="0" i="0" dirty="0" err="1" smtClean="0">
                <a:solidFill>
                  <a:srgbClr val="000000"/>
                </a:solidFill>
                <a:latin typeface="Arial"/>
              </a:rPr>
              <a:t>ую</a:t>
            </a:r>
            <a:r>
              <a:rPr lang="en-US" sz="1500" b="0" i="0" dirty="0" smtClean="0">
                <a:solidFill>
                  <a:srgbClr val="000000"/>
                </a:solidFill>
                <a:latin typeface="Arial"/>
              </a:rPr>
              <a:t> </a:t>
            </a:r>
            <a:r>
              <a:rPr lang="en-US" sz="1500" b="0" i="0" dirty="0" err="1" smtClean="0">
                <a:solidFill>
                  <a:srgbClr val="000000"/>
                </a:solidFill>
                <a:latin typeface="Arial"/>
              </a:rPr>
              <a:t>товарн</a:t>
            </a:r>
            <a:r>
              <a:rPr lang="ru-RU" sz="1500" b="0" i="0" dirty="0" err="1" smtClean="0">
                <a:solidFill>
                  <a:srgbClr val="000000"/>
                </a:solidFill>
                <a:latin typeface="Arial"/>
              </a:rPr>
              <a:t>ую</a:t>
            </a:r>
            <a:r>
              <a:rPr lang="en-US" sz="1500" b="0" i="0" dirty="0" smtClean="0">
                <a:solidFill>
                  <a:srgbClr val="000000"/>
                </a:solidFill>
                <a:latin typeface="Arial"/>
              </a:rPr>
              <a:t> </a:t>
            </a:r>
            <a:r>
              <a:rPr lang="en-US" sz="1500" b="0" i="0" dirty="0" err="1" smtClean="0">
                <a:solidFill>
                  <a:srgbClr val="000000"/>
                </a:solidFill>
                <a:latin typeface="Arial"/>
              </a:rPr>
              <a:t>пригодност</a:t>
            </a:r>
            <a:r>
              <a:rPr lang="ru-RU" sz="1500" b="0" i="0" dirty="0" err="1" smtClean="0">
                <a:solidFill>
                  <a:srgbClr val="000000"/>
                </a:solidFill>
                <a:latin typeface="Arial"/>
              </a:rPr>
              <a:t>ь</a:t>
            </a:r>
            <a:r>
              <a:rPr lang="en-US" sz="1500" b="0" i="0" dirty="0" smtClean="0">
                <a:solidFill>
                  <a:srgbClr val="000000"/>
                </a:solidFill>
                <a:latin typeface="Arial"/>
              </a:rPr>
              <a:t>, </a:t>
            </a:r>
            <a:r>
              <a:rPr lang="en-US" sz="1500" b="0" i="0" dirty="0" err="1" smtClean="0">
                <a:solidFill>
                  <a:srgbClr val="000000"/>
                </a:solidFill>
                <a:latin typeface="Arial"/>
              </a:rPr>
              <a:t>пригодност</a:t>
            </a:r>
            <a:r>
              <a:rPr lang="ru-RU" sz="1500" b="0" i="0" dirty="0" err="1" smtClean="0">
                <a:solidFill>
                  <a:srgbClr val="000000"/>
                </a:solidFill>
                <a:latin typeface="Arial"/>
              </a:rPr>
              <a:t>ь</a:t>
            </a:r>
            <a:r>
              <a:rPr lang="en-US" sz="1500" b="0" i="0" dirty="0" smtClean="0">
                <a:solidFill>
                  <a:srgbClr val="000000"/>
                </a:solidFill>
                <a:latin typeface="Arial"/>
              </a:rPr>
              <a:t> </a:t>
            </a:r>
            <a:r>
              <a:rPr lang="en-US" sz="1500" b="0" i="0" dirty="0" err="1">
                <a:solidFill>
                  <a:srgbClr val="000000"/>
                </a:solidFill>
                <a:latin typeface="Arial"/>
              </a:rPr>
              <a:t>для</a:t>
            </a:r>
            <a:r>
              <a:rPr lang="en-US" sz="1500" b="0" i="0" dirty="0">
                <a:solidFill>
                  <a:srgbClr val="000000"/>
                </a:solidFill>
                <a:latin typeface="Arial"/>
              </a:rPr>
              <a:t> </a:t>
            </a:r>
            <a:r>
              <a:rPr lang="en-US" sz="1500" b="0" i="0" dirty="0" err="1">
                <a:solidFill>
                  <a:srgbClr val="000000"/>
                </a:solidFill>
                <a:latin typeface="Arial"/>
              </a:rPr>
              <a:t>конкретной</a:t>
            </a:r>
            <a:r>
              <a:rPr lang="en-US" sz="1500" b="0" i="0" dirty="0">
                <a:solidFill>
                  <a:srgbClr val="000000"/>
                </a:solidFill>
                <a:latin typeface="Arial"/>
              </a:rPr>
              <a:t> </a:t>
            </a:r>
            <a:r>
              <a:rPr lang="en-US" sz="1500" b="0" i="0" dirty="0" err="1">
                <a:solidFill>
                  <a:srgbClr val="000000"/>
                </a:solidFill>
                <a:latin typeface="Arial"/>
              </a:rPr>
              <a:t>цели</a:t>
            </a:r>
            <a:r>
              <a:rPr lang="en-US" sz="1500" b="0" i="0" dirty="0">
                <a:solidFill>
                  <a:srgbClr val="000000"/>
                </a:solidFill>
                <a:latin typeface="Arial"/>
              </a:rPr>
              <a:t> или </a:t>
            </a:r>
            <a:r>
              <a:rPr lang="en-US" sz="1500" b="0" i="0" dirty="0" err="1" smtClean="0">
                <a:solidFill>
                  <a:srgbClr val="000000"/>
                </a:solidFill>
                <a:latin typeface="Arial"/>
              </a:rPr>
              <a:t>отсутстви</a:t>
            </a:r>
            <a:r>
              <a:rPr lang="ru-RU" sz="1500" b="0" i="0" dirty="0" smtClean="0">
                <a:solidFill>
                  <a:srgbClr val="000000"/>
                </a:solidFill>
                <a:latin typeface="Arial"/>
              </a:rPr>
              <a:t>е</a:t>
            </a:r>
            <a:r>
              <a:rPr lang="en-US" sz="1500" b="0" i="0" dirty="0" smtClean="0">
                <a:solidFill>
                  <a:srgbClr val="000000"/>
                </a:solidFill>
                <a:latin typeface="Arial"/>
              </a:rPr>
              <a:t> </a:t>
            </a:r>
            <a:r>
              <a:rPr lang="en-US" sz="1500" b="0" i="0" dirty="0" err="1">
                <a:solidFill>
                  <a:srgbClr val="000000"/>
                </a:solidFill>
                <a:latin typeface="Arial"/>
              </a:rPr>
              <a:t>нарушений</a:t>
            </a:r>
            <a:r>
              <a:rPr lang="en-US" sz="1500" b="0" i="0" dirty="0" smtClean="0">
                <a:solidFill>
                  <a:srgbClr val="000000"/>
                </a:solidFill>
                <a:latin typeface="Arial"/>
              </a:rPr>
              <a:t>. </a:t>
            </a:r>
            <a:r>
              <a:rPr lang="en-US" sz="1500" b="0" i="0" dirty="0" err="1" smtClean="0">
                <a:solidFill>
                  <a:srgbClr val="000000"/>
                </a:solidFill>
                <a:latin typeface="Arial"/>
              </a:rPr>
              <a:t>Данный</a:t>
            </a:r>
            <a:r>
              <a:rPr lang="en-US" sz="1500" b="0" i="0" dirty="0" smtClean="0">
                <a:solidFill>
                  <a:srgbClr val="000000"/>
                </a:solidFill>
                <a:latin typeface="Arial"/>
              </a:rPr>
              <a:t> </a:t>
            </a:r>
            <a:r>
              <a:rPr lang="en-US" sz="1500" b="0" i="0" dirty="0" err="1">
                <a:solidFill>
                  <a:srgbClr val="000000"/>
                </a:solidFill>
                <a:latin typeface="Arial"/>
              </a:rPr>
              <a:t>документ</a:t>
            </a:r>
            <a:r>
              <a:rPr lang="en-US" sz="1500" b="0" i="0" dirty="0">
                <a:solidFill>
                  <a:srgbClr val="000000"/>
                </a:solidFill>
                <a:latin typeface="Arial"/>
              </a:rPr>
              <a:t> </a:t>
            </a:r>
            <a:r>
              <a:rPr lang="en-US" sz="1500" b="0" i="0" dirty="0" err="1">
                <a:solidFill>
                  <a:srgbClr val="000000"/>
                </a:solidFill>
                <a:latin typeface="Arial"/>
              </a:rPr>
              <a:t>носит</a:t>
            </a:r>
            <a:r>
              <a:rPr lang="en-US" sz="1500" b="0" i="0" dirty="0">
                <a:solidFill>
                  <a:srgbClr val="000000"/>
                </a:solidFill>
                <a:latin typeface="Arial"/>
              </a:rPr>
              <a:t> </a:t>
            </a:r>
            <a:r>
              <a:rPr lang="en-US" sz="1500" b="0" i="0" dirty="0" err="1">
                <a:solidFill>
                  <a:srgbClr val="000000"/>
                </a:solidFill>
                <a:latin typeface="Arial"/>
              </a:rPr>
              <a:t>исключительно</a:t>
            </a:r>
            <a:r>
              <a:rPr lang="en-US" sz="1500" b="0" i="0" dirty="0">
                <a:solidFill>
                  <a:srgbClr val="000000"/>
                </a:solidFill>
                <a:latin typeface="Arial"/>
              </a:rPr>
              <a:t> </a:t>
            </a:r>
            <a:r>
              <a:rPr lang="en-US" sz="1500" b="0" i="0" dirty="0" err="1">
                <a:solidFill>
                  <a:srgbClr val="000000"/>
                </a:solidFill>
                <a:latin typeface="Arial"/>
              </a:rPr>
              <a:t>информационный</a:t>
            </a:r>
            <a:r>
              <a:rPr lang="en-US" sz="1500" b="0" i="0" dirty="0">
                <a:solidFill>
                  <a:srgbClr val="000000"/>
                </a:solidFill>
                <a:latin typeface="Arial"/>
              </a:rPr>
              <a:t> </a:t>
            </a:r>
            <a:r>
              <a:rPr lang="en-US" sz="1500" b="0" i="0" dirty="0" err="1">
                <a:solidFill>
                  <a:srgbClr val="000000"/>
                </a:solidFill>
                <a:latin typeface="Arial"/>
              </a:rPr>
              <a:t>характер</a:t>
            </a:r>
            <a:r>
              <a:rPr lang="en-US" sz="1500" b="0" i="0" dirty="0">
                <a:solidFill>
                  <a:srgbClr val="000000"/>
                </a:solidFill>
                <a:latin typeface="Arial"/>
              </a:rPr>
              <a:t> </a:t>
            </a:r>
            <a:r>
              <a:rPr lang="en-US" sz="1500" b="0" i="0" dirty="0" smtClean="0">
                <a:solidFill>
                  <a:srgbClr val="000000"/>
                </a:solidFill>
                <a:latin typeface="Arial"/>
              </a:rPr>
              <a:t>и</a:t>
            </a:r>
            <a:r>
              <a:rPr lang="ru-RU" sz="1500" b="0" i="0" dirty="0" smtClean="0">
                <a:solidFill>
                  <a:srgbClr val="000000"/>
                </a:solidFill>
                <a:latin typeface="Arial"/>
              </a:rPr>
              <a:t> </a:t>
            </a:r>
            <a:r>
              <a:rPr lang="en-US" sz="1500" b="0" i="0" dirty="0" err="1" smtClean="0">
                <a:solidFill>
                  <a:srgbClr val="000000"/>
                </a:solidFill>
                <a:latin typeface="Arial"/>
              </a:rPr>
              <a:t>не</a:t>
            </a:r>
            <a:r>
              <a:rPr lang="en-US" sz="1500" b="0" i="0" dirty="0" smtClean="0">
                <a:solidFill>
                  <a:srgbClr val="000000"/>
                </a:solidFill>
                <a:latin typeface="Arial"/>
              </a:rPr>
              <a:t> </a:t>
            </a:r>
            <a:r>
              <a:rPr lang="en-US" sz="1500" b="0" i="0" dirty="0">
                <a:solidFill>
                  <a:srgbClr val="000000"/>
                </a:solidFill>
                <a:latin typeface="Arial"/>
              </a:rPr>
              <a:t>может быть </a:t>
            </a:r>
            <a:r>
              <a:rPr lang="en-US" sz="1500" b="0" i="0" dirty="0" err="1" smtClean="0">
                <a:solidFill>
                  <a:srgbClr val="000000"/>
                </a:solidFill>
                <a:latin typeface="Arial"/>
              </a:rPr>
              <a:t>включен</a:t>
            </a:r>
            <a:r>
              <a:rPr lang="en-US" sz="1500" b="0" i="0" dirty="0" smtClean="0">
                <a:solidFill>
                  <a:srgbClr val="000000"/>
                </a:solidFill>
                <a:latin typeface="Arial"/>
              </a:rPr>
              <a:t> </a:t>
            </a:r>
            <a:r>
              <a:rPr lang="en-US" sz="1500" b="0" i="0" dirty="0">
                <a:solidFill>
                  <a:srgbClr val="000000"/>
                </a:solidFill>
                <a:latin typeface="Arial"/>
              </a:rPr>
              <a:t>в </a:t>
            </a:r>
            <a:r>
              <a:rPr lang="en-US" sz="1500" b="0" i="0" dirty="0" err="1" smtClean="0">
                <a:solidFill>
                  <a:srgbClr val="000000"/>
                </a:solidFill>
                <a:latin typeface="Arial"/>
              </a:rPr>
              <a:t>контракт</a:t>
            </a:r>
            <a:r>
              <a:rPr lang="en-US" sz="1500" b="0" i="0" dirty="0" smtClean="0">
                <a:solidFill>
                  <a:srgbClr val="000000"/>
                </a:solidFill>
                <a:latin typeface="Arial"/>
              </a:rPr>
              <a:t>.</a:t>
            </a:r>
            <a:r>
              <a:rPr lang="ru-RU" sz="1500" b="0" i="0" dirty="0" smtClean="0">
                <a:solidFill>
                  <a:srgbClr val="000000"/>
                </a:solidFill>
                <a:latin typeface="Arial"/>
              </a:rPr>
              <a:t> </a:t>
            </a:r>
            <a:r>
              <a:rPr lang="en-US" sz="1500" b="0" i="0" dirty="0" smtClean="0">
                <a:solidFill>
                  <a:srgbClr val="000000"/>
                </a:solidFill>
                <a:latin typeface="Arial"/>
              </a:rPr>
              <a:t>Компания </a:t>
            </a:r>
            <a:r>
              <a:rPr lang="en-US" sz="1500" b="0" i="0" dirty="0">
                <a:solidFill>
                  <a:srgbClr val="000000"/>
                </a:solidFill>
                <a:latin typeface="Arial"/>
              </a:rPr>
              <a:t>SAP </a:t>
            </a:r>
            <a:r>
              <a:rPr lang="en-US" sz="1500" b="0" i="0" dirty="0" err="1">
                <a:solidFill>
                  <a:srgbClr val="000000"/>
                </a:solidFill>
                <a:latin typeface="Arial"/>
              </a:rPr>
              <a:t>не</a:t>
            </a:r>
            <a:r>
              <a:rPr lang="en-US" sz="1500" b="0" i="0" dirty="0">
                <a:solidFill>
                  <a:srgbClr val="000000"/>
                </a:solidFill>
                <a:latin typeface="Arial"/>
              </a:rPr>
              <a:t> </a:t>
            </a:r>
            <a:r>
              <a:rPr lang="en-US" sz="1500" b="0" i="0" dirty="0" err="1">
                <a:solidFill>
                  <a:srgbClr val="000000"/>
                </a:solidFill>
                <a:latin typeface="Arial"/>
              </a:rPr>
              <a:t>несет</a:t>
            </a:r>
            <a:r>
              <a:rPr lang="en-US" sz="1500" b="0" i="0" dirty="0">
                <a:solidFill>
                  <a:srgbClr val="000000"/>
                </a:solidFill>
                <a:latin typeface="Arial"/>
              </a:rPr>
              <a:t> </a:t>
            </a:r>
            <a:r>
              <a:rPr lang="en-US" sz="1500" b="0" i="0" dirty="0" err="1">
                <a:solidFill>
                  <a:srgbClr val="000000"/>
                </a:solidFill>
                <a:latin typeface="Arial"/>
              </a:rPr>
              <a:t>ответственности</a:t>
            </a:r>
            <a:r>
              <a:rPr lang="en-US" sz="1500" b="0" i="0" dirty="0">
                <a:solidFill>
                  <a:srgbClr val="000000"/>
                </a:solidFill>
                <a:latin typeface="Arial"/>
              </a:rPr>
              <a:t> </a:t>
            </a:r>
            <a:r>
              <a:rPr lang="en-US" sz="1500" b="0" i="0" dirty="0" err="1">
                <a:solidFill>
                  <a:srgbClr val="000000"/>
                </a:solidFill>
                <a:latin typeface="Arial"/>
              </a:rPr>
              <a:t>за</a:t>
            </a:r>
            <a:r>
              <a:rPr lang="en-US" sz="1500" b="0" i="0" dirty="0">
                <a:solidFill>
                  <a:srgbClr val="000000"/>
                </a:solidFill>
                <a:latin typeface="Arial"/>
              </a:rPr>
              <a:t> </a:t>
            </a:r>
            <a:r>
              <a:rPr lang="en-US" sz="1500" b="0" i="0" dirty="0" err="1">
                <a:solidFill>
                  <a:srgbClr val="000000"/>
                </a:solidFill>
                <a:latin typeface="Arial"/>
              </a:rPr>
              <a:t>ошибки</a:t>
            </a:r>
            <a:r>
              <a:rPr lang="en-US" sz="1500" b="0" i="0" dirty="0">
                <a:solidFill>
                  <a:srgbClr val="000000"/>
                </a:solidFill>
                <a:latin typeface="Arial"/>
              </a:rPr>
              <a:t> или </a:t>
            </a:r>
            <a:r>
              <a:rPr lang="en-US" sz="1500" b="0" i="0" dirty="0" err="1">
                <a:solidFill>
                  <a:srgbClr val="000000"/>
                </a:solidFill>
                <a:latin typeface="Arial"/>
              </a:rPr>
              <a:t>неточности</a:t>
            </a:r>
            <a:r>
              <a:rPr lang="en-US" sz="1500" b="0" i="0" dirty="0">
                <a:solidFill>
                  <a:srgbClr val="000000"/>
                </a:solidFill>
                <a:latin typeface="Arial"/>
              </a:rPr>
              <a:t> в </a:t>
            </a:r>
            <a:r>
              <a:rPr lang="en-US" sz="1500" b="0" i="0" dirty="0" err="1">
                <a:solidFill>
                  <a:srgbClr val="000000"/>
                </a:solidFill>
                <a:latin typeface="Arial"/>
              </a:rPr>
              <a:t>данном</a:t>
            </a:r>
            <a:r>
              <a:rPr lang="en-US" sz="1500" b="0" i="0" dirty="0">
                <a:solidFill>
                  <a:srgbClr val="000000"/>
                </a:solidFill>
                <a:latin typeface="Arial"/>
              </a:rPr>
              <a:t> </a:t>
            </a:r>
            <a:r>
              <a:rPr lang="en-US" sz="1500" b="0" i="0" dirty="0" err="1">
                <a:solidFill>
                  <a:srgbClr val="000000"/>
                </a:solidFill>
                <a:latin typeface="Arial"/>
              </a:rPr>
              <a:t>документе</a:t>
            </a:r>
            <a:r>
              <a:rPr lang="en-US" sz="1500" b="0" i="0" dirty="0">
                <a:solidFill>
                  <a:srgbClr val="000000"/>
                </a:solidFill>
                <a:latin typeface="Arial"/>
              </a:rPr>
              <a:t>, </a:t>
            </a:r>
            <a:r>
              <a:rPr lang="en-US" sz="1500" b="0" i="0" dirty="0" err="1">
                <a:solidFill>
                  <a:srgbClr val="000000"/>
                </a:solidFill>
                <a:latin typeface="Arial"/>
              </a:rPr>
              <a:t>за</a:t>
            </a:r>
            <a:r>
              <a:rPr lang="en-US" sz="1500" b="0" i="0" dirty="0">
                <a:solidFill>
                  <a:srgbClr val="000000"/>
                </a:solidFill>
                <a:latin typeface="Arial"/>
              </a:rPr>
              <a:t> </a:t>
            </a:r>
            <a:r>
              <a:rPr lang="en-US" sz="1500" b="0" i="0" dirty="0" err="1">
                <a:solidFill>
                  <a:srgbClr val="000000"/>
                </a:solidFill>
                <a:latin typeface="Arial"/>
              </a:rPr>
              <a:t>исключением</a:t>
            </a:r>
            <a:r>
              <a:rPr lang="en-US" sz="1500" b="0" i="0" dirty="0">
                <a:solidFill>
                  <a:srgbClr val="000000"/>
                </a:solidFill>
                <a:latin typeface="Arial"/>
              </a:rPr>
              <a:t> </a:t>
            </a:r>
            <a:r>
              <a:rPr lang="en-US" sz="1500" b="0" i="0" dirty="0" err="1">
                <a:solidFill>
                  <a:srgbClr val="000000"/>
                </a:solidFill>
                <a:latin typeface="Arial"/>
              </a:rPr>
              <a:t>случаев</a:t>
            </a:r>
            <a:r>
              <a:rPr lang="en-US" sz="1500" b="0" i="0" dirty="0">
                <a:solidFill>
                  <a:srgbClr val="000000"/>
                </a:solidFill>
                <a:latin typeface="Arial"/>
              </a:rPr>
              <a:t>, </a:t>
            </a:r>
            <a:r>
              <a:rPr lang="en-US" sz="1500" b="0" i="0" dirty="0" err="1">
                <a:solidFill>
                  <a:srgbClr val="000000"/>
                </a:solidFill>
                <a:latin typeface="Arial"/>
              </a:rPr>
              <a:t>когда</a:t>
            </a:r>
            <a:r>
              <a:rPr lang="en-US" sz="1500" b="0" i="0" dirty="0">
                <a:solidFill>
                  <a:srgbClr val="000000"/>
                </a:solidFill>
                <a:latin typeface="Arial"/>
              </a:rPr>
              <a:t> </a:t>
            </a:r>
            <a:r>
              <a:rPr lang="en-US" sz="1500" b="0" i="0" dirty="0" err="1">
                <a:solidFill>
                  <a:srgbClr val="000000"/>
                </a:solidFill>
                <a:latin typeface="Arial"/>
              </a:rPr>
              <a:t>убытки</a:t>
            </a:r>
            <a:r>
              <a:rPr lang="en-US" sz="1500" b="0" i="0" dirty="0">
                <a:solidFill>
                  <a:srgbClr val="000000"/>
                </a:solidFill>
                <a:latin typeface="Arial"/>
              </a:rPr>
              <a:t> </a:t>
            </a:r>
            <a:r>
              <a:rPr lang="en-US" sz="1500" b="0" i="0" dirty="0" err="1">
                <a:solidFill>
                  <a:srgbClr val="000000"/>
                </a:solidFill>
                <a:latin typeface="Arial"/>
              </a:rPr>
              <a:t>были</a:t>
            </a:r>
            <a:r>
              <a:rPr lang="en-US" sz="1500" b="0" i="0" dirty="0">
                <a:solidFill>
                  <a:srgbClr val="000000"/>
                </a:solidFill>
                <a:latin typeface="Arial"/>
              </a:rPr>
              <a:t> </a:t>
            </a:r>
            <a:r>
              <a:rPr lang="en-US" sz="1500" b="0" i="0" dirty="0" err="1">
                <a:solidFill>
                  <a:srgbClr val="000000"/>
                </a:solidFill>
                <a:latin typeface="Arial"/>
              </a:rPr>
              <a:t>вызваны</a:t>
            </a:r>
            <a:r>
              <a:rPr lang="en-US" sz="1500" b="0" i="0" dirty="0">
                <a:solidFill>
                  <a:srgbClr val="000000"/>
                </a:solidFill>
                <a:latin typeface="Arial"/>
              </a:rPr>
              <a:t> </a:t>
            </a:r>
            <a:r>
              <a:rPr lang="en-US" sz="1500" b="0" i="0" dirty="0" err="1">
                <a:solidFill>
                  <a:srgbClr val="000000"/>
                </a:solidFill>
                <a:latin typeface="Arial"/>
              </a:rPr>
              <a:t>преднамеренными</a:t>
            </a:r>
            <a:r>
              <a:rPr lang="en-US" sz="1500" b="0" i="0" dirty="0">
                <a:solidFill>
                  <a:srgbClr val="000000"/>
                </a:solidFill>
                <a:latin typeface="Arial"/>
              </a:rPr>
              <a:t> </a:t>
            </a:r>
            <a:r>
              <a:rPr lang="en-US" sz="1500" b="0" i="0" dirty="0" err="1">
                <a:solidFill>
                  <a:srgbClr val="000000"/>
                </a:solidFill>
                <a:latin typeface="Arial"/>
              </a:rPr>
              <a:t>действиями</a:t>
            </a:r>
            <a:r>
              <a:rPr lang="en-US" sz="1500" b="0" i="0" dirty="0">
                <a:solidFill>
                  <a:srgbClr val="000000"/>
                </a:solidFill>
                <a:latin typeface="Arial"/>
              </a:rPr>
              <a:t> </a:t>
            </a:r>
            <a:r>
              <a:rPr lang="en-US" sz="1500" b="0" i="0" dirty="0" smtClean="0">
                <a:solidFill>
                  <a:srgbClr val="000000"/>
                </a:solidFill>
                <a:latin typeface="Arial"/>
              </a:rPr>
              <a:t>или</a:t>
            </a:r>
            <a:r>
              <a:rPr lang="ru-RU" sz="1500" b="0" i="0" dirty="0" smtClean="0">
                <a:solidFill>
                  <a:srgbClr val="000000"/>
                </a:solidFill>
                <a:latin typeface="Arial"/>
              </a:rPr>
              <a:t> </a:t>
            </a:r>
            <a:r>
              <a:rPr lang="en-US" sz="1500" b="0" i="0" dirty="0" err="1" smtClean="0">
                <a:solidFill>
                  <a:srgbClr val="000000"/>
                </a:solidFill>
                <a:latin typeface="Arial"/>
              </a:rPr>
              <a:t>небрежностью</a:t>
            </a:r>
            <a:r>
              <a:rPr lang="en-US" sz="1500" b="0" i="0" dirty="0" smtClean="0">
                <a:solidFill>
                  <a:srgbClr val="000000"/>
                </a:solidFill>
                <a:latin typeface="Arial"/>
              </a:rPr>
              <a:t> </a:t>
            </a:r>
            <a:r>
              <a:rPr lang="en-US" sz="1500" b="0" i="0" dirty="0" err="1">
                <a:solidFill>
                  <a:srgbClr val="000000"/>
                </a:solidFill>
                <a:latin typeface="Arial"/>
              </a:rPr>
              <a:t>со</a:t>
            </a:r>
            <a:r>
              <a:rPr lang="en-US" sz="1500" b="0" i="0" dirty="0">
                <a:solidFill>
                  <a:srgbClr val="000000"/>
                </a:solidFill>
                <a:latin typeface="Arial"/>
              </a:rPr>
              <a:t> </a:t>
            </a:r>
            <a:r>
              <a:rPr lang="en-US" sz="1500" b="0" i="0" dirty="0" err="1">
                <a:solidFill>
                  <a:srgbClr val="000000"/>
                </a:solidFill>
                <a:latin typeface="Arial"/>
              </a:rPr>
              <a:t>стороны</a:t>
            </a:r>
            <a:r>
              <a:rPr lang="en-US" sz="1500" b="0" i="0" dirty="0">
                <a:solidFill>
                  <a:srgbClr val="000000"/>
                </a:solidFill>
                <a:latin typeface="Arial"/>
              </a:rPr>
              <a:t> SAP.</a:t>
            </a:r>
          </a:p>
          <a:p>
            <a:pPr marL="0" marR="0" indent="0" algn="just" defTabSz="914400">
              <a:lnSpc>
                <a:spcPct val="100000"/>
              </a:lnSpc>
              <a:spcBef>
                <a:spcPts val="1620"/>
              </a:spcBef>
              <a:buNone/>
            </a:pPr>
            <a:r>
              <a:rPr lang="en-US" sz="1500" b="0" i="0" dirty="0" err="1">
                <a:solidFill>
                  <a:srgbClr val="000000"/>
                </a:solidFill>
                <a:latin typeface="Arial"/>
              </a:rPr>
              <a:t>На</a:t>
            </a:r>
            <a:r>
              <a:rPr lang="en-US" sz="1500" b="0" i="0" dirty="0">
                <a:solidFill>
                  <a:srgbClr val="000000"/>
                </a:solidFill>
                <a:latin typeface="Arial"/>
              </a:rPr>
              <a:t> </a:t>
            </a:r>
            <a:r>
              <a:rPr lang="en-US" sz="1500" b="0" i="0" dirty="0" err="1">
                <a:solidFill>
                  <a:srgbClr val="000000"/>
                </a:solidFill>
                <a:latin typeface="Arial"/>
              </a:rPr>
              <a:t>все</a:t>
            </a:r>
            <a:r>
              <a:rPr lang="en-US" sz="1500" b="0" i="0" dirty="0">
                <a:solidFill>
                  <a:srgbClr val="000000"/>
                </a:solidFill>
                <a:latin typeface="Arial"/>
              </a:rPr>
              <a:t> </a:t>
            </a:r>
            <a:r>
              <a:rPr lang="en-US" sz="1500" b="0" i="0" dirty="0" err="1">
                <a:solidFill>
                  <a:srgbClr val="000000"/>
                </a:solidFill>
                <a:latin typeface="Arial"/>
              </a:rPr>
              <a:t>утверждения</a:t>
            </a:r>
            <a:r>
              <a:rPr lang="en-US" sz="1500" b="0" i="0" dirty="0">
                <a:solidFill>
                  <a:srgbClr val="000000"/>
                </a:solidFill>
                <a:latin typeface="Arial"/>
              </a:rPr>
              <a:t> </a:t>
            </a:r>
            <a:r>
              <a:rPr lang="en-US" sz="1500" b="0" i="0" dirty="0" err="1">
                <a:solidFill>
                  <a:srgbClr val="000000"/>
                </a:solidFill>
                <a:latin typeface="Arial"/>
              </a:rPr>
              <a:t>прогнозного</a:t>
            </a:r>
            <a:r>
              <a:rPr lang="en-US" sz="1500" b="0" i="0" dirty="0">
                <a:solidFill>
                  <a:srgbClr val="000000"/>
                </a:solidFill>
                <a:latin typeface="Arial"/>
              </a:rPr>
              <a:t> </a:t>
            </a:r>
            <a:r>
              <a:rPr lang="en-US" sz="1500" b="0" i="0" dirty="0" err="1">
                <a:solidFill>
                  <a:srgbClr val="000000"/>
                </a:solidFill>
                <a:latin typeface="Arial"/>
              </a:rPr>
              <a:t>характера</a:t>
            </a:r>
            <a:r>
              <a:rPr lang="en-US" sz="1500" b="0" i="0" dirty="0">
                <a:solidFill>
                  <a:srgbClr val="000000"/>
                </a:solidFill>
                <a:latin typeface="Arial"/>
              </a:rPr>
              <a:t> </a:t>
            </a:r>
            <a:r>
              <a:rPr lang="en-US" sz="1500" b="0" i="0" dirty="0" err="1">
                <a:solidFill>
                  <a:srgbClr val="000000"/>
                </a:solidFill>
                <a:latin typeface="Arial"/>
              </a:rPr>
              <a:t>могут</a:t>
            </a:r>
            <a:r>
              <a:rPr lang="en-US" sz="1500" b="0" i="0" dirty="0">
                <a:solidFill>
                  <a:srgbClr val="000000"/>
                </a:solidFill>
                <a:latin typeface="Arial"/>
              </a:rPr>
              <a:t> </a:t>
            </a:r>
            <a:r>
              <a:rPr lang="en-US" sz="1500" b="0" i="0" dirty="0" err="1">
                <a:solidFill>
                  <a:srgbClr val="000000"/>
                </a:solidFill>
                <a:latin typeface="Arial"/>
              </a:rPr>
              <a:t>влиять</a:t>
            </a:r>
            <a:r>
              <a:rPr lang="en-US" sz="1500" b="0" i="0" dirty="0">
                <a:solidFill>
                  <a:srgbClr val="000000"/>
                </a:solidFill>
                <a:latin typeface="Arial"/>
              </a:rPr>
              <a:t> </a:t>
            </a:r>
            <a:r>
              <a:rPr lang="en-US" sz="1500" b="0" i="0" dirty="0" err="1">
                <a:solidFill>
                  <a:srgbClr val="000000"/>
                </a:solidFill>
                <a:latin typeface="Arial"/>
              </a:rPr>
              <a:t>риски</a:t>
            </a:r>
            <a:r>
              <a:rPr lang="en-US" sz="1500" b="0" i="0" dirty="0">
                <a:solidFill>
                  <a:srgbClr val="000000"/>
                </a:solidFill>
                <a:latin typeface="Arial"/>
              </a:rPr>
              <a:t> и </a:t>
            </a:r>
            <a:r>
              <a:rPr lang="en-US" sz="1500" b="0" i="0" dirty="0" err="1">
                <a:solidFill>
                  <a:srgbClr val="000000"/>
                </a:solidFill>
                <a:latin typeface="Arial"/>
              </a:rPr>
              <a:t>неопределенности</a:t>
            </a:r>
            <a:r>
              <a:rPr lang="en-US" sz="1500" b="0" i="0" dirty="0">
                <a:solidFill>
                  <a:srgbClr val="000000"/>
                </a:solidFill>
                <a:latin typeface="Arial"/>
              </a:rPr>
              <a:t>, </a:t>
            </a:r>
            <a:r>
              <a:rPr lang="en-US" sz="1500" b="0" i="0" dirty="0" err="1">
                <a:solidFill>
                  <a:srgbClr val="000000"/>
                </a:solidFill>
                <a:latin typeface="Arial"/>
              </a:rPr>
              <a:t>которые</a:t>
            </a:r>
            <a:r>
              <a:rPr lang="en-US" sz="1500" b="0" i="0" dirty="0">
                <a:solidFill>
                  <a:srgbClr val="000000"/>
                </a:solidFill>
                <a:latin typeface="Arial"/>
              </a:rPr>
              <a:t> </a:t>
            </a:r>
            <a:r>
              <a:rPr lang="en-US" sz="1500" b="0" i="0" dirty="0" err="1">
                <a:solidFill>
                  <a:srgbClr val="000000"/>
                </a:solidFill>
                <a:latin typeface="Arial"/>
              </a:rPr>
              <a:t>могут</a:t>
            </a:r>
            <a:r>
              <a:rPr lang="en-US" sz="1500" b="0" i="0" dirty="0">
                <a:solidFill>
                  <a:srgbClr val="000000"/>
                </a:solidFill>
                <a:latin typeface="Arial"/>
              </a:rPr>
              <a:t> </a:t>
            </a:r>
            <a:r>
              <a:rPr lang="en-US" sz="1500" b="0" i="0" dirty="0" err="1">
                <a:solidFill>
                  <a:srgbClr val="000000"/>
                </a:solidFill>
                <a:latin typeface="Arial"/>
              </a:rPr>
              <a:t>привести</a:t>
            </a:r>
            <a:r>
              <a:rPr lang="en-US" sz="1500" b="0" i="0" dirty="0">
                <a:solidFill>
                  <a:srgbClr val="000000"/>
                </a:solidFill>
                <a:latin typeface="Arial"/>
              </a:rPr>
              <a:t> к </a:t>
            </a:r>
            <a:r>
              <a:rPr lang="en-US" sz="1500" b="0" i="0" dirty="0" err="1">
                <a:solidFill>
                  <a:srgbClr val="000000"/>
                </a:solidFill>
                <a:latin typeface="Arial"/>
              </a:rPr>
              <a:t>существенному</a:t>
            </a:r>
            <a:r>
              <a:rPr lang="en-US" sz="1500" b="0" i="0" dirty="0">
                <a:solidFill>
                  <a:srgbClr val="000000"/>
                </a:solidFill>
                <a:latin typeface="Arial"/>
              </a:rPr>
              <a:t> </a:t>
            </a:r>
            <a:r>
              <a:rPr lang="en-US" sz="1500" b="0" i="0" dirty="0" err="1">
                <a:solidFill>
                  <a:srgbClr val="000000"/>
                </a:solidFill>
                <a:latin typeface="Arial"/>
              </a:rPr>
              <a:t>отличию</a:t>
            </a:r>
            <a:r>
              <a:rPr lang="en-US" sz="1500" b="0" i="0" dirty="0">
                <a:solidFill>
                  <a:srgbClr val="000000"/>
                </a:solidFill>
                <a:latin typeface="Arial"/>
              </a:rPr>
              <a:t> </a:t>
            </a:r>
            <a:r>
              <a:rPr lang="en-US" sz="1500" b="0" i="0" dirty="0" err="1">
                <a:solidFill>
                  <a:srgbClr val="000000"/>
                </a:solidFill>
                <a:latin typeface="Arial"/>
              </a:rPr>
              <a:t>фактических</a:t>
            </a:r>
            <a:r>
              <a:rPr lang="en-US" sz="1500" b="0" i="0" dirty="0">
                <a:solidFill>
                  <a:srgbClr val="000000"/>
                </a:solidFill>
                <a:latin typeface="Arial"/>
              </a:rPr>
              <a:t> </a:t>
            </a:r>
            <a:r>
              <a:rPr lang="en-US" sz="1500" b="0" i="0" dirty="0" err="1">
                <a:solidFill>
                  <a:srgbClr val="000000"/>
                </a:solidFill>
                <a:latin typeface="Arial"/>
              </a:rPr>
              <a:t>результатов</a:t>
            </a:r>
            <a:r>
              <a:rPr lang="en-US" sz="1500" b="0" i="0" dirty="0">
                <a:solidFill>
                  <a:srgbClr val="000000"/>
                </a:solidFill>
                <a:latin typeface="Arial"/>
              </a:rPr>
              <a:t> </a:t>
            </a:r>
            <a:r>
              <a:rPr lang="en-US" sz="1500" b="0" i="0" dirty="0" err="1">
                <a:solidFill>
                  <a:srgbClr val="000000"/>
                </a:solidFill>
                <a:latin typeface="Arial"/>
              </a:rPr>
              <a:t>от</a:t>
            </a:r>
            <a:r>
              <a:rPr lang="en-US" sz="1500" b="0" i="0" dirty="0">
                <a:solidFill>
                  <a:srgbClr val="000000"/>
                </a:solidFill>
                <a:latin typeface="Arial"/>
              </a:rPr>
              <a:t> </a:t>
            </a:r>
            <a:r>
              <a:rPr lang="en-US" sz="1500" b="0" i="0" dirty="0" err="1">
                <a:solidFill>
                  <a:srgbClr val="000000"/>
                </a:solidFill>
                <a:latin typeface="Arial"/>
              </a:rPr>
              <a:t>ожидаемых</a:t>
            </a:r>
            <a:r>
              <a:rPr lang="en-US" sz="1500" b="0" i="0" dirty="0">
                <a:solidFill>
                  <a:srgbClr val="000000"/>
                </a:solidFill>
                <a:latin typeface="Arial"/>
              </a:rPr>
              <a:t>. </a:t>
            </a:r>
            <a:r>
              <a:rPr lang="en-US" sz="1500" b="0" i="0" dirty="0" err="1">
                <a:solidFill>
                  <a:srgbClr val="000000"/>
                </a:solidFill>
                <a:latin typeface="Arial"/>
              </a:rPr>
              <a:t>Читателям</a:t>
            </a:r>
            <a:r>
              <a:rPr lang="en-US" sz="1500" b="0" i="0" dirty="0">
                <a:solidFill>
                  <a:srgbClr val="000000"/>
                </a:solidFill>
                <a:latin typeface="Arial"/>
              </a:rPr>
              <a:t> </a:t>
            </a:r>
            <a:r>
              <a:rPr lang="en-US" sz="1500" b="0" i="0" dirty="0" err="1">
                <a:solidFill>
                  <a:srgbClr val="000000"/>
                </a:solidFill>
                <a:latin typeface="Arial"/>
              </a:rPr>
              <a:t>не</a:t>
            </a:r>
            <a:r>
              <a:rPr lang="en-US" sz="1500" b="0" i="0" dirty="0">
                <a:solidFill>
                  <a:srgbClr val="000000"/>
                </a:solidFill>
                <a:latin typeface="Arial"/>
              </a:rPr>
              <a:t> </a:t>
            </a:r>
            <a:r>
              <a:rPr lang="en-US" sz="1500" b="0" i="0" dirty="0" err="1">
                <a:solidFill>
                  <a:srgbClr val="000000"/>
                </a:solidFill>
                <a:latin typeface="Arial"/>
              </a:rPr>
              <a:t>рекомендуется</a:t>
            </a:r>
            <a:r>
              <a:rPr lang="en-US" sz="1500" b="0" i="0" dirty="0">
                <a:solidFill>
                  <a:srgbClr val="000000"/>
                </a:solidFill>
                <a:latin typeface="Arial"/>
              </a:rPr>
              <a:t> </a:t>
            </a:r>
            <a:r>
              <a:rPr lang="en-US" sz="1500" b="0" i="0" dirty="0" err="1">
                <a:solidFill>
                  <a:srgbClr val="000000"/>
                </a:solidFill>
                <a:latin typeface="Arial"/>
              </a:rPr>
              <a:t>необоснованно</a:t>
            </a:r>
            <a:r>
              <a:rPr lang="en-US" sz="1500" b="0" i="0" dirty="0">
                <a:solidFill>
                  <a:srgbClr val="000000"/>
                </a:solidFill>
                <a:latin typeface="Arial"/>
              </a:rPr>
              <a:t> </a:t>
            </a:r>
            <a:r>
              <a:rPr lang="en-US" sz="1500" b="0" i="0" dirty="0" err="1">
                <a:solidFill>
                  <a:srgbClr val="000000"/>
                </a:solidFill>
                <a:latin typeface="Arial"/>
              </a:rPr>
              <a:t>полагаться</a:t>
            </a:r>
            <a:r>
              <a:rPr lang="en-US" sz="1500" b="0" i="0" dirty="0">
                <a:solidFill>
                  <a:srgbClr val="000000"/>
                </a:solidFill>
                <a:latin typeface="Arial"/>
              </a:rPr>
              <a:t> </a:t>
            </a:r>
            <a:r>
              <a:rPr lang="en-US" sz="1500" b="0" i="0" dirty="0" err="1">
                <a:solidFill>
                  <a:srgbClr val="000000"/>
                </a:solidFill>
                <a:latin typeface="Arial"/>
              </a:rPr>
              <a:t>на</a:t>
            </a:r>
            <a:r>
              <a:rPr lang="en-US" sz="1500" b="0" i="0" dirty="0">
                <a:solidFill>
                  <a:srgbClr val="000000"/>
                </a:solidFill>
                <a:latin typeface="Arial"/>
              </a:rPr>
              <a:t> </a:t>
            </a:r>
            <a:r>
              <a:rPr lang="en-US" sz="1500" b="0" i="0" dirty="0" err="1">
                <a:solidFill>
                  <a:srgbClr val="000000"/>
                </a:solidFill>
                <a:latin typeface="Arial"/>
              </a:rPr>
              <a:t>эти</a:t>
            </a:r>
            <a:r>
              <a:rPr lang="en-US" sz="1500" b="0" i="0" dirty="0">
                <a:solidFill>
                  <a:srgbClr val="000000"/>
                </a:solidFill>
                <a:latin typeface="Arial"/>
              </a:rPr>
              <a:t> </a:t>
            </a:r>
            <a:r>
              <a:rPr lang="en-US" sz="1500" b="0" i="0" dirty="0" err="1">
                <a:solidFill>
                  <a:srgbClr val="000000"/>
                </a:solidFill>
                <a:latin typeface="Arial"/>
              </a:rPr>
              <a:t>заявления</a:t>
            </a:r>
            <a:r>
              <a:rPr lang="en-US" sz="1500" b="0" i="0" dirty="0">
                <a:solidFill>
                  <a:srgbClr val="000000"/>
                </a:solidFill>
                <a:latin typeface="Arial"/>
              </a:rPr>
              <a:t> о </a:t>
            </a:r>
            <a:r>
              <a:rPr lang="en-US" sz="1500" b="0" i="0" dirty="0" err="1">
                <a:solidFill>
                  <a:srgbClr val="000000"/>
                </a:solidFill>
                <a:latin typeface="Arial"/>
              </a:rPr>
              <a:t>перспективах</a:t>
            </a:r>
            <a:r>
              <a:rPr lang="en-US" sz="1500" b="0" i="0" dirty="0">
                <a:solidFill>
                  <a:srgbClr val="000000"/>
                </a:solidFill>
                <a:latin typeface="Arial"/>
              </a:rPr>
              <a:t>, </a:t>
            </a:r>
            <a:r>
              <a:rPr lang="en-US" sz="1500" b="0" i="0" dirty="0" err="1">
                <a:solidFill>
                  <a:srgbClr val="000000"/>
                </a:solidFill>
                <a:latin typeface="Arial"/>
              </a:rPr>
              <a:t>поскольку</a:t>
            </a:r>
            <a:r>
              <a:rPr lang="en-US" sz="1500" b="0" i="0" dirty="0">
                <a:solidFill>
                  <a:srgbClr val="000000"/>
                </a:solidFill>
                <a:latin typeface="Arial"/>
              </a:rPr>
              <a:t> </a:t>
            </a:r>
            <a:r>
              <a:rPr lang="en-US" sz="1500" b="0" i="0" dirty="0" err="1">
                <a:solidFill>
                  <a:srgbClr val="000000"/>
                </a:solidFill>
                <a:latin typeface="Arial"/>
              </a:rPr>
              <a:t>они</a:t>
            </a:r>
            <a:r>
              <a:rPr lang="en-US" sz="1500" b="0" i="0" dirty="0">
                <a:solidFill>
                  <a:srgbClr val="000000"/>
                </a:solidFill>
                <a:latin typeface="Arial"/>
              </a:rPr>
              <a:t> </a:t>
            </a:r>
            <a:r>
              <a:rPr lang="en-US" sz="1500" b="0" i="0" dirty="0" err="1">
                <a:solidFill>
                  <a:srgbClr val="000000"/>
                </a:solidFill>
                <a:latin typeface="Arial"/>
              </a:rPr>
              <a:t>актуальны</a:t>
            </a:r>
            <a:r>
              <a:rPr lang="en-US" sz="1500" b="0" i="0" dirty="0">
                <a:solidFill>
                  <a:srgbClr val="000000"/>
                </a:solidFill>
                <a:latin typeface="Arial"/>
              </a:rPr>
              <a:t> </a:t>
            </a:r>
            <a:r>
              <a:rPr lang="en-US" sz="1500" b="0" i="0" dirty="0" err="1">
                <a:solidFill>
                  <a:srgbClr val="000000"/>
                </a:solidFill>
                <a:latin typeface="Arial"/>
              </a:rPr>
              <a:t>только</a:t>
            </a:r>
            <a:r>
              <a:rPr lang="en-US" sz="1500" b="0" i="0" dirty="0">
                <a:solidFill>
                  <a:srgbClr val="000000"/>
                </a:solidFill>
                <a:latin typeface="Arial"/>
              </a:rPr>
              <a:t> </a:t>
            </a:r>
            <a:r>
              <a:rPr lang="en-US" sz="1500" b="0" i="0" dirty="0" err="1">
                <a:solidFill>
                  <a:srgbClr val="000000"/>
                </a:solidFill>
                <a:latin typeface="Arial"/>
              </a:rPr>
              <a:t>на</a:t>
            </a:r>
            <a:r>
              <a:rPr lang="en-US" sz="1500" b="0" i="0" dirty="0">
                <a:solidFill>
                  <a:srgbClr val="000000"/>
                </a:solidFill>
                <a:latin typeface="Arial"/>
              </a:rPr>
              <a:t> </a:t>
            </a:r>
            <a:r>
              <a:rPr lang="en-US" sz="1500" b="0" i="0" dirty="0" err="1">
                <a:solidFill>
                  <a:srgbClr val="000000"/>
                </a:solidFill>
                <a:latin typeface="Arial"/>
              </a:rPr>
              <a:t>дату</a:t>
            </a:r>
            <a:r>
              <a:rPr lang="en-US" sz="1500" b="0" i="0" dirty="0">
                <a:solidFill>
                  <a:srgbClr val="000000"/>
                </a:solidFill>
                <a:latin typeface="Arial"/>
              </a:rPr>
              <a:t> </a:t>
            </a:r>
            <a:r>
              <a:rPr lang="en-US" sz="1500" b="0" i="0" dirty="0" err="1" smtClean="0">
                <a:solidFill>
                  <a:srgbClr val="000000"/>
                </a:solidFill>
                <a:latin typeface="Arial"/>
              </a:rPr>
              <a:t>публикации</a:t>
            </a:r>
            <a:r>
              <a:rPr lang="ru-RU" sz="1500" b="0" i="0" dirty="0" smtClean="0">
                <a:solidFill>
                  <a:srgbClr val="000000"/>
                </a:solidFill>
                <a:latin typeface="Arial"/>
              </a:rPr>
              <a:t>;</a:t>
            </a:r>
            <a:r>
              <a:rPr lang="en-US" sz="1500" b="0" i="0" dirty="0" smtClean="0">
                <a:solidFill>
                  <a:srgbClr val="000000"/>
                </a:solidFill>
                <a:latin typeface="Arial"/>
              </a:rPr>
              <a:t> </a:t>
            </a:r>
            <a:r>
              <a:rPr lang="en-US" sz="1500" b="0" i="0" dirty="0" err="1">
                <a:solidFill>
                  <a:srgbClr val="000000"/>
                </a:solidFill>
                <a:latin typeface="Arial"/>
              </a:rPr>
              <a:t>на</a:t>
            </a:r>
            <a:r>
              <a:rPr lang="en-US" sz="1500" b="0" i="0" dirty="0">
                <a:solidFill>
                  <a:srgbClr val="000000"/>
                </a:solidFill>
                <a:latin typeface="Arial"/>
              </a:rPr>
              <a:t> </a:t>
            </a:r>
            <a:r>
              <a:rPr lang="en-US" sz="1500" b="0" i="0" dirty="0" err="1">
                <a:solidFill>
                  <a:srgbClr val="000000"/>
                </a:solidFill>
                <a:latin typeface="Arial"/>
              </a:rPr>
              <a:t>них</a:t>
            </a:r>
            <a:r>
              <a:rPr lang="en-US" sz="1500" b="0" i="0" dirty="0">
                <a:solidFill>
                  <a:srgbClr val="000000"/>
                </a:solidFill>
                <a:latin typeface="Arial"/>
              </a:rPr>
              <a:t> </a:t>
            </a:r>
            <a:r>
              <a:rPr lang="en-US" sz="1500" b="0" i="0" dirty="0" err="1">
                <a:solidFill>
                  <a:srgbClr val="000000"/>
                </a:solidFill>
                <a:latin typeface="Arial"/>
              </a:rPr>
              <a:t>нельзя</a:t>
            </a:r>
            <a:r>
              <a:rPr lang="en-US" sz="1500" b="0" i="0" dirty="0">
                <a:solidFill>
                  <a:srgbClr val="000000"/>
                </a:solidFill>
                <a:latin typeface="Arial"/>
              </a:rPr>
              <a:t> </a:t>
            </a:r>
            <a:r>
              <a:rPr lang="en-US" sz="1500" b="0" i="0" dirty="0" err="1">
                <a:solidFill>
                  <a:srgbClr val="000000"/>
                </a:solidFill>
                <a:latin typeface="Arial"/>
              </a:rPr>
              <a:t>опираться</a:t>
            </a:r>
            <a:r>
              <a:rPr lang="en-US" sz="1500" b="0" i="0" dirty="0">
                <a:solidFill>
                  <a:srgbClr val="000000"/>
                </a:solidFill>
                <a:latin typeface="Arial"/>
              </a:rPr>
              <a:t> в </a:t>
            </a:r>
            <a:r>
              <a:rPr lang="en-US" sz="1500" b="0" i="0" dirty="0" err="1">
                <a:solidFill>
                  <a:srgbClr val="000000"/>
                </a:solidFill>
                <a:latin typeface="Arial"/>
              </a:rPr>
              <a:t>процессе</a:t>
            </a:r>
            <a:r>
              <a:rPr lang="en-US" sz="1500" b="0" i="0" dirty="0">
                <a:solidFill>
                  <a:srgbClr val="000000"/>
                </a:solidFill>
                <a:latin typeface="Arial"/>
              </a:rPr>
              <a:t> </a:t>
            </a:r>
            <a:r>
              <a:rPr lang="en-US" sz="1500" b="0" i="0" dirty="0" err="1">
                <a:solidFill>
                  <a:srgbClr val="000000"/>
                </a:solidFill>
                <a:latin typeface="Arial"/>
              </a:rPr>
              <a:t>принятия</a:t>
            </a:r>
            <a:r>
              <a:rPr lang="en-US" sz="1500" b="0" i="0" dirty="0">
                <a:solidFill>
                  <a:srgbClr val="000000"/>
                </a:solidFill>
                <a:latin typeface="Arial"/>
              </a:rPr>
              <a:t> </a:t>
            </a:r>
            <a:r>
              <a:rPr lang="en-US" sz="1500" b="0" i="0" dirty="0" err="1">
                <a:solidFill>
                  <a:srgbClr val="000000"/>
                </a:solidFill>
                <a:latin typeface="Arial"/>
              </a:rPr>
              <a:t>решения</a:t>
            </a:r>
            <a:r>
              <a:rPr lang="en-US" sz="1500" b="0" i="0" dirty="0">
                <a:solidFill>
                  <a:srgbClr val="000000"/>
                </a:solidFill>
                <a:latin typeface="Arial"/>
              </a:rPr>
              <a:t> о </a:t>
            </a:r>
            <a:r>
              <a:rPr lang="en-US" sz="1500" b="0" i="0" dirty="0" err="1">
                <a:solidFill>
                  <a:srgbClr val="000000"/>
                </a:solidFill>
                <a:latin typeface="Arial"/>
              </a:rPr>
              <a:t>покупке</a:t>
            </a:r>
            <a:r>
              <a:rPr lang="en-US" sz="1500" b="0" i="0" dirty="0">
                <a:solidFill>
                  <a:srgbClr val="000000"/>
                </a:solidFill>
                <a:latin typeface="Arial"/>
              </a:rPr>
              <a:t>.</a:t>
            </a:r>
          </a:p>
          <a:p>
            <a:pPr marL="0" marR="0" indent="0" algn="just" defTabSz="914400">
              <a:lnSpc>
                <a:spcPct val="100000"/>
              </a:lnSpc>
              <a:spcBef>
                <a:spcPts val="1620"/>
              </a:spcBef>
              <a:buNone/>
            </a:pPr>
            <a:endParaRPr lang="en-US" sz="1500" dirty="0" smtClean="0"/>
          </a:p>
        </p:txBody>
      </p:sp>
    </p:spTree>
    <p:extLst>
      <p:ext uri="{BB962C8B-B14F-4D97-AF65-F5344CB8AC3E}">
        <p14:creationId xmlns:p14="http://schemas.microsoft.com/office/powerpoint/2010/main" xmlns="" val="1503924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AutoShape 27"/>
          <p:cNvSpPr>
            <a:spLocks noChangeArrowheads="1"/>
          </p:cNvSpPr>
          <p:nvPr/>
        </p:nvSpPr>
        <p:spPr bwMode="gray">
          <a:xfrm>
            <a:off x="5432425" y="1897963"/>
            <a:ext cx="3162300" cy="2832100"/>
          </a:xfrm>
          <a:prstGeom prst="roundRect">
            <a:avLst>
              <a:gd name="adj" fmla="val 4718"/>
            </a:avLst>
          </a:prstGeom>
          <a:noFill/>
          <a:ln w="9525" algn="ctr">
            <a:solidFill>
              <a:schemeClr val="accent2"/>
            </a:solidFill>
            <a:round/>
            <a:headEnd/>
            <a:tailEnd/>
          </a:ln>
        </p:spPr>
        <p:txBody>
          <a:bodyPr wrap="none" lIns="90000" tIns="46800" rIns="90000" bIns="46800" anchor="ctr"/>
          <a:lstStyle/>
          <a:p>
            <a:pPr fontAlgn="base">
              <a:spcBef>
                <a:spcPct val="0"/>
              </a:spcBef>
              <a:spcAft>
                <a:spcPct val="0"/>
              </a:spcAft>
            </a:pPr>
            <a:endParaRPr lang="ru-RU">
              <a:solidFill>
                <a:srgbClr val="000000"/>
              </a:solidFill>
              <a:latin typeface="Arial" charset="0"/>
            </a:endParaRPr>
          </a:p>
        </p:txBody>
      </p:sp>
      <p:sp>
        <p:nvSpPr>
          <p:cNvPr id="287746" name="Rectangle 28"/>
          <p:cNvSpPr>
            <a:spLocks noChangeArrowheads="1"/>
          </p:cNvSpPr>
          <p:nvPr/>
        </p:nvSpPr>
        <p:spPr bwMode="gray">
          <a:xfrm>
            <a:off x="5426075" y="1909075"/>
            <a:ext cx="3178175" cy="144463"/>
          </a:xfrm>
          <a:prstGeom prst="rect">
            <a:avLst/>
          </a:prstGeom>
          <a:solidFill>
            <a:schemeClr val="accent1"/>
          </a:solidFill>
          <a:ln w="9525" algn="ctr">
            <a:noFill/>
            <a:miter lim="800000"/>
            <a:headEnd/>
            <a:tailEnd/>
          </a:ln>
        </p:spPr>
        <p:txBody>
          <a:bodyPr wrap="none" lIns="90000" tIns="46800" rIns="90000" bIns="46800" anchor="ctr"/>
          <a:lstStyle/>
          <a:p>
            <a:pPr fontAlgn="base">
              <a:spcBef>
                <a:spcPct val="0"/>
              </a:spcBef>
              <a:spcAft>
                <a:spcPct val="0"/>
              </a:spcAft>
            </a:pPr>
            <a:endParaRPr lang="ru-RU">
              <a:solidFill>
                <a:srgbClr val="000000"/>
              </a:solidFill>
              <a:latin typeface="Arial" charset="0"/>
            </a:endParaRPr>
          </a:p>
        </p:txBody>
      </p:sp>
      <p:sp>
        <p:nvSpPr>
          <p:cNvPr id="287747" name="AutoShape 30"/>
          <p:cNvSpPr>
            <a:spLocks noChangeArrowheads="1"/>
          </p:cNvSpPr>
          <p:nvPr/>
        </p:nvSpPr>
        <p:spPr bwMode="gray">
          <a:xfrm rot="10800000" flipH="1">
            <a:off x="676275" y="5082718"/>
            <a:ext cx="7883525" cy="525463"/>
          </a:xfrm>
          <a:prstGeom prst="triangle">
            <a:avLst>
              <a:gd name="adj" fmla="val 49995"/>
            </a:avLst>
          </a:prstGeom>
          <a:solidFill>
            <a:srgbClr val="44697D"/>
          </a:solidFill>
          <a:ln w="6350">
            <a:noFill/>
            <a:miter lim="800000"/>
            <a:headEnd/>
            <a:tailEnd/>
          </a:ln>
        </p:spPr>
        <p:txBody>
          <a:bodyPr lIns="45720" rIns="45720"/>
          <a:lstStyle/>
          <a:p>
            <a:pPr fontAlgn="base">
              <a:spcBef>
                <a:spcPct val="0"/>
              </a:spcBef>
              <a:spcAft>
                <a:spcPct val="0"/>
              </a:spcAft>
            </a:pPr>
            <a:endParaRPr lang="ru-RU">
              <a:solidFill>
                <a:srgbClr val="000000"/>
              </a:solidFill>
              <a:latin typeface="Arial" charset="0"/>
            </a:endParaRPr>
          </a:p>
        </p:txBody>
      </p:sp>
      <p:sp>
        <p:nvSpPr>
          <p:cNvPr id="287748" name="Rectangle 31"/>
          <p:cNvSpPr>
            <a:spLocks noChangeArrowheads="1"/>
          </p:cNvSpPr>
          <p:nvPr/>
        </p:nvSpPr>
        <p:spPr bwMode="gray">
          <a:xfrm>
            <a:off x="2106613" y="5676443"/>
            <a:ext cx="5051425" cy="1135063"/>
          </a:xfrm>
          <a:prstGeom prst="rect">
            <a:avLst/>
          </a:prstGeom>
          <a:gradFill rotWithShape="1">
            <a:gsLst>
              <a:gs pos="0">
                <a:srgbClr val="F0F0F0"/>
              </a:gs>
              <a:gs pos="100000">
                <a:srgbClr val="FEFEFE"/>
              </a:gs>
            </a:gsLst>
            <a:lin ang="2700000" scaled="1"/>
          </a:gradFill>
          <a:ln w="12700" algn="ctr">
            <a:noFill/>
            <a:round/>
            <a:headEnd/>
            <a:tailEnd/>
          </a:ln>
          <a:effectLst>
            <a:prstShdw prst="shdw17" dist="17961" dir="2700000">
              <a:srgbClr val="909090"/>
            </a:prstShdw>
          </a:effectLst>
        </p:spPr>
        <p:txBody>
          <a:bodyPr lIns="72000" tIns="72000" rIns="72000" bIns="72000" anchor="ctr"/>
          <a:lstStyle/>
          <a:p>
            <a:pPr marL="164592" indent="-164592" algn="l" defTabSz="914400">
              <a:spcBef>
                <a:spcPts val="0"/>
              </a:spcBef>
              <a:spcAft>
                <a:spcPts val="0"/>
              </a:spcAft>
              <a:buNone/>
            </a:pPr>
            <a:r>
              <a:rPr lang="ru-RU" sz="1200" b="1" i="0" smtClean="0">
                <a:solidFill>
                  <a:srgbClr val="000000"/>
                </a:solidFill>
                <a:latin typeface="Arial"/>
                <a:ea typeface="Arial Unicode MS"/>
                <a:cs typeface="Arial"/>
              </a:rPr>
              <a:t>Подготовка</a:t>
            </a:r>
            <a:r>
              <a:rPr lang="ru-RU" sz="1200" b="1" i="0" smtClean="0">
                <a:solidFill>
                  <a:srgbClr val="000000"/>
                </a:solidFill>
                <a:latin typeface="Arial"/>
                <a:ea typeface="Arial Unicode MS"/>
                <a:cs typeface="Arial"/>
              </a:rPr>
              <a:t> отчетности для композитных </a:t>
            </a:r>
            <a:r>
              <a:rPr lang="ru-RU" sz="1200" b="1" i="0" smtClean="0">
                <a:solidFill>
                  <a:srgbClr val="000000"/>
                </a:solidFill>
                <a:latin typeface="Arial"/>
                <a:ea typeface="Arial Unicode MS"/>
                <a:cs typeface="Arial"/>
              </a:rPr>
              <a:t>бизнес-процессов</a:t>
            </a:r>
            <a:endParaRPr lang="ru-RU" sz="1200" b="1" i="0" smtClean="0">
              <a:solidFill>
                <a:srgbClr val="000000"/>
              </a:solidFill>
              <a:latin typeface="Arial"/>
              <a:ea typeface="Arial Unicode MS"/>
              <a:cs typeface="Arial"/>
            </a:endParaRPr>
          </a:p>
          <a:p>
            <a:pPr marL="164592" lvl="1" indent="-164592" algn="l" defTabSz="914400">
              <a:spcBef>
                <a:spcPts val="0"/>
              </a:spcBef>
              <a:spcAft>
                <a:spcPts val="0"/>
              </a:spcAft>
              <a:buClr>
                <a:srgbClr val="000000"/>
              </a:buClr>
              <a:buFont typeface="Wingdings"/>
              <a:buChar char="n"/>
            </a:pPr>
            <a:r>
              <a:rPr lang="ru-RU" sz="1200" b="0" i="0" smtClean="0">
                <a:solidFill>
                  <a:srgbClr val="000000"/>
                </a:solidFill>
                <a:latin typeface="Arial"/>
                <a:ea typeface="Arial Unicode MS"/>
                <a:cs typeface="Arial"/>
              </a:rPr>
              <a:t>Модель процесса включает четко сформулированные мероприятия по формированию </a:t>
            </a:r>
            <a:r>
              <a:rPr lang="ru-RU" sz="1200" b="0" i="0" smtClean="0">
                <a:solidFill>
                  <a:srgbClr val="000000"/>
                </a:solidFill>
                <a:latin typeface="Arial"/>
                <a:ea typeface="Arial Unicode MS"/>
                <a:cs typeface="Arial"/>
              </a:rPr>
              <a:t>отчетности</a:t>
            </a:r>
            <a:endParaRPr lang="ru-RU" sz="1200" b="0" i="0" smtClean="0">
              <a:solidFill>
                <a:srgbClr val="000000"/>
              </a:solidFill>
              <a:latin typeface="Arial"/>
              <a:ea typeface="Arial Unicode MS"/>
              <a:cs typeface="Arial"/>
            </a:endParaRPr>
          </a:p>
          <a:p>
            <a:pPr marL="164592" lvl="1" indent="-164592" algn="l" defTabSz="914400">
              <a:spcBef>
                <a:spcPts val="0"/>
              </a:spcBef>
              <a:spcAft>
                <a:spcPts val="0"/>
              </a:spcAft>
              <a:buClr>
                <a:srgbClr val="000000"/>
              </a:buClr>
              <a:buFont typeface="Wingdings"/>
              <a:buChar char="n"/>
            </a:pPr>
            <a:r>
              <a:rPr lang="ru-RU" sz="1200" b="0" i="0" smtClean="0">
                <a:solidFill>
                  <a:srgbClr val="000000"/>
                </a:solidFill>
                <a:latin typeface="Arial"/>
                <a:ea typeface="Arial Unicode MS"/>
                <a:cs typeface="Arial"/>
              </a:rPr>
              <a:t>Быстрая разработка информационных панелей при помощи инструмента Visual </a:t>
            </a:r>
            <a:r>
              <a:rPr lang="ru-RU" sz="1200" b="0" i="0" smtClean="0">
                <a:solidFill>
                  <a:srgbClr val="000000"/>
                </a:solidFill>
                <a:latin typeface="Arial"/>
                <a:ea typeface="Arial Unicode MS"/>
                <a:cs typeface="Arial"/>
              </a:rPr>
              <a:t>Composer</a:t>
            </a:r>
            <a:endParaRPr lang="ru-RU" sz="1200" b="0" i="0" smtClean="0">
              <a:solidFill>
                <a:srgbClr val="000000"/>
              </a:solidFill>
              <a:latin typeface="Arial"/>
              <a:ea typeface="Arial Unicode MS"/>
              <a:cs typeface="Arial"/>
            </a:endParaRPr>
          </a:p>
          <a:p>
            <a:pPr marL="164592" lvl="1" indent="-164592" algn="l" defTabSz="914400">
              <a:spcBef>
                <a:spcPts val="0"/>
              </a:spcBef>
              <a:spcAft>
                <a:spcPts val="0"/>
              </a:spcAft>
              <a:buClr>
                <a:srgbClr val="000000"/>
              </a:buClr>
              <a:buFont typeface="Wingdings"/>
              <a:buChar char="n"/>
            </a:pPr>
            <a:r>
              <a:rPr lang="ru-RU" sz="1200" b="0" i="0" smtClean="0">
                <a:solidFill>
                  <a:srgbClr val="000000"/>
                </a:solidFill>
                <a:latin typeface="Arial"/>
                <a:ea typeface="Arial Unicode MS"/>
                <a:cs typeface="Arial"/>
              </a:rPr>
              <a:t>Интеграция с SAP NetWeaver </a:t>
            </a:r>
            <a:r>
              <a:rPr lang="ru-RU" sz="1200" b="0" i="0" smtClean="0">
                <a:solidFill>
                  <a:srgbClr val="000000"/>
                </a:solidFill>
                <a:latin typeface="Arial"/>
                <a:ea typeface="Arial Unicode MS"/>
                <a:cs typeface="Arial"/>
              </a:rPr>
              <a:t>BW</a:t>
            </a:r>
            <a:endParaRPr lang="ru-RU" sz="1200" b="0" i="0">
              <a:solidFill>
                <a:srgbClr val="000000"/>
              </a:solidFill>
              <a:latin typeface="Arial"/>
              <a:ea typeface="Arial Unicode MS"/>
              <a:cs typeface="Arial"/>
            </a:endParaRPr>
          </a:p>
        </p:txBody>
      </p:sp>
      <p:sp>
        <p:nvSpPr>
          <p:cNvPr id="287749" name="AutoShape 19"/>
          <p:cNvSpPr>
            <a:spLocks noChangeArrowheads="1"/>
          </p:cNvSpPr>
          <p:nvPr/>
        </p:nvSpPr>
        <p:spPr bwMode="gray">
          <a:xfrm>
            <a:off x="447675" y="1897963"/>
            <a:ext cx="4694238" cy="3224212"/>
          </a:xfrm>
          <a:prstGeom prst="roundRect">
            <a:avLst>
              <a:gd name="adj" fmla="val 4718"/>
            </a:avLst>
          </a:prstGeom>
          <a:noFill/>
          <a:ln w="9525" algn="ctr">
            <a:solidFill>
              <a:schemeClr val="accent2"/>
            </a:solidFill>
            <a:round/>
            <a:headEnd/>
            <a:tailEnd/>
          </a:ln>
        </p:spPr>
        <p:txBody>
          <a:bodyPr wrap="none" lIns="90000" tIns="46800" rIns="90000" bIns="46800" anchor="ctr"/>
          <a:lstStyle/>
          <a:p>
            <a:pPr fontAlgn="base">
              <a:spcBef>
                <a:spcPct val="0"/>
              </a:spcBef>
              <a:spcAft>
                <a:spcPct val="0"/>
              </a:spcAft>
            </a:pPr>
            <a:endParaRPr lang="ru-RU">
              <a:solidFill>
                <a:srgbClr val="000000"/>
              </a:solidFill>
              <a:latin typeface="Arial" charset="0"/>
            </a:endParaRPr>
          </a:p>
        </p:txBody>
      </p:sp>
      <p:grpSp>
        <p:nvGrpSpPr>
          <p:cNvPr id="2" name="Group 24"/>
          <p:cNvGrpSpPr>
            <a:grpSpLocks/>
          </p:cNvGrpSpPr>
          <p:nvPr/>
        </p:nvGrpSpPr>
        <p:grpSpPr bwMode="auto">
          <a:xfrm>
            <a:off x="449263" y="1477275"/>
            <a:ext cx="4694237" cy="576263"/>
            <a:chOff x="104" y="799"/>
            <a:chExt cx="2458" cy="363"/>
          </a:xfrm>
        </p:grpSpPr>
        <p:sp>
          <p:nvSpPr>
            <p:cNvPr id="287755" name="Rectangle 25"/>
            <p:cNvSpPr>
              <a:spLocks noChangeArrowheads="1"/>
            </p:cNvSpPr>
            <p:nvPr/>
          </p:nvSpPr>
          <p:spPr bwMode="gray">
            <a:xfrm>
              <a:off x="107" y="1071"/>
              <a:ext cx="2455" cy="91"/>
            </a:xfrm>
            <a:prstGeom prst="rect">
              <a:avLst/>
            </a:prstGeom>
            <a:solidFill>
              <a:schemeClr val="accent1"/>
            </a:solidFill>
            <a:ln w="9525" algn="ctr">
              <a:noFill/>
              <a:miter lim="800000"/>
              <a:headEnd/>
              <a:tailEnd/>
            </a:ln>
          </p:spPr>
          <p:txBody>
            <a:bodyPr lIns="90000" tIns="46800" rIns="90000" bIns="46800" anchor="ctr"/>
            <a:lstStyle/>
            <a:p>
              <a:pPr fontAlgn="base">
                <a:spcBef>
                  <a:spcPct val="0"/>
                </a:spcBef>
                <a:spcAft>
                  <a:spcPct val="0"/>
                </a:spcAft>
              </a:pPr>
              <a:endParaRPr lang="ru-RU">
                <a:solidFill>
                  <a:srgbClr val="000000"/>
                </a:solidFill>
                <a:latin typeface="Arial" charset="0"/>
              </a:endParaRPr>
            </a:p>
          </p:txBody>
        </p:sp>
        <p:sp>
          <p:nvSpPr>
            <p:cNvPr id="287756" name="AutoShape 26"/>
            <p:cNvSpPr>
              <a:spLocks noChangeArrowheads="1"/>
            </p:cNvSpPr>
            <p:nvPr/>
          </p:nvSpPr>
          <p:spPr bwMode="gray">
            <a:xfrm>
              <a:off x="104" y="799"/>
              <a:ext cx="2458" cy="363"/>
            </a:xfrm>
            <a:prstGeom prst="roundRect">
              <a:avLst>
                <a:gd name="adj" fmla="val 30579"/>
              </a:avLst>
            </a:prstGeom>
            <a:solidFill>
              <a:schemeClr val="accent1"/>
            </a:solidFill>
            <a:ln w="9525" algn="ctr">
              <a:noFill/>
              <a:round/>
              <a:headEnd/>
              <a:tailEnd/>
            </a:ln>
          </p:spPr>
          <p:txBody>
            <a:bodyPr lIns="90000" tIns="46800" rIns="90000" bIns="46800" anchor="ctr"/>
            <a:lstStyle/>
            <a:p>
              <a:pPr algn="ctr" defTabSz="914400">
                <a:spcBef>
                  <a:spcPts val="0"/>
                </a:spcBef>
                <a:spcAft>
                  <a:spcPts val="0"/>
                </a:spcAft>
                <a:buNone/>
              </a:pPr>
              <a:r>
                <a:rPr lang="ru-RU" sz="1200" b="1" i="0" smtClean="0">
                  <a:solidFill>
                    <a:srgbClr val="000000"/>
                  </a:solidFill>
                  <a:latin typeface="Arial"/>
                  <a:ea typeface="Arial Unicode MS"/>
                  <a:cs typeface="Arial Unicode MS"/>
                </a:rPr>
                <a:t>Функции</a:t>
              </a:r>
              <a:r>
                <a:rPr lang="ru-RU" sz="1200" b="1" i="0" smtClean="0">
                  <a:solidFill>
                    <a:srgbClr val="000000"/>
                  </a:solidFill>
                  <a:latin typeface="Arial"/>
                  <a:ea typeface="Arial Unicode MS"/>
                  <a:cs typeface="Arial Unicode MS"/>
                </a:rPr>
                <a:t> формирования отчетности в </a:t>
              </a:r>
              <a:r>
                <a:rPr lang="ru-RU" sz="1200" b="1" i="0" smtClean="0">
                  <a:solidFill>
                    <a:srgbClr val="000000"/>
                  </a:solidFill>
                  <a:latin typeface="Arial"/>
                  <a:ea typeface="Arial Unicode MS"/>
                  <a:cs typeface="Arial Unicode MS"/>
                </a:rPr>
                <a:t>контексте </a:t>
              </a:r>
              <a:r>
                <a:rPr lang="ru-RU" sz="1200" b="1" i="0" smtClean="0">
                  <a:solidFill>
                    <a:srgbClr val="000000"/>
                  </a:solidFill>
                  <a:latin typeface="Arial"/>
                  <a:ea typeface="Arial Unicode MS"/>
                  <a:cs typeface="Arial Unicode MS"/>
                </a:rPr>
                <a:t/>
              </a:r>
              <a:br>
                <a:rPr lang="ru-RU" sz="1200" b="1" i="0" smtClean="0">
                  <a:solidFill>
                    <a:srgbClr val="000000"/>
                  </a:solidFill>
                  <a:latin typeface="Arial"/>
                  <a:ea typeface="Arial Unicode MS"/>
                  <a:cs typeface="Arial Unicode MS"/>
                </a:rPr>
              </a:br>
              <a:r>
                <a:rPr lang="ru-RU" sz="1200" b="1" i="0" smtClean="0">
                  <a:solidFill>
                    <a:srgbClr val="000000"/>
                  </a:solidFill>
                  <a:latin typeface="Arial"/>
                  <a:ea typeface="Arial Unicode MS"/>
                  <a:cs typeface="Arial Unicode MS"/>
                </a:rPr>
                <a:t>бизнес-процесса</a:t>
              </a:r>
              <a:endParaRPr lang="ru-RU" sz="1200" b="1" i="0">
                <a:solidFill>
                  <a:srgbClr val="000000"/>
                </a:solidFill>
                <a:latin typeface="Arial"/>
                <a:ea typeface="Arial Unicode MS"/>
                <a:cs typeface="Arial Unicode MS"/>
              </a:endParaRPr>
            </a:p>
          </p:txBody>
        </p:sp>
      </p:grpSp>
      <p:pic>
        <p:nvPicPr>
          <p:cNvPr id="287751" name="Picture 2"/>
          <p:cNvPicPr>
            <a:picLocks noChangeAspect="1" noChangeArrowheads="1"/>
          </p:cNvPicPr>
          <p:nvPr/>
        </p:nvPicPr>
        <p:blipFill>
          <a:blip r:embed="rId2" cstate="print"/>
          <a:srcRect r="6873" b="20280"/>
          <a:stretch>
            <a:fillRect/>
          </a:stretch>
        </p:blipFill>
        <p:spPr bwMode="auto">
          <a:xfrm>
            <a:off x="581025" y="2102750"/>
            <a:ext cx="4419600" cy="2879725"/>
          </a:xfrm>
          <a:prstGeom prst="rect">
            <a:avLst/>
          </a:prstGeom>
          <a:noFill/>
          <a:ln w="9525" algn="ctr">
            <a:noFill/>
            <a:miter lim="800000"/>
            <a:headEnd/>
            <a:tailEnd/>
          </a:ln>
        </p:spPr>
      </p:pic>
      <p:sp>
        <p:nvSpPr>
          <p:cNvPr id="287752" name="AutoShape 29"/>
          <p:cNvSpPr>
            <a:spLocks noChangeArrowheads="1"/>
          </p:cNvSpPr>
          <p:nvPr/>
        </p:nvSpPr>
        <p:spPr bwMode="gray">
          <a:xfrm>
            <a:off x="5421313" y="1477275"/>
            <a:ext cx="3182937" cy="576263"/>
          </a:xfrm>
          <a:prstGeom prst="roundRect">
            <a:avLst>
              <a:gd name="adj" fmla="val 30579"/>
            </a:avLst>
          </a:prstGeom>
          <a:solidFill>
            <a:schemeClr val="accent1"/>
          </a:solidFill>
          <a:ln w="9525" algn="ctr">
            <a:noFill/>
            <a:round/>
            <a:headEnd/>
            <a:tailEnd/>
          </a:ln>
        </p:spPr>
        <p:txBody>
          <a:bodyPr lIns="90000" tIns="46800" rIns="90000" bIns="46800" anchor="ctr"/>
          <a:lstStyle/>
          <a:p>
            <a:pPr algn="ctr" defTabSz="914400">
              <a:spcBef>
                <a:spcPts val="0"/>
              </a:spcBef>
              <a:spcAft>
                <a:spcPts val="0"/>
              </a:spcAft>
              <a:buNone/>
            </a:pPr>
            <a:r>
              <a:rPr lang="ru-RU" sz="1200" b="1" i="0" smtClean="0">
                <a:solidFill>
                  <a:srgbClr val="000000"/>
                </a:solidFill>
                <a:latin typeface="Arial"/>
                <a:ea typeface="Arial Unicode MS"/>
                <a:cs typeface="Arial Unicode MS"/>
              </a:rPr>
              <a:t>В поставку входят экстракторы данных для </a:t>
            </a:r>
            <a:r>
              <a:rPr lang="ru-RU" sz="1200" b="1" i="0" smtClean="0">
                <a:solidFill>
                  <a:srgbClr val="000000"/>
                </a:solidFill>
                <a:latin typeface="Arial"/>
                <a:ea typeface="Arial Unicode MS"/>
                <a:cs typeface="Arial Unicode MS"/>
              </a:rPr>
              <a:t/>
            </a:r>
            <a:br>
              <a:rPr lang="ru-RU" sz="1200" b="1" i="0" smtClean="0">
                <a:solidFill>
                  <a:srgbClr val="000000"/>
                </a:solidFill>
                <a:latin typeface="Arial"/>
                <a:ea typeface="Arial Unicode MS"/>
                <a:cs typeface="Arial Unicode MS"/>
              </a:rPr>
            </a:br>
            <a:r>
              <a:rPr lang="ru-RU" sz="1200" b="1" i="0" smtClean="0">
                <a:solidFill>
                  <a:srgbClr val="000000"/>
                </a:solidFill>
                <a:latin typeface="Arial"/>
                <a:ea typeface="Arial Unicode MS"/>
                <a:cs typeface="Arial Unicode MS"/>
              </a:rPr>
              <a:t>SAP NetWeaver </a:t>
            </a:r>
            <a:r>
              <a:rPr lang="ru-RU" sz="1200" b="1" i="0" smtClean="0">
                <a:solidFill>
                  <a:srgbClr val="000000"/>
                </a:solidFill>
                <a:latin typeface="Arial"/>
                <a:ea typeface="Arial Unicode MS"/>
                <a:cs typeface="Arial Unicode MS"/>
              </a:rPr>
              <a:t>BW</a:t>
            </a:r>
            <a:endParaRPr lang="ru-RU" sz="1200" b="1" i="0">
              <a:solidFill>
                <a:srgbClr val="000000"/>
              </a:solidFill>
              <a:latin typeface="Arial"/>
              <a:ea typeface="Arial Unicode MS"/>
              <a:cs typeface="Arial Unicode MS"/>
            </a:endParaRPr>
          </a:p>
        </p:txBody>
      </p:sp>
      <p:sp>
        <p:nvSpPr>
          <p:cNvPr id="16" name="Rectangle 7"/>
          <p:cNvSpPr txBox="1">
            <a:spLocks noChangeArrowheads="1"/>
          </p:cNvSpPr>
          <p:nvPr/>
        </p:nvSpPr>
        <p:spPr bwMode="gray">
          <a:xfrm>
            <a:off x="238124" y="124054"/>
            <a:ext cx="8746219" cy="1566634"/>
          </a:xfrm>
          <a:prstGeom prst="rect">
            <a:avLst/>
          </a:prstGeom>
          <a:noFill/>
          <a:ln w="9525">
            <a:noFill/>
            <a:miter lim="800000"/>
            <a:headEnd/>
            <a:tailEnd/>
          </a:ln>
        </p:spPr>
        <p:txBody>
          <a:bodyPr lIns="0" tIns="0" rIns="0" bIns="0"/>
          <a:lstStyle/>
          <a:p>
            <a:pPr algn="l" defTabSz="914400">
              <a:spcBef>
                <a:spcPts val="0"/>
              </a:spcBef>
              <a:spcAft>
                <a:spcPts val="0"/>
              </a:spcAft>
              <a:buNone/>
            </a:pPr>
            <a:r>
              <a:rPr lang="ru-RU" sz="2400" b="0" i="0" smtClean="0">
                <a:solidFill>
                  <a:srgbClr val="44697D"/>
                </a:solidFill>
                <a:latin typeface="Arial Black"/>
                <a:ea typeface="+mn-ea"/>
                <a:cs typeface="+mn-cs"/>
              </a:rPr>
              <a:t>Расширенные</a:t>
            </a:r>
            <a:r>
              <a:rPr lang="ru-RU" sz="2400" b="0" i="0" smtClean="0">
                <a:solidFill>
                  <a:srgbClr val="44697D"/>
                </a:solidFill>
                <a:latin typeface="Arial Black"/>
                <a:ea typeface="+mn-ea"/>
                <a:cs typeface="+mn-cs"/>
              </a:rPr>
              <a:t> возможности для подготовки отчетности по </a:t>
            </a:r>
            <a:r>
              <a:rPr lang="ru-RU" sz="2400" b="0" i="0" smtClean="0">
                <a:solidFill>
                  <a:srgbClr val="44697D"/>
                </a:solidFill>
                <a:latin typeface="Arial Black"/>
                <a:ea typeface="+mn-ea"/>
                <a:cs typeface="+mn-cs"/>
              </a:rPr>
              <a:t>процессам</a:t>
            </a:r>
            <a:endParaRPr lang="ru-RU" sz="2400" b="0" i="0" smtClean="0">
              <a:solidFill>
                <a:srgbClr val="44697D"/>
              </a:solidFill>
              <a:latin typeface="Arial Black"/>
              <a:ea typeface="+mn-ea"/>
              <a:cs typeface="+mn-cs"/>
            </a:endParaRPr>
          </a:p>
          <a:p>
            <a:pPr algn="l" defTabSz="914400">
              <a:spcBef>
                <a:spcPts val="0"/>
              </a:spcBef>
              <a:spcAft>
                <a:spcPts val="0"/>
              </a:spcAft>
              <a:buNone/>
            </a:pPr>
            <a:r>
              <a:rPr lang="ru-RU" sz="1800" b="0" i="0" smtClean="0">
                <a:solidFill>
                  <a:srgbClr val="44697D"/>
                </a:solidFill>
                <a:latin typeface="Arial"/>
                <a:ea typeface="+mn-ea"/>
                <a:cs typeface="+mn-cs"/>
              </a:rPr>
              <a:t>Предоставление аналитической информации участникам процесса и </a:t>
            </a:r>
            <a:r>
              <a:rPr lang="ru-RU" sz="1800" b="0" i="0" smtClean="0">
                <a:solidFill>
                  <a:srgbClr val="44697D"/>
                </a:solidFill>
                <a:latin typeface="Arial"/>
                <a:ea typeface="+mn-ea"/>
                <a:cs typeface="+mn-cs"/>
              </a:rPr>
              <a:t>аналитикам</a:t>
            </a:r>
            <a:endParaRPr lang="ru-RU" sz="1800" b="0" i="0">
              <a:solidFill>
                <a:srgbClr val="44697D"/>
              </a:solidFill>
              <a:latin typeface="Arial"/>
              <a:ea typeface="+mn-ea"/>
              <a:cs typeface="+mn-cs"/>
            </a:endParaRPr>
          </a:p>
        </p:txBody>
      </p:sp>
      <p:pic>
        <p:nvPicPr>
          <p:cNvPr id="287754" name="Picture 3"/>
          <p:cNvPicPr>
            <a:picLocks noChangeAspect="1" noChangeArrowheads="1"/>
          </p:cNvPicPr>
          <p:nvPr/>
        </p:nvPicPr>
        <p:blipFill>
          <a:blip r:embed="rId3" cstate="print"/>
          <a:srcRect/>
          <a:stretch>
            <a:fillRect/>
          </a:stretch>
        </p:blipFill>
        <p:spPr bwMode="auto">
          <a:xfrm>
            <a:off x="5580063" y="2445650"/>
            <a:ext cx="2886075" cy="162242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1"/>
          <p:cNvSpPr>
            <a:spLocks noGrp="1"/>
          </p:cNvSpPr>
          <p:nvPr>
            <p:ph type="title" idx="4294967295"/>
          </p:nvPr>
        </p:nvSpPr>
        <p:spPr/>
        <p:txBody>
          <a:bodyPr/>
          <a:lstStyle/>
          <a:p>
            <a:pPr algn="l" defTabSz="914400">
              <a:spcBef>
                <a:spcPts val="0"/>
              </a:spcBef>
              <a:buNone/>
            </a:pPr>
            <a:r>
              <a:rPr lang="ru-RU" sz="2400" b="1" i="0" smtClean="0">
                <a:solidFill>
                  <a:srgbClr val="666666"/>
                </a:solidFill>
                <a:latin typeface="Arial"/>
                <a:ea typeface="+mj-ea"/>
                <a:cs typeface="+mj-cs"/>
              </a:rPr>
              <a:t>Теперь обеспечивается поддержка потоков правил</a:t>
            </a:r>
            <a:r>
              <a:rPr lang="ru-RU" sz="2400" b="1" i="0" smtClean="0">
                <a:solidFill>
                  <a:srgbClr val="666666"/>
                </a:solidFill>
                <a:latin typeface="Arial"/>
                <a:ea typeface="+mj-ea"/>
                <a:cs typeface="+mj-cs"/>
              </a:rPr>
              <a:t/>
            </a:r>
            <a:br>
              <a:rPr lang="ru-RU" sz="2400" b="1" i="0" smtClean="0">
                <a:solidFill>
                  <a:srgbClr val="666666"/>
                </a:solidFill>
                <a:latin typeface="Arial"/>
                <a:ea typeface="+mj-ea"/>
                <a:cs typeface="+mj-cs"/>
              </a:rPr>
            </a:br>
            <a:r>
              <a:rPr lang="ru-RU" sz="2000" b="1" i="0" smtClean="0">
                <a:solidFill>
                  <a:srgbClr val="666666"/>
                </a:solidFill>
                <a:latin typeface="Arial"/>
                <a:ea typeface="+mj-ea"/>
                <a:cs typeface="+mj-cs"/>
              </a:rPr>
              <a:t>Разработки могут использовать наиболее подходящие образцы </a:t>
            </a:r>
            <a:r>
              <a:rPr lang="ru-RU" sz="2000" b="1" i="0" smtClean="0">
                <a:solidFill>
                  <a:srgbClr val="666666"/>
                </a:solidFill>
                <a:latin typeface="Arial"/>
                <a:ea typeface="+mj-ea"/>
                <a:cs typeface="+mj-cs"/>
              </a:rPr>
              <a:t>правил</a:t>
            </a:r>
            <a:endParaRPr lang="ru-RU" sz="2000" b="1" i="0">
              <a:solidFill>
                <a:srgbClr val="666666"/>
              </a:solidFill>
              <a:latin typeface="Arial"/>
              <a:ea typeface="+mj-ea"/>
              <a:cs typeface="+mj-cs"/>
            </a:endParaRPr>
          </a:p>
        </p:txBody>
      </p:sp>
      <p:pic>
        <p:nvPicPr>
          <p:cNvPr id="288770" name="Picture 2"/>
          <p:cNvPicPr>
            <a:picLocks noChangeAspect="1" noChangeArrowheads="1"/>
          </p:cNvPicPr>
          <p:nvPr/>
        </p:nvPicPr>
        <p:blipFill>
          <a:blip r:embed="rId3" cstate="print"/>
          <a:srcRect/>
          <a:stretch>
            <a:fillRect/>
          </a:stretch>
        </p:blipFill>
        <p:spPr bwMode="gray">
          <a:xfrm>
            <a:off x="3228975" y="2041525"/>
            <a:ext cx="2662238" cy="1533525"/>
          </a:xfrm>
          <a:prstGeom prst="rect">
            <a:avLst/>
          </a:prstGeom>
          <a:noFill/>
          <a:ln w="9525" algn="ctr">
            <a:noFill/>
            <a:miter lim="800000"/>
            <a:headEnd/>
            <a:tailEnd/>
          </a:ln>
        </p:spPr>
      </p:pic>
      <p:sp>
        <p:nvSpPr>
          <p:cNvPr id="288771" name="AutoShape 14"/>
          <p:cNvSpPr>
            <a:spLocks noChangeArrowheads="1"/>
          </p:cNvSpPr>
          <p:nvPr/>
        </p:nvSpPr>
        <p:spPr bwMode="gray">
          <a:xfrm>
            <a:off x="6156325" y="1689100"/>
            <a:ext cx="2808288" cy="2387600"/>
          </a:xfrm>
          <a:prstGeom prst="roundRect">
            <a:avLst>
              <a:gd name="adj" fmla="val 4718"/>
            </a:avLst>
          </a:prstGeom>
          <a:noFill/>
          <a:ln w="9525" algn="ctr">
            <a:solidFill>
              <a:schemeClr val="accent2"/>
            </a:solidFill>
            <a:round/>
            <a:headEnd/>
            <a:tailEnd/>
          </a:ln>
        </p:spPr>
        <p:txBody>
          <a:bodyPr wrap="none" lIns="90000" tIns="46800" rIns="90000" bIns="46800" anchor="ctr"/>
          <a:lstStyle/>
          <a:p>
            <a:pPr fontAlgn="base">
              <a:spcBef>
                <a:spcPct val="0"/>
              </a:spcBef>
              <a:spcAft>
                <a:spcPct val="0"/>
              </a:spcAft>
            </a:pPr>
            <a:endParaRPr lang="ru-RU">
              <a:solidFill>
                <a:srgbClr val="000000"/>
              </a:solidFill>
              <a:latin typeface="Arial" charset="0"/>
            </a:endParaRPr>
          </a:p>
        </p:txBody>
      </p:sp>
      <p:sp>
        <p:nvSpPr>
          <p:cNvPr id="288772" name="AutoShape 15"/>
          <p:cNvSpPr>
            <a:spLocks noChangeArrowheads="1"/>
          </p:cNvSpPr>
          <p:nvPr/>
        </p:nvSpPr>
        <p:spPr bwMode="gray">
          <a:xfrm>
            <a:off x="3162300" y="1685925"/>
            <a:ext cx="2808288" cy="2387600"/>
          </a:xfrm>
          <a:prstGeom prst="roundRect">
            <a:avLst>
              <a:gd name="adj" fmla="val 4718"/>
            </a:avLst>
          </a:prstGeom>
          <a:noFill/>
          <a:ln w="9525" algn="ctr">
            <a:solidFill>
              <a:schemeClr val="accent2"/>
            </a:solidFill>
            <a:round/>
            <a:headEnd/>
            <a:tailEnd/>
          </a:ln>
        </p:spPr>
        <p:txBody>
          <a:bodyPr wrap="none" lIns="90000" tIns="46800" rIns="90000" bIns="46800" anchor="ctr"/>
          <a:lstStyle/>
          <a:p>
            <a:pPr fontAlgn="base">
              <a:spcBef>
                <a:spcPct val="0"/>
              </a:spcBef>
              <a:spcAft>
                <a:spcPct val="0"/>
              </a:spcAft>
            </a:pPr>
            <a:endParaRPr lang="ru-RU">
              <a:solidFill>
                <a:srgbClr val="000000"/>
              </a:solidFill>
              <a:latin typeface="Arial" charset="0"/>
            </a:endParaRPr>
          </a:p>
        </p:txBody>
      </p:sp>
      <p:sp>
        <p:nvSpPr>
          <p:cNvPr id="288773" name="AutoShape 16"/>
          <p:cNvSpPr>
            <a:spLocks noChangeArrowheads="1"/>
          </p:cNvSpPr>
          <p:nvPr/>
        </p:nvSpPr>
        <p:spPr bwMode="gray">
          <a:xfrm>
            <a:off x="179388" y="1689100"/>
            <a:ext cx="2808287" cy="2387600"/>
          </a:xfrm>
          <a:prstGeom prst="roundRect">
            <a:avLst>
              <a:gd name="adj" fmla="val 4718"/>
            </a:avLst>
          </a:prstGeom>
          <a:noFill/>
          <a:ln w="9525" algn="ctr">
            <a:solidFill>
              <a:schemeClr val="accent2"/>
            </a:solidFill>
            <a:round/>
            <a:headEnd/>
            <a:tailEnd/>
          </a:ln>
        </p:spPr>
        <p:txBody>
          <a:bodyPr wrap="none" lIns="90000" tIns="46800" rIns="90000" bIns="46800" anchor="ctr"/>
          <a:lstStyle/>
          <a:p>
            <a:pPr fontAlgn="base">
              <a:spcBef>
                <a:spcPct val="0"/>
              </a:spcBef>
              <a:spcAft>
                <a:spcPct val="0"/>
              </a:spcAft>
            </a:pPr>
            <a:endParaRPr lang="ru-RU">
              <a:solidFill>
                <a:srgbClr val="000000"/>
              </a:solidFill>
              <a:latin typeface="Arial" charset="0"/>
            </a:endParaRPr>
          </a:p>
        </p:txBody>
      </p:sp>
      <p:sp>
        <p:nvSpPr>
          <p:cNvPr id="288774" name="Rectangle 17"/>
          <p:cNvSpPr>
            <a:spLocks noChangeArrowheads="1"/>
          </p:cNvSpPr>
          <p:nvPr/>
        </p:nvSpPr>
        <p:spPr bwMode="gray">
          <a:xfrm>
            <a:off x="169863" y="1677988"/>
            <a:ext cx="2817812" cy="179387"/>
          </a:xfrm>
          <a:prstGeom prst="rect">
            <a:avLst/>
          </a:prstGeom>
          <a:solidFill>
            <a:schemeClr val="accent1"/>
          </a:solidFill>
          <a:ln w="9525" algn="ctr">
            <a:noFill/>
            <a:miter lim="800000"/>
            <a:headEnd/>
            <a:tailEnd/>
          </a:ln>
        </p:spPr>
        <p:txBody>
          <a:bodyPr wrap="none" lIns="90000" tIns="46800" rIns="90000" bIns="46800" anchor="ctr"/>
          <a:lstStyle/>
          <a:p>
            <a:pPr fontAlgn="base">
              <a:spcBef>
                <a:spcPct val="0"/>
              </a:spcBef>
              <a:spcAft>
                <a:spcPct val="0"/>
              </a:spcAft>
            </a:pPr>
            <a:endParaRPr lang="ru-RU">
              <a:solidFill>
                <a:srgbClr val="000000"/>
              </a:solidFill>
              <a:latin typeface="Arial" charset="0"/>
            </a:endParaRPr>
          </a:p>
        </p:txBody>
      </p:sp>
      <p:sp>
        <p:nvSpPr>
          <p:cNvPr id="288775" name="AutoShape 19"/>
          <p:cNvSpPr>
            <a:spLocks noChangeArrowheads="1"/>
          </p:cNvSpPr>
          <p:nvPr/>
        </p:nvSpPr>
        <p:spPr bwMode="gray">
          <a:xfrm>
            <a:off x="169863" y="1268413"/>
            <a:ext cx="2817812" cy="576262"/>
          </a:xfrm>
          <a:prstGeom prst="roundRect">
            <a:avLst>
              <a:gd name="adj" fmla="val 30579"/>
            </a:avLst>
          </a:prstGeom>
          <a:solidFill>
            <a:schemeClr val="accent1"/>
          </a:solidFill>
          <a:ln w="9525" algn="ctr">
            <a:noFill/>
            <a:round/>
            <a:headEnd/>
            <a:tailEnd/>
          </a:ln>
        </p:spPr>
        <p:txBody>
          <a:bodyPr wrap="none" lIns="90000" tIns="46800" rIns="90000" bIns="46800" anchor="ctr"/>
          <a:lstStyle/>
          <a:p>
            <a:pPr algn="ctr" defTabSz="914400">
              <a:spcBef>
                <a:spcPts val="0"/>
              </a:spcBef>
              <a:spcAft>
                <a:spcPts val="0"/>
              </a:spcAft>
              <a:buNone/>
            </a:pPr>
            <a:r>
              <a:rPr lang="ru-RU" sz="1200" b="1" i="0" smtClean="0">
                <a:solidFill>
                  <a:srgbClr val="000000"/>
                </a:solidFill>
                <a:latin typeface="Arial"/>
                <a:ea typeface="+mn-ea"/>
                <a:cs typeface="+mn-cs"/>
              </a:rPr>
              <a:t>﻿Правила </a:t>
            </a:r>
            <a:r>
              <a:rPr lang="ru-RU" sz="1200" b="1" i="0" smtClean="0">
                <a:solidFill>
                  <a:srgbClr val="000000"/>
                </a:solidFill>
                <a:latin typeface="Arial"/>
                <a:ea typeface="+mn-ea"/>
                <a:cs typeface="+mn-cs"/>
              </a:rPr>
              <a:t>«если</a:t>
            </a:r>
            <a:r>
              <a:rPr lang="ru-RU" sz="1200" b="1" i="0" smtClean="0">
                <a:solidFill>
                  <a:srgbClr val="000000"/>
                </a:solidFill>
                <a:latin typeface="Arial"/>
                <a:ea typeface="+mn-ea"/>
                <a:cs typeface="+mn-cs"/>
              </a:rPr>
              <a:t>, то</a:t>
            </a:r>
            <a:r>
              <a:rPr lang="ru-RU" sz="1200" b="1" smtClean="0">
                <a:solidFill>
                  <a:srgbClr val="000000"/>
                </a:solidFill>
              </a:rPr>
              <a:t>»</a:t>
            </a:r>
            <a:endParaRPr lang="ru-RU" sz="1200" b="1" i="0">
              <a:solidFill>
                <a:srgbClr val="000000"/>
              </a:solidFill>
              <a:latin typeface="Arial"/>
              <a:ea typeface="+mn-ea"/>
              <a:cs typeface="+mn-cs"/>
            </a:endParaRPr>
          </a:p>
        </p:txBody>
      </p:sp>
      <p:sp>
        <p:nvSpPr>
          <p:cNvPr id="288776" name="Rectangle 26"/>
          <p:cNvSpPr>
            <a:spLocks noChangeArrowheads="1"/>
          </p:cNvSpPr>
          <p:nvPr/>
        </p:nvSpPr>
        <p:spPr bwMode="gray">
          <a:xfrm>
            <a:off x="3151188" y="1644650"/>
            <a:ext cx="2817812" cy="179388"/>
          </a:xfrm>
          <a:prstGeom prst="rect">
            <a:avLst/>
          </a:prstGeom>
          <a:solidFill>
            <a:schemeClr val="accent1"/>
          </a:solidFill>
          <a:ln w="9525" algn="ctr">
            <a:noFill/>
            <a:miter lim="800000"/>
            <a:headEnd/>
            <a:tailEnd/>
          </a:ln>
        </p:spPr>
        <p:txBody>
          <a:bodyPr wrap="none" lIns="90000" tIns="46800" rIns="90000" bIns="46800" anchor="ctr"/>
          <a:lstStyle/>
          <a:p>
            <a:pPr fontAlgn="base">
              <a:spcBef>
                <a:spcPct val="0"/>
              </a:spcBef>
              <a:spcAft>
                <a:spcPct val="0"/>
              </a:spcAft>
            </a:pPr>
            <a:endParaRPr lang="ru-RU">
              <a:solidFill>
                <a:srgbClr val="000000"/>
              </a:solidFill>
              <a:latin typeface="Arial" charset="0"/>
            </a:endParaRPr>
          </a:p>
        </p:txBody>
      </p:sp>
      <p:sp>
        <p:nvSpPr>
          <p:cNvPr id="288777" name="AutoShape 27"/>
          <p:cNvSpPr>
            <a:spLocks noChangeArrowheads="1"/>
          </p:cNvSpPr>
          <p:nvPr/>
        </p:nvSpPr>
        <p:spPr bwMode="gray">
          <a:xfrm>
            <a:off x="3151188" y="1235075"/>
            <a:ext cx="2817812" cy="576263"/>
          </a:xfrm>
          <a:prstGeom prst="roundRect">
            <a:avLst>
              <a:gd name="adj" fmla="val 30579"/>
            </a:avLst>
          </a:prstGeom>
          <a:solidFill>
            <a:schemeClr val="accent1"/>
          </a:solidFill>
          <a:ln w="9525" algn="ctr">
            <a:noFill/>
            <a:round/>
            <a:headEnd/>
            <a:tailEnd/>
          </a:ln>
        </p:spPr>
        <p:txBody>
          <a:bodyPr wrap="none" lIns="90000" tIns="46800" rIns="90000" bIns="46800" anchor="ctr"/>
          <a:lstStyle/>
          <a:p>
            <a:pPr algn="ctr" defTabSz="914400">
              <a:spcBef>
                <a:spcPts val="0"/>
              </a:spcBef>
              <a:spcAft>
                <a:spcPts val="0"/>
              </a:spcAft>
              <a:buNone/>
            </a:pPr>
            <a:r>
              <a:rPr lang="ru-RU" sz="1200" b="1" i="0" smtClean="0">
                <a:solidFill>
                  <a:srgbClr val="000000"/>
                </a:solidFill>
                <a:latin typeface="Arial"/>
                <a:ea typeface="+mn-ea"/>
                <a:cs typeface="+mn-cs"/>
              </a:rPr>
              <a:t>﻿</a:t>
            </a:r>
            <a:r>
              <a:rPr lang="ru-RU" sz="1200" b="1" i="0" smtClean="0">
                <a:solidFill>
                  <a:srgbClr val="000000"/>
                </a:solidFill>
                <a:latin typeface="Arial"/>
                <a:ea typeface="+mn-ea"/>
                <a:cs typeface="+mn-cs"/>
              </a:rPr>
              <a:t>﻿Система </a:t>
            </a:r>
            <a:r>
              <a:rPr lang="ru-RU" sz="1200" b="1" i="0" smtClean="0">
                <a:solidFill>
                  <a:srgbClr val="000000"/>
                </a:solidFill>
                <a:latin typeface="Arial"/>
                <a:ea typeface="+mn-ea"/>
                <a:cs typeface="+mn-cs"/>
              </a:rPr>
              <a:t>правил </a:t>
            </a:r>
            <a:r>
              <a:rPr lang="ru-RU" sz="1200" b="1" i="0" smtClean="0">
                <a:solidFill>
                  <a:srgbClr val="000000"/>
                </a:solidFill>
                <a:latin typeface="Arial"/>
                <a:ea typeface="+mn-ea"/>
                <a:cs typeface="+mn-cs"/>
              </a:rPr>
              <a:t/>
            </a:r>
            <a:br>
              <a:rPr lang="ru-RU" sz="1200" b="1" i="0" smtClean="0">
                <a:solidFill>
                  <a:srgbClr val="000000"/>
                </a:solidFill>
                <a:latin typeface="Arial"/>
                <a:ea typeface="+mn-ea"/>
                <a:cs typeface="+mn-cs"/>
              </a:rPr>
            </a:br>
            <a:r>
              <a:rPr lang="ru-RU" sz="1200" b="1" i="0" smtClean="0">
                <a:solidFill>
                  <a:srgbClr val="000000"/>
                </a:solidFill>
                <a:latin typeface="Arial"/>
                <a:ea typeface="+mn-ea"/>
                <a:cs typeface="+mn-cs"/>
              </a:rPr>
              <a:t>в табличной </a:t>
            </a:r>
            <a:r>
              <a:rPr lang="ru-RU" sz="1200" b="1" i="0" smtClean="0">
                <a:solidFill>
                  <a:srgbClr val="000000"/>
                </a:solidFill>
                <a:latin typeface="Arial"/>
                <a:ea typeface="+mn-ea"/>
                <a:cs typeface="+mn-cs"/>
              </a:rPr>
              <a:t>форме</a:t>
            </a:r>
            <a:endParaRPr lang="ru-RU" sz="1200" b="1" i="0">
              <a:solidFill>
                <a:srgbClr val="000000"/>
              </a:solidFill>
              <a:latin typeface="Arial"/>
              <a:ea typeface="+mn-ea"/>
              <a:cs typeface="+mn-cs"/>
            </a:endParaRPr>
          </a:p>
        </p:txBody>
      </p:sp>
      <p:sp>
        <p:nvSpPr>
          <p:cNvPr id="288778" name="Rectangle 28"/>
          <p:cNvSpPr>
            <a:spLocks noChangeArrowheads="1"/>
          </p:cNvSpPr>
          <p:nvPr/>
        </p:nvSpPr>
        <p:spPr bwMode="gray">
          <a:xfrm>
            <a:off x="6151563" y="1639888"/>
            <a:ext cx="2817812" cy="179387"/>
          </a:xfrm>
          <a:prstGeom prst="rect">
            <a:avLst/>
          </a:prstGeom>
          <a:solidFill>
            <a:schemeClr val="accent1"/>
          </a:solidFill>
          <a:ln w="9525" algn="ctr">
            <a:noFill/>
            <a:miter lim="800000"/>
            <a:headEnd/>
            <a:tailEnd/>
          </a:ln>
        </p:spPr>
        <p:txBody>
          <a:bodyPr wrap="none" lIns="90000" tIns="46800" rIns="90000" bIns="46800" anchor="ctr"/>
          <a:lstStyle/>
          <a:p>
            <a:pPr fontAlgn="base">
              <a:spcBef>
                <a:spcPct val="0"/>
              </a:spcBef>
              <a:spcAft>
                <a:spcPct val="0"/>
              </a:spcAft>
            </a:pPr>
            <a:endParaRPr lang="ru-RU">
              <a:solidFill>
                <a:srgbClr val="000000"/>
              </a:solidFill>
              <a:latin typeface="Arial" charset="0"/>
            </a:endParaRPr>
          </a:p>
        </p:txBody>
      </p:sp>
      <p:sp>
        <p:nvSpPr>
          <p:cNvPr id="288779" name="AutoShape 29"/>
          <p:cNvSpPr>
            <a:spLocks noChangeArrowheads="1"/>
          </p:cNvSpPr>
          <p:nvPr/>
        </p:nvSpPr>
        <p:spPr bwMode="gray">
          <a:xfrm>
            <a:off x="6151563" y="1230313"/>
            <a:ext cx="2817812" cy="576262"/>
          </a:xfrm>
          <a:prstGeom prst="roundRect">
            <a:avLst>
              <a:gd name="adj" fmla="val 30579"/>
            </a:avLst>
          </a:prstGeom>
          <a:solidFill>
            <a:schemeClr val="accent1"/>
          </a:solidFill>
          <a:ln w="9525" algn="ctr">
            <a:noFill/>
            <a:round/>
            <a:headEnd/>
            <a:tailEnd/>
          </a:ln>
        </p:spPr>
        <p:txBody>
          <a:bodyPr wrap="none" lIns="90000" tIns="46800" rIns="90000" bIns="46800" anchor="ctr"/>
          <a:lstStyle/>
          <a:p>
            <a:pPr algn="ctr" defTabSz="914400">
              <a:spcBef>
                <a:spcPts val="0"/>
              </a:spcBef>
              <a:spcAft>
                <a:spcPts val="0"/>
              </a:spcAft>
              <a:buNone/>
            </a:pPr>
            <a:r>
              <a:rPr lang="ru-RU" sz="1200" b="1" i="0" smtClean="0">
                <a:solidFill>
                  <a:srgbClr val="000000"/>
                </a:solidFill>
                <a:latin typeface="Arial"/>
                <a:ea typeface="+mn-ea"/>
                <a:cs typeface="+mn-cs"/>
              </a:rPr>
              <a:t>Потоки правил</a:t>
            </a:r>
            <a:endParaRPr lang="ru-RU" sz="1200" b="1" i="0">
              <a:solidFill>
                <a:srgbClr val="000000"/>
              </a:solidFill>
              <a:latin typeface="Arial"/>
              <a:ea typeface="+mn-ea"/>
              <a:cs typeface="+mn-cs"/>
            </a:endParaRPr>
          </a:p>
        </p:txBody>
      </p:sp>
      <p:sp>
        <p:nvSpPr>
          <p:cNvPr id="288780" name="AutoShape 31"/>
          <p:cNvSpPr>
            <a:spLocks noChangeArrowheads="1"/>
          </p:cNvSpPr>
          <p:nvPr/>
        </p:nvSpPr>
        <p:spPr bwMode="gray">
          <a:xfrm rot="10800000" flipH="1">
            <a:off x="214313" y="4181475"/>
            <a:ext cx="2773362" cy="525463"/>
          </a:xfrm>
          <a:prstGeom prst="triangle">
            <a:avLst>
              <a:gd name="adj" fmla="val 49995"/>
            </a:avLst>
          </a:prstGeom>
          <a:solidFill>
            <a:srgbClr val="44697D"/>
          </a:solidFill>
          <a:ln w="6350">
            <a:noFill/>
            <a:miter lim="800000"/>
            <a:headEnd/>
            <a:tailEnd/>
          </a:ln>
        </p:spPr>
        <p:txBody>
          <a:bodyPr rot="10800000" lIns="45720" rIns="45720"/>
          <a:lstStyle/>
          <a:p>
            <a:pPr fontAlgn="base">
              <a:spcBef>
                <a:spcPct val="0"/>
              </a:spcBef>
              <a:spcAft>
                <a:spcPct val="0"/>
              </a:spcAft>
            </a:pPr>
            <a:endParaRPr lang="ru-RU">
              <a:solidFill>
                <a:srgbClr val="000000"/>
              </a:solidFill>
              <a:latin typeface="Arial" charset="0"/>
            </a:endParaRPr>
          </a:p>
        </p:txBody>
      </p:sp>
      <p:sp>
        <p:nvSpPr>
          <p:cNvPr id="288781" name="Rectangle 32"/>
          <p:cNvSpPr>
            <a:spLocks noChangeArrowheads="1"/>
          </p:cNvSpPr>
          <p:nvPr/>
        </p:nvSpPr>
        <p:spPr bwMode="gray">
          <a:xfrm>
            <a:off x="6300788" y="4906963"/>
            <a:ext cx="2592387" cy="1851990"/>
          </a:xfrm>
          <a:prstGeom prst="rect">
            <a:avLst/>
          </a:prstGeom>
          <a:gradFill rotWithShape="1">
            <a:gsLst>
              <a:gs pos="0">
                <a:srgbClr val="F0F0F0"/>
              </a:gs>
              <a:gs pos="100000">
                <a:srgbClr val="FEFEFE"/>
              </a:gs>
            </a:gsLst>
            <a:lin ang="2700000" scaled="1"/>
          </a:gradFill>
          <a:ln w="12700" algn="ctr">
            <a:noFill/>
            <a:round/>
            <a:headEnd/>
            <a:tailEnd/>
          </a:ln>
          <a:effectLst>
            <a:prstShdw prst="shdw17" dist="17961" dir="2700000">
              <a:srgbClr val="909090"/>
            </a:prstShdw>
          </a:effectLst>
        </p:spPr>
        <p:txBody>
          <a:bodyPr lIns="72000" tIns="72000" rIns="72000" bIns="72000" anchor="ctr"/>
          <a:lstStyle/>
          <a:p>
            <a:pPr marL="164592" indent="-164592" algn="l" defTabSz="914400">
              <a:spcBef>
                <a:spcPts val="0"/>
              </a:spcBef>
              <a:spcAft>
                <a:spcPts val="0"/>
              </a:spcAft>
              <a:buClr>
                <a:srgbClr val="F0AB00"/>
              </a:buClr>
              <a:buSzPct val="80000"/>
              <a:buFont typeface="Wingdings"/>
              <a:buChar char="n"/>
            </a:pPr>
            <a:r>
              <a:rPr lang="ru-RU" sz="1200" b="0" i="0" smtClean="0">
                <a:solidFill>
                  <a:srgbClr val="000000"/>
                </a:solidFill>
                <a:ea typeface="Arial Unicode MS"/>
                <a:cs typeface="Arial"/>
              </a:rPr>
              <a:t>Для</a:t>
            </a:r>
            <a:r>
              <a:rPr lang="ru-RU" sz="1200" b="0" i="0" smtClean="0">
                <a:solidFill>
                  <a:srgbClr val="000000"/>
                </a:solidFill>
                <a:ea typeface="Arial Unicode MS"/>
                <a:cs typeface="Arial"/>
              </a:rPr>
              <a:t> моделирования правил используются </a:t>
            </a:r>
            <a:r>
              <a:rPr lang="ru-RU" sz="1200" b="0" i="0" smtClean="0">
                <a:solidFill>
                  <a:srgbClr val="000000"/>
                </a:solidFill>
                <a:ea typeface="Arial Unicode MS"/>
                <a:cs typeface="Arial"/>
              </a:rPr>
              <a:t>блок-схемы</a:t>
            </a:r>
            <a:endParaRPr lang="ru-RU" sz="1200" b="0" i="0" smtClean="0">
              <a:solidFill>
                <a:srgbClr val="000000"/>
              </a:solidFill>
              <a:ea typeface="Arial Unicode MS"/>
              <a:cs typeface="Arial"/>
            </a:endParaRPr>
          </a:p>
          <a:p>
            <a:pPr marL="164592" indent="-164592" algn="l" defTabSz="914400">
              <a:spcBef>
                <a:spcPts val="0"/>
              </a:spcBef>
              <a:spcAft>
                <a:spcPts val="0"/>
              </a:spcAft>
              <a:buClr>
                <a:srgbClr val="F0AB00"/>
              </a:buClr>
              <a:buSzPct val="80000"/>
              <a:buFont typeface="Wingdings"/>
              <a:buChar char="n"/>
            </a:pPr>
            <a:r>
              <a:rPr lang="ru-RU" sz="1200" smtClean="0">
                <a:solidFill>
                  <a:srgbClr val="000000"/>
                </a:solidFill>
                <a:ea typeface="Arial Unicode MS"/>
                <a:cs typeface="Arial"/>
              </a:rPr>
              <a:t>«</a:t>
            </a:r>
            <a:r>
              <a:rPr lang="ru-RU" sz="1200" b="0" i="0" smtClean="0">
                <a:solidFill>
                  <a:srgbClr val="000000"/>
                </a:solidFill>
                <a:ea typeface="Arial Unicode MS"/>
                <a:cs typeface="Arial"/>
              </a:rPr>
              <a:t>Элементы</a:t>
            </a:r>
            <a:r>
              <a:rPr lang="ru-RU" sz="1200" b="0" i="0" smtClean="0">
                <a:solidFill>
                  <a:srgbClr val="000000"/>
                </a:solidFill>
                <a:ea typeface="Arial Unicode MS"/>
                <a:cs typeface="Arial"/>
              </a:rPr>
              <a:t> потока правила</a:t>
            </a:r>
            <a:r>
              <a:rPr lang="ru-RU" sz="1200" b="0" i="0" smtClean="0">
                <a:solidFill>
                  <a:srgbClr val="000000"/>
                </a:solidFill>
                <a:ea typeface="Arial Unicode MS"/>
                <a:cs typeface="Arial"/>
              </a:rPr>
              <a:t>»</a:t>
            </a:r>
            <a:r>
              <a:rPr lang="ru-RU" sz="1200" b="0" i="0" smtClean="0">
                <a:solidFill>
                  <a:srgbClr val="000000"/>
                </a:solidFill>
                <a:ea typeface="Arial Unicode MS"/>
                <a:cs typeface="Arial"/>
              </a:rPr>
              <a:t> можно просто перетащить </a:t>
            </a:r>
            <a:r>
              <a:rPr lang="ru-RU" sz="1200" b="0" i="0" smtClean="0">
                <a:solidFill>
                  <a:srgbClr val="000000"/>
                </a:solidFill>
                <a:ea typeface="Arial Unicode MS"/>
                <a:cs typeface="Arial"/>
              </a:rPr>
              <a:t>из</a:t>
            </a:r>
            <a:r>
              <a:rPr lang="ru-RU" sz="1200">
                <a:solidFill>
                  <a:srgbClr val="000000"/>
                </a:solidFill>
                <a:ea typeface="Arial Unicode MS"/>
                <a:cs typeface="Arial"/>
              </a:rPr>
              <a:t> </a:t>
            </a:r>
            <a:r>
              <a:rPr lang="ru-RU" sz="1200" b="0" i="0" smtClean="0">
                <a:solidFill>
                  <a:srgbClr val="000000"/>
                </a:solidFill>
                <a:ea typeface="Arial Unicode MS"/>
                <a:cs typeface="Arial"/>
              </a:rPr>
              <a:t>обозревателя</a:t>
            </a:r>
            <a:r>
              <a:rPr lang="ru-RU" sz="1200" b="0" i="0" smtClean="0">
                <a:solidFill>
                  <a:srgbClr val="000000"/>
                </a:solidFill>
                <a:ea typeface="Arial Unicode MS"/>
                <a:cs typeface="Arial"/>
              </a:rPr>
              <a:t> проекта </a:t>
            </a:r>
            <a:r>
              <a:rPr lang="ru-RU" sz="1200" b="0" i="0" smtClean="0">
                <a:solidFill>
                  <a:srgbClr val="000000"/>
                </a:solidFill>
                <a:ea typeface="Arial Unicode MS"/>
                <a:cs typeface="Arial"/>
              </a:rPr>
              <a:t>в</a:t>
            </a:r>
            <a:r>
              <a:rPr lang="ru-RU" sz="1200" b="0" i="0" smtClean="0">
                <a:solidFill>
                  <a:srgbClr val="000000"/>
                </a:solidFill>
                <a:ea typeface="Arial Unicode MS"/>
                <a:cs typeface="Arial"/>
              </a:rPr>
              <a:t> </a:t>
            </a:r>
            <a:r>
              <a:rPr lang="ru-RU" sz="1200" b="0" i="0" smtClean="0">
                <a:solidFill>
                  <a:srgbClr val="000000"/>
                </a:solidFill>
                <a:ea typeface="Arial Unicode MS"/>
                <a:cs typeface="Arial"/>
              </a:rPr>
              <a:t>редактор</a:t>
            </a:r>
            <a:r>
              <a:rPr lang="ru-RU" sz="1200" b="0" i="0" smtClean="0">
                <a:solidFill>
                  <a:srgbClr val="000000"/>
                </a:solidFill>
                <a:ea typeface="Arial Unicode MS"/>
                <a:cs typeface="Arial"/>
              </a:rPr>
              <a:t> потоков </a:t>
            </a:r>
            <a:endParaRPr lang="ru-RU" sz="1200" b="0" i="0">
              <a:solidFill>
                <a:srgbClr val="000000"/>
              </a:solidFill>
              <a:ea typeface="Arial Unicode MS"/>
              <a:cs typeface="Arial"/>
            </a:endParaRPr>
          </a:p>
        </p:txBody>
      </p:sp>
      <p:pic>
        <p:nvPicPr>
          <p:cNvPr id="288782" name="Picture 38"/>
          <p:cNvPicPr>
            <a:picLocks noChangeAspect="1" noChangeArrowheads="1"/>
          </p:cNvPicPr>
          <p:nvPr/>
        </p:nvPicPr>
        <p:blipFill>
          <a:blip r:embed="rId4" cstate="print"/>
          <a:srcRect b="2760"/>
          <a:stretch>
            <a:fillRect/>
          </a:stretch>
        </p:blipFill>
        <p:spPr bwMode="auto">
          <a:xfrm>
            <a:off x="6443663" y="1916113"/>
            <a:ext cx="2160587" cy="2024062"/>
          </a:xfrm>
          <a:prstGeom prst="rect">
            <a:avLst/>
          </a:prstGeom>
          <a:noFill/>
          <a:ln w="9525">
            <a:noFill/>
            <a:miter lim="800000"/>
            <a:headEnd/>
            <a:tailEnd/>
          </a:ln>
        </p:spPr>
      </p:pic>
      <p:sp>
        <p:nvSpPr>
          <p:cNvPr id="288783" name="AutoShape 31"/>
          <p:cNvSpPr>
            <a:spLocks noChangeArrowheads="1"/>
          </p:cNvSpPr>
          <p:nvPr/>
        </p:nvSpPr>
        <p:spPr bwMode="gray">
          <a:xfrm rot="10800000" flipH="1">
            <a:off x="3186113" y="4181475"/>
            <a:ext cx="2773362" cy="525463"/>
          </a:xfrm>
          <a:prstGeom prst="triangle">
            <a:avLst>
              <a:gd name="adj" fmla="val 49995"/>
            </a:avLst>
          </a:prstGeom>
          <a:solidFill>
            <a:srgbClr val="44697D"/>
          </a:solidFill>
          <a:ln w="6350">
            <a:noFill/>
            <a:miter lim="800000"/>
            <a:headEnd/>
            <a:tailEnd/>
          </a:ln>
        </p:spPr>
        <p:txBody>
          <a:bodyPr rot="10800000" lIns="45720" rIns="45720"/>
          <a:lstStyle/>
          <a:p>
            <a:pPr fontAlgn="base">
              <a:spcBef>
                <a:spcPct val="0"/>
              </a:spcBef>
              <a:spcAft>
                <a:spcPct val="0"/>
              </a:spcAft>
            </a:pPr>
            <a:endParaRPr lang="ru-RU">
              <a:solidFill>
                <a:srgbClr val="000000"/>
              </a:solidFill>
              <a:latin typeface="Arial" charset="0"/>
            </a:endParaRPr>
          </a:p>
        </p:txBody>
      </p:sp>
      <p:sp>
        <p:nvSpPr>
          <p:cNvPr id="288784" name="AutoShape 31"/>
          <p:cNvSpPr>
            <a:spLocks noChangeArrowheads="1"/>
          </p:cNvSpPr>
          <p:nvPr/>
        </p:nvSpPr>
        <p:spPr bwMode="gray">
          <a:xfrm rot="10800000" flipH="1">
            <a:off x="6157913" y="4181475"/>
            <a:ext cx="2773362" cy="525463"/>
          </a:xfrm>
          <a:prstGeom prst="triangle">
            <a:avLst>
              <a:gd name="adj" fmla="val 49995"/>
            </a:avLst>
          </a:prstGeom>
          <a:solidFill>
            <a:srgbClr val="44697D"/>
          </a:solidFill>
          <a:ln w="6350">
            <a:noFill/>
            <a:miter lim="800000"/>
            <a:headEnd/>
            <a:tailEnd/>
          </a:ln>
        </p:spPr>
        <p:txBody>
          <a:bodyPr rot="10800000" lIns="45720" rIns="45720"/>
          <a:lstStyle/>
          <a:p>
            <a:pPr fontAlgn="base">
              <a:spcBef>
                <a:spcPct val="0"/>
              </a:spcBef>
              <a:spcAft>
                <a:spcPct val="0"/>
              </a:spcAft>
            </a:pPr>
            <a:endParaRPr lang="ru-RU">
              <a:solidFill>
                <a:srgbClr val="000000"/>
              </a:solidFill>
              <a:latin typeface="Arial" charset="0"/>
            </a:endParaRPr>
          </a:p>
        </p:txBody>
      </p:sp>
      <p:sp>
        <p:nvSpPr>
          <p:cNvPr id="288785" name="Rectangle 32"/>
          <p:cNvSpPr>
            <a:spLocks noChangeArrowheads="1"/>
          </p:cNvSpPr>
          <p:nvPr/>
        </p:nvSpPr>
        <p:spPr bwMode="gray">
          <a:xfrm>
            <a:off x="3225800" y="4889500"/>
            <a:ext cx="2641600" cy="1854200"/>
          </a:xfrm>
          <a:prstGeom prst="rect">
            <a:avLst/>
          </a:prstGeom>
          <a:gradFill rotWithShape="1">
            <a:gsLst>
              <a:gs pos="0">
                <a:srgbClr val="F0F0F0"/>
              </a:gs>
              <a:gs pos="100000">
                <a:srgbClr val="FEFEFE"/>
              </a:gs>
            </a:gsLst>
            <a:lin ang="2700000" scaled="1"/>
          </a:gradFill>
          <a:ln w="12700" algn="ctr">
            <a:noFill/>
            <a:round/>
            <a:headEnd/>
            <a:tailEnd/>
          </a:ln>
          <a:effectLst>
            <a:prstShdw prst="shdw17" dist="17961" dir="2700000">
              <a:srgbClr val="909090"/>
            </a:prstShdw>
          </a:effectLst>
        </p:spPr>
        <p:txBody>
          <a:bodyPr lIns="72000" tIns="72000" rIns="72000" bIns="72000" anchor="ctr"/>
          <a:lstStyle/>
          <a:p>
            <a:pPr marL="164592" indent="-164592" algn="l" defTabSz="914400">
              <a:spcBef>
                <a:spcPts val="0"/>
              </a:spcBef>
              <a:spcAft>
                <a:spcPts val="0"/>
              </a:spcAft>
              <a:buClr>
                <a:srgbClr val="F0AB00"/>
              </a:buClr>
              <a:buSzPct val="80000"/>
              <a:buFont typeface="Wingdings"/>
              <a:buChar char="n"/>
            </a:pPr>
            <a:r>
              <a:rPr lang="ru-RU" sz="1200" b="0" i="0" smtClean="0">
                <a:solidFill>
                  <a:srgbClr val="000000"/>
                </a:solidFill>
                <a:latin typeface="Arial"/>
                <a:ea typeface="Arial Unicode MS"/>
                <a:cs typeface="Arial"/>
              </a:rPr>
              <a:t>Для</a:t>
            </a:r>
            <a:r>
              <a:rPr lang="ru-RU" sz="1200" b="0" i="0" smtClean="0">
                <a:solidFill>
                  <a:srgbClr val="000000"/>
                </a:solidFill>
                <a:latin typeface="Arial"/>
                <a:ea typeface="Arial Unicode MS"/>
                <a:cs typeface="Arial"/>
              </a:rPr>
              <a:t> моделирования правил используются </a:t>
            </a:r>
            <a:r>
              <a:rPr lang="ru-RU" sz="1200" b="0" i="0" smtClean="0">
                <a:solidFill>
                  <a:srgbClr val="000000"/>
                </a:solidFill>
                <a:latin typeface="Arial"/>
                <a:ea typeface="Arial Unicode MS"/>
                <a:cs typeface="Arial"/>
              </a:rPr>
              <a:t>структуры</a:t>
            </a:r>
            <a:r>
              <a:rPr lang="ru-RU" sz="1200" b="0" i="0" smtClean="0">
                <a:solidFill>
                  <a:srgbClr val="000000"/>
                </a:solidFill>
                <a:latin typeface="Arial"/>
                <a:ea typeface="Arial Unicode MS"/>
                <a:cs typeface="Arial"/>
              </a:rPr>
              <a:t>, аналогичные электронным </a:t>
            </a:r>
            <a:r>
              <a:rPr lang="ru-RU" sz="1200" b="0" i="0" smtClean="0">
                <a:solidFill>
                  <a:srgbClr val="000000"/>
                </a:solidFill>
                <a:latin typeface="Arial"/>
                <a:ea typeface="Arial Unicode MS"/>
                <a:cs typeface="Arial"/>
              </a:rPr>
              <a:t>таблицам</a:t>
            </a:r>
            <a:endParaRPr lang="ru-RU" sz="1200" b="0" i="0" smtClean="0">
              <a:solidFill>
                <a:srgbClr val="000000"/>
              </a:solidFill>
              <a:latin typeface="Arial"/>
              <a:ea typeface="Arial Unicode MS"/>
              <a:cs typeface="Arial"/>
            </a:endParaRPr>
          </a:p>
          <a:p>
            <a:pPr marL="164592" indent="-164592" algn="l" defTabSz="914400">
              <a:spcBef>
                <a:spcPts val="0"/>
              </a:spcBef>
              <a:spcAft>
                <a:spcPts val="0"/>
              </a:spcAft>
              <a:buClr>
                <a:srgbClr val="F0AB00"/>
              </a:buClr>
              <a:buSzPct val="80000"/>
              <a:buFont typeface="Wingdings"/>
              <a:buChar char="n"/>
            </a:pPr>
            <a:r>
              <a:rPr lang="ru-RU" sz="1200" b="0" i="0" smtClean="0">
                <a:solidFill>
                  <a:srgbClr val="000000"/>
                </a:solidFill>
                <a:latin typeface="Arial"/>
                <a:ea typeface="Arial Unicode MS"/>
                <a:cs typeface="Arial"/>
              </a:rPr>
              <a:t>Интеграция с Microsoft Office Excel </a:t>
            </a:r>
            <a:r>
              <a:rPr lang="ru-RU" sz="1200" b="0" i="0" smtClean="0">
                <a:solidFill>
                  <a:srgbClr val="000000"/>
                </a:solidFill>
                <a:latin typeface="Arial"/>
                <a:ea typeface="Arial Unicode MS"/>
                <a:cs typeface="Arial"/>
              </a:rPr>
              <a:t>(см</a:t>
            </a:r>
            <a:r>
              <a:rPr lang="ru-RU" sz="1200" b="0" i="0" smtClean="0">
                <a:solidFill>
                  <a:srgbClr val="000000"/>
                </a:solidFill>
                <a:latin typeface="Arial"/>
                <a:ea typeface="Arial Unicode MS"/>
                <a:cs typeface="Arial"/>
              </a:rPr>
              <a:t>. следующий </a:t>
            </a:r>
            <a:r>
              <a:rPr lang="ru-RU" sz="1200" b="0" i="0" smtClean="0">
                <a:solidFill>
                  <a:srgbClr val="000000"/>
                </a:solidFill>
                <a:latin typeface="Arial"/>
                <a:ea typeface="Arial Unicode MS"/>
                <a:cs typeface="Arial"/>
              </a:rPr>
              <a:t>слайд)</a:t>
            </a:r>
            <a:endParaRPr lang="ru-RU" sz="1200" b="0" i="0">
              <a:solidFill>
                <a:srgbClr val="000000"/>
              </a:solidFill>
              <a:latin typeface="Arial"/>
              <a:ea typeface="Arial Unicode MS"/>
              <a:cs typeface="Arial"/>
            </a:endParaRPr>
          </a:p>
        </p:txBody>
      </p:sp>
      <p:sp>
        <p:nvSpPr>
          <p:cNvPr id="288786" name="Rectangle 32"/>
          <p:cNvSpPr>
            <a:spLocks noChangeArrowheads="1"/>
          </p:cNvSpPr>
          <p:nvPr/>
        </p:nvSpPr>
        <p:spPr bwMode="gray">
          <a:xfrm>
            <a:off x="150813" y="4872037"/>
            <a:ext cx="2692400" cy="1854199"/>
          </a:xfrm>
          <a:prstGeom prst="rect">
            <a:avLst/>
          </a:prstGeom>
          <a:gradFill rotWithShape="1">
            <a:gsLst>
              <a:gs pos="0">
                <a:srgbClr val="F0F0F0"/>
              </a:gs>
              <a:gs pos="100000">
                <a:srgbClr val="FEFEFE"/>
              </a:gs>
            </a:gsLst>
            <a:lin ang="2700000" scaled="1"/>
          </a:gradFill>
          <a:ln w="12700" algn="ctr">
            <a:noFill/>
            <a:round/>
            <a:headEnd/>
            <a:tailEnd/>
          </a:ln>
          <a:effectLst>
            <a:prstShdw prst="shdw17" dist="17961" dir="2700000">
              <a:srgbClr val="909090"/>
            </a:prstShdw>
          </a:effectLst>
        </p:spPr>
        <p:txBody>
          <a:bodyPr lIns="72000" tIns="72000" rIns="72000" bIns="72000" anchor="ctr"/>
          <a:lstStyle/>
          <a:p>
            <a:pPr marL="164592" indent="-164592" algn="l" defTabSz="914400">
              <a:spcBef>
                <a:spcPts val="0"/>
              </a:spcBef>
              <a:spcAft>
                <a:spcPts val="0"/>
              </a:spcAft>
              <a:buClr>
                <a:srgbClr val="F0AB00"/>
              </a:buClr>
              <a:buSzPct val="80000"/>
              <a:buFont typeface="Wingdings"/>
              <a:buChar char="n"/>
            </a:pPr>
            <a:r>
              <a:rPr lang="ru-RU" sz="1200" b="0" i="0" smtClean="0">
                <a:solidFill>
                  <a:srgbClr val="000000"/>
                </a:solidFill>
                <a:latin typeface="Arial"/>
                <a:ea typeface="Arial Unicode MS"/>
                <a:cs typeface="Arial"/>
              </a:rPr>
              <a:t>Когда</a:t>
            </a:r>
            <a:r>
              <a:rPr lang="ru-RU" sz="1200" b="0" i="0" smtClean="0">
                <a:solidFill>
                  <a:srgbClr val="000000"/>
                </a:solidFill>
                <a:latin typeface="Arial"/>
                <a:ea typeface="Arial Unicode MS"/>
                <a:cs typeface="Arial"/>
              </a:rPr>
              <a:t> условие </a:t>
            </a:r>
            <a:r>
              <a:rPr lang="ru-RU" sz="1200" b="0" i="0" smtClean="0">
                <a:solidFill>
                  <a:srgbClr val="000000"/>
                </a:solidFill>
                <a:latin typeface="Arial"/>
                <a:ea typeface="Arial Unicode MS"/>
                <a:cs typeface="Arial"/>
              </a:rPr>
              <a:t>«</a:t>
            </a:r>
            <a:r>
              <a:rPr lang="ru-RU" sz="1200" b="0" i="0" smtClean="0">
                <a:solidFill>
                  <a:srgbClr val="000000"/>
                </a:solidFill>
                <a:latin typeface="Arial"/>
                <a:ea typeface="Arial Unicode MS"/>
                <a:cs typeface="Arial"/>
              </a:rPr>
              <a:t>если</a:t>
            </a:r>
            <a:r>
              <a:rPr lang="ru-RU" sz="1200" b="0" i="0" smtClean="0">
                <a:solidFill>
                  <a:srgbClr val="000000"/>
                </a:solidFill>
                <a:latin typeface="Arial"/>
                <a:ea typeface="Arial Unicode MS"/>
                <a:cs typeface="Arial"/>
              </a:rPr>
              <a:t>»</a:t>
            </a:r>
            <a:r>
              <a:rPr lang="ru-RU" sz="1200" b="0" i="0" smtClean="0">
                <a:solidFill>
                  <a:srgbClr val="000000"/>
                </a:solidFill>
                <a:latin typeface="Arial"/>
                <a:ea typeface="Arial Unicode MS"/>
                <a:cs typeface="Arial"/>
              </a:rPr>
              <a:t> </a:t>
            </a:r>
            <a:r>
              <a:rPr lang="ru-RU" sz="1200" b="0" i="0" smtClean="0">
                <a:solidFill>
                  <a:srgbClr val="000000"/>
                </a:solidFill>
                <a:latin typeface="Arial"/>
                <a:ea typeface="Arial Unicode MS"/>
                <a:cs typeface="Arial"/>
              </a:rPr>
              <a:t>удовлетворяется</a:t>
            </a:r>
            <a:r>
              <a:rPr lang="ru-RU" sz="1200" b="0" i="0" smtClean="0">
                <a:solidFill>
                  <a:srgbClr val="000000"/>
                </a:solidFill>
                <a:latin typeface="Arial"/>
                <a:ea typeface="Arial Unicode MS"/>
                <a:cs typeface="Arial"/>
              </a:rPr>
              <a:t>, запускается </a:t>
            </a:r>
            <a:r>
              <a:rPr lang="ru-RU" sz="1200" b="0" i="0" smtClean="0">
                <a:solidFill>
                  <a:srgbClr val="000000"/>
                </a:solidFill>
                <a:latin typeface="Arial"/>
                <a:ea typeface="Arial Unicode MS"/>
                <a:cs typeface="Arial"/>
              </a:rPr>
              <a:t>для</a:t>
            </a:r>
            <a:r>
              <a:rPr lang="ru-RU" sz="1200" b="0" i="0" smtClean="0">
                <a:solidFill>
                  <a:srgbClr val="000000"/>
                </a:solidFill>
                <a:latin typeface="Arial"/>
                <a:ea typeface="Arial Unicode MS"/>
                <a:cs typeface="Arial"/>
              </a:rPr>
              <a:t> </a:t>
            </a:r>
            <a:r>
              <a:rPr lang="ru-RU" sz="1200" b="0" i="0" smtClean="0">
                <a:solidFill>
                  <a:srgbClr val="000000"/>
                </a:solidFill>
                <a:latin typeface="Arial"/>
                <a:ea typeface="Arial Unicode MS"/>
                <a:cs typeface="Arial"/>
              </a:rPr>
              <a:t>выполнения</a:t>
            </a:r>
            <a:r>
              <a:rPr lang="ru-RU" sz="1200" b="0" i="0" smtClean="0">
                <a:solidFill>
                  <a:srgbClr val="000000"/>
                </a:solidFill>
                <a:latin typeface="Arial"/>
                <a:ea typeface="Arial Unicode MS"/>
                <a:cs typeface="Arial"/>
              </a:rPr>
              <a:t> соответствующий </a:t>
            </a:r>
            <a:r>
              <a:rPr lang="ru-RU" sz="1200" b="0" i="0" smtClean="0">
                <a:solidFill>
                  <a:srgbClr val="000000"/>
                </a:solidFill>
                <a:latin typeface="Arial"/>
                <a:ea typeface="Arial Unicode MS"/>
                <a:cs typeface="Arial"/>
              </a:rPr>
              <a:t>процесс</a:t>
            </a:r>
            <a:endParaRPr lang="ru-RU" sz="1200" b="0" i="0" smtClean="0">
              <a:solidFill>
                <a:srgbClr val="000000"/>
              </a:solidFill>
              <a:latin typeface="Arial"/>
              <a:ea typeface="Arial Unicode MS"/>
              <a:cs typeface="Arial"/>
            </a:endParaRPr>
          </a:p>
          <a:p>
            <a:pPr marL="164592" indent="-164592" algn="l" defTabSz="914400">
              <a:spcBef>
                <a:spcPts val="0"/>
              </a:spcBef>
              <a:spcAft>
                <a:spcPts val="0"/>
              </a:spcAft>
              <a:buClr>
                <a:srgbClr val="F0AB00"/>
              </a:buClr>
              <a:buSzPct val="80000"/>
              <a:buFont typeface="Wingdings"/>
              <a:buChar char="n"/>
            </a:pPr>
            <a:r>
              <a:rPr lang="ru-RU" sz="1200" b="0" i="0" smtClean="0">
                <a:solidFill>
                  <a:srgbClr val="000000"/>
                </a:solidFill>
                <a:latin typeface="Arial"/>
                <a:ea typeface="Arial Unicode MS"/>
                <a:cs typeface="Arial"/>
              </a:rPr>
              <a:t>Применяются простые </a:t>
            </a:r>
            <a:r>
              <a:rPr lang="ru-RU" sz="1200" b="0" i="0" smtClean="0">
                <a:solidFill>
                  <a:srgbClr val="000000"/>
                </a:solidFill>
                <a:latin typeface="Arial"/>
                <a:ea typeface="Arial Unicode MS"/>
                <a:cs typeface="Arial"/>
              </a:rPr>
              <a:t>утверждения</a:t>
            </a:r>
            <a:r>
              <a:rPr lang="ru-RU" sz="1200" b="0" i="0" smtClean="0">
                <a:solidFill>
                  <a:srgbClr val="000000"/>
                </a:solidFill>
                <a:latin typeface="Arial"/>
                <a:ea typeface="Arial Unicode MS"/>
                <a:cs typeface="Arial"/>
              </a:rPr>
              <a:t>, которые соединены </a:t>
            </a:r>
            <a:r>
              <a:rPr lang="ru-RU" sz="1200" b="0" i="0" smtClean="0">
                <a:solidFill>
                  <a:srgbClr val="000000"/>
                </a:solidFill>
                <a:latin typeface="Arial"/>
                <a:ea typeface="Arial Unicode MS"/>
                <a:cs typeface="Arial"/>
              </a:rPr>
              <a:t>союзами </a:t>
            </a:r>
            <a:r>
              <a:rPr lang="ru-RU" sz="1200" b="0" i="0" smtClean="0">
                <a:solidFill>
                  <a:srgbClr val="000000"/>
                </a:solidFill>
                <a:latin typeface="Arial"/>
                <a:ea typeface="Arial Unicode MS"/>
                <a:cs typeface="Arial"/>
              </a:rPr>
              <a:t/>
            </a:r>
            <a:br>
              <a:rPr lang="ru-RU" sz="1200" b="0" i="0" smtClean="0">
                <a:solidFill>
                  <a:srgbClr val="000000"/>
                </a:solidFill>
                <a:latin typeface="Arial"/>
                <a:ea typeface="Arial Unicode MS"/>
                <a:cs typeface="Arial"/>
              </a:rPr>
            </a:br>
            <a:r>
              <a:rPr lang="ru-RU" sz="1200" b="0" i="0" smtClean="0">
                <a:solidFill>
                  <a:srgbClr val="000000"/>
                </a:solidFill>
                <a:latin typeface="Arial"/>
                <a:ea typeface="Arial Unicode MS"/>
                <a:cs typeface="Arial"/>
              </a:rPr>
              <a:t>«</a:t>
            </a:r>
            <a:r>
              <a:rPr lang="ru-RU" sz="1200" b="0" i="0" smtClean="0">
                <a:solidFill>
                  <a:srgbClr val="000000"/>
                </a:solidFill>
                <a:latin typeface="Arial"/>
                <a:ea typeface="Arial Unicode MS"/>
                <a:cs typeface="Arial"/>
              </a:rPr>
              <a:t>и</a:t>
            </a:r>
            <a:r>
              <a:rPr lang="ru-RU" sz="1200" b="0" i="0" smtClean="0">
                <a:solidFill>
                  <a:srgbClr val="000000"/>
                </a:solidFill>
                <a:latin typeface="Arial"/>
                <a:ea typeface="Arial Unicode MS"/>
                <a:cs typeface="Arial"/>
              </a:rPr>
              <a:t>»</a:t>
            </a:r>
            <a:r>
              <a:rPr lang="ru-RU" sz="1200" b="0" i="0" smtClean="0">
                <a:solidFill>
                  <a:srgbClr val="000000"/>
                </a:solidFill>
                <a:latin typeface="Arial"/>
                <a:ea typeface="Arial Unicode MS"/>
                <a:cs typeface="Arial"/>
              </a:rPr>
              <a:t> / </a:t>
            </a:r>
            <a:r>
              <a:rPr lang="ru-RU" sz="1200" b="0" i="0" smtClean="0">
                <a:solidFill>
                  <a:srgbClr val="000000"/>
                </a:solidFill>
                <a:latin typeface="Arial"/>
                <a:ea typeface="Arial Unicode MS"/>
                <a:cs typeface="Arial"/>
              </a:rPr>
              <a:t>«</a:t>
            </a:r>
            <a:r>
              <a:rPr lang="ru-RU" sz="1200" b="0" i="0" smtClean="0">
                <a:solidFill>
                  <a:srgbClr val="000000"/>
                </a:solidFill>
                <a:latin typeface="Arial"/>
                <a:ea typeface="Arial Unicode MS"/>
                <a:cs typeface="Arial"/>
              </a:rPr>
              <a:t>или</a:t>
            </a:r>
            <a:r>
              <a:rPr lang="ru-RU" sz="1200" b="0" i="0" smtClean="0">
                <a:solidFill>
                  <a:srgbClr val="000000"/>
                </a:solidFill>
                <a:latin typeface="Arial"/>
                <a:ea typeface="Arial Unicode MS"/>
                <a:cs typeface="Arial"/>
              </a:rPr>
              <a:t>»</a:t>
            </a:r>
            <a:r>
              <a:rPr lang="ru-RU" sz="1200" b="0" i="0" smtClean="0">
                <a:solidFill>
                  <a:srgbClr val="000000"/>
                </a:solidFill>
                <a:latin typeface="Arial"/>
                <a:ea typeface="Arial Unicode MS"/>
                <a:cs typeface="Arial"/>
              </a:rPr>
              <a:t>, синтаксис напоминает стандартный английский </a:t>
            </a:r>
            <a:r>
              <a:rPr lang="ru-RU" sz="1200" b="0" i="0" smtClean="0">
                <a:solidFill>
                  <a:srgbClr val="000000"/>
                </a:solidFill>
                <a:latin typeface="Arial"/>
                <a:ea typeface="Arial Unicode MS"/>
                <a:cs typeface="Arial"/>
              </a:rPr>
              <a:t>язык</a:t>
            </a:r>
            <a:endParaRPr lang="ru-RU" sz="1200" b="0" i="0">
              <a:solidFill>
                <a:srgbClr val="000000"/>
              </a:solidFill>
              <a:latin typeface="Arial"/>
              <a:ea typeface="Arial Unicode MS"/>
              <a:cs typeface="Arial"/>
            </a:endParaRPr>
          </a:p>
        </p:txBody>
      </p:sp>
      <p:pic>
        <p:nvPicPr>
          <p:cNvPr id="288787" name="Picture 4"/>
          <p:cNvPicPr>
            <a:picLocks noChangeAspect="1" noChangeArrowheads="1"/>
          </p:cNvPicPr>
          <p:nvPr/>
        </p:nvPicPr>
        <p:blipFill>
          <a:blip r:embed="rId5" cstate="print"/>
          <a:srcRect l="4251" t="20801" r="15671" b="15027"/>
          <a:stretch>
            <a:fillRect/>
          </a:stretch>
        </p:blipFill>
        <p:spPr bwMode="gray">
          <a:xfrm>
            <a:off x="250825" y="2060575"/>
            <a:ext cx="2665413" cy="1306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ru-RU" sz="2000" b="1" i="0" smtClean="0">
                <a:solidFill>
                  <a:srgbClr val="44697D"/>
                </a:solidFill>
                <a:latin typeface="Arial"/>
                <a:ea typeface="+mj-ea"/>
                <a:cs typeface="+mj-cs"/>
              </a:rPr>
              <a:t>Интеграция процессов: SAP NetWeaver CE 7.3</a:t>
            </a:r>
            <a:br>
              <a:rPr lang="ru-RU" sz="2000" b="1" i="0" smtClean="0">
                <a:solidFill>
                  <a:srgbClr val="44697D"/>
                </a:solidFill>
                <a:latin typeface="Arial"/>
                <a:ea typeface="+mj-ea"/>
                <a:cs typeface="+mj-cs"/>
              </a:rPr>
            </a:br>
            <a:r>
              <a:rPr lang="ru-RU" sz="2000" b="1" i="0" smtClean="0">
                <a:solidFill>
                  <a:srgbClr val="44697D"/>
                </a:solidFill>
                <a:latin typeface="Arial"/>
                <a:ea typeface="+mj-ea"/>
                <a:cs typeface="+mj-cs"/>
              </a:rPr>
              <a:t>Гибкость, продуктивность, низкая совокупная стоимость владения</a:t>
            </a:r>
            <a:endParaRPr lang="ru-RU" sz="2000" b="1" i="0">
              <a:solidFill>
                <a:srgbClr val="44697D"/>
              </a:solidFill>
              <a:latin typeface="Arial"/>
              <a:ea typeface="+mj-ea"/>
              <a:cs typeface="+mj-cs"/>
            </a:endParaRPr>
          </a:p>
        </p:txBody>
      </p:sp>
      <p:pic>
        <p:nvPicPr>
          <p:cNvPr id="6" name="Picture 2" descr="image002"/>
          <p:cNvPicPr>
            <a:picLocks noChangeAspect="1" noChangeArrowheads="1"/>
          </p:cNvPicPr>
          <p:nvPr/>
        </p:nvPicPr>
        <p:blipFill>
          <a:blip r:embed="rId3" cstate="print"/>
          <a:srcRect/>
          <a:stretch>
            <a:fillRect/>
          </a:stretch>
        </p:blipFill>
        <p:spPr bwMode="auto">
          <a:xfrm>
            <a:off x="228600" y="1219200"/>
            <a:ext cx="3637565" cy="2520000"/>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4" cstate="print"/>
          <a:srcRect/>
          <a:stretch>
            <a:fillRect/>
          </a:stretch>
        </p:blipFill>
        <p:spPr bwMode="auto">
          <a:xfrm>
            <a:off x="1676400" y="2514600"/>
            <a:ext cx="3089167" cy="2520000"/>
          </a:xfrm>
          <a:prstGeom prst="rect">
            <a:avLst/>
          </a:prstGeom>
          <a:ln>
            <a:noFill/>
          </a:ln>
          <a:effectLst>
            <a:outerShdw blurRad="292100" dist="139700" dir="2700000" algn="tl" rotWithShape="0">
              <a:srgbClr val="333333">
                <a:alpha val="65000"/>
              </a:srgbClr>
            </a:outerShdw>
          </a:effectLst>
        </p:spPr>
      </p:pic>
      <p:pic>
        <p:nvPicPr>
          <p:cNvPr id="11" name="Picture 4"/>
          <p:cNvPicPr>
            <a:picLocks noChangeAspect="1" noChangeArrowheads="1"/>
          </p:cNvPicPr>
          <p:nvPr/>
        </p:nvPicPr>
        <p:blipFill>
          <a:blip r:embed="rId5" cstate="print"/>
          <a:srcRect/>
          <a:stretch>
            <a:fillRect/>
          </a:stretch>
        </p:blipFill>
        <p:spPr bwMode="auto">
          <a:xfrm>
            <a:off x="228600" y="4495800"/>
            <a:ext cx="3581400" cy="1973148"/>
          </a:xfrm>
          <a:prstGeom prst="rect">
            <a:avLst/>
          </a:prstGeom>
          <a:ln>
            <a:noFill/>
          </a:ln>
          <a:effectLst>
            <a:outerShdw blurRad="292100" dist="139700" dir="2700000" algn="tl" rotWithShape="0">
              <a:srgbClr val="333333">
                <a:alpha val="65000"/>
              </a:srgbClr>
            </a:outerShdw>
          </a:effectLst>
        </p:spPr>
      </p:pic>
      <p:graphicFrame>
        <p:nvGraphicFramePr>
          <p:cNvPr id="18" name="Table 17"/>
          <p:cNvGraphicFramePr>
            <a:graphicFrameLocks noGrp="1"/>
          </p:cNvGraphicFramePr>
          <p:nvPr>
            <p:extLst>
              <p:ext uri="{D42A27DB-BD31-4B8C-83A1-F6EECF244321}">
                <p14:modId xmlns:p14="http://schemas.microsoft.com/office/powerpoint/2010/main" xmlns="" val="1441359764"/>
              </p:ext>
            </p:extLst>
          </p:nvPr>
        </p:nvGraphicFramePr>
        <p:xfrm>
          <a:off x="4953000" y="1066800"/>
          <a:ext cx="4038600" cy="4832014"/>
        </p:xfrm>
        <a:graphic>
          <a:graphicData uri="http://schemas.openxmlformats.org/drawingml/2006/table">
            <a:tbl>
              <a:tblPr firstRow="1">
                <a:tableStyleId>{F5AB1C69-6EDB-4FF4-983F-18BD219EF322}</a:tableStyleId>
              </a:tblPr>
              <a:tblGrid>
                <a:gridCol w="4038600"/>
              </a:tblGrid>
              <a:tr h="478591">
                <a:tc>
                  <a:txBody>
                    <a:bodyPr/>
                    <a:lstStyle/>
                    <a:p>
                      <a:pPr marL="0" marR="0" indent="0" algn="ctr" defTabSz="914400">
                        <a:lnSpc>
                          <a:spcPct val="100000"/>
                        </a:lnSpc>
                        <a:spcBef>
                          <a:spcPts val="0"/>
                        </a:spcBef>
                        <a:spcAft>
                          <a:spcPts val="0"/>
                        </a:spcAft>
                        <a:buNone/>
                      </a:pPr>
                      <a:r>
                        <a:rPr lang="ru-RU" sz="2000" b="1" i="0" u="none" strike="noStrike" cap="none" spc="0" baseline="0" noProof="0" smtClean="0">
                          <a:solidFill>
                            <a:srgbClr val="FFFFFF"/>
                          </a:solidFill>
                          <a:effectLst/>
                          <a:latin typeface="Arial"/>
                          <a:ea typeface="+mn-ea"/>
                          <a:cs typeface="+mn-cs"/>
                        </a:rPr>
                        <a:t>Особенности релиза</a:t>
                      </a:r>
                      <a:endParaRPr lang="ru-RU" sz="2000" b="1" i="0" u="none" strike="noStrike" cap="none" spc="0" baseline="0" noProof="0">
                        <a:solidFill>
                          <a:srgbClr val="FFFFFF"/>
                        </a:solidFill>
                        <a:effectLst/>
                        <a:latin typeface="Arial"/>
                        <a:ea typeface="+mn-ea"/>
                        <a:cs typeface="+mn-cs"/>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solidFill>
                  </a:tcPr>
                </a:tc>
              </a:tr>
              <a:tr h="994609">
                <a:tc>
                  <a:txBody>
                    <a:bodyPr/>
                    <a:lstStyle/>
                    <a:p>
                      <a:pPr marL="265176" lvl="1" indent="-265176" algn="l" defTabSz="914400">
                        <a:buClr>
                          <a:srgbClr val="F0AB00"/>
                        </a:buClr>
                        <a:buSzPct val="80000"/>
                        <a:buFont typeface="Wingdings"/>
                        <a:buChar char="n"/>
                      </a:pPr>
                      <a:r>
                        <a:rPr lang="ru-RU" sz="1600" b="0" i="0" noProof="0" smtClean="0">
                          <a:solidFill>
                            <a:schemeClr val="dk1"/>
                          </a:solidFill>
                          <a:latin typeface="Arial"/>
                          <a:ea typeface="Arial Unicode MS"/>
                          <a:cs typeface="Arial Unicode MS"/>
                        </a:rPr>
                        <a:t>Интеграция технологии Web Dynpro ABAP UI* с SAP NW BPM</a:t>
                      </a:r>
                      <a:endParaRPr lang="ru-RU" sz="1600" b="0" i="0" noProof="0">
                        <a:solidFill>
                          <a:schemeClr val="dk1"/>
                        </a:solidFill>
                        <a:latin typeface="Arial"/>
                        <a:ea typeface="Arial Unicode MS"/>
                        <a:cs typeface="Arial Unicode MS"/>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r>
              <a:tr h="1044407">
                <a:tc>
                  <a:txBody>
                    <a:bodyPr/>
                    <a:lstStyle/>
                    <a:p>
                      <a:pPr marL="265176" lvl="1" indent="-265176" algn="l" defTabSz="914400">
                        <a:buClr>
                          <a:srgbClr val="F0AB00"/>
                        </a:buClr>
                        <a:buSzPct val="80000"/>
                        <a:buFont typeface="Wingdings"/>
                        <a:buChar char="n"/>
                      </a:pPr>
                      <a:r>
                        <a:rPr lang="ru-RU" sz="1600" b="0" i="0" noProof="0" smtClean="0">
                          <a:solidFill>
                            <a:schemeClr val="dk1"/>
                          </a:solidFill>
                          <a:latin typeface="Arial"/>
                          <a:ea typeface="Arial Unicode MS"/>
                          <a:cs typeface="Arial Unicode MS"/>
                        </a:rPr>
                        <a:t>Повторное использование бизнес-правил и ﻿﻿﻿﻿системы правил в табличной форме</a:t>
                      </a:r>
                      <a:endParaRPr lang="ru-RU" sz="1600" b="0" i="0" noProof="0">
                        <a:solidFill>
                          <a:schemeClr val="dk1"/>
                        </a:solidFill>
                        <a:latin typeface="Arial"/>
                        <a:ea typeface="Arial Unicode MS"/>
                        <a:cs typeface="Arial Unicode MS"/>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r>
              <a:tr h="1081505">
                <a:tc>
                  <a:txBody>
                    <a:bodyPr/>
                    <a:lstStyle/>
                    <a:p>
                      <a:pPr marL="265176" lvl="1" indent="-265176" algn="l" defTabSz="914400">
                        <a:buClr>
                          <a:srgbClr val="F0AB00"/>
                        </a:buClr>
                        <a:buSzPct val="80000"/>
                        <a:buFont typeface="Wingdings"/>
                        <a:buChar char="n"/>
                      </a:pPr>
                      <a:r>
                        <a:rPr lang="ru-RU" sz="1600" b="0" i="0" noProof="0" smtClean="0">
                          <a:solidFill>
                            <a:schemeClr val="dk1"/>
                          </a:solidFill>
                          <a:latin typeface="Arial"/>
                          <a:ea typeface="Arial Unicode MS"/>
                          <a:cs typeface="Arial Unicode MS"/>
                        </a:rPr>
                        <a:t>Упрощенная конфигурация сервисно-ориентированной архитектуры</a:t>
                      </a:r>
                      <a:endParaRPr lang="ru-RU" sz="1600" b="0" i="0" noProof="0">
                        <a:solidFill>
                          <a:schemeClr val="dk1"/>
                        </a:solidFill>
                        <a:latin typeface="Arial"/>
                        <a:ea typeface="Arial Unicode MS"/>
                        <a:cs typeface="Arial Unicode MS"/>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r>
              <a:tr h="1232902">
                <a:tc>
                  <a:txBody>
                    <a:bodyPr/>
                    <a:lstStyle/>
                    <a:p>
                      <a:pPr marL="265176" lvl="1" indent="-265176" algn="l" defTabSz="914400">
                        <a:buClr>
                          <a:srgbClr val="F0AB00"/>
                        </a:buClr>
                        <a:buSzPct val="80000"/>
                        <a:buFont typeface="Wingdings"/>
                        <a:buChar char="n"/>
                      </a:pPr>
                      <a:r>
                        <a:rPr lang="ru-RU" sz="1600" b="0" i="0" noProof="0" dirty="0" smtClean="0">
                          <a:solidFill>
                            <a:schemeClr val="dk1"/>
                          </a:solidFill>
                          <a:latin typeface="Arial"/>
                          <a:ea typeface="Arial Unicode MS"/>
                          <a:cs typeface="Arial Unicode MS"/>
                        </a:rPr>
                        <a:t>API для управления процессами и заданиями</a:t>
                      </a:r>
                      <a:endParaRPr lang="ru-RU" sz="1600" b="0" i="0" noProof="0" dirty="0">
                        <a:solidFill>
                          <a:schemeClr val="dk1"/>
                        </a:solidFill>
                        <a:latin typeface="Arial"/>
                        <a:ea typeface="Arial Unicode MS"/>
                        <a:cs typeface="Arial Unicode MS"/>
                      </a:endParaRP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r>
            </a:tbl>
          </a:graphicData>
        </a:graphic>
      </p:graphicFrame>
      <p:sp>
        <p:nvSpPr>
          <p:cNvPr id="8" name="Rectangle 7"/>
          <p:cNvSpPr/>
          <p:nvPr/>
        </p:nvSpPr>
        <p:spPr bwMode="auto">
          <a:xfrm>
            <a:off x="4946650" y="6003924"/>
            <a:ext cx="3981450" cy="390525"/>
          </a:xfrm>
          <a:prstGeom prst="rect">
            <a:avLst/>
          </a:prstGeom>
          <a:no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0000" tIns="46800" rIns="90000" bIns="46800" numCol="1" rtlCol="0" anchor="ctr" anchorCtr="0" compatLnSpc="1">
            <a:prstTxWarp prst="textNoShape">
              <a:avLst/>
            </a:prstTxWarp>
          </a:bodyPr>
          <a:lstStyle/>
          <a:p>
            <a:pPr marL="82296" marR="0" indent="-82296" algn="l" defTabSz="914400">
              <a:lnSpc>
                <a:spcPct val="100000"/>
              </a:lnSpc>
              <a:spcBef>
                <a:spcPts val="0"/>
              </a:spcBef>
              <a:spcAft>
                <a:spcPts val="0"/>
              </a:spcAft>
              <a:buNone/>
            </a:pPr>
            <a:r>
              <a:rPr lang="ru-RU" sz="1000" b="0" i="0" u="none" strike="noStrike" cap="none" baseline="0" smtClean="0">
                <a:solidFill>
                  <a:srgbClr val="000000"/>
                </a:solidFill>
                <a:effectLst/>
                <a:latin typeface="Arial"/>
                <a:ea typeface="Arial Unicode MS"/>
                <a:cs typeface="Arial Unicode MS"/>
              </a:rPr>
              <a:t>* </a:t>
            </a:r>
            <a:r>
              <a:rPr lang="ru-RU" sz="1000" b="0" i="0" u="none" strike="noStrike" cap="none" smtClean="0">
                <a:solidFill>
                  <a:srgbClr val="000000"/>
                </a:solidFill>
                <a:effectLst/>
                <a:latin typeface="Arial"/>
                <a:ea typeface="Arial Unicode MS"/>
                <a:cs typeface="Arial Unicode MS"/>
              </a:rPr>
              <a:t>Системные требования </a:t>
            </a:r>
            <a:r>
              <a:rPr lang="ru-RU" sz="1000" b="0" i="0" u="none" strike="noStrike" cap="none" smtClean="0">
                <a:solidFill>
                  <a:srgbClr val="000000"/>
                </a:solidFill>
                <a:effectLst/>
                <a:latin typeface="Arial"/>
                <a:ea typeface="Arial Unicode MS"/>
                <a:cs typeface="Arial Unicode MS"/>
              </a:rPr>
              <a:t>ABAP:</a:t>
            </a:r>
            <a:r>
              <a:rPr lang="ru-RU" sz="1000" b="0" i="0" u="none" strike="noStrike" cap="none" smtClean="0">
                <a:solidFill>
                  <a:srgbClr val="000000"/>
                </a:solidFill>
                <a:latin typeface="Arial"/>
                <a:ea typeface="Arial Unicode MS"/>
                <a:cs typeface="Arial Unicode MS"/>
              </a:rPr>
              <a:t> </a:t>
            </a:r>
            <a:r>
              <a:rPr lang="ru-RU" sz="1000" b="0" i="0" u="none" strike="noStrike" cap="none" smtClean="0">
                <a:solidFill>
                  <a:srgbClr val="000000"/>
                </a:solidFill>
                <a:effectLst/>
                <a:latin typeface="Arial"/>
                <a:ea typeface="Arial Unicode MS"/>
                <a:cs typeface="Arial Unicode MS"/>
              </a:rPr>
              <a:t>SAP EhP2 для SAP NetWeaver 7.0 SP5 и </a:t>
            </a:r>
            <a:r>
              <a:rPr lang="ru-RU" sz="1000" b="0" i="0" u="none" strike="noStrike" cap="none" smtClean="0">
                <a:solidFill>
                  <a:srgbClr val="000000"/>
                </a:solidFill>
                <a:effectLst/>
                <a:latin typeface="Arial"/>
                <a:ea typeface="Arial Unicode MS"/>
                <a:cs typeface="Arial Unicode MS"/>
              </a:rPr>
              <a:t>выше</a:t>
            </a:r>
            <a:endParaRPr lang="ru-RU" sz="1000" b="0" i="0" u="none" strike="noStrike" cap="none">
              <a:solidFill>
                <a:srgbClr val="000000"/>
              </a:solidFill>
              <a:effectLst/>
              <a:latin typeface="Arial"/>
              <a:ea typeface="Arial Unicode MS"/>
              <a:cs typeface="Arial Unicode M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ctrTitle"/>
          </p:nvPr>
        </p:nvSpPr>
        <p:spPr>
          <a:xfrm>
            <a:off x="323850" y="2444750"/>
            <a:ext cx="8496300" cy="1733550"/>
          </a:xfrm>
        </p:spPr>
        <p:txBody>
          <a:bodyPr/>
          <a:lstStyle/>
          <a:p>
            <a:pPr algn="l" defTabSz="914400">
              <a:spcBef>
                <a:spcPts val="0"/>
              </a:spcBef>
              <a:buNone/>
            </a:pPr>
            <a:r>
              <a:rPr lang="en-US" sz="4800" b="1" i="0" dirty="0">
                <a:solidFill>
                  <a:srgbClr val="000000"/>
                </a:solidFill>
                <a:latin typeface="Arial"/>
                <a:ea typeface="+mj-ea"/>
                <a:cs typeface="+mj-cs"/>
              </a:rPr>
              <a:t>﻿БУДУЩЕЕ </a:t>
            </a:r>
            <a:r>
              <a:rPr lang="en-US" sz="4800" b="1" i="0" dirty="0" smtClean="0">
                <a:solidFill>
                  <a:srgbClr val="000000"/>
                </a:solidFill>
                <a:latin typeface="Arial"/>
                <a:ea typeface="+mj-ea"/>
                <a:cs typeface="+mj-cs"/>
              </a:rPr>
              <a:t>С</a:t>
            </a:r>
            <a:r>
              <a:rPr lang="ru-RU" sz="4800" b="1" i="0" dirty="0" smtClean="0">
                <a:solidFill>
                  <a:srgbClr val="000000"/>
                </a:solidFill>
                <a:latin typeface="Arial"/>
                <a:ea typeface="+mj-ea"/>
                <a:cs typeface="+mj-cs"/>
              </a:rPr>
              <a:t> </a:t>
            </a:r>
            <a:r>
              <a:rPr lang="en-US" sz="4800" b="1" i="0" dirty="0" smtClean="0">
                <a:solidFill>
                  <a:srgbClr val="000000"/>
                </a:solidFill>
                <a:latin typeface="Arial"/>
                <a:ea typeface="+mj-ea"/>
                <a:cs typeface="+mj-cs"/>
              </a:rPr>
              <a:t>ТЕХНОЛОГИЯМИ </a:t>
            </a:r>
            <a:r>
              <a:rPr lang="en-US" sz="4800" b="1" i="0" dirty="0">
                <a:solidFill>
                  <a:srgbClr val="000000"/>
                </a:solidFill>
                <a:latin typeface="Arial"/>
                <a:ea typeface="+mj-ea"/>
                <a:cs typeface="+mj-cs"/>
              </a:rPr>
              <a:t>SAP</a:t>
            </a:r>
          </a:p>
        </p:txBody>
      </p:sp>
      <p:pic>
        <p:nvPicPr>
          <p:cNvPr id="29700" name="Picture 2" descr="M:\Templates_Guidelines\eOn\Templates\2011\Corporate\new_photos\42-19779602_LowRes.jpg"/>
          <p:cNvPicPr preferRelativeResize="0">
            <a:picLocks noGrp="1" noChangeAspect="1" noChangeArrowheads="1"/>
          </p:cNvPicPr>
          <p:nvPr>
            <p:ph type="pic" sz="quarter" idx="11"/>
          </p:nvPr>
        </p:nvPicPr>
        <p:blipFill>
          <a:blip r:embed="rId2" cstate="print"/>
          <a:srcRect/>
          <a:stretch>
            <a:fillRect/>
          </a:stretch>
        </p:blipFill>
        <p:spPr bwMode="auto">
          <a:xfrm>
            <a:off x="323850" y="161925"/>
            <a:ext cx="8496300" cy="213518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bwMode="gray"/>
        <p:txBody>
          <a:bodyPr/>
          <a:lstStyle/>
          <a:p>
            <a:pPr algn="l" defTabSz="914400">
              <a:spcBef>
                <a:spcPts val="0"/>
              </a:spcBef>
              <a:buNone/>
            </a:pPr>
            <a:r>
              <a:rPr lang="ru-RU" sz="2400" b="1" i="0" smtClean="0">
                <a:solidFill>
                  <a:srgbClr val="666666"/>
                </a:solidFill>
                <a:latin typeface="Arial"/>
                <a:ea typeface="+mj-ea"/>
                <a:cs typeface="+mj-cs"/>
              </a:rPr>
              <a:t>Шлюз SAP NetWeaver</a:t>
            </a:r>
            <a:endParaRPr lang="ru-RU" sz="2400" b="1" i="0">
              <a:solidFill>
                <a:srgbClr val="666666"/>
              </a:solidFill>
              <a:latin typeface="Arial"/>
              <a:ea typeface="+mj-ea"/>
              <a:cs typeface="+mj-cs"/>
            </a:endParaRPr>
          </a:p>
        </p:txBody>
      </p:sp>
      <p:sp>
        <p:nvSpPr>
          <p:cNvPr id="56" name="Rectangle 55"/>
          <p:cNvSpPr/>
          <p:nvPr/>
        </p:nvSpPr>
        <p:spPr bwMode="gray">
          <a:xfrm>
            <a:off x="4823794" y="1568113"/>
            <a:ext cx="4025162" cy="4325483"/>
          </a:xfrm>
          <a:prstGeom prst="rect">
            <a:avLst/>
          </a:prstGeom>
        </p:spPr>
        <p:txBody>
          <a:bodyPr wrap="square">
            <a:noAutofit/>
          </a:bodyPr>
          <a:lstStyle/>
          <a:p>
            <a:pPr marL="0" lvl="1" algn="l" defTabSz="914400">
              <a:spcBef>
                <a:spcPts val="700"/>
              </a:spcBef>
              <a:spcAft>
                <a:spcPts val="600"/>
              </a:spcAft>
              <a:buNone/>
            </a:pPr>
            <a:r>
              <a:rPr lang="ru-RU" altLang="zh-CN" sz="1400" b="1" i="0" smtClean="0">
                <a:latin typeface="Arial"/>
                <a:ea typeface="+mn-ea"/>
                <a:cs typeface="+mn-cs"/>
              </a:rPr>
              <a:t>Открытость</a:t>
            </a:r>
            <a:r>
              <a:rPr lang="ru-RU" altLang="zh-CN" sz="1200" b="0" i="0" smtClean="0">
                <a:latin typeface="Arial"/>
                <a:ea typeface="+mn-ea"/>
                <a:cs typeface="+mn-cs"/>
              </a:rPr>
              <a:t/>
            </a:r>
            <a:br>
              <a:rPr lang="ru-RU" altLang="zh-CN" sz="1200" b="0" i="0" smtClean="0">
                <a:latin typeface="Arial"/>
                <a:ea typeface="+mn-ea"/>
                <a:cs typeface="+mn-cs"/>
              </a:rPr>
            </a:br>
            <a:r>
              <a:rPr lang="ru-RU" altLang="zh-CN" sz="1200" b="0" i="0" smtClean="0">
                <a:latin typeface="Arial"/>
                <a:ea typeface="+mn-ea"/>
                <a:cs typeface="+mn-cs"/>
              </a:rPr>
              <a:t>Любые </a:t>
            </a:r>
            <a:r>
              <a:rPr lang="ru-RU" altLang="zh-CN" sz="1200" b="0" i="0" smtClean="0">
                <a:latin typeface="Arial"/>
                <a:ea typeface="+mn-ea"/>
                <a:cs typeface="+mn-cs"/>
              </a:rPr>
              <a:t>устройства</a:t>
            </a:r>
            <a:r>
              <a:rPr lang="ru-RU" altLang="zh-CN" sz="1200" b="0" i="0" smtClean="0">
                <a:latin typeface="Arial"/>
                <a:ea typeface="+mn-ea"/>
                <a:cs typeface="+mn-cs"/>
              </a:rPr>
              <a:t>, интерфейсы и </a:t>
            </a:r>
            <a:r>
              <a:rPr lang="ru-RU" altLang="zh-CN" sz="1200" b="0" i="0" smtClean="0">
                <a:latin typeface="Arial"/>
                <a:ea typeface="+mn-ea"/>
                <a:cs typeface="+mn-cs"/>
              </a:rPr>
              <a:t>платформы.</a:t>
            </a:r>
            <a:endParaRPr lang="ru-RU" altLang="zh-CN" sz="1200" b="0" i="0" smtClean="0">
              <a:latin typeface="Arial"/>
              <a:ea typeface="+mn-ea"/>
              <a:cs typeface="+mn-cs"/>
            </a:endParaRPr>
          </a:p>
          <a:p>
            <a:pPr marL="0" lvl="1" algn="l" defTabSz="914400">
              <a:spcBef>
                <a:spcPts val="700"/>
              </a:spcBef>
              <a:spcAft>
                <a:spcPts val="600"/>
              </a:spcAft>
              <a:buNone/>
            </a:pPr>
            <a:r>
              <a:rPr lang="ru-RU" altLang="zh-CN" sz="1400" b="1" i="0" smtClean="0">
                <a:latin typeface="Arial"/>
                <a:ea typeface="+mn-ea"/>
                <a:cs typeface="+mn-cs"/>
              </a:rPr>
              <a:t>Люди</a:t>
            </a:r>
            <a:r>
              <a:rPr lang="ru-RU" altLang="zh-CN" sz="1200" b="0" i="0" smtClean="0">
                <a:latin typeface="Arial"/>
                <a:ea typeface="+mn-ea"/>
                <a:cs typeface="+mn-cs"/>
              </a:rPr>
              <a:t/>
            </a:r>
            <a:br>
              <a:rPr lang="ru-RU" altLang="zh-CN" sz="1200" b="0" i="0" smtClean="0">
                <a:latin typeface="Arial"/>
                <a:ea typeface="+mn-ea"/>
                <a:cs typeface="+mn-cs"/>
              </a:rPr>
            </a:br>
            <a:r>
              <a:rPr lang="ru-RU" altLang="zh-CN" sz="1200" b="0" i="0" smtClean="0">
                <a:latin typeface="Arial"/>
                <a:ea typeface="+mn-ea"/>
                <a:cs typeface="+mn-cs"/>
              </a:rPr>
              <a:t>Оптимальные сценарии взаимодействия </a:t>
            </a:r>
            <a:r>
              <a:rPr lang="ru-RU" altLang="zh-CN" sz="1200" b="0" i="0" smtClean="0">
                <a:latin typeface="Arial"/>
                <a:ea typeface="+mn-ea"/>
                <a:cs typeface="+mn-cs"/>
              </a:rPr>
              <a:t>с</a:t>
            </a:r>
            <a:r>
              <a:rPr lang="ru-RU" altLang="zh-CN" sz="1200" b="0" i="0" smtClean="0">
                <a:latin typeface="Arial"/>
                <a:ea typeface="+mn-ea"/>
                <a:cs typeface="+mn-cs"/>
              </a:rPr>
              <a:t> </a:t>
            </a:r>
            <a:r>
              <a:rPr lang="ru-RU" altLang="zh-CN" sz="1200" b="0" i="0" smtClean="0">
                <a:latin typeface="Arial"/>
                <a:ea typeface="+mn-ea"/>
                <a:cs typeface="+mn-cs"/>
              </a:rPr>
              <a:t>пользователями.</a:t>
            </a:r>
            <a:endParaRPr lang="ru-RU" altLang="zh-CN" sz="1200" b="0" i="0" smtClean="0">
              <a:latin typeface="Arial"/>
              <a:ea typeface="+mn-ea"/>
              <a:cs typeface="+mn-cs"/>
            </a:endParaRPr>
          </a:p>
          <a:p>
            <a:pPr marL="0" lvl="1" algn="l" defTabSz="914400">
              <a:spcBef>
                <a:spcPts val="700"/>
              </a:spcBef>
              <a:spcAft>
                <a:spcPts val="600"/>
              </a:spcAft>
              <a:buNone/>
            </a:pPr>
            <a:r>
              <a:rPr lang="ru-RU" altLang="zh-CN" sz="1400" b="1" i="0" smtClean="0">
                <a:latin typeface="Arial"/>
                <a:ea typeface="+mn-ea"/>
                <a:cs typeface="+mn-cs"/>
              </a:rPr>
              <a:t>﻿Вне </a:t>
            </a:r>
            <a:r>
              <a:rPr lang="ru-RU" altLang="zh-CN" sz="1400" b="1" i="0" smtClean="0">
                <a:latin typeface="Arial"/>
                <a:ea typeface="+mn-ea"/>
                <a:cs typeface="+mn-cs"/>
              </a:rPr>
              <a:t>времени</a:t>
            </a:r>
            <a:r>
              <a:rPr lang="ru-RU" altLang="zh-CN" sz="1200" b="0" i="0" smtClean="0">
                <a:latin typeface="Arial"/>
                <a:ea typeface="+mn-ea"/>
                <a:cs typeface="+mn-cs"/>
              </a:rPr>
              <a:t/>
            </a:r>
            <a:br>
              <a:rPr lang="ru-RU" altLang="zh-CN" sz="1200" b="0" i="0" smtClean="0">
                <a:latin typeface="Arial"/>
                <a:ea typeface="+mn-ea"/>
                <a:cs typeface="+mn-cs"/>
              </a:rPr>
            </a:br>
            <a:r>
              <a:rPr lang="ru-RU" altLang="zh-CN" sz="1200" b="0" i="0" smtClean="0">
                <a:latin typeface="Arial"/>
                <a:ea typeface="+mn-ea"/>
                <a:cs typeface="+mn-cs"/>
              </a:rPr>
              <a:t>Без прерывания текущих </a:t>
            </a:r>
            <a:r>
              <a:rPr lang="ru-RU" altLang="zh-CN" sz="1200" b="0" i="0" smtClean="0">
                <a:latin typeface="Arial"/>
                <a:ea typeface="+mn-ea"/>
                <a:cs typeface="+mn-cs"/>
              </a:rPr>
              <a:t>процессов</a:t>
            </a:r>
            <a:r>
              <a:rPr lang="ru-RU" altLang="zh-CN" sz="1200" b="0" i="0" smtClean="0">
                <a:latin typeface="Arial"/>
                <a:ea typeface="+mn-ea"/>
                <a:cs typeface="+mn-cs"/>
              </a:rPr>
              <a:t>, любая версия SAP </a:t>
            </a:r>
            <a:r>
              <a:rPr lang="ru-RU" altLang="zh-CN" sz="1200" b="0" i="0" smtClean="0">
                <a:latin typeface="Arial"/>
                <a:ea typeface="+mn-ea"/>
                <a:cs typeface="+mn-cs"/>
              </a:rPr>
              <a:t>Business</a:t>
            </a:r>
            <a:r>
              <a:rPr lang="ru-RU" altLang="zh-CN" sz="1200" b="0" i="0" smtClean="0">
                <a:latin typeface="Arial"/>
                <a:ea typeface="+mn-ea"/>
                <a:cs typeface="+mn-cs"/>
              </a:rPr>
              <a:t/>
            </a:r>
            <a:br>
              <a:rPr lang="ru-RU" altLang="zh-CN" sz="1200" b="0" i="0" smtClean="0">
                <a:latin typeface="Arial"/>
                <a:ea typeface="+mn-ea"/>
                <a:cs typeface="+mn-cs"/>
              </a:rPr>
            </a:br>
            <a:r>
              <a:rPr lang="ru-RU" altLang="zh-CN" sz="1200" b="0" i="0" smtClean="0">
                <a:latin typeface="Arial"/>
                <a:ea typeface="+mn-ea"/>
                <a:cs typeface="+mn-cs"/>
              </a:rPr>
              <a:t>Suite.</a:t>
            </a:r>
          </a:p>
          <a:p>
            <a:pPr marL="0" lvl="1" algn="l" defTabSz="914400">
              <a:spcBef>
                <a:spcPts val="700"/>
              </a:spcBef>
              <a:spcAft>
                <a:spcPts val="600"/>
              </a:spcAft>
              <a:buNone/>
            </a:pPr>
            <a:r>
              <a:rPr lang="ru-RU" altLang="zh-CN" sz="1400" b="1" i="0" smtClean="0">
                <a:latin typeface="Arial"/>
                <a:ea typeface="+mn-ea"/>
                <a:cs typeface="+mn-cs"/>
              </a:rPr>
              <a:t>Разработчики</a:t>
            </a:r>
            <a:r>
              <a:rPr lang="ru-RU" altLang="zh-CN" sz="1200" b="0" i="0" smtClean="0">
                <a:latin typeface="Arial"/>
                <a:ea typeface="+mn-ea"/>
                <a:cs typeface="+mn-cs"/>
              </a:rPr>
              <a:t/>
            </a:r>
            <a:br>
              <a:rPr lang="ru-RU" altLang="zh-CN" sz="1200" b="0" i="0" smtClean="0">
                <a:latin typeface="Arial"/>
                <a:ea typeface="+mn-ea"/>
                <a:cs typeface="+mn-cs"/>
              </a:rPr>
            </a:br>
            <a:r>
              <a:rPr lang="ru-RU" altLang="zh-CN" sz="1200" b="0" i="0" smtClean="0">
                <a:latin typeface="Arial"/>
                <a:ea typeface="+mn-ea"/>
                <a:cs typeface="+mn-cs"/>
              </a:rPr>
              <a:t>Простые интерфейсы </a:t>
            </a:r>
            <a:r>
              <a:rPr lang="ru-RU" altLang="zh-CN" sz="1200" b="0" i="0" smtClean="0">
                <a:latin typeface="Arial"/>
                <a:ea typeface="+mn-ea"/>
                <a:cs typeface="+mn-cs"/>
              </a:rPr>
              <a:t>API</a:t>
            </a:r>
            <a:r>
              <a:rPr lang="ru-RU" altLang="zh-CN" sz="1200" b="0" i="0" smtClean="0">
                <a:latin typeface="Arial"/>
                <a:ea typeface="+mn-ea"/>
                <a:cs typeface="+mn-cs"/>
              </a:rPr>
              <a:t>, опыт работы с SAP </a:t>
            </a:r>
            <a:r>
              <a:rPr lang="ru-RU" altLang="zh-CN" sz="1200" b="0" i="0" smtClean="0">
                <a:latin typeface="Arial"/>
                <a:ea typeface="+mn-ea"/>
                <a:cs typeface="+mn-cs"/>
              </a:rPr>
              <a:t>не</a:t>
            </a:r>
            <a:r>
              <a:rPr lang="ru-RU" altLang="zh-CN" sz="1200"/>
              <a:t> </a:t>
            </a:r>
            <a:r>
              <a:rPr lang="ru-RU" altLang="zh-CN" sz="1200" b="0" i="0" smtClean="0">
                <a:latin typeface="Arial"/>
                <a:ea typeface="+mn-ea"/>
                <a:cs typeface="+mn-cs"/>
              </a:rPr>
              <a:t>требуется.</a:t>
            </a:r>
            <a:endParaRPr lang="ru-RU" altLang="zh-CN" sz="1200" b="0" i="0" smtClean="0">
              <a:latin typeface="Arial"/>
              <a:ea typeface="+mn-ea"/>
              <a:cs typeface="+mn-cs"/>
            </a:endParaRPr>
          </a:p>
          <a:p>
            <a:pPr marL="0" lvl="1" algn="l" defTabSz="914400">
              <a:spcBef>
                <a:spcPts val="700"/>
              </a:spcBef>
              <a:spcAft>
                <a:spcPts val="600"/>
              </a:spcAft>
              <a:buNone/>
            </a:pPr>
            <a:r>
              <a:rPr lang="ru-RU" altLang="zh-CN" sz="1400" b="1" i="0" smtClean="0">
                <a:latin typeface="Arial"/>
                <a:ea typeface="+mn-ea"/>
                <a:cs typeface="+mn-cs"/>
              </a:rPr>
              <a:t>Стандарты</a:t>
            </a:r>
            <a:r>
              <a:rPr lang="ru-RU" altLang="zh-CN" sz="1200" b="0" i="0" smtClean="0">
                <a:latin typeface="Arial"/>
                <a:ea typeface="+mn-ea"/>
                <a:cs typeface="+mn-cs"/>
              </a:rPr>
              <a:t/>
            </a:r>
            <a:br>
              <a:rPr lang="ru-RU" altLang="zh-CN" sz="1200" b="0" i="0" smtClean="0">
                <a:latin typeface="Arial"/>
                <a:ea typeface="+mn-ea"/>
                <a:cs typeface="+mn-cs"/>
              </a:rPr>
            </a:br>
            <a:r>
              <a:rPr lang="ru-RU" altLang="zh-CN" sz="1200" b="0" i="0" smtClean="0">
                <a:latin typeface="Arial"/>
                <a:ea typeface="+mn-ea"/>
                <a:cs typeface="+mn-cs"/>
              </a:rPr>
              <a:t>На основе REST и OData / </a:t>
            </a:r>
            <a:r>
              <a:rPr lang="ru-RU" altLang="zh-CN" sz="1200" b="0" i="0" smtClean="0">
                <a:latin typeface="Arial"/>
                <a:ea typeface="+mn-ea"/>
                <a:cs typeface="+mn-cs"/>
              </a:rPr>
              <a:t>ATOM.</a:t>
            </a:r>
            <a:endParaRPr lang="ru-RU" altLang="zh-CN" sz="1200" b="0" i="0">
              <a:latin typeface="Arial"/>
              <a:ea typeface="+mn-ea"/>
              <a:cs typeface="+mn-cs"/>
            </a:endParaRPr>
          </a:p>
        </p:txBody>
      </p:sp>
      <p:sp>
        <p:nvSpPr>
          <p:cNvPr id="121" name="TextBox 120"/>
          <p:cNvSpPr txBox="1"/>
          <p:nvPr/>
        </p:nvSpPr>
        <p:spPr bwMode="gray">
          <a:xfrm rot="16200000">
            <a:off x="-420907" y="2211020"/>
            <a:ext cx="1397112" cy="261610"/>
          </a:xfrm>
          <a:prstGeom prst="rect">
            <a:avLst/>
          </a:prstGeom>
          <a:noFill/>
        </p:spPr>
        <p:txBody>
          <a:bodyPr wrap="square" rtlCol="0">
            <a:spAutoFit/>
          </a:bodyPr>
          <a:lstStyle/>
          <a:p>
            <a:pPr algn="ctr" defTabSz="914400">
              <a:spcBef>
                <a:spcPts val="660"/>
              </a:spcBef>
              <a:spcAft>
                <a:spcPts val="0"/>
              </a:spcAft>
              <a:buNone/>
            </a:pPr>
            <a:r>
              <a:rPr lang="ru-RU" sz="1100" b="0" i="0" smtClean="0">
                <a:latin typeface="Arial"/>
                <a:ea typeface="Arial Unicode MS"/>
                <a:cs typeface="Arial Unicode MS"/>
              </a:rPr>
              <a:t>Интерфейсы</a:t>
            </a:r>
            <a:endParaRPr lang="ru-RU" sz="1100" b="0" i="0">
              <a:latin typeface="Arial"/>
              <a:ea typeface="Arial Unicode MS"/>
              <a:cs typeface="Arial Unicode MS"/>
            </a:endParaRPr>
          </a:p>
        </p:txBody>
      </p:sp>
      <p:grpSp>
        <p:nvGrpSpPr>
          <p:cNvPr id="2" name="Group 109"/>
          <p:cNvGrpSpPr/>
          <p:nvPr/>
        </p:nvGrpSpPr>
        <p:grpSpPr bwMode="gray">
          <a:xfrm>
            <a:off x="420683" y="4634230"/>
            <a:ext cx="4177824" cy="1773197"/>
            <a:chOff x="309691" y="4592097"/>
            <a:chExt cx="4597275" cy="1743794"/>
          </a:xfrm>
        </p:grpSpPr>
        <p:sp>
          <p:nvSpPr>
            <p:cNvPr id="81" name="Rectangle 80"/>
            <p:cNvSpPr/>
            <p:nvPr/>
          </p:nvSpPr>
          <p:spPr bwMode="gray">
            <a:xfrm>
              <a:off x="309691" y="4592097"/>
              <a:ext cx="4597275" cy="1743794"/>
            </a:xfrm>
            <a:prstGeom prst="rect">
              <a:avLst/>
            </a:prstGeom>
            <a:solidFill>
              <a:schemeClr val="bg1">
                <a:lumMod val="85000"/>
                <a:alpha val="68000"/>
              </a:schemeClr>
            </a:solidFill>
            <a:ln w="12700" algn="ctr">
              <a:noFill/>
              <a:round/>
              <a:headEnd/>
              <a:tailEnd/>
            </a:ln>
            <a:effectLst/>
          </p:spPr>
          <p:txBody>
            <a:bodyPr tIns="91440" bIns="91440" rtlCol="0" anchor="ctr"/>
            <a:lstStyle/>
            <a:p>
              <a:pPr algn="ctr">
                <a:buClr>
                  <a:srgbClr val="F0AB00"/>
                </a:buClr>
                <a:buSzPct val="80000"/>
              </a:pPr>
              <a:endParaRPr lang="ru-RU" sz="1400" b="1">
                <a:solidFill>
                  <a:srgbClr val="FFFFFF"/>
                </a:solidFill>
                <a:latin typeface="Arial" pitchFamily="34" charset="0"/>
              </a:endParaRPr>
            </a:p>
          </p:txBody>
        </p:sp>
        <p:sp>
          <p:nvSpPr>
            <p:cNvPr id="82" name="AutoShape 32"/>
            <p:cNvSpPr>
              <a:spLocks noChangeArrowheads="1"/>
            </p:cNvSpPr>
            <p:nvPr/>
          </p:nvSpPr>
          <p:spPr bwMode="gray">
            <a:xfrm>
              <a:off x="504661" y="4708694"/>
              <a:ext cx="4208781" cy="1517663"/>
            </a:xfrm>
            <a:prstGeom prst="roundRect">
              <a:avLst>
                <a:gd name="adj" fmla="val 0"/>
              </a:avLst>
            </a:prstGeom>
            <a:solidFill>
              <a:schemeClr val="tx2"/>
            </a:solidFill>
            <a:ln w="12700" algn="ctr">
              <a:noFill/>
              <a:round/>
              <a:headEnd/>
              <a:tailEnd/>
            </a:ln>
            <a:effectLst/>
          </p:spPr>
          <p:txBody>
            <a:bodyPr wrap="none" lIns="0" tIns="36000" rIns="0" bIns="91440" anchor="ctr" anchorCtr="0"/>
            <a:lstStyle/>
            <a:p>
              <a:pPr algn="ctr">
                <a:buClr>
                  <a:srgbClr val="F0AB00"/>
                </a:buClr>
                <a:buSzPct val="80000"/>
                <a:defRPr/>
              </a:pPr>
              <a:endParaRPr lang="ru-RU" sz="1200">
                <a:solidFill>
                  <a:schemeClr val="bg1"/>
                </a:solidFill>
              </a:endParaRPr>
            </a:p>
          </p:txBody>
        </p:sp>
        <p:sp>
          <p:nvSpPr>
            <p:cNvPr id="83" name="AutoShape 12"/>
            <p:cNvSpPr>
              <a:spLocks noChangeArrowheads="1"/>
            </p:cNvSpPr>
            <p:nvPr/>
          </p:nvSpPr>
          <p:spPr bwMode="gray">
            <a:xfrm>
              <a:off x="695388" y="5134965"/>
              <a:ext cx="3859113" cy="920091"/>
            </a:xfrm>
            <a:prstGeom prst="roundRect">
              <a:avLst>
                <a:gd name="adj" fmla="val 0"/>
              </a:avLst>
            </a:prstGeom>
            <a:solidFill>
              <a:schemeClr val="bg1"/>
            </a:solidFill>
            <a:ln w="6350" algn="ctr">
              <a:solidFill>
                <a:srgbClr val="C6C6C6"/>
              </a:solidFill>
              <a:round/>
              <a:headEnd/>
              <a:tailEnd/>
            </a:ln>
            <a:effectLst/>
          </p:spPr>
          <p:txBody>
            <a:bodyPr wrap="none" lIns="0" tIns="0" rIns="0" bIns="0" anchor="ctr"/>
            <a:lstStyle/>
            <a:p>
              <a:pPr algn="ctr" fontAlgn="auto">
                <a:lnSpc>
                  <a:spcPct val="80000"/>
                </a:lnSpc>
                <a:spcBef>
                  <a:spcPts val="0"/>
                </a:spcBef>
                <a:spcAft>
                  <a:spcPts val="0"/>
                </a:spcAft>
                <a:buClr>
                  <a:srgbClr val="F0AB00"/>
                </a:buClr>
                <a:buSzPct val="80000"/>
                <a:buFont typeface="Wingdings" pitchFamily="2" charset="2"/>
                <a:buNone/>
                <a:defRPr/>
              </a:pPr>
              <a:endParaRPr lang="ru-RU" sz="1100">
                <a:solidFill>
                  <a:srgbClr val="FFFFFF"/>
                </a:solidFill>
                <a:latin typeface="Arial" pitchFamily="34" charset="0"/>
              </a:endParaRPr>
            </a:p>
          </p:txBody>
        </p:sp>
        <p:sp>
          <p:nvSpPr>
            <p:cNvPr id="84" name="AutoShape 8"/>
            <p:cNvSpPr>
              <a:spLocks noChangeArrowheads="1"/>
            </p:cNvSpPr>
            <p:nvPr/>
          </p:nvSpPr>
          <p:spPr bwMode="gray">
            <a:xfrm>
              <a:off x="1836124" y="5106608"/>
              <a:ext cx="537373" cy="948908"/>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fontAlgn="auto">
                <a:spcBef>
                  <a:spcPts val="0"/>
                </a:spcBef>
                <a:spcAft>
                  <a:spcPts val="0"/>
                </a:spcAft>
                <a:buClr>
                  <a:srgbClr val="44697D"/>
                </a:buClr>
                <a:buSzPct val="80000"/>
                <a:buFont typeface="Wingdings" pitchFamily="2" charset="2"/>
                <a:buNone/>
                <a:defRPr/>
              </a:pPr>
              <a:endParaRPr lang="ru-RU" sz="1050">
                <a:solidFill>
                  <a:srgbClr val="0099CC"/>
                </a:solidFill>
                <a:latin typeface="Arial" pitchFamily="34" charset="0"/>
              </a:endParaRPr>
            </a:p>
          </p:txBody>
        </p:sp>
        <p:sp>
          <p:nvSpPr>
            <p:cNvPr id="86" name="AutoShape 9"/>
            <p:cNvSpPr>
              <a:spLocks noChangeArrowheads="1"/>
            </p:cNvSpPr>
            <p:nvPr/>
          </p:nvSpPr>
          <p:spPr bwMode="gray">
            <a:xfrm>
              <a:off x="2440669" y="5106608"/>
              <a:ext cx="537373" cy="948908"/>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fontAlgn="auto">
                <a:spcBef>
                  <a:spcPts val="0"/>
                </a:spcBef>
                <a:spcAft>
                  <a:spcPts val="0"/>
                </a:spcAft>
                <a:buClr>
                  <a:srgbClr val="44697D"/>
                </a:buClr>
                <a:buSzPct val="80000"/>
                <a:buFont typeface="Wingdings" pitchFamily="2" charset="2"/>
                <a:buNone/>
                <a:defRPr/>
              </a:pPr>
              <a:endParaRPr lang="ru-RU" sz="1050">
                <a:solidFill>
                  <a:srgbClr val="0099CC"/>
                </a:solidFill>
                <a:latin typeface="Arial" pitchFamily="34" charset="0"/>
              </a:endParaRPr>
            </a:p>
          </p:txBody>
        </p:sp>
        <p:sp>
          <p:nvSpPr>
            <p:cNvPr id="87" name="AutoShape 11"/>
            <p:cNvSpPr>
              <a:spLocks noChangeArrowheads="1"/>
            </p:cNvSpPr>
            <p:nvPr/>
          </p:nvSpPr>
          <p:spPr bwMode="gray">
            <a:xfrm>
              <a:off x="3049691" y="5106608"/>
              <a:ext cx="540359" cy="948908"/>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fontAlgn="auto">
                <a:spcBef>
                  <a:spcPts val="0"/>
                </a:spcBef>
                <a:spcAft>
                  <a:spcPts val="0"/>
                </a:spcAft>
                <a:buClr>
                  <a:srgbClr val="44697D"/>
                </a:buClr>
                <a:buSzPct val="80000"/>
                <a:buFont typeface="Wingdings" pitchFamily="2" charset="2"/>
                <a:buNone/>
                <a:defRPr/>
              </a:pPr>
              <a:endParaRPr lang="ru-RU" sz="1050">
                <a:solidFill>
                  <a:srgbClr val="0099CC"/>
                </a:solidFill>
                <a:latin typeface="Arial" pitchFamily="34" charset="0"/>
              </a:endParaRPr>
            </a:p>
          </p:txBody>
        </p:sp>
        <p:sp>
          <p:nvSpPr>
            <p:cNvPr id="88" name="AutoShape 69"/>
            <p:cNvSpPr>
              <a:spLocks noChangeArrowheads="1"/>
            </p:cNvSpPr>
            <p:nvPr/>
          </p:nvSpPr>
          <p:spPr bwMode="gray">
            <a:xfrm>
              <a:off x="1783922" y="5765890"/>
              <a:ext cx="537373" cy="208522"/>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defTabSz="914400">
                <a:spcBef>
                  <a:spcPts val="0"/>
                </a:spcBef>
                <a:spcAft>
                  <a:spcPts val="0"/>
                </a:spcAft>
                <a:buNone/>
              </a:pPr>
              <a:r>
                <a:rPr lang="ru-RU" sz="1050" b="0" i="0" smtClean="0">
                  <a:latin typeface="Arial"/>
                  <a:ea typeface="+mn-ea"/>
                  <a:cs typeface="+mn-cs"/>
                </a:rPr>
                <a:t/>
              </a:r>
              <a:br>
                <a:rPr lang="ru-RU" sz="1050" b="0" i="0" smtClean="0">
                  <a:latin typeface="Arial"/>
                  <a:ea typeface="+mn-ea"/>
                  <a:cs typeface="+mn-cs"/>
                </a:rPr>
              </a:br>
              <a:r>
                <a:rPr lang="ru-RU" sz="1050" b="0" i="0" smtClean="0">
                  <a:latin typeface="Arial"/>
                  <a:ea typeface="+mn-ea"/>
                  <a:cs typeface="+mn-cs"/>
                </a:rPr>
                <a:t>SRM</a:t>
              </a:r>
              <a:endParaRPr lang="ru-RU" sz="1050" b="0" i="0">
                <a:latin typeface="Arial"/>
                <a:ea typeface="+mn-ea"/>
                <a:cs typeface="+mn-cs"/>
              </a:endParaRPr>
            </a:p>
          </p:txBody>
        </p:sp>
        <p:sp>
          <p:nvSpPr>
            <p:cNvPr id="90" name="AutoShape 70"/>
            <p:cNvSpPr>
              <a:spLocks noChangeArrowheads="1"/>
            </p:cNvSpPr>
            <p:nvPr/>
          </p:nvSpPr>
          <p:spPr bwMode="gray">
            <a:xfrm>
              <a:off x="2346628" y="5765890"/>
              <a:ext cx="537373" cy="208522"/>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defTabSz="914400">
                <a:spcBef>
                  <a:spcPts val="0"/>
                </a:spcBef>
                <a:spcAft>
                  <a:spcPts val="0"/>
                </a:spcAft>
                <a:buNone/>
              </a:pPr>
              <a:r>
                <a:rPr lang="ru-RU" sz="1050" b="0" i="0" smtClean="0">
                  <a:latin typeface="Arial"/>
                  <a:ea typeface="+mn-ea"/>
                  <a:cs typeface="+mn-cs"/>
                </a:rPr>
                <a:t>SCM</a:t>
              </a:r>
              <a:endParaRPr lang="ru-RU" sz="1050" b="0" i="0">
                <a:latin typeface="Arial"/>
                <a:ea typeface="+mn-ea"/>
                <a:cs typeface="+mn-cs"/>
              </a:endParaRPr>
            </a:p>
          </p:txBody>
        </p:sp>
        <p:sp>
          <p:nvSpPr>
            <p:cNvPr id="91" name="AutoShape 71"/>
            <p:cNvSpPr>
              <a:spLocks noChangeArrowheads="1"/>
            </p:cNvSpPr>
            <p:nvPr/>
          </p:nvSpPr>
          <p:spPr bwMode="gray">
            <a:xfrm>
              <a:off x="3373125" y="5619501"/>
              <a:ext cx="1181376" cy="354911"/>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defTabSz="914400">
                <a:spcBef>
                  <a:spcPts val="0"/>
                </a:spcBef>
                <a:spcAft>
                  <a:spcPts val="0"/>
                </a:spcAft>
                <a:buNone/>
              </a:pPr>
              <a:r>
                <a:rPr lang="ru-RU" sz="800" b="0" i="0" smtClean="0">
                  <a:latin typeface="Arial"/>
                  <a:ea typeface="+mn-ea"/>
                  <a:cs typeface="+mn-cs"/>
                </a:rPr>
                <a:t>Система</a:t>
              </a:r>
              <a:r>
                <a:rPr lang="ru-RU" sz="800" b="0" i="0" smtClean="0">
                  <a:latin typeface="Arial"/>
                  <a:ea typeface="+mn-ea"/>
                  <a:cs typeface="+mn-cs"/>
                </a:rPr>
                <a:t> </a:t>
              </a:r>
              <a:r>
                <a:rPr lang="ru-RU" sz="800" b="0" i="0" smtClean="0">
                  <a:latin typeface="Arial"/>
                  <a:ea typeface="+mn-ea"/>
                  <a:cs typeface="+mn-cs"/>
                </a:rPr>
                <a:t>управления </a:t>
              </a:r>
              <a:r>
                <a:rPr lang="ru-RU" sz="800" b="0" i="0" smtClean="0">
                  <a:latin typeface="Arial"/>
                  <a:ea typeface="+mn-ea"/>
                  <a:cs typeface="+mn-cs"/>
                </a:rPr>
                <a:t/>
              </a:r>
              <a:br>
                <a:rPr lang="ru-RU" sz="800" b="0" i="0" smtClean="0">
                  <a:latin typeface="Arial"/>
                  <a:ea typeface="+mn-ea"/>
                  <a:cs typeface="+mn-cs"/>
                </a:rPr>
              </a:br>
              <a:r>
                <a:rPr lang="ru-RU" sz="800" b="0" i="0" smtClean="0">
                  <a:latin typeface="Arial"/>
                  <a:ea typeface="+mn-ea"/>
                  <a:cs typeface="+mn-cs"/>
                </a:rPr>
                <a:t>ресурсами</a:t>
              </a:r>
              <a:r>
                <a:rPr lang="ru-RU" sz="800" b="0" i="0" smtClean="0">
                  <a:latin typeface="Arial"/>
                  <a:ea typeface="+mn-ea"/>
                  <a:cs typeface="+mn-cs"/>
                </a:rPr>
                <a:t> </a:t>
              </a:r>
              <a:r>
                <a:rPr lang="ru-RU" sz="800" b="0" i="0" smtClean="0">
                  <a:latin typeface="Arial"/>
                  <a:ea typeface="+mn-ea"/>
                  <a:cs typeface="+mn-cs"/>
                </a:rPr>
                <a:t/>
              </a:r>
              <a:br>
                <a:rPr lang="ru-RU" sz="800" b="0" i="0" smtClean="0">
                  <a:latin typeface="Arial"/>
                  <a:ea typeface="+mn-ea"/>
                  <a:cs typeface="+mn-cs"/>
                </a:rPr>
              </a:br>
              <a:r>
                <a:rPr lang="ru-RU" sz="800" b="0" i="0" smtClean="0">
                  <a:latin typeface="Arial"/>
                  <a:ea typeface="+mn-ea"/>
                  <a:cs typeface="+mn-cs"/>
                </a:rPr>
                <a:t>предприятия</a:t>
              </a:r>
              <a:endParaRPr lang="ru-RU" sz="800" b="0" i="0">
                <a:latin typeface="Arial"/>
                <a:ea typeface="+mn-ea"/>
                <a:cs typeface="+mn-cs"/>
              </a:endParaRPr>
            </a:p>
          </p:txBody>
        </p:sp>
        <p:sp>
          <p:nvSpPr>
            <p:cNvPr id="92" name="AutoShape 72"/>
            <p:cNvSpPr>
              <a:spLocks noChangeArrowheads="1"/>
            </p:cNvSpPr>
            <p:nvPr/>
          </p:nvSpPr>
          <p:spPr bwMode="gray">
            <a:xfrm>
              <a:off x="2886988" y="5765890"/>
              <a:ext cx="538866" cy="208522"/>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defTabSz="914400">
                <a:spcBef>
                  <a:spcPts val="0"/>
                </a:spcBef>
                <a:spcAft>
                  <a:spcPts val="0"/>
                </a:spcAft>
                <a:buNone/>
              </a:pPr>
              <a:r>
                <a:rPr lang="ru-RU" sz="1050" b="0" i="0" smtClean="0">
                  <a:latin typeface="Arial"/>
                  <a:ea typeface="+mn-ea"/>
                  <a:cs typeface="+mn-cs"/>
                </a:rPr>
                <a:t/>
              </a:r>
              <a:br>
                <a:rPr lang="ru-RU" sz="1050" b="0" i="0" smtClean="0">
                  <a:latin typeface="Arial"/>
                  <a:ea typeface="+mn-ea"/>
                  <a:cs typeface="+mn-cs"/>
                </a:rPr>
              </a:br>
              <a:r>
                <a:rPr lang="ru-RU" sz="1050" b="0" i="0" smtClean="0">
                  <a:latin typeface="Arial"/>
                  <a:ea typeface="+mn-ea"/>
                  <a:cs typeface="+mn-cs"/>
                </a:rPr>
                <a:t>PLM</a:t>
              </a:r>
              <a:endParaRPr lang="ru-RU" sz="1050" b="0" i="0">
                <a:latin typeface="Arial"/>
                <a:ea typeface="+mn-ea"/>
                <a:cs typeface="+mn-cs"/>
              </a:endParaRPr>
            </a:p>
          </p:txBody>
        </p:sp>
        <p:sp>
          <p:nvSpPr>
            <p:cNvPr id="93" name="AutoShape 73"/>
            <p:cNvSpPr>
              <a:spLocks noChangeArrowheads="1"/>
            </p:cNvSpPr>
            <p:nvPr/>
          </p:nvSpPr>
          <p:spPr bwMode="gray">
            <a:xfrm>
              <a:off x="1249534" y="5765890"/>
              <a:ext cx="534388" cy="208522"/>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defTabSz="914400">
                <a:spcBef>
                  <a:spcPts val="0"/>
                </a:spcBef>
                <a:spcAft>
                  <a:spcPts val="0"/>
                </a:spcAft>
                <a:buNone/>
              </a:pPr>
              <a:r>
                <a:rPr lang="ru-RU" sz="1050" b="0" i="0" smtClean="0">
                  <a:latin typeface="Arial"/>
                  <a:ea typeface="+mn-ea"/>
                  <a:cs typeface="+mn-cs"/>
                </a:rPr>
                <a:t>CRM	</a:t>
              </a:r>
              <a:endParaRPr lang="ru-RU" sz="1050" b="0" i="0">
                <a:latin typeface="Arial"/>
                <a:ea typeface="+mn-ea"/>
                <a:cs typeface="+mn-cs"/>
              </a:endParaRPr>
            </a:p>
          </p:txBody>
        </p:sp>
        <p:sp>
          <p:nvSpPr>
            <p:cNvPr id="94" name="AutoShape 74"/>
            <p:cNvSpPr>
              <a:spLocks noChangeArrowheads="1"/>
            </p:cNvSpPr>
            <p:nvPr/>
          </p:nvSpPr>
          <p:spPr bwMode="gray">
            <a:xfrm>
              <a:off x="1247033" y="5258381"/>
              <a:ext cx="343322" cy="180808"/>
            </a:xfrm>
            <a:prstGeom prst="chevron">
              <a:avLst>
                <a:gd name="adj" fmla="val 38176"/>
              </a:avLst>
            </a:prstGeom>
            <a:solidFill>
              <a:srgbClr val="003283"/>
            </a:solidFill>
            <a:ln w="12700" algn="ctr">
              <a:noFill/>
              <a:miter lim="800000"/>
              <a:headEnd/>
              <a:tailEnd/>
            </a:ln>
            <a:effectLst/>
          </p:spPr>
          <p:txBody>
            <a:bodyPr wrap="none" lIns="90000" tIns="46800" rIns="90000" bIns="46800" anchor="ctr"/>
            <a:lstStyle/>
            <a:p>
              <a:pPr algn="ctr" fontAlgn="auto">
                <a:spcBef>
                  <a:spcPts val="0"/>
                </a:spcBef>
                <a:spcAft>
                  <a:spcPts val="0"/>
                </a:spcAft>
                <a:buClr>
                  <a:srgbClr val="F0AB00"/>
                </a:buClr>
                <a:buSzPct val="80000"/>
                <a:buFont typeface="Wingdings" pitchFamily="2" charset="2"/>
                <a:buNone/>
                <a:defRPr/>
              </a:pPr>
              <a:endParaRPr lang="ru-RU" sz="1400">
                <a:solidFill>
                  <a:srgbClr val="000000"/>
                </a:solidFill>
                <a:latin typeface="Arial" pitchFamily="34" charset="0"/>
              </a:endParaRPr>
            </a:p>
          </p:txBody>
        </p:sp>
        <p:sp>
          <p:nvSpPr>
            <p:cNvPr id="95" name="AutoShape 74"/>
            <p:cNvSpPr>
              <a:spLocks noChangeArrowheads="1"/>
            </p:cNvSpPr>
            <p:nvPr/>
          </p:nvSpPr>
          <p:spPr bwMode="gray">
            <a:xfrm>
              <a:off x="1553519" y="5258381"/>
              <a:ext cx="346308" cy="180808"/>
            </a:xfrm>
            <a:prstGeom prst="chevron">
              <a:avLst>
                <a:gd name="adj" fmla="val 38176"/>
              </a:avLst>
            </a:prstGeom>
            <a:solidFill>
              <a:srgbClr val="003283"/>
            </a:solidFill>
            <a:ln w="12700" algn="ctr">
              <a:noFill/>
              <a:miter lim="800000"/>
              <a:headEnd/>
              <a:tailEnd/>
            </a:ln>
            <a:effectLst/>
          </p:spPr>
          <p:txBody>
            <a:bodyPr wrap="none" lIns="90000" tIns="46800" rIns="90000" bIns="46800" anchor="ctr"/>
            <a:lstStyle/>
            <a:p>
              <a:pPr algn="ctr" fontAlgn="auto">
                <a:spcBef>
                  <a:spcPts val="0"/>
                </a:spcBef>
                <a:spcAft>
                  <a:spcPts val="0"/>
                </a:spcAft>
                <a:buClr>
                  <a:srgbClr val="F0AB00"/>
                </a:buClr>
                <a:buSzPct val="80000"/>
                <a:buFont typeface="Wingdings" pitchFamily="2" charset="2"/>
                <a:buNone/>
                <a:defRPr/>
              </a:pPr>
              <a:endParaRPr lang="ru-RU" sz="1400">
                <a:solidFill>
                  <a:srgbClr val="000000"/>
                </a:solidFill>
                <a:latin typeface="Arial" pitchFamily="34" charset="0"/>
              </a:endParaRPr>
            </a:p>
          </p:txBody>
        </p:sp>
        <p:sp>
          <p:nvSpPr>
            <p:cNvPr id="96" name="AutoShape 74"/>
            <p:cNvSpPr>
              <a:spLocks noChangeArrowheads="1"/>
            </p:cNvSpPr>
            <p:nvPr/>
          </p:nvSpPr>
          <p:spPr bwMode="gray">
            <a:xfrm>
              <a:off x="1858514" y="5258380"/>
              <a:ext cx="347800" cy="180808"/>
            </a:xfrm>
            <a:prstGeom prst="chevron">
              <a:avLst>
                <a:gd name="adj" fmla="val 38176"/>
              </a:avLst>
            </a:prstGeom>
            <a:solidFill>
              <a:srgbClr val="003283"/>
            </a:solidFill>
            <a:ln w="12700" algn="ctr">
              <a:noFill/>
              <a:miter lim="800000"/>
              <a:headEnd/>
              <a:tailEnd/>
            </a:ln>
            <a:effectLst/>
          </p:spPr>
          <p:txBody>
            <a:bodyPr wrap="none" lIns="90000" tIns="46800" rIns="90000" bIns="46800" anchor="ctr"/>
            <a:lstStyle/>
            <a:p>
              <a:pPr algn="ctr" fontAlgn="auto">
                <a:spcBef>
                  <a:spcPts val="0"/>
                </a:spcBef>
                <a:spcAft>
                  <a:spcPts val="0"/>
                </a:spcAft>
                <a:buClr>
                  <a:srgbClr val="F0AB00"/>
                </a:buClr>
                <a:buSzPct val="80000"/>
                <a:buFont typeface="Wingdings" pitchFamily="2" charset="2"/>
                <a:buNone/>
                <a:defRPr/>
              </a:pPr>
              <a:endParaRPr lang="ru-RU" sz="1400">
                <a:solidFill>
                  <a:srgbClr val="000000"/>
                </a:solidFill>
                <a:latin typeface="Arial" pitchFamily="34" charset="0"/>
              </a:endParaRPr>
            </a:p>
          </p:txBody>
        </p:sp>
        <p:sp>
          <p:nvSpPr>
            <p:cNvPr id="97" name="AutoShape 74"/>
            <p:cNvSpPr>
              <a:spLocks noChangeArrowheads="1"/>
            </p:cNvSpPr>
            <p:nvPr/>
          </p:nvSpPr>
          <p:spPr bwMode="gray">
            <a:xfrm>
              <a:off x="2166494" y="5258381"/>
              <a:ext cx="343322" cy="180808"/>
            </a:xfrm>
            <a:prstGeom prst="chevron">
              <a:avLst>
                <a:gd name="adj" fmla="val 38176"/>
              </a:avLst>
            </a:prstGeom>
            <a:solidFill>
              <a:srgbClr val="003283"/>
            </a:solidFill>
            <a:ln w="12700" algn="ctr">
              <a:noFill/>
              <a:miter lim="800000"/>
              <a:headEnd/>
              <a:tailEnd/>
            </a:ln>
            <a:effectLst/>
          </p:spPr>
          <p:txBody>
            <a:bodyPr wrap="none" lIns="90000" tIns="46800" rIns="90000" bIns="46800" anchor="ctr"/>
            <a:lstStyle/>
            <a:p>
              <a:pPr algn="ctr" fontAlgn="auto">
                <a:spcBef>
                  <a:spcPts val="0"/>
                </a:spcBef>
                <a:spcAft>
                  <a:spcPts val="0"/>
                </a:spcAft>
                <a:buClr>
                  <a:srgbClr val="F0AB00"/>
                </a:buClr>
                <a:buSzPct val="80000"/>
                <a:buFont typeface="Wingdings" pitchFamily="2" charset="2"/>
                <a:buNone/>
                <a:defRPr/>
              </a:pPr>
              <a:endParaRPr lang="ru-RU" sz="1400">
                <a:solidFill>
                  <a:srgbClr val="000000"/>
                </a:solidFill>
                <a:latin typeface="Arial" pitchFamily="34" charset="0"/>
              </a:endParaRPr>
            </a:p>
          </p:txBody>
        </p:sp>
        <p:sp>
          <p:nvSpPr>
            <p:cNvPr id="98" name="AutoShape 74"/>
            <p:cNvSpPr>
              <a:spLocks noChangeArrowheads="1"/>
            </p:cNvSpPr>
            <p:nvPr/>
          </p:nvSpPr>
          <p:spPr bwMode="gray">
            <a:xfrm>
              <a:off x="2344653" y="5506495"/>
              <a:ext cx="346308" cy="180808"/>
            </a:xfrm>
            <a:prstGeom prst="chevron">
              <a:avLst>
                <a:gd name="adj" fmla="val 38176"/>
              </a:avLst>
            </a:prstGeom>
            <a:solidFill>
              <a:srgbClr val="003283"/>
            </a:solidFill>
            <a:ln w="12700" algn="ctr">
              <a:noFill/>
              <a:miter lim="800000"/>
              <a:headEnd/>
              <a:tailEnd/>
            </a:ln>
            <a:effectLst/>
          </p:spPr>
          <p:txBody>
            <a:bodyPr wrap="none" lIns="90000" tIns="46800" rIns="90000" bIns="46800" anchor="ctr"/>
            <a:lstStyle/>
            <a:p>
              <a:pPr algn="ctr" fontAlgn="auto">
                <a:spcBef>
                  <a:spcPts val="0"/>
                </a:spcBef>
                <a:spcAft>
                  <a:spcPts val="0"/>
                </a:spcAft>
                <a:buClr>
                  <a:srgbClr val="F0AB00"/>
                </a:buClr>
                <a:buSzPct val="80000"/>
                <a:buFont typeface="Wingdings" pitchFamily="2" charset="2"/>
                <a:buNone/>
                <a:defRPr/>
              </a:pPr>
              <a:endParaRPr lang="ru-RU" sz="1400">
                <a:solidFill>
                  <a:srgbClr val="000000"/>
                </a:solidFill>
                <a:latin typeface="Arial" pitchFamily="34" charset="0"/>
              </a:endParaRPr>
            </a:p>
          </p:txBody>
        </p:sp>
        <p:sp>
          <p:nvSpPr>
            <p:cNvPr id="99" name="AutoShape 74"/>
            <p:cNvSpPr>
              <a:spLocks noChangeArrowheads="1"/>
            </p:cNvSpPr>
            <p:nvPr/>
          </p:nvSpPr>
          <p:spPr bwMode="gray">
            <a:xfrm>
              <a:off x="2652633" y="5506495"/>
              <a:ext cx="349292" cy="180808"/>
            </a:xfrm>
            <a:prstGeom prst="chevron">
              <a:avLst>
                <a:gd name="adj" fmla="val 38176"/>
              </a:avLst>
            </a:prstGeom>
            <a:solidFill>
              <a:srgbClr val="003283"/>
            </a:solidFill>
            <a:ln w="12700" algn="ctr">
              <a:noFill/>
              <a:miter lim="800000"/>
              <a:headEnd/>
              <a:tailEnd/>
            </a:ln>
            <a:effectLst/>
          </p:spPr>
          <p:txBody>
            <a:bodyPr wrap="none" lIns="90000" tIns="46800" rIns="90000" bIns="46800" anchor="ctr"/>
            <a:lstStyle/>
            <a:p>
              <a:pPr algn="ctr" fontAlgn="auto">
                <a:spcBef>
                  <a:spcPts val="0"/>
                </a:spcBef>
                <a:spcAft>
                  <a:spcPts val="0"/>
                </a:spcAft>
                <a:buClr>
                  <a:srgbClr val="F0AB00"/>
                </a:buClr>
                <a:buSzPct val="80000"/>
                <a:buFont typeface="Wingdings" pitchFamily="2" charset="2"/>
                <a:buNone/>
                <a:defRPr/>
              </a:pPr>
              <a:endParaRPr lang="ru-RU" sz="1400">
                <a:solidFill>
                  <a:srgbClr val="000000"/>
                </a:solidFill>
                <a:latin typeface="Arial" pitchFamily="34" charset="0"/>
              </a:endParaRPr>
            </a:p>
          </p:txBody>
        </p:sp>
        <p:sp>
          <p:nvSpPr>
            <p:cNvPr id="102" name="AutoShape 74"/>
            <p:cNvSpPr>
              <a:spLocks noChangeArrowheads="1"/>
            </p:cNvSpPr>
            <p:nvPr/>
          </p:nvSpPr>
          <p:spPr bwMode="gray">
            <a:xfrm>
              <a:off x="2968560" y="5506495"/>
              <a:ext cx="343322" cy="180808"/>
            </a:xfrm>
            <a:prstGeom prst="chevron">
              <a:avLst>
                <a:gd name="adj" fmla="val 38176"/>
              </a:avLst>
            </a:prstGeom>
            <a:solidFill>
              <a:srgbClr val="003283"/>
            </a:solidFill>
            <a:ln w="12700" algn="ctr">
              <a:noFill/>
              <a:miter lim="800000"/>
              <a:headEnd/>
              <a:tailEnd/>
            </a:ln>
            <a:effectLst/>
          </p:spPr>
          <p:txBody>
            <a:bodyPr wrap="none" lIns="90000" tIns="46800" rIns="90000" bIns="46800" anchor="ctr"/>
            <a:lstStyle/>
            <a:p>
              <a:pPr algn="ctr" fontAlgn="auto">
                <a:spcBef>
                  <a:spcPts val="0"/>
                </a:spcBef>
                <a:spcAft>
                  <a:spcPts val="0"/>
                </a:spcAft>
                <a:buClr>
                  <a:srgbClr val="F0AB00"/>
                </a:buClr>
                <a:buSzPct val="80000"/>
                <a:buFont typeface="Wingdings" pitchFamily="2" charset="2"/>
                <a:buNone/>
                <a:defRPr/>
              </a:pPr>
              <a:endParaRPr lang="ru-RU" sz="1400">
                <a:solidFill>
                  <a:srgbClr val="000000"/>
                </a:solidFill>
                <a:latin typeface="Arial" pitchFamily="34" charset="0"/>
              </a:endParaRPr>
            </a:p>
          </p:txBody>
        </p:sp>
        <p:sp>
          <p:nvSpPr>
            <p:cNvPr id="103" name="AutoShape 74"/>
            <p:cNvSpPr>
              <a:spLocks noChangeArrowheads="1"/>
            </p:cNvSpPr>
            <p:nvPr/>
          </p:nvSpPr>
          <p:spPr bwMode="gray">
            <a:xfrm>
              <a:off x="3373125" y="5258381"/>
              <a:ext cx="346308" cy="180808"/>
            </a:xfrm>
            <a:prstGeom prst="chevron">
              <a:avLst>
                <a:gd name="adj" fmla="val 38176"/>
              </a:avLst>
            </a:prstGeom>
            <a:solidFill>
              <a:srgbClr val="003283"/>
            </a:solidFill>
            <a:ln w="12700" algn="ctr">
              <a:noFill/>
              <a:miter lim="800000"/>
              <a:headEnd/>
              <a:tailEnd/>
            </a:ln>
            <a:effectLst/>
          </p:spPr>
          <p:txBody>
            <a:bodyPr wrap="none" lIns="90000" tIns="46800" rIns="90000" bIns="46800" anchor="ctr"/>
            <a:lstStyle/>
            <a:p>
              <a:pPr algn="ctr" fontAlgn="auto">
                <a:spcBef>
                  <a:spcPts val="0"/>
                </a:spcBef>
                <a:spcAft>
                  <a:spcPts val="0"/>
                </a:spcAft>
                <a:buClr>
                  <a:srgbClr val="F0AB00"/>
                </a:buClr>
                <a:buSzPct val="80000"/>
                <a:buFont typeface="Wingdings" pitchFamily="2" charset="2"/>
                <a:buNone/>
                <a:defRPr/>
              </a:pPr>
              <a:endParaRPr lang="ru-RU" sz="1400">
                <a:solidFill>
                  <a:srgbClr val="000000"/>
                </a:solidFill>
                <a:latin typeface="Arial" pitchFamily="34" charset="0"/>
              </a:endParaRPr>
            </a:p>
          </p:txBody>
        </p:sp>
        <p:sp>
          <p:nvSpPr>
            <p:cNvPr id="104" name="AutoShape 74"/>
            <p:cNvSpPr>
              <a:spLocks noChangeArrowheads="1"/>
            </p:cNvSpPr>
            <p:nvPr/>
          </p:nvSpPr>
          <p:spPr bwMode="gray">
            <a:xfrm>
              <a:off x="3678122" y="5258380"/>
              <a:ext cx="346308" cy="180808"/>
            </a:xfrm>
            <a:prstGeom prst="chevron">
              <a:avLst>
                <a:gd name="adj" fmla="val 38176"/>
              </a:avLst>
            </a:prstGeom>
            <a:solidFill>
              <a:srgbClr val="003283"/>
            </a:solidFill>
            <a:ln w="12700" algn="ctr">
              <a:noFill/>
              <a:miter lim="800000"/>
              <a:headEnd/>
              <a:tailEnd/>
            </a:ln>
            <a:effectLst/>
          </p:spPr>
          <p:txBody>
            <a:bodyPr wrap="none" lIns="90000" tIns="46800" rIns="90000" bIns="46800" anchor="ctr"/>
            <a:lstStyle/>
            <a:p>
              <a:pPr algn="ctr" fontAlgn="auto">
                <a:spcBef>
                  <a:spcPts val="0"/>
                </a:spcBef>
                <a:spcAft>
                  <a:spcPts val="0"/>
                </a:spcAft>
                <a:buClr>
                  <a:srgbClr val="F0AB00"/>
                </a:buClr>
                <a:buSzPct val="80000"/>
                <a:buFont typeface="Wingdings" pitchFamily="2" charset="2"/>
                <a:buNone/>
                <a:defRPr/>
              </a:pPr>
              <a:endParaRPr lang="ru-RU" sz="1400">
                <a:solidFill>
                  <a:srgbClr val="000000"/>
                </a:solidFill>
                <a:latin typeface="Arial" pitchFamily="34" charset="0"/>
              </a:endParaRPr>
            </a:p>
          </p:txBody>
        </p:sp>
        <p:sp>
          <p:nvSpPr>
            <p:cNvPr id="105" name="Text Box 5"/>
            <p:cNvSpPr txBox="1">
              <a:spLocks noChangeArrowheads="1"/>
            </p:cNvSpPr>
            <p:nvPr/>
          </p:nvSpPr>
          <p:spPr bwMode="gray">
            <a:xfrm>
              <a:off x="1419524" y="4803084"/>
              <a:ext cx="2435388" cy="271761"/>
            </a:xfrm>
            <a:prstGeom prst="rect">
              <a:avLst/>
            </a:prstGeom>
            <a:noFill/>
            <a:ln w="12700" algn="ctr">
              <a:noFill/>
              <a:round/>
              <a:headEnd/>
              <a:tailEnd/>
            </a:ln>
            <a:effectLst/>
          </p:spPr>
          <p:txBody>
            <a:bodyPr wrap="none" lIns="0" tIns="36000" rIns="0" bIns="91440" anchor="ctr" anchorCtr="0"/>
            <a:lstStyle/>
            <a:p>
              <a:pPr indent="-246888" algn="ctr" defTabSz="914400">
                <a:buNone/>
              </a:pPr>
              <a:r>
                <a:rPr lang="ru-RU" sz="1200" b="1" i="0" smtClean="0">
                  <a:solidFill>
                    <a:srgbClr val="FFFFFF"/>
                  </a:solidFill>
                  <a:latin typeface="Arial"/>
                  <a:ea typeface="+mn-ea"/>
                  <a:cs typeface="+mn-cs"/>
                </a:rPr>
                <a:t>SAP Business Suite</a:t>
              </a:r>
              <a:endParaRPr lang="ru-RU" sz="1200" b="1" i="0">
                <a:solidFill>
                  <a:srgbClr val="FFFFFF"/>
                </a:solidFill>
                <a:latin typeface="Arial"/>
                <a:ea typeface="+mn-ea"/>
                <a:cs typeface="+mn-cs"/>
              </a:endParaRPr>
            </a:p>
          </p:txBody>
        </p:sp>
      </p:grpSp>
      <p:cxnSp>
        <p:nvCxnSpPr>
          <p:cNvPr id="106" name="Straight Connector 105"/>
          <p:cNvCxnSpPr/>
          <p:nvPr/>
        </p:nvCxnSpPr>
        <p:spPr bwMode="gray">
          <a:xfrm rot="5400000" flipH="1" flipV="1">
            <a:off x="2380777" y="3593328"/>
            <a:ext cx="2426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oup 60"/>
          <p:cNvGrpSpPr/>
          <p:nvPr/>
        </p:nvGrpSpPr>
        <p:grpSpPr bwMode="gray">
          <a:xfrm>
            <a:off x="872738" y="3354677"/>
            <a:ext cx="3230356" cy="115569"/>
            <a:chOff x="703386" y="2984360"/>
            <a:chExt cx="3486778" cy="281390"/>
          </a:xfrm>
        </p:grpSpPr>
        <p:cxnSp>
          <p:nvCxnSpPr>
            <p:cNvPr id="108" name="Straight Connector 107"/>
            <p:cNvCxnSpPr/>
            <p:nvPr/>
          </p:nvCxnSpPr>
          <p:spPr bwMode="gray">
            <a:xfrm rot="5400000" flipH="1" flipV="1">
              <a:off x="2975560" y="3125038"/>
              <a:ext cx="28135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9" name="Freeform 108"/>
            <p:cNvSpPr/>
            <p:nvPr/>
          </p:nvSpPr>
          <p:spPr bwMode="gray">
            <a:xfrm>
              <a:off x="703386" y="2984360"/>
              <a:ext cx="3486778" cy="281354"/>
            </a:xfrm>
            <a:custGeom>
              <a:avLst/>
              <a:gdLst>
                <a:gd name="connsiteX0" fmla="*/ 0 w 3486778"/>
                <a:gd name="connsiteY0" fmla="*/ 10049 h 281354"/>
                <a:gd name="connsiteX1" fmla="*/ 0 w 3486778"/>
                <a:gd name="connsiteY1" fmla="*/ 281354 h 281354"/>
                <a:gd name="connsiteX2" fmla="*/ 3486778 w 3486778"/>
                <a:gd name="connsiteY2" fmla="*/ 281354 h 281354"/>
                <a:gd name="connsiteX3" fmla="*/ 3486778 w 3486778"/>
                <a:gd name="connsiteY3" fmla="*/ 0 h 281354"/>
                <a:gd name="connsiteX4" fmla="*/ 3486778 w 3486778"/>
                <a:gd name="connsiteY4" fmla="*/ 0 h 281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778" h="281354">
                  <a:moveTo>
                    <a:pt x="0" y="10049"/>
                  </a:moveTo>
                  <a:lnTo>
                    <a:pt x="0" y="281354"/>
                  </a:lnTo>
                  <a:lnTo>
                    <a:pt x="3486778" y="281354"/>
                  </a:lnTo>
                  <a:lnTo>
                    <a:pt x="3486778" y="0"/>
                  </a:lnTo>
                  <a:lnTo>
                    <a:pt x="3486778"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10" name="Straight Connector 109"/>
            <p:cNvCxnSpPr/>
            <p:nvPr/>
          </p:nvCxnSpPr>
          <p:spPr bwMode="gray">
            <a:xfrm rot="5400000" flipH="1" flipV="1">
              <a:off x="1747743" y="3125072"/>
              <a:ext cx="28135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12" name="Rectangle 111"/>
          <p:cNvSpPr/>
          <p:nvPr/>
        </p:nvSpPr>
        <p:spPr bwMode="gray">
          <a:xfrm>
            <a:off x="413182" y="1403325"/>
            <a:ext cx="4177823" cy="1944663"/>
          </a:xfrm>
          <a:prstGeom prst="rect">
            <a:avLst/>
          </a:prstGeom>
          <a:solidFill>
            <a:schemeClr val="bg1">
              <a:lumMod val="85000"/>
              <a:alpha val="68000"/>
            </a:schemeClr>
          </a:solidFill>
          <a:ln w="12700" algn="ctr">
            <a:noFill/>
            <a:round/>
            <a:headEnd/>
            <a:tailEnd/>
          </a:ln>
          <a:effectLst/>
        </p:spPr>
        <p:txBody>
          <a:bodyPr tIns="91440" bIns="91440" rtlCol="0" anchor="ctr"/>
          <a:lstStyle/>
          <a:p>
            <a:pPr algn="ctr">
              <a:buClr>
                <a:srgbClr val="F0AB00"/>
              </a:buClr>
              <a:buSzPct val="80000"/>
              <a:buFont typeface="Wingdings" pitchFamily="2" charset="2"/>
              <a:buNone/>
            </a:pPr>
            <a:endParaRPr lang="ru-RU" sz="1400" b="1">
              <a:solidFill>
                <a:srgbClr val="FFFFFF"/>
              </a:solidFill>
              <a:latin typeface="Arial" pitchFamily="34" charset="0"/>
            </a:endParaRPr>
          </a:p>
        </p:txBody>
      </p:sp>
      <p:sp>
        <p:nvSpPr>
          <p:cNvPr id="113" name="TextBox 40"/>
          <p:cNvSpPr txBox="1">
            <a:spLocks noChangeArrowheads="1"/>
          </p:cNvSpPr>
          <p:nvPr/>
        </p:nvSpPr>
        <p:spPr bwMode="gray">
          <a:xfrm>
            <a:off x="1551025" y="2967372"/>
            <a:ext cx="984824" cy="246221"/>
          </a:xfrm>
          <a:prstGeom prst="rect">
            <a:avLst/>
          </a:prstGeom>
          <a:noFill/>
          <a:ln w="9525">
            <a:noFill/>
            <a:miter lim="800000"/>
            <a:headEnd/>
            <a:tailEnd/>
          </a:ln>
        </p:spPr>
        <p:txBody>
          <a:bodyPr wrap="square">
            <a:spAutoFit/>
          </a:bodyPr>
          <a:lstStyle/>
          <a:p>
            <a:pPr algn="ctr" defTabSz="914400">
              <a:buNone/>
            </a:pPr>
            <a:r>
              <a:rPr lang="ru-RU" sz="1000" b="0" i="0" smtClean="0">
                <a:solidFill>
                  <a:srgbClr val="000000"/>
                </a:solidFill>
                <a:latin typeface="Arial"/>
                <a:ea typeface="+mn-ea"/>
                <a:cs typeface="+mn-cs"/>
              </a:rPr>
              <a:t>Устройства</a:t>
            </a:r>
            <a:endParaRPr lang="ru-RU" sz="1000" b="0" i="0">
              <a:solidFill>
                <a:srgbClr val="000000"/>
              </a:solidFill>
              <a:latin typeface="Arial"/>
              <a:ea typeface="+mn-ea"/>
              <a:cs typeface="+mn-cs"/>
            </a:endParaRPr>
          </a:p>
        </p:txBody>
      </p:sp>
      <p:sp>
        <p:nvSpPr>
          <p:cNvPr id="114" name="TextBox 40"/>
          <p:cNvSpPr txBox="1">
            <a:spLocks noChangeArrowheads="1"/>
          </p:cNvSpPr>
          <p:nvPr/>
        </p:nvSpPr>
        <p:spPr bwMode="gray">
          <a:xfrm>
            <a:off x="2472739" y="2907851"/>
            <a:ext cx="1350477" cy="461665"/>
          </a:xfrm>
          <a:prstGeom prst="rect">
            <a:avLst/>
          </a:prstGeom>
          <a:noFill/>
          <a:ln w="9525">
            <a:noFill/>
            <a:miter lim="800000"/>
            <a:headEnd/>
            <a:tailEnd/>
          </a:ln>
        </p:spPr>
        <p:txBody>
          <a:bodyPr wrap="square">
            <a:spAutoFit/>
          </a:bodyPr>
          <a:lstStyle/>
          <a:p>
            <a:pPr algn="ctr" defTabSz="914400">
              <a:buNone/>
            </a:pPr>
            <a:r>
              <a:rPr lang="ru-RU" sz="800" b="0" i="0" smtClean="0">
                <a:solidFill>
                  <a:srgbClr val="000000"/>
                </a:solidFill>
                <a:latin typeface="Arial"/>
                <a:ea typeface="+mn-ea"/>
                <a:cs typeface="+mn-cs"/>
              </a:rPr>
              <a:t>Корпоративное</a:t>
            </a:r>
            <a:r>
              <a:rPr lang="ru-RU" sz="800" b="0" i="0" smtClean="0">
                <a:solidFill>
                  <a:srgbClr val="000000"/>
                </a:solidFill>
                <a:latin typeface="Arial"/>
                <a:ea typeface="+mn-ea"/>
                <a:cs typeface="+mn-cs"/>
              </a:rPr>
              <a:t> программное </a:t>
            </a:r>
            <a:r>
              <a:rPr lang="ru-RU" sz="800" b="0" i="0" smtClean="0">
                <a:solidFill>
                  <a:srgbClr val="000000"/>
                </a:solidFill>
                <a:latin typeface="Arial"/>
                <a:ea typeface="+mn-ea"/>
                <a:cs typeface="+mn-cs"/>
              </a:rPr>
              <a:t>обеспечение</a:t>
            </a:r>
            <a:endParaRPr lang="ru-RU" sz="800" b="0" i="0">
              <a:solidFill>
                <a:srgbClr val="000000"/>
              </a:solidFill>
              <a:latin typeface="Arial"/>
              <a:ea typeface="+mn-ea"/>
              <a:cs typeface="+mn-cs"/>
            </a:endParaRPr>
          </a:p>
        </p:txBody>
      </p:sp>
      <p:pic>
        <p:nvPicPr>
          <p:cNvPr id="115" name="Picture 8" descr="lotus_notes_domino_logo.jpg"/>
          <p:cNvPicPr>
            <a:picLocks noChangeAspect="1"/>
          </p:cNvPicPr>
          <p:nvPr/>
        </p:nvPicPr>
        <p:blipFill>
          <a:blip r:embed="rId3" cstate="screen">
            <a:clrChange>
              <a:clrFrom>
                <a:srgbClr val="FEFEFE"/>
              </a:clrFrom>
              <a:clrTo>
                <a:srgbClr val="FEFEFE">
                  <a:alpha val="0"/>
                </a:srgbClr>
              </a:clrTo>
            </a:clrChange>
          </a:blip>
          <a:srcRect/>
          <a:stretch>
            <a:fillRect/>
          </a:stretch>
        </p:blipFill>
        <p:spPr bwMode="gray">
          <a:xfrm>
            <a:off x="2826917" y="2583231"/>
            <a:ext cx="258522" cy="361795"/>
          </a:xfrm>
          <a:prstGeom prst="ellipse">
            <a:avLst/>
          </a:prstGeom>
          <a:ln w="63500" cap="rnd">
            <a:noFill/>
          </a:ln>
          <a:effectLst>
            <a:outerShdw blurRad="381000" dist="292100" dir="5400000" sx="-80000" sy="-18000" rotWithShape="0">
              <a:srgbClr val="000000">
                <a:alpha val="22000"/>
              </a:srgbClr>
            </a:outerShdw>
          </a:effectLst>
        </p:spPr>
      </p:pic>
      <p:sp>
        <p:nvSpPr>
          <p:cNvPr id="116" name="TextBox 40"/>
          <p:cNvSpPr txBox="1">
            <a:spLocks noChangeArrowheads="1"/>
          </p:cNvSpPr>
          <p:nvPr/>
        </p:nvSpPr>
        <p:spPr bwMode="gray">
          <a:xfrm>
            <a:off x="628955" y="2967372"/>
            <a:ext cx="858570" cy="246221"/>
          </a:xfrm>
          <a:prstGeom prst="rect">
            <a:avLst/>
          </a:prstGeom>
          <a:noFill/>
          <a:ln w="9525">
            <a:noFill/>
            <a:miter lim="800000"/>
            <a:headEnd/>
            <a:tailEnd/>
          </a:ln>
        </p:spPr>
        <p:txBody>
          <a:bodyPr wrap="square">
            <a:spAutoFit/>
          </a:bodyPr>
          <a:lstStyle/>
          <a:p>
            <a:pPr algn="ctr" defTabSz="914400">
              <a:buNone/>
            </a:pPr>
            <a:r>
              <a:rPr lang="ru-RU" sz="1000" b="0" i="0" smtClean="0">
                <a:solidFill>
                  <a:srgbClr val="000000"/>
                </a:solidFill>
                <a:latin typeface="Arial"/>
                <a:ea typeface="+mn-ea"/>
                <a:cs typeface="+mn-cs"/>
              </a:rPr>
              <a:t>Интернет</a:t>
            </a:r>
            <a:endParaRPr lang="ru-RU" sz="1000" b="0" i="0">
              <a:solidFill>
                <a:srgbClr val="000000"/>
              </a:solidFill>
              <a:latin typeface="Arial"/>
              <a:ea typeface="+mn-ea"/>
              <a:cs typeface="+mn-cs"/>
            </a:endParaRPr>
          </a:p>
        </p:txBody>
      </p:sp>
      <p:grpSp>
        <p:nvGrpSpPr>
          <p:cNvPr id="4" name="Group 108"/>
          <p:cNvGrpSpPr/>
          <p:nvPr/>
        </p:nvGrpSpPr>
        <p:grpSpPr bwMode="gray">
          <a:xfrm>
            <a:off x="413179" y="3699983"/>
            <a:ext cx="4177824" cy="790535"/>
            <a:chOff x="300728" y="3563463"/>
            <a:chExt cx="4597276" cy="777427"/>
          </a:xfrm>
        </p:grpSpPr>
        <p:sp>
          <p:nvSpPr>
            <p:cNvPr id="118" name="Rectangle 117"/>
            <p:cNvSpPr/>
            <p:nvPr/>
          </p:nvSpPr>
          <p:spPr bwMode="gray">
            <a:xfrm>
              <a:off x="300728" y="3563463"/>
              <a:ext cx="4597276" cy="777427"/>
            </a:xfrm>
            <a:prstGeom prst="rect">
              <a:avLst/>
            </a:prstGeom>
            <a:solidFill>
              <a:schemeClr val="bg1">
                <a:lumMod val="85000"/>
                <a:alpha val="68000"/>
              </a:schemeClr>
            </a:solidFill>
            <a:ln w="12700" algn="ctr">
              <a:noFill/>
              <a:round/>
              <a:headEnd/>
              <a:tailEnd/>
            </a:ln>
            <a:effectLst/>
          </p:spPr>
          <p:txBody>
            <a:bodyPr tIns="91440" bIns="91440" rtlCol="0" anchor="ctr"/>
            <a:lstStyle/>
            <a:p>
              <a:pPr algn="ctr">
                <a:buClr>
                  <a:srgbClr val="F0AB00"/>
                </a:buClr>
                <a:buSzPct val="80000"/>
              </a:pPr>
              <a:endParaRPr lang="ru-RU" sz="1400" b="1">
                <a:solidFill>
                  <a:srgbClr val="FFFFFF"/>
                </a:solidFill>
                <a:latin typeface="Arial" pitchFamily="34" charset="0"/>
              </a:endParaRPr>
            </a:p>
          </p:txBody>
        </p:sp>
        <p:sp>
          <p:nvSpPr>
            <p:cNvPr id="119" name="AutoShape 32"/>
            <p:cNvSpPr>
              <a:spLocks noChangeArrowheads="1"/>
            </p:cNvSpPr>
            <p:nvPr/>
          </p:nvSpPr>
          <p:spPr bwMode="gray">
            <a:xfrm>
              <a:off x="485998" y="3680800"/>
              <a:ext cx="4226737" cy="542755"/>
            </a:xfrm>
            <a:prstGeom prst="roundRect">
              <a:avLst>
                <a:gd name="adj" fmla="val 0"/>
              </a:avLst>
            </a:prstGeom>
            <a:solidFill>
              <a:schemeClr val="tx2"/>
            </a:solidFill>
            <a:ln w="12700" algn="ctr">
              <a:noFill/>
              <a:round/>
              <a:headEnd/>
              <a:tailEnd/>
            </a:ln>
            <a:effectLst/>
          </p:spPr>
          <p:txBody>
            <a:bodyPr wrap="none" lIns="0" tIns="36000" rIns="0" bIns="91440" anchor="ctr" anchorCtr="0"/>
            <a:lstStyle/>
            <a:p>
              <a:pPr algn="ctr" defTabSz="914400">
                <a:spcBef>
                  <a:spcPts val="0"/>
                </a:spcBef>
                <a:spcAft>
                  <a:spcPts val="0"/>
                </a:spcAft>
                <a:buNone/>
              </a:pPr>
              <a:r>
                <a:rPr lang="ru-RU" sz="1200" b="1" i="0" smtClean="0">
                  <a:solidFill>
                    <a:srgbClr val="FFFFFF"/>
                  </a:solidFill>
                  <a:latin typeface="Arial"/>
                  <a:ea typeface="+mn-ea"/>
                  <a:cs typeface="+mn-cs"/>
                </a:rPr>
                <a:t>Шлюз SAP NetWeaver</a:t>
              </a:r>
              <a:endParaRPr lang="ru-RU" sz="1200" b="1" i="0">
                <a:solidFill>
                  <a:srgbClr val="FFFFFF"/>
                </a:solidFill>
                <a:latin typeface="Arial"/>
                <a:ea typeface="+mn-ea"/>
                <a:cs typeface="+mn-cs"/>
              </a:endParaRPr>
            </a:p>
          </p:txBody>
        </p:sp>
      </p:grpSp>
      <p:sp>
        <p:nvSpPr>
          <p:cNvPr id="120" name="TextBox 40"/>
          <p:cNvSpPr txBox="1">
            <a:spLocks noChangeArrowheads="1"/>
          </p:cNvSpPr>
          <p:nvPr/>
        </p:nvSpPr>
        <p:spPr bwMode="gray">
          <a:xfrm>
            <a:off x="3642442" y="2948322"/>
            <a:ext cx="948563" cy="400110"/>
          </a:xfrm>
          <a:prstGeom prst="rect">
            <a:avLst/>
          </a:prstGeom>
          <a:noFill/>
          <a:ln w="9525">
            <a:noFill/>
            <a:miter lim="800000"/>
            <a:headEnd/>
            <a:tailEnd/>
          </a:ln>
        </p:spPr>
        <p:txBody>
          <a:bodyPr wrap="square">
            <a:spAutoFit/>
          </a:bodyPr>
          <a:lstStyle/>
          <a:p>
            <a:pPr algn="ctr" defTabSz="914400">
              <a:buNone/>
            </a:pPr>
            <a:r>
              <a:rPr lang="ru-RU" sz="1000" b="0" i="0" smtClean="0">
                <a:solidFill>
                  <a:srgbClr val="000000"/>
                </a:solidFill>
                <a:latin typeface="Arial"/>
                <a:ea typeface="+mn-ea"/>
                <a:cs typeface="+mn-cs"/>
              </a:rPr>
              <a:t>Социальные</a:t>
            </a:r>
            <a:r>
              <a:rPr lang="ru-RU" sz="1000" b="0" i="0" smtClean="0">
                <a:solidFill>
                  <a:srgbClr val="000000"/>
                </a:solidFill>
                <a:latin typeface="Arial"/>
                <a:ea typeface="+mn-ea"/>
                <a:cs typeface="+mn-cs"/>
              </a:rPr>
              <a:t> </a:t>
            </a:r>
            <a:r>
              <a:rPr lang="ru-RU" sz="1000" b="0" i="0" smtClean="0">
                <a:solidFill>
                  <a:srgbClr val="000000"/>
                </a:solidFill>
                <a:latin typeface="Arial"/>
                <a:ea typeface="+mn-ea"/>
                <a:cs typeface="+mn-cs"/>
              </a:rPr>
              <a:t>сети</a:t>
            </a:r>
            <a:endParaRPr lang="ru-RU" sz="1000" b="0" i="0">
              <a:solidFill>
                <a:srgbClr val="000000"/>
              </a:solidFill>
              <a:latin typeface="Arial"/>
              <a:ea typeface="+mn-ea"/>
              <a:cs typeface="+mn-cs"/>
            </a:endParaRPr>
          </a:p>
        </p:txBody>
      </p:sp>
      <p:pic>
        <p:nvPicPr>
          <p:cNvPr id="122" name="Picture 121" descr="logo.png"/>
          <p:cNvPicPr>
            <a:picLocks noChangeAspect="1"/>
          </p:cNvPicPr>
          <p:nvPr/>
        </p:nvPicPr>
        <p:blipFill>
          <a:blip r:embed="rId4" cstate="screen">
            <a:clrChange>
              <a:clrFrom>
                <a:srgbClr val="FFFFFF"/>
              </a:clrFrom>
              <a:clrTo>
                <a:srgbClr val="FFFFFF">
                  <a:alpha val="0"/>
                </a:srgbClr>
              </a:clrTo>
            </a:clrChange>
          </a:blip>
          <a:stretch>
            <a:fillRect/>
          </a:stretch>
        </p:blipFill>
        <p:spPr bwMode="gray">
          <a:xfrm>
            <a:off x="3664866" y="2113503"/>
            <a:ext cx="866177" cy="322828"/>
          </a:xfrm>
          <a:prstGeom prst="rect">
            <a:avLst/>
          </a:prstGeom>
        </p:spPr>
      </p:pic>
      <p:pic>
        <p:nvPicPr>
          <p:cNvPr id="123" name="Picture 122" descr="ShrPt10_v_rgb.png"/>
          <p:cNvPicPr>
            <a:picLocks noChangeAspect="1"/>
          </p:cNvPicPr>
          <p:nvPr/>
        </p:nvPicPr>
        <p:blipFill>
          <a:blip r:embed="rId5" cstate="screen"/>
          <a:stretch>
            <a:fillRect/>
          </a:stretch>
        </p:blipFill>
        <p:spPr bwMode="gray">
          <a:xfrm>
            <a:off x="2718160" y="1859923"/>
            <a:ext cx="496537" cy="405351"/>
          </a:xfrm>
          <a:prstGeom prst="rect">
            <a:avLst/>
          </a:prstGeom>
        </p:spPr>
      </p:pic>
      <p:pic>
        <p:nvPicPr>
          <p:cNvPr id="124" name="Picture 2" descr="http://computertechstandards.com/images/ms-office-logo.jpg"/>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3121126" y="1528618"/>
            <a:ext cx="489973" cy="587743"/>
          </a:xfrm>
          <a:prstGeom prst="rect">
            <a:avLst/>
          </a:prstGeom>
          <a:noFill/>
        </p:spPr>
      </p:pic>
      <p:pic>
        <p:nvPicPr>
          <p:cNvPr id="125" name="Picture 4" descr="http://www.livingbiblemuseum.org/_images/FaceBook-Logo.png"/>
          <p:cNvPicPr>
            <a:picLocks noChangeAspect="1" noChangeArrowheads="1"/>
          </p:cNvPicPr>
          <p:nvPr/>
        </p:nvPicPr>
        <p:blipFill>
          <a:blip r:embed="rId7" cstate="screen"/>
          <a:srcRect/>
          <a:stretch>
            <a:fillRect/>
          </a:stretch>
        </p:blipFill>
        <p:spPr bwMode="auto">
          <a:xfrm>
            <a:off x="3982089" y="1646746"/>
            <a:ext cx="257833" cy="360829"/>
          </a:xfrm>
          <a:prstGeom prst="rect">
            <a:avLst/>
          </a:prstGeom>
          <a:noFill/>
        </p:spPr>
      </p:pic>
      <p:pic>
        <p:nvPicPr>
          <p:cNvPr id="126" name="Picture 6" descr="http://www.aspenpitkin.com/Portals/0/images/Green_Initiatives/Canary/twitter_logo.png"/>
          <p:cNvPicPr>
            <a:picLocks noChangeAspect="1" noChangeArrowheads="1"/>
          </p:cNvPicPr>
          <p:nvPr/>
        </p:nvPicPr>
        <p:blipFill>
          <a:blip r:embed="rId8" cstate="screen"/>
          <a:srcRect/>
          <a:stretch>
            <a:fillRect/>
          </a:stretch>
        </p:blipFill>
        <p:spPr bwMode="auto">
          <a:xfrm>
            <a:off x="3788410" y="2575197"/>
            <a:ext cx="652115" cy="336227"/>
          </a:xfrm>
          <a:prstGeom prst="rect">
            <a:avLst/>
          </a:prstGeom>
          <a:noFill/>
        </p:spPr>
      </p:pic>
      <p:pic>
        <p:nvPicPr>
          <p:cNvPr id="127" name="Picture 2" descr="\\psf\Host\Users\eric\Graphic Tank\php.png"/>
          <p:cNvPicPr>
            <a:picLocks noChangeAspect="1" noChangeArrowheads="1"/>
          </p:cNvPicPr>
          <p:nvPr/>
        </p:nvPicPr>
        <p:blipFill>
          <a:blip r:embed="rId9" cstate="screen"/>
          <a:srcRect/>
          <a:stretch>
            <a:fillRect/>
          </a:stretch>
        </p:blipFill>
        <p:spPr bwMode="auto">
          <a:xfrm>
            <a:off x="614307" y="1704843"/>
            <a:ext cx="364865" cy="264356"/>
          </a:xfrm>
          <a:prstGeom prst="rect">
            <a:avLst/>
          </a:prstGeom>
          <a:noFill/>
        </p:spPr>
      </p:pic>
      <p:pic>
        <p:nvPicPr>
          <p:cNvPr id="128" name="Picture 3" descr="\\psf\Host\Users\eric\Graphic Tank\Fx.png"/>
          <p:cNvPicPr>
            <a:picLocks noChangeAspect="1" noChangeArrowheads="1"/>
          </p:cNvPicPr>
          <p:nvPr/>
        </p:nvPicPr>
        <p:blipFill>
          <a:blip r:embed="rId10" cstate="screen"/>
          <a:srcRect/>
          <a:stretch>
            <a:fillRect/>
          </a:stretch>
        </p:blipFill>
        <p:spPr bwMode="auto">
          <a:xfrm>
            <a:off x="1207763" y="1665108"/>
            <a:ext cx="272802" cy="375589"/>
          </a:xfrm>
          <a:prstGeom prst="rect">
            <a:avLst/>
          </a:prstGeom>
          <a:noFill/>
        </p:spPr>
      </p:pic>
      <p:pic>
        <p:nvPicPr>
          <p:cNvPr id="129" name="Picture 4" descr="\\psf\Host\Users\eric\Graphic Tank\Internet_Explorer.png"/>
          <p:cNvPicPr>
            <a:picLocks noChangeAspect="1" noChangeArrowheads="1"/>
          </p:cNvPicPr>
          <p:nvPr/>
        </p:nvPicPr>
        <p:blipFill>
          <a:blip r:embed="rId11" cstate="screen"/>
          <a:srcRect/>
          <a:stretch>
            <a:fillRect/>
          </a:stretch>
        </p:blipFill>
        <p:spPr bwMode="auto">
          <a:xfrm>
            <a:off x="611151" y="2502272"/>
            <a:ext cx="296386" cy="408059"/>
          </a:xfrm>
          <a:prstGeom prst="rect">
            <a:avLst/>
          </a:prstGeom>
          <a:noFill/>
        </p:spPr>
      </p:pic>
      <p:pic>
        <p:nvPicPr>
          <p:cNvPr id="130" name="Picture 5" descr="\\psf\Host\Users\eric\Graphic Tank\500px-mozilla_firefox.png"/>
          <p:cNvPicPr>
            <a:picLocks noChangeAspect="1" noChangeArrowheads="1"/>
          </p:cNvPicPr>
          <p:nvPr/>
        </p:nvPicPr>
        <p:blipFill>
          <a:blip r:embed="rId12" cstate="screen"/>
          <a:srcRect/>
          <a:stretch>
            <a:fillRect/>
          </a:stretch>
        </p:blipFill>
        <p:spPr bwMode="auto">
          <a:xfrm>
            <a:off x="1170271" y="2507049"/>
            <a:ext cx="283248" cy="378271"/>
          </a:xfrm>
          <a:prstGeom prst="rect">
            <a:avLst/>
          </a:prstGeom>
          <a:noFill/>
        </p:spPr>
      </p:pic>
      <p:pic>
        <p:nvPicPr>
          <p:cNvPr id="131" name="Picture 6" descr="\\psf\Host\Users\eric\Graphic Tank\google-chrome-logo.png"/>
          <p:cNvPicPr>
            <a:picLocks noChangeAspect="1" noChangeArrowheads="1"/>
          </p:cNvPicPr>
          <p:nvPr/>
        </p:nvPicPr>
        <p:blipFill>
          <a:blip r:embed="rId13" cstate="screen"/>
          <a:srcRect/>
          <a:stretch>
            <a:fillRect/>
          </a:stretch>
        </p:blipFill>
        <p:spPr bwMode="auto">
          <a:xfrm>
            <a:off x="882865" y="2085508"/>
            <a:ext cx="329097" cy="423689"/>
          </a:xfrm>
          <a:prstGeom prst="rect">
            <a:avLst/>
          </a:prstGeom>
          <a:noFill/>
        </p:spPr>
      </p:pic>
      <p:grpSp>
        <p:nvGrpSpPr>
          <p:cNvPr id="5" name="Group 63"/>
          <p:cNvGrpSpPr/>
          <p:nvPr/>
        </p:nvGrpSpPr>
        <p:grpSpPr>
          <a:xfrm>
            <a:off x="1824432" y="1787263"/>
            <a:ext cx="743995" cy="858812"/>
            <a:chOff x="2009633" y="1353295"/>
            <a:chExt cx="5178151" cy="4051210"/>
          </a:xfrm>
        </p:grpSpPr>
        <p:pic>
          <p:nvPicPr>
            <p:cNvPr id="133" name="Picture 4" descr="\\.psf\Host\Users\eric\Graphic Tank\iPad Large.tif"/>
            <p:cNvPicPr>
              <a:picLocks noChangeAspect="1" noChangeArrowheads="1"/>
            </p:cNvPicPr>
            <p:nvPr/>
          </p:nvPicPr>
          <p:blipFill>
            <a:blip r:embed="rId14" cstate="screen"/>
            <a:srcRect/>
            <a:stretch>
              <a:fillRect/>
            </a:stretch>
          </p:blipFill>
          <p:spPr bwMode="auto">
            <a:xfrm rot="16200000">
              <a:off x="2573104" y="789824"/>
              <a:ext cx="4051210" cy="5178151"/>
            </a:xfrm>
            <a:prstGeom prst="rect">
              <a:avLst/>
            </a:prstGeom>
            <a:noFill/>
          </p:spPr>
        </p:pic>
        <p:pic>
          <p:nvPicPr>
            <p:cNvPr id="134" name="Picture 5" descr="\\.psf\Host\Users\eric\Graphic Tank\Sybase on iPad.PNG"/>
            <p:cNvPicPr>
              <a:picLocks noChangeAspect="1" noChangeArrowheads="1"/>
            </p:cNvPicPr>
            <p:nvPr/>
          </p:nvPicPr>
          <p:blipFill>
            <a:blip r:embed="rId15" cstate="screen"/>
            <a:srcRect/>
            <a:stretch>
              <a:fillRect/>
            </a:stretch>
          </p:blipFill>
          <p:spPr bwMode="auto">
            <a:xfrm rot="16200000">
              <a:off x="3061431" y="1312264"/>
              <a:ext cx="3106711" cy="4132286"/>
            </a:xfrm>
            <a:prstGeom prst="rect">
              <a:avLst/>
            </a:prstGeom>
            <a:noFill/>
            <a:effectLst/>
          </p:spPr>
        </p:pic>
      </p:grpSp>
      <p:pic>
        <p:nvPicPr>
          <p:cNvPr id="135" name="Picture 2" descr="\\.psf\Host\Users\eric\Graphic Tank\SmartPhone Devices.tif"/>
          <p:cNvPicPr>
            <a:picLocks noChangeAspect="1" noChangeArrowheads="1"/>
          </p:cNvPicPr>
          <p:nvPr/>
        </p:nvPicPr>
        <p:blipFill>
          <a:blip r:embed="rId16" cstate="screen"/>
          <a:srcRect/>
          <a:stretch>
            <a:fillRect/>
          </a:stretch>
        </p:blipFill>
        <p:spPr bwMode="auto">
          <a:xfrm>
            <a:off x="1973009" y="2102134"/>
            <a:ext cx="232793" cy="663644"/>
          </a:xfrm>
          <a:prstGeom prst="rect">
            <a:avLst/>
          </a:prstGeom>
          <a:noFill/>
        </p:spPr>
      </p:pic>
      <p:pic>
        <p:nvPicPr>
          <p:cNvPr id="136" name="Picture 7" descr="\\psf\Host\Users\eric\Graphic Tank\IFWTpossibleiPhone5.png"/>
          <p:cNvPicPr>
            <a:picLocks noChangeAspect="1" noChangeArrowheads="1"/>
          </p:cNvPicPr>
          <p:nvPr/>
        </p:nvPicPr>
        <p:blipFill>
          <a:blip r:embed="rId17" cstate="screen"/>
          <a:srcRect/>
          <a:stretch>
            <a:fillRect/>
          </a:stretch>
        </p:blipFill>
        <p:spPr bwMode="auto">
          <a:xfrm>
            <a:off x="1637257" y="1938596"/>
            <a:ext cx="255165" cy="690315"/>
          </a:xfrm>
          <a:prstGeom prst="roundRect">
            <a:avLst>
              <a:gd name="adj" fmla="val 14916"/>
            </a:avLst>
          </a:prstGeom>
          <a:noFill/>
        </p:spPr>
      </p:pic>
      <p:grpSp>
        <p:nvGrpSpPr>
          <p:cNvPr id="6" name="Group 74"/>
          <p:cNvGrpSpPr/>
          <p:nvPr/>
        </p:nvGrpSpPr>
        <p:grpSpPr>
          <a:xfrm>
            <a:off x="1774260" y="2271516"/>
            <a:ext cx="245385" cy="597907"/>
            <a:chOff x="6670623" y="3882453"/>
            <a:chExt cx="1410264" cy="2495862"/>
          </a:xfrm>
        </p:grpSpPr>
        <p:pic>
          <p:nvPicPr>
            <p:cNvPr id="138" name="Picture 2" descr="\\.psf\Host\Users\eric\Graphic Tank\BlackBerry 1.tif"/>
            <p:cNvPicPr>
              <a:picLocks noChangeAspect="1" noChangeArrowheads="1"/>
            </p:cNvPicPr>
            <p:nvPr/>
          </p:nvPicPr>
          <p:blipFill>
            <a:blip r:embed="rId18" cstate="screen"/>
            <a:srcRect/>
            <a:stretch>
              <a:fillRect/>
            </a:stretch>
          </p:blipFill>
          <p:spPr bwMode="auto">
            <a:xfrm>
              <a:off x="6670623" y="3882453"/>
              <a:ext cx="1410264" cy="2495862"/>
            </a:xfrm>
            <a:prstGeom prst="rect">
              <a:avLst/>
            </a:prstGeom>
            <a:noFill/>
          </p:spPr>
        </p:pic>
        <p:pic>
          <p:nvPicPr>
            <p:cNvPr id="139" name="Picture 1" descr="C:\Users\i822557\AppData\Local\Temp\Rar$DI01.335\Overview_screen_final.png"/>
            <p:cNvPicPr>
              <a:picLocks noChangeAspect="1" noChangeArrowheads="1"/>
            </p:cNvPicPr>
            <p:nvPr/>
          </p:nvPicPr>
          <p:blipFill>
            <a:blip r:embed="rId19" cstate="screen"/>
            <a:srcRect/>
            <a:stretch>
              <a:fillRect/>
            </a:stretch>
          </p:blipFill>
          <p:spPr bwMode="auto">
            <a:xfrm>
              <a:off x="6783048" y="4317167"/>
              <a:ext cx="1169233" cy="884818"/>
            </a:xfrm>
            <a:prstGeom prst="rect">
              <a:avLst/>
            </a:prstGeom>
            <a:noFill/>
            <a:effectLst>
              <a:innerShdw blurRad="38100">
                <a:prstClr val="black"/>
              </a:innerShdw>
            </a:effectLst>
          </p:spPr>
        </p:pic>
      </p:grpSp>
      <p:pic>
        <p:nvPicPr>
          <p:cNvPr id="140" name="Picture 139" descr="DuetEnt-SP&amp;SAP_v_rgb.png"/>
          <p:cNvPicPr>
            <a:picLocks noChangeAspect="1"/>
          </p:cNvPicPr>
          <p:nvPr/>
        </p:nvPicPr>
        <p:blipFill>
          <a:blip r:embed="rId20" cstate="screen"/>
          <a:stretch>
            <a:fillRect/>
          </a:stretch>
        </p:blipFill>
        <p:spPr>
          <a:xfrm>
            <a:off x="3209697" y="2373176"/>
            <a:ext cx="413295" cy="329459"/>
          </a:xfrm>
          <a:prstGeom prst="rect">
            <a:avLst/>
          </a:prstGeom>
        </p:spPr>
      </p:pic>
      <p:cxnSp>
        <p:nvCxnSpPr>
          <p:cNvPr id="145" name="Straight Connector 144"/>
          <p:cNvCxnSpPr/>
          <p:nvPr/>
        </p:nvCxnSpPr>
        <p:spPr bwMode="gray">
          <a:xfrm rot="5400000" flipH="1" flipV="1">
            <a:off x="2427595" y="4556349"/>
            <a:ext cx="1365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Конвергенция</a:t>
            </a:r>
            <a:r>
              <a:rPr lang="ru-RU" sz="2400" b="1" i="0" smtClean="0">
                <a:solidFill>
                  <a:srgbClr val="666666"/>
                </a:solidFill>
                <a:latin typeface="Arial"/>
                <a:ea typeface="+mj-ea"/>
                <a:cs typeface="+mj-cs"/>
              </a:rPr>
              <a:t> BPM и </a:t>
            </a:r>
            <a:r>
              <a:rPr lang="ru-RU" sz="2400" b="1" i="0" smtClean="0">
                <a:solidFill>
                  <a:srgbClr val="666666"/>
                </a:solidFill>
                <a:latin typeface="Arial"/>
                <a:ea typeface="+mj-ea"/>
                <a:cs typeface="+mj-cs"/>
              </a:rPr>
              <a:t>PI</a:t>
            </a:r>
            <a:r>
              <a:rPr lang="ru-RU" sz="2400" b="1" i="0" smtClean="0">
                <a:solidFill>
                  <a:srgbClr val="666666"/>
                </a:solidFill>
                <a:latin typeface="Arial"/>
                <a:ea typeface="+mj-ea"/>
                <a:cs typeface="+mj-cs"/>
              </a:rPr>
              <a:t/>
            </a:r>
            <a:br>
              <a:rPr lang="ru-RU" sz="2400" b="1" i="0" smtClean="0">
                <a:solidFill>
                  <a:srgbClr val="666666"/>
                </a:solidFill>
                <a:latin typeface="Arial"/>
                <a:ea typeface="+mj-ea"/>
                <a:cs typeface="+mj-cs"/>
              </a:rPr>
            </a:br>
            <a:r>
              <a:rPr lang="ru-RU" sz="2000" b="0" i="0" smtClean="0">
                <a:solidFill>
                  <a:srgbClr val="666666"/>
                </a:solidFill>
                <a:latin typeface="Arial"/>
                <a:ea typeface="+mj-ea"/>
                <a:cs typeface="+mj-cs"/>
              </a:rPr>
              <a:t>Гибкие варианты </a:t>
            </a:r>
            <a:r>
              <a:rPr lang="ru-RU" sz="2000" b="0" i="0" smtClean="0">
                <a:solidFill>
                  <a:srgbClr val="666666"/>
                </a:solidFill>
                <a:latin typeface="Arial"/>
                <a:ea typeface="+mj-ea"/>
                <a:cs typeface="+mj-cs"/>
              </a:rPr>
              <a:t>развертывания</a:t>
            </a:r>
            <a:endParaRPr lang="ru-RU" sz="2000" b="0" i="0">
              <a:solidFill>
                <a:srgbClr val="666666"/>
              </a:solidFill>
              <a:latin typeface="Arial"/>
              <a:ea typeface="+mj-ea"/>
              <a:cs typeface="+mj-cs"/>
            </a:endParaRPr>
          </a:p>
        </p:txBody>
      </p:sp>
      <p:sp>
        <p:nvSpPr>
          <p:cNvPr id="5" name="AutoShape 4"/>
          <p:cNvSpPr>
            <a:spLocks noChangeArrowheads="1"/>
          </p:cNvSpPr>
          <p:nvPr/>
        </p:nvSpPr>
        <p:spPr bwMode="gray">
          <a:xfrm>
            <a:off x="5636950" y="2455101"/>
            <a:ext cx="3327168" cy="3500058"/>
          </a:xfrm>
          <a:prstGeom prst="roundRect">
            <a:avLst>
              <a:gd name="adj" fmla="val 5815"/>
            </a:avLst>
          </a:prstGeom>
          <a:gradFill rotWithShape="1">
            <a:gsLst>
              <a:gs pos="0">
                <a:srgbClr val="F0F0F0"/>
              </a:gs>
              <a:gs pos="100000">
                <a:srgbClr val="FEFEFE"/>
              </a:gs>
            </a:gsLst>
            <a:lin ang="2700000" scaled="1"/>
          </a:gradFill>
          <a:ln w="12700" algn="ctr">
            <a:solidFill>
              <a:schemeClr val="accent2"/>
            </a:solidFill>
            <a:round/>
            <a:headEnd/>
            <a:tailEnd/>
          </a:ln>
          <a:effectLst>
            <a:prstShdw prst="shdw17" dist="17961" dir="2700000">
              <a:srgbClr val="909090"/>
            </a:prstShdw>
          </a:effectLst>
        </p:spPr>
        <p:txBody>
          <a:bodyPr wrap="square" lIns="72000" tIns="72000" rIns="72000" bIns="72000" anchor="ctr">
            <a:noAutofit/>
          </a:bodyPr>
          <a:lstStyle/>
          <a:p>
            <a:pPr marL="173736" indent="-173736" algn="l" defTabSz="914400">
              <a:spcBef>
                <a:spcPts val="420"/>
              </a:spcBef>
              <a:buClr>
                <a:srgbClr val="F0AB00"/>
              </a:buClr>
              <a:buSzPct val="80000"/>
              <a:buFont typeface="Wingdings"/>
              <a:buChar char=""/>
            </a:pPr>
            <a:r>
              <a:rPr lang="ru-RU" sz="1400" b="1" i="0" smtClean="0">
                <a:latin typeface="Arial"/>
                <a:ea typeface="+mn-ea"/>
                <a:cs typeface="+mn-cs"/>
              </a:rPr>
              <a:t>Единый</a:t>
            </a:r>
            <a:r>
              <a:rPr lang="ru-RU" sz="1400" b="1" i="0" smtClean="0">
                <a:latin typeface="Arial"/>
                <a:ea typeface="+mn-ea"/>
                <a:cs typeface="+mn-cs"/>
              </a:rPr>
              <a:t> корпоративный репозиторий </a:t>
            </a:r>
            <a:r>
              <a:rPr lang="ru-RU" sz="1400" b="0" i="0" smtClean="0">
                <a:latin typeface="Arial"/>
                <a:ea typeface="+mn-ea"/>
                <a:cs typeface="+mn-cs"/>
              </a:rPr>
              <a:t>для множества доменов </a:t>
            </a:r>
            <a:r>
              <a:rPr lang="ru-RU" sz="1400" b="0" i="0" smtClean="0">
                <a:latin typeface="Arial"/>
                <a:ea typeface="+mn-ea"/>
                <a:cs typeface="+mn-cs"/>
              </a:rPr>
              <a:t>PI</a:t>
            </a:r>
            <a:endParaRPr lang="ru-RU" sz="1400" b="0" i="0" smtClean="0">
              <a:latin typeface="Arial"/>
              <a:ea typeface="+mn-ea"/>
              <a:cs typeface="+mn-cs"/>
            </a:endParaRPr>
          </a:p>
          <a:p>
            <a:pPr marL="173736" indent="-173736" algn="l" defTabSz="914400">
              <a:spcBef>
                <a:spcPts val="420"/>
              </a:spcBef>
              <a:buClr>
                <a:srgbClr val="F0AB00"/>
              </a:buClr>
              <a:buSzPct val="80000"/>
              <a:buFont typeface="Wingdings"/>
              <a:buChar char=""/>
            </a:pPr>
            <a:endParaRPr lang="ru-RU" sz="1400" smtClean="0"/>
          </a:p>
          <a:p>
            <a:pPr marL="173736" indent="-173736" algn="l" defTabSz="914400">
              <a:spcBef>
                <a:spcPts val="420"/>
              </a:spcBef>
              <a:buClr>
                <a:srgbClr val="F0AB00"/>
              </a:buClr>
              <a:buSzPct val="80000"/>
              <a:buFont typeface="Wingdings"/>
              <a:buChar char=""/>
            </a:pPr>
            <a:r>
              <a:rPr lang="ru-RU" sz="1400" b="1" i="0" smtClean="0">
                <a:latin typeface="Arial"/>
                <a:ea typeface="+mn-ea"/>
                <a:cs typeface="+mn-cs"/>
              </a:rPr>
              <a:t>Поддержка дополнительных развертываний </a:t>
            </a:r>
            <a:r>
              <a:rPr lang="ru-RU" sz="1400" b="0" i="0" smtClean="0">
                <a:latin typeface="Arial"/>
                <a:ea typeface="+mn-ea"/>
                <a:cs typeface="+mn-cs"/>
              </a:rPr>
              <a:t>ESB </a:t>
            </a:r>
            <a:r>
              <a:rPr lang="ru-RU" sz="1400" b="0" i="0" smtClean="0">
                <a:latin typeface="Arial"/>
                <a:ea typeface="+mn-ea"/>
                <a:cs typeface="+mn-cs"/>
              </a:rPr>
              <a:t>(</a:t>
            </a:r>
            <a:r>
              <a:rPr lang="ru-RU" sz="1400" b="0" i="0" smtClean="0">
                <a:latin typeface="Arial"/>
                <a:ea typeface="+mn-ea"/>
                <a:cs typeface="+mn-cs"/>
              </a:rPr>
              <a:t>Adapter </a:t>
            </a:r>
            <a:r>
              <a:rPr lang="ru-RU" sz="1400" b="0" i="0" smtClean="0">
                <a:latin typeface="Arial"/>
                <a:ea typeface="+mn-ea"/>
                <a:cs typeface="+mn-cs"/>
              </a:rPr>
              <a:t>Engine</a:t>
            </a:r>
            <a:r>
              <a:rPr lang="ru-RU" sz="1400" b="0" i="0" smtClean="0">
                <a:latin typeface="Arial"/>
                <a:ea typeface="+mn-ea"/>
                <a:cs typeface="+mn-cs"/>
              </a:rPr>
              <a:t>) в рамках стека </a:t>
            </a:r>
            <a:r>
              <a:rPr lang="ru-RU" sz="1400" b="0" i="0" smtClean="0">
                <a:latin typeface="Arial"/>
                <a:ea typeface="+mn-ea"/>
                <a:cs typeface="+mn-cs"/>
              </a:rPr>
              <a:t>«только</a:t>
            </a:r>
            <a:r>
              <a:rPr lang="ru-RU" sz="1400" b="0" i="0" smtClean="0">
                <a:latin typeface="Arial"/>
                <a:ea typeface="+mn-ea"/>
                <a:cs typeface="+mn-cs"/>
              </a:rPr>
              <a:t> ﻿Java</a:t>
            </a:r>
            <a:r>
              <a:rPr lang="ru-RU" sz="1400" smtClean="0"/>
              <a:t>»</a:t>
            </a:r>
            <a:endParaRPr lang="ru-RU" sz="1400" b="0" i="0" smtClean="0">
              <a:latin typeface="Arial"/>
              <a:ea typeface="+mn-ea"/>
              <a:cs typeface="+mn-cs"/>
            </a:endParaRPr>
          </a:p>
          <a:p>
            <a:pPr marL="173736" indent="-173736" algn="l" defTabSz="914400">
              <a:spcBef>
                <a:spcPts val="420"/>
              </a:spcBef>
              <a:buClr>
                <a:srgbClr val="F0AB00"/>
              </a:buClr>
              <a:buSzPct val="80000"/>
              <a:buFont typeface="Wingdings"/>
              <a:buChar char=""/>
            </a:pPr>
            <a:endParaRPr lang="ru-RU" sz="1400" smtClean="0"/>
          </a:p>
          <a:p>
            <a:pPr marL="173736" indent="-173736" algn="l" defTabSz="914400">
              <a:spcBef>
                <a:spcPts val="420"/>
              </a:spcBef>
              <a:buClr>
                <a:srgbClr val="F0AB00"/>
              </a:buClr>
              <a:buSzPct val="80000"/>
              <a:buFont typeface="Wingdings"/>
              <a:buChar char=""/>
            </a:pPr>
            <a:r>
              <a:rPr lang="ru-RU" sz="1400" b="1" i="0" smtClean="0">
                <a:latin typeface="Arial"/>
                <a:ea typeface="+mn-ea"/>
                <a:cs typeface="+mn-cs"/>
              </a:rPr>
              <a:t>Совместная </a:t>
            </a:r>
            <a:r>
              <a:rPr lang="ru-RU" sz="1400" b="1" i="0" smtClean="0">
                <a:latin typeface="Arial"/>
                <a:ea typeface="+mn-ea"/>
                <a:cs typeface="+mn-cs"/>
              </a:rPr>
              <a:t>разработка</a:t>
            </a:r>
            <a:r>
              <a:rPr lang="ru-RU" sz="1400" b="0" i="0" smtClean="0">
                <a:latin typeface="Arial"/>
                <a:ea typeface="+mn-ea"/>
                <a:cs typeface="+mn-cs"/>
              </a:rPr>
              <a:t> ядер PI и </a:t>
            </a:r>
            <a:r>
              <a:rPr lang="ru-RU" sz="1400" b="0" i="0" smtClean="0">
                <a:latin typeface="Arial"/>
                <a:ea typeface="+mn-ea"/>
                <a:cs typeface="+mn-cs"/>
              </a:rPr>
              <a:t>BPM</a:t>
            </a:r>
            <a:endParaRPr lang="ru-RU" sz="1400" b="0" i="0" smtClean="0">
              <a:latin typeface="Arial"/>
              <a:ea typeface="+mn-ea"/>
              <a:cs typeface="+mn-cs"/>
            </a:endParaRPr>
          </a:p>
          <a:p>
            <a:pPr algn="l" defTabSz="914400">
              <a:buNone/>
            </a:pPr>
            <a:endParaRPr lang="ru-RU" sz="1400" smtClean="0"/>
          </a:p>
        </p:txBody>
      </p:sp>
      <p:sp>
        <p:nvSpPr>
          <p:cNvPr id="18" name="Rectangle 17"/>
          <p:cNvSpPr/>
          <p:nvPr/>
        </p:nvSpPr>
        <p:spPr>
          <a:xfrm>
            <a:off x="3149923" y="6018789"/>
            <a:ext cx="2844000" cy="471600"/>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defTabSz="914400">
              <a:buNone/>
            </a:pPr>
            <a:r>
              <a:rPr lang="ru-RU" sz="1200" b="1" i="0" smtClean="0">
                <a:latin typeface="Arial"/>
                <a:ea typeface="+mn-ea"/>
                <a:cs typeface="+mn-cs"/>
              </a:rPr>
              <a:t>Снижение</a:t>
            </a:r>
            <a:r>
              <a:rPr lang="ru-RU" sz="1200" b="1" i="0" smtClean="0">
                <a:latin typeface="Arial"/>
                <a:ea typeface="+mn-ea"/>
                <a:cs typeface="+mn-cs"/>
              </a:rPr>
              <a:t> </a:t>
            </a:r>
            <a:r>
              <a:rPr lang="ru-RU" sz="1200" b="1" i="0" smtClean="0">
                <a:latin typeface="Arial"/>
                <a:ea typeface="+mn-ea"/>
                <a:cs typeface="+mn-cs"/>
              </a:rPr>
              <a:t>совокупной </a:t>
            </a:r>
            <a:r>
              <a:rPr lang="ru-RU" sz="1200" b="1" i="0" smtClean="0">
                <a:latin typeface="Arial"/>
                <a:ea typeface="+mn-ea"/>
                <a:cs typeface="+mn-cs"/>
              </a:rPr>
              <a:t/>
            </a:r>
            <a:br>
              <a:rPr lang="ru-RU" sz="1200" b="1" i="0" smtClean="0">
                <a:latin typeface="Arial"/>
                <a:ea typeface="+mn-ea"/>
                <a:cs typeface="+mn-cs"/>
              </a:rPr>
            </a:br>
            <a:r>
              <a:rPr lang="ru-RU" sz="1200" b="1" i="0" smtClean="0">
                <a:latin typeface="Arial"/>
                <a:ea typeface="+mn-ea"/>
                <a:cs typeface="+mn-cs"/>
              </a:rPr>
              <a:t>стоимости</a:t>
            </a:r>
            <a:r>
              <a:rPr lang="ru-RU" sz="1200" b="1" i="0" smtClean="0">
                <a:latin typeface="Arial"/>
                <a:ea typeface="+mn-ea"/>
                <a:cs typeface="+mn-cs"/>
              </a:rPr>
              <a:t> </a:t>
            </a:r>
            <a:r>
              <a:rPr lang="ru-RU" sz="1200" b="1" i="0" smtClean="0">
                <a:latin typeface="Arial"/>
                <a:ea typeface="+mn-ea"/>
                <a:cs typeface="+mn-cs"/>
              </a:rPr>
              <a:t>владения</a:t>
            </a:r>
            <a:endParaRPr lang="ru-RU" sz="1200" b="1" i="0">
              <a:latin typeface="Arial"/>
              <a:ea typeface="+mn-ea"/>
              <a:cs typeface="+mn-cs"/>
            </a:endParaRPr>
          </a:p>
        </p:txBody>
      </p:sp>
      <p:sp>
        <p:nvSpPr>
          <p:cNvPr id="37" name="Rounded Rectangle 36"/>
          <p:cNvSpPr/>
          <p:nvPr/>
        </p:nvSpPr>
        <p:spPr bwMode="gray">
          <a:xfrm>
            <a:off x="149899" y="1273584"/>
            <a:ext cx="5396461" cy="4693107"/>
          </a:xfrm>
          <a:prstGeom prst="roundRect">
            <a:avLst>
              <a:gd name="adj" fmla="val 4392"/>
            </a:avLst>
          </a:prstGeom>
          <a:solidFill>
            <a:schemeClr val="bg1"/>
          </a:solidFill>
          <a:ln w="12700" algn="ctr">
            <a:solidFill>
              <a:schemeClr val="accent2"/>
            </a:solidFill>
            <a:miter lim="800000"/>
            <a:headEnd/>
            <a:tailEnd/>
          </a:ln>
        </p:spPr>
        <p:txBody>
          <a:bodyPr lIns="90000" tIns="72000" rIns="144000" bIns="72000" rtlCol="0" anchor="ctr"/>
          <a:lstStyle/>
          <a:p>
            <a:pPr marL="184150" marR="0" indent="-184150" algn="ctr" defTabSz="914400" eaLnBrk="1" fontAlgn="base" latinLnBrk="0" hangingPunct="1">
              <a:lnSpc>
                <a:spcPct val="100000"/>
              </a:lnSpc>
              <a:spcBef>
                <a:spcPct val="50000"/>
              </a:spcBef>
              <a:spcAft>
                <a:spcPct val="0"/>
              </a:spcAft>
              <a:buClr>
                <a:srgbClr val="F0AB00"/>
              </a:buClr>
              <a:buSzPct val="80000"/>
              <a:tabLst/>
            </a:pPr>
            <a:endParaRPr kumimoji="0" lang="ru-RU" sz="1600" b="0" i="0" u="none" strike="noStrike" kern="0" cap="none" spc="0" normalizeH="0" baseline="0" smtClean="0">
              <a:ln>
                <a:noFill/>
              </a:ln>
              <a:effectLst/>
              <a:uLnTx/>
              <a:uFillTx/>
              <a:ea typeface="Arial Unicode MS" pitchFamily="34" charset="-128"/>
              <a:cs typeface="Arial Unicode MS" pitchFamily="34" charset="-128"/>
            </a:endParaRPr>
          </a:p>
        </p:txBody>
      </p:sp>
      <p:grpSp>
        <p:nvGrpSpPr>
          <p:cNvPr id="3" name="Group 10"/>
          <p:cNvGrpSpPr/>
          <p:nvPr/>
        </p:nvGrpSpPr>
        <p:grpSpPr>
          <a:xfrm>
            <a:off x="137210" y="1273074"/>
            <a:ext cx="5418000" cy="320857"/>
            <a:chOff x="187082" y="1415999"/>
            <a:chExt cx="5065712" cy="600922"/>
          </a:xfrm>
        </p:grpSpPr>
        <p:sp>
          <p:nvSpPr>
            <p:cNvPr id="42" name="Rectangle 41"/>
            <p:cNvSpPr>
              <a:spLocks noChangeArrowheads="1"/>
            </p:cNvSpPr>
            <p:nvPr/>
          </p:nvSpPr>
          <p:spPr bwMode="gray">
            <a:xfrm>
              <a:off x="187591" y="1872458"/>
              <a:ext cx="5065203" cy="144463"/>
            </a:xfrm>
            <a:prstGeom prst="rect">
              <a:avLst/>
            </a:prstGeom>
            <a:solidFill>
              <a:schemeClr val="accent1"/>
            </a:solidFill>
            <a:ln w="9525" algn="ctr">
              <a:noFill/>
              <a:miter lim="800000"/>
              <a:headEnd/>
              <a:tailEnd/>
            </a:ln>
          </p:spPr>
          <p:txBody>
            <a:bodyPr wrap="none" lIns="90000" tIns="46800" rIns="90000" bIns="46800" anchor="ctr"/>
            <a:lstStyle/>
            <a:p>
              <a:endParaRPr lang="ru-RU" sz="1800">
                <a:solidFill>
                  <a:srgbClr val="000000"/>
                </a:solidFill>
                <a:cs typeface="Arial Unicode MS" pitchFamily="34" charset="-128"/>
              </a:endParaRPr>
            </a:p>
          </p:txBody>
        </p:sp>
        <p:sp>
          <p:nvSpPr>
            <p:cNvPr id="43" name="AutoShape 9"/>
            <p:cNvSpPr>
              <a:spLocks noChangeArrowheads="1"/>
            </p:cNvSpPr>
            <p:nvPr/>
          </p:nvSpPr>
          <p:spPr bwMode="gray">
            <a:xfrm>
              <a:off x="187082" y="1415999"/>
              <a:ext cx="5065712" cy="576263"/>
            </a:xfrm>
            <a:prstGeom prst="roundRect">
              <a:avLst>
                <a:gd name="adj" fmla="val 30579"/>
              </a:avLst>
            </a:prstGeom>
            <a:solidFill>
              <a:schemeClr val="accent1"/>
            </a:solidFill>
            <a:ln w="9525" algn="ctr">
              <a:noFill/>
              <a:round/>
              <a:headEnd/>
              <a:tailEnd/>
            </a:ln>
          </p:spPr>
          <p:txBody>
            <a:bodyPr lIns="90000" tIns="18000" rIns="90000" bIns="18000" anchor="ctr"/>
            <a:lstStyle/>
            <a:p>
              <a:pPr marL="0" lvl="1" algn="ctr" defTabSz="914400">
                <a:buNone/>
              </a:pPr>
              <a:r>
                <a:rPr lang="ru-RU" sz="1200" b="1" i="0" smtClean="0">
                  <a:solidFill>
                    <a:srgbClr val="000000"/>
                  </a:solidFill>
                  <a:latin typeface="Arial"/>
                  <a:ea typeface="+mn-ea"/>
                  <a:cs typeface="+mn-cs"/>
                </a:rPr>
                <a:t>Гибкое развертывание</a:t>
              </a:r>
              <a:endParaRPr lang="ru-RU" sz="1200" b="1" i="0">
                <a:solidFill>
                  <a:srgbClr val="000000"/>
                </a:solidFill>
                <a:latin typeface="Arial"/>
                <a:ea typeface="+mn-ea"/>
                <a:cs typeface="+mn-cs"/>
              </a:endParaRPr>
            </a:p>
          </p:txBody>
        </p:sp>
      </p:grpSp>
      <p:grpSp>
        <p:nvGrpSpPr>
          <p:cNvPr id="4" name="Group 27"/>
          <p:cNvGrpSpPr/>
          <p:nvPr/>
        </p:nvGrpSpPr>
        <p:grpSpPr>
          <a:xfrm>
            <a:off x="385133" y="1752645"/>
            <a:ext cx="4916453" cy="4025588"/>
            <a:chOff x="5103845" y="2963819"/>
            <a:chExt cx="2841079" cy="2621902"/>
          </a:xfrm>
        </p:grpSpPr>
        <p:sp>
          <p:nvSpPr>
            <p:cNvPr id="29" name="Rectangle 28"/>
            <p:cNvSpPr/>
            <p:nvPr/>
          </p:nvSpPr>
          <p:spPr bwMode="gray">
            <a:xfrm>
              <a:off x="5103845" y="2963819"/>
              <a:ext cx="2817846" cy="2621902"/>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b="0" i="0" u="none" strike="noStrike" kern="0" cap="none" spc="0" normalizeH="0" baseline="0" smtClean="0">
                <a:ln>
                  <a:noFill/>
                </a:ln>
                <a:effectLst/>
                <a:uLnTx/>
                <a:uFillTx/>
                <a:ea typeface="Arial Unicode MS" pitchFamily="34" charset="-128"/>
                <a:cs typeface="Arial Unicode MS" pitchFamily="34" charset="-128"/>
              </a:endParaRPr>
            </a:p>
          </p:txBody>
        </p:sp>
        <p:grpSp>
          <p:nvGrpSpPr>
            <p:cNvPr id="6" name="Gruppieren 69"/>
            <p:cNvGrpSpPr/>
            <p:nvPr/>
          </p:nvGrpSpPr>
          <p:grpSpPr>
            <a:xfrm>
              <a:off x="5126267" y="3041410"/>
              <a:ext cx="2818657" cy="2490990"/>
              <a:chOff x="5207767" y="3083558"/>
              <a:chExt cx="3890374" cy="3360168"/>
            </a:xfrm>
          </p:grpSpPr>
          <p:sp>
            <p:nvSpPr>
              <p:cNvPr id="31" name="AutoShape 166"/>
              <p:cNvSpPr>
                <a:spLocks noChangeAspect="1" noChangeArrowheads="1"/>
              </p:cNvSpPr>
              <p:nvPr/>
            </p:nvSpPr>
            <p:spPr bwMode="gray">
              <a:xfrm>
                <a:off x="5301612" y="3083558"/>
                <a:ext cx="3653588" cy="625513"/>
              </a:xfrm>
              <a:prstGeom prst="roundRect">
                <a:avLst>
                  <a:gd name="adj" fmla="val 4801"/>
                </a:avLst>
              </a:prstGeom>
              <a:gradFill rotWithShape="1">
                <a:gsLst>
                  <a:gs pos="0">
                    <a:srgbClr val="FFFFFF"/>
                  </a:gs>
                  <a:gs pos="100000">
                    <a:srgbClr val="F3F3F3"/>
                  </a:gs>
                </a:gsLst>
                <a:lin ang="5400000" scaled="1"/>
              </a:gradFill>
              <a:ln w="19050" algn="ctr">
                <a:solidFill>
                  <a:schemeClr val="accent1"/>
                </a:solidFill>
                <a:round/>
                <a:headEnd/>
                <a:tailEnd/>
              </a:ln>
              <a:effectLst>
                <a:glow rad="139700">
                  <a:schemeClr val="accent1">
                    <a:satMod val="175000"/>
                    <a:alpha val="40000"/>
                  </a:schemeClr>
                </a:glow>
              </a:effectLst>
            </p:spPr>
            <p:txBody>
              <a:bodyPr wrap="square" anchor="ctr">
                <a:noAutofit/>
              </a:bodyPr>
              <a:lstStyle/>
              <a:p>
                <a:pPr algn="ctr">
                  <a:buClr>
                    <a:schemeClr val="accent1"/>
                  </a:buClr>
                  <a:buSzPct val="80000"/>
                  <a:buFont typeface="Wingdings" pitchFamily="2" charset="2"/>
                  <a:buNone/>
                </a:pPr>
                <a:endParaRPr lang="ru-RU" sz="1000"/>
              </a:p>
            </p:txBody>
          </p:sp>
          <p:sp>
            <p:nvSpPr>
              <p:cNvPr id="32" name="AutoShape 166"/>
              <p:cNvSpPr>
                <a:spLocks noChangeAspect="1" noChangeArrowheads="1"/>
              </p:cNvSpPr>
              <p:nvPr/>
            </p:nvSpPr>
            <p:spPr bwMode="gray">
              <a:xfrm>
                <a:off x="5293592" y="3976658"/>
                <a:ext cx="3188367" cy="206725"/>
              </a:xfrm>
              <a:prstGeom prst="roundRect">
                <a:avLst>
                  <a:gd name="adj" fmla="val 4801"/>
                </a:avLst>
              </a:prstGeom>
              <a:gradFill rotWithShape="1">
                <a:gsLst>
                  <a:gs pos="0">
                    <a:srgbClr val="FFFFFF"/>
                  </a:gs>
                  <a:gs pos="100000">
                    <a:srgbClr val="F3F3F3"/>
                  </a:gs>
                </a:gsLst>
                <a:lin ang="5400000" scaled="1"/>
              </a:gradFill>
              <a:ln w="19050" algn="ctr">
                <a:solidFill>
                  <a:schemeClr val="accent1"/>
                </a:solidFill>
                <a:round/>
                <a:headEnd/>
                <a:tailEnd/>
              </a:ln>
            </p:spPr>
            <p:txBody>
              <a:bodyPr wrap="square" anchor="ctr">
                <a:spAutoFit/>
              </a:bodyPr>
              <a:lstStyle/>
              <a:p>
                <a:pPr algn="ctr" defTabSz="914400">
                  <a:buNone/>
                </a:pPr>
                <a:r>
                  <a:rPr lang="ru-RU" sz="900" b="0" i="0" smtClean="0">
                    <a:latin typeface="Arial"/>
                    <a:ea typeface="+mn-ea"/>
                    <a:cs typeface="+mn-cs"/>
                  </a:rPr>
                  <a:t>Репозиторий и каталоги</a:t>
                </a:r>
                <a:endParaRPr lang="ru-RU" sz="900" b="0" i="0">
                  <a:latin typeface="Arial"/>
                  <a:ea typeface="+mn-ea"/>
                  <a:cs typeface="+mn-cs"/>
                </a:endParaRPr>
              </a:p>
            </p:txBody>
          </p:sp>
          <p:sp>
            <p:nvSpPr>
              <p:cNvPr id="33" name="AutoShape 2"/>
              <p:cNvSpPr>
                <a:spLocks noChangeAspect="1" noChangeArrowheads="1"/>
              </p:cNvSpPr>
              <p:nvPr/>
            </p:nvSpPr>
            <p:spPr bwMode="gray">
              <a:xfrm>
                <a:off x="5296823" y="4462161"/>
                <a:ext cx="2727920" cy="1264020"/>
              </a:xfrm>
              <a:prstGeom prst="roundRect">
                <a:avLst>
                  <a:gd name="adj" fmla="val 4801"/>
                </a:avLst>
              </a:prstGeom>
              <a:gradFill rotWithShape="1">
                <a:gsLst>
                  <a:gs pos="0">
                    <a:srgbClr val="FFFFFF"/>
                  </a:gs>
                  <a:gs pos="100000">
                    <a:srgbClr val="F3F3F3"/>
                  </a:gs>
                </a:gsLst>
                <a:lin ang="5400000" scaled="1"/>
              </a:gradFill>
              <a:ln w="19050" algn="ctr">
                <a:solidFill>
                  <a:schemeClr val="accent1"/>
                </a:solidFill>
                <a:round/>
                <a:headEnd/>
                <a:tailEnd/>
              </a:ln>
              <a:effectLst>
                <a:glow rad="139700">
                  <a:schemeClr val="accent1">
                    <a:satMod val="175000"/>
                    <a:alpha val="40000"/>
                  </a:schemeClr>
                </a:glow>
              </a:effectLst>
            </p:spPr>
            <p:txBody>
              <a:bodyPr anchor="ctr">
                <a:noAutofit/>
              </a:bodyPr>
              <a:lstStyle/>
              <a:p>
                <a:pPr algn="ctr">
                  <a:buClr>
                    <a:schemeClr val="accent1"/>
                  </a:buClr>
                  <a:buSzPct val="80000"/>
                  <a:buFont typeface="Wingdings" pitchFamily="2" charset="2"/>
                  <a:buNone/>
                </a:pPr>
                <a:endParaRPr lang="ru-RU" sz="1100"/>
              </a:p>
            </p:txBody>
          </p:sp>
          <p:sp>
            <p:nvSpPr>
              <p:cNvPr id="35" name="AutoShape 42"/>
              <p:cNvSpPr>
                <a:spLocks noChangeAspect="1" noChangeArrowheads="1"/>
              </p:cNvSpPr>
              <p:nvPr/>
            </p:nvSpPr>
            <p:spPr bwMode="gray">
              <a:xfrm>
                <a:off x="5400227" y="4978063"/>
                <a:ext cx="2540293" cy="698669"/>
              </a:xfrm>
              <a:prstGeom prst="roundRect">
                <a:avLst>
                  <a:gd name="adj" fmla="val 4801"/>
                </a:avLst>
              </a:prstGeom>
              <a:solidFill>
                <a:schemeClr val="bg2">
                  <a:lumMod val="75000"/>
                </a:schemeClr>
              </a:solidFill>
              <a:ln w="19050" algn="ctr">
                <a:noFill/>
                <a:miter lim="800000"/>
                <a:headEnd/>
                <a:tailEnd/>
              </a:ln>
              <a:effectLst/>
            </p:spPr>
            <p:txBody>
              <a:bodyPr wrap="none" lIns="0" tIns="0" rIns="0" bIns="0" anchor="ctr"/>
              <a:lstStyle/>
              <a:p>
                <a:pPr>
                  <a:lnSpc>
                    <a:spcPct val="75000"/>
                  </a:lnSpc>
                  <a:spcAft>
                    <a:spcPct val="0"/>
                  </a:spcAft>
                  <a:buClr>
                    <a:schemeClr val="accent1"/>
                  </a:buClr>
                  <a:buSzPct val="80000"/>
                  <a:buFont typeface="Wingdings" pitchFamily="2" charset="2"/>
                  <a:buNone/>
                  <a:defRPr/>
                </a:pPr>
                <a:endParaRPr lang="ru-RU" sz="700">
                  <a:solidFill>
                    <a:srgbClr val="FFFFFF"/>
                  </a:solidFill>
                </a:endParaRPr>
              </a:p>
            </p:txBody>
          </p:sp>
          <p:sp>
            <p:nvSpPr>
              <p:cNvPr id="40" name="Line 43"/>
              <p:cNvSpPr>
                <a:spLocks noChangeShapeType="1"/>
              </p:cNvSpPr>
              <p:nvPr/>
            </p:nvSpPr>
            <p:spPr bwMode="auto">
              <a:xfrm flipV="1">
                <a:off x="5401858" y="5231700"/>
                <a:ext cx="2538664" cy="8021"/>
              </a:xfrm>
              <a:prstGeom prst="line">
                <a:avLst/>
              </a:prstGeom>
              <a:noFill/>
              <a:ln w="12700">
                <a:solidFill>
                  <a:schemeClr val="bg2"/>
                </a:solidFill>
                <a:round/>
                <a:headEnd/>
                <a:tailEnd/>
              </a:ln>
            </p:spPr>
            <p:txBody>
              <a:bodyPr wrap="square" lIns="90000" tIns="46800" rIns="90000" bIns="46800" anchor="ctr">
                <a:spAutoFit/>
              </a:bodyPr>
              <a:lstStyle/>
              <a:p>
                <a:endParaRPr lang="ru-RU" sz="1100"/>
              </a:p>
            </p:txBody>
          </p:sp>
          <p:sp>
            <p:nvSpPr>
              <p:cNvPr id="41" name="Rectangle 46"/>
              <p:cNvSpPr>
                <a:spLocks noChangeAspect="1" noChangeArrowheads="1"/>
              </p:cNvSpPr>
              <p:nvPr/>
            </p:nvSpPr>
            <p:spPr bwMode="gray">
              <a:xfrm>
                <a:off x="5207767" y="5036313"/>
                <a:ext cx="2943912" cy="189283"/>
              </a:xfrm>
              <a:prstGeom prst="rect">
                <a:avLst/>
              </a:prstGeom>
              <a:noFill/>
              <a:ln w="9525" algn="ctr">
                <a:noFill/>
                <a:miter lim="800000"/>
                <a:headEnd/>
                <a:tailEnd/>
              </a:ln>
            </p:spPr>
            <p:txBody>
              <a:bodyPr wrap="square" anchor="ctr">
                <a:spAutoFit/>
              </a:bodyPr>
              <a:lstStyle/>
              <a:p>
                <a:pPr algn="ctr" defTabSz="914400">
                  <a:buNone/>
                </a:pPr>
                <a:r>
                  <a:rPr lang="ru-RU" sz="800" b="0" i="0" smtClean="0">
                    <a:solidFill>
                      <a:srgbClr val="FFFFFF"/>
                    </a:solidFill>
                    <a:latin typeface="Arial"/>
                    <a:ea typeface="+mn-ea"/>
                    <a:cs typeface="+mn-cs"/>
                  </a:rPr>
                  <a:t>Расширенная версия Advanced Adapter Engine </a:t>
                </a:r>
                <a:endParaRPr lang="ru-RU" sz="800" b="0" i="0">
                  <a:solidFill>
                    <a:srgbClr val="FFFFFF"/>
                  </a:solidFill>
                  <a:latin typeface="Arial"/>
                  <a:ea typeface="+mn-ea"/>
                  <a:cs typeface="+mn-cs"/>
                </a:endParaRPr>
              </a:p>
            </p:txBody>
          </p:sp>
          <p:sp>
            <p:nvSpPr>
              <p:cNvPr id="44" name="Line 48"/>
              <p:cNvSpPr>
                <a:spLocks noChangeShapeType="1"/>
              </p:cNvSpPr>
              <p:nvPr/>
            </p:nvSpPr>
            <p:spPr bwMode="auto">
              <a:xfrm>
                <a:off x="6207993" y="5243731"/>
                <a:ext cx="1353" cy="433002"/>
              </a:xfrm>
              <a:prstGeom prst="line">
                <a:avLst/>
              </a:prstGeom>
              <a:noFill/>
              <a:ln w="12700">
                <a:solidFill>
                  <a:schemeClr val="bg2"/>
                </a:solidFill>
                <a:round/>
                <a:headEnd/>
                <a:tailEnd/>
              </a:ln>
            </p:spPr>
            <p:txBody>
              <a:bodyPr wrap="square" lIns="90000" tIns="46800" rIns="90000" bIns="46800" anchor="ctr">
                <a:spAutoFit/>
              </a:bodyPr>
              <a:lstStyle/>
              <a:p>
                <a:endParaRPr lang="ru-RU" sz="1100"/>
              </a:p>
            </p:txBody>
          </p:sp>
          <p:sp>
            <p:nvSpPr>
              <p:cNvPr id="45" name="Rectangle 49"/>
              <p:cNvSpPr>
                <a:spLocks noChangeAspect="1" noChangeArrowheads="1"/>
              </p:cNvSpPr>
              <p:nvPr/>
            </p:nvSpPr>
            <p:spPr bwMode="gray">
              <a:xfrm>
                <a:off x="5433364" y="5380884"/>
                <a:ext cx="734505" cy="202802"/>
              </a:xfrm>
              <a:prstGeom prst="rect">
                <a:avLst/>
              </a:prstGeom>
              <a:noFill/>
              <a:ln w="9525" algn="ctr">
                <a:noFill/>
                <a:miter lim="800000"/>
                <a:headEnd/>
                <a:tailEnd/>
              </a:ln>
            </p:spPr>
            <p:txBody>
              <a:bodyPr wrap="square" anchor="ctr">
                <a:spAutoFit/>
              </a:bodyPr>
              <a:lstStyle/>
              <a:p>
                <a:pPr algn="ctr" defTabSz="914400">
                  <a:buNone/>
                </a:pPr>
                <a:r>
                  <a:rPr lang="ru-RU" sz="450" b="1" i="0" smtClean="0">
                    <a:solidFill>
                      <a:srgbClr val="FFFFFF"/>
                    </a:solidFill>
                    <a:latin typeface="Arial"/>
                    <a:ea typeface="+mn-ea"/>
                    <a:cs typeface="+mn-cs"/>
                  </a:rPr>
                  <a:t>Обмен</a:t>
                </a:r>
                <a:r>
                  <a:rPr lang="ru-RU" sz="450" b="1" i="0" smtClean="0">
                    <a:solidFill>
                      <a:srgbClr val="FFFFFF"/>
                    </a:solidFill>
                    <a:latin typeface="Arial"/>
                    <a:ea typeface="+mn-ea"/>
                    <a:cs typeface="+mn-cs"/>
                  </a:rPr>
                  <a:t> </a:t>
                </a:r>
                <a:r>
                  <a:rPr lang="ru-RU" sz="450" b="1" i="0" smtClean="0">
                    <a:solidFill>
                      <a:srgbClr val="FFFFFF"/>
                    </a:solidFill>
                    <a:latin typeface="Arial"/>
                    <a:ea typeface="+mn-ea"/>
                    <a:cs typeface="+mn-cs"/>
                  </a:rPr>
                  <a:t>сообщениями</a:t>
                </a:r>
                <a:endParaRPr lang="ru-RU" sz="450" b="1" i="0" smtClean="0">
                  <a:solidFill>
                    <a:srgbClr val="FFFFFF"/>
                  </a:solidFill>
                  <a:latin typeface="Arial"/>
                  <a:ea typeface="+mn-ea"/>
                  <a:cs typeface="+mn-cs"/>
                </a:endParaRPr>
              </a:p>
              <a:p>
                <a:pPr algn="ctr" defTabSz="914400">
                  <a:buNone/>
                </a:pPr>
                <a:r>
                  <a:rPr lang="ru-RU" sz="450" b="1" i="0" smtClean="0">
                    <a:solidFill>
                      <a:srgbClr val="FFFFFF"/>
                    </a:solidFill>
                    <a:latin typeface="Arial"/>
                    <a:ea typeface="+mn-ea"/>
                    <a:cs typeface="+mn-cs"/>
                  </a:rPr>
                  <a:t>организация </a:t>
                </a:r>
                <a:r>
                  <a:rPr lang="ru-RU" sz="450" b="1" i="0" smtClean="0">
                    <a:solidFill>
                      <a:srgbClr val="FFFFFF"/>
                    </a:solidFill>
                    <a:latin typeface="Arial"/>
                    <a:ea typeface="+mn-ea"/>
                    <a:cs typeface="+mn-cs"/>
                  </a:rPr>
                  <a:t>очереди</a:t>
                </a:r>
                <a:endParaRPr lang="ru-RU" sz="450" b="1" i="0">
                  <a:solidFill>
                    <a:srgbClr val="FFFFFF"/>
                  </a:solidFill>
                  <a:latin typeface="Arial"/>
                  <a:ea typeface="+mn-ea"/>
                  <a:cs typeface="+mn-cs"/>
                </a:endParaRPr>
              </a:p>
            </p:txBody>
          </p:sp>
          <p:sp>
            <p:nvSpPr>
              <p:cNvPr id="46" name="AutoShape 12"/>
              <p:cNvSpPr>
                <a:spLocks noChangeAspect="1" noChangeArrowheads="1"/>
              </p:cNvSpPr>
              <p:nvPr/>
            </p:nvSpPr>
            <p:spPr bwMode="gray">
              <a:xfrm flipH="1" flipV="1">
                <a:off x="7244918" y="6067854"/>
                <a:ext cx="804756" cy="234288"/>
              </a:xfrm>
              <a:prstGeom prst="roundRect">
                <a:avLst>
                  <a:gd name="adj" fmla="val 4801"/>
                </a:avLst>
              </a:prstGeom>
              <a:gradFill rotWithShape="1">
                <a:gsLst>
                  <a:gs pos="0">
                    <a:srgbClr val="FFFFFF"/>
                  </a:gs>
                  <a:gs pos="100000">
                    <a:srgbClr val="F3F3F3"/>
                  </a:gs>
                </a:gsLst>
                <a:lin ang="5400000" scaled="1"/>
              </a:gradFill>
              <a:ln w="9525" algn="ctr">
                <a:solidFill>
                  <a:srgbClr val="969696"/>
                </a:solidFill>
                <a:round/>
                <a:headEnd/>
                <a:tailEnd/>
              </a:ln>
            </p:spPr>
            <p:txBody>
              <a:bodyPr wrap="square" anchor="ctr">
                <a:spAutoFit/>
              </a:bodyPr>
              <a:lstStyle/>
              <a:p>
                <a:pPr algn="ctr">
                  <a:buClr>
                    <a:schemeClr val="accent1"/>
                  </a:buClr>
                  <a:buSzPct val="80000"/>
                  <a:defRPr/>
                </a:pPr>
                <a:endParaRPr lang="ru-RU" sz="1100"/>
              </a:p>
            </p:txBody>
          </p:sp>
          <p:sp>
            <p:nvSpPr>
              <p:cNvPr id="47" name="Rectangle 29"/>
              <p:cNvSpPr>
                <a:spLocks noChangeAspect="1" noChangeArrowheads="1"/>
              </p:cNvSpPr>
              <p:nvPr/>
            </p:nvSpPr>
            <p:spPr bwMode="gray">
              <a:xfrm>
                <a:off x="5513544" y="6192251"/>
                <a:ext cx="804756" cy="251475"/>
              </a:xfrm>
              <a:prstGeom prst="rect">
                <a:avLst/>
              </a:prstGeom>
              <a:noFill/>
              <a:ln w="9525" algn="ctr">
                <a:noFill/>
                <a:miter lim="800000"/>
                <a:headEnd/>
                <a:tailEnd/>
              </a:ln>
            </p:spPr>
            <p:txBody>
              <a:bodyPr anchor="ctr">
                <a:spAutoFit/>
              </a:bodyPr>
              <a:lstStyle/>
              <a:p>
                <a:pPr algn="ctr" defTabSz="914400">
                  <a:buNone/>
                </a:pPr>
                <a:r>
                  <a:rPr lang="ru-RU" sz="630" b="0" i="0" smtClean="0">
                    <a:solidFill>
                      <a:srgbClr val="FFFFFF"/>
                    </a:solidFill>
                    <a:latin typeface="Arial"/>
                    <a:ea typeface="+mn-ea"/>
                    <a:cs typeface="+mn-cs"/>
                  </a:rPr>
                  <a:t>Система</a:t>
                </a:r>
              </a:p>
              <a:p>
                <a:pPr algn="ctr" defTabSz="914400">
                  <a:buNone/>
                </a:pPr>
                <a:r>
                  <a:rPr lang="ru-RU" sz="630" b="0" i="0" smtClean="0">
                    <a:solidFill>
                      <a:srgbClr val="FFFFFF"/>
                    </a:solidFill>
                    <a:latin typeface="Arial"/>
                    <a:ea typeface="+mn-ea"/>
                    <a:cs typeface="+mn-cs"/>
                  </a:rPr>
                  <a:t>SAP</a:t>
                </a:r>
                <a:endParaRPr lang="ru-RU" sz="630" b="0" i="0">
                  <a:solidFill>
                    <a:srgbClr val="FFFFFF"/>
                  </a:solidFill>
                  <a:latin typeface="Arial"/>
                  <a:ea typeface="+mn-ea"/>
                  <a:cs typeface="+mn-cs"/>
                </a:endParaRPr>
              </a:p>
            </p:txBody>
          </p:sp>
          <p:sp>
            <p:nvSpPr>
              <p:cNvPr id="48" name="AutoShape 9"/>
              <p:cNvSpPr>
                <a:spLocks noChangeAspect="1" noChangeArrowheads="1"/>
              </p:cNvSpPr>
              <p:nvPr/>
            </p:nvSpPr>
            <p:spPr bwMode="gray">
              <a:xfrm flipH="1" flipV="1">
                <a:off x="5353038" y="6076538"/>
                <a:ext cx="804756" cy="234288"/>
              </a:xfrm>
              <a:prstGeom prst="roundRect">
                <a:avLst>
                  <a:gd name="adj" fmla="val 4801"/>
                </a:avLst>
              </a:prstGeom>
              <a:gradFill rotWithShape="1">
                <a:gsLst>
                  <a:gs pos="0">
                    <a:srgbClr val="FFFFFF"/>
                  </a:gs>
                  <a:gs pos="100000">
                    <a:srgbClr val="F3F3F3"/>
                  </a:gs>
                </a:gsLst>
                <a:lin ang="5400000" scaled="1"/>
              </a:gradFill>
              <a:ln w="9525" algn="ctr">
                <a:solidFill>
                  <a:srgbClr val="969696"/>
                </a:solidFill>
                <a:round/>
                <a:headEnd/>
                <a:tailEnd/>
              </a:ln>
            </p:spPr>
            <p:txBody>
              <a:bodyPr wrap="square" anchor="ctr">
                <a:spAutoFit/>
              </a:bodyPr>
              <a:lstStyle/>
              <a:p>
                <a:pPr algn="ctr">
                  <a:buClr>
                    <a:schemeClr val="accent1"/>
                  </a:buClr>
                  <a:buSzPct val="80000"/>
                  <a:buFont typeface="Wingdings" pitchFamily="2" charset="2"/>
                  <a:buNone/>
                </a:pPr>
                <a:endParaRPr lang="ru-RU" sz="1100"/>
              </a:p>
            </p:txBody>
          </p:sp>
          <p:sp>
            <p:nvSpPr>
              <p:cNvPr id="49" name="AutoShape 14"/>
              <p:cNvSpPr>
                <a:spLocks noChangeAspect="1" noChangeArrowheads="1"/>
              </p:cNvSpPr>
              <p:nvPr/>
            </p:nvSpPr>
            <p:spPr bwMode="gray">
              <a:xfrm flipH="1" flipV="1">
                <a:off x="6271442" y="6076538"/>
                <a:ext cx="804756" cy="234288"/>
              </a:xfrm>
              <a:prstGeom prst="roundRect">
                <a:avLst>
                  <a:gd name="adj" fmla="val 4801"/>
                </a:avLst>
              </a:prstGeom>
              <a:gradFill rotWithShape="1">
                <a:gsLst>
                  <a:gs pos="0">
                    <a:srgbClr val="FFFFFF"/>
                  </a:gs>
                  <a:gs pos="100000">
                    <a:srgbClr val="F3F3F3"/>
                  </a:gs>
                </a:gsLst>
                <a:lin ang="5400000" scaled="1"/>
              </a:gradFill>
              <a:ln w="9525" algn="ctr">
                <a:solidFill>
                  <a:srgbClr val="969696"/>
                </a:solidFill>
                <a:round/>
                <a:headEnd/>
                <a:tailEnd/>
              </a:ln>
            </p:spPr>
            <p:txBody>
              <a:bodyPr wrap="square" anchor="ctr">
                <a:spAutoFit/>
              </a:bodyPr>
              <a:lstStyle/>
              <a:p>
                <a:pPr algn="ctr">
                  <a:buClr>
                    <a:schemeClr val="accent1"/>
                  </a:buClr>
                  <a:buSzPct val="80000"/>
                  <a:buFont typeface="Wingdings" pitchFamily="2" charset="2"/>
                  <a:buNone/>
                </a:pPr>
                <a:endParaRPr lang="ru-RU" sz="1100"/>
              </a:p>
            </p:txBody>
          </p:sp>
          <p:sp>
            <p:nvSpPr>
              <p:cNvPr id="50" name="Line 22"/>
              <p:cNvSpPr>
                <a:spLocks noChangeShapeType="1"/>
              </p:cNvSpPr>
              <p:nvPr/>
            </p:nvSpPr>
            <p:spPr bwMode="auto">
              <a:xfrm flipH="1">
                <a:off x="6664948" y="5742967"/>
                <a:ext cx="454" cy="262515"/>
              </a:xfrm>
              <a:prstGeom prst="line">
                <a:avLst/>
              </a:prstGeom>
              <a:noFill/>
              <a:ln w="12700">
                <a:solidFill>
                  <a:schemeClr val="accent1"/>
                </a:solidFill>
                <a:round/>
                <a:headEnd type="diamond" w="lg" len="lg"/>
                <a:tailEnd/>
              </a:ln>
            </p:spPr>
            <p:txBody>
              <a:bodyPr wrap="square" lIns="90000" tIns="46800" rIns="90000" bIns="46800" anchor="ctr">
                <a:spAutoFit/>
              </a:bodyPr>
              <a:lstStyle/>
              <a:p>
                <a:endParaRPr lang="ru-RU" sz="1100"/>
              </a:p>
            </p:txBody>
          </p:sp>
          <p:sp>
            <p:nvSpPr>
              <p:cNvPr id="51" name="Line 32"/>
              <p:cNvSpPr>
                <a:spLocks noChangeShapeType="1"/>
              </p:cNvSpPr>
              <p:nvPr/>
            </p:nvSpPr>
            <p:spPr bwMode="auto">
              <a:xfrm>
                <a:off x="5752553" y="5733556"/>
                <a:ext cx="3206" cy="265783"/>
              </a:xfrm>
              <a:prstGeom prst="line">
                <a:avLst/>
              </a:prstGeom>
              <a:noFill/>
              <a:ln w="12700">
                <a:solidFill>
                  <a:schemeClr val="accent1"/>
                </a:solidFill>
                <a:round/>
                <a:headEnd type="diamond" w="lg" len="lg"/>
                <a:tailEnd/>
              </a:ln>
            </p:spPr>
            <p:txBody>
              <a:bodyPr wrap="square" lIns="90000" tIns="46800" rIns="90000" bIns="46800" anchor="ctr">
                <a:spAutoFit/>
              </a:bodyPr>
              <a:lstStyle/>
              <a:p>
                <a:endParaRPr lang="ru-RU" sz="1100"/>
              </a:p>
            </p:txBody>
          </p:sp>
          <p:sp>
            <p:nvSpPr>
              <p:cNvPr id="52" name="Rectangle 37"/>
              <p:cNvSpPr>
                <a:spLocks noChangeAspect="1" noChangeArrowheads="1"/>
              </p:cNvSpPr>
              <p:nvPr/>
            </p:nvSpPr>
            <p:spPr bwMode="gray">
              <a:xfrm>
                <a:off x="5295364" y="6108103"/>
                <a:ext cx="910725" cy="162242"/>
              </a:xfrm>
              <a:prstGeom prst="rect">
                <a:avLst/>
              </a:prstGeom>
              <a:noFill/>
              <a:ln w="9525" algn="ctr">
                <a:noFill/>
                <a:miter lim="800000"/>
                <a:headEnd/>
                <a:tailEnd/>
              </a:ln>
            </p:spPr>
            <p:txBody>
              <a:bodyPr anchor="ctr">
                <a:spAutoFit/>
              </a:bodyPr>
              <a:lstStyle/>
              <a:p>
                <a:pPr algn="ctr" defTabSz="914400">
                  <a:buNone/>
                </a:pPr>
                <a:r>
                  <a:rPr lang="ru-RU" sz="600" b="0" i="0" smtClean="0">
                    <a:latin typeface="Arial"/>
                    <a:ea typeface="+mn-ea"/>
                    <a:cs typeface="+mn-cs"/>
                  </a:rPr>
                  <a:t>B2B-партнер</a:t>
                </a:r>
                <a:endParaRPr lang="ru-RU" sz="600" b="0" i="0">
                  <a:latin typeface="Arial"/>
                  <a:ea typeface="+mn-ea"/>
                  <a:cs typeface="+mn-cs"/>
                </a:endParaRPr>
              </a:p>
            </p:txBody>
          </p:sp>
          <p:sp>
            <p:nvSpPr>
              <p:cNvPr id="53" name="Line 26"/>
              <p:cNvSpPr>
                <a:spLocks noChangeShapeType="1"/>
              </p:cNvSpPr>
              <p:nvPr/>
            </p:nvSpPr>
            <p:spPr bwMode="auto">
              <a:xfrm rot="5400000" flipH="1" flipV="1">
                <a:off x="6582619" y="4346969"/>
                <a:ext cx="207038" cy="1"/>
              </a:xfrm>
              <a:prstGeom prst="line">
                <a:avLst/>
              </a:prstGeom>
              <a:noFill/>
              <a:ln w="12700">
                <a:solidFill>
                  <a:schemeClr val="bg2"/>
                </a:solidFill>
                <a:round/>
                <a:headEnd type="oval" w="med" len="med"/>
                <a:tailEnd type="oval" w="med" len="med"/>
              </a:ln>
            </p:spPr>
            <p:txBody>
              <a:bodyPr wrap="square" lIns="90000" tIns="46800" rIns="90000" bIns="46800" anchor="ctr">
                <a:spAutoFit/>
              </a:bodyPr>
              <a:lstStyle/>
              <a:p>
                <a:endParaRPr lang="ru-RU" sz="1100"/>
              </a:p>
            </p:txBody>
          </p:sp>
          <p:sp>
            <p:nvSpPr>
              <p:cNvPr id="54" name="AutoShape 166"/>
              <p:cNvSpPr>
                <a:spLocks noChangeAspect="1" noChangeArrowheads="1"/>
              </p:cNvSpPr>
              <p:nvPr/>
            </p:nvSpPr>
            <p:spPr bwMode="gray">
              <a:xfrm rot="5400000">
                <a:off x="7587882" y="5063448"/>
                <a:ext cx="2447307" cy="187671"/>
              </a:xfrm>
              <a:prstGeom prst="roundRect">
                <a:avLst>
                  <a:gd name="adj" fmla="val 4801"/>
                </a:avLst>
              </a:prstGeom>
              <a:gradFill rotWithShape="1">
                <a:gsLst>
                  <a:gs pos="0">
                    <a:srgbClr val="FFFFFF"/>
                  </a:gs>
                  <a:gs pos="100000">
                    <a:srgbClr val="F3F3F3"/>
                  </a:gs>
                </a:gsLst>
                <a:lin ang="5400000" scaled="1"/>
              </a:gradFill>
              <a:ln w="19050" algn="ctr">
                <a:solidFill>
                  <a:schemeClr val="accent1"/>
                </a:solidFill>
                <a:round/>
                <a:headEnd/>
                <a:tailEnd/>
              </a:ln>
            </p:spPr>
            <p:txBody>
              <a:bodyPr wrap="square" anchor="ctr">
                <a:spAutoFit/>
              </a:bodyPr>
              <a:lstStyle/>
              <a:p>
                <a:pPr algn="ctr" defTabSz="914400">
                  <a:buNone/>
                </a:pPr>
                <a:r>
                  <a:rPr lang="ru-RU" sz="900" b="0" i="0" smtClean="0">
                    <a:latin typeface="Arial"/>
                    <a:ea typeface="+mn-ea"/>
                    <a:cs typeface="+mn-cs"/>
                  </a:rPr>
                  <a:t>Платформа SAP Solution Manager</a:t>
                </a:r>
                <a:endParaRPr lang="ru-RU" sz="900" b="0" i="0">
                  <a:latin typeface="Arial"/>
                  <a:ea typeface="+mn-ea"/>
                  <a:cs typeface="+mn-cs"/>
                </a:endParaRPr>
              </a:p>
            </p:txBody>
          </p:sp>
          <p:sp>
            <p:nvSpPr>
              <p:cNvPr id="55" name="Rectangle 20"/>
              <p:cNvSpPr>
                <a:spLocks noChangeAspect="1" noChangeArrowheads="1"/>
              </p:cNvSpPr>
              <p:nvPr/>
            </p:nvSpPr>
            <p:spPr bwMode="gray">
              <a:xfrm>
                <a:off x="7237368" y="6091223"/>
                <a:ext cx="804756" cy="162242"/>
              </a:xfrm>
              <a:prstGeom prst="rect">
                <a:avLst/>
              </a:prstGeom>
              <a:noFill/>
              <a:ln w="9525" algn="ctr">
                <a:noFill/>
                <a:miter lim="800000"/>
                <a:headEnd/>
                <a:tailEnd/>
              </a:ln>
            </p:spPr>
            <p:txBody>
              <a:bodyPr anchor="ctr">
                <a:spAutoFit/>
              </a:bodyPr>
              <a:lstStyle/>
              <a:p>
                <a:pPr algn="ctr" defTabSz="914400">
                  <a:buNone/>
                </a:pPr>
                <a:r>
                  <a:rPr lang="ru-RU" sz="600" b="0" i="0" smtClean="0">
                    <a:latin typeface="Arial"/>
                    <a:ea typeface="+mn-ea"/>
                    <a:cs typeface="+mn-cs"/>
                  </a:rPr>
                  <a:t>Система SAP </a:t>
                </a:r>
                <a:endParaRPr lang="ru-RU" sz="600" b="0" i="0">
                  <a:latin typeface="Arial"/>
                  <a:ea typeface="+mn-ea"/>
                  <a:cs typeface="+mn-cs"/>
                </a:endParaRPr>
              </a:p>
            </p:txBody>
          </p:sp>
          <p:sp>
            <p:nvSpPr>
              <p:cNvPr id="56" name="Line 26"/>
              <p:cNvSpPr>
                <a:spLocks noChangeShapeType="1"/>
              </p:cNvSpPr>
              <p:nvPr/>
            </p:nvSpPr>
            <p:spPr bwMode="auto">
              <a:xfrm rot="5400000" flipV="1">
                <a:off x="8590089" y="5102978"/>
                <a:ext cx="10" cy="169397"/>
              </a:xfrm>
              <a:prstGeom prst="line">
                <a:avLst/>
              </a:prstGeom>
              <a:noFill/>
              <a:ln w="12700">
                <a:solidFill>
                  <a:schemeClr val="bg2"/>
                </a:solidFill>
                <a:round/>
                <a:headEnd type="oval" w="med" len="med"/>
                <a:tailEnd type="oval" w="med" len="med"/>
              </a:ln>
            </p:spPr>
            <p:txBody>
              <a:bodyPr wrap="square" lIns="90000" tIns="46800" rIns="90000" bIns="46800" anchor="ctr">
                <a:spAutoFit/>
              </a:bodyPr>
              <a:lstStyle/>
              <a:p>
                <a:endParaRPr lang="ru-RU" sz="1100"/>
              </a:p>
            </p:txBody>
          </p:sp>
          <p:sp>
            <p:nvSpPr>
              <p:cNvPr id="57" name="Line 26"/>
              <p:cNvSpPr>
                <a:spLocks noChangeShapeType="1"/>
              </p:cNvSpPr>
              <p:nvPr/>
            </p:nvSpPr>
            <p:spPr bwMode="auto">
              <a:xfrm rot="5400000" flipV="1">
                <a:off x="8338780" y="5868764"/>
                <a:ext cx="4136" cy="599500"/>
              </a:xfrm>
              <a:prstGeom prst="line">
                <a:avLst/>
              </a:prstGeom>
              <a:noFill/>
              <a:ln w="12700">
                <a:solidFill>
                  <a:schemeClr val="bg2"/>
                </a:solidFill>
                <a:round/>
                <a:headEnd type="oval" w="med" len="med"/>
                <a:tailEnd type="oval" w="med" len="med"/>
              </a:ln>
            </p:spPr>
            <p:txBody>
              <a:bodyPr wrap="square" lIns="90000" tIns="46800" rIns="90000" bIns="46800" anchor="ctr">
                <a:spAutoFit/>
              </a:bodyPr>
              <a:lstStyle/>
              <a:p>
                <a:endParaRPr lang="ru-RU" sz="1100"/>
              </a:p>
            </p:txBody>
          </p:sp>
          <p:sp>
            <p:nvSpPr>
              <p:cNvPr id="58" name="AutoShape 42"/>
              <p:cNvSpPr>
                <a:spLocks noChangeAspect="1" noChangeArrowheads="1"/>
              </p:cNvSpPr>
              <p:nvPr/>
            </p:nvSpPr>
            <p:spPr bwMode="gray">
              <a:xfrm>
                <a:off x="5396840" y="4517908"/>
                <a:ext cx="2539668" cy="398016"/>
              </a:xfrm>
              <a:prstGeom prst="roundRect">
                <a:avLst>
                  <a:gd name="adj" fmla="val 4801"/>
                </a:avLst>
              </a:prstGeom>
              <a:solidFill>
                <a:schemeClr val="bg2">
                  <a:lumMod val="75000"/>
                </a:schemeClr>
              </a:solidFill>
              <a:ln w="19050" algn="ctr">
                <a:noFill/>
                <a:miter lim="800000"/>
                <a:headEnd/>
                <a:tailEnd/>
              </a:ln>
              <a:effectLst/>
            </p:spPr>
            <p:txBody>
              <a:bodyPr wrap="none" lIns="0" tIns="0" rIns="0" bIns="0" anchor="ctr"/>
              <a:lstStyle/>
              <a:p>
                <a:pPr>
                  <a:lnSpc>
                    <a:spcPct val="75000"/>
                  </a:lnSpc>
                  <a:spcAft>
                    <a:spcPct val="0"/>
                  </a:spcAft>
                  <a:buClr>
                    <a:schemeClr val="accent1"/>
                  </a:buClr>
                  <a:buSzPct val="80000"/>
                  <a:buFont typeface="Wingdings" pitchFamily="2" charset="2"/>
                  <a:buNone/>
                  <a:defRPr/>
                </a:pPr>
                <a:endParaRPr lang="ru-RU" sz="700">
                  <a:solidFill>
                    <a:schemeClr val="bg1"/>
                  </a:solidFill>
                </a:endParaRPr>
              </a:p>
            </p:txBody>
          </p:sp>
          <p:sp>
            <p:nvSpPr>
              <p:cNvPr id="59" name="Rectangle 46"/>
              <p:cNvSpPr>
                <a:spLocks noChangeAspect="1" noChangeArrowheads="1"/>
              </p:cNvSpPr>
              <p:nvPr/>
            </p:nvSpPr>
            <p:spPr bwMode="gray">
              <a:xfrm>
                <a:off x="5399108" y="4575626"/>
                <a:ext cx="2532994" cy="297443"/>
              </a:xfrm>
              <a:prstGeom prst="rect">
                <a:avLst/>
              </a:prstGeom>
              <a:noFill/>
              <a:ln w="9525" algn="ctr">
                <a:noFill/>
                <a:miter lim="800000"/>
                <a:headEnd/>
                <a:tailEnd/>
              </a:ln>
              <a:effectLst/>
            </p:spPr>
            <p:txBody>
              <a:bodyPr wrap="square" anchor="ctr">
                <a:spAutoFit/>
              </a:bodyPr>
              <a:lstStyle/>
              <a:p>
                <a:pPr algn="ctr" defTabSz="914400">
                  <a:buNone/>
                </a:pPr>
                <a:r>
                  <a:rPr lang="ru-RU" sz="800" b="0" i="0" smtClean="0">
                    <a:solidFill>
                      <a:srgbClr val="FFFFFF"/>
                    </a:solidFill>
                    <a:latin typeface="Arial"/>
                    <a:ea typeface="+mn-ea"/>
                    <a:cs typeface="+mn-cs"/>
                  </a:rPr>
                  <a:t>BPM Engine</a:t>
                </a:r>
              </a:p>
              <a:p>
                <a:pPr algn="ctr" defTabSz="914400">
                  <a:buNone/>
                </a:pPr>
                <a:r>
                  <a:rPr lang="ru-RU" sz="800" b="0" i="0" smtClean="0">
                    <a:solidFill>
                      <a:srgbClr val="FFFFFF"/>
                    </a:solidFill>
                    <a:latin typeface="Arial"/>
                    <a:ea typeface="+mn-ea"/>
                    <a:cs typeface="+mn-cs"/>
                  </a:rPr>
                  <a:t>(</a:t>
                </a:r>
                <a:r>
                  <a:rPr lang="ru-RU" sz="800" b="0" i="0" smtClean="0">
                    <a:solidFill>
                      <a:srgbClr val="FFFFFF"/>
                    </a:solidFill>
                    <a:latin typeface="Arial"/>
                    <a:ea typeface="+mn-ea"/>
                    <a:cs typeface="+mn-cs"/>
                  </a:rPr>
                  <a:t>ориентированные на систему </a:t>
                </a:r>
                <a:r>
                  <a:rPr lang="ru-RU" sz="800" b="0" i="0" smtClean="0">
                    <a:solidFill>
                      <a:srgbClr val="FFFFFF"/>
                    </a:solidFill>
                    <a:latin typeface="Arial"/>
                    <a:ea typeface="+mn-ea"/>
                    <a:cs typeface="+mn-cs"/>
                  </a:rPr>
                  <a:t>процессы</a:t>
                </a:r>
                <a:r>
                  <a:rPr lang="ru-RU" sz="800" b="0" i="0" smtClean="0">
                    <a:solidFill>
                      <a:srgbClr val="FFFFFF"/>
                    </a:solidFill>
                    <a:latin typeface="Arial"/>
                    <a:ea typeface="+mn-ea"/>
                    <a:cs typeface="+mn-cs"/>
                  </a:rPr>
                  <a:t>) </a:t>
                </a:r>
                <a:endParaRPr lang="ru-RU" sz="800" b="0" i="0">
                  <a:solidFill>
                    <a:srgbClr val="FFFFFF"/>
                  </a:solidFill>
                  <a:latin typeface="Arial"/>
                  <a:ea typeface="+mn-ea"/>
                  <a:cs typeface="+mn-cs"/>
                </a:endParaRPr>
              </a:p>
            </p:txBody>
          </p:sp>
          <p:sp>
            <p:nvSpPr>
              <p:cNvPr id="60" name="AutoShape 42"/>
              <p:cNvSpPr>
                <a:spLocks noChangeAspect="1" noChangeArrowheads="1"/>
              </p:cNvSpPr>
              <p:nvPr/>
            </p:nvSpPr>
            <p:spPr bwMode="gray">
              <a:xfrm>
                <a:off x="5345724" y="3119603"/>
                <a:ext cx="3048000" cy="549370"/>
              </a:xfrm>
              <a:prstGeom prst="roundRect">
                <a:avLst>
                  <a:gd name="adj" fmla="val 4801"/>
                </a:avLst>
              </a:prstGeom>
              <a:solidFill>
                <a:schemeClr val="bg2">
                  <a:lumMod val="75000"/>
                </a:schemeClr>
              </a:solidFill>
              <a:ln w="19050" algn="ctr">
                <a:noFill/>
                <a:miter lim="800000"/>
                <a:headEnd/>
                <a:tailEnd/>
              </a:ln>
              <a:effectLst/>
            </p:spPr>
            <p:txBody>
              <a:bodyPr wrap="none" lIns="0" tIns="0" rIns="0" bIns="0" anchor="ctr"/>
              <a:lstStyle/>
              <a:p>
                <a:pPr>
                  <a:lnSpc>
                    <a:spcPct val="75000"/>
                  </a:lnSpc>
                  <a:spcAft>
                    <a:spcPct val="0"/>
                  </a:spcAft>
                  <a:buClr>
                    <a:schemeClr val="accent1"/>
                  </a:buClr>
                  <a:buSzPct val="80000"/>
                  <a:buFont typeface="Wingdings" pitchFamily="2" charset="2"/>
                  <a:buNone/>
                  <a:defRPr/>
                </a:pPr>
                <a:endParaRPr lang="ru-RU" sz="700" b="1">
                  <a:solidFill>
                    <a:srgbClr val="FFFFFF"/>
                  </a:solidFill>
                </a:endParaRPr>
              </a:p>
            </p:txBody>
          </p:sp>
          <p:sp>
            <p:nvSpPr>
              <p:cNvPr id="61" name="Line 48"/>
              <p:cNvSpPr>
                <a:spLocks noChangeShapeType="1"/>
              </p:cNvSpPr>
              <p:nvPr/>
            </p:nvSpPr>
            <p:spPr bwMode="auto">
              <a:xfrm flipH="1">
                <a:off x="6352353" y="3126072"/>
                <a:ext cx="1090" cy="522848"/>
              </a:xfrm>
              <a:prstGeom prst="line">
                <a:avLst/>
              </a:prstGeom>
              <a:noFill/>
              <a:ln w="12700">
                <a:solidFill>
                  <a:schemeClr val="bg2"/>
                </a:solidFill>
                <a:round/>
                <a:headEnd/>
                <a:tailEnd/>
              </a:ln>
            </p:spPr>
            <p:txBody>
              <a:bodyPr wrap="square" lIns="90000" tIns="46800" rIns="90000" bIns="46800" anchor="ctr">
                <a:spAutoFit/>
              </a:bodyPr>
              <a:lstStyle/>
              <a:p>
                <a:endParaRPr lang="ru-RU" sz="1100"/>
              </a:p>
            </p:txBody>
          </p:sp>
          <p:sp>
            <p:nvSpPr>
              <p:cNvPr id="65" name="Rectangle 49"/>
              <p:cNvSpPr>
                <a:spLocks noChangeAspect="1" noChangeArrowheads="1"/>
              </p:cNvSpPr>
              <p:nvPr/>
            </p:nvSpPr>
            <p:spPr bwMode="gray">
              <a:xfrm>
                <a:off x="5428012" y="3216426"/>
                <a:ext cx="828143" cy="336652"/>
              </a:xfrm>
              <a:prstGeom prst="rect">
                <a:avLst/>
              </a:prstGeom>
              <a:noFill/>
              <a:ln w="9525" algn="ctr">
                <a:noFill/>
                <a:miter lim="800000"/>
                <a:headEnd/>
                <a:tailEnd/>
              </a:ln>
            </p:spPr>
            <p:txBody>
              <a:bodyPr wrap="square" anchor="ctr">
                <a:spAutoFit/>
              </a:bodyPr>
              <a:lstStyle/>
              <a:p>
                <a:pPr algn="ctr" defTabSz="914400">
                  <a:buNone/>
                </a:pPr>
                <a:r>
                  <a:rPr lang="ru-RU" sz="630" b="1" i="0" smtClean="0">
                    <a:solidFill>
                      <a:srgbClr val="FFFFFF"/>
                    </a:solidFill>
                    <a:latin typeface="Arial"/>
                    <a:ea typeface="+mn-ea"/>
                    <a:cs typeface="+mn-cs"/>
                  </a:rPr>
                  <a:t>BPM</a:t>
                </a:r>
              </a:p>
              <a:p>
                <a:pPr algn="ctr" defTabSz="914400">
                  <a:buNone/>
                </a:pPr>
                <a:r>
                  <a:rPr lang="ru-RU" sz="630" b="1" i="0" smtClean="0">
                    <a:solidFill>
                      <a:srgbClr val="FFFFFF"/>
                    </a:solidFill>
                    <a:latin typeface="Arial"/>
                    <a:ea typeface="+mn-ea"/>
                    <a:cs typeface="+mn-cs"/>
                  </a:rPr>
                  <a:t>(</a:t>
                </a:r>
                <a:r>
                  <a:rPr lang="ru-RU" sz="630" b="1" i="0" smtClean="0">
                    <a:solidFill>
                      <a:srgbClr val="FFFFFF"/>
                    </a:solidFill>
                    <a:latin typeface="Arial"/>
                    <a:ea typeface="+mn-ea"/>
                    <a:cs typeface="+mn-cs"/>
                  </a:rPr>
                  <a:t>ориентация на </a:t>
                </a:r>
                <a:r>
                  <a:rPr lang="ru-RU" sz="630" b="1" i="0" smtClean="0">
                    <a:solidFill>
                      <a:srgbClr val="FFFFFF"/>
                    </a:solidFill>
                    <a:latin typeface="Arial"/>
                    <a:ea typeface="+mn-ea"/>
                    <a:cs typeface="+mn-cs"/>
                  </a:rPr>
                  <a:t>систему</a:t>
                </a:r>
                <a:r>
                  <a:rPr lang="ru-RU" sz="630" b="1" i="0" smtClean="0">
                    <a:solidFill>
                      <a:srgbClr val="FFFFFF"/>
                    </a:solidFill>
                    <a:latin typeface="Arial"/>
                    <a:ea typeface="+mn-ea"/>
                    <a:cs typeface="+mn-cs"/>
                  </a:rPr>
                  <a:t>) </a:t>
                </a:r>
                <a:endParaRPr lang="ru-RU" sz="630" b="1" i="0">
                  <a:solidFill>
                    <a:srgbClr val="FFFFFF"/>
                  </a:solidFill>
                  <a:latin typeface="Arial"/>
                  <a:ea typeface="+mn-ea"/>
                  <a:cs typeface="+mn-cs"/>
                </a:endParaRPr>
              </a:p>
            </p:txBody>
          </p:sp>
          <p:sp>
            <p:nvSpPr>
              <p:cNvPr id="66" name="Rectangle 49"/>
              <p:cNvSpPr>
                <a:spLocks noChangeAspect="1" noChangeArrowheads="1"/>
              </p:cNvSpPr>
              <p:nvPr/>
            </p:nvSpPr>
            <p:spPr bwMode="gray">
              <a:xfrm>
                <a:off x="6439547" y="3259014"/>
                <a:ext cx="828893" cy="251475"/>
              </a:xfrm>
              <a:prstGeom prst="rect">
                <a:avLst/>
              </a:prstGeom>
              <a:noFill/>
              <a:ln w="9525" algn="ctr">
                <a:noFill/>
                <a:miter lim="800000"/>
                <a:headEnd/>
                <a:tailEnd/>
              </a:ln>
            </p:spPr>
            <p:txBody>
              <a:bodyPr wrap="square" anchor="ctr">
                <a:spAutoFit/>
              </a:bodyPr>
              <a:lstStyle/>
              <a:p>
                <a:pPr algn="ctr" defTabSz="914400">
                  <a:buNone/>
                </a:pPr>
                <a:r>
                  <a:rPr lang="ru-RU" sz="630" b="1" i="0" smtClean="0">
                    <a:solidFill>
                      <a:srgbClr val="FFFFFF"/>
                    </a:solidFill>
                    <a:latin typeface="Arial"/>
                    <a:ea typeface="+mn-ea"/>
                    <a:cs typeface="+mn-cs"/>
                  </a:rPr>
                  <a:t>ESR </a:t>
                </a:r>
              </a:p>
              <a:p>
                <a:pPr algn="ctr" defTabSz="914400">
                  <a:buNone/>
                </a:pPr>
                <a:r>
                  <a:rPr lang="ru-RU" sz="630" b="1" i="0" smtClean="0">
                    <a:solidFill>
                      <a:srgbClr val="FFFFFF"/>
                    </a:solidFill>
                    <a:latin typeface="Arial"/>
                    <a:ea typeface="+mn-ea"/>
                    <a:cs typeface="+mn-cs"/>
                  </a:rPr>
                  <a:t>(отображение)</a:t>
                </a:r>
                <a:endParaRPr lang="ru-RU" sz="630" b="1" i="0">
                  <a:solidFill>
                    <a:srgbClr val="FFFFFF"/>
                  </a:solidFill>
                  <a:latin typeface="Arial"/>
                  <a:ea typeface="+mn-ea"/>
                  <a:cs typeface="+mn-cs"/>
                </a:endParaRPr>
              </a:p>
            </p:txBody>
          </p:sp>
          <p:sp>
            <p:nvSpPr>
              <p:cNvPr id="69" name="Line 44"/>
              <p:cNvSpPr>
                <a:spLocks noChangeShapeType="1"/>
              </p:cNvSpPr>
              <p:nvPr/>
            </p:nvSpPr>
            <p:spPr bwMode="auto">
              <a:xfrm>
                <a:off x="7357528" y="3122916"/>
                <a:ext cx="5492" cy="530013"/>
              </a:xfrm>
              <a:prstGeom prst="line">
                <a:avLst/>
              </a:prstGeom>
              <a:noFill/>
              <a:ln w="12700">
                <a:solidFill>
                  <a:schemeClr val="bg2"/>
                </a:solidFill>
                <a:round/>
                <a:headEnd/>
                <a:tailEnd/>
              </a:ln>
            </p:spPr>
            <p:txBody>
              <a:bodyPr wrap="square" lIns="90000" tIns="46800" rIns="90000" bIns="46800" anchor="ctr">
                <a:spAutoFit/>
              </a:bodyPr>
              <a:lstStyle/>
              <a:p>
                <a:endParaRPr lang="ru-RU" sz="1100"/>
              </a:p>
            </p:txBody>
          </p:sp>
          <p:sp>
            <p:nvSpPr>
              <p:cNvPr id="71" name="Rectangle 49"/>
              <p:cNvSpPr>
                <a:spLocks noChangeArrowheads="1"/>
              </p:cNvSpPr>
              <p:nvPr/>
            </p:nvSpPr>
            <p:spPr bwMode="gray">
              <a:xfrm>
                <a:off x="7457076" y="3161806"/>
                <a:ext cx="919120" cy="421828"/>
              </a:xfrm>
              <a:prstGeom prst="rect">
                <a:avLst/>
              </a:prstGeom>
              <a:noFill/>
              <a:ln w="9525" algn="ctr">
                <a:noFill/>
                <a:miter lim="800000"/>
                <a:headEnd/>
                <a:tailEnd/>
              </a:ln>
            </p:spPr>
            <p:txBody>
              <a:bodyPr wrap="square" anchor="ctr">
                <a:spAutoFit/>
              </a:bodyPr>
              <a:lstStyle/>
              <a:p>
                <a:pPr algn="ctr" defTabSz="914400">
                  <a:buNone/>
                </a:pPr>
                <a:endParaRPr lang="ru-RU" sz="630" smtClean="0">
                  <a:solidFill>
                    <a:schemeClr val="bg1"/>
                  </a:solidFill>
                  <a:latin typeface="+mn-lt"/>
                </a:endParaRPr>
              </a:p>
              <a:p>
                <a:pPr algn="ctr" defTabSz="914400">
                  <a:buNone/>
                </a:pPr>
                <a:r>
                  <a:rPr lang="ru-RU" sz="630" b="1" i="0" smtClean="0">
                    <a:solidFill>
                      <a:srgbClr val="FFFFFF"/>
                    </a:solidFill>
                    <a:latin typeface="Arial"/>
                    <a:ea typeface="+mn-ea"/>
                    <a:cs typeface="+mn-cs"/>
                  </a:rPr>
                  <a:t>Каталог </a:t>
                </a:r>
                <a:r>
                  <a:rPr lang="ru-RU" sz="630" b="1" i="0" smtClean="0">
                    <a:solidFill>
                      <a:srgbClr val="FFFFFF"/>
                    </a:solidFill>
                    <a:latin typeface="Arial"/>
                    <a:ea typeface="+mn-ea"/>
                    <a:cs typeface="+mn-cs"/>
                  </a:rPr>
                  <a:t>﻿﻿интеграции (iFlows)</a:t>
                </a:r>
              </a:p>
              <a:p>
                <a:pPr algn="ctr" defTabSz="914400">
                  <a:buNone/>
                </a:pPr>
                <a:endParaRPr lang="ru-RU" sz="630" smtClean="0">
                  <a:solidFill>
                    <a:schemeClr val="bg1"/>
                  </a:solidFill>
                  <a:latin typeface="+mn-lt"/>
                </a:endParaRPr>
              </a:p>
            </p:txBody>
          </p:sp>
          <p:sp>
            <p:nvSpPr>
              <p:cNvPr id="73" name="Line 26"/>
              <p:cNvSpPr>
                <a:spLocks noChangeShapeType="1"/>
              </p:cNvSpPr>
              <p:nvPr/>
            </p:nvSpPr>
            <p:spPr bwMode="auto">
              <a:xfrm rot="5400000" flipH="1" flipV="1">
                <a:off x="6580082" y="3825277"/>
                <a:ext cx="207038" cy="1"/>
              </a:xfrm>
              <a:prstGeom prst="line">
                <a:avLst/>
              </a:prstGeom>
              <a:noFill/>
              <a:ln w="12700">
                <a:solidFill>
                  <a:schemeClr val="bg2"/>
                </a:solidFill>
                <a:round/>
                <a:headEnd type="oval" w="med" len="med"/>
                <a:tailEnd type="oval" w="med" len="med"/>
              </a:ln>
            </p:spPr>
            <p:txBody>
              <a:bodyPr wrap="square" lIns="90000" tIns="46800" rIns="90000" bIns="46800" anchor="ctr">
                <a:spAutoFit/>
              </a:bodyPr>
              <a:lstStyle/>
              <a:p>
                <a:endParaRPr lang="ru-RU" sz="1100"/>
              </a:p>
            </p:txBody>
          </p:sp>
          <p:sp>
            <p:nvSpPr>
              <p:cNvPr id="76" name="Line 26"/>
              <p:cNvSpPr>
                <a:spLocks noChangeShapeType="1"/>
              </p:cNvSpPr>
              <p:nvPr/>
            </p:nvSpPr>
            <p:spPr bwMode="auto">
              <a:xfrm rot="5400000" flipV="1">
                <a:off x="8573807" y="3986142"/>
                <a:ext cx="10" cy="169397"/>
              </a:xfrm>
              <a:prstGeom prst="line">
                <a:avLst/>
              </a:prstGeom>
              <a:noFill/>
              <a:ln w="12700">
                <a:solidFill>
                  <a:schemeClr val="bg2"/>
                </a:solidFill>
                <a:round/>
                <a:headEnd type="oval" w="med" len="med"/>
                <a:tailEnd type="oval" w="med" len="med"/>
              </a:ln>
            </p:spPr>
            <p:txBody>
              <a:bodyPr wrap="square" lIns="90000" tIns="46800" rIns="90000" bIns="46800" anchor="ctr">
                <a:spAutoFit/>
              </a:bodyPr>
              <a:lstStyle/>
              <a:p>
                <a:endParaRPr lang="ru-RU" sz="1100"/>
              </a:p>
            </p:txBody>
          </p:sp>
          <p:sp>
            <p:nvSpPr>
              <p:cNvPr id="77" name="Rectangle 49"/>
              <p:cNvSpPr>
                <a:spLocks noChangeAspect="1" noChangeArrowheads="1"/>
              </p:cNvSpPr>
              <p:nvPr/>
            </p:nvSpPr>
            <p:spPr bwMode="gray">
              <a:xfrm>
                <a:off x="6257341" y="5380887"/>
                <a:ext cx="734505" cy="202802"/>
              </a:xfrm>
              <a:prstGeom prst="rect">
                <a:avLst/>
              </a:prstGeom>
              <a:noFill/>
              <a:ln w="9525" algn="ctr">
                <a:noFill/>
                <a:miter lim="800000"/>
                <a:headEnd/>
                <a:tailEnd/>
              </a:ln>
            </p:spPr>
            <p:txBody>
              <a:bodyPr wrap="square" anchor="ctr">
                <a:spAutoFit/>
              </a:bodyPr>
              <a:lstStyle/>
              <a:p>
                <a:pPr algn="ctr" defTabSz="914400">
                  <a:buNone/>
                </a:pPr>
                <a:r>
                  <a:rPr lang="ru-RU" sz="450" b="1" i="0" smtClean="0">
                    <a:solidFill>
                      <a:srgbClr val="FFFFFF"/>
                    </a:solidFill>
                    <a:latin typeface="Arial"/>
                    <a:ea typeface="+mn-ea"/>
                    <a:cs typeface="+mn-cs"/>
                  </a:rPr>
                  <a:t>Определение</a:t>
                </a:r>
                <a:r>
                  <a:rPr lang="ru-RU" sz="450" b="1" i="0" smtClean="0">
                    <a:solidFill>
                      <a:srgbClr val="FFFFFF"/>
                    </a:solidFill>
                    <a:latin typeface="Arial"/>
                    <a:ea typeface="+mn-ea"/>
                    <a:cs typeface="+mn-cs"/>
                  </a:rPr>
                  <a:t> маршрутов и </a:t>
                </a:r>
                <a:r>
                  <a:rPr lang="ru-RU" sz="450" b="1" i="0" smtClean="0">
                    <a:solidFill>
                      <a:srgbClr val="FFFFFF"/>
                    </a:solidFill>
                    <a:latin typeface="Arial"/>
                    <a:ea typeface="+mn-ea"/>
                    <a:cs typeface="+mn-cs"/>
                  </a:rPr>
                  <a:t>отображение</a:t>
                </a:r>
                <a:endParaRPr lang="ru-RU" sz="450" b="1" i="0">
                  <a:solidFill>
                    <a:srgbClr val="FFFFFF"/>
                  </a:solidFill>
                  <a:latin typeface="Arial"/>
                  <a:ea typeface="+mn-ea"/>
                  <a:cs typeface="+mn-cs"/>
                </a:endParaRPr>
              </a:p>
            </p:txBody>
          </p:sp>
          <p:sp>
            <p:nvSpPr>
              <p:cNvPr id="78" name="Line 48"/>
              <p:cNvSpPr>
                <a:spLocks noChangeShapeType="1"/>
              </p:cNvSpPr>
              <p:nvPr/>
            </p:nvSpPr>
            <p:spPr bwMode="auto">
              <a:xfrm>
                <a:off x="7050236" y="5243731"/>
                <a:ext cx="1353" cy="433002"/>
              </a:xfrm>
              <a:prstGeom prst="line">
                <a:avLst/>
              </a:prstGeom>
              <a:noFill/>
              <a:ln w="12700">
                <a:solidFill>
                  <a:schemeClr val="bg2"/>
                </a:solidFill>
                <a:round/>
                <a:headEnd/>
                <a:tailEnd/>
              </a:ln>
            </p:spPr>
            <p:txBody>
              <a:bodyPr wrap="square" lIns="90000" tIns="46800" rIns="90000" bIns="46800" anchor="ctr">
                <a:spAutoFit/>
              </a:bodyPr>
              <a:lstStyle/>
              <a:p>
                <a:endParaRPr lang="ru-RU" sz="1100"/>
              </a:p>
            </p:txBody>
          </p:sp>
          <p:sp>
            <p:nvSpPr>
              <p:cNvPr id="79" name="Rectangle 49"/>
              <p:cNvSpPr>
                <a:spLocks noChangeAspect="1" noChangeArrowheads="1"/>
              </p:cNvSpPr>
              <p:nvPr/>
            </p:nvSpPr>
            <p:spPr bwMode="gray">
              <a:xfrm>
                <a:off x="7035698" y="5350467"/>
                <a:ext cx="820667" cy="263643"/>
              </a:xfrm>
              <a:prstGeom prst="rect">
                <a:avLst/>
              </a:prstGeom>
              <a:noFill/>
              <a:ln w="9525" algn="ctr">
                <a:noFill/>
                <a:miter lim="800000"/>
                <a:headEnd/>
                <a:tailEnd/>
              </a:ln>
            </p:spPr>
            <p:txBody>
              <a:bodyPr wrap="square" anchor="ctr">
                <a:spAutoFit/>
              </a:bodyPr>
              <a:lstStyle/>
              <a:p>
                <a:pPr algn="ctr" defTabSz="914400">
                  <a:buNone/>
                </a:pPr>
                <a:r>
                  <a:rPr lang="ru-RU" sz="450" b="1" i="0" smtClean="0">
                    <a:solidFill>
                      <a:srgbClr val="FFFFFF"/>
                    </a:solidFill>
                    <a:latin typeface="Arial"/>
                    <a:ea typeface="+mn-ea"/>
                    <a:cs typeface="+mn-cs"/>
                  </a:rPr>
                  <a:t>A2A и B2B</a:t>
                </a:r>
              </a:p>
              <a:p>
                <a:pPr algn="ctr" defTabSz="914400">
                  <a:buNone/>
                </a:pPr>
                <a:r>
                  <a:rPr lang="ru-RU" sz="450" b="1" i="0" smtClean="0">
                    <a:solidFill>
                      <a:srgbClr val="FFFFFF"/>
                    </a:solidFill>
                    <a:latin typeface="Arial"/>
                    <a:ea typeface="+mn-ea"/>
                    <a:cs typeface="+mn-cs"/>
                  </a:rPr>
                  <a:t>Обеспечение </a:t>
                </a:r>
                <a:r>
                  <a:rPr lang="ru-RU" sz="450" b="1" i="0" smtClean="0">
                    <a:solidFill>
                      <a:srgbClr val="FFFFFF"/>
                    </a:solidFill>
                    <a:latin typeface="Arial"/>
                    <a:ea typeface="+mn-ea"/>
                    <a:cs typeface="+mn-cs"/>
                  </a:rPr>
                  <a:t>взаимодействия</a:t>
                </a:r>
                <a:endParaRPr lang="ru-RU" sz="450" b="1" i="0">
                  <a:solidFill>
                    <a:srgbClr val="FFFFFF"/>
                  </a:solidFill>
                  <a:latin typeface="Arial"/>
                  <a:ea typeface="+mn-ea"/>
                  <a:cs typeface="+mn-cs"/>
                </a:endParaRPr>
              </a:p>
            </p:txBody>
          </p:sp>
          <p:sp>
            <p:nvSpPr>
              <p:cNvPr id="80" name="AutoShape 166"/>
              <p:cNvSpPr>
                <a:spLocks noChangeArrowheads="1"/>
              </p:cNvSpPr>
              <p:nvPr/>
            </p:nvSpPr>
            <p:spPr bwMode="gray">
              <a:xfrm rot="5400000">
                <a:off x="7713534" y="4959505"/>
                <a:ext cx="1273968" cy="258490"/>
              </a:xfrm>
              <a:prstGeom prst="roundRect">
                <a:avLst>
                  <a:gd name="adj" fmla="val 4801"/>
                </a:avLst>
              </a:prstGeom>
              <a:gradFill rotWithShape="1">
                <a:gsLst>
                  <a:gs pos="0">
                    <a:srgbClr val="FFFFFF"/>
                  </a:gs>
                  <a:gs pos="100000">
                    <a:srgbClr val="F3F3F3"/>
                  </a:gs>
                </a:gsLst>
                <a:lin ang="5400000" scaled="1"/>
              </a:gradFill>
              <a:ln w="19050" algn="ctr">
                <a:solidFill>
                  <a:schemeClr val="accent1"/>
                </a:solidFill>
                <a:round/>
                <a:headEnd/>
                <a:tailEnd/>
              </a:ln>
            </p:spPr>
            <p:txBody>
              <a:bodyPr wrap="square" anchor="ctr">
                <a:noAutofit/>
              </a:bodyPr>
              <a:lstStyle/>
              <a:p>
                <a:pPr algn="ctr" defTabSz="914400">
                  <a:buNone/>
                </a:pPr>
                <a:r>
                  <a:rPr lang="ru-RU" sz="900" b="0" i="0" smtClean="0">
                    <a:latin typeface="Arial"/>
                    <a:ea typeface="+mn-ea"/>
                    <a:cs typeface="+mn-cs"/>
                  </a:rPr>
                  <a:t>Локальный монитор</a:t>
                </a:r>
                <a:endParaRPr lang="ru-RU" sz="900" b="0" i="0">
                  <a:latin typeface="Arial"/>
                  <a:ea typeface="+mn-ea"/>
                  <a:cs typeface="+mn-cs"/>
                </a:endParaRPr>
              </a:p>
            </p:txBody>
          </p:sp>
          <p:sp>
            <p:nvSpPr>
              <p:cNvPr id="81" name="Line 26"/>
              <p:cNvSpPr>
                <a:spLocks noChangeShapeType="1"/>
              </p:cNvSpPr>
              <p:nvPr/>
            </p:nvSpPr>
            <p:spPr bwMode="auto">
              <a:xfrm rot="5400000" flipV="1">
                <a:off x="8120784" y="5106971"/>
                <a:ext cx="10" cy="169397"/>
              </a:xfrm>
              <a:prstGeom prst="line">
                <a:avLst/>
              </a:prstGeom>
              <a:noFill/>
              <a:ln w="12700">
                <a:solidFill>
                  <a:schemeClr val="bg2"/>
                </a:solidFill>
                <a:round/>
                <a:headEnd type="oval" w="med" len="med"/>
                <a:tailEnd type="oval" w="med" len="med"/>
              </a:ln>
            </p:spPr>
            <p:txBody>
              <a:bodyPr wrap="square" lIns="90000" tIns="46800" rIns="90000" bIns="46800" anchor="ctr">
                <a:spAutoFit/>
              </a:bodyPr>
              <a:lstStyle/>
              <a:p>
                <a:endParaRPr lang="ru-RU" sz="1100"/>
              </a:p>
            </p:txBody>
          </p:sp>
          <p:sp>
            <p:nvSpPr>
              <p:cNvPr id="82" name="Rectangle 37"/>
              <p:cNvSpPr>
                <a:spLocks noChangeAspect="1" noChangeArrowheads="1"/>
              </p:cNvSpPr>
              <p:nvPr/>
            </p:nvSpPr>
            <p:spPr bwMode="gray">
              <a:xfrm>
                <a:off x="6217786" y="6026985"/>
                <a:ext cx="910725" cy="324484"/>
              </a:xfrm>
              <a:prstGeom prst="rect">
                <a:avLst/>
              </a:prstGeom>
              <a:noFill/>
              <a:ln w="9525" algn="ctr">
                <a:noFill/>
                <a:miter lim="800000"/>
                <a:headEnd/>
                <a:tailEnd/>
              </a:ln>
            </p:spPr>
            <p:txBody>
              <a:bodyPr anchor="ctr">
                <a:spAutoFit/>
              </a:bodyPr>
              <a:lstStyle/>
              <a:p>
                <a:pPr algn="ctr" defTabSz="914400">
                  <a:buNone/>
                </a:pPr>
                <a:r>
                  <a:rPr lang="ru-RU" sz="600" b="0" i="0" smtClean="0">
                    <a:latin typeface="Arial"/>
                    <a:ea typeface="+mn-ea"/>
                    <a:cs typeface="+mn-cs"/>
                  </a:rPr>
                  <a:t>Приложения</a:t>
                </a:r>
                <a:r>
                  <a:rPr lang="ru-RU" sz="600" b="0" i="0" smtClean="0">
                    <a:latin typeface="Arial"/>
                    <a:ea typeface="+mn-ea"/>
                    <a:cs typeface="+mn-cs"/>
                  </a:rPr>
                  <a:t> сторонних </a:t>
                </a:r>
                <a:r>
                  <a:rPr lang="ru-RU" sz="600" b="0" i="0" smtClean="0">
                    <a:latin typeface="Arial"/>
                    <a:ea typeface="+mn-ea"/>
                    <a:cs typeface="+mn-cs"/>
                  </a:rPr>
                  <a:t>поставщиков </a:t>
                </a:r>
                <a:r>
                  <a:rPr lang="ru-RU" sz="600" b="0" i="0" smtClean="0">
                    <a:latin typeface="Arial"/>
                    <a:ea typeface="+mn-ea"/>
                    <a:cs typeface="+mn-cs"/>
                  </a:rPr>
                  <a:t/>
                </a:r>
                <a:br>
                  <a:rPr lang="ru-RU" sz="600" b="0" i="0" smtClean="0">
                    <a:latin typeface="Arial"/>
                    <a:ea typeface="+mn-ea"/>
                    <a:cs typeface="+mn-cs"/>
                  </a:rPr>
                </a:br>
                <a:r>
                  <a:rPr lang="ru-RU" sz="600" b="0" i="0" smtClean="0">
                    <a:latin typeface="Arial"/>
                    <a:ea typeface="+mn-ea"/>
                    <a:cs typeface="+mn-cs"/>
                  </a:rPr>
                  <a:t>и связующее </a:t>
                </a:r>
                <a:r>
                  <a:rPr lang="ru-RU" sz="600" b="0" i="0" smtClean="0">
                    <a:latin typeface="Arial"/>
                    <a:ea typeface="+mn-ea"/>
                    <a:cs typeface="+mn-cs"/>
                  </a:rPr>
                  <a:t>ПО</a:t>
                </a:r>
                <a:endParaRPr lang="ru-RU" sz="600" b="0" i="0">
                  <a:latin typeface="Arial"/>
                  <a:ea typeface="+mn-ea"/>
                  <a:cs typeface="+mn-cs"/>
                </a:endParaRPr>
              </a:p>
            </p:txBody>
          </p:sp>
          <p:sp>
            <p:nvSpPr>
              <p:cNvPr id="83" name="Rectangle 49"/>
              <p:cNvSpPr>
                <a:spLocks noChangeAspect="1" noChangeArrowheads="1"/>
              </p:cNvSpPr>
              <p:nvPr/>
            </p:nvSpPr>
            <p:spPr bwMode="gray">
              <a:xfrm>
                <a:off x="8269998" y="3259904"/>
                <a:ext cx="828143" cy="251475"/>
              </a:xfrm>
              <a:prstGeom prst="rect">
                <a:avLst/>
              </a:prstGeom>
              <a:noFill/>
              <a:ln w="9525" algn="ctr">
                <a:noFill/>
                <a:miter lim="800000"/>
                <a:headEnd/>
                <a:tailEnd/>
              </a:ln>
            </p:spPr>
            <p:txBody>
              <a:bodyPr wrap="square" anchor="ctr">
                <a:spAutoFit/>
              </a:bodyPr>
              <a:lstStyle/>
              <a:p>
                <a:pPr algn="ctr" defTabSz="914400">
                  <a:buNone/>
                </a:pPr>
                <a:r>
                  <a:rPr lang="ru-RU" sz="630" b="0" i="0" smtClean="0">
                    <a:latin typeface="Arial"/>
                    <a:ea typeface="+mn-ea"/>
                    <a:cs typeface="+mn-cs"/>
                  </a:rPr>
                  <a:t>Eclipse</a:t>
                </a:r>
              </a:p>
              <a:p>
                <a:pPr algn="ctr" defTabSz="914400">
                  <a:buNone/>
                </a:pPr>
                <a:r>
                  <a:rPr lang="ru-RU" sz="630" b="0" i="0" smtClean="0">
                    <a:latin typeface="Arial"/>
                    <a:ea typeface="+mn-ea"/>
                    <a:cs typeface="+mn-cs"/>
                  </a:rPr>
                  <a:t>Расширения </a:t>
                </a:r>
                <a:endParaRPr lang="ru-RU" sz="630" b="0" i="0">
                  <a:latin typeface="Arial"/>
                  <a:ea typeface="+mn-ea"/>
                  <a:cs typeface="+mn-cs"/>
                </a:endParaRPr>
              </a:p>
            </p:txBody>
          </p:sp>
          <p:sp>
            <p:nvSpPr>
              <p:cNvPr id="84" name="Line 32"/>
              <p:cNvSpPr>
                <a:spLocks noChangeShapeType="1"/>
              </p:cNvSpPr>
              <p:nvPr/>
            </p:nvSpPr>
            <p:spPr bwMode="auto">
              <a:xfrm>
                <a:off x="7626875" y="5743453"/>
                <a:ext cx="3206" cy="265783"/>
              </a:xfrm>
              <a:prstGeom prst="line">
                <a:avLst/>
              </a:prstGeom>
              <a:noFill/>
              <a:ln w="12700">
                <a:solidFill>
                  <a:schemeClr val="accent1"/>
                </a:solidFill>
                <a:round/>
                <a:headEnd type="diamond" w="lg" len="lg"/>
                <a:tailEnd/>
              </a:ln>
            </p:spPr>
            <p:txBody>
              <a:bodyPr wrap="square" lIns="90000" tIns="46800" rIns="90000" bIns="46800" anchor="ctr">
                <a:spAutoFit/>
              </a:bodyPr>
              <a:lstStyle/>
              <a:p>
                <a:endParaRPr lang="ru-RU" sz="1100"/>
              </a:p>
            </p:txBody>
          </p:sp>
          <p:pic>
            <p:nvPicPr>
              <p:cNvPr id="85" name="Picture 84" descr="Eclipse.bmp"/>
              <p:cNvPicPr>
                <a:picLocks noChangeAspect="1"/>
              </p:cNvPicPr>
              <p:nvPr/>
            </p:nvPicPr>
            <p:blipFill>
              <a:blip r:embed="rId3" cstate="print"/>
              <a:stretch>
                <a:fillRect/>
              </a:stretch>
            </p:blipFill>
            <p:spPr>
              <a:xfrm>
                <a:off x="8412456" y="3108374"/>
                <a:ext cx="528638" cy="528638"/>
              </a:xfrm>
              <a:prstGeom prst="rect">
                <a:avLst/>
              </a:prstGeom>
            </p:spPr>
          </p:pic>
        </p:grpSp>
      </p:grpSp>
      <p:grpSp>
        <p:nvGrpSpPr>
          <p:cNvPr id="62" name="Group 61"/>
          <p:cNvGrpSpPr/>
          <p:nvPr/>
        </p:nvGrpSpPr>
        <p:grpSpPr>
          <a:xfrm>
            <a:off x="6327487" y="1588701"/>
            <a:ext cx="1977295" cy="526694"/>
            <a:chOff x="6327487" y="2503101"/>
            <a:chExt cx="1977295" cy="526694"/>
          </a:xfrm>
        </p:grpSpPr>
        <p:sp>
          <p:nvSpPr>
            <p:cNvPr id="63" name="Rounded Rectangle 62"/>
            <p:cNvSpPr/>
            <p:nvPr/>
          </p:nvSpPr>
          <p:spPr bwMode="gray">
            <a:xfrm>
              <a:off x="6327487" y="2503101"/>
              <a:ext cx="1977295"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600" b="0" i="0" u="sng"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pic>
          <p:nvPicPr>
            <p:cNvPr id="64" name="Picture 53" descr="132559_l_srgb_s_gl"/>
            <p:cNvPicPr>
              <a:picLocks noChangeArrowheads="1"/>
            </p:cNvPicPr>
            <p:nvPr/>
          </p:nvPicPr>
          <p:blipFill>
            <a:blip r:embed="rId4" cstate="print"/>
            <a:srcRect l="29500" t="11613" r="10788" b="34972"/>
            <a:stretch>
              <a:fillRect/>
            </a:stretch>
          </p:blipFill>
          <p:spPr bwMode="gray">
            <a:xfrm>
              <a:off x="7699321" y="2522677"/>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67" name="Rectangle 66"/>
            <p:cNvSpPr/>
            <p:nvPr/>
          </p:nvSpPr>
          <p:spPr bwMode="gray">
            <a:xfrm>
              <a:off x="6342987" y="2533684"/>
              <a:ext cx="1332689" cy="486383"/>
            </a:xfrm>
            <a:prstGeom prst="rect">
              <a:avLst/>
            </a:prstGeom>
            <a:solidFill>
              <a:srgbClr val="44697D"/>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ru-RU" sz="900" b="1" i="0" u="none" strike="noStrike" cap="none" spc="0" baseline="0" smtClean="0">
                  <a:solidFill>
                    <a:srgbClr val="FFFFFF"/>
                  </a:solidFill>
                  <a:effectLst/>
                  <a:latin typeface="Arial"/>
                  <a:ea typeface="Arial Unicode MS"/>
                  <a:cs typeface="Arial Unicode MS"/>
                </a:rPr>
                <a:t>ИТ/разработка</a:t>
              </a:r>
              <a:endParaRPr lang="ru-RU" sz="900" b="1" i="0" u="none" strike="noStrike" cap="none" spc="0" baseline="0">
                <a:solidFill>
                  <a:srgbClr val="FFFFFF"/>
                </a:solidFill>
                <a:effectLst/>
                <a:latin typeface="Arial"/>
                <a:ea typeface="Arial Unicode MS"/>
                <a:cs typeface="Arial Unicode MS"/>
              </a:endParaRPr>
            </a:p>
          </p:txBody>
        </p:sp>
      </p:gr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en-GB" sz="2400" b="1" i="0">
                <a:solidFill>
                  <a:srgbClr val="666666"/>
                </a:solidFill>
                <a:latin typeface="Arial"/>
                <a:ea typeface="+mj-ea"/>
                <a:cs typeface="+mj-cs"/>
              </a:rPr>
              <a:t>Усовершенствованная версия ESR 7.3</a:t>
            </a:r>
          </a:p>
        </p:txBody>
      </p:sp>
      <p:pic>
        <p:nvPicPr>
          <p:cNvPr id="1026" name="Picture 2" descr="C:\Users\i053143\AppData\Local\Microsoft\Windows\Temporary Internet Files\Content.Outlook\MHN6ZVEU\ESR Screen Shot - Eclipser.jpg"/>
          <p:cNvPicPr>
            <a:picLocks noChangeAspect="1" noChangeArrowheads="1"/>
          </p:cNvPicPr>
          <p:nvPr/>
        </p:nvPicPr>
        <p:blipFill>
          <a:blip r:embed="rId2" cstate="print"/>
          <a:srcRect/>
          <a:stretch>
            <a:fillRect/>
          </a:stretch>
        </p:blipFill>
        <p:spPr bwMode="auto">
          <a:xfrm>
            <a:off x="548641" y="1156482"/>
            <a:ext cx="7642860" cy="53222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Библиотека бизнес-процессов</a:t>
            </a:r>
            <a:r>
              <a:rPr lang="ru-RU" sz="2400" b="1" i="0" smtClean="0">
                <a:solidFill>
                  <a:srgbClr val="666666"/>
                </a:solidFill>
                <a:latin typeface="Arial"/>
                <a:ea typeface="+mj-ea"/>
                <a:cs typeface="+mj-cs"/>
              </a:rPr>
              <a:t/>
            </a:r>
            <a:br>
              <a:rPr lang="ru-RU" sz="2400" b="1" i="0" smtClean="0">
                <a:solidFill>
                  <a:srgbClr val="666666"/>
                </a:solidFill>
                <a:latin typeface="Arial"/>
                <a:ea typeface="+mj-ea"/>
                <a:cs typeface="+mj-cs"/>
              </a:rPr>
            </a:br>
            <a:r>
              <a:rPr lang="ru-RU" sz="2000" b="0" i="0" smtClean="0">
                <a:solidFill>
                  <a:srgbClr val="666666"/>
                </a:solidFill>
                <a:latin typeface="Arial"/>
                <a:ea typeface="+mj-ea"/>
                <a:cs typeface="+mj-cs"/>
              </a:rPr>
              <a:t>Надлежащее управление </a:t>
            </a:r>
            <a:r>
              <a:rPr lang="ru-RU" sz="2000" b="0" i="0" smtClean="0">
                <a:solidFill>
                  <a:srgbClr val="666666"/>
                </a:solidFill>
                <a:latin typeface="Arial"/>
                <a:ea typeface="+mj-ea"/>
                <a:cs typeface="+mj-cs"/>
              </a:rPr>
              <a:t>бизнес-процессами</a:t>
            </a:r>
            <a:endParaRPr lang="ru-RU" sz="2000" b="0" i="0">
              <a:solidFill>
                <a:srgbClr val="666666"/>
              </a:solidFill>
              <a:latin typeface="Arial"/>
              <a:ea typeface="+mj-ea"/>
              <a:cs typeface="+mj-cs"/>
            </a:endParaRPr>
          </a:p>
        </p:txBody>
      </p:sp>
      <p:cxnSp>
        <p:nvCxnSpPr>
          <p:cNvPr id="232" name="Straight Connector 231"/>
          <p:cNvCxnSpPr/>
          <p:nvPr/>
        </p:nvCxnSpPr>
        <p:spPr bwMode="auto">
          <a:xfrm rot="10800000">
            <a:off x="2146852" y="4969014"/>
            <a:ext cx="1347658" cy="599"/>
          </a:xfrm>
          <a:prstGeom prst="line">
            <a:avLst/>
          </a:prstGeom>
          <a:noFill/>
          <a:ln w="12700" cap="flat" cmpd="sng" algn="ctr">
            <a:solidFill>
              <a:srgbClr val="F0AB00"/>
            </a:solidFill>
            <a:prstDash val="solid"/>
          </a:ln>
          <a:effectLst/>
        </p:spPr>
      </p:cxnSp>
      <p:sp>
        <p:nvSpPr>
          <p:cNvPr id="233" name="Rounded Rectangle 232"/>
          <p:cNvSpPr/>
          <p:nvPr/>
        </p:nvSpPr>
        <p:spPr bwMode="gray">
          <a:xfrm>
            <a:off x="149899" y="1265390"/>
            <a:ext cx="5396461" cy="4684710"/>
          </a:xfrm>
          <a:prstGeom prst="roundRect">
            <a:avLst>
              <a:gd name="adj" fmla="val 4392"/>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600" b="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grpSp>
        <p:nvGrpSpPr>
          <p:cNvPr id="3" name="Group 10"/>
          <p:cNvGrpSpPr/>
          <p:nvPr/>
        </p:nvGrpSpPr>
        <p:grpSpPr>
          <a:xfrm>
            <a:off x="149910" y="1255789"/>
            <a:ext cx="5418000" cy="320858"/>
            <a:chOff x="187082" y="1415999"/>
            <a:chExt cx="5065712" cy="600922"/>
          </a:xfrm>
        </p:grpSpPr>
        <p:sp>
          <p:nvSpPr>
            <p:cNvPr id="305" name="Rectangle 8"/>
            <p:cNvSpPr>
              <a:spLocks noChangeArrowheads="1"/>
            </p:cNvSpPr>
            <p:nvPr/>
          </p:nvSpPr>
          <p:spPr bwMode="gray">
            <a:xfrm>
              <a:off x="187591" y="1872458"/>
              <a:ext cx="5065203" cy="144463"/>
            </a:xfrm>
            <a:prstGeom prst="rect">
              <a:avLst/>
            </a:prstGeom>
            <a:solidFill>
              <a:srgbClr val="F0AB00"/>
            </a:solidFill>
            <a:ln w="9525" algn="ctr">
              <a:no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a:ln>
                  <a:noFill/>
                </a:ln>
                <a:solidFill>
                  <a:srgbClr val="000000"/>
                </a:solidFill>
                <a:effectLst/>
                <a:uLnTx/>
                <a:uFillTx/>
                <a:cs typeface="Arial Unicode MS" pitchFamily="34" charset="-128"/>
              </a:endParaRPr>
            </a:p>
          </p:txBody>
        </p:sp>
        <p:sp>
          <p:nvSpPr>
            <p:cNvPr id="306" name="AutoShape 9"/>
            <p:cNvSpPr>
              <a:spLocks noChangeArrowheads="1"/>
            </p:cNvSpPr>
            <p:nvPr/>
          </p:nvSpPr>
          <p:spPr bwMode="gray">
            <a:xfrm>
              <a:off x="187082" y="1415999"/>
              <a:ext cx="5065712" cy="576263"/>
            </a:xfrm>
            <a:prstGeom prst="roundRect">
              <a:avLst>
                <a:gd name="adj" fmla="val 30579"/>
              </a:avLst>
            </a:prstGeom>
            <a:solidFill>
              <a:srgbClr val="F0AB00"/>
            </a:solidFill>
            <a:ln w="9525" algn="ctr">
              <a:noFill/>
              <a:round/>
              <a:headEnd/>
              <a:tailEnd/>
            </a:ln>
          </p:spPr>
          <p:txBody>
            <a:bodyPr lIns="90000" tIns="18000" rIns="90000" bIns="18000" anchor="ctr"/>
            <a:lstStyle/>
            <a:p>
              <a:pPr marL="0" marR="0" indent="0" algn="ctr" defTabSz="914400">
                <a:lnSpc>
                  <a:spcPct val="100000"/>
                </a:lnSpc>
                <a:spcBef>
                  <a:spcPts val="0"/>
                </a:spcBef>
                <a:spcAft>
                  <a:spcPts val="0"/>
                </a:spcAft>
                <a:buNone/>
              </a:pPr>
              <a:endParaRPr lang="ru-RU" sz="1200" strike="noStrike" smtClean="0">
                <a:solidFill>
                  <a:srgbClr val="000000"/>
                </a:solidFill>
                <a:cs typeface="Arial Unicode MS"/>
              </a:endParaRPr>
            </a:p>
            <a:p>
              <a:pPr marL="0" marR="0" indent="0" algn="ctr" defTabSz="914400">
                <a:lnSpc>
                  <a:spcPct val="100000"/>
                </a:lnSpc>
                <a:spcBef>
                  <a:spcPts val="0"/>
                </a:spcBef>
                <a:spcAft>
                  <a:spcPts val="0"/>
                </a:spcAft>
                <a:buNone/>
              </a:pPr>
              <a:r>
                <a:rPr lang="ru-RU" sz="1200" b="1" i="0" u="none" strike="noStrike" cap="none" spc="0" baseline="0" smtClean="0">
                  <a:solidFill>
                    <a:srgbClr val="000000"/>
                  </a:solidFill>
                  <a:effectLst/>
                  <a:latin typeface="Arial"/>
                  <a:ea typeface="+mn-ea"/>
                  <a:cs typeface="Arial Unicode MS"/>
                </a:rPr>
                <a:t>Планирование </a:t>
              </a:r>
              <a:r>
                <a:rPr lang="ru-RU" sz="1200" b="1" i="0" u="none" strike="noStrike" cap="none" spc="0" baseline="0" smtClean="0">
                  <a:solidFill>
                    <a:srgbClr val="000000"/>
                  </a:solidFill>
                  <a:effectLst/>
                  <a:latin typeface="Arial"/>
                  <a:ea typeface="+mn-ea"/>
                  <a:cs typeface="Arial Unicode MS"/>
                </a:rPr>
                <a:t>бизнес-</a:t>
              </a:r>
              <a:r>
                <a:rPr lang="ru-RU" sz="1200" b="1" i="0" u="none" strike="noStrike" cap="none" spc="0" smtClean="0">
                  <a:solidFill>
                    <a:srgbClr val="000000"/>
                  </a:solidFill>
                  <a:effectLst/>
                  <a:latin typeface="Arial"/>
                  <a:ea typeface="+mn-ea"/>
                  <a:cs typeface="Arial Unicode MS"/>
                </a:rPr>
                <a:t>процессов</a:t>
              </a:r>
              <a:endParaRPr lang="ru-RU" sz="1200" b="1" i="0" u="none" strike="noStrike" cap="none" spc="0" smtClean="0">
                <a:solidFill>
                  <a:srgbClr val="000000"/>
                </a:solidFill>
                <a:effectLst/>
                <a:latin typeface="Arial"/>
                <a:ea typeface="+mn-ea"/>
                <a:cs typeface="Arial Unicode MS"/>
              </a:endParaRPr>
            </a:p>
            <a:p>
              <a:pPr marL="0" marR="0" indent="0" algn="ctr" defTabSz="914400">
                <a:lnSpc>
                  <a:spcPct val="100000"/>
                </a:lnSpc>
                <a:spcBef>
                  <a:spcPts val="0"/>
                </a:spcBef>
                <a:spcAft>
                  <a:spcPts val="0"/>
                </a:spcAft>
                <a:buNone/>
              </a:pPr>
              <a:endParaRPr lang="ru-RU" sz="1200" strike="noStrike" smtClean="0">
                <a:solidFill>
                  <a:srgbClr val="000000"/>
                </a:solidFill>
                <a:cs typeface="Arial Unicode MS"/>
              </a:endParaRPr>
            </a:p>
          </p:txBody>
        </p:sp>
      </p:grpSp>
      <p:sp>
        <p:nvSpPr>
          <p:cNvPr id="238" name="AutoShape 4"/>
          <p:cNvSpPr>
            <a:spLocks noChangeArrowheads="1"/>
          </p:cNvSpPr>
          <p:nvPr/>
        </p:nvSpPr>
        <p:spPr bwMode="gray">
          <a:xfrm>
            <a:off x="5647583" y="3073400"/>
            <a:ext cx="3327168" cy="2817990"/>
          </a:xfrm>
          <a:prstGeom prst="roundRect">
            <a:avLst>
              <a:gd name="adj" fmla="val 5815"/>
            </a:avLst>
          </a:prstGeom>
          <a:gradFill rotWithShape="1">
            <a:gsLst>
              <a:gs pos="0">
                <a:srgbClr val="F0F0F0"/>
              </a:gs>
              <a:gs pos="100000">
                <a:srgbClr val="FEFEFE"/>
              </a:gs>
            </a:gsLst>
            <a:lin ang="2700000" scaled="1"/>
          </a:gradFill>
          <a:ln w="12700" algn="ctr">
            <a:solidFill>
              <a:srgbClr val="666666"/>
            </a:solidFill>
            <a:round/>
            <a:headEnd/>
            <a:tailEnd/>
          </a:ln>
          <a:effectLst>
            <a:prstShdw prst="shdw17" dist="17961" dir="2700000">
              <a:srgbClr val="909090"/>
            </a:prstShdw>
          </a:effectLst>
        </p:spPr>
        <p:txBody>
          <a:bodyPr wrap="square" lIns="72000" tIns="72000" rIns="72000" bIns="72000" anchor="ctr">
            <a:noAutofit/>
          </a:bodyPr>
          <a:lstStyle/>
          <a:p>
            <a:pPr marL="164592" marR="0" lvl="1" indent="-164592" algn="l" defTabSz="914400">
              <a:lnSpc>
                <a:spcPct val="100000"/>
              </a:lnSpc>
              <a:spcBef>
                <a:spcPts val="420"/>
              </a:spcBef>
              <a:spcAft>
                <a:spcPts val="0"/>
              </a:spcAft>
              <a:buClr>
                <a:srgbClr val="F0AB00"/>
              </a:buClr>
              <a:buFont typeface="Wingdings"/>
              <a:buChar char="n"/>
            </a:pPr>
            <a:r>
              <a:rPr lang="ru-RU" sz="1200" b="0" i="0" u="none" strike="noStrike" cap="none" spc="0" baseline="0" smtClean="0">
                <a:effectLst/>
                <a:ea typeface="Arial Unicode MS"/>
                <a:cs typeface="Arial Unicode MS"/>
              </a:rPr>
              <a:t>Расширенные</a:t>
            </a:r>
            <a:r>
              <a:rPr lang="ru-RU" sz="1200" b="0" i="0" u="none" strike="noStrike" cap="none" spc="0" baseline="0" smtClean="0">
                <a:effectLst/>
                <a:ea typeface="Arial Unicode MS"/>
                <a:cs typeface="Arial Unicode MS"/>
              </a:rPr>
              <a:t> возможности моделирования на основе стандартов обозначения </a:t>
            </a:r>
            <a:r>
              <a:rPr lang="ru-RU" sz="1200" b="0" i="0" u="none" strike="noStrike" cap="none" spc="0" baseline="0" smtClean="0">
                <a:effectLst/>
                <a:ea typeface="Arial Unicode MS"/>
                <a:cs typeface="Arial Unicode MS"/>
              </a:rPr>
              <a:t>BPMN</a:t>
            </a:r>
            <a:endParaRPr lang="ru-RU" sz="1200" b="0" i="0" u="none" strike="noStrike" cap="none" spc="0" baseline="0" smtClean="0">
              <a:ea typeface="Arial Unicode MS"/>
              <a:cs typeface="Arial Unicode MS"/>
            </a:endParaRPr>
          </a:p>
          <a:p>
            <a:pPr marL="164592" marR="0" lvl="1" indent="-164592" algn="l" defTabSz="914400">
              <a:lnSpc>
                <a:spcPct val="100000"/>
              </a:lnSpc>
              <a:spcBef>
                <a:spcPts val="420"/>
              </a:spcBef>
              <a:spcAft>
                <a:spcPts val="0"/>
              </a:spcAft>
              <a:buClr>
                <a:srgbClr val="F0AB00"/>
              </a:buClr>
              <a:buFont typeface="Wingdings"/>
              <a:buChar char="n"/>
            </a:pPr>
            <a:r>
              <a:rPr lang="ru-RU" sz="1200" b="0" i="0" u="none" strike="noStrike" cap="none" spc="0" baseline="0" smtClean="0"/>
              <a:t>﻿</a:t>
            </a:r>
            <a:r>
              <a:rPr lang="ru-RU" sz="1200" b="0" i="0" u="none" strike="noStrike" cap="none" spc="0" baseline="0" smtClean="0">
                <a:effectLst/>
              </a:rPr>
              <a:t>Общее представление и доступ </a:t>
            </a:r>
            <a:r>
              <a:rPr lang="ru-RU" sz="1200" b="0" i="0" u="none" strike="noStrike" cap="none" spc="0" baseline="0" smtClean="0">
                <a:effectLst/>
              </a:rPr>
              <a:t>к</a:t>
            </a:r>
            <a:r>
              <a:rPr lang="ru-RU" sz="1200" b="0" i="0" u="none" strike="noStrike" cap="none" spc="0" baseline="0" smtClean="0">
                <a:effectLst/>
              </a:rPr>
              <a:t> </a:t>
            </a:r>
            <a:r>
              <a:rPr lang="ru-RU" sz="1200" b="0" i="0" u="none" strike="noStrike" cap="none" spc="0" baseline="0" smtClean="0">
                <a:effectLst/>
              </a:rPr>
              <a:t>эталонному</a:t>
            </a:r>
            <a:r>
              <a:rPr lang="ru-RU" sz="1200" b="0" i="0" u="none" strike="noStrike" cap="none" spc="0" baseline="0" smtClean="0">
                <a:effectLst/>
              </a:rPr>
              <a:t> содержимому бизнес-процессов SAP и точкам </a:t>
            </a:r>
            <a:r>
              <a:rPr lang="ru-RU" sz="1200" b="0" i="0" u="none" strike="noStrike" cap="none" spc="0" baseline="0" smtClean="0">
                <a:effectLst/>
              </a:rPr>
              <a:t>расширения</a:t>
            </a:r>
            <a:endParaRPr lang="ru-RU" sz="1200" b="0" i="0" u="none" strike="noStrike" cap="none" spc="0" baseline="0" smtClean="0">
              <a:effectLst/>
            </a:endParaRPr>
          </a:p>
          <a:p>
            <a:pPr marL="164592" marR="0" lvl="1" indent="-164592" algn="l" defTabSz="914400">
              <a:lnSpc>
                <a:spcPct val="100000"/>
              </a:lnSpc>
              <a:spcBef>
                <a:spcPts val="420"/>
              </a:spcBef>
              <a:spcAft>
                <a:spcPts val="0"/>
              </a:spcAft>
              <a:buClr>
                <a:srgbClr val="F0AB00"/>
              </a:buClr>
              <a:buFont typeface="Wingdings"/>
              <a:buChar char="n"/>
            </a:pPr>
            <a:r>
              <a:rPr lang="ru-RU" sz="1200" b="0" i="0" u="none" strike="noStrike" cap="none" spc="0" baseline="0" smtClean="0">
                <a:effectLst/>
                <a:ea typeface="Arial Unicode MS"/>
                <a:cs typeface="Arial Unicode MS"/>
              </a:rPr>
              <a:t>Поддержка полного жизненного цикла </a:t>
            </a:r>
            <a:r>
              <a:rPr lang="ru-RU" sz="1200" b="0" i="0" u="none" strike="noStrike" cap="none" spc="0" baseline="0" smtClean="0">
                <a:effectLst/>
                <a:ea typeface="Arial Unicode MS"/>
                <a:cs typeface="Arial Unicode MS"/>
              </a:rPr>
              <a:t>бизнес-процессов:</a:t>
            </a:r>
            <a:r>
              <a:rPr lang="ru-RU" sz="1200" b="0" i="0" u="none" strike="noStrike" cap="none" spc="0" baseline="0" smtClean="0">
                <a:ea typeface="Arial Unicode MS"/>
                <a:cs typeface="Arial Unicode MS"/>
              </a:rPr>
              <a:t> </a:t>
            </a:r>
            <a:endParaRPr lang="ru-RU" sz="1200" b="0" i="0" u="none" strike="noStrike" cap="none" spc="0" baseline="0" smtClean="0">
              <a:ea typeface="Arial Unicode MS"/>
              <a:cs typeface="Arial Unicode MS"/>
            </a:endParaRPr>
          </a:p>
          <a:p>
            <a:pPr marL="621792" marR="0" lvl="2" indent="-164592" algn="l" defTabSz="914400">
              <a:lnSpc>
                <a:spcPct val="100000"/>
              </a:lnSpc>
              <a:spcBef>
                <a:spcPts val="360"/>
              </a:spcBef>
              <a:spcAft>
                <a:spcPts val="0"/>
              </a:spcAft>
              <a:buClr>
                <a:srgbClr val="F0AB00"/>
              </a:buClr>
              <a:buFont typeface="Wingdings"/>
              <a:buChar char="n"/>
            </a:pPr>
            <a:r>
              <a:rPr lang="ru-RU" sz="1100" b="0" i="0" u="none" strike="noStrike" cap="none" spc="0" baseline="0" smtClean="0">
                <a:effectLst/>
                <a:ea typeface="Arial Unicode MS"/>
                <a:cs typeface="Arial Unicode MS"/>
              </a:rPr>
              <a:t>требования</a:t>
            </a:r>
            <a:r>
              <a:rPr lang="ru-RU" sz="1100" b="0" i="0" u="none" strike="noStrike" cap="none" spc="0" baseline="0" smtClean="0">
                <a:effectLst/>
                <a:ea typeface="Arial Unicode MS"/>
                <a:cs typeface="Arial Unicode MS"/>
              </a:rPr>
              <a:t>, концептуальные </a:t>
            </a:r>
            <a:r>
              <a:rPr lang="ru-RU" sz="1100" b="0" i="0" u="none" strike="noStrike" cap="none" spc="0" baseline="0" smtClean="0">
                <a:effectLst/>
                <a:ea typeface="Arial Unicode MS"/>
                <a:cs typeface="Arial Unicode MS"/>
              </a:rPr>
              <a:t>планы</a:t>
            </a:r>
            <a:r>
              <a:rPr lang="ru-RU" sz="1100" b="0" i="0" u="none" strike="noStrike" cap="none" spc="0" baseline="0" smtClean="0">
                <a:effectLst/>
                <a:ea typeface="Arial Unicode MS"/>
                <a:cs typeface="Arial Unicode MS"/>
              </a:rPr>
              <a:t>, реализация и </a:t>
            </a:r>
            <a:r>
              <a:rPr lang="ru-RU" sz="1100" b="0" i="0" u="none" strike="noStrike" cap="none" spc="0" baseline="0" smtClean="0">
                <a:effectLst/>
                <a:ea typeface="Arial Unicode MS"/>
                <a:cs typeface="Arial Unicode MS"/>
              </a:rPr>
              <a:t>конфигурирование…</a:t>
            </a:r>
            <a:endParaRPr lang="ru-RU" sz="1100" b="0" i="0" u="none" strike="noStrike" cap="none" spc="0" baseline="0" smtClean="0">
              <a:effectLst/>
              <a:ea typeface="Arial Unicode MS"/>
              <a:cs typeface="Arial Unicode MS"/>
            </a:endParaRPr>
          </a:p>
          <a:p>
            <a:pPr marL="164592" marR="0" lvl="1" indent="-164592" algn="l" defTabSz="914400">
              <a:lnSpc>
                <a:spcPct val="100000"/>
              </a:lnSpc>
              <a:spcBef>
                <a:spcPts val="420"/>
              </a:spcBef>
              <a:spcAft>
                <a:spcPts val="0"/>
              </a:spcAft>
              <a:buClr>
                <a:srgbClr val="F0AB00"/>
              </a:buClr>
              <a:buFont typeface="Wingdings"/>
              <a:buChar char="n"/>
            </a:pPr>
            <a:r>
              <a:rPr lang="ru-RU" sz="1200" b="0" i="0" u="none" strike="noStrike" cap="none" spc="0" baseline="0" smtClean="0">
                <a:effectLst/>
                <a:ea typeface="Arial Unicode MS"/>
                <a:cs typeface="Arial Unicode MS"/>
              </a:rPr>
              <a:t>Широкий выбор бизнес-контента от </a:t>
            </a:r>
            <a:r>
              <a:rPr lang="ru-RU" sz="1200" b="0" i="0" u="none" strike="noStrike" cap="none" spc="0" baseline="0" smtClean="0">
                <a:effectLst/>
                <a:ea typeface="Arial Unicode MS"/>
                <a:cs typeface="Arial Unicode MS"/>
              </a:rPr>
              <a:t>SAP</a:t>
            </a:r>
            <a:r>
              <a:rPr lang="ru-RU" sz="1200" b="0" i="0" u="none" strike="noStrike" cap="none" spc="0" baseline="0" smtClean="0">
                <a:effectLst/>
                <a:ea typeface="Arial Unicode MS"/>
                <a:cs typeface="Arial Unicode MS"/>
              </a:rPr>
              <a:t>, </a:t>
            </a:r>
            <a:r>
              <a:rPr lang="ru-RU" sz="1200" b="0" i="0" u="none" strike="noStrike" cap="none" spc="0" baseline="0" smtClean="0">
                <a:effectLst/>
                <a:ea typeface="Arial Unicode MS"/>
                <a:cs typeface="Arial Unicode MS"/>
              </a:rPr>
              <a:t>партнеров</a:t>
            </a:r>
            <a:r>
              <a:rPr lang="ru-RU" sz="1200" b="0" i="0" u="none" strike="noStrike" cap="none" spc="0" baseline="0" smtClean="0">
                <a:effectLst/>
                <a:ea typeface="Arial Unicode MS"/>
                <a:cs typeface="Arial Unicode MS"/>
              </a:rPr>
              <a:t>, клиентов и </a:t>
            </a:r>
            <a:r>
              <a:rPr lang="ru-RU" sz="1200" b="0" i="0" u="none" strike="noStrike" cap="none" spc="0" baseline="0" smtClean="0">
                <a:effectLst/>
                <a:ea typeface="Arial Unicode MS"/>
                <a:cs typeface="Arial Unicode MS"/>
              </a:rPr>
              <a:t>организаций</a:t>
            </a:r>
            <a:r>
              <a:rPr lang="ru-RU" sz="1200" b="0" i="0" u="none" strike="noStrike" cap="none" spc="0" baseline="0" smtClean="0">
                <a:effectLst/>
                <a:ea typeface="Arial Unicode MS"/>
                <a:cs typeface="Arial Unicode MS"/>
              </a:rPr>
              <a:t>, разрабатывающих </a:t>
            </a:r>
            <a:r>
              <a:rPr lang="ru-RU" sz="1200" b="0" i="0" u="none" strike="noStrike" cap="none" spc="0" baseline="0" smtClean="0">
                <a:effectLst/>
                <a:ea typeface="Arial Unicode MS"/>
                <a:cs typeface="Arial Unicode MS"/>
              </a:rPr>
              <a:t>стандарты</a:t>
            </a:r>
            <a:endParaRPr lang="ru-RU" sz="1200" strike="noStrike" smtClean="0">
              <a:ea typeface="Arial Unicode MS"/>
              <a:cs typeface="Arial Unicode MS"/>
            </a:endParaRPr>
          </a:p>
        </p:txBody>
      </p:sp>
      <p:sp>
        <p:nvSpPr>
          <p:cNvPr id="239" name="Rectangle 238"/>
          <p:cNvSpPr/>
          <p:nvPr/>
        </p:nvSpPr>
        <p:spPr>
          <a:xfrm>
            <a:off x="6131030" y="6014635"/>
            <a:ext cx="2844000" cy="471730"/>
          </a:xfrm>
          <a:prstGeom prst="rect">
            <a:avLst/>
          </a:prstGeom>
          <a:solidFill>
            <a:srgbClr val="F0AB00">
              <a:hueOff val="0"/>
              <a:satOff val="0"/>
              <a:lumOff val="0"/>
              <a:alphaOff val="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p:spPr>
        <p:txBody>
          <a:bodyPr/>
          <a:lstStyle/>
          <a:p>
            <a:pPr marL="0" marR="0" indent="0" algn="ctr" defTabSz="914400">
              <a:lnSpc>
                <a:spcPct val="100000"/>
              </a:lnSpc>
              <a:spcAft>
                <a:spcPts val="0"/>
              </a:spcAft>
              <a:buNone/>
            </a:pPr>
            <a:endParaRPr lang="ru-RU" sz="200" b="1" i="0" u="none" strike="noStrike" cap="none" spc="0" baseline="0" smtClean="0">
              <a:solidFill>
                <a:srgbClr val="FFFFFF"/>
              </a:solidFill>
              <a:effectLst/>
              <a:latin typeface="Arial"/>
              <a:ea typeface="+mn-ea"/>
              <a:cs typeface="+mn-cs"/>
            </a:endParaRPr>
          </a:p>
          <a:p>
            <a:pPr marL="0" marR="0" indent="0" algn="ctr" defTabSz="914400">
              <a:lnSpc>
                <a:spcPct val="100000"/>
              </a:lnSpc>
              <a:spcAft>
                <a:spcPts val="0"/>
              </a:spcAft>
              <a:buNone/>
            </a:pPr>
            <a:r>
              <a:rPr lang="ru-RU" sz="1000" b="1" i="0" u="none" strike="noStrike" cap="none" spc="0" baseline="0" smtClean="0">
                <a:solidFill>
                  <a:srgbClr val="FFFFFF"/>
                </a:solidFill>
                <a:effectLst/>
                <a:latin typeface="Arial"/>
                <a:ea typeface="+mn-ea"/>
                <a:cs typeface="+mn-cs"/>
              </a:rPr>
              <a:t>Преимущества</a:t>
            </a:r>
            <a:r>
              <a:rPr lang="ru-RU" sz="1000" b="1" i="0" u="none" strike="noStrike" cap="none" spc="0" baseline="0" smtClean="0">
                <a:solidFill>
                  <a:srgbClr val="FFFFFF"/>
                </a:solidFill>
                <a:effectLst/>
                <a:latin typeface="Arial"/>
                <a:ea typeface="+mn-ea"/>
                <a:cs typeface="+mn-cs"/>
              </a:rPr>
              <a:t> готовых к </a:t>
            </a:r>
            <a:r>
              <a:rPr lang="ru-RU" sz="1000" b="1" i="0" u="none" strike="noStrike" cap="none" spc="0" baseline="0" smtClean="0">
                <a:solidFill>
                  <a:srgbClr val="FFFFFF"/>
                </a:solidFill>
                <a:effectLst/>
                <a:latin typeface="Arial"/>
                <a:ea typeface="+mn-ea"/>
                <a:cs typeface="+mn-cs"/>
              </a:rPr>
              <a:t>использованию</a:t>
            </a:r>
            <a:r>
              <a:rPr lang="ru-RU" sz="1000" b="1" i="0" u="none" strike="noStrike" cap="none" spc="0" baseline="0" smtClean="0">
                <a:solidFill>
                  <a:srgbClr val="FFFFFF"/>
                </a:solidFill>
                <a:latin typeface="Arial"/>
                <a:ea typeface="+mn-ea"/>
                <a:cs typeface="+mn-cs"/>
              </a:rPr>
              <a:t> </a:t>
            </a:r>
            <a:endParaRPr lang="ru-RU" sz="1000" b="1" i="0" u="none" strike="noStrike" cap="none" spc="0" baseline="0" smtClean="0">
              <a:solidFill>
                <a:srgbClr val="FFFFFF"/>
              </a:solidFill>
              <a:latin typeface="Arial"/>
              <a:ea typeface="+mn-ea"/>
              <a:cs typeface="+mn-cs"/>
            </a:endParaRPr>
          </a:p>
          <a:p>
            <a:pPr marL="0" marR="0" indent="0" algn="ctr" defTabSz="914400">
              <a:lnSpc>
                <a:spcPct val="100000"/>
              </a:lnSpc>
              <a:spcBef>
                <a:spcPts val="0"/>
              </a:spcBef>
              <a:spcAft>
                <a:spcPts val="0"/>
              </a:spcAft>
              <a:buNone/>
            </a:pPr>
            <a:r>
              <a:rPr lang="ru-RU" sz="1000" b="1" i="0" u="none" strike="noStrike" cap="none" spc="0" baseline="0" smtClean="0">
                <a:solidFill>
                  <a:srgbClr val="FFFFFF"/>
                </a:solidFill>
                <a:effectLst/>
                <a:latin typeface="Arial"/>
                <a:ea typeface="+mn-ea"/>
                <a:cs typeface="+mn-cs"/>
              </a:rPr>
              <a:t>передовых </a:t>
            </a:r>
            <a:r>
              <a:rPr lang="ru-RU" sz="1000" b="1" i="0" u="none" strike="noStrike" cap="none" spc="0" baseline="0" smtClean="0">
                <a:solidFill>
                  <a:srgbClr val="FFFFFF"/>
                </a:solidFill>
                <a:effectLst/>
                <a:latin typeface="Arial"/>
                <a:ea typeface="+mn-ea"/>
                <a:cs typeface="+mn-cs"/>
              </a:rPr>
              <a:t>практик</a:t>
            </a:r>
            <a:endParaRPr lang="ru-RU" sz="1000" b="1" i="0" u="none" strike="noStrike" cap="none" spc="0" baseline="0">
              <a:solidFill>
                <a:srgbClr val="FFFFFF"/>
              </a:solidFill>
              <a:effectLst/>
              <a:latin typeface="Arial"/>
              <a:ea typeface="+mn-ea"/>
              <a:cs typeface="+mn-cs"/>
            </a:endParaRPr>
          </a:p>
        </p:txBody>
      </p:sp>
      <p:sp>
        <p:nvSpPr>
          <p:cNvPr id="240" name="Rectangle 239"/>
          <p:cNvSpPr/>
          <p:nvPr/>
        </p:nvSpPr>
        <p:spPr>
          <a:xfrm>
            <a:off x="3184307" y="6000567"/>
            <a:ext cx="2844000" cy="471730"/>
          </a:xfrm>
          <a:prstGeom prst="rect">
            <a:avLst/>
          </a:prstGeom>
          <a:solidFill>
            <a:srgbClr val="F0AB00">
              <a:hueOff val="0"/>
              <a:satOff val="0"/>
              <a:lumOff val="0"/>
              <a:alphaOff val="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p:spPr>
        <p:txBody>
          <a:bodyPr/>
          <a:lstStyle/>
          <a:p>
            <a:pPr marL="0" marR="0" indent="0" algn="ctr" defTabSz="914400">
              <a:lnSpc>
                <a:spcPct val="100000"/>
              </a:lnSpc>
              <a:spcBef>
                <a:spcPts val="0"/>
              </a:spcBef>
              <a:spcAft>
                <a:spcPts val="0"/>
              </a:spcAft>
              <a:buNone/>
            </a:pPr>
            <a:r>
              <a:rPr lang="ru-RU" sz="950" b="1" i="0" u="none" strike="noStrike" cap="none" spc="0" baseline="0" smtClean="0">
                <a:solidFill>
                  <a:srgbClr val="FFFFFF"/>
                </a:solidFill>
                <a:effectLst/>
                <a:latin typeface="Arial"/>
                <a:ea typeface="+mn-ea"/>
                <a:cs typeface="+mn-cs"/>
              </a:rPr>
              <a:t>Возможность</a:t>
            </a:r>
            <a:r>
              <a:rPr lang="ru-RU" sz="950" b="1" i="0" u="none" strike="noStrike" cap="none" spc="0" baseline="0" smtClean="0">
                <a:solidFill>
                  <a:srgbClr val="FFFFFF"/>
                </a:solidFill>
                <a:effectLst/>
                <a:latin typeface="Arial"/>
                <a:ea typeface="+mn-ea"/>
                <a:cs typeface="+mn-cs"/>
              </a:rPr>
              <a:t> повторного использования </a:t>
            </a:r>
            <a:r>
              <a:rPr lang="ru-RU" sz="950" b="1" i="0" u="none" strike="noStrike" cap="none" spc="0" baseline="0" smtClean="0">
                <a:solidFill>
                  <a:srgbClr val="FFFFFF"/>
                </a:solidFill>
                <a:effectLst/>
                <a:latin typeface="Arial"/>
                <a:ea typeface="+mn-ea"/>
                <a:cs typeface="+mn-cs"/>
              </a:rPr>
              <a:t>и</a:t>
            </a:r>
            <a:r>
              <a:rPr lang="ru-RU" sz="950" b="1" i="0" u="none" strike="noStrike" cap="none" spc="0" baseline="0" smtClean="0">
                <a:solidFill>
                  <a:srgbClr val="FFFFFF"/>
                </a:solidFill>
                <a:effectLst/>
                <a:latin typeface="Arial"/>
                <a:ea typeface="+mn-ea"/>
                <a:cs typeface="+mn-cs"/>
              </a:rPr>
              <a:t> </a:t>
            </a:r>
            <a:r>
              <a:rPr lang="ru-RU" sz="950" b="1" i="0" u="none" strike="noStrike" cap="none" spc="0" baseline="0" smtClean="0">
                <a:solidFill>
                  <a:srgbClr val="FFFFFF"/>
                </a:solidFill>
                <a:effectLst/>
                <a:latin typeface="Arial"/>
                <a:ea typeface="+mn-ea"/>
                <a:cs typeface="+mn-cs"/>
              </a:rPr>
              <a:t>повышение</a:t>
            </a:r>
            <a:r>
              <a:rPr lang="ru-RU" sz="950" b="1" i="0" u="none" strike="noStrike" cap="none" spc="0" baseline="0" smtClean="0">
                <a:solidFill>
                  <a:srgbClr val="FFFFFF"/>
                </a:solidFill>
                <a:effectLst/>
                <a:latin typeface="Arial"/>
                <a:ea typeface="+mn-ea"/>
                <a:cs typeface="+mn-cs"/>
              </a:rPr>
              <a:t> прозрачности существующих активов </a:t>
            </a:r>
            <a:endParaRPr lang="ru-RU" sz="950" b="1" i="0" u="none" strike="noStrike" cap="none" spc="0" baseline="0">
              <a:solidFill>
                <a:srgbClr val="FFFFFF"/>
              </a:solidFill>
              <a:effectLst/>
              <a:latin typeface="Arial"/>
              <a:ea typeface="+mn-ea"/>
              <a:cs typeface="+mn-cs"/>
            </a:endParaRPr>
          </a:p>
        </p:txBody>
      </p:sp>
      <p:sp>
        <p:nvSpPr>
          <p:cNvPr id="241" name="Rectangle 240"/>
          <p:cNvSpPr/>
          <p:nvPr/>
        </p:nvSpPr>
        <p:spPr>
          <a:xfrm>
            <a:off x="203200" y="6000567"/>
            <a:ext cx="2844000" cy="471730"/>
          </a:xfrm>
          <a:prstGeom prst="rect">
            <a:avLst/>
          </a:prstGeom>
          <a:solidFill>
            <a:srgbClr val="F0AB00">
              <a:hueOff val="0"/>
              <a:satOff val="0"/>
              <a:lumOff val="0"/>
              <a:alphaOff val="0"/>
            </a:srgb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p:spPr>
        <p:txBody>
          <a:bodyPr anchor="ctr" anchorCtr="0"/>
          <a:lstStyle/>
          <a:p>
            <a:pPr marL="0" marR="0" indent="0" algn="ctr" defTabSz="914400">
              <a:lnSpc>
                <a:spcPct val="100000"/>
              </a:lnSpc>
              <a:spcBef>
                <a:spcPts val="0"/>
              </a:spcBef>
              <a:spcAft>
                <a:spcPts val="0"/>
              </a:spcAft>
              <a:buNone/>
            </a:pPr>
            <a:r>
              <a:rPr lang="ru-RU" sz="950" b="1" i="0" u="none" strike="noStrike" cap="none" spc="0" baseline="0" smtClean="0">
                <a:solidFill>
                  <a:srgbClr val="FFFFFF"/>
                </a:solidFill>
                <a:effectLst/>
              </a:rPr>
              <a:t>Обеспечение</a:t>
            </a:r>
            <a:r>
              <a:rPr lang="ru-RU" sz="950" b="1" i="0" u="none" strike="noStrike" cap="none" spc="0" baseline="0" smtClean="0">
                <a:solidFill>
                  <a:srgbClr val="FFFFFF"/>
                </a:solidFill>
                <a:effectLst/>
              </a:rPr>
              <a:t> маневренности бизнеса </a:t>
            </a:r>
            <a:r>
              <a:rPr lang="ru-RU" sz="950" b="1" i="0" u="none" strike="noStrike" cap="none" spc="0" baseline="0" smtClean="0">
                <a:solidFill>
                  <a:srgbClr val="FFFFFF"/>
                </a:solidFill>
                <a:effectLst/>
              </a:rPr>
              <a:t>при</a:t>
            </a:r>
            <a:r>
              <a:rPr lang="ru-RU" sz="950" b="1">
                <a:solidFill>
                  <a:srgbClr val="FFFFFF"/>
                </a:solidFill>
              </a:rPr>
              <a:t> </a:t>
            </a:r>
            <a:r>
              <a:rPr lang="ru-RU" sz="950" b="1" i="0" u="none" strike="noStrike" cap="none" spc="0" baseline="0" smtClean="0">
                <a:solidFill>
                  <a:srgbClr val="FFFFFF"/>
                </a:solidFill>
                <a:effectLst/>
              </a:rPr>
              <a:t>помощи </a:t>
            </a:r>
            <a:r>
              <a:rPr lang="ru-RU" sz="950" b="1" i="0" u="none" strike="noStrike" cap="none" spc="0" baseline="0" smtClean="0">
                <a:solidFill>
                  <a:srgbClr val="FFFFFF"/>
                </a:solidFill>
                <a:effectLst/>
              </a:rPr>
              <a:t>смоделированных</a:t>
            </a:r>
            <a:r>
              <a:rPr lang="ru-RU" sz="950" b="1" i="0" u="none" strike="noStrike" cap="none" spc="0" baseline="0" smtClean="0">
                <a:solidFill>
                  <a:srgbClr val="FFFFFF"/>
                </a:solidFill>
                <a:effectLst/>
              </a:rPr>
              <a:t> </a:t>
            </a:r>
            <a:r>
              <a:rPr lang="ru-RU" sz="950" b="1" i="0" u="none" strike="noStrike" cap="none" spc="0" baseline="0" smtClean="0">
                <a:solidFill>
                  <a:srgbClr val="FFFFFF"/>
                </a:solidFill>
                <a:effectLst/>
              </a:rPr>
              <a:t>процессов</a:t>
            </a:r>
            <a:endParaRPr lang="ru-RU" sz="950" b="1" i="0" u="none" strike="noStrike" cap="none" spc="0" baseline="0">
              <a:solidFill>
                <a:srgbClr val="FFFFFF"/>
              </a:solidFill>
              <a:effectLst/>
            </a:endParaRPr>
          </a:p>
        </p:txBody>
      </p:sp>
      <p:sp>
        <p:nvSpPr>
          <p:cNvPr id="242" name="Can 241"/>
          <p:cNvSpPr/>
          <p:nvPr/>
        </p:nvSpPr>
        <p:spPr bwMode="auto">
          <a:xfrm>
            <a:off x="2150118" y="4600088"/>
            <a:ext cx="1368017" cy="871538"/>
          </a:xfrm>
          <a:prstGeom prst="can">
            <a:avLst>
              <a:gd name="adj" fmla="val 50000"/>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ctr" defTabSz="914400">
              <a:lnSpc>
                <a:spcPct val="75000"/>
              </a:lnSpc>
              <a:spcBef>
                <a:spcPts val="0"/>
              </a:spcBef>
              <a:spcAft>
                <a:spcPts val="0"/>
              </a:spcAft>
              <a:buNone/>
            </a:pPr>
            <a:endParaRPr lang="ru-RU" sz="800" strike="noStrike" smtClean="0">
              <a:solidFill>
                <a:srgbClr val="FFFFFF"/>
              </a:solidFill>
            </a:endParaRPr>
          </a:p>
          <a:p>
            <a:pPr marL="0" marR="0" indent="0" algn="ctr" defTabSz="914400">
              <a:lnSpc>
                <a:spcPct val="75000"/>
              </a:lnSpc>
              <a:spcBef>
                <a:spcPts val="0"/>
              </a:spcBef>
              <a:spcAft>
                <a:spcPts val="0"/>
              </a:spcAft>
              <a:buNone/>
            </a:pPr>
            <a:r>
              <a:rPr lang="ru-RU" sz="800" b="1" i="0" u="none" strike="noStrike" cap="none" spc="0" baseline="0" smtClean="0">
                <a:solidFill>
                  <a:srgbClr val="FFFFFF"/>
                </a:solidFill>
              </a:rPr>
              <a:t> </a:t>
            </a:r>
            <a:endParaRPr lang="ru-RU" sz="800" b="1" i="0" u="none" strike="noStrike" cap="none" spc="0" baseline="0" smtClean="0">
              <a:solidFill>
                <a:srgbClr val="FFFFFF"/>
              </a:solidFill>
            </a:endParaRPr>
          </a:p>
          <a:p>
            <a:pPr marL="0" marR="0" indent="0" algn="ctr" defTabSz="914400">
              <a:lnSpc>
                <a:spcPct val="75000"/>
              </a:lnSpc>
              <a:spcBef>
                <a:spcPts val="0"/>
              </a:spcBef>
              <a:spcAft>
                <a:spcPts val="0"/>
              </a:spcAft>
              <a:buNone/>
            </a:pPr>
            <a:r>
              <a:rPr lang="ru-RU" sz="800" b="1" i="0" u="none" strike="noStrike" cap="none" spc="0" baseline="0" smtClean="0">
                <a:solidFill>
                  <a:srgbClr val="FFFFFF"/>
                </a:solidFill>
              </a:rPr>
              <a:t> </a:t>
            </a:r>
            <a:r>
              <a:rPr lang="ru-RU" sz="800" b="1" i="0" u="none" strike="noStrike" cap="none" spc="0" baseline="0" smtClean="0">
                <a:solidFill>
                  <a:srgbClr val="FFFFFF"/>
                </a:solidFill>
                <a:effectLst/>
              </a:rPr>
              <a:t>Репозиторий</a:t>
            </a:r>
            <a:endParaRPr lang="ru-RU" sz="800" b="1" i="0" u="none" strike="noStrike" cap="none" spc="0" baseline="0" smtClean="0">
              <a:solidFill>
                <a:srgbClr val="FFFFFF"/>
              </a:solidFill>
              <a:effectLst/>
            </a:endParaRPr>
          </a:p>
          <a:p>
            <a:pPr marL="0" marR="0" indent="0" algn="ctr" defTabSz="914400">
              <a:lnSpc>
                <a:spcPct val="75000"/>
              </a:lnSpc>
              <a:spcBef>
                <a:spcPts val="0"/>
              </a:spcBef>
              <a:spcAft>
                <a:spcPts val="0"/>
              </a:spcAft>
              <a:buNone/>
            </a:pPr>
            <a:r>
              <a:rPr lang="ru-RU" sz="800" b="1" i="0" u="none" strike="noStrike" cap="none" spc="0" baseline="0" smtClean="0">
                <a:solidFill>
                  <a:srgbClr val="FFFFFF"/>
                </a:solidFill>
                <a:effectLst/>
              </a:rPr>
              <a:t> </a:t>
            </a:r>
            <a:r>
              <a:rPr lang="ru-RU" sz="800" b="1" i="0" u="none" strike="noStrike" cap="none" spc="0" baseline="0" smtClean="0">
                <a:solidFill>
                  <a:srgbClr val="FFFFFF"/>
                </a:solidFill>
                <a:effectLst/>
              </a:rPr>
              <a:t>(распределенный)</a:t>
            </a:r>
            <a:endParaRPr lang="ru-RU" sz="800" b="1" i="0" u="none" strike="noStrike" cap="none" spc="0" baseline="0">
              <a:solidFill>
                <a:srgbClr val="FFFFFF"/>
              </a:solidFill>
              <a:effectLst/>
            </a:endParaRPr>
          </a:p>
        </p:txBody>
      </p:sp>
      <p:pic>
        <p:nvPicPr>
          <p:cNvPr id="243" name="Picture 11"/>
          <p:cNvPicPr>
            <a:picLocks noChangeAspect="1" noChangeArrowheads="1"/>
          </p:cNvPicPr>
          <p:nvPr/>
        </p:nvPicPr>
        <p:blipFill>
          <a:blip r:embed="rId3" cstate="print"/>
          <a:srcRect/>
          <a:stretch>
            <a:fillRect/>
          </a:stretch>
        </p:blipFill>
        <p:spPr bwMode="auto">
          <a:xfrm>
            <a:off x="2517189" y="4590409"/>
            <a:ext cx="731560" cy="427825"/>
          </a:xfrm>
          <a:prstGeom prst="rect">
            <a:avLst/>
          </a:prstGeom>
          <a:noFill/>
          <a:ln w="9525">
            <a:noFill/>
            <a:miter lim="800000"/>
            <a:headEnd/>
            <a:tailEnd/>
          </a:ln>
        </p:spPr>
      </p:pic>
      <p:sp>
        <p:nvSpPr>
          <p:cNvPr id="244" name="Text Box 47"/>
          <p:cNvSpPr txBox="1">
            <a:spLocks noChangeArrowheads="1"/>
          </p:cNvSpPr>
          <p:nvPr/>
        </p:nvSpPr>
        <p:spPr bwMode="gray">
          <a:xfrm>
            <a:off x="3469554" y="4985810"/>
            <a:ext cx="1955211" cy="8640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endParaRPr lang="ru-RU" sz="1000" strike="noStrike" smtClean="0">
              <a:solidFill>
                <a:srgbClr val="FFFFFF"/>
              </a:solidFill>
            </a:endParaRPr>
          </a:p>
          <a:p>
            <a:pPr marL="0" marR="0" indent="0" algn="l" defTabSz="914400">
              <a:lnSpc>
                <a:spcPct val="75000"/>
              </a:lnSpc>
              <a:spcBef>
                <a:spcPts val="0"/>
              </a:spcBef>
              <a:spcAft>
                <a:spcPts val="0"/>
              </a:spcAft>
              <a:buNone/>
            </a:pPr>
            <a:r>
              <a:rPr lang="ru-RU" sz="1000" b="1" i="0" u="none" strike="noStrike" cap="none" spc="0" baseline="0" smtClean="0">
                <a:solidFill>
                  <a:srgbClr val="FFFFFF"/>
                </a:solidFill>
                <a:latin typeface="Arial"/>
                <a:ea typeface="+mn-ea"/>
                <a:cs typeface="+mn-cs"/>
              </a:rPr>
              <a:t> </a:t>
            </a:r>
            <a:endParaRPr lang="ru-RU" sz="1000" b="1" i="0" u="none" strike="noStrike" cap="none" spc="0" baseline="0" smtClean="0">
              <a:solidFill>
                <a:srgbClr val="FFFFFF"/>
              </a:solidFill>
              <a:latin typeface="Arial"/>
              <a:ea typeface="+mn-ea"/>
              <a:cs typeface="+mn-cs"/>
            </a:endParaRPr>
          </a:p>
          <a:p>
            <a:pPr marL="0" marR="0" indent="0" algn="l" defTabSz="914400">
              <a:lnSpc>
                <a:spcPct val="75000"/>
              </a:lnSpc>
              <a:spcBef>
                <a:spcPts val="0"/>
              </a:spcBef>
              <a:spcAft>
                <a:spcPts val="0"/>
              </a:spcAft>
              <a:buNone/>
            </a:pPr>
            <a:r>
              <a:rPr lang="ru-RU" sz="1000" b="1" i="0" u="none" strike="noStrike" cap="none" spc="0" baseline="0" smtClean="0">
                <a:solidFill>
                  <a:srgbClr val="FFFFFF"/>
                </a:solidFill>
                <a:latin typeface="Arial"/>
                <a:ea typeface="+mn-ea"/>
                <a:cs typeface="+mn-cs"/>
              </a:rPr>
              <a:t> </a:t>
            </a:r>
            <a:endParaRPr lang="ru-RU" sz="1000" b="1" i="0" u="none" strike="noStrike" cap="none" spc="0" baseline="0" smtClean="0">
              <a:solidFill>
                <a:srgbClr val="FFFFFF"/>
              </a:solidFill>
              <a:latin typeface="Arial"/>
              <a:ea typeface="+mn-ea"/>
              <a:cs typeface="+mn-cs"/>
            </a:endParaRPr>
          </a:p>
          <a:p>
            <a:pPr marL="0" marR="0" indent="0" algn="l" defTabSz="914400">
              <a:lnSpc>
                <a:spcPct val="75000"/>
              </a:lnSpc>
              <a:spcBef>
                <a:spcPts val="0"/>
              </a:spcBef>
              <a:spcAft>
                <a:spcPts val="0"/>
              </a:spcAft>
              <a:buNone/>
            </a:pPr>
            <a:endParaRPr lang="ru-RU" sz="1000" strike="noStrike" smtClean="0">
              <a:solidFill>
                <a:srgbClr val="FFFFFF"/>
              </a:solidFill>
            </a:endParaRPr>
          </a:p>
          <a:p>
            <a:pPr marL="0" marR="0" indent="0" algn="l" defTabSz="914400">
              <a:lnSpc>
                <a:spcPct val="75000"/>
              </a:lnSpc>
              <a:spcBef>
                <a:spcPts val="0"/>
              </a:spcBef>
              <a:spcAft>
                <a:spcPts val="0"/>
              </a:spcAft>
              <a:buNone/>
            </a:pPr>
            <a:r>
              <a:rPr lang="ru-RU" sz="1000" b="1" i="0" u="none" strike="noStrike" cap="none" spc="0" baseline="0" smtClean="0">
                <a:solidFill>
                  <a:srgbClr val="FFFFFF"/>
                </a:solidFill>
                <a:latin typeface="Arial"/>
                <a:ea typeface="+mn-ea"/>
                <a:cs typeface="+mn-cs"/>
              </a:rPr>
              <a:t> </a:t>
            </a:r>
            <a:r>
              <a:rPr lang="ru-RU" sz="1200" b="1" i="0" u="none" strike="noStrike" cap="none" spc="0" baseline="0" smtClean="0">
                <a:solidFill>
                  <a:srgbClr val="FFFFFF"/>
                </a:solidFill>
                <a:effectLst/>
                <a:latin typeface="Arial"/>
                <a:ea typeface="+mn-ea"/>
                <a:cs typeface="+mn-cs"/>
              </a:rPr>
              <a:t>Шина </a:t>
            </a:r>
            <a:r>
              <a:rPr lang="ru-RU" sz="1200" b="1" i="0" u="none" strike="noStrike" cap="none" spc="0" baseline="0" smtClean="0">
                <a:solidFill>
                  <a:srgbClr val="FFFFFF"/>
                </a:solidFill>
                <a:effectLst/>
                <a:latin typeface="Arial"/>
                <a:ea typeface="+mn-ea"/>
                <a:cs typeface="+mn-cs"/>
              </a:rPr>
              <a:t>сервисов</a:t>
            </a:r>
            <a:r>
              <a:rPr lang="ru-RU" sz="1200" b="1" i="0" u="none" strike="noStrike" cap="none" spc="0" baseline="0" smtClean="0">
                <a:solidFill>
                  <a:srgbClr val="FFFFFF"/>
                </a:solidFill>
                <a:effectLst/>
                <a:latin typeface="Arial"/>
                <a:ea typeface="+mn-ea"/>
                <a:cs typeface="+mn-cs"/>
              </a:rPr>
              <a:t/>
            </a:r>
            <a:br>
              <a:rPr lang="ru-RU" sz="1200" b="1" i="0" u="none" strike="noStrike" cap="none" spc="0" baseline="0" smtClean="0">
                <a:solidFill>
                  <a:srgbClr val="FFFFFF"/>
                </a:solidFill>
                <a:effectLst/>
                <a:latin typeface="Arial"/>
                <a:ea typeface="+mn-ea"/>
                <a:cs typeface="+mn-cs"/>
              </a:rPr>
            </a:br>
            <a:r>
              <a:rPr lang="ru-RU" sz="1200" b="1" i="0" u="none" strike="noStrike" cap="none" spc="0" baseline="0" smtClean="0">
                <a:solidFill>
                  <a:srgbClr val="FFFFFF"/>
                </a:solidFill>
                <a:effectLst/>
                <a:latin typeface="Arial"/>
                <a:ea typeface="+mn-ea"/>
                <a:cs typeface="+mn-cs"/>
              </a:rPr>
              <a:t> </a:t>
            </a:r>
            <a:r>
              <a:rPr lang="ru-RU" sz="1200" b="1" i="0" u="none" strike="noStrike" cap="none" spc="0" baseline="0" smtClean="0">
                <a:solidFill>
                  <a:srgbClr val="FFFFFF"/>
                </a:solidFill>
                <a:effectLst/>
                <a:latin typeface="Arial"/>
                <a:ea typeface="+mn-ea"/>
                <a:cs typeface="+mn-cs"/>
              </a:rPr>
              <a:t>предприятия</a:t>
            </a:r>
            <a:r>
              <a:rPr lang="ru-RU" sz="1000" b="1" i="0" u="none" strike="noStrike" cap="none" spc="0" baseline="0" smtClean="0">
                <a:solidFill>
                  <a:srgbClr val="FFFFFF"/>
                </a:solidFill>
                <a:latin typeface="Arial"/>
                <a:ea typeface="+mn-ea"/>
                <a:cs typeface="+mn-cs"/>
              </a:rPr>
              <a:t> </a:t>
            </a:r>
            <a:endParaRPr lang="ru-RU" sz="1000" b="1" i="0" u="none" strike="noStrike" cap="none" spc="0" baseline="0">
              <a:solidFill>
                <a:srgbClr val="FFFFFF"/>
              </a:solidFill>
              <a:latin typeface="Arial"/>
              <a:ea typeface="+mn-ea"/>
              <a:cs typeface="+mn-cs"/>
            </a:endParaRPr>
          </a:p>
        </p:txBody>
      </p:sp>
      <p:sp>
        <p:nvSpPr>
          <p:cNvPr id="245" name="Text Box 47"/>
          <p:cNvSpPr txBox="1">
            <a:spLocks noChangeArrowheads="1"/>
          </p:cNvSpPr>
          <p:nvPr/>
        </p:nvSpPr>
        <p:spPr bwMode="gray">
          <a:xfrm>
            <a:off x="3469554" y="4096465"/>
            <a:ext cx="1955211" cy="864000"/>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endParaRPr lang="ru-RU" sz="1000" strike="noStrike" smtClean="0">
              <a:solidFill>
                <a:srgbClr val="FFFFFF"/>
              </a:solidFill>
            </a:endParaRPr>
          </a:p>
          <a:p>
            <a:pPr marL="0" marR="0" indent="0" algn="l" defTabSz="914400">
              <a:lnSpc>
                <a:spcPct val="75000"/>
              </a:lnSpc>
              <a:spcBef>
                <a:spcPts val="0"/>
              </a:spcBef>
              <a:spcAft>
                <a:spcPts val="0"/>
              </a:spcAft>
              <a:buNone/>
            </a:pPr>
            <a:r>
              <a:rPr lang="ru-RU" sz="1000" b="1" i="0" u="none" strike="noStrike" cap="none" spc="0" baseline="0" smtClean="0">
                <a:solidFill>
                  <a:srgbClr val="FFFFFF"/>
                </a:solidFill>
                <a:latin typeface="Arial"/>
                <a:ea typeface="+mn-ea"/>
                <a:cs typeface="+mn-cs"/>
              </a:rPr>
              <a:t> </a:t>
            </a:r>
            <a:r>
              <a:rPr lang="ru-RU" sz="1200" b="1" i="0" u="none" strike="noStrike" cap="none" spc="0" baseline="0" smtClean="0">
                <a:solidFill>
                  <a:srgbClr val="FFFFFF"/>
                </a:solidFill>
                <a:effectLst/>
                <a:latin typeface="Arial"/>
                <a:ea typeface="+mn-ea"/>
                <a:cs typeface="+mn-cs"/>
              </a:rPr>
              <a:t>Компоновка </a:t>
            </a:r>
            <a:r>
              <a:rPr lang="ru-RU" sz="1200" b="1" i="0" u="none" strike="noStrike" cap="none" spc="0" baseline="0" smtClean="0">
                <a:solidFill>
                  <a:srgbClr val="FFFFFF"/>
                </a:solidFill>
                <a:effectLst/>
                <a:latin typeface="Arial"/>
                <a:ea typeface="+mn-ea"/>
                <a:cs typeface="+mn-cs"/>
              </a:rPr>
              <a:t>процессов</a:t>
            </a:r>
            <a:endParaRPr lang="ru-RU" sz="1200" b="1" i="0" u="none" strike="noStrike" cap="none" spc="0" baseline="0" smtClean="0">
              <a:solidFill>
                <a:srgbClr val="FFFFFF"/>
              </a:solidFill>
              <a:effectLst/>
              <a:latin typeface="Arial"/>
              <a:ea typeface="+mn-ea"/>
              <a:cs typeface="+mn-cs"/>
            </a:endParaRPr>
          </a:p>
          <a:p>
            <a:pPr marL="0" marR="0" indent="0" algn="l" defTabSz="914400">
              <a:lnSpc>
                <a:spcPct val="75000"/>
              </a:lnSpc>
              <a:spcBef>
                <a:spcPts val="0"/>
              </a:spcBef>
              <a:spcAft>
                <a:spcPts val="0"/>
              </a:spcAft>
              <a:buNone/>
            </a:pPr>
            <a:endParaRPr lang="ru-RU" sz="1000" strike="noStrike" smtClean="0">
              <a:solidFill>
                <a:srgbClr val="FFFFFF"/>
              </a:solidFill>
            </a:endParaRPr>
          </a:p>
          <a:p>
            <a:pPr marL="0" marR="0" indent="0" algn="l" defTabSz="914400">
              <a:lnSpc>
                <a:spcPct val="75000"/>
              </a:lnSpc>
              <a:spcBef>
                <a:spcPts val="0"/>
              </a:spcBef>
              <a:spcAft>
                <a:spcPts val="0"/>
              </a:spcAft>
              <a:buNone/>
            </a:pPr>
            <a:endParaRPr lang="ru-RU" sz="1000" strike="noStrike" smtClean="0">
              <a:solidFill>
                <a:srgbClr val="FFFFFF"/>
              </a:solidFill>
            </a:endParaRPr>
          </a:p>
          <a:p>
            <a:pPr marL="0" marR="0" indent="0" algn="l" defTabSz="914400">
              <a:lnSpc>
                <a:spcPct val="75000"/>
              </a:lnSpc>
              <a:spcBef>
                <a:spcPts val="0"/>
              </a:spcBef>
              <a:spcAft>
                <a:spcPts val="0"/>
              </a:spcAft>
              <a:buNone/>
            </a:pPr>
            <a:endParaRPr lang="ru-RU" sz="1000" strike="noStrike" smtClean="0">
              <a:solidFill>
                <a:srgbClr val="FFFFFF"/>
              </a:solidFill>
            </a:endParaRPr>
          </a:p>
          <a:p>
            <a:pPr marL="0" marR="0" indent="0" algn="l" defTabSz="914400">
              <a:lnSpc>
                <a:spcPct val="75000"/>
              </a:lnSpc>
              <a:spcBef>
                <a:spcPts val="0"/>
              </a:spcBef>
              <a:spcAft>
                <a:spcPts val="0"/>
              </a:spcAft>
              <a:buNone/>
            </a:pPr>
            <a:endParaRPr lang="ru-RU" sz="1000" strike="noStrike" smtClean="0">
              <a:solidFill>
                <a:srgbClr val="FFFFFF"/>
              </a:solidFill>
            </a:endParaRPr>
          </a:p>
          <a:p>
            <a:pPr marL="0" marR="0" indent="0" algn="l" defTabSz="914400">
              <a:lnSpc>
                <a:spcPct val="75000"/>
              </a:lnSpc>
              <a:spcBef>
                <a:spcPts val="0"/>
              </a:spcBef>
              <a:spcAft>
                <a:spcPts val="0"/>
              </a:spcAft>
              <a:buNone/>
            </a:pPr>
            <a:endParaRPr lang="ru-RU" sz="1000" strike="noStrike" smtClean="0">
              <a:solidFill>
                <a:srgbClr val="FFFFFF"/>
              </a:solidFill>
            </a:endParaRPr>
          </a:p>
        </p:txBody>
      </p:sp>
      <p:grpSp>
        <p:nvGrpSpPr>
          <p:cNvPr id="4" name="Group 111"/>
          <p:cNvGrpSpPr/>
          <p:nvPr/>
        </p:nvGrpSpPr>
        <p:grpSpPr>
          <a:xfrm>
            <a:off x="3943159" y="4477434"/>
            <a:ext cx="1008000" cy="1008001"/>
            <a:chOff x="260751" y="2550613"/>
            <a:chExt cx="1008000" cy="1008001"/>
          </a:xfrm>
        </p:grpSpPr>
        <p:grpSp>
          <p:nvGrpSpPr>
            <p:cNvPr id="5" name="Group 245"/>
            <p:cNvGrpSpPr/>
            <p:nvPr/>
          </p:nvGrpSpPr>
          <p:grpSpPr>
            <a:xfrm>
              <a:off x="471438" y="2749890"/>
              <a:ext cx="625900" cy="626400"/>
              <a:chOff x="7871268" y="3997665"/>
              <a:chExt cx="625900" cy="612486"/>
            </a:xfrm>
          </p:grpSpPr>
          <p:sp>
            <p:nvSpPr>
              <p:cNvPr id="299" name="Oval 97"/>
              <p:cNvSpPr>
                <a:spLocks noChangeArrowheads="1"/>
              </p:cNvSpPr>
              <p:nvPr/>
            </p:nvSpPr>
            <p:spPr bwMode="gray">
              <a:xfrm>
                <a:off x="7871268" y="3997665"/>
                <a:ext cx="625900" cy="612486"/>
              </a:xfrm>
              <a:prstGeom prst="ellipse">
                <a:avLst/>
              </a:prstGeom>
              <a:gradFill rotWithShape="1">
                <a:gsLst>
                  <a:gs pos="0">
                    <a:srgbClr val="FFFFFF"/>
                  </a:gs>
                  <a:gs pos="100000">
                    <a:srgbClr val="F0AB00"/>
                  </a:gs>
                </a:gsLst>
                <a:path path="rect">
                  <a:fillToRect r="100000" b="100000"/>
                </a:path>
              </a:gradFill>
              <a:ln w="9525" algn="ctr">
                <a:noFill/>
                <a:round/>
                <a:headEnd/>
                <a:tailEnd/>
              </a:ln>
              <a:effectLst>
                <a:prstShdw prst="shdw18" dist="17961" dir="13500000">
                  <a:srgbClr val="F0AB00"/>
                </a:prstShdw>
              </a:effec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400" b="0" i="0" u="none" strike="noStrike" kern="0" cap="none" spc="0" normalizeH="0" baseline="0">
                  <a:ln>
                    <a:noFill/>
                  </a:ln>
                  <a:solidFill>
                    <a:sysClr val="windowText" lastClr="000000"/>
                  </a:solidFill>
                  <a:effectLst/>
                  <a:uLnTx/>
                  <a:uFillTx/>
                  <a:latin typeface="Arial"/>
                </a:endParaRPr>
              </a:p>
            </p:txBody>
          </p:sp>
          <p:grpSp>
            <p:nvGrpSpPr>
              <p:cNvPr id="6" name="Group 23"/>
              <p:cNvGrpSpPr>
                <a:grpSpLocks/>
              </p:cNvGrpSpPr>
              <p:nvPr/>
            </p:nvGrpSpPr>
            <p:grpSpPr bwMode="auto">
              <a:xfrm>
                <a:off x="7954082" y="4077890"/>
                <a:ext cx="447196" cy="515867"/>
                <a:chOff x="3313" y="1425"/>
                <a:chExt cx="805" cy="981"/>
              </a:xfrm>
            </p:grpSpPr>
            <p:pic>
              <p:nvPicPr>
                <p:cNvPr id="302" name="Picture 301" descr="sap erp reflect"/>
                <p:cNvPicPr>
                  <a:picLocks noChangeAspect="1" noChangeArrowheads="1"/>
                </p:cNvPicPr>
                <p:nvPr/>
              </p:nvPicPr>
              <p:blipFill>
                <a:blip r:embed="rId4" cstate="print"/>
                <a:srcRect/>
                <a:stretch>
                  <a:fillRect/>
                </a:stretch>
              </p:blipFill>
              <p:spPr bwMode="gray">
                <a:xfrm>
                  <a:off x="3313" y="1996"/>
                  <a:ext cx="805" cy="410"/>
                </a:xfrm>
                <a:prstGeom prst="rect">
                  <a:avLst/>
                </a:prstGeom>
                <a:noFill/>
                <a:ln w="9525">
                  <a:noFill/>
                  <a:miter lim="800000"/>
                  <a:headEnd/>
                  <a:tailEnd/>
                </a:ln>
              </p:spPr>
            </p:pic>
            <p:pic>
              <p:nvPicPr>
                <p:cNvPr id="303" name="Picture 302" descr="sap erp"/>
                <p:cNvPicPr>
                  <a:picLocks noChangeAspect="1" noChangeArrowheads="1"/>
                </p:cNvPicPr>
                <p:nvPr/>
              </p:nvPicPr>
              <p:blipFill>
                <a:blip r:embed="rId5" cstate="print"/>
                <a:srcRect/>
                <a:stretch>
                  <a:fillRect/>
                </a:stretch>
              </p:blipFill>
              <p:spPr bwMode="gray">
                <a:xfrm>
                  <a:off x="3337" y="1425"/>
                  <a:ext cx="757" cy="773"/>
                </a:xfrm>
                <a:prstGeom prst="rect">
                  <a:avLst/>
                </a:prstGeom>
                <a:noFill/>
                <a:ln w="9525">
                  <a:noFill/>
                  <a:miter lim="800000"/>
                  <a:headEnd/>
                  <a:tailEnd/>
                </a:ln>
              </p:spPr>
            </p:pic>
            <p:sp>
              <p:nvSpPr>
                <p:cNvPr id="304" name="WordArt 26"/>
                <p:cNvSpPr>
                  <a:spLocks noChangeArrowheads="1" noChangeShapeType="1" noTextEdit="1"/>
                </p:cNvSpPr>
                <p:nvPr/>
              </p:nvSpPr>
              <p:spPr bwMode="gray">
                <a:xfrm>
                  <a:off x="3727" y="1692"/>
                  <a:ext cx="330" cy="450"/>
                </a:xfrm>
                <a:prstGeom prst="rect">
                  <a:avLst/>
                </a:prstGeom>
              </p:spPr>
              <p:txBody>
                <a:bodyPr wrap="none" fromWordArt="1">
                  <a:prstTxWarp prst="textSlantUp">
                    <a:avLst>
                      <a:gd name="adj" fmla="val 35778"/>
                    </a:avLst>
                  </a:prstTxWarp>
                </a:bodyPr>
                <a:lstStyle/>
                <a:p>
                  <a:pPr marL="0" marR="0" indent="0" algn="l" defTabSz="914400">
                    <a:lnSpc>
                      <a:spcPct val="100000"/>
                    </a:lnSpc>
                    <a:spcBef>
                      <a:spcPts val="0"/>
                    </a:spcBef>
                    <a:spcAft>
                      <a:spcPts val="0"/>
                    </a:spcAft>
                    <a:buNone/>
                  </a:pPr>
                  <a:r>
                    <a:rPr lang="ru-RU" sz="3600" b="0" i="0" u="none" strike="noStrike" cap="none" spc="0" baseline="0" smtClean="0">
                      <a:solidFill>
                        <a:srgbClr val="FFFFFF"/>
                      </a:solidFill>
                      <a:effectLst/>
                      <a:latin typeface="Arial Black"/>
                      <a:ea typeface="+mn-ea"/>
                      <a:cs typeface="+mn-cs"/>
                    </a:rPr>
                    <a:t>BPM</a:t>
                  </a:r>
                  <a:endParaRPr lang="ru-RU" sz="3600" b="0" i="0" u="none" strike="noStrike" cap="none" spc="0" baseline="0">
                    <a:solidFill>
                      <a:srgbClr val="FFFFFF"/>
                    </a:solidFill>
                    <a:effectLst/>
                    <a:latin typeface="Arial Black"/>
                    <a:ea typeface="+mn-ea"/>
                    <a:cs typeface="+mn-cs"/>
                  </a:endParaRPr>
                </a:p>
              </p:txBody>
            </p:sp>
          </p:grpSp>
          <p:pic>
            <p:nvPicPr>
              <p:cNvPr id="301" name="Picture 27" descr="sap angle"/>
              <p:cNvPicPr>
                <a:picLocks noChangeAspect="1" noChangeArrowheads="1"/>
              </p:cNvPicPr>
              <p:nvPr/>
            </p:nvPicPr>
            <p:blipFill>
              <a:blip r:embed="rId6" cstate="print"/>
              <a:srcRect/>
              <a:stretch>
                <a:fillRect/>
              </a:stretch>
            </p:blipFill>
            <p:spPr bwMode="gray">
              <a:xfrm>
                <a:off x="7981106" y="4260776"/>
                <a:ext cx="170858" cy="121634"/>
              </a:xfrm>
              <a:prstGeom prst="rect">
                <a:avLst/>
              </a:prstGeom>
              <a:noFill/>
              <a:ln w="9525">
                <a:noFill/>
                <a:miter lim="800000"/>
                <a:headEnd/>
                <a:tailEnd/>
              </a:ln>
            </p:spPr>
          </p:pic>
        </p:grpSp>
        <p:grpSp>
          <p:nvGrpSpPr>
            <p:cNvPr id="7" name="Group 244"/>
            <p:cNvGrpSpPr/>
            <p:nvPr/>
          </p:nvGrpSpPr>
          <p:grpSpPr>
            <a:xfrm>
              <a:off x="260751" y="2550613"/>
              <a:ext cx="1008000" cy="1008001"/>
              <a:chOff x="6793806" y="4950907"/>
              <a:chExt cx="900000" cy="900000"/>
            </a:xfrm>
          </p:grpSpPr>
          <p:sp>
            <p:nvSpPr>
              <p:cNvPr id="295" name="Freeform 13"/>
              <p:cNvSpPr>
                <a:spLocks/>
              </p:cNvSpPr>
              <p:nvPr/>
            </p:nvSpPr>
            <p:spPr bwMode="gray">
              <a:xfrm>
                <a:off x="6799642" y="4950907"/>
                <a:ext cx="894164" cy="444214"/>
              </a:xfrm>
              <a:custGeom>
                <a:avLst/>
                <a:gdLst/>
                <a:ahLst/>
                <a:cxnLst>
                  <a:cxn ang="0">
                    <a:pos x="506" y="196"/>
                  </a:cxn>
                  <a:cxn ang="0">
                    <a:pos x="568" y="202"/>
                  </a:cxn>
                  <a:cxn ang="0">
                    <a:pos x="626" y="220"/>
                  </a:cxn>
                  <a:cxn ang="0">
                    <a:pos x="678" y="250"/>
                  </a:cxn>
                  <a:cxn ang="0">
                    <a:pos x="724" y="288"/>
                  </a:cxn>
                  <a:cxn ang="0">
                    <a:pos x="762" y="334"/>
                  </a:cxn>
                  <a:cxn ang="0">
                    <a:pos x="790" y="386"/>
                  </a:cxn>
                  <a:cxn ang="0">
                    <a:pos x="808" y="444"/>
                  </a:cxn>
                  <a:cxn ang="0">
                    <a:pos x="814" y="506"/>
                  </a:cxn>
                  <a:cxn ang="0">
                    <a:pos x="1010" y="506"/>
                  </a:cxn>
                  <a:cxn ang="0">
                    <a:pos x="1008" y="454"/>
                  </a:cxn>
                  <a:cxn ang="0">
                    <a:pos x="1000" y="404"/>
                  </a:cxn>
                  <a:cxn ang="0">
                    <a:pos x="988" y="356"/>
                  </a:cxn>
                  <a:cxn ang="0">
                    <a:pos x="970" y="310"/>
                  </a:cxn>
                  <a:cxn ang="0">
                    <a:pos x="950" y="266"/>
                  </a:cxn>
                  <a:cxn ang="0">
                    <a:pos x="896" y="184"/>
                  </a:cxn>
                  <a:cxn ang="0">
                    <a:pos x="826" y="116"/>
                  </a:cxn>
                  <a:cxn ang="0">
                    <a:pos x="746" y="62"/>
                  </a:cxn>
                  <a:cxn ang="0">
                    <a:pos x="702" y="40"/>
                  </a:cxn>
                  <a:cxn ang="0">
                    <a:pos x="656" y="24"/>
                  </a:cxn>
                  <a:cxn ang="0">
                    <a:pos x="606" y="10"/>
                  </a:cxn>
                  <a:cxn ang="0">
                    <a:pos x="556" y="4"/>
                  </a:cxn>
                  <a:cxn ang="0">
                    <a:pos x="506" y="0"/>
                  </a:cxn>
                  <a:cxn ang="0">
                    <a:pos x="480" y="2"/>
                  </a:cxn>
                  <a:cxn ang="0">
                    <a:pos x="428" y="6"/>
                  </a:cxn>
                  <a:cxn ang="0">
                    <a:pos x="378" y="16"/>
                  </a:cxn>
                  <a:cxn ang="0">
                    <a:pos x="332" y="32"/>
                  </a:cxn>
                  <a:cxn ang="0">
                    <a:pos x="286" y="50"/>
                  </a:cxn>
                  <a:cxn ang="0">
                    <a:pos x="222" y="86"/>
                  </a:cxn>
                  <a:cxn ang="0">
                    <a:pos x="148" y="148"/>
                  </a:cxn>
                  <a:cxn ang="0">
                    <a:pos x="86" y="224"/>
                  </a:cxn>
                  <a:cxn ang="0">
                    <a:pos x="50" y="286"/>
                  </a:cxn>
                  <a:cxn ang="0">
                    <a:pos x="30" y="332"/>
                  </a:cxn>
                  <a:cxn ang="0">
                    <a:pos x="16" y="380"/>
                  </a:cxn>
                  <a:cxn ang="0">
                    <a:pos x="6" y="430"/>
                  </a:cxn>
                  <a:cxn ang="0">
                    <a:pos x="0" y="480"/>
                  </a:cxn>
                  <a:cxn ang="0">
                    <a:pos x="196" y="506"/>
                  </a:cxn>
                  <a:cxn ang="0">
                    <a:pos x="198" y="474"/>
                  </a:cxn>
                  <a:cxn ang="0">
                    <a:pos x="210" y="414"/>
                  </a:cxn>
                  <a:cxn ang="0">
                    <a:pos x="234" y="358"/>
                  </a:cxn>
                  <a:cxn ang="0">
                    <a:pos x="266" y="310"/>
                  </a:cxn>
                  <a:cxn ang="0">
                    <a:pos x="308" y="268"/>
                  </a:cxn>
                  <a:cxn ang="0">
                    <a:pos x="358" y="234"/>
                  </a:cxn>
                  <a:cxn ang="0">
                    <a:pos x="414" y="210"/>
                  </a:cxn>
                  <a:cxn ang="0">
                    <a:pos x="474" y="198"/>
                  </a:cxn>
                  <a:cxn ang="0">
                    <a:pos x="506" y="196"/>
                  </a:cxn>
                </a:cxnLst>
                <a:rect l="0" t="0" r="r" b="b"/>
                <a:pathLst>
                  <a:path w="1010" h="506">
                    <a:moveTo>
                      <a:pt x="506" y="196"/>
                    </a:moveTo>
                    <a:lnTo>
                      <a:pt x="506" y="196"/>
                    </a:lnTo>
                    <a:lnTo>
                      <a:pt x="536" y="198"/>
                    </a:lnTo>
                    <a:lnTo>
                      <a:pt x="568" y="202"/>
                    </a:lnTo>
                    <a:lnTo>
                      <a:pt x="598" y="210"/>
                    </a:lnTo>
                    <a:lnTo>
                      <a:pt x="626" y="220"/>
                    </a:lnTo>
                    <a:lnTo>
                      <a:pt x="652" y="234"/>
                    </a:lnTo>
                    <a:lnTo>
                      <a:pt x="678" y="250"/>
                    </a:lnTo>
                    <a:lnTo>
                      <a:pt x="702" y="268"/>
                    </a:lnTo>
                    <a:lnTo>
                      <a:pt x="724" y="288"/>
                    </a:lnTo>
                    <a:lnTo>
                      <a:pt x="744" y="310"/>
                    </a:lnTo>
                    <a:lnTo>
                      <a:pt x="762" y="334"/>
                    </a:lnTo>
                    <a:lnTo>
                      <a:pt x="778" y="358"/>
                    </a:lnTo>
                    <a:lnTo>
                      <a:pt x="790" y="386"/>
                    </a:lnTo>
                    <a:lnTo>
                      <a:pt x="800" y="414"/>
                    </a:lnTo>
                    <a:lnTo>
                      <a:pt x="808" y="444"/>
                    </a:lnTo>
                    <a:lnTo>
                      <a:pt x="812" y="474"/>
                    </a:lnTo>
                    <a:lnTo>
                      <a:pt x="814" y="506"/>
                    </a:lnTo>
                    <a:lnTo>
                      <a:pt x="1010" y="506"/>
                    </a:lnTo>
                    <a:lnTo>
                      <a:pt x="1010" y="506"/>
                    </a:lnTo>
                    <a:lnTo>
                      <a:pt x="1010" y="480"/>
                    </a:lnTo>
                    <a:lnTo>
                      <a:pt x="1008" y="454"/>
                    </a:lnTo>
                    <a:lnTo>
                      <a:pt x="1004" y="430"/>
                    </a:lnTo>
                    <a:lnTo>
                      <a:pt x="1000" y="404"/>
                    </a:lnTo>
                    <a:lnTo>
                      <a:pt x="994" y="380"/>
                    </a:lnTo>
                    <a:lnTo>
                      <a:pt x="988" y="356"/>
                    </a:lnTo>
                    <a:lnTo>
                      <a:pt x="980" y="332"/>
                    </a:lnTo>
                    <a:lnTo>
                      <a:pt x="970" y="310"/>
                    </a:lnTo>
                    <a:lnTo>
                      <a:pt x="960" y="286"/>
                    </a:lnTo>
                    <a:lnTo>
                      <a:pt x="950" y="266"/>
                    </a:lnTo>
                    <a:lnTo>
                      <a:pt x="924" y="224"/>
                    </a:lnTo>
                    <a:lnTo>
                      <a:pt x="896" y="184"/>
                    </a:lnTo>
                    <a:lnTo>
                      <a:pt x="862" y="148"/>
                    </a:lnTo>
                    <a:lnTo>
                      <a:pt x="826" y="116"/>
                    </a:lnTo>
                    <a:lnTo>
                      <a:pt x="788" y="86"/>
                    </a:lnTo>
                    <a:lnTo>
                      <a:pt x="746" y="62"/>
                    </a:lnTo>
                    <a:lnTo>
                      <a:pt x="724" y="50"/>
                    </a:lnTo>
                    <a:lnTo>
                      <a:pt x="702" y="40"/>
                    </a:lnTo>
                    <a:lnTo>
                      <a:pt x="678" y="32"/>
                    </a:lnTo>
                    <a:lnTo>
                      <a:pt x="656" y="24"/>
                    </a:lnTo>
                    <a:lnTo>
                      <a:pt x="632" y="16"/>
                    </a:lnTo>
                    <a:lnTo>
                      <a:pt x="606" y="10"/>
                    </a:lnTo>
                    <a:lnTo>
                      <a:pt x="582" y="6"/>
                    </a:lnTo>
                    <a:lnTo>
                      <a:pt x="556" y="4"/>
                    </a:lnTo>
                    <a:lnTo>
                      <a:pt x="532" y="2"/>
                    </a:lnTo>
                    <a:lnTo>
                      <a:pt x="506" y="0"/>
                    </a:lnTo>
                    <a:lnTo>
                      <a:pt x="506" y="0"/>
                    </a:lnTo>
                    <a:lnTo>
                      <a:pt x="480" y="2"/>
                    </a:lnTo>
                    <a:lnTo>
                      <a:pt x="454" y="4"/>
                    </a:lnTo>
                    <a:lnTo>
                      <a:pt x="428" y="6"/>
                    </a:lnTo>
                    <a:lnTo>
                      <a:pt x="404" y="10"/>
                    </a:lnTo>
                    <a:lnTo>
                      <a:pt x="378" y="16"/>
                    </a:lnTo>
                    <a:lnTo>
                      <a:pt x="354" y="24"/>
                    </a:lnTo>
                    <a:lnTo>
                      <a:pt x="332" y="32"/>
                    </a:lnTo>
                    <a:lnTo>
                      <a:pt x="308" y="40"/>
                    </a:lnTo>
                    <a:lnTo>
                      <a:pt x="286" y="50"/>
                    </a:lnTo>
                    <a:lnTo>
                      <a:pt x="264" y="62"/>
                    </a:lnTo>
                    <a:lnTo>
                      <a:pt x="222" y="86"/>
                    </a:lnTo>
                    <a:lnTo>
                      <a:pt x="184" y="116"/>
                    </a:lnTo>
                    <a:lnTo>
                      <a:pt x="148" y="148"/>
                    </a:lnTo>
                    <a:lnTo>
                      <a:pt x="116" y="184"/>
                    </a:lnTo>
                    <a:lnTo>
                      <a:pt x="86" y="224"/>
                    </a:lnTo>
                    <a:lnTo>
                      <a:pt x="60" y="266"/>
                    </a:lnTo>
                    <a:lnTo>
                      <a:pt x="50" y="286"/>
                    </a:lnTo>
                    <a:lnTo>
                      <a:pt x="40" y="310"/>
                    </a:lnTo>
                    <a:lnTo>
                      <a:pt x="30" y="332"/>
                    </a:lnTo>
                    <a:lnTo>
                      <a:pt x="22" y="356"/>
                    </a:lnTo>
                    <a:lnTo>
                      <a:pt x="16" y="380"/>
                    </a:lnTo>
                    <a:lnTo>
                      <a:pt x="10" y="404"/>
                    </a:lnTo>
                    <a:lnTo>
                      <a:pt x="6" y="430"/>
                    </a:lnTo>
                    <a:lnTo>
                      <a:pt x="2" y="454"/>
                    </a:lnTo>
                    <a:lnTo>
                      <a:pt x="0" y="480"/>
                    </a:lnTo>
                    <a:lnTo>
                      <a:pt x="0" y="506"/>
                    </a:lnTo>
                    <a:lnTo>
                      <a:pt x="196" y="506"/>
                    </a:lnTo>
                    <a:lnTo>
                      <a:pt x="196" y="506"/>
                    </a:lnTo>
                    <a:lnTo>
                      <a:pt x="198" y="474"/>
                    </a:lnTo>
                    <a:lnTo>
                      <a:pt x="202" y="444"/>
                    </a:lnTo>
                    <a:lnTo>
                      <a:pt x="210" y="414"/>
                    </a:lnTo>
                    <a:lnTo>
                      <a:pt x="220" y="386"/>
                    </a:lnTo>
                    <a:lnTo>
                      <a:pt x="234" y="358"/>
                    </a:lnTo>
                    <a:lnTo>
                      <a:pt x="248" y="334"/>
                    </a:lnTo>
                    <a:lnTo>
                      <a:pt x="266" y="310"/>
                    </a:lnTo>
                    <a:lnTo>
                      <a:pt x="286" y="288"/>
                    </a:lnTo>
                    <a:lnTo>
                      <a:pt x="308" y="268"/>
                    </a:lnTo>
                    <a:lnTo>
                      <a:pt x="332" y="250"/>
                    </a:lnTo>
                    <a:lnTo>
                      <a:pt x="358" y="234"/>
                    </a:lnTo>
                    <a:lnTo>
                      <a:pt x="384" y="220"/>
                    </a:lnTo>
                    <a:lnTo>
                      <a:pt x="414" y="210"/>
                    </a:lnTo>
                    <a:lnTo>
                      <a:pt x="442" y="202"/>
                    </a:lnTo>
                    <a:lnTo>
                      <a:pt x="474" y="198"/>
                    </a:lnTo>
                    <a:lnTo>
                      <a:pt x="506" y="196"/>
                    </a:lnTo>
                    <a:lnTo>
                      <a:pt x="506" y="196"/>
                    </a:lnTo>
                    <a:close/>
                  </a:path>
                </a:pathLst>
              </a:custGeom>
              <a:solidFill>
                <a:srgbClr val="04357B"/>
              </a:solidFill>
              <a:ln w="9525" algn="ctr">
                <a:solidFill>
                  <a:srgbClr val="FFFFFF"/>
                </a:solidFill>
                <a:miter lim="800000"/>
                <a:headEnd/>
                <a:tailEnd/>
              </a:ln>
              <a:scene3d>
                <a:camera prst="orthographicFront"/>
                <a:lightRig rig="threePt" dir="t"/>
              </a:scene3d>
              <a:sp3d>
                <a:bevelT/>
                <a:bevelB/>
              </a:sp3d>
            </p:spPr>
            <p:txBody>
              <a:bodyPr lIns="90000" tIns="72000" rIns="90000" bIns="7200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ru-RU" sz="1800" b="1" i="0" u="none" strike="noStrike" kern="0" cap="none" spc="0" normalizeH="0" baseline="0">
                  <a:ln>
                    <a:noFill/>
                  </a:ln>
                  <a:solidFill>
                    <a:sysClr val="windowText" lastClr="000000"/>
                  </a:solidFill>
                  <a:effectLst/>
                  <a:uLnTx/>
                  <a:uFillTx/>
                  <a:latin typeface="Arial"/>
                  <a:ea typeface="Arial Unicode MS" pitchFamily="34" charset="-128"/>
                  <a:cs typeface="Arial Unicode MS" pitchFamily="34" charset="-128"/>
                </a:endParaRPr>
              </a:p>
            </p:txBody>
          </p:sp>
          <p:sp>
            <p:nvSpPr>
              <p:cNvPr id="296" name="TextBox 295"/>
              <p:cNvSpPr txBox="1"/>
              <p:nvPr/>
            </p:nvSpPr>
            <p:spPr>
              <a:xfrm rot="398556">
                <a:off x="6899502" y="5115045"/>
                <a:ext cx="746984" cy="714834"/>
              </a:xfrm>
              <a:prstGeom prst="rect">
                <a:avLst/>
              </a:prstGeom>
              <a:noFill/>
            </p:spPr>
            <p:txBody>
              <a:bodyPr wrap="none" rtlCol="0">
                <a:prstTxWarp prst="textArchUp">
                  <a:avLst>
                    <a:gd name="adj" fmla="val 13721139"/>
                  </a:avLst>
                </a:prstTxWarp>
                <a:spAutoFit/>
              </a:bodyPr>
              <a:lstStyle/>
              <a:p>
                <a:pPr marL="0" marR="0" indent="0" algn="l" defTabSz="914400">
                  <a:lnSpc>
                    <a:spcPct val="100000"/>
                  </a:lnSpc>
                  <a:spcBef>
                    <a:spcPts val="480"/>
                  </a:spcBef>
                  <a:spcAft>
                    <a:spcPts val="0"/>
                  </a:spcAft>
                  <a:buNone/>
                </a:pPr>
                <a:r>
                  <a:rPr lang="ru-RU" sz="800" b="1" i="0" u="none" strike="noStrike" cap="none" spc="0" baseline="0" smtClean="0">
                    <a:solidFill>
                      <a:srgbClr val="FFFFFF"/>
                    </a:solidFill>
                    <a:effectLst/>
                    <a:latin typeface="Arial"/>
                    <a:ea typeface="Arial Unicode MS"/>
                    <a:cs typeface="Arial Unicode MS"/>
                  </a:rPr>
                  <a:t>Композитная</a:t>
                </a:r>
                <a:r>
                  <a:rPr lang="ru-RU" sz="800" b="1" i="0" u="none" strike="noStrike" cap="none" spc="0" baseline="0" smtClean="0">
                    <a:latin typeface="Arial"/>
                    <a:ea typeface="Arial Unicode MS"/>
                    <a:cs typeface="Arial Unicode MS"/>
                  </a:rPr>
                  <a:t> </a:t>
                </a:r>
                <a:r>
                  <a:rPr lang="ru-RU" sz="800" b="1" i="0" u="none" strike="noStrike" cap="none" spc="0" baseline="0" smtClean="0">
                    <a:solidFill>
                      <a:srgbClr val="FFFFFF"/>
                    </a:solidFill>
                    <a:effectLst/>
                    <a:latin typeface="Arial"/>
                    <a:ea typeface="Arial Unicode MS"/>
                    <a:cs typeface="Arial Unicode MS"/>
                  </a:rPr>
                  <a:t>среда </a:t>
                </a:r>
                <a:endParaRPr lang="ru-RU" sz="800" b="1" i="0" u="none" strike="noStrike" cap="none" spc="0" baseline="0" smtClean="0">
                  <a:solidFill>
                    <a:srgbClr val="FFFFFF"/>
                  </a:solidFill>
                  <a:effectLst/>
                  <a:latin typeface="Arial"/>
                  <a:ea typeface="Arial Unicode MS"/>
                  <a:cs typeface="Arial Unicode MS"/>
                </a:endParaRPr>
              </a:p>
              <a:p>
                <a:pPr marL="0" marR="0" indent="0" algn="l" defTabSz="914400">
                  <a:lnSpc>
                    <a:spcPct val="100000"/>
                  </a:lnSpc>
                  <a:spcBef>
                    <a:spcPts val="480"/>
                  </a:spcBef>
                  <a:spcAft>
                    <a:spcPts val="0"/>
                  </a:spcAft>
                  <a:buNone/>
                </a:pPr>
                <a:endParaRPr lang="ru-RU" sz="800" strike="noStrike" smtClean="0">
                  <a:ea typeface="Arial Unicode MS"/>
                  <a:cs typeface="Arial Unicode MS"/>
                </a:endParaRPr>
              </a:p>
            </p:txBody>
          </p:sp>
          <p:sp>
            <p:nvSpPr>
              <p:cNvPr id="297" name="Freeform 14"/>
              <p:cNvSpPr>
                <a:spLocks/>
              </p:cNvSpPr>
              <p:nvPr/>
            </p:nvSpPr>
            <p:spPr bwMode="gray">
              <a:xfrm>
                <a:off x="6793806" y="5406693"/>
                <a:ext cx="894164" cy="444214"/>
              </a:xfrm>
              <a:custGeom>
                <a:avLst/>
                <a:gdLst/>
                <a:ahLst/>
                <a:cxnLst>
                  <a:cxn ang="0">
                    <a:pos x="0" y="0"/>
                  </a:cxn>
                  <a:cxn ang="0">
                    <a:pos x="0" y="26"/>
                  </a:cxn>
                  <a:cxn ang="0">
                    <a:pos x="6" y="78"/>
                  </a:cxn>
                  <a:cxn ang="0">
                    <a:pos x="16" y="126"/>
                  </a:cxn>
                  <a:cxn ang="0">
                    <a:pos x="30" y="174"/>
                  </a:cxn>
                  <a:cxn ang="0">
                    <a:pos x="50" y="220"/>
                  </a:cxn>
                  <a:cxn ang="0">
                    <a:pos x="86" y="284"/>
                  </a:cxn>
                  <a:cxn ang="0">
                    <a:pos x="148" y="358"/>
                  </a:cxn>
                  <a:cxn ang="0">
                    <a:pos x="222" y="420"/>
                  </a:cxn>
                  <a:cxn ang="0">
                    <a:pos x="286" y="456"/>
                  </a:cxn>
                  <a:cxn ang="0">
                    <a:pos x="332" y="476"/>
                  </a:cxn>
                  <a:cxn ang="0">
                    <a:pos x="378" y="490"/>
                  </a:cxn>
                  <a:cxn ang="0">
                    <a:pos x="428" y="500"/>
                  </a:cxn>
                  <a:cxn ang="0">
                    <a:pos x="480" y="506"/>
                  </a:cxn>
                  <a:cxn ang="0">
                    <a:pos x="506" y="506"/>
                  </a:cxn>
                  <a:cxn ang="0">
                    <a:pos x="556" y="504"/>
                  </a:cxn>
                  <a:cxn ang="0">
                    <a:pos x="606" y="496"/>
                  </a:cxn>
                  <a:cxn ang="0">
                    <a:pos x="656" y="484"/>
                  </a:cxn>
                  <a:cxn ang="0">
                    <a:pos x="702" y="466"/>
                  </a:cxn>
                  <a:cxn ang="0">
                    <a:pos x="746" y="446"/>
                  </a:cxn>
                  <a:cxn ang="0">
                    <a:pos x="826" y="390"/>
                  </a:cxn>
                  <a:cxn ang="0">
                    <a:pos x="896" y="322"/>
                  </a:cxn>
                  <a:cxn ang="0">
                    <a:pos x="950" y="242"/>
                  </a:cxn>
                  <a:cxn ang="0">
                    <a:pos x="970" y="198"/>
                  </a:cxn>
                  <a:cxn ang="0">
                    <a:pos x="988" y="150"/>
                  </a:cxn>
                  <a:cxn ang="0">
                    <a:pos x="1000" y="102"/>
                  </a:cxn>
                  <a:cxn ang="0">
                    <a:pos x="1008" y="52"/>
                  </a:cxn>
                  <a:cxn ang="0">
                    <a:pos x="1010" y="0"/>
                  </a:cxn>
                  <a:cxn ang="0">
                    <a:pos x="814" y="0"/>
                  </a:cxn>
                  <a:cxn ang="0">
                    <a:pos x="808" y="64"/>
                  </a:cxn>
                  <a:cxn ang="0">
                    <a:pos x="790" y="122"/>
                  </a:cxn>
                  <a:cxn ang="0">
                    <a:pos x="762" y="174"/>
                  </a:cxn>
                  <a:cxn ang="0">
                    <a:pos x="724" y="220"/>
                  </a:cxn>
                  <a:cxn ang="0">
                    <a:pos x="678" y="258"/>
                  </a:cxn>
                  <a:cxn ang="0">
                    <a:pos x="626" y="286"/>
                  </a:cxn>
                  <a:cxn ang="0">
                    <a:pos x="568" y="304"/>
                  </a:cxn>
                  <a:cxn ang="0">
                    <a:pos x="506" y="310"/>
                  </a:cxn>
                  <a:cxn ang="0">
                    <a:pos x="474" y="308"/>
                  </a:cxn>
                  <a:cxn ang="0">
                    <a:pos x="414" y="296"/>
                  </a:cxn>
                  <a:cxn ang="0">
                    <a:pos x="358" y="272"/>
                  </a:cxn>
                  <a:cxn ang="0">
                    <a:pos x="308" y="240"/>
                  </a:cxn>
                  <a:cxn ang="0">
                    <a:pos x="266" y="198"/>
                  </a:cxn>
                  <a:cxn ang="0">
                    <a:pos x="234" y="148"/>
                  </a:cxn>
                  <a:cxn ang="0">
                    <a:pos x="210" y="92"/>
                  </a:cxn>
                  <a:cxn ang="0">
                    <a:pos x="198" y="32"/>
                  </a:cxn>
                  <a:cxn ang="0">
                    <a:pos x="196" y="0"/>
                  </a:cxn>
                </a:cxnLst>
                <a:rect l="0" t="0" r="r" b="b"/>
                <a:pathLst>
                  <a:path w="1010" h="506">
                    <a:moveTo>
                      <a:pt x="196" y="0"/>
                    </a:moveTo>
                    <a:lnTo>
                      <a:pt x="0" y="0"/>
                    </a:lnTo>
                    <a:lnTo>
                      <a:pt x="0" y="0"/>
                    </a:lnTo>
                    <a:lnTo>
                      <a:pt x="0" y="26"/>
                    </a:lnTo>
                    <a:lnTo>
                      <a:pt x="2" y="52"/>
                    </a:lnTo>
                    <a:lnTo>
                      <a:pt x="6" y="78"/>
                    </a:lnTo>
                    <a:lnTo>
                      <a:pt x="10" y="102"/>
                    </a:lnTo>
                    <a:lnTo>
                      <a:pt x="16" y="126"/>
                    </a:lnTo>
                    <a:lnTo>
                      <a:pt x="22" y="150"/>
                    </a:lnTo>
                    <a:lnTo>
                      <a:pt x="30" y="174"/>
                    </a:lnTo>
                    <a:lnTo>
                      <a:pt x="40" y="198"/>
                    </a:lnTo>
                    <a:lnTo>
                      <a:pt x="50" y="220"/>
                    </a:lnTo>
                    <a:lnTo>
                      <a:pt x="60" y="242"/>
                    </a:lnTo>
                    <a:lnTo>
                      <a:pt x="86" y="284"/>
                    </a:lnTo>
                    <a:lnTo>
                      <a:pt x="116" y="322"/>
                    </a:lnTo>
                    <a:lnTo>
                      <a:pt x="148" y="358"/>
                    </a:lnTo>
                    <a:lnTo>
                      <a:pt x="184" y="390"/>
                    </a:lnTo>
                    <a:lnTo>
                      <a:pt x="222" y="420"/>
                    </a:lnTo>
                    <a:lnTo>
                      <a:pt x="264" y="446"/>
                    </a:lnTo>
                    <a:lnTo>
                      <a:pt x="286" y="456"/>
                    </a:lnTo>
                    <a:lnTo>
                      <a:pt x="308" y="466"/>
                    </a:lnTo>
                    <a:lnTo>
                      <a:pt x="332" y="476"/>
                    </a:lnTo>
                    <a:lnTo>
                      <a:pt x="354" y="484"/>
                    </a:lnTo>
                    <a:lnTo>
                      <a:pt x="378" y="490"/>
                    </a:lnTo>
                    <a:lnTo>
                      <a:pt x="404" y="496"/>
                    </a:lnTo>
                    <a:lnTo>
                      <a:pt x="428" y="500"/>
                    </a:lnTo>
                    <a:lnTo>
                      <a:pt x="454" y="504"/>
                    </a:lnTo>
                    <a:lnTo>
                      <a:pt x="480" y="506"/>
                    </a:lnTo>
                    <a:lnTo>
                      <a:pt x="506" y="506"/>
                    </a:lnTo>
                    <a:lnTo>
                      <a:pt x="506" y="506"/>
                    </a:lnTo>
                    <a:lnTo>
                      <a:pt x="532" y="506"/>
                    </a:lnTo>
                    <a:lnTo>
                      <a:pt x="556" y="504"/>
                    </a:lnTo>
                    <a:lnTo>
                      <a:pt x="582" y="500"/>
                    </a:lnTo>
                    <a:lnTo>
                      <a:pt x="606" y="496"/>
                    </a:lnTo>
                    <a:lnTo>
                      <a:pt x="632" y="490"/>
                    </a:lnTo>
                    <a:lnTo>
                      <a:pt x="656" y="484"/>
                    </a:lnTo>
                    <a:lnTo>
                      <a:pt x="678" y="476"/>
                    </a:lnTo>
                    <a:lnTo>
                      <a:pt x="702" y="466"/>
                    </a:lnTo>
                    <a:lnTo>
                      <a:pt x="724" y="456"/>
                    </a:lnTo>
                    <a:lnTo>
                      <a:pt x="746" y="446"/>
                    </a:lnTo>
                    <a:lnTo>
                      <a:pt x="788" y="420"/>
                    </a:lnTo>
                    <a:lnTo>
                      <a:pt x="826" y="390"/>
                    </a:lnTo>
                    <a:lnTo>
                      <a:pt x="862" y="358"/>
                    </a:lnTo>
                    <a:lnTo>
                      <a:pt x="896" y="322"/>
                    </a:lnTo>
                    <a:lnTo>
                      <a:pt x="924" y="284"/>
                    </a:lnTo>
                    <a:lnTo>
                      <a:pt x="950" y="242"/>
                    </a:lnTo>
                    <a:lnTo>
                      <a:pt x="960" y="220"/>
                    </a:lnTo>
                    <a:lnTo>
                      <a:pt x="970" y="198"/>
                    </a:lnTo>
                    <a:lnTo>
                      <a:pt x="980" y="174"/>
                    </a:lnTo>
                    <a:lnTo>
                      <a:pt x="988" y="150"/>
                    </a:lnTo>
                    <a:lnTo>
                      <a:pt x="994" y="126"/>
                    </a:lnTo>
                    <a:lnTo>
                      <a:pt x="1000" y="102"/>
                    </a:lnTo>
                    <a:lnTo>
                      <a:pt x="1004" y="78"/>
                    </a:lnTo>
                    <a:lnTo>
                      <a:pt x="1008" y="52"/>
                    </a:lnTo>
                    <a:lnTo>
                      <a:pt x="1010" y="26"/>
                    </a:lnTo>
                    <a:lnTo>
                      <a:pt x="1010" y="0"/>
                    </a:lnTo>
                    <a:lnTo>
                      <a:pt x="814" y="0"/>
                    </a:lnTo>
                    <a:lnTo>
                      <a:pt x="814" y="0"/>
                    </a:lnTo>
                    <a:lnTo>
                      <a:pt x="812" y="32"/>
                    </a:lnTo>
                    <a:lnTo>
                      <a:pt x="808" y="64"/>
                    </a:lnTo>
                    <a:lnTo>
                      <a:pt x="800" y="92"/>
                    </a:lnTo>
                    <a:lnTo>
                      <a:pt x="790" y="122"/>
                    </a:lnTo>
                    <a:lnTo>
                      <a:pt x="778" y="148"/>
                    </a:lnTo>
                    <a:lnTo>
                      <a:pt x="762" y="174"/>
                    </a:lnTo>
                    <a:lnTo>
                      <a:pt x="744" y="198"/>
                    </a:lnTo>
                    <a:lnTo>
                      <a:pt x="724" y="220"/>
                    </a:lnTo>
                    <a:lnTo>
                      <a:pt x="702" y="240"/>
                    </a:lnTo>
                    <a:lnTo>
                      <a:pt x="678" y="258"/>
                    </a:lnTo>
                    <a:lnTo>
                      <a:pt x="652" y="272"/>
                    </a:lnTo>
                    <a:lnTo>
                      <a:pt x="626" y="286"/>
                    </a:lnTo>
                    <a:lnTo>
                      <a:pt x="598" y="296"/>
                    </a:lnTo>
                    <a:lnTo>
                      <a:pt x="568" y="304"/>
                    </a:lnTo>
                    <a:lnTo>
                      <a:pt x="536" y="308"/>
                    </a:lnTo>
                    <a:lnTo>
                      <a:pt x="506" y="310"/>
                    </a:lnTo>
                    <a:lnTo>
                      <a:pt x="506" y="310"/>
                    </a:lnTo>
                    <a:lnTo>
                      <a:pt x="474" y="308"/>
                    </a:lnTo>
                    <a:lnTo>
                      <a:pt x="442" y="304"/>
                    </a:lnTo>
                    <a:lnTo>
                      <a:pt x="414" y="296"/>
                    </a:lnTo>
                    <a:lnTo>
                      <a:pt x="384" y="286"/>
                    </a:lnTo>
                    <a:lnTo>
                      <a:pt x="358" y="272"/>
                    </a:lnTo>
                    <a:lnTo>
                      <a:pt x="332" y="258"/>
                    </a:lnTo>
                    <a:lnTo>
                      <a:pt x="308" y="240"/>
                    </a:lnTo>
                    <a:lnTo>
                      <a:pt x="286" y="220"/>
                    </a:lnTo>
                    <a:lnTo>
                      <a:pt x="266" y="198"/>
                    </a:lnTo>
                    <a:lnTo>
                      <a:pt x="248" y="174"/>
                    </a:lnTo>
                    <a:lnTo>
                      <a:pt x="234" y="148"/>
                    </a:lnTo>
                    <a:lnTo>
                      <a:pt x="220" y="122"/>
                    </a:lnTo>
                    <a:lnTo>
                      <a:pt x="210" y="92"/>
                    </a:lnTo>
                    <a:lnTo>
                      <a:pt x="202" y="64"/>
                    </a:lnTo>
                    <a:lnTo>
                      <a:pt x="198" y="32"/>
                    </a:lnTo>
                    <a:lnTo>
                      <a:pt x="196" y="0"/>
                    </a:lnTo>
                    <a:lnTo>
                      <a:pt x="196" y="0"/>
                    </a:lnTo>
                    <a:close/>
                  </a:path>
                </a:pathLst>
              </a:custGeom>
              <a:solidFill>
                <a:srgbClr val="04357B"/>
              </a:solidFill>
              <a:ln w="9525" algn="ctr">
                <a:solidFill>
                  <a:srgbClr val="FFFFFF"/>
                </a:solidFill>
                <a:miter lim="800000"/>
                <a:headEnd/>
                <a:tailEnd/>
              </a:ln>
              <a:scene3d>
                <a:camera prst="orthographicFront"/>
                <a:lightRig rig="threePt" dir="t"/>
              </a:scene3d>
              <a:sp3d>
                <a:bevelT/>
                <a:bevelB/>
              </a:sp3d>
            </p:spPr>
            <p:txBody>
              <a:bodyPr lIns="90000" tIns="72000" rIns="90000" bIns="7200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ru-RU" sz="1800" b="1" i="0" u="none" strike="noStrike" kern="0" cap="none" spc="0" normalizeH="0" baseline="0">
                  <a:ln>
                    <a:noFill/>
                  </a:ln>
                  <a:solidFill>
                    <a:sysClr val="windowText" lastClr="000000"/>
                  </a:solidFill>
                  <a:effectLst/>
                  <a:uLnTx/>
                  <a:uFillTx/>
                  <a:ea typeface="Arial Unicode MS" pitchFamily="34" charset="-128"/>
                  <a:cs typeface="Arial Unicode MS" pitchFamily="34" charset="-128"/>
                </a:endParaRPr>
              </a:p>
            </p:txBody>
          </p:sp>
          <p:sp>
            <p:nvSpPr>
              <p:cNvPr id="298" name="TextBox 297"/>
              <p:cNvSpPr txBox="1"/>
              <p:nvPr/>
            </p:nvSpPr>
            <p:spPr>
              <a:xfrm>
                <a:off x="6887806" y="5148905"/>
                <a:ext cx="700298" cy="619111"/>
              </a:xfrm>
              <a:prstGeom prst="rect">
                <a:avLst/>
              </a:prstGeom>
              <a:noFill/>
            </p:spPr>
            <p:txBody>
              <a:bodyPr wrap="none" rtlCol="0">
                <a:prstTxWarp prst="textArchDown">
                  <a:avLst>
                    <a:gd name="adj" fmla="val 689975"/>
                  </a:avLst>
                </a:prstTxWarp>
                <a:spAutoFit/>
              </a:bodyPr>
              <a:lstStyle/>
              <a:p>
                <a:pPr marL="0" marR="0" indent="0" algn="l" defTabSz="914400">
                  <a:lnSpc>
                    <a:spcPct val="100000"/>
                  </a:lnSpc>
                  <a:spcBef>
                    <a:spcPts val="480"/>
                  </a:spcBef>
                  <a:spcAft>
                    <a:spcPts val="0"/>
                  </a:spcAft>
                  <a:buNone/>
                </a:pPr>
                <a:r>
                  <a:rPr lang="ru-RU" sz="800" b="1" i="0" u="none" strike="noStrike" cap="none" spc="0" baseline="0" smtClean="0">
                    <a:solidFill>
                      <a:srgbClr val="FFFFFF"/>
                    </a:solidFill>
                    <a:effectLst/>
                    <a:latin typeface="Arial"/>
                    <a:ea typeface="Arial Unicode MS"/>
                    <a:cs typeface="Arial Unicode MS"/>
                  </a:rPr>
                  <a:t>Интеграция на уровне информации</a:t>
                </a:r>
                <a:endParaRPr lang="ru-RU" sz="800" b="1" i="0" u="none" strike="noStrike" cap="none" spc="0" baseline="0">
                  <a:solidFill>
                    <a:srgbClr val="FFFFFF"/>
                  </a:solidFill>
                  <a:effectLst/>
                  <a:latin typeface="Arial"/>
                  <a:ea typeface="Arial Unicode MS"/>
                  <a:cs typeface="Arial Unicode MS"/>
                </a:endParaRPr>
              </a:p>
            </p:txBody>
          </p:sp>
        </p:grpSp>
      </p:grpSp>
      <p:sp>
        <p:nvSpPr>
          <p:cNvPr id="247" name="Text Box 47"/>
          <p:cNvSpPr txBox="1">
            <a:spLocks noChangeArrowheads="1"/>
          </p:cNvSpPr>
          <p:nvPr/>
        </p:nvSpPr>
        <p:spPr bwMode="gray">
          <a:xfrm>
            <a:off x="225778" y="1670753"/>
            <a:ext cx="5215469" cy="2129308"/>
          </a:xfrm>
          <a:prstGeom prst="rect">
            <a:avLst/>
          </a:prstGeom>
          <a:gradFill rotWithShape="1">
            <a:gsLst>
              <a:gs pos="0">
                <a:srgbClr val="04357B"/>
              </a:gs>
              <a:gs pos="100000">
                <a:srgbClr val="04357B">
                  <a:gamma/>
                  <a:tint val="58824"/>
                  <a:invGamma/>
                </a:srgbClr>
              </a:gs>
            </a:gsLst>
            <a:lin ang="2700000" scaled="1"/>
          </a:gradFill>
          <a:ln w="19050" algn="ctr">
            <a:noFill/>
            <a:miter lim="800000"/>
            <a:headEnd/>
            <a:tailEnd/>
          </a:ln>
          <a:effectLst>
            <a:prstShdw prst="shdw17" dist="17961" dir="2700000">
              <a:srgbClr val="04357B">
                <a:gamma/>
                <a:shade val="60000"/>
                <a:invGamma/>
              </a:srgbClr>
            </a:prstShdw>
          </a:effectLst>
        </p:spPr>
        <p:txBody>
          <a:bodyPr wrap="none" lIns="0" tIns="0" rIns="0" bIns="0" anchor="ctr"/>
          <a:lstStyle/>
          <a:p>
            <a:pPr marL="0" marR="0" indent="0" algn="l" defTabSz="914400">
              <a:lnSpc>
                <a:spcPct val="75000"/>
              </a:lnSpc>
              <a:spcBef>
                <a:spcPts val="0"/>
              </a:spcBef>
              <a:spcAft>
                <a:spcPts val="0"/>
              </a:spcAft>
              <a:buNone/>
            </a:pPr>
            <a:endParaRPr lang="ru-RU" sz="1000" strike="noStrike" smtClean="0">
              <a:solidFill>
                <a:srgbClr val="FFFFFF"/>
              </a:solidFill>
            </a:endParaRPr>
          </a:p>
          <a:p>
            <a:pPr marL="0" marR="0" indent="0" algn="l" defTabSz="914400">
              <a:lnSpc>
                <a:spcPct val="75000"/>
              </a:lnSpc>
              <a:spcBef>
                <a:spcPts val="0"/>
              </a:spcBef>
              <a:spcAft>
                <a:spcPts val="0"/>
              </a:spcAft>
              <a:buNone/>
            </a:pPr>
            <a:r>
              <a:rPr lang="ru-RU" sz="1000" b="1" i="0" u="none" strike="noStrike" cap="none" spc="0" baseline="0" smtClean="0">
                <a:solidFill>
                  <a:srgbClr val="FFFFFF"/>
                </a:solidFill>
                <a:latin typeface="Arial"/>
                <a:ea typeface="+mn-ea"/>
                <a:cs typeface="+mn-cs"/>
              </a:rPr>
              <a:t> </a:t>
            </a:r>
            <a:endParaRPr lang="ru-RU" sz="1000" b="1" i="0" u="none" strike="noStrike" cap="none" spc="0" baseline="0" smtClean="0">
              <a:solidFill>
                <a:srgbClr val="FFFFFF"/>
              </a:solidFill>
              <a:latin typeface="Arial"/>
              <a:ea typeface="+mn-ea"/>
              <a:cs typeface="+mn-cs"/>
            </a:endParaRPr>
          </a:p>
          <a:p>
            <a:pPr marL="0" marR="0" indent="0" algn="l" defTabSz="914400">
              <a:lnSpc>
                <a:spcPct val="75000"/>
              </a:lnSpc>
              <a:spcBef>
                <a:spcPts val="0"/>
              </a:spcBef>
              <a:spcAft>
                <a:spcPts val="0"/>
              </a:spcAft>
              <a:buNone/>
            </a:pPr>
            <a:endParaRPr lang="ru-RU" sz="1000" strike="noStrike" smtClean="0">
              <a:solidFill>
                <a:srgbClr val="FFFFFF"/>
              </a:solidFill>
            </a:endParaRPr>
          </a:p>
          <a:p>
            <a:pPr marL="0" marR="0" indent="0" algn="l" defTabSz="914400">
              <a:lnSpc>
                <a:spcPct val="75000"/>
              </a:lnSpc>
              <a:spcBef>
                <a:spcPts val="0"/>
              </a:spcBef>
              <a:spcAft>
                <a:spcPts val="0"/>
              </a:spcAft>
              <a:buNone/>
            </a:pPr>
            <a:r>
              <a:rPr lang="ru-RU" sz="1000" b="1" i="0" u="none" strike="noStrike" cap="none" spc="0" baseline="0" smtClean="0">
                <a:solidFill>
                  <a:srgbClr val="FFFFFF"/>
                </a:solidFill>
                <a:latin typeface="Arial"/>
                <a:ea typeface="+mn-ea"/>
                <a:cs typeface="+mn-cs"/>
              </a:rPr>
              <a:t> </a:t>
            </a:r>
            <a:r>
              <a:rPr lang="ru-RU" sz="1800" b="1" i="0" u="none" strike="noStrike" cap="none" spc="0" baseline="0" smtClean="0">
                <a:solidFill>
                  <a:srgbClr val="FFFFFF"/>
                </a:solidFill>
                <a:effectLst/>
                <a:latin typeface="Arial"/>
                <a:ea typeface="+mn-ea"/>
                <a:cs typeface="+mn-cs"/>
              </a:rPr>
              <a:t>Библиотека</a:t>
            </a:r>
            <a:r>
              <a:rPr lang="ru-RU" sz="1800" b="1" i="0" u="none" strike="noStrike" cap="none" spc="0" baseline="0" smtClean="0">
                <a:solidFill>
                  <a:srgbClr val="FFFFFF"/>
                </a:solidFill>
                <a:latin typeface="Arial"/>
                <a:ea typeface="+mn-ea"/>
                <a:cs typeface="+mn-cs"/>
              </a:rPr>
              <a:t> </a:t>
            </a:r>
            <a:endParaRPr lang="ru-RU" sz="1800" b="1" i="0" u="none" strike="noStrike" cap="none" spc="0" baseline="0" smtClean="0">
              <a:solidFill>
                <a:srgbClr val="FFFFFF"/>
              </a:solidFill>
              <a:latin typeface="Arial"/>
              <a:ea typeface="+mn-ea"/>
              <a:cs typeface="+mn-cs"/>
            </a:endParaRPr>
          </a:p>
          <a:p>
            <a:pPr marL="0" marR="0" indent="0" algn="l" defTabSz="914400">
              <a:lnSpc>
                <a:spcPct val="75000"/>
              </a:lnSpc>
              <a:spcBef>
                <a:spcPts val="0"/>
              </a:spcBef>
              <a:spcAft>
                <a:spcPts val="0"/>
              </a:spcAft>
              <a:buNone/>
            </a:pPr>
            <a:r>
              <a:rPr lang="ru-RU" sz="1800" b="1" i="0" u="none" strike="noStrike" cap="none" spc="0" baseline="0" smtClean="0">
                <a:solidFill>
                  <a:srgbClr val="FFFFFF"/>
                </a:solidFill>
                <a:latin typeface="Arial"/>
                <a:ea typeface="+mn-ea"/>
                <a:cs typeface="+mn-cs"/>
              </a:rPr>
              <a:t> </a:t>
            </a:r>
            <a:r>
              <a:rPr lang="ru-RU" sz="1800" b="1" i="0" u="none" strike="noStrike" cap="none" spc="0" baseline="0" smtClean="0">
                <a:solidFill>
                  <a:srgbClr val="FFFFFF"/>
                </a:solidFill>
                <a:effectLst/>
                <a:latin typeface="Arial"/>
                <a:ea typeface="+mn-ea"/>
                <a:cs typeface="+mn-cs"/>
              </a:rPr>
              <a:t>бизнес-</a:t>
            </a:r>
            <a:r>
              <a:rPr lang="ru-RU" sz="1800" b="1" i="0" u="none" strike="noStrike" cap="none" spc="0" baseline="0" smtClean="0">
                <a:solidFill>
                  <a:srgbClr val="FFFFFF"/>
                </a:solidFill>
                <a:latin typeface="Arial"/>
                <a:ea typeface="+mn-ea"/>
                <a:cs typeface="+mn-cs"/>
              </a:rPr>
              <a:t> </a:t>
            </a:r>
            <a:endParaRPr lang="ru-RU" sz="1800" b="1" i="0" u="none" strike="noStrike" cap="none" spc="0" baseline="0" smtClean="0">
              <a:solidFill>
                <a:srgbClr val="FFFFFF"/>
              </a:solidFill>
              <a:latin typeface="Arial"/>
              <a:ea typeface="+mn-ea"/>
              <a:cs typeface="+mn-cs"/>
            </a:endParaRPr>
          </a:p>
          <a:p>
            <a:pPr marL="0" marR="0" indent="0" algn="l" defTabSz="914400">
              <a:lnSpc>
                <a:spcPct val="75000"/>
              </a:lnSpc>
              <a:spcBef>
                <a:spcPts val="0"/>
              </a:spcBef>
              <a:spcAft>
                <a:spcPts val="0"/>
              </a:spcAft>
              <a:buNone/>
            </a:pPr>
            <a:r>
              <a:rPr lang="ru-RU" sz="1800" b="1" i="0" u="none" strike="noStrike" cap="none" spc="0" baseline="0" smtClean="0">
                <a:solidFill>
                  <a:srgbClr val="FFFFFF"/>
                </a:solidFill>
                <a:latin typeface="Arial"/>
                <a:ea typeface="+mn-ea"/>
                <a:cs typeface="+mn-cs"/>
              </a:rPr>
              <a:t> </a:t>
            </a:r>
            <a:r>
              <a:rPr lang="ru-RU" sz="1800" b="1" i="0" u="none" strike="noStrike" cap="none" spc="0" baseline="0" smtClean="0">
                <a:solidFill>
                  <a:srgbClr val="FFFFFF"/>
                </a:solidFill>
                <a:effectLst/>
                <a:latin typeface="Arial"/>
                <a:ea typeface="+mn-ea"/>
                <a:cs typeface="+mn-cs"/>
              </a:rPr>
              <a:t>процессов</a:t>
            </a:r>
            <a:endParaRPr lang="ru-RU" sz="1800" b="1" i="0" u="none" strike="noStrike" cap="none" spc="0" baseline="0" smtClean="0">
              <a:solidFill>
                <a:srgbClr val="FFFFFF"/>
              </a:solidFill>
              <a:effectLst/>
              <a:latin typeface="Arial"/>
              <a:ea typeface="+mn-ea"/>
              <a:cs typeface="+mn-cs"/>
            </a:endParaRPr>
          </a:p>
          <a:p>
            <a:pPr marL="0" marR="0" indent="0" algn="l" defTabSz="914400">
              <a:lnSpc>
                <a:spcPct val="75000"/>
              </a:lnSpc>
              <a:spcBef>
                <a:spcPts val="0"/>
              </a:spcBef>
              <a:spcAft>
                <a:spcPts val="0"/>
              </a:spcAft>
              <a:buNone/>
            </a:pPr>
            <a:endParaRPr lang="ru-RU" sz="1800" strike="noStrike" smtClean="0">
              <a:solidFill>
                <a:srgbClr val="FFFFFF"/>
              </a:solidFill>
            </a:endParaRPr>
          </a:p>
          <a:p>
            <a:pPr marL="0" marR="0" indent="0" algn="l" defTabSz="914400">
              <a:lnSpc>
                <a:spcPct val="75000"/>
              </a:lnSpc>
              <a:spcBef>
                <a:spcPts val="0"/>
              </a:spcBef>
              <a:spcAft>
                <a:spcPts val="0"/>
              </a:spcAft>
              <a:buNone/>
            </a:pPr>
            <a:endParaRPr lang="ru-RU" sz="1800" strike="noStrike" smtClean="0">
              <a:solidFill>
                <a:srgbClr val="FFFFFF"/>
              </a:solidFill>
            </a:endParaRPr>
          </a:p>
          <a:p>
            <a:pPr marL="0" marR="0" indent="0" algn="l" defTabSz="914400">
              <a:lnSpc>
                <a:spcPct val="75000"/>
              </a:lnSpc>
              <a:spcBef>
                <a:spcPts val="0"/>
              </a:spcBef>
              <a:spcAft>
                <a:spcPts val="0"/>
              </a:spcAft>
              <a:buNone/>
            </a:pPr>
            <a:endParaRPr lang="ru-RU" sz="1800" strike="noStrike" smtClean="0">
              <a:solidFill>
                <a:srgbClr val="FFFFFF"/>
              </a:solidFill>
            </a:endParaRPr>
          </a:p>
          <a:p>
            <a:pPr marL="0" marR="0" indent="0" algn="l" defTabSz="914400">
              <a:lnSpc>
                <a:spcPct val="75000"/>
              </a:lnSpc>
              <a:spcBef>
                <a:spcPts val="0"/>
              </a:spcBef>
              <a:spcAft>
                <a:spcPts val="0"/>
              </a:spcAft>
              <a:buNone/>
            </a:pPr>
            <a:endParaRPr lang="ru-RU" sz="1800" strike="noStrike" smtClean="0">
              <a:solidFill>
                <a:srgbClr val="FFFFFF"/>
              </a:solidFill>
            </a:endParaRPr>
          </a:p>
          <a:p>
            <a:pPr marL="0" marR="0" indent="0" algn="l" defTabSz="914400">
              <a:lnSpc>
                <a:spcPct val="75000"/>
              </a:lnSpc>
              <a:spcBef>
                <a:spcPts val="0"/>
              </a:spcBef>
              <a:spcAft>
                <a:spcPts val="0"/>
              </a:spcAft>
              <a:buNone/>
            </a:pPr>
            <a:endParaRPr lang="ru-RU" sz="1800" strike="noStrike" smtClean="0">
              <a:solidFill>
                <a:srgbClr val="FFFFFF"/>
              </a:solidFill>
            </a:endParaRPr>
          </a:p>
          <a:p>
            <a:pPr marL="0" marR="0" indent="0" algn="l" defTabSz="914400">
              <a:lnSpc>
                <a:spcPct val="75000"/>
              </a:lnSpc>
              <a:spcBef>
                <a:spcPts val="0"/>
              </a:spcBef>
              <a:spcAft>
                <a:spcPts val="0"/>
              </a:spcAft>
              <a:buNone/>
            </a:pPr>
            <a:endParaRPr lang="ru-RU" sz="1000" strike="noStrike" smtClean="0">
              <a:solidFill>
                <a:srgbClr val="FFFFFF"/>
              </a:solidFill>
            </a:endParaRPr>
          </a:p>
          <a:p>
            <a:pPr marL="0" marR="0" indent="0" algn="l" defTabSz="914400">
              <a:lnSpc>
                <a:spcPct val="75000"/>
              </a:lnSpc>
              <a:spcBef>
                <a:spcPts val="0"/>
              </a:spcBef>
              <a:spcAft>
                <a:spcPts val="0"/>
              </a:spcAft>
              <a:buNone/>
            </a:pPr>
            <a:endParaRPr lang="ru-RU" sz="1000" strike="noStrike" smtClean="0">
              <a:solidFill>
                <a:srgbClr val="FFFFFF"/>
              </a:solidFill>
            </a:endParaRPr>
          </a:p>
          <a:p>
            <a:pPr marL="0" marR="0" indent="0" algn="l" defTabSz="914400">
              <a:lnSpc>
                <a:spcPct val="75000"/>
              </a:lnSpc>
              <a:spcBef>
                <a:spcPts val="0"/>
              </a:spcBef>
              <a:spcAft>
                <a:spcPts val="0"/>
              </a:spcAft>
              <a:buNone/>
            </a:pPr>
            <a:endParaRPr lang="ru-RU" sz="1000" strike="noStrike" smtClean="0">
              <a:solidFill>
                <a:srgbClr val="FFFFFF"/>
              </a:solidFill>
            </a:endParaRPr>
          </a:p>
          <a:p>
            <a:pPr marL="0" marR="0" indent="0" algn="l" defTabSz="914400">
              <a:lnSpc>
                <a:spcPct val="75000"/>
              </a:lnSpc>
              <a:spcBef>
                <a:spcPts val="0"/>
              </a:spcBef>
              <a:spcAft>
                <a:spcPts val="0"/>
              </a:spcAft>
              <a:buNone/>
            </a:pPr>
            <a:endParaRPr lang="ru-RU" sz="1000" strike="noStrike" smtClean="0">
              <a:solidFill>
                <a:srgbClr val="FFFFFF"/>
              </a:solidFill>
            </a:endParaRPr>
          </a:p>
          <a:p>
            <a:pPr marL="0" marR="0" indent="0" algn="l" defTabSz="914400">
              <a:lnSpc>
                <a:spcPct val="75000"/>
              </a:lnSpc>
              <a:spcBef>
                <a:spcPts val="0"/>
              </a:spcBef>
              <a:spcAft>
                <a:spcPts val="0"/>
              </a:spcAft>
              <a:buNone/>
            </a:pPr>
            <a:endParaRPr lang="ru-RU" sz="1000" strike="noStrike" smtClean="0">
              <a:solidFill>
                <a:srgbClr val="FFFFFF"/>
              </a:solidFill>
            </a:endParaRPr>
          </a:p>
        </p:txBody>
      </p:sp>
      <p:sp>
        <p:nvSpPr>
          <p:cNvPr id="248" name="Oval 247"/>
          <p:cNvSpPr/>
          <p:nvPr/>
        </p:nvSpPr>
        <p:spPr bwMode="auto">
          <a:xfrm>
            <a:off x="4315985" y="3774215"/>
            <a:ext cx="152400" cy="152400"/>
          </a:xfrm>
          <a:prstGeom prst="ellipse">
            <a:avLst/>
          </a:prstGeom>
          <a:solidFill>
            <a:srgbClr val="F0AB00"/>
          </a:solidFill>
          <a:ln w="19050" cap="flat" cmpd="sng" algn="ctr">
            <a:noFill/>
            <a:prstDash val="solid"/>
          </a:ln>
          <a:effectLst/>
          <a:scene3d>
            <a:camera prst="orthographicFront"/>
            <a:lightRig rig="threePt" dir="t"/>
          </a:scene3d>
          <a:sp3d>
            <a:bevelT/>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a:ln>
                <a:noFill/>
              </a:ln>
              <a:solidFill>
                <a:srgbClr val="FFFFFF"/>
              </a:solidFill>
              <a:effectLst/>
              <a:uLnTx/>
              <a:uFillTx/>
              <a:latin typeface="Arial"/>
              <a:ea typeface="+mn-ea"/>
              <a:cs typeface="+mn-cs"/>
            </a:endParaRPr>
          </a:p>
        </p:txBody>
      </p:sp>
      <p:cxnSp>
        <p:nvCxnSpPr>
          <p:cNvPr id="249" name="Straight Connector 248"/>
          <p:cNvCxnSpPr/>
          <p:nvPr/>
        </p:nvCxnSpPr>
        <p:spPr bwMode="auto">
          <a:xfrm rot="16200000" flipH="1">
            <a:off x="4256168" y="4014387"/>
            <a:ext cx="270617" cy="3693"/>
          </a:xfrm>
          <a:prstGeom prst="line">
            <a:avLst/>
          </a:prstGeom>
          <a:noFill/>
          <a:ln w="12700" cap="flat" cmpd="sng" algn="ctr">
            <a:solidFill>
              <a:srgbClr val="F0AB00"/>
            </a:solidFill>
            <a:prstDash val="solid"/>
          </a:ln>
          <a:effectLst/>
        </p:spPr>
      </p:cxnSp>
      <p:sp>
        <p:nvSpPr>
          <p:cNvPr id="250" name="AutoShape 4"/>
          <p:cNvSpPr>
            <a:spLocks noChangeArrowheads="1"/>
          </p:cNvSpPr>
          <p:nvPr/>
        </p:nvSpPr>
        <p:spPr bwMode="gray">
          <a:xfrm>
            <a:off x="203200" y="4085168"/>
            <a:ext cx="2133599" cy="1806222"/>
          </a:xfrm>
          <a:prstGeom prst="roundRect">
            <a:avLst>
              <a:gd name="adj" fmla="val 1666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0" defTabSz="914400" eaLnBrk="1" fontAlgn="auto" latinLnBrk="0" hangingPunct="1">
              <a:lnSpc>
                <a:spcPct val="75000"/>
              </a:lnSpc>
              <a:spcBef>
                <a:spcPct val="75000"/>
              </a:spcBef>
              <a:spcAft>
                <a:spcPct val="0"/>
              </a:spcAft>
              <a:buClr>
                <a:srgbClr val="777777"/>
              </a:buClr>
              <a:buSzTx/>
              <a:buFontTx/>
              <a:buNone/>
              <a:tabLst/>
              <a:defRPr/>
            </a:pPr>
            <a:endParaRPr kumimoji="0" lang="ru-RU" sz="800" b="1" i="0" u="none" strike="noStrike" kern="0" cap="none" spc="0" normalizeH="0" baseline="0">
              <a:ln>
                <a:noFill/>
              </a:ln>
              <a:solidFill>
                <a:sysClr val="windowText" lastClr="000000"/>
              </a:solidFill>
              <a:effectLst/>
              <a:uLnTx/>
              <a:uFillTx/>
            </a:endParaRPr>
          </a:p>
        </p:txBody>
      </p:sp>
      <p:sp>
        <p:nvSpPr>
          <p:cNvPr id="251" name="AutoShape 12"/>
          <p:cNvSpPr>
            <a:spLocks noChangeArrowheads="1"/>
          </p:cNvSpPr>
          <p:nvPr/>
        </p:nvSpPr>
        <p:spPr bwMode="gray">
          <a:xfrm>
            <a:off x="941868" y="4495196"/>
            <a:ext cx="465214" cy="954087"/>
          </a:xfrm>
          <a:prstGeom prst="roundRect">
            <a:avLst>
              <a:gd name="adj" fmla="val 16667"/>
            </a:avLst>
          </a:prstGeom>
          <a:noFill/>
          <a:ln w="12700" algn="ctr">
            <a:noFill/>
            <a:round/>
            <a:headEnd/>
            <a:tailEnd/>
          </a:ln>
        </p:spPr>
        <p:txBody>
          <a:bodyPr wrap="none" lIns="0" tIns="0" rIns="0" bIns="0" anchor="b" anchorCtr="1"/>
          <a:lstStyle/>
          <a:p>
            <a:pPr marL="0" marR="0" lvl="0" indent="0" defTabSz="914400" eaLnBrk="1" fontAlgn="auto" latinLnBrk="0" hangingPunct="1">
              <a:lnSpc>
                <a:spcPct val="100000"/>
              </a:lnSpc>
              <a:spcBef>
                <a:spcPts val="0"/>
              </a:spcBef>
              <a:spcAft>
                <a:spcPts val="0"/>
              </a:spcAft>
              <a:buClr>
                <a:srgbClr val="44697D"/>
              </a:buClr>
              <a:buSzTx/>
              <a:buFontTx/>
              <a:buNone/>
              <a:tabLst/>
              <a:defRPr/>
            </a:pPr>
            <a:endParaRPr kumimoji="0" lang="ru-RU" sz="1000" b="0" i="0" u="none" strike="noStrike" kern="0" cap="none" spc="0" normalizeH="0" baseline="0">
              <a:ln>
                <a:noFill/>
              </a:ln>
              <a:solidFill>
                <a:srgbClr val="0099CC"/>
              </a:solidFill>
              <a:effectLst/>
              <a:uLnTx/>
              <a:uFillTx/>
            </a:endParaRPr>
          </a:p>
        </p:txBody>
      </p:sp>
      <p:sp>
        <p:nvSpPr>
          <p:cNvPr id="252" name="AutoShape 13"/>
          <p:cNvSpPr>
            <a:spLocks noChangeArrowheads="1"/>
          </p:cNvSpPr>
          <p:nvPr/>
        </p:nvSpPr>
        <p:spPr bwMode="gray">
          <a:xfrm>
            <a:off x="1468501" y="4495196"/>
            <a:ext cx="465214" cy="954087"/>
          </a:xfrm>
          <a:prstGeom prst="roundRect">
            <a:avLst>
              <a:gd name="adj" fmla="val 16667"/>
            </a:avLst>
          </a:prstGeom>
          <a:noFill/>
          <a:ln w="12700" algn="ctr">
            <a:noFill/>
            <a:round/>
            <a:headEnd/>
            <a:tailEnd/>
          </a:ln>
        </p:spPr>
        <p:txBody>
          <a:bodyPr wrap="none" lIns="0" tIns="0" rIns="0" bIns="0" anchor="b" anchorCtr="1"/>
          <a:lstStyle/>
          <a:p>
            <a:pPr marL="0" marR="0" lvl="0" indent="0" defTabSz="914400" eaLnBrk="1" fontAlgn="auto" latinLnBrk="0" hangingPunct="1">
              <a:lnSpc>
                <a:spcPct val="100000"/>
              </a:lnSpc>
              <a:spcBef>
                <a:spcPts val="0"/>
              </a:spcBef>
              <a:spcAft>
                <a:spcPts val="0"/>
              </a:spcAft>
              <a:buClr>
                <a:srgbClr val="44697D"/>
              </a:buClr>
              <a:buSzTx/>
              <a:buFontTx/>
              <a:buNone/>
              <a:tabLst/>
              <a:defRPr/>
            </a:pPr>
            <a:endParaRPr kumimoji="0" lang="ru-RU" sz="1000" b="0" i="0" u="none" strike="noStrike" kern="0" cap="none" spc="0" normalizeH="0" baseline="0">
              <a:ln>
                <a:noFill/>
              </a:ln>
              <a:solidFill>
                <a:srgbClr val="0099CC"/>
              </a:solidFill>
              <a:effectLst/>
              <a:uLnTx/>
              <a:uFillTx/>
            </a:endParaRPr>
          </a:p>
        </p:txBody>
      </p:sp>
      <p:sp>
        <p:nvSpPr>
          <p:cNvPr id="253" name="AutoShape 19"/>
          <p:cNvSpPr>
            <a:spLocks noChangeArrowheads="1"/>
          </p:cNvSpPr>
          <p:nvPr/>
        </p:nvSpPr>
        <p:spPr bwMode="white">
          <a:xfrm>
            <a:off x="907459" y="5198211"/>
            <a:ext cx="301867" cy="182563"/>
          </a:xfrm>
          <a:prstGeom prst="chevron">
            <a:avLst>
              <a:gd name="adj" fmla="val 5021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ru-RU" sz="800" b="1" i="0" u="none" strike="noStrike" kern="0" cap="none" spc="0" normalizeH="0" baseline="0">
              <a:ln>
                <a:noFill/>
              </a:ln>
              <a:solidFill>
                <a:srgbClr val="FFFFFF"/>
              </a:solidFill>
              <a:effectLst/>
              <a:uLnTx/>
              <a:uFillTx/>
            </a:endParaRPr>
          </a:p>
        </p:txBody>
      </p:sp>
      <p:sp>
        <p:nvSpPr>
          <p:cNvPr id="254" name="AutoShape 23"/>
          <p:cNvSpPr>
            <a:spLocks noChangeArrowheads="1"/>
          </p:cNvSpPr>
          <p:nvPr/>
        </p:nvSpPr>
        <p:spPr bwMode="white">
          <a:xfrm>
            <a:off x="925754" y="5456974"/>
            <a:ext cx="301867" cy="182562"/>
          </a:xfrm>
          <a:prstGeom prst="chevron">
            <a:avLst>
              <a:gd name="adj" fmla="val 50218"/>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ru-RU" sz="800" b="1" i="0" u="none" strike="noStrike" kern="0" cap="none" spc="0" normalizeH="0" baseline="0">
              <a:ln>
                <a:noFill/>
              </a:ln>
              <a:solidFill>
                <a:srgbClr val="FFFFFF"/>
              </a:solidFill>
              <a:effectLst/>
              <a:uLnTx/>
              <a:uFillTx/>
            </a:endParaRPr>
          </a:p>
        </p:txBody>
      </p:sp>
      <p:sp>
        <p:nvSpPr>
          <p:cNvPr id="255" name="AutoShape 24"/>
          <p:cNvSpPr>
            <a:spLocks noChangeArrowheads="1"/>
          </p:cNvSpPr>
          <p:nvPr/>
        </p:nvSpPr>
        <p:spPr bwMode="white">
          <a:xfrm>
            <a:off x="1202792" y="5456974"/>
            <a:ext cx="301867" cy="182562"/>
          </a:xfrm>
          <a:prstGeom prst="chevron">
            <a:avLst>
              <a:gd name="adj" fmla="val 50218"/>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ru-RU" sz="800" b="1" i="0" u="none" strike="noStrike" kern="0" cap="none" spc="0" normalizeH="0" baseline="0">
              <a:ln>
                <a:noFill/>
              </a:ln>
              <a:solidFill>
                <a:srgbClr val="FFFFFF"/>
              </a:solidFill>
              <a:effectLst/>
              <a:uLnTx/>
              <a:uFillTx/>
            </a:endParaRPr>
          </a:p>
        </p:txBody>
      </p:sp>
      <p:sp>
        <p:nvSpPr>
          <p:cNvPr id="256" name="Text Box 38"/>
          <p:cNvSpPr txBox="1">
            <a:spLocks noChangeArrowheads="1"/>
          </p:cNvSpPr>
          <p:nvPr/>
        </p:nvSpPr>
        <p:spPr bwMode="white">
          <a:xfrm>
            <a:off x="303252" y="4138814"/>
            <a:ext cx="2030277" cy="279180"/>
          </a:xfrm>
          <a:prstGeom prst="rect">
            <a:avLst/>
          </a:prstGeom>
          <a:noFill/>
          <a:ln w="19050" algn="ctr">
            <a:noFill/>
            <a:miter lim="800000"/>
            <a:headEnd/>
            <a:tailEnd/>
          </a:ln>
        </p:spPr>
        <p:txBody>
          <a:bodyPr wrap="none" lIns="90000" tIns="46800" rIns="90000" bIns="46800">
            <a:spAutoFit/>
          </a:bodyPr>
          <a:lstStyle/>
          <a:p>
            <a:pPr marL="246888" marR="0" indent="-246888" algn="l" defTabSz="914400">
              <a:lnSpc>
                <a:spcPct val="100000"/>
              </a:lnSpc>
              <a:spcBef>
                <a:spcPts val="0"/>
              </a:spcBef>
              <a:spcAft>
                <a:spcPts val="0"/>
              </a:spcAft>
              <a:buNone/>
            </a:pPr>
            <a:r>
              <a:rPr lang="ru-RU" sz="1200" b="1" i="0" u="none" strike="noStrike" cap="none" spc="0" baseline="0" smtClean="0">
                <a:solidFill>
                  <a:srgbClr val="FFFFFF">
                    <a:lumMod val="50000"/>
                  </a:srgbClr>
                </a:solidFill>
                <a:effectLst/>
                <a:latin typeface="Arial"/>
                <a:ea typeface="+mn-ea"/>
                <a:cs typeface="+mn-cs"/>
              </a:rPr>
              <a:t>Локальные приложения</a:t>
            </a:r>
            <a:endParaRPr lang="ru-RU" sz="1200" b="1" i="0" u="none" strike="noStrike" cap="none" spc="0" baseline="0">
              <a:solidFill>
                <a:srgbClr val="FFFFFF">
                  <a:lumMod val="50000"/>
                </a:srgbClr>
              </a:solidFill>
              <a:effectLst/>
              <a:latin typeface="Arial"/>
              <a:ea typeface="+mn-ea"/>
              <a:cs typeface="+mn-cs"/>
            </a:endParaRPr>
          </a:p>
        </p:txBody>
      </p:sp>
      <p:grpSp>
        <p:nvGrpSpPr>
          <p:cNvPr id="8" name="Group 65"/>
          <p:cNvGrpSpPr>
            <a:grpSpLocks/>
          </p:cNvGrpSpPr>
          <p:nvPr/>
        </p:nvGrpSpPr>
        <p:grpSpPr bwMode="auto">
          <a:xfrm>
            <a:off x="354686" y="5188686"/>
            <a:ext cx="578903" cy="182563"/>
            <a:chOff x="1963" y="2154"/>
            <a:chExt cx="443" cy="115"/>
          </a:xfrm>
        </p:grpSpPr>
        <p:sp>
          <p:nvSpPr>
            <p:cNvPr id="291" name="AutoShape 66"/>
            <p:cNvSpPr>
              <a:spLocks noChangeArrowheads="1"/>
            </p:cNvSpPr>
            <p:nvPr/>
          </p:nvSpPr>
          <p:spPr bwMode="white">
            <a:xfrm>
              <a:off x="1963" y="2154"/>
              <a:ext cx="231" cy="115"/>
            </a:xfrm>
            <a:prstGeom prst="chevron">
              <a:avLst>
                <a:gd name="adj" fmla="val 5021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ru-RU" sz="800" b="1" i="0" u="none" strike="noStrike" kern="0" cap="none" spc="0" normalizeH="0" baseline="0">
                <a:ln>
                  <a:noFill/>
                </a:ln>
                <a:solidFill>
                  <a:srgbClr val="FFFFFF"/>
                </a:solidFill>
                <a:effectLst/>
                <a:uLnTx/>
                <a:uFillTx/>
              </a:endParaRPr>
            </a:p>
          </p:txBody>
        </p:sp>
        <p:sp>
          <p:nvSpPr>
            <p:cNvPr id="292" name="AutoShape 67"/>
            <p:cNvSpPr>
              <a:spLocks noChangeArrowheads="1"/>
            </p:cNvSpPr>
            <p:nvPr/>
          </p:nvSpPr>
          <p:spPr bwMode="white">
            <a:xfrm>
              <a:off x="2175" y="2154"/>
              <a:ext cx="231" cy="115"/>
            </a:xfrm>
            <a:prstGeom prst="chevron">
              <a:avLst>
                <a:gd name="adj" fmla="val 50217"/>
              </a:avLst>
            </a:prstGeom>
            <a:gradFill rotWithShape="1">
              <a:gsLst>
                <a:gs pos="0">
                  <a:srgbClr val="FFFFFF">
                    <a:lumMod val="95000"/>
                  </a:srgbClr>
                </a:gs>
                <a:gs pos="100000">
                  <a:srgbClr val="FFFFFF">
                    <a:lumMod val="85000"/>
                  </a:srgbClr>
                </a:gs>
              </a:gsLst>
              <a:lin ang="2700000" scaled="1"/>
            </a:gradFill>
            <a:ln w="12700" algn="ctr">
              <a:noFill/>
              <a:round/>
              <a:headEnd/>
              <a:tailEnd/>
            </a:ln>
            <a:effectLst>
              <a:prstShdw prst="shdw17" dist="17961" dir="2700000">
                <a:srgbClr val="FFFFFF">
                  <a:lumMod val="65000"/>
                </a:srgbClr>
              </a:prstShdw>
            </a:effectLst>
          </p:spPr>
          <p:txBody>
            <a:bodyPr wrap="none" lIns="0" tIns="0" rIns="0" bIns="0" anchor="t" anchorCtr="1"/>
            <a:lstStyle/>
            <a:p>
              <a:pPr marL="0" marR="0" lvl="0" indent="-244475" defTabSz="914400" eaLnBrk="1" fontAlgn="auto" latinLnBrk="0" hangingPunct="1">
                <a:lnSpc>
                  <a:spcPct val="75000"/>
                </a:lnSpc>
                <a:spcBef>
                  <a:spcPct val="75000"/>
                </a:spcBef>
                <a:spcAft>
                  <a:spcPct val="0"/>
                </a:spcAft>
                <a:buClr>
                  <a:srgbClr val="777777"/>
                </a:buClr>
                <a:buSzTx/>
                <a:buFontTx/>
                <a:buNone/>
                <a:tabLst/>
                <a:defRPr/>
              </a:pPr>
              <a:endParaRPr kumimoji="0" lang="ru-RU" sz="800" b="1" i="0" u="none" strike="noStrike" kern="0" cap="none" spc="0" normalizeH="0" baseline="0">
                <a:ln>
                  <a:noFill/>
                </a:ln>
                <a:solidFill>
                  <a:srgbClr val="FFFFFF"/>
                </a:solidFill>
                <a:effectLst/>
                <a:uLnTx/>
                <a:uFillTx/>
              </a:endParaRPr>
            </a:p>
          </p:txBody>
        </p:sp>
      </p:grpSp>
      <p:grpSp>
        <p:nvGrpSpPr>
          <p:cNvPr id="9" name="Group 101"/>
          <p:cNvGrpSpPr>
            <a:grpSpLocks noChangeAspect="1"/>
          </p:cNvGrpSpPr>
          <p:nvPr/>
        </p:nvGrpSpPr>
        <p:grpSpPr>
          <a:xfrm>
            <a:off x="384881" y="4455217"/>
            <a:ext cx="1646120" cy="746760"/>
            <a:chOff x="-2347030" y="4208272"/>
            <a:chExt cx="2057651" cy="933450"/>
          </a:xfrm>
        </p:grpSpPr>
        <p:grpSp>
          <p:nvGrpSpPr>
            <p:cNvPr id="10" name="Group 100"/>
            <p:cNvGrpSpPr/>
            <p:nvPr/>
          </p:nvGrpSpPr>
          <p:grpSpPr>
            <a:xfrm>
              <a:off x="-1657527" y="4208272"/>
              <a:ext cx="676275" cy="933450"/>
              <a:chOff x="-1589793" y="4208273"/>
              <a:chExt cx="676275" cy="933450"/>
            </a:xfrm>
          </p:grpSpPr>
          <p:grpSp>
            <p:nvGrpSpPr>
              <p:cNvPr id="11" name="Group 171"/>
              <p:cNvGrpSpPr>
                <a:grpSpLocks/>
              </p:cNvGrpSpPr>
              <p:nvPr/>
            </p:nvGrpSpPr>
            <p:grpSpPr bwMode="auto">
              <a:xfrm>
                <a:off x="-1589793" y="4208273"/>
                <a:ext cx="676275" cy="933450"/>
                <a:chOff x="3259141" y="1038047"/>
                <a:chExt cx="677150" cy="933895"/>
              </a:xfrm>
            </p:grpSpPr>
            <p:pic>
              <p:nvPicPr>
                <p:cNvPr id="288" name="Picture 51" descr="sap erp reflect"/>
                <p:cNvPicPr>
                  <a:picLocks noChangeAspect="1" noChangeArrowheads="1"/>
                </p:cNvPicPr>
                <p:nvPr/>
              </p:nvPicPr>
              <p:blipFill>
                <a:blip r:embed="rId7" cstate="print">
                  <a:duotone>
                    <a:srgbClr val="CCCCCC">
                      <a:shade val="45000"/>
                      <a:satMod val="135000"/>
                    </a:srgbClr>
                    <a:prstClr val="white"/>
                  </a:duotone>
                </a:blip>
                <a:srcRect/>
                <a:stretch>
                  <a:fillRect/>
                </a:stretch>
              </p:blipFill>
              <p:spPr bwMode="auto">
                <a:xfrm>
                  <a:off x="3259141" y="1579517"/>
                  <a:ext cx="677150" cy="392425"/>
                </a:xfrm>
                <a:prstGeom prst="rect">
                  <a:avLst/>
                </a:prstGeom>
                <a:noFill/>
                <a:ln w="9525">
                  <a:noFill/>
                  <a:miter lim="800000"/>
                  <a:headEnd/>
                  <a:tailEnd/>
                </a:ln>
              </p:spPr>
            </p:pic>
            <p:pic>
              <p:nvPicPr>
                <p:cNvPr id="289" name="Picture 52" descr="sap erp"/>
                <p:cNvPicPr>
                  <a:picLocks noChangeAspect="1" noChangeArrowheads="1"/>
                </p:cNvPicPr>
                <p:nvPr/>
              </p:nvPicPr>
              <p:blipFill>
                <a:blip r:embed="rId8" cstate="print">
                  <a:duotone>
                    <a:srgbClr val="CCCCCC">
                      <a:shade val="45000"/>
                      <a:satMod val="135000"/>
                    </a:srgbClr>
                    <a:prstClr val="white"/>
                  </a:duotone>
                </a:blip>
                <a:srcRect/>
                <a:stretch>
                  <a:fillRect/>
                </a:stretch>
              </p:blipFill>
              <p:spPr bwMode="auto">
                <a:xfrm>
                  <a:off x="3278948" y="1038047"/>
                  <a:ext cx="637536" cy="739048"/>
                </a:xfrm>
                <a:prstGeom prst="rect">
                  <a:avLst/>
                </a:prstGeom>
                <a:noFill/>
                <a:ln w="9525">
                  <a:noFill/>
                  <a:miter lim="800000"/>
                  <a:headEnd/>
                  <a:tailEnd/>
                </a:ln>
              </p:spPr>
            </p:pic>
            <p:pic>
              <p:nvPicPr>
                <p:cNvPr id="290" name="Picture 44" descr="sap angle"/>
                <p:cNvPicPr>
                  <a:picLocks noChangeAspect="1" noChangeArrowheads="1"/>
                </p:cNvPicPr>
                <p:nvPr/>
              </p:nvPicPr>
              <p:blipFill>
                <a:blip r:embed="rId9" cstate="print">
                  <a:duotone>
                    <a:srgbClr val="CCCCCC">
                      <a:shade val="45000"/>
                      <a:satMod val="135000"/>
                    </a:srgbClr>
                    <a:prstClr val="white"/>
                  </a:duotone>
                </a:blip>
                <a:srcRect/>
                <a:stretch>
                  <a:fillRect/>
                </a:stretch>
              </p:blipFill>
              <p:spPr bwMode="auto">
                <a:xfrm>
                  <a:off x="3314549" y="1357435"/>
                  <a:ext cx="236426" cy="209490"/>
                </a:xfrm>
                <a:prstGeom prst="rect">
                  <a:avLst/>
                </a:prstGeom>
                <a:noFill/>
                <a:ln w="9525">
                  <a:noFill/>
                  <a:miter lim="800000"/>
                  <a:headEnd/>
                  <a:tailEnd/>
                </a:ln>
              </p:spPr>
            </p:pic>
          </p:grpSp>
          <p:pic>
            <p:nvPicPr>
              <p:cNvPr id="287" name="Picture 47" descr="cards v01a"/>
              <p:cNvPicPr>
                <a:picLocks noChangeAspect="1" noChangeArrowheads="1"/>
              </p:cNvPicPr>
              <p:nvPr/>
            </p:nvPicPr>
            <p:blipFill>
              <a:blip r:embed="rId10" cstate="print">
                <a:duotone>
                  <a:srgbClr val="CCCCCC">
                    <a:shade val="45000"/>
                    <a:satMod val="135000"/>
                  </a:srgbClr>
                  <a:prstClr val="white"/>
                </a:duotone>
              </a:blip>
              <a:srcRect/>
              <a:stretch>
                <a:fillRect/>
              </a:stretch>
            </p:blipFill>
            <p:spPr bwMode="auto">
              <a:xfrm>
                <a:off x="-1197680" y="4541648"/>
                <a:ext cx="219075" cy="198438"/>
              </a:xfrm>
              <a:prstGeom prst="rect">
                <a:avLst/>
              </a:prstGeom>
              <a:noFill/>
              <a:ln w="9525">
                <a:noFill/>
                <a:miter lim="800000"/>
                <a:headEnd/>
                <a:tailEnd/>
              </a:ln>
            </p:spPr>
          </p:pic>
        </p:grpSp>
        <p:grpSp>
          <p:nvGrpSpPr>
            <p:cNvPr id="12" name="Group 174"/>
            <p:cNvGrpSpPr>
              <a:grpSpLocks/>
            </p:cNvGrpSpPr>
            <p:nvPr/>
          </p:nvGrpSpPr>
          <p:grpSpPr bwMode="auto">
            <a:xfrm>
              <a:off x="-965654" y="4208272"/>
              <a:ext cx="676275" cy="933450"/>
              <a:chOff x="5374812" y="1038047"/>
              <a:chExt cx="677150" cy="933895"/>
            </a:xfrm>
          </p:grpSpPr>
          <p:grpSp>
            <p:nvGrpSpPr>
              <p:cNvPr id="13" name="Group 156"/>
              <p:cNvGrpSpPr>
                <a:grpSpLocks/>
              </p:cNvGrpSpPr>
              <p:nvPr/>
            </p:nvGrpSpPr>
            <p:grpSpPr bwMode="auto">
              <a:xfrm>
                <a:off x="5374812" y="1038047"/>
                <a:ext cx="677150" cy="933895"/>
                <a:chOff x="2909517" y="876682"/>
                <a:chExt cx="677150" cy="933895"/>
              </a:xfrm>
            </p:grpSpPr>
            <p:pic>
              <p:nvPicPr>
                <p:cNvPr id="283" name="Picture 51" descr="sap erp reflect"/>
                <p:cNvPicPr>
                  <a:picLocks noChangeAspect="1" noChangeArrowheads="1"/>
                </p:cNvPicPr>
                <p:nvPr/>
              </p:nvPicPr>
              <p:blipFill>
                <a:blip r:embed="rId7" cstate="print">
                  <a:duotone>
                    <a:srgbClr val="CCCCCC">
                      <a:shade val="45000"/>
                      <a:satMod val="135000"/>
                    </a:srgbClr>
                    <a:prstClr val="white"/>
                  </a:duotone>
                </a:blip>
                <a:srcRect/>
                <a:stretch>
                  <a:fillRect/>
                </a:stretch>
              </p:blipFill>
              <p:spPr bwMode="auto">
                <a:xfrm>
                  <a:off x="2909517" y="1418152"/>
                  <a:ext cx="677150" cy="392425"/>
                </a:xfrm>
                <a:prstGeom prst="rect">
                  <a:avLst/>
                </a:prstGeom>
                <a:noFill/>
                <a:ln w="9525">
                  <a:noFill/>
                  <a:miter lim="800000"/>
                  <a:headEnd/>
                  <a:tailEnd/>
                </a:ln>
              </p:spPr>
            </p:pic>
            <p:pic>
              <p:nvPicPr>
                <p:cNvPr id="284" name="Picture 52" descr="sap erp"/>
                <p:cNvPicPr>
                  <a:picLocks noChangeAspect="1" noChangeArrowheads="1"/>
                </p:cNvPicPr>
                <p:nvPr/>
              </p:nvPicPr>
              <p:blipFill>
                <a:blip r:embed="rId8" cstate="print">
                  <a:duotone>
                    <a:srgbClr val="CCCCCC">
                      <a:shade val="45000"/>
                      <a:satMod val="135000"/>
                    </a:srgbClr>
                    <a:prstClr val="white"/>
                  </a:duotone>
                </a:blip>
                <a:srcRect/>
                <a:stretch>
                  <a:fillRect/>
                </a:stretch>
              </p:blipFill>
              <p:spPr bwMode="auto">
                <a:xfrm>
                  <a:off x="2929324" y="876682"/>
                  <a:ext cx="637536" cy="739048"/>
                </a:xfrm>
                <a:prstGeom prst="rect">
                  <a:avLst/>
                </a:prstGeom>
                <a:noFill/>
                <a:ln w="9525">
                  <a:noFill/>
                  <a:miter lim="800000"/>
                  <a:headEnd/>
                  <a:tailEnd/>
                </a:ln>
              </p:spPr>
            </p:pic>
            <p:pic>
              <p:nvPicPr>
                <p:cNvPr id="285" name="Picture 44" descr="sap angle"/>
                <p:cNvPicPr>
                  <a:picLocks noChangeAspect="1" noChangeArrowheads="1"/>
                </p:cNvPicPr>
                <p:nvPr/>
              </p:nvPicPr>
              <p:blipFill>
                <a:blip r:embed="rId9" cstate="print">
                  <a:duotone>
                    <a:srgbClr val="CCCCCC">
                      <a:shade val="45000"/>
                      <a:satMod val="135000"/>
                    </a:srgbClr>
                    <a:prstClr val="white"/>
                  </a:duotone>
                </a:blip>
                <a:srcRect/>
                <a:stretch>
                  <a:fillRect/>
                </a:stretch>
              </p:blipFill>
              <p:spPr bwMode="auto">
                <a:xfrm>
                  <a:off x="2964925" y="1196070"/>
                  <a:ext cx="236426" cy="209490"/>
                </a:xfrm>
                <a:prstGeom prst="rect">
                  <a:avLst/>
                </a:prstGeom>
                <a:noFill/>
                <a:ln w="9525">
                  <a:noFill/>
                  <a:miter lim="800000"/>
                  <a:headEnd/>
                  <a:tailEnd/>
                </a:ln>
              </p:spPr>
            </p:pic>
          </p:grpSp>
          <p:pic>
            <p:nvPicPr>
              <p:cNvPr id="282" name="Picture 115" descr="SCM"/>
              <p:cNvPicPr>
                <a:picLocks noChangeAspect="1" noChangeArrowheads="1"/>
              </p:cNvPicPr>
              <p:nvPr/>
            </p:nvPicPr>
            <p:blipFill>
              <a:blip r:embed="rId11" cstate="print">
                <a:duotone>
                  <a:srgbClr val="CCCCCC">
                    <a:shade val="45000"/>
                    <a:satMod val="135000"/>
                  </a:srgbClr>
                  <a:prstClr val="white"/>
                </a:duotone>
              </a:blip>
              <a:srcRect/>
              <a:stretch>
                <a:fillRect/>
              </a:stretch>
            </p:blipFill>
            <p:spPr bwMode="auto">
              <a:xfrm>
                <a:off x="5767011" y="1374456"/>
                <a:ext cx="219525" cy="205453"/>
              </a:xfrm>
              <a:prstGeom prst="rect">
                <a:avLst/>
              </a:prstGeom>
              <a:noFill/>
              <a:ln w="9525">
                <a:noFill/>
                <a:miter lim="800000"/>
                <a:headEnd/>
                <a:tailEnd/>
              </a:ln>
            </p:spPr>
          </p:pic>
        </p:grpSp>
        <p:grpSp>
          <p:nvGrpSpPr>
            <p:cNvPr id="14" name="Group 170"/>
            <p:cNvGrpSpPr>
              <a:grpSpLocks/>
            </p:cNvGrpSpPr>
            <p:nvPr/>
          </p:nvGrpSpPr>
          <p:grpSpPr bwMode="auto">
            <a:xfrm>
              <a:off x="-2347030" y="4208272"/>
              <a:ext cx="676275" cy="933449"/>
              <a:chOff x="2577823" y="1038047"/>
              <a:chExt cx="677150" cy="933895"/>
            </a:xfrm>
          </p:grpSpPr>
          <p:grpSp>
            <p:nvGrpSpPr>
              <p:cNvPr id="15" name="Group 143"/>
              <p:cNvGrpSpPr>
                <a:grpSpLocks/>
              </p:cNvGrpSpPr>
              <p:nvPr/>
            </p:nvGrpSpPr>
            <p:grpSpPr bwMode="auto">
              <a:xfrm>
                <a:off x="2577823" y="1038047"/>
                <a:ext cx="677150" cy="933895"/>
                <a:chOff x="2909517" y="876682"/>
                <a:chExt cx="677150" cy="933895"/>
              </a:xfrm>
            </p:grpSpPr>
            <p:pic>
              <p:nvPicPr>
                <p:cNvPr id="278" name="Picture 51" descr="sap erp reflect"/>
                <p:cNvPicPr>
                  <a:picLocks noChangeAspect="1" noChangeArrowheads="1"/>
                </p:cNvPicPr>
                <p:nvPr/>
              </p:nvPicPr>
              <p:blipFill>
                <a:blip r:embed="rId7" cstate="print">
                  <a:duotone>
                    <a:srgbClr val="CCCCCC">
                      <a:shade val="45000"/>
                      <a:satMod val="135000"/>
                    </a:srgbClr>
                    <a:prstClr val="white"/>
                  </a:duotone>
                </a:blip>
                <a:srcRect/>
                <a:stretch>
                  <a:fillRect/>
                </a:stretch>
              </p:blipFill>
              <p:spPr bwMode="auto">
                <a:xfrm>
                  <a:off x="2909517" y="1418152"/>
                  <a:ext cx="677150" cy="392425"/>
                </a:xfrm>
                <a:prstGeom prst="rect">
                  <a:avLst/>
                </a:prstGeom>
                <a:noFill/>
                <a:ln w="9525">
                  <a:noFill/>
                  <a:miter lim="800000"/>
                  <a:headEnd/>
                  <a:tailEnd/>
                </a:ln>
              </p:spPr>
            </p:pic>
            <p:pic>
              <p:nvPicPr>
                <p:cNvPr id="279" name="Picture 52" descr="sap erp"/>
                <p:cNvPicPr>
                  <a:picLocks noChangeAspect="1" noChangeArrowheads="1"/>
                </p:cNvPicPr>
                <p:nvPr/>
              </p:nvPicPr>
              <p:blipFill>
                <a:blip r:embed="rId8" cstate="print">
                  <a:duotone>
                    <a:srgbClr val="CCCCCC">
                      <a:shade val="45000"/>
                      <a:satMod val="135000"/>
                    </a:srgbClr>
                    <a:prstClr val="white"/>
                  </a:duotone>
                </a:blip>
                <a:srcRect/>
                <a:stretch>
                  <a:fillRect/>
                </a:stretch>
              </p:blipFill>
              <p:spPr bwMode="auto">
                <a:xfrm>
                  <a:off x="2929324" y="876682"/>
                  <a:ext cx="637536" cy="739048"/>
                </a:xfrm>
                <a:prstGeom prst="rect">
                  <a:avLst/>
                </a:prstGeom>
                <a:noFill/>
                <a:ln w="9525">
                  <a:noFill/>
                  <a:miter lim="800000"/>
                  <a:headEnd/>
                  <a:tailEnd/>
                </a:ln>
              </p:spPr>
            </p:pic>
            <p:pic>
              <p:nvPicPr>
                <p:cNvPr id="280" name="Picture 44" descr="sap angle"/>
                <p:cNvPicPr>
                  <a:picLocks noChangeAspect="1" noChangeArrowheads="1"/>
                </p:cNvPicPr>
                <p:nvPr/>
              </p:nvPicPr>
              <p:blipFill>
                <a:blip r:embed="rId9" cstate="print">
                  <a:duotone>
                    <a:srgbClr val="CCCCCC">
                      <a:shade val="45000"/>
                      <a:satMod val="135000"/>
                    </a:srgbClr>
                    <a:prstClr val="white"/>
                  </a:duotone>
                </a:blip>
                <a:srcRect/>
                <a:stretch>
                  <a:fillRect/>
                </a:stretch>
              </p:blipFill>
              <p:spPr bwMode="auto">
                <a:xfrm>
                  <a:off x="2964925" y="1196070"/>
                  <a:ext cx="236426" cy="209490"/>
                </a:xfrm>
                <a:prstGeom prst="rect">
                  <a:avLst/>
                </a:prstGeom>
                <a:noFill/>
                <a:ln w="9525">
                  <a:noFill/>
                  <a:miter lim="800000"/>
                  <a:headEnd/>
                  <a:tailEnd/>
                </a:ln>
              </p:spPr>
            </p:pic>
          </p:grpSp>
          <p:pic>
            <p:nvPicPr>
              <p:cNvPr id="277" name="Picture 152" descr="ERP"/>
              <p:cNvPicPr>
                <a:picLocks noChangeAspect="1" noChangeArrowheads="1"/>
              </p:cNvPicPr>
              <p:nvPr/>
            </p:nvPicPr>
            <p:blipFill>
              <a:blip r:embed="rId12" cstate="print">
                <a:duotone>
                  <a:srgbClr val="CCCCCC">
                    <a:shade val="45000"/>
                    <a:satMod val="135000"/>
                  </a:srgbClr>
                  <a:prstClr val="white"/>
                </a:duotone>
              </a:blip>
              <a:srcRect/>
              <a:stretch>
                <a:fillRect/>
              </a:stretch>
            </p:blipFill>
            <p:spPr bwMode="auto">
              <a:xfrm>
                <a:off x="2979921" y="1403996"/>
                <a:ext cx="196159" cy="191077"/>
              </a:xfrm>
              <a:prstGeom prst="rect">
                <a:avLst/>
              </a:prstGeom>
              <a:noFill/>
              <a:ln w="9525">
                <a:noFill/>
                <a:miter lim="800000"/>
                <a:headEnd/>
                <a:tailEnd/>
              </a:ln>
            </p:spPr>
          </p:pic>
        </p:grpSp>
      </p:grpSp>
      <p:sp>
        <p:nvSpPr>
          <p:cNvPr id="259" name="Oval 258"/>
          <p:cNvSpPr/>
          <p:nvPr/>
        </p:nvSpPr>
        <p:spPr bwMode="auto">
          <a:xfrm>
            <a:off x="2798611" y="3774215"/>
            <a:ext cx="152400" cy="152400"/>
          </a:xfrm>
          <a:prstGeom prst="ellipse">
            <a:avLst/>
          </a:prstGeom>
          <a:solidFill>
            <a:srgbClr val="F0AB00"/>
          </a:solidFill>
          <a:ln w="19050" cap="flat" cmpd="sng" algn="ctr">
            <a:noFill/>
            <a:prstDash val="solid"/>
          </a:ln>
          <a:effectLst/>
          <a:scene3d>
            <a:camera prst="orthographicFront"/>
            <a:lightRig rig="threePt" dir="t"/>
          </a:scene3d>
          <a:sp3d>
            <a:bevelT/>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a:ln>
                <a:noFill/>
              </a:ln>
              <a:solidFill>
                <a:srgbClr val="FFFFFF"/>
              </a:solidFill>
              <a:effectLst/>
              <a:uLnTx/>
              <a:uFillTx/>
              <a:latin typeface="Arial"/>
              <a:ea typeface="+mn-ea"/>
              <a:cs typeface="+mn-cs"/>
            </a:endParaRPr>
          </a:p>
        </p:txBody>
      </p:sp>
      <p:cxnSp>
        <p:nvCxnSpPr>
          <p:cNvPr id="260" name="Straight Connector 259"/>
          <p:cNvCxnSpPr/>
          <p:nvPr/>
        </p:nvCxnSpPr>
        <p:spPr bwMode="auto">
          <a:xfrm rot="16200000" flipH="1">
            <a:off x="2511886" y="4284364"/>
            <a:ext cx="720893" cy="152"/>
          </a:xfrm>
          <a:prstGeom prst="line">
            <a:avLst/>
          </a:prstGeom>
          <a:noFill/>
          <a:ln w="12700" cap="flat" cmpd="sng" algn="ctr">
            <a:solidFill>
              <a:srgbClr val="F0AB00"/>
            </a:solidFill>
            <a:prstDash val="solid"/>
          </a:ln>
          <a:effectLst/>
        </p:spPr>
      </p:cxnSp>
      <p:sp>
        <p:nvSpPr>
          <p:cNvPr id="261" name="Oval 260"/>
          <p:cNvSpPr/>
          <p:nvPr/>
        </p:nvSpPr>
        <p:spPr bwMode="auto">
          <a:xfrm>
            <a:off x="1138777" y="3774215"/>
            <a:ext cx="152400" cy="152400"/>
          </a:xfrm>
          <a:prstGeom prst="ellipse">
            <a:avLst/>
          </a:prstGeom>
          <a:solidFill>
            <a:srgbClr val="F0AB00"/>
          </a:solidFill>
          <a:ln w="19050" cap="flat" cmpd="sng" algn="ctr">
            <a:noFill/>
            <a:prstDash val="solid"/>
          </a:ln>
          <a:effectLst/>
          <a:scene3d>
            <a:camera prst="orthographicFront"/>
            <a:lightRig rig="threePt" dir="t"/>
          </a:scene3d>
          <a:sp3d>
            <a:bevelT/>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a:ln>
                <a:noFill/>
              </a:ln>
              <a:solidFill>
                <a:srgbClr val="FFFFFF"/>
              </a:solidFill>
              <a:effectLst/>
              <a:uLnTx/>
              <a:uFillTx/>
              <a:latin typeface="Arial"/>
              <a:ea typeface="+mn-ea"/>
              <a:cs typeface="+mn-cs"/>
            </a:endParaRPr>
          </a:p>
        </p:txBody>
      </p:sp>
      <p:cxnSp>
        <p:nvCxnSpPr>
          <p:cNvPr id="262" name="Straight Connector 261"/>
          <p:cNvCxnSpPr/>
          <p:nvPr/>
        </p:nvCxnSpPr>
        <p:spPr bwMode="auto">
          <a:xfrm rot="16200000" flipH="1">
            <a:off x="1078960" y="4027638"/>
            <a:ext cx="270617" cy="3693"/>
          </a:xfrm>
          <a:prstGeom prst="line">
            <a:avLst/>
          </a:prstGeom>
          <a:noFill/>
          <a:ln w="12700" cap="flat" cmpd="sng" algn="ctr">
            <a:solidFill>
              <a:srgbClr val="F0AB00"/>
            </a:solidFill>
            <a:prstDash val="solid"/>
          </a:ln>
          <a:effectLst/>
        </p:spPr>
      </p:cxnSp>
      <p:pic>
        <p:nvPicPr>
          <p:cNvPr id="263" name="Picture 262" descr="CPL 1.png"/>
          <p:cNvPicPr>
            <a:picLocks noChangeAspect="1"/>
          </p:cNvPicPr>
          <p:nvPr/>
        </p:nvPicPr>
        <p:blipFill>
          <a:blip r:embed="rId13" cstate="print"/>
          <a:stretch>
            <a:fillRect/>
          </a:stretch>
        </p:blipFill>
        <p:spPr>
          <a:xfrm>
            <a:off x="1775965" y="1744264"/>
            <a:ext cx="2363810" cy="1744762"/>
          </a:xfrm>
          <a:prstGeom prst="rect">
            <a:avLst/>
          </a:prstGeom>
        </p:spPr>
      </p:pic>
      <p:pic>
        <p:nvPicPr>
          <p:cNvPr id="264" name="Picture 263" descr="CPL 2.png"/>
          <p:cNvPicPr>
            <a:picLocks noChangeAspect="1"/>
          </p:cNvPicPr>
          <p:nvPr/>
        </p:nvPicPr>
        <p:blipFill>
          <a:blip r:embed="rId14" cstate="print"/>
          <a:stretch>
            <a:fillRect/>
          </a:stretch>
        </p:blipFill>
        <p:spPr>
          <a:xfrm>
            <a:off x="2895165" y="1980493"/>
            <a:ext cx="2363810" cy="1744762"/>
          </a:xfrm>
          <a:prstGeom prst="rect">
            <a:avLst/>
          </a:prstGeom>
        </p:spPr>
      </p:pic>
      <p:sp>
        <p:nvSpPr>
          <p:cNvPr id="272" name="TextBox 271"/>
          <p:cNvSpPr txBox="1"/>
          <p:nvPr/>
        </p:nvSpPr>
        <p:spPr>
          <a:xfrm rot="1323944">
            <a:off x="3665027" y="1919631"/>
            <a:ext cx="1697626" cy="461665"/>
          </a:xfrm>
          <a:prstGeom prst="rect">
            <a:avLst/>
          </a:prstGeom>
          <a:solidFill>
            <a:srgbClr val="F0AB00">
              <a:lumMod val="60000"/>
              <a:lumOff val="40000"/>
            </a:srgbClr>
          </a:solidFill>
        </p:spPr>
        <p:txBody>
          <a:bodyPr wrap="square" rtlCol="0">
            <a:spAutoFit/>
          </a:bodyPr>
          <a:lstStyle/>
          <a:p>
            <a:pPr marL="155448" marR="0" indent="-155448" algn="ctr" defTabSz="914400">
              <a:lnSpc>
                <a:spcPct val="100000"/>
              </a:lnSpc>
              <a:spcBef>
                <a:spcPts val="720"/>
              </a:spcBef>
              <a:spcAft>
                <a:spcPts val="0"/>
              </a:spcAft>
              <a:buNone/>
            </a:pPr>
            <a:r>
              <a:rPr lang="ru-RU" sz="1200" b="0" i="0" u="none" strike="noStrike" cap="none" spc="0" baseline="0" smtClean="0">
                <a:solidFill>
                  <a:srgbClr val="000000"/>
                </a:solidFill>
                <a:effectLst/>
                <a:latin typeface="Arial"/>
                <a:ea typeface="Arial Unicode MS"/>
                <a:cs typeface="Arial Unicode MS"/>
              </a:rPr>
              <a:t>Предварительный </a:t>
            </a:r>
            <a:r>
              <a:rPr lang="ru-RU" sz="1200" b="0" i="0" u="none" strike="noStrike" cap="none" spc="0" baseline="0" smtClean="0">
                <a:solidFill>
                  <a:srgbClr val="000000"/>
                </a:solidFill>
                <a:effectLst/>
                <a:latin typeface="Arial"/>
                <a:ea typeface="Arial Unicode MS"/>
                <a:cs typeface="Arial Unicode MS"/>
              </a:rPr>
              <a:t>просмотр</a:t>
            </a:r>
            <a:endParaRPr lang="ru-RU" sz="1200" b="0" i="0" u="none" strike="noStrike" cap="none" spc="0" baseline="0">
              <a:solidFill>
                <a:srgbClr val="000000"/>
              </a:solidFill>
              <a:effectLst/>
              <a:latin typeface="Arial"/>
              <a:ea typeface="Arial Unicode MS"/>
              <a:cs typeface="Arial Unicode MS"/>
            </a:endParaRPr>
          </a:p>
        </p:txBody>
      </p:sp>
      <p:grpSp>
        <p:nvGrpSpPr>
          <p:cNvPr id="80" name="Group 79"/>
          <p:cNvGrpSpPr/>
          <p:nvPr/>
        </p:nvGrpSpPr>
        <p:grpSpPr>
          <a:xfrm>
            <a:off x="6327487" y="1288613"/>
            <a:ext cx="1965468" cy="526694"/>
            <a:chOff x="6327487" y="1288613"/>
            <a:chExt cx="1965468" cy="526694"/>
          </a:xfrm>
        </p:grpSpPr>
        <p:sp>
          <p:nvSpPr>
            <p:cNvPr id="81" name="Rounded Rectangle 80"/>
            <p:cNvSpPr/>
            <p:nvPr/>
          </p:nvSpPr>
          <p:spPr bwMode="gray">
            <a:xfrm>
              <a:off x="6327487" y="1288613"/>
              <a:ext cx="1965468"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600" b="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pic>
          <p:nvPicPr>
            <p:cNvPr id="82" name="Picture 31" descr="132558_l_srgb_s_gl"/>
            <p:cNvPicPr>
              <a:picLocks noChangeAspect="1" noChangeArrowheads="1"/>
            </p:cNvPicPr>
            <p:nvPr/>
          </p:nvPicPr>
          <p:blipFill>
            <a:blip r:embed="rId15" cstate="print"/>
            <a:srcRect l="46265" t="5292" r="18229" b="53056"/>
            <a:stretch>
              <a:fillRect/>
            </a:stretch>
          </p:blipFill>
          <p:spPr bwMode="gray">
            <a:xfrm>
              <a:off x="7697182" y="1307094"/>
              <a:ext cx="561109" cy="479422"/>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83" name="Rectangle 82"/>
            <p:cNvSpPr/>
            <p:nvPr/>
          </p:nvSpPr>
          <p:spPr bwMode="gray">
            <a:xfrm>
              <a:off x="6352512" y="1314484"/>
              <a:ext cx="1332689" cy="486383"/>
            </a:xfrm>
            <a:prstGeom prst="rect">
              <a:avLst/>
            </a:prstGeom>
            <a:solidFill>
              <a:srgbClr val="644459"/>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ru-RU" sz="800" b="1" i="0" u="none" strike="noStrike" cap="none" spc="0" baseline="0" smtClean="0">
                  <a:solidFill>
                    <a:srgbClr val="FFFFFF"/>
                  </a:solidFill>
                  <a:latin typeface="Arial"/>
                  <a:ea typeface="Arial Unicode MS"/>
                  <a:cs typeface="Arial Unicode MS"/>
                </a:rPr>
                <a:t>﻿</a:t>
              </a:r>
              <a:r>
                <a:rPr lang="ru-RU" sz="800" b="1" i="0" u="none" strike="noStrike" cap="none" spc="0" baseline="0" smtClean="0">
                  <a:solidFill>
                    <a:srgbClr val="FFFFFF"/>
                  </a:solidFill>
                  <a:effectLst/>
                  <a:latin typeface="Arial"/>
                  <a:ea typeface="Arial Unicode MS"/>
                  <a:cs typeface="Arial Unicode MS"/>
                </a:rPr>
                <a:t>Бизнес-специализация / </a:t>
              </a:r>
              <a:r>
                <a:rPr lang="ru-RU" sz="800" b="1" i="0" u="none" strike="noStrike" cap="none" spc="0" baseline="0" smtClean="0">
                  <a:solidFill>
                    <a:srgbClr val="FFFFFF"/>
                  </a:solidFill>
                  <a:effectLst/>
                  <a:latin typeface="Arial"/>
                  <a:ea typeface="Arial Unicode MS"/>
                  <a:cs typeface="Arial Unicode MS"/>
                </a:rPr>
                <a:t>бизнес-</a:t>
              </a:r>
              <a:r>
                <a:rPr lang="ru-RU" sz="800" b="1" i="0" u="none" strike="noStrike" cap="none" spc="0" baseline="0" smtClean="0">
                  <a:solidFill>
                    <a:srgbClr val="FFFFFF"/>
                  </a:solidFill>
                  <a:effectLst/>
                  <a:latin typeface="Arial"/>
                  <a:ea typeface="Arial Unicode MS"/>
                  <a:cs typeface="Arial Unicode MS"/>
                </a:rPr>
                <a:t/>
              </a:r>
              <a:br>
                <a:rPr lang="ru-RU" sz="800" b="1" i="0" u="none" strike="noStrike" cap="none" spc="0" baseline="0" smtClean="0">
                  <a:solidFill>
                    <a:srgbClr val="FFFFFF"/>
                  </a:solidFill>
                  <a:effectLst/>
                  <a:latin typeface="Arial"/>
                  <a:ea typeface="Arial Unicode MS"/>
                  <a:cs typeface="Arial Unicode MS"/>
                </a:rPr>
              </a:br>
              <a:r>
                <a:rPr lang="ru-RU" sz="800" b="1" i="0" u="none" strike="noStrike" cap="none" spc="0" baseline="0" smtClean="0">
                  <a:solidFill>
                    <a:srgbClr val="FFFFFF"/>
                  </a:solidFill>
                  <a:effectLst/>
                  <a:latin typeface="Arial"/>
                  <a:ea typeface="Arial Unicode MS"/>
                  <a:cs typeface="Arial Unicode MS"/>
                </a:rPr>
                <a:t>аналитик</a:t>
              </a:r>
              <a:endParaRPr lang="ru-RU" sz="800" b="1" i="0" u="none" strike="noStrike" cap="none" spc="0" baseline="0">
                <a:solidFill>
                  <a:srgbClr val="FFFFFF"/>
                </a:solidFill>
                <a:effectLst/>
                <a:latin typeface="Arial"/>
                <a:ea typeface="Arial Unicode MS"/>
                <a:cs typeface="Arial Unicode MS"/>
              </a:endParaRPr>
            </a:p>
          </p:txBody>
        </p:sp>
      </p:grpSp>
      <p:grpSp>
        <p:nvGrpSpPr>
          <p:cNvPr id="84" name="Group 83"/>
          <p:cNvGrpSpPr/>
          <p:nvPr/>
        </p:nvGrpSpPr>
        <p:grpSpPr>
          <a:xfrm>
            <a:off x="6327486" y="1825272"/>
            <a:ext cx="1977296" cy="526694"/>
            <a:chOff x="6327486" y="1893852"/>
            <a:chExt cx="1977296" cy="526694"/>
          </a:xfrm>
        </p:grpSpPr>
        <p:sp>
          <p:nvSpPr>
            <p:cNvPr id="85" name="Rounded Rectangle 84"/>
            <p:cNvSpPr/>
            <p:nvPr/>
          </p:nvSpPr>
          <p:spPr bwMode="gray">
            <a:xfrm>
              <a:off x="6327486" y="1893852"/>
              <a:ext cx="1977296"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600" b="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pic>
          <p:nvPicPr>
            <p:cNvPr id="86" name="Picture 71" descr="download"/>
            <p:cNvPicPr>
              <a:picLocks noChangeArrowheads="1"/>
            </p:cNvPicPr>
            <p:nvPr/>
          </p:nvPicPr>
          <p:blipFill>
            <a:blip r:embed="rId16" cstate="print"/>
            <a:srcRect l="36246" r="26366"/>
            <a:stretch>
              <a:fillRect/>
            </a:stretch>
          </p:blipFill>
          <p:spPr bwMode="gray">
            <a:xfrm>
              <a:off x="7704660" y="1919422"/>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87" name="Rectangle 86"/>
            <p:cNvSpPr/>
            <p:nvPr/>
          </p:nvSpPr>
          <p:spPr bwMode="gray">
            <a:xfrm>
              <a:off x="6342987" y="1914559"/>
              <a:ext cx="1332689" cy="486383"/>
            </a:xfrm>
            <a:prstGeom prst="rect">
              <a:avLst/>
            </a:prstGeom>
            <a:solidFill>
              <a:schemeClr val="accent5">
                <a:lumMod val="50000"/>
              </a:schemeClr>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ru-RU" sz="800" b="1" i="0" u="none" strike="noStrike" cap="none" spc="0" baseline="0" smtClean="0">
                  <a:solidFill>
                    <a:srgbClr val="FFFFFF"/>
                  </a:solidFill>
                  <a:effectLst/>
                  <a:latin typeface="Arial"/>
                  <a:ea typeface="Arial Unicode MS"/>
                  <a:cs typeface="Arial Unicode MS"/>
                </a:rPr>
                <a:t>Владелец</a:t>
              </a:r>
              <a:r>
                <a:rPr lang="ru-RU" sz="800" b="1" i="0" u="none" strike="noStrike" cap="none" spc="0" baseline="0" smtClean="0">
                  <a:solidFill>
                    <a:srgbClr val="FFFFFF"/>
                  </a:solidFill>
                  <a:effectLst/>
                  <a:latin typeface="Arial"/>
                  <a:ea typeface="Arial Unicode MS"/>
                  <a:cs typeface="Arial Unicode MS"/>
                </a:rPr>
                <a:t> </a:t>
              </a:r>
              <a:r>
                <a:rPr lang="ru-RU" sz="800" b="1" i="0" u="none" strike="noStrike" cap="none" spc="0" smtClean="0">
                  <a:solidFill>
                    <a:srgbClr val="FFFFFF"/>
                  </a:solidFill>
                  <a:effectLst/>
                  <a:latin typeface="Arial"/>
                  <a:ea typeface="Arial Unicode MS"/>
                  <a:cs typeface="Arial Unicode MS"/>
                </a:rPr>
                <a:t>процесса</a:t>
              </a:r>
              <a:endParaRPr lang="ru-RU" sz="800" b="1" i="0" u="none" strike="noStrike" cap="none" spc="0">
                <a:solidFill>
                  <a:srgbClr val="FFFFFF"/>
                </a:solidFill>
                <a:effectLst/>
                <a:latin typeface="Arial"/>
                <a:ea typeface="Arial Unicode MS"/>
                <a:cs typeface="Arial Unicode MS"/>
              </a:endParaRPr>
            </a:p>
          </p:txBody>
        </p:sp>
      </p:grpSp>
      <p:grpSp>
        <p:nvGrpSpPr>
          <p:cNvPr id="91" name="Group 90"/>
          <p:cNvGrpSpPr/>
          <p:nvPr/>
        </p:nvGrpSpPr>
        <p:grpSpPr>
          <a:xfrm>
            <a:off x="6318273" y="2392700"/>
            <a:ext cx="1977295" cy="526694"/>
            <a:chOff x="6327487" y="2503101"/>
            <a:chExt cx="1977295" cy="526694"/>
          </a:xfrm>
        </p:grpSpPr>
        <p:sp>
          <p:nvSpPr>
            <p:cNvPr id="92" name="Rounded Rectangle 91"/>
            <p:cNvSpPr/>
            <p:nvPr/>
          </p:nvSpPr>
          <p:spPr bwMode="gray">
            <a:xfrm>
              <a:off x="6327487" y="2503101"/>
              <a:ext cx="1977295" cy="526694"/>
            </a:xfrm>
            <a:prstGeom prst="roundRect">
              <a:avLst>
                <a:gd name="adj" fmla="val 1410"/>
              </a:avLst>
            </a:prstGeom>
            <a:noFill/>
            <a:ln w="12700" algn="ctr">
              <a:solidFill>
                <a:srgbClr val="666666"/>
              </a:solidFill>
              <a:miter lim="800000"/>
              <a:headEnd/>
              <a:tailEnd/>
            </a:ln>
          </p:spPr>
          <p:txBody>
            <a:bodyPr lIns="90000" tIns="72000" rIns="144000" bIns="72000" rtlCol="0" anchor="ctr"/>
            <a:lstStyle/>
            <a:p>
              <a:pPr marL="184150" marR="0" lvl="0" indent="-18415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600" b="0" i="0" u="sng"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pic>
          <p:nvPicPr>
            <p:cNvPr id="93" name="Picture 53" descr="132559_l_srgb_s_gl"/>
            <p:cNvPicPr>
              <a:picLocks noChangeArrowheads="1"/>
            </p:cNvPicPr>
            <p:nvPr/>
          </p:nvPicPr>
          <p:blipFill>
            <a:blip r:embed="rId17" cstate="print"/>
            <a:srcRect l="29500" t="11613" r="10788" b="34972"/>
            <a:stretch>
              <a:fillRect/>
            </a:stretch>
          </p:blipFill>
          <p:spPr bwMode="gray">
            <a:xfrm>
              <a:off x="7699321" y="2522677"/>
              <a:ext cx="557784" cy="475488"/>
            </a:xfrm>
            <a:prstGeom prst="rect">
              <a:avLst/>
            </a:prstGeom>
            <a:gradFill rotWithShape="1">
              <a:gsLst>
                <a:gs pos="0">
                  <a:srgbClr val="FFE8AF"/>
                </a:gs>
                <a:gs pos="100000">
                  <a:srgbClr val="FFBC13"/>
                </a:gs>
              </a:gsLst>
              <a:lin ang="2700000" scaled="1"/>
            </a:gradFill>
            <a:ln w="12700" algn="ctr">
              <a:solidFill>
                <a:srgbClr val="DBDBDB"/>
              </a:solidFill>
              <a:round/>
              <a:headEnd/>
              <a:tailEnd/>
            </a:ln>
            <a:effectLst>
              <a:outerShdw blurRad="25400" dist="12700" dir="2700000" algn="tl" rotWithShape="0">
                <a:prstClr val="black">
                  <a:alpha val="40000"/>
                </a:prstClr>
              </a:outerShdw>
            </a:effectLst>
          </p:spPr>
        </p:pic>
        <p:sp>
          <p:nvSpPr>
            <p:cNvPr id="94" name="Rectangle 93"/>
            <p:cNvSpPr/>
            <p:nvPr/>
          </p:nvSpPr>
          <p:spPr bwMode="gray">
            <a:xfrm>
              <a:off x="6342987" y="2533684"/>
              <a:ext cx="1332689" cy="486383"/>
            </a:xfrm>
            <a:prstGeom prst="rect">
              <a:avLst/>
            </a:prstGeom>
            <a:solidFill>
              <a:srgbClr val="44697D"/>
            </a:solidFill>
            <a:ln w="6350" algn="ctr">
              <a:noFill/>
              <a:miter lim="800000"/>
              <a:headEnd/>
              <a:tailEnd/>
            </a:ln>
          </p:spPr>
          <p:txBody>
            <a:bodyPr lIns="90000" tIns="72000" rIns="90000" bIns="72000" rtlCol="0" anchor="ctr"/>
            <a:lstStyle/>
            <a:p>
              <a:pPr marR="0" algn="ctr" defTabSz="914400">
                <a:lnSpc>
                  <a:spcPct val="100000"/>
                </a:lnSpc>
                <a:spcBef>
                  <a:spcPts val="540"/>
                </a:spcBef>
                <a:spcAft>
                  <a:spcPts val="0"/>
                </a:spcAft>
                <a:buNone/>
              </a:pPr>
              <a:r>
                <a:rPr lang="ru-RU" sz="800" b="1" i="0" u="none" strike="noStrike" cap="none" spc="0" baseline="0" smtClean="0">
                  <a:solidFill>
                    <a:srgbClr val="FFFFFF"/>
                  </a:solidFill>
                  <a:effectLst/>
                  <a:latin typeface="Arial"/>
                  <a:ea typeface="Arial Unicode MS"/>
                  <a:cs typeface="Arial Unicode MS"/>
                </a:rPr>
                <a:t>ИТ/разработка</a:t>
              </a:r>
              <a:endParaRPr lang="ru-RU" sz="800" b="1" i="0" u="none" strike="noStrike" cap="none" spc="0" baseline="0">
                <a:solidFill>
                  <a:srgbClr val="FFFFFF"/>
                </a:solidFill>
                <a:effectLst/>
                <a:latin typeface="Arial"/>
                <a:ea typeface="Arial Unicode MS"/>
                <a:cs typeface="Arial Unicode MS"/>
              </a:endParaRPr>
            </a:p>
          </p:txBody>
        </p:sp>
      </p:gr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SAP NetWeaver Portal – стратегические направления </a:t>
            </a:r>
            <a:r>
              <a:rPr lang="ru-RU" sz="2400" b="1" i="0" smtClean="0">
                <a:solidFill>
                  <a:srgbClr val="666666"/>
                </a:solidFill>
                <a:latin typeface="Arial"/>
                <a:ea typeface="+mj-ea"/>
                <a:cs typeface="+mj-cs"/>
              </a:rPr>
              <a:t/>
            </a:r>
            <a:br>
              <a:rPr lang="ru-RU" sz="2400" b="1" i="0" smtClean="0">
                <a:solidFill>
                  <a:srgbClr val="666666"/>
                </a:solidFill>
                <a:latin typeface="Arial"/>
                <a:ea typeface="+mj-ea"/>
                <a:cs typeface="+mj-cs"/>
              </a:rPr>
            </a:br>
            <a:r>
              <a:rPr lang="ru-RU" sz="2400" b="0" i="0" smtClean="0">
                <a:solidFill>
                  <a:srgbClr val="666666"/>
                </a:solidFill>
                <a:latin typeface="Arial"/>
                <a:ea typeface="+mj-ea"/>
                <a:cs typeface="+mj-cs"/>
              </a:rPr>
              <a:t>Реализация общей стратегии развития продуктов </a:t>
            </a:r>
            <a:r>
              <a:rPr lang="ru-RU" sz="2400" b="0" i="0" smtClean="0">
                <a:solidFill>
                  <a:srgbClr val="666666"/>
                </a:solidFill>
                <a:latin typeface="Arial"/>
                <a:ea typeface="+mj-ea"/>
                <a:cs typeface="+mj-cs"/>
              </a:rPr>
              <a:t>SAP</a:t>
            </a:r>
            <a:endParaRPr lang="ru-RU" sz="2400" b="0" i="0">
              <a:solidFill>
                <a:srgbClr val="666666"/>
              </a:solidFill>
              <a:latin typeface="Arial"/>
              <a:ea typeface="+mj-ea"/>
              <a:cs typeface="+mj-cs"/>
            </a:endParaRPr>
          </a:p>
        </p:txBody>
      </p:sp>
      <p:grpSp>
        <p:nvGrpSpPr>
          <p:cNvPr id="3" name="Group 66"/>
          <p:cNvGrpSpPr/>
          <p:nvPr/>
        </p:nvGrpSpPr>
        <p:grpSpPr>
          <a:xfrm>
            <a:off x="267880" y="1843666"/>
            <a:ext cx="4301613" cy="3677873"/>
            <a:chOff x="364525" y="2044698"/>
            <a:chExt cx="4550378" cy="3890561"/>
          </a:xfrm>
        </p:grpSpPr>
        <p:sp>
          <p:nvSpPr>
            <p:cNvPr id="34" name="AutoShape 3"/>
            <p:cNvSpPr>
              <a:spLocks noChangeArrowheads="1" noTextEdit="1"/>
            </p:cNvSpPr>
            <p:nvPr/>
          </p:nvSpPr>
          <p:spPr bwMode="auto">
            <a:xfrm>
              <a:off x="431054" y="2204932"/>
              <a:ext cx="4420348" cy="972998"/>
            </a:xfrm>
            <a:prstGeom prst="roundRect">
              <a:avLst>
                <a:gd name="adj" fmla="val 2202"/>
              </a:avLst>
            </a:prstGeom>
            <a:solidFill>
              <a:schemeClr val="bg1">
                <a:lumMod val="85000"/>
              </a:schemeClr>
            </a:solidFill>
            <a:ln w="25400">
              <a:noFill/>
              <a:miter lim="800000"/>
              <a:headEnd/>
              <a:tailEnd/>
            </a:ln>
            <a:effectLst/>
          </p:spPr>
          <p:txBody>
            <a:bodyPr lIns="72000" bIns="0" anchor="ctr" anchorCtr="0"/>
            <a:lstStyle/>
            <a:p>
              <a:pPr marL="0" marR="0" indent="0" algn="ctr" defTabSz="914400">
                <a:lnSpc>
                  <a:spcPct val="100000"/>
                </a:lnSpc>
                <a:spcBef>
                  <a:spcPts val="0"/>
                </a:spcBef>
                <a:spcAft>
                  <a:spcPts val="0"/>
                </a:spcAft>
                <a:buNone/>
              </a:pPr>
              <a:r>
                <a:rPr lang="ru-RU" sz="1400" b="1" i="0" u="none" strike="noStrike" cap="none" spc="0" baseline="0" smtClean="0">
                  <a:solidFill>
                    <a:srgbClr val="595959"/>
                  </a:solidFill>
                  <a:latin typeface="Arial Black" pitchFamily="34" charset="0"/>
                  <a:cs typeface="Arial"/>
                </a:rPr>
                <a:t>﻿</a:t>
              </a:r>
              <a:r>
                <a:rPr lang="ru-RU" sz="1400" b="1" i="0" u="none" strike="noStrike" cap="none" spc="0" baseline="0" smtClean="0">
                  <a:solidFill>
                    <a:srgbClr val="595959"/>
                  </a:solidFill>
                  <a:effectLst/>
                  <a:latin typeface="Arial Black" pitchFamily="34" charset="0"/>
                  <a:cs typeface="Arial"/>
                </a:rPr>
                <a:t>НА </a:t>
              </a:r>
              <a:r>
                <a:rPr lang="ru-RU" sz="1400" b="1" i="0" u="none" strike="noStrike" cap="none" spc="0" baseline="0" smtClean="0">
                  <a:solidFill>
                    <a:srgbClr val="595959"/>
                  </a:solidFill>
                  <a:effectLst/>
                  <a:latin typeface="Arial Black" pitchFamily="34" charset="0"/>
                  <a:cs typeface="Arial"/>
                </a:rPr>
                <a:t>УСТРОЙСТВЕ</a:t>
              </a:r>
              <a:endParaRPr lang="ru-RU" sz="1400" b="1" i="0" u="none" strike="noStrike" cap="none" spc="0" baseline="0">
                <a:solidFill>
                  <a:srgbClr val="595959"/>
                </a:solidFill>
                <a:effectLst/>
                <a:latin typeface="Arial Black" pitchFamily="34" charset="0"/>
                <a:cs typeface="Arial"/>
              </a:endParaRPr>
            </a:p>
          </p:txBody>
        </p:sp>
        <p:sp>
          <p:nvSpPr>
            <p:cNvPr id="35" name="AutoShape 3"/>
            <p:cNvSpPr>
              <a:spLocks noChangeArrowheads="1" noTextEdit="1"/>
            </p:cNvSpPr>
            <p:nvPr/>
          </p:nvSpPr>
          <p:spPr bwMode="auto">
            <a:xfrm>
              <a:off x="431054" y="3296676"/>
              <a:ext cx="4420348" cy="972998"/>
            </a:xfrm>
            <a:prstGeom prst="roundRect">
              <a:avLst>
                <a:gd name="adj" fmla="val 2202"/>
              </a:avLst>
            </a:prstGeom>
            <a:solidFill>
              <a:schemeClr val="bg1">
                <a:lumMod val="85000"/>
              </a:schemeClr>
            </a:solidFill>
            <a:ln w="25400">
              <a:noFill/>
              <a:miter lim="800000"/>
              <a:headEnd/>
              <a:tailEnd/>
            </a:ln>
            <a:effectLst/>
          </p:spPr>
          <p:txBody>
            <a:bodyPr lIns="72000" bIns="0" anchor="ctr" anchorCtr="0"/>
            <a:lstStyle/>
            <a:p>
              <a:pPr marL="0" marR="0" indent="0" algn="ctr" defTabSz="914400">
                <a:lnSpc>
                  <a:spcPct val="100000"/>
                </a:lnSpc>
                <a:spcBef>
                  <a:spcPts val="0"/>
                </a:spcBef>
                <a:spcAft>
                  <a:spcPts val="0"/>
                </a:spcAft>
                <a:buNone/>
              </a:pPr>
              <a:r>
                <a:rPr lang="ru-RU" sz="1400" b="1" i="0" u="none" strike="noStrike" cap="none" spc="0" baseline="0" smtClean="0">
                  <a:solidFill>
                    <a:srgbClr val="595959"/>
                  </a:solidFill>
                  <a:effectLst/>
                  <a:latin typeface="Arial Black" pitchFamily="34" charset="0"/>
                  <a:cs typeface="Arial"/>
                </a:rPr>
                <a:t>ПО ТРЕБОВАНИЮ</a:t>
              </a:r>
              <a:endParaRPr lang="ru-RU" sz="1400" b="1" i="0" u="none" strike="noStrike" cap="none" spc="0" baseline="0">
                <a:solidFill>
                  <a:srgbClr val="595959"/>
                </a:solidFill>
                <a:effectLst/>
                <a:latin typeface="Arial Black" pitchFamily="34" charset="0"/>
                <a:cs typeface="Arial"/>
              </a:endParaRPr>
            </a:p>
          </p:txBody>
        </p:sp>
        <p:sp>
          <p:nvSpPr>
            <p:cNvPr id="36" name="AutoShape 3"/>
            <p:cNvSpPr>
              <a:spLocks noChangeArrowheads="1" noTextEdit="1"/>
            </p:cNvSpPr>
            <p:nvPr/>
          </p:nvSpPr>
          <p:spPr bwMode="auto">
            <a:xfrm>
              <a:off x="431054" y="4388422"/>
              <a:ext cx="4420348" cy="972998"/>
            </a:xfrm>
            <a:prstGeom prst="roundRect">
              <a:avLst>
                <a:gd name="adj" fmla="val 2202"/>
              </a:avLst>
            </a:prstGeom>
            <a:solidFill>
              <a:schemeClr val="bg1">
                <a:lumMod val="85000"/>
              </a:schemeClr>
            </a:solidFill>
            <a:ln w="25400">
              <a:noFill/>
              <a:miter lim="800000"/>
              <a:headEnd/>
              <a:tailEnd/>
            </a:ln>
            <a:effectLst/>
          </p:spPr>
          <p:txBody>
            <a:bodyPr lIns="72000" bIns="0" anchor="ctr" anchorCtr="0"/>
            <a:lstStyle/>
            <a:p>
              <a:pPr marL="0" marR="0" indent="0" algn="ctr" defTabSz="914400">
                <a:lnSpc>
                  <a:spcPct val="100000"/>
                </a:lnSpc>
                <a:spcBef>
                  <a:spcPts val="0"/>
                </a:spcBef>
                <a:spcAft>
                  <a:spcPts val="0"/>
                </a:spcAft>
                <a:buNone/>
              </a:pPr>
              <a:r>
                <a:rPr lang="ru-RU" sz="1400" b="1" i="0" u="none" strike="noStrike" cap="none" spc="0" baseline="0" smtClean="0">
                  <a:solidFill>
                    <a:srgbClr val="595959"/>
                  </a:solidFill>
                  <a:latin typeface="Arial Black" pitchFamily="34" charset="0"/>
                  <a:cs typeface="Arial"/>
                </a:rPr>
                <a:t>﻿</a:t>
              </a:r>
              <a:r>
                <a:rPr lang="ru-RU" sz="1400" b="1" i="0" u="none" strike="noStrike" cap="none" spc="0" baseline="0" smtClean="0">
                  <a:solidFill>
                    <a:srgbClr val="595959"/>
                  </a:solidFill>
                  <a:effectLst/>
                  <a:latin typeface="Arial Black" pitchFamily="34" charset="0"/>
                  <a:cs typeface="Arial"/>
                </a:rPr>
                <a:t>ЛОКАЛЬНО</a:t>
              </a:r>
              <a:endParaRPr lang="ru-RU" sz="1400" b="1" i="0" u="none" strike="noStrike" cap="none" spc="0" baseline="0">
                <a:solidFill>
                  <a:srgbClr val="595959"/>
                </a:solidFill>
                <a:effectLst/>
                <a:latin typeface="Arial Black" pitchFamily="34" charset="0"/>
                <a:cs typeface="Arial"/>
              </a:endParaRPr>
            </a:p>
          </p:txBody>
        </p:sp>
        <p:sp>
          <p:nvSpPr>
            <p:cNvPr id="37" name="Rounded Rectangle 36"/>
            <p:cNvSpPr/>
            <p:nvPr/>
          </p:nvSpPr>
          <p:spPr>
            <a:xfrm>
              <a:off x="3881365" y="2315080"/>
              <a:ext cx="764197" cy="764196"/>
            </a:xfrm>
            <a:prstGeom prst="roundRect">
              <a:avLst>
                <a:gd name="adj" fmla="val 11765"/>
              </a:avLst>
            </a:prstGeom>
            <a:gradFill flip="none" rotWithShape="1">
              <a:gsLst>
                <a:gs pos="0">
                  <a:srgbClr val="595959">
                    <a:shade val="30000"/>
                    <a:satMod val="115000"/>
                  </a:srgbClr>
                </a:gs>
                <a:gs pos="50000">
                  <a:srgbClr val="595959">
                    <a:shade val="67500"/>
                    <a:satMod val="115000"/>
                  </a:srgbClr>
                </a:gs>
                <a:gs pos="100000">
                  <a:srgbClr val="595959">
                    <a:shade val="100000"/>
                    <a:satMod val="115000"/>
                  </a:srgbClr>
                </a:gs>
              </a:gsLst>
              <a:lin ang="16200000" scaled="1"/>
              <a:tileRect/>
            </a:gra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38" name="Rounded Rectangle 37"/>
            <p:cNvSpPr/>
            <p:nvPr/>
          </p:nvSpPr>
          <p:spPr>
            <a:xfrm>
              <a:off x="3881365" y="3404647"/>
              <a:ext cx="764197" cy="764196"/>
            </a:xfrm>
            <a:prstGeom prst="roundRect">
              <a:avLst>
                <a:gd name="adj" fmla="val 11765"/>
              </a:avLst>
            </a:prstGeom>
            <a:gradFill flip="none" rotWithShape="1">
              <a:gsLst>
                <a:gs pos="0">
                  <a:srgbClr val="595959">
                    <a:shade val="30000"/>
                    <a:satMod val="115000"/>
                  </a:srgbClr>
                </a:gs>
                <a:gs pos="50000">
                  <a:srgbClr val="595959">
                    <a:shade val="67500"/>
                    <a:satMod val="115000"/>
                  </a:srgbClr>
                </a:gs>
                <a:gs pos="100000">
                  <a:srgbClr val="595959">
                    <a:shade val="100000"/>
                    <a:satMod val="115000"/>
                  </a:srgbClr>
                </a:gs>
              </a:gsLst>
              <a:lin ang="16200000" scaled="1"/>
              <a:tileRect/>
            </a:gra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39" name="Rounded Rectangle 38"/>
            <p:cNvSpPr/>
            <p:nvPr/>
          </p:nvSpPr>
          <p:spPr>
            <a:xfrm>
              <a:off x="3881365" y="4494213"/>
              <a:ext cx="764197" cy="764196"/>
            </a:xfrm>
            <a:prstGeom prst="roundRect">
              <a:avLst>
                <a:gd name="adj" fmla="val 11765"/>
              </a:avLst>
            </a:prstGeom>
            <a:gradFill flip="none" rotWithShape="1">
              <a:gsLst>
                <a:gs pos="0">
                  <a:srgbClr val="595959">
                    <a:shade val="30000"/>
                    <a:satMod val="115000"/>
                  </a:srgbClr>
                </a:gs>
                <a:gs pos="50000">
                  <a:srgbClr val="595959">
                    <a:shade val="67500"/>
                    <a:satMod val="115000"/>
                  </a:srgbClr>
                </a:gs>
                <a:gs pos="100000">
                  <a:srgbClr val="595959">
                    <a:shade val="100000"/>
                    <a:satMod val="115000"/>
                  </a:srgbClr>
                </a:gs>
              </a:gsLst>
              <a:lin ang="16200000" scaled="1"/>
              <a:tileRect/>
            </a:gradFill>
            <a:ln>
              <a:no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a:p>
          </p:txBody>
        </p:sp>
        <p:sp>
          <p:nvSpPr>
            <p:cNvPr id="40" name="Rectangle 39"/>
            <p:cNvSpPr/>
            <p:nvPr/>
          </p:nvSpPr>
          <p:spPr>
            <a:xfrm>
              <a:off x="636273" y="2044698"/>
              <a:ext cx="985833" cy="3423053"/>
            </a:xfrm>
            <a:prstGeom prst="rect">
              <a:avLst/>
            </a:prstGeom>
            <a:solidFill>
              <a:schemeClr val="accent1">
                <a:alpha val="54902"/>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a:ln>
                  <a:noFill/>
                </a:ln>
                <a:solidFill>
                  <a:srgbClr val="595959"/>
                </a:solidFill>
                <a:effectLst/>
                <a:uLnTx/>
                <a:uFillTx/>
                <a:latin typeface="Arial"/>
                <a:ea typeface="+mn-ea"/>
                <a:cs typeface="Arial"/>
              </a:endParaRPr>
            </a:p>
          </p:txBody>
        </p:sp>
        <p:sp>
          <p:nvSpPr>
            <p:cNvPr id="41" name="TextBox 40"/>
            <p:cNvSpPr txBox="1"/>
            <p:nvPr/>
          </p:nvSpPr>
          <p:spPr>
            <a:xfrm rot="16200000">
              <a:off x="-116112" y="3536260"/>
              <a:ext cx="2460805" cy="423249"/>
            </a:xfrm>
            <a:prstGeom prst="rect">
              <a:avLst/>
            </a:prstGeom>
            <a:noFill/>
          </p:spPr>
          <p:txBody>
            <a:bodyPr wrap="none" rtlCol="0">
              <a:spAutoFit/>
            </a:bodyPr>
            <a:lstStyle/>
            <a:p>
              <a:pPr marL="0" marR="0" indent="0" algn="l" defTabSz="914400">
                <a:lnSpc>
                  <a:spcPct val="100000"/>
                </a:lnSpc>
                <a:spcBef>
                  <a:spcPts val="0"/>
                </a:spcBef>
                <a:spcAft>
                  <a:spcPts val="0"/>
                </a:spcAft>
                <a:buNone/>
              </a:pPr>
              <a:r>
                <a:rPr lang="ru-RU" sz="2000" b="0" i="0" u="none" strike="noStrike" cap="none" spc="0" baseline="0" smtClean="0">
                  <a:solidFill>
                    <a:srgbClr val="595959"/>
                  </a:solidFill>
                  <a:latin typeface="Arial Black" pitchFamily="34" charset="0"/>
                </a:rPr>
                <a:t>﻿</a:t>
              </a:r>
              <a:r>
                <a:rPr lang="ru-RU" sz="2000" b="0" i="0" u="none" strike="noStrike" cap="none" spc="0" baseline="0" smtClean="0">
                  <a:solidFill>
                    <a:srgbClr val="595959"/>
                  </a:solidFill>
                  <a:effectLst/>
                  <a:latin typeface="Arial Black" pitchFamily="34" charset="0"/>
                </a:rPr>
                <a:t>ОРКЕСТРОВКА</a:t>
              </a:r>
              <a:endParaRPr lang="ru-RU" sz="2000" b="0" i="0" u="none" strike="noStrike" cap="none" spc="0" baseline="0">
                <a:solidFill>
                  <a:srgbClr val="595959"/>
                </a:solidFill>
                <a:effectLst/>
                <a:latin typeface="Arial Black" pitchFamily="34" charset="0"/>
              </a:endParaRPr>
            </a:p>
          </p:txBody>
        </p:sp>
        <p:sp>
          <p:nvSpPr>
            <p:cNvPr id="42" name="AutoShape 3"/>
            <p:cNvSpPr>
              <a:spLocks noChangeArrowheads="1" noTextEdit="1"/>
            </p:cNvSpPr>
            <p:nvPr/>
          </p:nvSpPr>
          <p:spPr bwMode="auto">
            <a:xfrm>
              <a:off x="364525" y="5480167"/>
              <a:ext cx="4550378" cy="455092"/>
            </a:xfrm>
            <a:prstGeom prst="roundRect">
              <a:avLst>
                <a:gd name="adj" fmla="val 2202"/>
              </a:avLst>
            </a:prstGeom>
            <a:solidFill>
              <a:srgbClr val="595959"/>
            </a:solidFill>
            <a:ln w="25400">
              <a:noFill/>
              <a:miter lim="800000"/>
              <a:headEnd/>
              <a:tailEnd/>
            </a:ln>
            <a:effectLst/>
          </p:spPr>
          <p:txBody>
            <a:bodyPr lIns="288000" bIns="0" anchor="ctr" anchorCtr="0"/>
            <a:lstStyle/>
            <a:p>
              <a:pPr marL="0" marR="0" indent="0" algn="ctr" defTabSz="914400">
                <a:lnSpc>
                  <a:spcPct val="100000"/>
                </a:lnSpc>
                <a:spcBef>
                  <a:spcPts val="0"/>
                </a:spcBef>
                <a:spcAft>
                  <a:spcPts val="0"/>
                </a:spcAft>
                <a:buNone/>
              </a:pPr>
              <a:r>
                <a:rPr lang="ru-RU" sz="2000" b="0" i="0" u="none" strike="noStrike" cap="none" spc="0" baseline="0" smtClean="0">
                  <a:solidFill>
                    <a:srgbClr val="FFFFFF">
                      <a:lumMod val="95000"/>
                    </a:srgbClr>
                  </a:solidFill>
                  <a:effectLst/>
                  <a:latin typeface="SAP Sans 2007 Extra Bold Cond"/>
                  <a:ea typeface="+mn-ea"/>
                  <a:cs typeface="Arial"/>
                </a:rPr>
                <a:t>ТЕХНОЛОГИЯ</a:t>
              </a:r>
              <a:endParaRPr lang="ru-RU" sz="2000" b="0" i="0" u="none" strike="noStrike" cap="none" spc="0" baseline="0">
                <a:solidFill>
                  <a:srgbClr val="FFFFFF">
                    <a:lumMod val="95000"/>
                  </a:srgbClr>
                </a:solidFill>
                <a:effectLst/>
                <a:latin typeface="SAP Sans 2007 Extra Bold Cond"/>
                <a:ea typeface="+mn-ea"/>
                <a:cs typeface="Arial"/>
              </a:endParaRPr>
            </a:p>
          </p:txBody>
        </p:sp>
        <p:grpSp>
          <p:nvGrpSpPr>
            <p:cNvPr id="4" name="Group 143"/>
            <p:cNvGrpSpPr/>
            <p:nvPr/>
          </p:nvGrpSpPr>
          <p:grpSpPr>
            <a:xfrm>
              <a:off x="3915683" y="3523513"/>
              <a:ext cx="645726" cy="314552"/>
              <a:chOff x="13293989" y="-2577384"/>
              <a:chExt cx="753664" cy="377458"/>
            </a:xfrm>
          </p:grpSpPr>
          <p:sp>
            <p:nvSpPr>
              <p:cNvPr id="52" name="Hexagon 75"/>
              <p:cNvSpPr/>
              <p:nvPr/>
            </p:nvSpPr>
            <p:spPr bwMode="gray">
              <a:xfrm>
                <a:off x="13293989" y="-2511918"/>
                <a:ext cx="165273" cy="121072"/>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20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sp>
            <p:nvSpPr>
              <p:cNvPr id="53" name="Hexagon 40"/>
              <p:cNvSpPr/>
              <p:nvPr/>
            </p:nvSpPr>
            <p:spPr bwMode="gray">
              <a:xfrm>
                <a:off x="13432585" y="-2574951"/>
                <a:ext cx="165273" cy="121072"/>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20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sp>
            <p:nvSpPr>
              <p:cNvPr id="54" name="Hexagon 41"/>
              <p:cNvSpPr/>
              <p:nvPr/>
            </p:nvSpPr>
            <p:spPr bwMode="gray">
              <a:xfrm>
                <a:off x="13432585" y="-2448636"/>
                <a:ext cx="165273" cy="121072"/>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20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sp>
            <p:nvSpPr>
              <p:cNvPr id="55" name="Hexagon 43"/>
              <p:cNvSpPr/>
              <p:nvPr/>
            </p:nvSpPr>
            <p:spPr bwMode="gray">
              <a:xfrm>
                <a:off x="13432579" y="-2322384"/>
                <a:ext cx="165273" cy="121072"/>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20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sp>
            <p:nvSpPr>
              <p:cNvPr id="56" name="Hexagon 45"/>
              <p:cNvSpPr/>
              <p:nvPr/>
            </p:nvSpPr>
            <p:spPr bwMode="gray">
              <a:xfrm>
                <a:off x="13583615" y="-2509727"/>
                <a:ext cx="165273" cy="121072"/>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20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sp>
            <p:nvSpPr>
              <p:cNvPr id="57" name="Hexagon 46"/>
              <p:cNvSpPr/>
              <p:nvPr/>
            </p:nvSpPr>
            <p:spPr bwMode="gray">
              <a:xfrm>
                <a:off x="13583608" y="-2381533"/>
                <a:ext cx="165273" cy="121072"/>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20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sp>
            <p:nvSpPr>
              <p:cNvPr id="58" name="Hexagon 47"/>
              <p:cNvSpPr/>
              <p:nvPr/>
            </p:nvSpPr>
            <p:spPr bwMode="gray">
              <a:xfrm>
                <a:off x="13733141" y="-2577384"/>
                <a:ext cx="165273" cy="121072"/>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20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sp>
            <p:nvSpPr>
              <p:cNvPr id="59" name="Hexagon 48"/>
              <p:cNvSpPr/>
              <p:nvPr/>
            </p:nvSpPr>
            <p:spPr bwMode="gray">
              <a:xfrm>
                <a:off x="13733141" y="-2449192"/>
                <a:ext cx="165273" cy="121072"/>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20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sp>
            <p:nvSpPr>
              <p:cNvPr id="60" name="Hexagon 49"/>
              <p:cNvSpPr/>
              <p:nvPr/>
            </p:nvSpPr>
            <p:spPr bwMode="gray">
              <a:xfrm>
                <a:off x="13733122" y="-2320998"/>
                <a:ext cx="165273" cy="121072"/>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20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sp>
            <p:nvSpPr>
              <p:cNvPr id="61" name="Hexagon 52"/>
              <p:cNvSpPr/>
              <p:nvPr/>
            </p:nvSpPr>
            <p:spPr bwMode="gray">
              <a:xfrm>
                <a:off x="13882380" y="-2509730"/>
                <a:ext cx="165273" cy="121072"/>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20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sp>
            <p:nvSpPr>
              <p:cNvPr id="62" name="Hexagon 54"/>
              <p:cNvSpPr/>
              <p:nvPr/>
            </p:nvSpPr>
            <p:spPr bwMode="gray">
              <a:xfrm>
                <a:off x="13882352" y="-2383374"/>
                <a:ext cx="165273" cy="121072"/>
              </a:xfrm>
              <a:prstGeom prst="hexagon">
                <a:avLst/>
              </a:prstGeom>
              <a:solidFill>
                <a:srgbClr val="D9D9D9"/>
              </a:solidFill>
              <a:ln w="12700" algn="ctr">
                <a:solidFill>
                  <a:srgbClr val="595959"/>
                </a:solidFill>
                <a:miter lim="800000"/>
                <a:headEnd/>
                <a:tailEnd/>
              </a:ln>
              <a:effectLst>
                <a:outerShdw blurRad="50800" dist="25400" dir="2700000" algn="tl" rotWithShape="0">
                  <a:prstClr val="black">
                    <a:alpha val="20000"/>
                  </a:prstClr>
                </a:outerShdw>
              </a:effectLst>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ru-RU" sz="1200" i="0" u="none" strike="noStrike" kern="0" cap="none" spc="0" normalizeH="0" baseline="0" smtClean="0">
                  <a:ln>
                    <a:noFill/>
                  </a:ln>
                  <a:solidFill>
                    <a:sysClr val="windowText" lastClr="000000"/>
                  </a:solidFill>
                  <a:effectLst/>
                  <a:uLnTx/>
                  <a:uFillTx/>
                  <a:ea typeface="Arial Unicode MS" pitchFamily="34" charset="-128"/>
                  <a:cs typeface="Arial Unicode MS" pitchFamily="34" charset="-128"/>
                </a:endParaRPr>
              </a:p>
            </p:txBody>
          </p:sp>
        </p:grpSp>
        <p:grpSp>
          <p:nvGrpSpPr>
            <p:cNvPr id="5" name="Group 199"/>
            <p:cNvGrpSpPr/>
            <p:nvPr/>
          </p:nvGrpSpPr>
          <p:grpSpPr>
            <a:xfrm>
              <a:off x="3916181" y="4799527"/>
              <a:ext cx="705056" cy="163377"/>
              <a:chOff x="10977105" y="-1112834"/>
              <a:chExt cx="1318023" cy="225157"/>
            </a:xfrm>
          </p:grpSpPr>
          <p:sp>
            <p:nvSpPr>
              <p:cNvPr id="49" name="AutoShape 13"/>
              <p:cNvSpPr>
                <a:spLocks noChangeArrowheads="1"/>
              </p:cNvSpPr>
              <p:nvPr/>
            </p:nvSpPr>
            <p:spPr bwMode="gray">
              <a:xfrm>
                <a:off x="10977105" y="-1112834"/>
                <a:ext cx="497709" cy="225157"/>
              </a:xfrm>
              <a:prstGeom prst="chevron">
                <a:avLst>
                  <a:gd name="adj" fmla="val 3828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
                    <a:srgbClr val="F0AB00"/>
                  </a:buClr>
                  <a:buSzPct val="80000"/>
                  <a:buFont typeface="Wingdings" pitchFamily="2" charset="2"/>
                  <a:buNone/>
                  <a:tabLst/>
                  <a:defRPr/>
                </a:pPr>
                <a:endParaRPr lang="ru-RU" sz="1000">
                  <a:latin typeface="+mn-lt"/>
                </a:endParaRPr>
              </a:p>
            </p:txBody>
          </p:sp>
          <p:sp>
            <p:nvSpPr>
              <p:cNvPr id="50" name="AutoShape 13"/>
              <p:cNvSpPr>
                <a:spLocks noChangeArrowheads="1"/>
              </p:cNvSpPr>
              <p:nvPr/>
            </p:nvSpPr>
            <p:spPr bwMode="gray">
              <a:xfrm>
                <a:off x="11387255" y="-1112834"/>
                <a:ext cx="497709" cy="225157"/>
              </a:xfrm>
              <a:prstGeom prst="chevron">
                <a:avLst>
                  <a:gd name="adj" fmla="val 3828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
                    <a:srgbClr val="F0AB00"/>
                  </a:buClr>
                  <a:buSzPct val="80000"/>
                  <a:buFont typeface="Wingdings" pitchFamily="2" charset="2"/>
                  <a:buNone/>
                  <a:tabLst/>
                  <a:defRPr/>
                </a:pPr>
                <a:endParaRPr lang="ru-RU" sz="1000">
                  <a:latin typeface="+mn-lt"/>
                </a:endParaRPr>
              </a:p>
            </p:txBody>
          </p:sp>
          <p:sp>
            <p:nvSpPr>
              <p:cNvPr id="51" name="AutoShape 13"/>
              <p:cNvSpPr>
                <a:spLocks noChangeArrowheads="1"/>
              </p:cNvSpPr>
              <p:nvPr/>
            </p:nvSpPr>
            <p:spPr bwMode="gray">
              <a:xfrm>
                <a:off x="11797419" y="-1112834"/>
                <a:ext cx="497709" cy="225157"/>
              </a:xfrm>
              <a:prstGeom prst="chevron">
                <a:avLst>
                  <a:gd name="adj" fmla="val 3828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
                    <a:srgbClr val="F0AB00"/>
                  </a:buClr>
                  <a:buSzPct val="80000"/>
                  <a:buFont typeface="Wingdings" pitchFamily="2" charset="2"/>
                  <a:buNone/>
                  <a:tabLst/>
                  <a:defRPr/>
                </a:pPr>
                <a:endParaRPr lang="ru-RU" sz="1000">
                  <a:latin typeface="+mn-lt"/>
                </a:endParaRPr>
              </a:p>
            </p:txBody>
          </p:sp>
        </p:grpSp>
        <p:grpSp>
          <p:nvGrpSpPr>
            <p:cNvPr id="6" name="Group 206"/>
            <p:cNvGrpSpPr/>
            <p:nvPr/>
          </p:nvGrpSpPr>
          <p:grpSpPr>
            <a:xfrm>
              <a:off x="3950058" y="2425043"/>
              <a:ext cx="577019" cy="545800"/>
              <a:chOff x="6829421" y="1193798"/>
              <a:chExt cx="1085854" cy="895352"/>
            </a:xfrm>
          </p:grpSpPr>
          <p:pic>
            <p:nvPicPr>
              <p:cNvPr id="47" name="Picture 2" descr="http://th09.deviantart.net/fs30/300W/i/2008/128/9/2/Blackberry_8310_icon_by_jasonh1234.jpg"/>
              <p:cNvPicPr>
                <a:picLocks noChangeAspect="1" noChangeArrowheads="1"/>
              </p:cNvPicPr>
              <p:nvPr/>
            </p:nvPicPr>
            <p:blipFill>
              <a:blip r:embed="rId3" cstate="screen">
                <a:clrChange>
                  <a:clrFrom>
                    <a:srgbClr val="FFFFFF"/>
                  </a:clrFrom>
                  <a:clrTo>
                    <a:srgbClr val="FFFFFF">
                      <a:alpha val="0"/>
                    </a:srgbClr>
                  </a:clrTo>
                </a:clrChange>
                <a:lum bright="20000"/>
              </a:blip>
              <a:srcRect/>
              <a:stretch>
                <a:fillRect/>
              </a:stretch>
            </p:blipFill>
            <p:spPr bwMode="auto">
              <a:xfrm rot="20652140">
                <a:off x="6829421" y="1193800"/>
                <a:ext cx="895350" cy="895350"/>
              </a:xfrm>
              <a:prstGeom prst="rect">
                <a:avLst/>
              </a:prstGeom>
              <a:noFill/>
            </p:spPr>
          </p:pic>
          <p:pic>
            <p:nvPicPr>
              <p:cNvPr id="48" name="Picture 2" descr="http://th09.deviantart.net/fs30/300W/i/2008/128/9/2/Blackberry_8310_icon_by_jasonh1234.jpg"/>
              <p:cNvPicPr>
                <a:picLocks noChangeAspect="1" noChangeArrowheads="1"/>
              </p:cNvPicPr>
              <p:nvPr/>
            </p:nvPicPr>
            <p:blipFill>
              <a:blip r:embed="rId3" cstate="screen">
                <a:clrChange>
                  <a:clrFrom>
                    <a:srgbClr val="FFFFFF"/>
                  </a:clrFrom>
                  <a:clrTo>
                    <a:srgbClr val="FFFFFF">
                      <a:alpha val="0"/>
                    </a:srgbClr>
                  </a:clrTo>
                </a:clrChange>
                <a:lum bright="20000"/>
              </a:blip>
              <a:srcRect/>
              <a:stretch>
                <a:fillRect/>
              </a:stretch>
            </p:blipFill>
            <p:spPr bwMode="auto">
              <a:xfrm rot="1399266">
                <a:off x="7019925" y="1193798"/>
                <a:ext cx="895350" cy="895350"/>
              </a:xfrm>
              <a:prstGeom prst="rect">
                <a:avLst/>
              </a:prstGeom>
              <a:noFill/>
            </p:spPr>
          </p:pic>
        </p:grpSp>
        <p:sp>
          <p:nvSpPr>
            <p:cNvPr id="46" name="AutoShape 13"/>
            <p:cNvSpPr>
              <a:spLocks noChangeArrowheads="1"/>
            </p:cNvSpPr>
            <p:nvPr/>
          </p:nvSpPr>
          <p:spPr bwMode="gray">
            <a:xfrm>
              <a:off x="4252566" y="3933757"/>
              <a:ext cx="272784" cy="127570"/>
            </a:xfrm>
            <a:prstGeom prst="chevron">
              <a:avLst>
                <a:gd name="adj" fmla="val 3828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
                  <a:srgbClr val="F0AB00"/>
                </a:buClr>
                <a:buSzPct val="80000"/>
                <a:buFont typeface="Wingdings" pitchFamily="2" charset="2"/>
                <a:buNone/>
                <a:tabLst/>
                <a:defRPr/>
              </a:pPr>
              <a:endParaRPr lang="ru-RU" sz="1000">
                <a:latin typeface="+mn-lt"/>
              </a:endParaRPr>
            </a:p>
          </p:txBody>
        </p:sp>
      </p:grpSp>
      <p:sp>
        <p:nvSpPr>
          <p:cNvPr id="63" name="TextBox 62"/>
          <p:cNvSpPr txBox="1"/>
          <p:nvPr/>
        </p:nvSpPr>
        <p:spPr>
          <a:xfrm>
            <a:off x="4617338" y="4077008"/>
            <a:ext cx="4361986" cy="923330"/>
          </a:xfrm>
          <a:prstGeom prst="rect">
            <a:avLst/>
          </a:prstGeom>
          <a:noFill/>
        </p:spPr>
        <p:txBody>
          <a:bodyPr wrap="square" lIns="0" tIns="0" rIns="0" bIns="0" rtlCol="0">
            <a:spAutoFit/>
          </a:bodyPr>
          <a:lstStyle/>
          <a:p>
            <a:pPr marL="173736" indent="-173736" algn="l" defTabSz="914400">
              <a:spcAft>
                <a:spcPts val="0"/>
              </a:spcAft>
              <a:buClr>
                <a:srgbClr val="F0AB00"/>
              </a:buClr>
              <a:buSzPct val="100000"/>
              <a:buFont typeface="Wingdings"/>
              <a:buChar char="§"/>
            </a:pPr>
            <a:r>
              <a:rPr lang="ru-RU" sz="1200" b="0" i="0" smtClean="0">
                <a:latin typeface="Arial"/>
                <a:ea typeface="Arial Unicode MS"/>
                <a:cs typeface="Arial Unicode MS"/>
              </a:rPr>
              <a:t>Усовершенствованное</a:t>
            </a:r>
            <a:r>
              <a:rPr lang="ru-RU" sz="1200" b="0" i="0" smtClean="0">
                <a:latin typeface="Arial"/>
                <a:ea typeface="Arial Unicode MS"/>
                <a:cs typeface="Arial Unicode MS"/>
              </a:rPr>
              <a:t> ядро портала </a:t>
            </a:r>
            <a:r>
              <a:rPr lang="ru-RU" sz="1200" b="0" i="0" smtClean="0">
                <a:latin typeface="Arial"/>
                <a:ea typeface="Arial Unicode MS"/>
                <a:cs typeface="Arial Unicode MS"/>
              </a:rPr>
              <a:t>(</a:t>
            </a:r>
            <a:r>
              <a:rPr lang="ru-RU" sz="1200" b="0" i="0" smtClean="0">
                <a:latin typeface="Arial"/>
                <a:ea typeface="Arial Unicode MS"/>
                <a:cs typeface="Arial Unicode MS"/>
              </a:rPr>
              <a:t>снижение совокупной стоимости </a:t>
            </a:r>
            <a:r>
              <a:rPr lang="ru-RU" sz="1200" b="0" i="0" smtClean="0">
                <a:latin typeface="Arial"/>
                <a:ea typeface="Arial Unicode MS"/>
                <a:cs typeface="Arial Unicode MS"/>
              </a:rPr>
              <a:t>владения).</a:t>
            </a:r>
            <a:endParaRPr lang="ru-RU" sz="1200" b="0" i="0" smtClean="0">
              <a:latin typeface="Arial"/>
              <a:ea typeface="Arial Unicode MS"/>
              <a:cs typeface="Arial Unicode MS"/>
            </a:endParaRPr>
          </a:p>
          <a:p>
            <a:pPr marL="173736" indent="-173736" algn="l" defTabSz="914400">
              <a:spcAft>
                <a:spcPts val="0"/>
              </a:spcAft>
              <a:buClr>
                <a:srgbClr val="F0AB00"/>
              </a:buClr>
              <a:buSzPct val="100000"/>
              <a:buFont typeface="Wingdings"/>
              <a:buChar char="§"/>
            </a:pPr>
            <a:r>
              <a:rPr lang="ru-RU" sz="1200" b="0" i="0" smtClean="0">
                <a:latin typeface="Arial"/>
                <a:ea typeface="Arial Unicode MS"/>
                <a:cs typeface="Arial Unicode MS"/>
              </a:rPr>
              <a:t>Оптимизированные корпоративные рабочие </a:t>
            </a:r>
            <a:r>
              <a:rPr lang="ru-RU" sz="1200" b="0" i="0" smtClean="0">
                <a:latin typeface="Arial"/>
                <a:ea typeface="Arial Unicode MS"/>
                <a:cs typeface="Arial Unicode MS"/>
              </a:rPr>
              <a:t>пространства.</a:t>
            </a:r>
            <a:endParaRPr lang="ru-RU" sz="1200" b="0" i="0" smtClean="0">
              <a:latin typeface="Arial"/>
              <a:ea typeface="Arial Unicode MS"/>
              <a:cs typeface="Arial Unicode MS"/>
            </a:endParaRPr>
          </a:p>
          <a:p>
            <a:pPr marL="173736" indent="-173736" algn="l" defTabSz="914400">
              <a:spcAft>
                <a:spcPts val="0"/>
              </a:spcAft>
              <a:buClr>
                <a:srgbClr val="F0AB00"/>
              </a:buClr>
              <a:buSzPct val="100000"/>
              <a:buFont typeface="Wingdings"/>
              <a:buChar char="§"/>
            </a:pPr>
            <a:r>
              <a:rPr lang="ru-RU" sz="1200" b="0" i="0" smtClean="0">
                <a:latin typeface="Arial"/>
                <a:ea typeface="Arial Unicode MS"/>
                <a:cs typeface="Arial Unicode MS"/>
              </a:rPr>
              <a:t>Профессиональное управление </a:t>
            </a:r>
            <a:r>
              <a:rPr lang="ru-RU" sz="1200" b="0" i="0" smtClean="0">
                <a:latin typeface="Arial"/>
                <a:ea typeface="Arial Unicode MS"/>
                <a:cs typeface="Arial Unicode MS"/>
              </a:rPr>
              <a:t>документами.</a:t>
            </a:r>
            <a:endParaRPr lang="ru-RU" sz="1200" b="0" i="0">
              <a:latin typeface="Arial"/>
              <a:ea typeface="Arial Unicode MS"/>
              <a:cs typeface="Arial Unicode MS"/>
            </a:endParaRPr>
          </a:p>
        </p:txBody>
      </p:sp>
      <p:sp>
        <p:nvSpPr>
          <p:cNvPr id="64" name="TextBox 63"/>
          <p:cNvSpPr txBox="1"/>
          <p:nvPr/>
        </p:nvSpPr>
        <p:spPr>
          <a:xfrm>
            <a:off x="4617337" y="2913874"/>
            <a:ext cx="4361987" cy="1107996"/>
          </a:xfrm>
          <a:prstGeom prst="rect">
            <a:avLst/>
          </a:prstGeom>
          <a:noFill/>
        </p:spPr>
        <p:txBody>
          <a:bodyPr wrap="square" lIns="0" tIns="0" rIns="0" bIns="0" rtlCol="0">
            <a:spAutoFit/>
          </a:bodyPr>
          <a:lstStyle/>
          <a:p>
            <a:pPr marL="173736" indent="-173736" algn="l" defTabSz="914400">
              <a:spcAft>
                <a:spcPts val="0"/>
              </a:spcAft>
              <a:buClr>
                <a:srgbClr val="F0AB00"/>
              </a:buClr>
              <a:buSzPct val="100000"/>
              <a:buFont typeface="Wingdings"/>
              <a:buChar char="§"/>
            </a:pPr>
            <a:r>
              <a:rPr lang="ru-RU" sz="1200" b="0" i="0" smtClean="0">
                <a:latin typeface="Arial"/>
                <a:ea typeface="Arial Unicode MS"/>
                <a:cs typeface="Arial Unicode MS"/>
              </a:rPr>
              <a:t>Интеллектуальная</a:t>
            </a:r>
            <a:r>
              <a:rPr lang="ru-RU" sz="1200" b="0" i="0" smtClean="0">
                <a:latin typeface="Arial"/>
                <a:ea typeface="Arial Unicode MS"/>
                <a:cs typeface="Arial Unicode MS"/>
              </a:rPr>
              <a:t> интеграция с </a:t>
            </a:r>
            <a:r>
              <a:rPr lang="ru-RU" sz="1200" b="0" i="0" smtClean="0">
                <a:latin typeface="Arial"/>
                <a:ea typeface="Arial Unicode MS"/>
                <a:cs typeface="Arial Unicode MS"/>
              </a:rPr>
              <a:t>решениями </a:t>
            </a:r>
            <a:r>
              <a:rPr lang="ru-RU" sz="1200" b="0" i="0" smtClean="0">
                <a:latin typeface="Arial"/>
                <a:ea typeface="Arial Unicode MS"/>
                <a:cs typeface="Arial Unicode MS"/>
              </a:rPr>
              <a:t/>
            </a:r>
            <a:br>
              <a:rPr lang="ru-RU" sz="1200" b="0" i="0" smtClean="0">
                <a:latin typeface="Arial"/>
                <a:ea typeface="Arial Unicode MS"/>
                <a:cs typeface="Arial Unicode MS"/>
              </a:rPr>
            </a:br>
            <a:r>
              <a:rPr lang="ru-RU" sz="1200" b="0" i="0" smtClean="0">
                <a:latin typeface="Arial"/>
                <a:ea typeface="Arial Unicode MS"/>
                <a:cs typeface="Arial Unicode MS"/>
              </a:rPr>
              <a:t>«по</a:t>
            </a:r>
            <a:r>
              <a:rPr lang="ru-RU" sz="1200" b="0" i="0" smtClean="0">
                <a:latin typeface="Arial"/>
                <a:ea typeface="Arial Unicode MS"/>
                <a:cs typeface="Arial Unicode MS"/>
              </a:rPr>
              <a:t> требованию</a:t>
            </a:r>
            <a:r>
              <a:rPr lang="ru-RU" sz="1200" b="0" i="0" smtClean="0">
                <a:latin typeface="Arial"/>
                <a:ea typeface="Arial Unicode MS"/>
                <a:cs typeface="Arial Unicode MS"/>
              </a:rPr>
              <a:t>»</a:t>
            </a:r>
            <a:r>
              <a:rPr lang="ru-RU" sz="1200" b="0" i="0" smtClean="0">
                <a:latin typeface="Arial"/>
                <a:ea typeface="Arial Unicode MS"/>
                <a:cs typeface="Arial Unicode MS"/>
              </a:rPr>
              <a:t> </a:t>
            </a:r>
            <a:br>
              <a:rPr lang="ru-RU" sz="1200" b="0" i="0" smtClean="0">
                <a:latin typeface="Arial"/>
                <a:ea typeface="Arial Unicode MS"/>
                <a:cs typeface="Arial Unicode MS"/>
              </a:rPr>
            </a:br>
            <a:r>
              <a:rPr lang="ru-RU" sz="1200" b="0" i="0" smtClean="0">
                <a:latin typeface="Arial"/>
                <a:ea typeface="Arial Unicode MS"/>
                <a:cs typeface="Arial Unicode MS"/>
              </a:rPr>
              <a:t>(</a:t>
            </a:r>
            <a:r>
              <a:rPr lang="ru-RU" sz="1200" b="0" i="0" smtClean="0">
                <a:latin typeface="Arial"/>
                <a:ea typeface="Arial Unicode MS"/>
                <a:cs typeface="Arial Unicode MS"/>
              </a:rPr>
              <a:t>сервисы SAP и сторонних </a:t>
            </a:r>
            <a:r>
              <a:rPr lang="ru-RU" sz="1200" b="0" i="0" smtClean="0">
                <a:latin typeface="Arial"/>
                <a:ea typeface="Arial Unicode MS"/>
                <a:cs typeface="Arial Unicode MS"/>
              </a:rPr>
              <a:t>поставщиков).</a:t>
            </a:r>
            <a:endParaRPr lang="ru-RU" sz="1200" b="0" i="0" smtClean="0">
              <a:latin typeface="Arial"/>
              <a:ea typeface="Arial Unicode MS"/>
              <a:cs typeface="Arial Unicode MS"/>
            </a:endParaRPr>
          </a:p>
          <a:p>
            <a:pPr marL="173736" indent="-173736" algn="l" defTabSz="914400">
              <a:spcAft>
                <a:spcPts val="0"/>
              </a:spcAft>
              <a:buClr>
                <a:srgbClr val="F0AB00"/>
              </a:buClr>
              <a:buSzPct val="100000"/>
              <a:buFont typeface="Wingdings"/>
              <a:buChar char="§"/>
            </a:pPr>
            <a:r>
              <a:rPr lang="ru-RU" sz="1200" b="0" i="0" smtClean="0">
                <a:latin typeface="Arial"/>
                <a:ea typeface="Arial Unicode MS"/>
                <a:cs typeface="Arial Unicode MS"/>
              </a:rPr>
              <a:t>Инструменты аналитики в социальных </a:t>
            </a:r>
            <a:r>
              <a:rPr lang="ru-RU" sz="1200" b="0" i="0" smtClean="0">
                <a:latin typeface="Arial"/>
                <a:ea typeface="Arial Unicode MS"/>
                <a:cs typeface="Arial Unicode MS"/>
              </a:rPr>
              <a:t>сетях </a:t>
            </a:r>
            <a:r>
              <a:rPr lang="ru-RU" sz="1200" b="0" i="0" smtClean="0">
                <a:latin typeface="Arial"/>
                <a:ea typeface="Arial Unicode MS"/>
                <a:cs typeface="Arial Unicode MS"/>
              </a:rPr>
              <a:t/>
            </a:r>
            <a:br>
              <a:rPr lang="ru-RU" sz="1200" b="0" i="0" smtClean="0">
                <a:latin typeface="Arial"/>
                <a:ea typeface="Arial Unicode MS"/>
                <a:cs typeface="Arial Unicode MS"/>
              </a:rPr>
            </a:br>
            <a:r>
              <a:rPr lang="ru-RU" sz="1200" b="0" i="0" smtClean="0">
                <a:latin typeface="Arial"/>
                <a:ea typeface="Arial Unicode MS"/>
                <a:cs typeface="Arial Unicode MS"/>
              </a:rPr>
              <a:t>для</a:t>
            </a:r>
            <a:r>
              <a:rPr lang="ru-RU" sz="1200" b="0" i="0" smtClean="0">
                <a:latin typeface="Arial"/>
                <a:ea typeface="Arial Unicode MS"/>
                <a:cs typeface="Arial Unicode MS"/>
              </a:rPr>
              <a:t> SAP </a:t>
            </a:r>
            <a:r>
              <a:rPr lang="ru-RU" sz="1200" b="0" i="0" smtClean="0">
                <a:latin typeface="Arial"/>
                <a:ea typeface="Arial Unicode MS"/>
                <a:cs typeface="Arial Unicode MS"/>
              </a:rPr>
              <a:t>Streamwork.</a:t>
            </a:r>
            <a:endParaRPr lang="ru-RU" sz="1200" b="0" i="0" smtClean="0">
              <a:latin typeface="Arial"/>
              <a:ea typeface="Arial Unicode MS"/>
              <a:cs typeface="Arial Unicode MS"/>
            </a:endParaRPr>
          </a:p>
          <a:p>
            <a:pPr marL="173736" indent="-173736" algn="l" defTabSz="914400">
              <a:spcAft>
                <a:spcPts val="0"/>
              </a:spcAft>
              <a:buClr>
                <a:srgbClr val="F0AB00"/>
              </a:buClr>
              <a:buSzPct val="100000"/>
              <a:buFont typeface="Wingdings"/>
              <a:buChar char="§"/>
            </a:pPr>
            <a:r>
              <a:rPr lang="ru-RU" sz="1200" b="0" i="0" smtClean="0">
                <a:latin typeface="Arial"/>
                <a:ea typeface="Arial Unicode MS"/>
                <a:cs typeface="Arial Unicode MS"/>
              </a:rPr>
              <a:t>Поддержка всех ﻿</a:t>
            </a:r>
            <a:r>
              <a:rPr lang="ru-RU" sz="1200" b="0" i="0" smtClean="0">
                <a:latin typeface="Arial"/>
                <a:ea typeface="Arial Unicode MS"/>
                <a:cs typeface="Arial Unicode MS"/>
              </a:rPr>
              <a:t>веб-стандартов.</a:t>
            </a:r>
            <a:endParaRPr lang="ru-RU" sz="1200" b="0" i="0">
              <a:latin typeface="Arial"/>
              <a:ea typeface="Arial Unicode MS"/>
              <a:cs typeface="Arial Unicode MS"/>
            </a:endParaRPr>
          </a:p>
        </p:txBody>
      </p:sp>
      <p:sp>
        <p:nvSpPr>
          <p:cNvPr id="65" name="TextBox 64"/>
          <p:cNvSpPr txBox="1"/>
          <p:nvPr/>
        </p:nvSpPr>
        <p:spPr>
          <a:xfrm>
            <a:off x="4617338" y="2009819"/>
            <a:ext cx="4361987" cy="738664"/>
          </a:xfrm>
          <a:prstGeom prst="rect">
            <a:avLst/>
          </a:prstGeom>
          <a:noFill/>
        </p:spPr>
        <p:txBody>
          <a:bodyPr wrap="square" lIns="0" tIns="0" rIns="0" bIns="0" rtlCol="0">
            <a:spAutoFit/>
          </a:bodyPr>
          <a:lstStyle/>
          <a:p>
            <a:pPr marL="173736" indent="-173736" algn="l" defTabSz="914400">
              <a:spcAft>
                <a:spcPts val="0"/>
              </a:spcAft>
              <a:buClr>
                <a:srgbClr val="F0AB00"/>
              </a:buClr>
              <a:buSzPct val="100000"/>
              <a:buFont typeface="Wingdings"/>
              <a:buChar char="§"/>
            </a:pPr>
            <a:r>
              <a:rPr lang="ru-RU" sz="1200" b="0" i="0" smtClean="0">
                <a:latin typeface="Arial"/>
                <a:ea typeface="Arial Unicode MS"/>
                <a:cs typeface="Arial Unicode MS"/>
              </a:rPr>
              <a:t>Простота</a:t>
            </a:r>
            <a:r>
              <a:rPr lang="ru-RU" sz="1200" b="0" i="0" smtClean="0">
                <a:latin typeface="Arial"/>
                <a:ea typeface="Arial Unicode MS"/>
                <a:cs typeface="Arial Unicode MS"/>
              </a:rPr>
              <a:t> использования на планшетных ПК и мобильных </a:t>
            </a:r>
            <a:r>
              <a:rPr lang="ru-RU" sz="1200" b="0" i="0" smtClean="0">
                <a:latin typeface="Arial"/>
                <a:ea typeface="Arial Unicode MS"/>
                <a:cs typeface="Arial Unicode MS"/>
              </a:rPr>
              <a:t>устройствах.</a:t>
            </a:r>
            <a:endParaRPr lang="ru-RU" sz="1200" b="0" i="0" smtClean="0">
              <a:latin typeface="Arial"/>
              <a:ea typeface="Arial Unicode MS"/>
              <a:cs typeface="Arial Unicode MS"/>
            </a:endParaRPr>
          </a:p>
          <a:p>
            <a:pPr marL="173736" indent="-173736" algn="l" defTabSz="914400">
              <a:spcAft>
                <a:spcPts val="0"/>
              </a:spcAft>
              <a:buClr>
                <a:srgbClr val="F0AB00"/>
              </a:buClr>
              <a:buSzPct val="100000"/>
              <a:buFont typeface="Wingdings"/>
              <a:buChar char="§"/>
            </a:pPr>
            <a:r>
              <a:rPr lang="ru-RU" sz="1200" b="0" i="0" smtClean="0">
                <a:latin typeface="Arial"/>
                <a:ea typeface="Arial Unicode MS"/>
                <a:cs typeface="Arial Unicode MS"/>
              </a:rPr>
              <a:t>Привлекательный брендинг при помощи платформы </a:t>
            </a:r>
            <a:r>
              <a:rPr lang="ru-RU" sz="1200" b="0" i="0" smtClean="0">
                <a:latin typeface="Arial"/>
                <a:ea typeface="Arial Unicode MS"/>
                <a:cs typeface="Arial Unicode MS"/>
              </a:rPr>
              <a:t>Ajax.</a:t>
            </a:r>
            <a:endParaRPr lang="ru-RU" sz="1200" b="0" i="0" smtClean="0">
              <a:latin typeface="Arial"/>
              <a:ea typeface="Arial Unicode MS"/>
              <a:cs typeface="Arial Unicode MS"/>
            </a:endParaRPr>
          </a:p>
          <a:p>
            <a:pPr marL="173736" indent="-173736" algn="l" defTabSz="914400">
              <a:spcAft>
                <a:spcPts val="0"/>
              </a:spcAft>
              <a:buClr>
                <a:srgbClr val="F0AB00"/>
              </a:buClr>
              <a:buSzPct val="100000"/>
              <a:buFont typeface="Wingdings"/>
              <a:buChar char="§"/>
            </a:pPr>
            <a:r>
              <a:rPr lang="ru-RU" sz="1200" b="0" i="0" smtClean="0">
                <a:latin typeface="Arial"/>
                <a:ea typeface="Arial Unicode MS"/>
                <a:cs typeface="Arial Unicode MS"/>
              </a:rPr>
              <a:t>Предложение согласовано с портфелем </a:t>
            </a:r>
            <a:r>
              <a:rPr lang="ru-RU" sz="1200" b="0" i="0" smtClean="0">
                <a:latin typeface="Arial"/>
                <a:ea typeface="Arial Unicode MS"/>
                <a:cs typeface="Arial Unicode MS"/>
              </a:rPr>
              <a:t>Sybase.</a:t>
            </a:r>
            <a:endParaRPr lang="ru-RU" sz="1200" b="0" i="0">
              <a:latin typeface="Arial"/>
              <a:ea typeface="Arial Unicode MS"/>
              <a:cs typeface="Arial Unicode MS"/>
            </a:endParaRPr>
          </a:p>
        </p:txBody>
      </p:sp>
      <p:sp>
        <p:nvSpPr>
          <p:cNvPr id="66" name="TextBox 65"/>
          <p:cNvSpPr txBox="1"/>
          <p:nvPr/>
        </p:nvSpPr>
        <p:spPr>
          <a:xfrm>
            <a:off x="4617338" y="5145708"/>
            <a:ext cx="4012581" cy="369332"/>
          </a:xfrm>
          <a:prstGeom prst="rect">
            <a:avLst/>
          </a:prstGeom>
          <a:noFill/>
        </p:spPr>
        <p:txBody>
          <a:bodyPr wrap="square" lIns="0" tIns="0" rIns="0" bIns="0" rtlCol="0">
            <a:spAutoFit/>
          </a:bodyPr>
          <a:lstStyle/>
          <a:p>
            <a:pPr marL="173736" indent="-173736" algn="l" defTabSz="914400">
              <a:spcAft>
                <a:spcPts val="0"/>
              </a:spcAft>
              <a:buClr>
                <a:srgbClr val="F0AB00"/>
              </a:buClr>
              <a:buSzPct val="100000"/>
              <a:buFont typeface="Wingdings"/>
              <a:buChar char="§"/>
            </a:pPr>
            <a:r>
              <a:rPr lang="ru-RU" sz="1200" b="0" i="0" smtClean="0">
                <a:latin typeface="Arial"/>
                <a:ea typeface="Arial Unicode MS"/>
                <a:cs typeface="Arial Unicode MS"/>
              </a:rPr>
              <a:t>Надежная</a:t>
            </a:r>
            <a:r>
              <a:rPr lang="ru-RU" sz="1200" b="0" i="0" smtClean="0">
                <a:latin typeface="Arial"/>
                <a:ea typeface="Arial Unicode MS"/>
                <a:cs typeface="Arial Unicode MS"/>
              </a:rPr>
              <a:t> инфраструктура с минимально достижимой совокупной стоимостью </a:t>
            </a:r>
            <a:r>
              <a:rPr lang="ru-RU" sz="1200" b="0" i="0" smtClean="0">
                <a:latin typeface="Arial"/>
                <a:ea typeface="Arial Unicode MS"/>
                <a:cs typeface="Arial Unicode MS"/>
              </a:rPr>
              <a:t>владения.</a:t>
            </a:r>
            <a:endParaRPr lang="ru-RU" sz="1200" b="0" i="0">
              <a:latin typeface="Arial"/>
              <a:ea typeface="Arial Unicode MS"/>
              <a:cs typeface="Arial Unicode MS"/>
            </a:endParaRPr>
          </a:p>
        </p:txBody>
      </p:sp>
      <p:sp>
        <p:nvSpPr>
          <p:cNvPr id="68" name="Rectangle 1"/>
          <p:cNvSpPr>
            <a:spLocks noChangeArrowheads="1"/>
          </p:cNvSpPr>
          <p:nvPr/>
        </p:nvSpPr>
        <p:spPr bwMode="auto">
          <a:xfrm>
            <a:off x="2499360" y="6526916"/>
            <a:ext cx="613055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600" smtClean="0">
                <a:solidFill>
                  <a:srgbClr val="FFFFFF"/>
                </a:solidFill>
                <a:latin typeface="Calibri"/>
                <a:cs typeface="Times New Roman"/>
              </a:rPr>
              <a:t>Настоящая</a:t>
            </a:r>
            <a:r>
              <a:rPr lang="ru-RU" sz="600" smtClean="0">
                <a:solidFill>
                  <a:srgbClr val="FFFFFF"/>
                </a:solidFill>
                <a:latin typeface="Calibri"/>
                <a:cs typeface="Times New Roman"/>
              </a:rPr>
              <a:t> </a:t>
            </a:r>
            <a:r>
              <a:rPr lang="ru-RU" sz="600" smtClean="0">
                <a:solidFill>
                  <a:srgbClr val="FFFFFF"/>
                </a:solidFill>
                <a:latin typeface="Calibri"/>
                <a:cs typeface="Times New Roman"/>
              </a:rPr>
              <a:t>презентация</a:t>
            </a:r>
            <a:r>
              <a:rPr lang="ru-RU" sz="600" smtClean="0">
                <a:solidFill>
                  <a:srgbClr val="FFFFFF"/>
                </a:solidFill>
                <a:latin typeface="Calibri"/>
                <a:cs typeface="Times New Roman"/>
              </a:rPr>
              <a:t>, стратегия SAP и план развития продуктов могут быть изменены компанией SAP в любое время по любой причине без предварительного </a:t>
            </a:r>
            <a:r>
              <a:rPr lang="ru-RU" sz="600" smtClean="0">
                <a:solidFill>
                  <a:srgbClr val="FFFFFF"/>
                </a:solidFill>
                <a:latin typeface="Calibri"/>
                <a:cs typeface="Times New Roman"/>
              </a:rPr>
              <a:t>уведомления</a:t>
            </a:r>
            <a:r>
              <a:rPr lang="ru-RU" sz="600" smtClean="0">
                <a:solidFill>
                  <a:srgbClr val="FFFFFF"/>
                </a:solidFill>
                <a:latin typeface="Calibri"/>
                <a:cs typeface="Times New Roman"/>
              </a:rPr>
              <a:t>. Этот документ предоставляется без каких-либо </a:t>
            </a:r>
            <a:r>
              <a:rPr lang="ru-RU" sz="600" smtClean="0">
                <a:solidFill>
                  <a:srgbClr val="FFFFFF"/>
                </a:solidFill>
                <a:latin typeface="Calibri"/>
                <a:cs typeface="Times New Roman"/>
              </a:rPr>
              <a:t>гарантий</a:t>
            </a:r>
            <a:r>
              <a:rPr lang="ru-RU" sz="600" smtClean="0">
                <a:solidFill>
                  <a:srgbClr val="FFFFFF"/>
                </a:solidFill>
                <a:latin typeface="Calibri"/>
                <a:cs typeface="Times New Roman"/>
              </a:rPr>
              <a:t>, явных или </a:t>
            </a:r>
            <a:r>
              <a:rPr lang="ru-RU" sz="600" smtClean="0">
                <a:solidFill>
                  <a:srgbClr val="FFFFFF"/>
                </a:solidFill>
                <a:latin typeface="Calibri"/>
                <a:cs typeface="Times New Roman"/>
              </a:rPr>
              <a:t>подразумеваемых</a:t>
            </a:r>
            <a:r>
              <a:rPr lang="ru-RU" sz="600" smtClean="0">
                <a:solidFill>
                  <a:srgbClr val="FFFFFF"/>
                </a:solidFill>
                <a:latin typeface="Calibri"/>
                <a:cs typeface="Times New Roman"/>
              </a:rPr>
              <a:t>, </a:t>
            </a:r>
            <a:r>
              <a:rPr lang="ru-RU" sz="600" smtClean="0">
                <a:solidFill>
                  <a:srgbClr val="FFFFFF"/>
                </a:solidFill>
                <a:latin typeface="Calibri"/>
                <a:cs typeface="Times New Roman"/>
              </a:rPr>
              <a:t>включая </a:t>
            </a:r>
            <a:r>
              <a:rPr lang="ru-RU" sz="600" smtClean="0">
                <a:solidFill>
                  <a:srgbClr val="FFFFFF"/>
                </a:solidFill>
                <a:latin typeface="Calibri"/>
                <a:cs typeface="Times New Roman"/>
              </a:rPr>
              <a:t>без </a:t>
            </a:r>
            <a:r>
              <a:rPr lang="ru-RU" sz="600" smtClean="0">
                <a:solidFill>
                  <a:srgbClr val="FFFFFF"/>
                </a:solidFill>
                <a:latin typeface="Calibri"/>
                <a:cs typeface="Times New Roman"/>
              </a:rPr>
              <a:t>ограничения</a:t>
            </a:r>
            <a:r>
              <a:rPr lang="ru-RU" sz="600" smtClean="0">
                <a:solidFill>
                  <a:srgbClr val="FFFFFF"/>
                </a:solidFill>
                <a:latin typeface="Calibri"/>
                <a:cs typeface="Times New Roman"/>
              </a:rPr>
              <a:t> </a:t>
            </a:r>
            <a:r>
              <a:rPr lang="ru-RU" sz="600" smtClean="0">
                <a:solidFill>
                  <a:srgbClr val="FFFFFF"/>
                </a:solidFill>
                <a:latin typeface="Calibri"/>
                <a:cs typeface="Times New Roman"/>
              </a:rPr>
              <a:t>подразумеваемую</a:t>
            </a:r>
            <a:r>
              <a:rPr lang="ru-RU" sz="600" smtClean="0">
                <a:solidFill>
                  <a:srgbClr val="FFFFFF"/>
                </a:solidFill>
                <a:latin typeface="Calibri"/>
                <a:cs typeface="Times New Roman"/>
              </a:rPr>
              <a:t> </a:t>
            </a:r>
            <a:r>
              <a:rPr lang="ru-RU" sz="600" smtClean="0">
                <a:solidFill>
                  <a:srgbClr val="FFFFFF"/>
                </a:solidFill>
                <a:latin typeface="Calibri"/>
                <a:cs typeface="Times New Roman"/>
              </a:rPr>
              <a:t>товарную</a:t>
            </a:r>
            <a:r>
              <a:rPr lang="ru-RU" sz="600" smtClean="0">
                <a:solidFill>
                  <a:srgbClr val="FFFFFF"/>
                </a:solidFill>
                <a:latin typeface="Calibri"/>
                <a:cs typeface="Times New Roman"/>
              </a:rPr>
              <a:t> </a:t>
            </a:r>
            <a:r>
              <a:rPr lang="ru-RU" sz="600" smtClean="0">
                <a:solidFill>
                  <a:srgbClr val="FFFFFF"/>
                </a:solidFill>
                <a:latin typeface="Calibri"/>
                <a:cs typeface="Times New Roman"/>
              </a:rPr>
              <a:t>пригодность</a:t>
            </a:r>
            <a:r>
              <a:rPr lang="ru-RU" sz="600" smtClean="0">
                <a:solidFill>
                  <a:srgbClr val="FFFFFF"/>
                </a:solidFill>
                <a:latin typeface="Calibri"/>
                <a:cs typeface="Times New Roman"/>
              </a:rPr>
              <a:t>, </a:t>
            </a:r>
            <a:r>
              <a:rPr lang="ru-RU" sz="600" smtClean="0">
                <a:solidFill>
                  <a:srgbClr val="FFFFFF"/>
                </a:solidFill>
                <a:latin typeface="Calibri"/>
                <a:cs typeface="Times New Roman"/>
              </a:rPr>
              <a:t>пригодность</a:t>
            </a:r>
            <a:r>
              <a:rPr lang="ru-RU" sz="600" smtClean="0">
                <a:solidFill>
                  <a:srgbClr val="FFFFFF"/>
                </a:solidFill>
                <a:latin typeface="Calibri"/>
                <a:cs typeface="Times New Roman"/>
              </a:rPr>
              <a:t> для конкретной цели или </a:t>
            </a:r>
            <a:r>
              <a:rPr lang="ru-RU" sz="600" smtClean="0">
                <a:solidFill>
                  <a:srgbClr val="FFFFFF"/>
                </a:solidFill>
                <a:latin typeface="Calibri"/>
                <a:cs typeface="Times New Roman"/>
              </a:rPr>
              <a:t>отсутствие</a:t>
            </a:r>
            <a:r>
              <a:rPr lang="ru-RU" sz="600" smtClean="0">
                <a:solidFill>
                  <a:srgbClr val="FFFFFF"/>
                </a:solidFill>
                <a:latin typeface="Calibri"/>
                <a:cs typeface="Times New Roman"/>
              </a:rPr>
              <a:t> </a:t>
            </a:r>
            <a:r>
              <a:rPr lang="ru-RU" sz="600" smtClean="0">
                <a:solidFill>
                  <a:srgbClr val="FFFFFF"/>
                </a:solidFill>
                <a:latin typeface="Calibri"/>
                <a:cs typeface="Times New Roman"/>
              </a:rPr>
              <a:t>нарушений.</a:t>
            </a:r>
            <a:endParaRPr lang="ru-RU" sz="600" b="0" i="0" u="none" strike="noStrike" cap="none" baseline="0">
              <a:solidFill>
                <a:srgbClr val="FFFFFF"/>
              </a:solidFill>
              <a:effectLst/>
              <a:latin typeface="Calibri"/>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Placeholder 5" descr="PD1.jpg"/>
          <p:cNvPicPr>
            <a:picLocks noGrp="1" noChangeAspect="1"/>
          </p:cNvPicPr>
          <p:nvPr>
            <p:ph type="pic" sz="quarter" idx="10"/>
          </p:nvPr>
        </p:nvPicPr>
        <p:blipFill>
          <a:blip r:embed="rId3" cstate="print"/>
          <a:stretch>
            <a:fillRect/>
          </a:stretch>
        </p:blipFill>
        <p:spPr>
          <a:xfrm>
            <a:off x="4654550" y="1609303"/>
            <a:ext cx="4165600" cy="3855295"/>
          </a:xfrm>
        </p:spPr>
      </p:pic>
      <p:sp>
        <p:nvSpPr>
          <p:cNvPr id="29699"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Sybase </a:t>
            </a:r>
            <a:r>
              <a:rPr lang="ru-RU" sz="2400" b="1" i="0" smtClean="0">
                <a:solidFill>
                  <a:srgbClr val="666666"/>
                </a:solidFill>
                <a:latin typeface="Arial"/>
                <a:ea typeface="+mj-ea"/>
                <a:cs typeface="+mj-cs"/>
              </a:rPr>
              <a:t>PowerDesigner</a:t>
            </a:r>
            <a:r>
              <a:rPr lang="ru-RU" sz="2400" b="1" i="0" smtClean="0">
                <a:solidFill>
                  <a:srgbClr val="666666"/>
                </a:solidFill>
                <a:latin typeface="Arial"/>
                <a:ea typeface="+mj-ea"/>
                <a:cs typeface="+mj-cs"/>
              </a:rPr>
              <a:t/>
            </a:r>
            <a:br>
              <a:rPr lang="ru-RU" sz="2400" b="1" i="0" smtClean="0">
                <a:solidFill>
                  <a:srgbClr val="666666"/>
                </a:solidFill>
                <a:latin typeface="Arial"/>
                <a:ea typeface="+mj-ea"/>
                <a:cs typeface="+mj-cs"/>
              </a:rPr>
            </a:br>
            <a:r>
              <a:rPr lang="ru-RU" sz="2400" b="0" i="0" smtClean="0">
                <a:solidFill>
                  <a:srgbClr val="666666"/>
                </a:solidFill>
                <a:latin typeface="Arial"/>
                <a:ea typeface="+mj-ea"/>
                <a:cs typeface="+mj-cs"/>
              </a:rPr>
              <a:t>Обеспечение наглядности и поддержка в процессе принятия решений </a:t>
            </a:r>
            <a:endParaRPr lang="ru-RU" sz="2400" b="1" i="0">
              <a:solidFill>
                <a:srgbClr val="666666"/>
              </a:solidFill>
              <a:latin typeface="Arial"/>
              <a:ea typeface="+mj-ea"/>
              <a:cs typeface="+mj-cs"/>
            </a:endParaRPr>
          </a:p>
        </p:txBody>
      </p:sp>
      <p:sp>
        <p:nvSpPr>
          <p:cNvPr id="29700" name="Text Placeholder 3"/>
          <p:cNvSpPr>
            <a:spLocks noGrp="1"/>
          </p:cNvSpPr>
          <p:nvPr>
            <p:ph type="body" sz="quarter" idx="11"/>
          </p:nvPr>
        </p:nvSpPr>
        <p:spPr>
          <a:xfrm>
            <a:off x="302585" y="1361817"/>
            <a:ext cx="4165600" cy="4183062"/>
          </a:xfrm>
        </p:spPr>
        <p:txBody>
          <a:bodyPr/>
          <a:lstStyle/>
          <a:p>
            <a:pPr lvl="1">
              <a:buNone/>
            </a:pPr>
            <a:r>
              <a:rPr lang="ru-RU" b="0" i="0" smtClean="0"/>
              <a:t>Обеспечение</a:t>
            </a:r>
            <a:r>
              <a:rPr lang="ru-RU" b="0" i="0" smtClean="0"/>
              <a:t> согласованности бизнеса и ИТ благодаря моделированию и управлению </a:t>
            </a:r>
            <a:r>
              <a:rPr lang="ru-RU" b="0" i="0" smtClean="0"/>
              <a:t>метаданными.</a:t>
            </a:r>
            <a:endParaRPr lang="ru-RU" b="0" i="0" smtClean="0"/>
          </a:p>
          <a:p>
            <a:pPr lvl="1">
              <a:buNone/>
            </a:pPr>
            <a:endParaRPr lang="ru-RU" smtClean="0"/>
          </a:p>
          <a:p>
            <a:pPr lvl="1">
              <a:buNone/>
            </a:pPr>
            <a:r>
              <a:rPr lang="ru-RU" b="0" i="0" smtClean="0"/>
              <a:t>Уникальные функции поддержки </a:t>
            </a:r>
            <a:r>
              <a:rPr lang="ru-RU" b="0" i="0" smtClean="0"/>
              <a:t>в</a:t>
            </a:r>
            <a:r>
              <a:rPr lang="ru-RU" b="0" i="0" smtClean="0"/>
              <a:t> </a:t>
            </a:r>
            <a:r>
              <a:rPr lang="ru-RU" b="0" i="0" smtClean="0"/>
              <a:t>процессе</a:t>
            </a:r>
            <a:r>
              <a:rPr lang="ru-RU" b="0" i="0" smtClean="0"/>
              <a:t> реализации корпоративной архитектуры – от постановки бизнес-целей до </a:t>
            </a:r>
            <a:r>
              <a:rPr lang="ru-RU" b="0" i="0" smtClean="0"/>
              <a:t>реализации.</a:t>
            </a:r>
            <a:endParaRPr lang="ru-RU" b="0" i="0" smtClean="0"/>
          </a:p>
          <a:p>
            <a:pPr lvl="1">
              <a:buNone/>
            </a:pPr>
            <a:endParaRPr lang="ru-RU" smtClean="0"/>
          </a:p>
          <a:p>
            <a:pPr lvl="1">
              <a:buNone/>
            </a:pPr>
            <a:r>
              <a:rPr lang="ru-RU" b="0" i="0" smtClean="0"/>
              <a:t>Полностью интегрированное решение для корпоративной </a:t>
            </a:r>
            <a:r>
              <a:rPr lang="ru-RU" b="0" i="0" smtClean="0"/>
              <a:t>архитектуры</a:t>
            </a:r>
            <a:r>
              <a:rPr lang="ru-RU" b="0" i="0" smtClean="0"/>
              <a:t>, согласование всех слоев и перспектив в рамках единого </a:t>
            </a:r>
            <a:r>
              <a:rPr lang="ru-RU" b="0" i="0" smtClean="0"/>
              <a:t>репозитория.</a:t>
            </a:r>
            <a:endParaRPr lang="ru-RU" b="0" i="0" smtClean="0"/>
          </a:p>
          <a:p>
            <a:pPr lvl="1">
              <a:buNone/>
            </a:pPr>
            <a:endParaRPr lang="ru-RU" smtClean="0"/>
          </a:p>
          <a:p>
            <a:pPr lvl="1">
              <a:buNone/>
            </a:pPr>
            <a:r>
              <a:rPr lang="ru-RU" b="0" i="0" smtClean="0">
                <a:solidFill>
                  <a:srgbClr val="FF0000"/>
                </a:solidFill>
              </a:rPr>
              <a:t>Совместимость с BPM и стратегия поддержки </a:t>
            </a:r>
            <a:r>
              <a:rPr lang="ru-RU" b="0" i="0" smtClean="0">
                <a:solidFill>
                  <a:srgbClr val="FF0000"/>
                </a:solidFill>
              </a:rPr>
              <a:t>SolMan</a:t>
            </a:r>
            <a:endParaRPr lang="ru-RU" b="0" i="0" smtClean="0">
              <a:solidFill>
                <a:srgbClr val="FF0000"/>
              </a:solidFill>
            </a:endParaRPr>
          </a:p>
          <a:p>
            <a:pPr lvl="1">
              <a:buNone/>
            </a:pPr>
            <a:endParaRPr lang="ru-RU" smtClean="0"/>
          </a:p>
        </p:txBody>
      </p:sp>
      <p:sp>
        <p:nvSpPr>
          <p:cNvPr id="5" name="TextBox 4"/>
          <p:cNvSpPr txBox="1"/>
          <p:nvPr/>
        </p:nvSpPr>
        <p:spPr>
          <a:xfrm>
            <a:off x="6188171" y="1950720"/>
            <a:ext cx="1176861" cy="369332"/>
          </a:xfrm>
          <a:prstGeom prst="rect">
            <a:avLst/>
          </a:prstGeom>
          <a:noFill/>
        </p:spPr>
        <p:txBody>
          <a:bodyPr wrap="none" lIns="0" tIns="0" rIns="0" bIns="0" rtlCol="0">
            <a:spAutoFit/>
          </a:bodyPr>
          <a:lstStyle/>
          <a:p>
            <a:pPr algn="ctr" defTabSz="914400">
              <a:spcBef>
                <a:spcPts val="960"/>
              </a:spcBef>
              <a:spcAft>
                <a:spcPts val="0"/>
              </a:spcAft>
              <a:buNone/>
            </a:pPr>
            <a:r>
              <a:rPr lang="ru-RU" sz="1200" b="1" i="0" smtClean="0">
                <a:latin typeface="Arial"/>
                <a:ea typeface="Arial Unicode MS"/>
                <a:cs typeface="Arial Unicode MS"/>
              </a:rPr>
              <a:t>Представление</a:t>
            </a:r>
            <a:br>
              <a:rPr lang="ru-RU" sz="1200" b="1" i="0" smtClean="0">
                <a:latin typeface="Arial"/>
                <a:ea typeface="Arial Unicode MS"/>
                <a:cs typeface="Arial Unicode MS"/>
              </a:rPr>
            </a:br>
            <a:r>
              <a:rPr lang="ru-RU" sz="1200" b="1" i="0" smtClean="0">
                <a:latin typeface="Arial"/>
                <a:ea typeface="Arial Unicode MS"/>
                <a:cs typeface="Arial Unicode MS"/>
              </a:rPr>
              <a:t>бизнеса</a:t>
            </a:r>
            <a:endParaRPr lang="ru-RU" sz="1200" b="1" i="0">
              <a:latin typeface="Arial"/>
              <a:ea typeface="Arial Unicode MS"/>
              <a:cs typeface="Arial Unicode MS"/>
            </a:endParaRPr>
          </a:p>
        </p:txBody>
      </p:sp>
      <p:sp>
        <p:nvSpPr>
          <p:cNvPr id="6" name="TextBox 5"/>
          <p:cNvSpPr txBox="1"/>
          <p:nvPr/>
        </p:nvSpPr>
        <p:spPr>
          <a:xfrm>
            <a:off x="4831810" y="4274820"/>
            <a:ext cx="1176862" cy="369332"/>
          </a:xfrm>
          <a:prstGeom prst="rect">
            <a:avLst/>
          </a:prstGeom>
          <a:noFill/>
        </p:spPr>
        <p:txBody>
          <a:bodyPr wrap="none" lIns="0" tIns="0" rIns="0" bIns="0" rtlCol="0">
            <a:spAutoFit/>
          </a:bodyPr>
          <a:lstStyle/>
          <a:p>
            <a:pPr algn="ctr" defTabSz="914400">
              <a:spcBef>
                <a:spcPts val="960"/>
              </a:spcBef>
              <a:spcAft>
                <a:spcPts val="0"/>
              </a:spcAft>
              <a:buNone/>
            </a:pPr>
            <a:r>
              <a:rPr lang="ru-RU" sz="1200" b="1" i="0" smtClean="0">
                <a:latin typeface="Arial"/>
                <a:ea typeface="Arial Unicode MS"/>
                <a:cs typeface="Arial Unicode MS"/>
              </a:rPr>
              <a:t>Представление</a:t>
            </a:r>
            <a:br>
              <a:rPr lang="ru-RU" sz="1200" b="1" i="0" smtClean="0">
                <a:latin typeface="Arial"/>
                <a:ea typeface="Arial Unicode MS"/>
                <a:cs typeface="Arial Unicode MS"/>
              </a:rPr>
            </a:br>
            <a:r>
              <a:rPr lang="ru-RU" sz="1200" b="1" i="0" smtClean="0">
                <a:latin typeface="Arial"/>
                <a:ea typeface="Arial Unicode MS"/>
                <a:cs typeface="Arial Unicode MS"/>
              </a:rPr>
              <a:t>информации</a:t>
            </a:r>
            <a:endParaRPr lang="ru-RU" sz="1200" b="1" i="0">
              <a:latin typeface="Arial"/>
              <a:ea typeface="Arial Unicode MS"/>
              <a:cs typeface="Arial Unicode MS"/>
            </a:endParaRPr>
          </a:p>
        </p:txBody>
      </p:sp>
      <p:sp>
        <p:nvSpPr>
          <p:cNvPr id="7" name="TextBox 6"/>
          <p:cNvSpPr txBox="1"/>
          <p:nvPr/>
        </p:nvSpPr>
        <p:spPr>
          <a:xfrm>
            <a:off x="7491191" y="4274820"/>
            <a:ext cx="1176862" cy="369332"/>
          </a:xfrm>
          <a:prstGeom prst="rect">
            <a:avLst/>
          </a:prstGeom>
          <a:noFill/>
        </p:spPr>
        <p:txBody>
          <a:bodyPr wrap="none" lIns="0" tIns="0" rIns="0" bIns="0" rtlCol="0">
            <a:spAutoFit/>
          </a:bodyPr>
          <a:lstStyle/>
          <a:p>
            <a:pPr algn="ctr" defTabSz="914400">
              <a:spcBef>
                <a:spcPts val="960"/>
              </a:spcBef>
              <a:spcAft>
                <a:spcPts val="0"/>
              </a:spcAft>
              <a:buNone/>
            </a:pPr>
            <a:r>
              <a:rPr lang="ru-RU" sz="1200" b="1" i="0" smtClean="0">
                <a:latin typeface="Arial"/>
                <a:ea typeface="Arial Unicode MS"/>
                <a:cs typeface="Arial Unicode MS"/>
              </a:rPr>
              <a:t>Представление</a:t>
            </a:r>
            <a:br>
              <a:rPr lang="ru-RU" sz="1200" b="1" i="0" smtClean="0">
                <a:latin typeface="Arial"/>
                <a:ea typeface="Arial Unicode MS"/>
                <a:cs typeface="Arial Unicode MS"/>
              </a:rPr>
            </a:br>
            <a:r>
              <a:rPr lang="ru-RU" sz="1200" b="1" i="0" smtClean="0">
                <a:latin typeface="Arial"/>
                <a:ea typeface="Arial Unicode MS"/>
                <a:cs typeface="Arial Unicode MS"/>
              </a:rPr>
              <a:t>технологии</a:t>
            </a:r>
            <a:endParaRPr lang="ru-RU" sz="1200" b="1" i="0">
              <a:latin typeface="Arial"/>
              <a:ea typeface="Arial Unicode MS"/>
              <a:cs typeface="Arial Unicode MS"/>
            </a:endParaRPr>
          </a:p>
        </p:txBody>
      </p:sp>
      <p:sp>
        <p:nvSpPr>
          <p:cNvPr id="8" name="TextBox 7"/>
          <p:cNvSpPr txBox="1"/>
          <p:nvPr/>
        </p:nvSpPr>
        <p:spPr>
          <a:xfrm>
            <a:off x="6139262" y="3616960"/>
            <a:ext cx="1239122" cy="677108"/>
          </a:xfrm>
          <a:prstGeom prst="rect">
            <a:avLst/>
          </a:prstGeom>
          <a:noFill/>
        </p:spPr>
        <p:txBody>
          <a:bodyPr wrap="none" lIns="0" tIns="0" rIns="0" bIns="0" rtlCol="0">
            <a:spAutoFit/>
          </a:bodyPr>
          <a:lstStyle/>
          <a:p>
            <a:pPr algn="ctr" defTabSz="914400">
              <a:spcBef>
                <a:spcPts val="840"/>
              </a:spcBef>
              <a:spcAft>
                <a:spcPts val="0"/>
              </a:spcAft>
              <a:buNone/>
            </a:pPr>
            <a:r>
              <a:rPr lang="ru-RU" sz="1100" b="1" i="0" smtClean="0">
                <a:latin typeface="Arial"/>
                <a:ea typeface="Arial Unicode MS"/>
                <a:cs typeface="Arial Unicode MS"/>
              </a:rPr>
              <a:t>Интегрированное</a:t>
            </a:r>
            <a:r>
              <a:rPr lang="ru-RU" sz="1100" b="1" i="0" smtClean="0">
                <a:latin typeface="Arial"/>
                <a:ea typeface="Arial Unicode MS"/>
                <a:cs typeface="Arial Unicode MS"/>
              </a:rPr>
              <a:t/>
            </a:r>
            <a:br>
              <a:rPr lang="ru-RU" sz="1100" b="1" i="0" smtClean="0">
                <a:latin typeface="Arial"/>
                <a:ea typeface="Arial Unicode MS"/>
                <a:cs typeface="Arial Unicode MS"/>
              </a:rPr>
            </a:br>
            <a:r>
              <a:rPr lang="ru-RU" sz="1100" b="1" i="0" smtClean="0">
                <a:latin typeface="Arial"/>
                <a:ea typeface="Arial Unicode MS"/>
                <a:cs typeface="Arial Unicode MS"/>
              </a:rPr>
              <a:t>моделирование</a:t>
            </a:r>
            <a:r>
              <a:rPr lang="ru-RU" sz="1100" b="1" i="0" smtClean="0">
                <a:latin typeface="Arial"/>
                <a:ea typeface="Arial Unicode MS"/>
                <a:cs typeface="Arial Unicode MS"/>
              </a:rPr>
              <a:t/>
            </a:r>
            <a:br>
              <a:rPr lang="ru-RU" sz="1100" b="1" i="0" smtClean="0">
                <a:latin typeface="Arial"/>
                <a:ea typeface="Arial Unicode MS"/>
                <a:cs typeface="Arial Unicode MS"/>
              </a:rPr>
            </a:br>
            <a:r>
              <a:rPr lang="ru-RU" sz="1100" b="1" i="0" smtClean="0">
                <a:latin typeface="Arial"/>
                <a:ea typeface="Arial Unicode MS"/>
                <a:cs typeface="Arial Unicode MS"/>
              </a:rPr>
              <a:t>при </a:t>
            </a:r>
            <a:r>
              <a:rPr lang="ru-RU" sz="1100" b="1" i="0" smtClean="0">
                <a:latin typeface="Arial"/>
                <a:ea typeface="Arial Unicode MS"/>
                <a:cs typeface="Arial Unicode MS"/>
              </a:rPr>
              <a:t>помощи</a:t>
            </a:r>
            <a:r>
              <a:rPr lang="ru-RU" sz="1100" b="1" i="0" smtClean="0">
                <a:latin typeface="Arial"/>
                <a:ea typeface="Arial Unicode MS"/>
                <a:cs typeface="Arial Unicode MS"/>
              </a:rPr>
              <a:t/>
            </a:r>
            <a:br>
              <a:rPr lang="ru-RU" sz="1100" b="1" i="0" smtClean="0">
                <a:latin typeface="Arial"/>
                <a:ea typeface="Arial Unicode MS"/>
                <a:cs typeface="Arial Unicode MS"/>
              </a:rPr>
            </a:br>
            <a:r>
              <a:rPr lang="ru-RU" sz="1100" b="1" i="0" smtClean="0">
                <a:latin typeface="Arial"/>
                <a:ea typeface="Arial Unicode MS"/>
                <a:cs typeface="Arial Unicode MS"/>
              </a:rPr>
              <a:t>PowerDesigner</a:t>
            </a:r>
            <a:endParaRPr lang="ru-RU" sz="1100" b="1" i="0">
              <a:latin typeface="Arial"/>
              <a:ea typeface="Arial Unicode MS"/>
              <a:cs typeface="Arial Unicode MS"/>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defTabSz="914400">
              <a:spcBef>
                <a:spcPts val="0"/>
              </a:spcBef>
              <a:buNone/>
            </a:pPr>
            <a:r>
              <a:rPr lang="en-US" sz="2400" b="1" i="0">
                <a:solidFill>
                  <a:srgbClr val="666666"/>
                </a:solidFill>
                <a:latin typeface="Arial"/>
                <a:ea typeface="+mj-ea"/>
                <a:cs typeface="+mj-cs"/>
              </a:rPr>
              <a:t>Программа</a:t>
            </a:r>
          </a:p>
        </p:txBody>
      </p:sp>
      <p:sp>
        <p:nvSpPr>
          <p:cNvPr id="3" name="Text Placeholder 2"/>
          <p:cNvSpPr>
            <a:spLocks noGrp="1"/>
          </p:cNvSpPr>
          <p:nvPr>
            <p:ph type="body" sz="quarter" idx="10"/>
          </p:nvPr>
        </p:nvSpPr>
        <p:spPr>
          <a:xfrm>
            <a:off x="323850" y="1692275"/>
            <a:ext cx="8494713" cy="3832225"/>
          </a:xfrm>
        </p:spPr>
        <p:txBody>
          <a:bodyPr rtlCol="0"/>
          <a:lstStyle/>
          <a:p>
            <a:pPr marL="274320" marR="0" lvl="1" indent="-182880" algn="l" defTabSz="914400">
              <a:lnSpc>
                <a:spcPct val="100000"/>
              </a:lnSpc>
              <a:spcBef>
                <a:spcPts val="500"/>
              </a:spcBef>
              <a:buClr>
                <a:srgbClr val="F0AB00"/>
              </a:buClr>
              <a:buSzPct val="100000"/>
              <a:buFont typeface="Wingdings"/>
              <a:buChar char=""/>
            </a:pPr>
            <a:r>
              <a:rPr lang="en-US" sz="1800" b="0" i="0">
                <a:solidFill>
                  <a:srgbClr val="000000"/>
                </a:solidFill>
                <a:latin typeface="Arial"/>
                <a:ea typeface="+mn-ea"/>
                <a:cs typeface="+mn-cs"/>
              </a:rPr>
              <a:t>﻿ЭВОЛЮЦИЯ ТЕХНОЛОГИЧЕСКОЙ ПЛАТФОРМЫ</a:t>
            </a:r>
          </a:p>
          <a:p>
            <a:pPr marL="274320" marR="0" lvl="1" indent="-182880" algn="l" defTabSz="914400">
              <a:lnSpc>
                <a:spcPct val="100000"/>
              </a:lnSpc>
              <a:spcBef>
                <a:spcPts val="500"/>
              </a:spcBef>
              <a:buClr>
                <a:srgbClr val="F0AB00"/>
              </a:buClr>
              <a:buSzPct val="100000"/>
              <a:buFont typeface="Wingdings"/>
              <a:buChar char=""/>
            </a:pPr>
            <a:r>
              <a:rPr lang="en-US" sz="1800" b="0" i="0">
                <a:solidFill>
                  <a:srgbClr val="000000"/>
                </a:solidFill>
                <a:latin typeface="Arial"/>
                <a:ea typeface="+mn-ea"/>
                <a:cs typeface="+mn-cs"/>
              </a:rPr>
              <a:t>﻿ОПТИМАЛЬНОЕ ﻿﻿ВЗАИМОДЕЙСТВИЕ </a:t>
            </a:r>
          </a:p>
          <a:p>
            <a:pPr marL="274320" marR="0" lvl="1" indent="-182880" algn="l" defTabSz="914400">
              <a:lnSpc>
                <a:spcPct val="100000"/>
              </a:lnSpc>
              <a:spcBef>
                <a:spcPts val="500"/>
              </a:spcBef>
              <a:buClr>
                <a:srgbClr val="F0AB00"/>
              </a:buClr>
              <a:buSzPct val="100000"/>
              <a:buFont typeface="Wingdings"/>
              <a:buChar char=""/>
            </a:pPr>
            <a:r>
              <a:rPr lang="en-US" sz="1800" b="0" i="0">
                <a:solidFill>
                  <a:srgbClr val="000000"/>
                </a:solidFill>
                <a:latin typeface="Arial"/>
                <a:ea typeface="+mn-ea"/>
                <a:cs typeface="+mn-cs"/>
              </a:rPr>
              <a:t>﻿ЭФФЕКТИВНАЯ АДАПТАЦИЯ </a:t>
            </a:r>
          </a:p>
          <a:p>
            <a:pPr marL="274320" marR="0" lvl="1" indent="-182880" algn="l" defTabSz="914400">
              <a:lnSpc>
                <a:spcPct val="100000"/>
              </a:lnSpc>
              <a:spcBef>
                <a:spcPts val="500"/>
              </a:spcBef>
              <a:buClr>
                <a:srgbClr val="F0AB00"/>
              </a:buClr>
              <a:buSzPct val="100000"/>
              <a:buFont typeface="Wingdings"/>
              <a:buChar char=""/>
            </a:pPr>
            <a:r>
              <a:rPr lang="en-US" sz="1800" b="0" i="0">
                <a:solidFill>
                  <a:srgbClr val="000000"/>
                </a:solidFill>
                <a:latin typeface="Arial"/>
                <a:ea typeface="+mn-ea"/>
                <a:cs typeface="+mn-cs"/>
              </a:rPr>
              <a:t>﻿БУДУЩЕЕ С SAP </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Компания SAP вступила в сообщество OpenJDK</a:t>
            </a:r>
            <a:br>
              <a:rPr lang="ru-RU" sz="2400" b="1" i="0" smtClean="0">
                <a:solidFill>
                  <a:srgbClr val="666666"/>
                </a:solidFill>
                <a:latin typeface="Arial"/>
                <a:ea typeface="+mj-ea"/>
                <a:cs typeface="+mj-cs"/>
              </a:rPr>
            </a:br>
            <a:endParaRPr lang="ru-RU" sz="2400" b="1" i="0">
              <a:solidFill>
                <a:srgbClr val="666666"/>
              </a:solidFill>
              <a:latin typeface="Arial"/>
              <a:ea typeface="+mj-ea"/>
              <a:cs typeface="+mj-cs"/>
            </a:endParaRPr>
          </a:p>
        </p:txBody>
      </p:sp>
      <p:sp>
        <p:nvSpPr>
          <p:cNvPr id="3" name="Text Placeholder 2"/>
          <p:cNvSpPr>
            <a:spLocks noGrp="1"/>
          </p:cNvSpPr>
          <p:nvPr>
            <p:ph type="body" sz="quarter" idx="10"/>
          </p:nvPr>
        </p:nvSpPr>
        <p:spPr>
          <a:xfrm>
            <a:off x="312277" y="1198318"/>
            <a:ext cx="8494713" cy="4391026"/>
          </a:xfrm>
        </p:spPr>
        <p:txBody>
          <a:bodyPr/>
          <a:lstStyle/>
          <a:p>
            <a:pPr marL="0" indent="0" algn="l" defTabSz="914400">
              <a:spcBef>
                <a:spcPts val="1620"/>
              </a:spcBef>
              <a:buNone/>
            </a:pPr>
            <a:endParaRPr lang="ru-RU" smtClean="0"/>
          </a:p>
          <a:p>
            <a:pPr marL="0" indent="0" algn="l" defTabSz="914400">
              <a:spcBef>
                <a:spcPts val="1620"/>
              </a:spcBef>
              <a:buNone/>
            </a:pPr>
            <a:r>
              <a:rPr lang="ru-RU" sz="1800" b="1" i="0" smtClean="0">
                <a:solidFill>
                  <a:srgbClr val="000000"/>
                </a:solidFill>
                <a:latin typeface="Arial"/>
                <a:ea typeface="+mn-ea"/>
                <a:cs typeface="+mn-cs"/>
              </a:rPr>
              <a:t>SAP постоянно стремится обеспечивать соответствие </a:t>
            </a:r>
            <a:r>
              <a:rPr lang="ru-RU" sz="1800" b="1" i="0" smtClean="0">
                <a:solidFill>
                  <a:srgbClr val="000000"/>
                </a:solidFill>
                <a:latin typeface="Arial"/>
                <a:ea typeface="+mn-ea"/>
                <a:cs typeface="+mn-cs"/>
              </a:rPr>
              <a:t>стандартам</a:t>
            </a:r>
            <a:endParaRPr lang="ru-RU" sz="1800" b="1" i="0" smtClean="0">
              <a:solidFill>
                <a:srgbClr val="000000"/>
              </a:solidFill>
              <a:latin typeface="Arial"/>
              <a:ea typeface="+mn-ea"/>
              <a:cs typeface="+mn-cs"/>
            </a:endParaRPr>
          </a:p>
          <a:p>
            <a:pPr lvl="2">
              <a:buFont typeface="Wingdings" pitchFamily="2" charset="2"/>
              <a:buChar char="§"/>
            </a:pPr>
            <a:r>
              <a:rPr lang="ru-RU" smtClean="0"/>
              <a:t>«</a:t>
            </a:r>
            <a:r>
              <a:rPr lang="ru-RU" b="0" i="0" smtClean="0"/>
              <a:t>Разработчики</a:t>
            </a:r>
            <a:r>
              <a:rPr lang="ru-RU" b="0" i="0" smtClean="0"/>
              <a:t> SAP JVM могут официально использовать списки рассылок OpenJDK и пакеты исправлений с целью оптимизации своих проектов</a:t>
            </a:r>
            <a:r>
              <a:rPr lang="ru-RU" smtClean="0"/>
              <a:t>»</a:t>
            </a:r>
            <a:r>
              <a:rPr lang="ru-RU" b="0" i="0" smtClean="0"/>
              <a:t>.</a:t>
            </a:r>
            <a:endParaRPr lang="ru-RU" b="0" i="0" smtClean="0"/>
          </a:p>
          <a:p>
            <a:pPr lvl="2">
              <a:buNone/>
            </a:pPr>
            <a:endParaRPr lang="ru-RU" smtClean="0"/>
          </a:p>
          <a:p>
            <a:pPr lvl="2">
              <a:buFont typeface="Wingdings" pitchFamily="2" charset="2"/>
              <a:buChar char="§"/>
            </a:pPr>
            <a:r>
              <a:rPr lang="ru-RU" smtClean="0"/>
              <a:t>«</a:t>
            </a:r>
            <a:r>
              <a:rPr lang="ru-RU" b="0" i="0" smtClean="0"/>
              <a:t>Компания</a:t>
            </a:r>
            <a:r>
              <a:rPr lang="ru-RU" b="0" i="0" smtClean="0"/>
              <a:t> SAP уже в течение долгого времени является лицензиатом Oracle </a:t>
            </a:r>
            <a:r>
              <a:rPr lang="ru-RU" b="0" i="0" smtClean="0"/>
              <a:t>(</a:t>
            </a:r>
            <a:r>
              <a:rPr lang="ru-RU" b="0" i="0" smtClean="0"/>
              <a:t>ранее </a:t>
            </a:r>
            <a:r>
              <a:rPr lang="ru-RU" b="0" i="0" smtClean="0"/>
              <a:t>Sun</a:t>
            </a:r>
            <a:r>
              <a:rPr lang="ru-RU" b="0" i="0" smtClean="0"/>
              <a:t>) JDK – для всех 14 поддерживаемых SAP платформ</a:t>
            </a:r>
            <a:r>
              <a:rPr lang="ru-RU" b="0" i="0" smtClean="0"/>
              <a:t>».</a:t>
            </a:r>
            <a:endParaRPr lang="ru-RU" b="0" i="0" smtClean="0"/>
          </a:p>
          <a:p>
            <a:pPr marL="0" indent="0" algn="l" defTabSz="914400">
              <a:spcBef>
                <a:spcPts val="1620"/>
              </a:spcBef>
              <a:buNone/>
            </a:pPr>
            <a:endParaRPr lang="ru-RU" smtClean="0"/>
          </a:p>
          <a:p>
            <a:pPr marL="0" indent="0" algn="l" defTabSz="914400">
              <a:spcBef>
                <a:spcPts val="1620"/>
              </a:spcBef>
              <a:buNone/>
            </a:pPr>
            <a:endParaRPr lang="ru-RU" smtClean="0"/>
          </a:p>
          <a:p>
            <a:pPr marL="0" indent="0" algn="l" defTabSz="914400">
              <a:spcBef>
                <a:spcPts val="1620"/>
              </a:spcBef>
              <a:buNone/>
            </a:pPr>
            <a:endParaRPr lang="ru-RU" smtClean="0"/>
          </a:p>
          <a:p>
            <a:pPr marL="0" indent="0" algn="l" defTabSz="914400">
              <a:spcBef>
                <a:spcPts val="1620"/>
              </a:spcBef>
              <a:buNone/>
            </a:pPr>
            <a:endParaRPr lang="ru-RU" smtClean="0"/>
          </a:p>
          <a:p>
            <a:pPr marL="0" indent="0" algn="l" defTabSz="914400">
              <a:spcBef>
                <a:spcPts val="1620"/>
              </a:spcBef>
              <a:buNone/>
            </a:pPr>
            <a:endParaRPr lang="ru-RU"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Усовершенствованный Java-сервер</a:t>
            </a:r>
            <a:endParaRPr lang="ru-RU" sz="2400" b="1" i="0">
              <a:solidFill>
                <a:srgbClr val="666666"/>
              </a:solidFill>
              <a:latin typeface="Arial"/>
              <a:ea typeface="+mj-ea"/>
              <a:cs typeface="+mj-cs"/>
            </a:endParaRPr>
          </a:p>
        </p:txBody>
      </p:sp>
      <p:sp>
        <p:nvSpPr>
          <p:cNvPr id="1027" name="AutoShape 3"/>
          <p:cNvSpPr>
            <a:spLocks noChangeAspect="1" noChangeArrowheads="1" noTextEdit="1"/>
          </p:cNvSpPr>
          <p:nvPr/>
        </p:nvSpPr>
        <p:spPr bwMode="auto">
          <a:xfrm>
            <a:off x="257175" y="1347789"/>
            <a:ext cx="6700838" cy="5032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29" name="Rectangle 5"/>
          <p:cNvSpPr>
            <a:spLocks noChangeArrowheads="1"/>
          </p:cNvSpPr>
          <p:nvPr/>
        </p:nvSpPr>
        <p:spPr bwMode="auto">
          <a:xfrm>
            <a:off x="255587" y="1346201"/>
            <a:ext cx="6704013" cy="5035550"/>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30" name="Rectangle 6"/>
          <p:cNvSpPr>
            <a:spLocks noChangeArrowheads="1"/>
          </p:cNvSpPr>
          <p:nvPr/>
        </p:nvSpPr>
        <p:spPr bwMode="auto">
          <a:xfrm>
            <a:off x="366712" y="1457326"/>
            <a:ext cx="6481763" cy="4813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31" name="Rectangle 7"/>
          <p:cNvSpPr>
            <a:spLocks noChangeArrowheads="1"/>
          </p:cNvSpPr>
          <p:nvPr/>
        </p:nvSpPr>
        <p:spPr bwMode="auto">
          <a:xfrm>
            <a:off x="368300" y="6302376"/>
            <a:ext cx="46488"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500" b="0" i="0" u="none" strike="noStrike" cap="none" baseline="0" smtClean="0">
                <a:solidFill>
                  <a:srgbClr val="666666"/>
                </a:solidFill>
                <a:effectLst/>
                <a:latin typeface="Arial"/>
                <a:ea typeface="+mn-ea"/>
                <a:cs typeface="Arial"/>
              </a:rPr>
              <a:t>©</a:t>
            </a:r>
            <a:endParaRPr lang="ru-RU" sz="500" b="0" i="0" u="none" strike="noStrike" cap="none" baseline="0">
              <a:solidFill>
                <a:srgbClr val="666666"/>
              </a:solidFill>
              <a:effectLst/>
              <a:latin typeface="Arial"/>
              <a:ea typeface="+mn-ea"/>
              <a:cs typeface="Arial"/>
            </a:endParaRPr>
          </a:p>
        </p:txBody>
      </p:sp>
      <p:sp>
        <p:nvSpPr>
          <p:cNvPr id="1032" name="Rectangle 8"/>
          <p:cNvSpPr>
            <a:spLocks noChangeArrowheads="1"/>
          </p:cNvSpPr>
          <p:nvPr/>
        </p:nvSpPr>
        <p:spPr bwMode="auto">
          <a:xfrm>
            <a:off x="436562" y="6302376"/>
            <a:ext cx="1207062"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500" b="0" i="0" u="none" strike="noStrike" cap="none" baseline="0" smtClean="0">
                <a:solidFill>
                  <a:srgbClr val="666666"/>
                </a:solidFill>
                <a:effectLst/>
                <a:latin typeface="Arial"/>
                <a:ea typeface="+mn-ea"/>
                <a:cs typeface="Arial"/>
              </a:rPr>
              <a:t>SAP AG, 2010 </a:t>
            </a:r>
            <a:r>
              <a:rPr lang="ru-RU" sz="500" b="0" i="0" u="none" strike="noStrike" cap="none" baseline="0" smtClean="0">
                <a:solidFill>
                  <a:srgbClr val="666666"/>
                </a:solidFill>
                <a:effectLst/>
                <a:latin typeface="Arial"/>
                <a:ea typeface="+mn-ea"/>
                <a:cs typeface="Arial"/>
              </a:rPr>
              <a:t>г</a:t>
            </a:r>
            <a:r>
              <a:rPr lang="ru-RU" sz="500" b="0" i="0" u="none" strike="noStrike" cap="none" baseline="0" smtClean="0">
                <a:solidFill>
                  <a:srgbClr val="666666"/>
                </a:solidFill>
                <a:effectLst/>
                <a:latin typeface="Arial"/>
                <a:ea typeface="+mn-ea"/>
                <a:cs typeface="Arial"/>
              </a:rPr>
              <a:t>.</a:t>
            </a:r>
            <a:r>
              <a:rPr lang="ru-RU" sz="500" b="0" i="0" u="none" strike="noStrike" cap="none" baseline="0" smtClean="0">
                <a:solidFill>
                  <a:srgbClr val="666666"/>
                </a:solidFill>
                <a:latin typeface="Arial"/>
                <a:ea typeface="+mn-ea"/>
                <a:cs typeface="Arial"/>
              </a:rPr>
              <a:t> </a:t>
            </a:r>
            <a:r>
              <a:rPr lang="ru-RU" sz="500" b="0" i="0" u="none" strike="noStrike" cap="none" baseline="0" smtClean="0">
                <a:solidFill>
                  <a:srgbClr val="666666"/>
                </a:solidFill>
                <a:effectLst/>
                <a:latin typeface="Arial"/>
                <a:ea typeface="+mn-ea"/>
                <a:cs typeface="Arial"/>
              </a:rPr>
              <a:t>Все </a:t>
            </a:r>
            <a:r>
              <a:rPr lang="ru-RU" sz="500" b="0" i="0" u="none" strike="noStrike" cap="none" baseline="0" smtClean="0">
                <a:solidFill>
                  <a:srgbClr val="666666"/>
                </a:solidFill>
                <a:effectLst/>
                <a:latin typeface="Arial"/>
                <a:ea typeface="+mn-ea"/>
                <a:cs typeface="Arial"/>
              </a:rPr>
              <a:t>права </a:t>
            </a:r>
            <a:r>
              <a:rPr lang="ru-RU" sz="500" b="0" i="0" u="none" strike="noStrike" cap="none" baseline="0" smtClean="0">
                <a:solidFill>
                  <a:srgbClr val="666666"/>
                </a:solidFill>
                <a:effectLst/>
                <a:latin typeface="Arial"/>
                <a:ea typeface="+mn-ea"/>
                <a:cs typeface="Arial"/>
              </a:rPr>
              <a:t>защищены.</a:t>
            </a:r>
            <a:r>
              <a:rPr lang="ru-RU" sz="500" b="0" i="0" u="none" strike="noStrike" cap="none" baseline="0" smtClean="0">
                <a:solidFill>
                  <a:srgbClr val="666666"/>
                </a:solidFill>
                <a:latin typeface="Arial"/>
                <a:ea typeface="+mn-ea"/>
                <a:cs typeface="Arial"/>
              </a:rPr>
              <a:t> </a:t>
            </a:r>
            <a:endParaRPr lang="ru-RU" sz="500" b="0" i="0" u="none" strike="noStrike" cap="none" baseline="0">
              <a:solidFill>
                <a:srgbClr val="666666"/>
              </a:solidFill>
              <a:latin typeface="Arial"/>
              <a:ea typeface="+mn-ea"/>
              <a:cs typeface="Arial"/>
            </a:endParaRPr>
          </a:p>
        </p:txBody>
      </p:sp>
      <p:sp>
        <p:nvSpPr>
          <p:cNvPr id="1035" name="Rectangle 11"/>
          <p:cNvSpPr>
            <a:spLocks noChangeArrowheads="1"/>
          </p:cNvSpPr>
          <p:nvPr/>
        </p:nvSpPr>
        <p:spPr bwMode="auto">
          <a:xfrm>
            <a:off x="3363912" y="6286501"/>
            <a:ext cx="1207062"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500" b="0" i="0" u="none" strike="noStrike" cap="none" baseline="0" smtClean="0">
                <a:solidFill>
                  <a:srgbClr val="9E3039"/>
                </a:solidFill>
                <a:effectLst/>
                <a:latin typeface="Arial"/>
                <a:ea typeface="+mn-ea"/>
                <a:cs typeface="Arial"/>
              </a:rPr>
              <a:t>КОНФИДЕНЦИАЛЬНАЯ ИНФОРМАЦИЯ</a:t>
            </a:r>
            <a:endParaRPr lang="ru-RU" sz="500" b="0" i="0" u="none" strike="noStrike" cap="none" baseline="0">
              <a:solidFill>
                <a:srgbClr val="9E3039"/>
              </a:solidFill>
              <a:effectLst/>
              <a:latin typeface="Arial"/>
              <a:ea typeface="+mn-ea"/>
              <a:cs typeface="Arial"/>
            </a:endParaRPr>
          </a:p>
        </p:txBody>
      </p:sp>
      <p:sp>
        <p:nvSpPr>
          <p:cNvPr id="1036" name="Rectangle 12"/>
          <p:cNvSpPr>
            <a:spLocks noChangeArrowheads="1"/>
          </p:cNvSpPr>
          <p:nvPr/>
        </p:nvSpPr>
        <p:spPr bwMode="auto">
          <a:xfrm>
            <a:off x="5527675" y="2884489"/>
            <a:ext cx="1198563" cy="188436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37" name="Freeform 13"/>
          <p:cNvSpPr>
            <a:spLocks noEditPoints="1"/>
          </p:cNvSpPr>
          <p:nvPr/>
        </p:nvSpPr>
        <p:spPr bwMode="auto">
          <a:xfrm>
            <a:off x="5516562" y="2874964"/>
            <a:ext cx="1220788" cy="1903413"/>
          </a:xfrm>
          <a:custGeom>
            <a:avLst/>
            <a:gdLst/>
            <a:ahLst/>
            <a:cxnLst>
              <a:cxn ang="0">
                <a:pos x="0" y="0"/>
              </a:cxn>
              <a:cxn ang="0">
                <a:pos x="769" y="0"/>
              </a:cxn>
              <a:cxn ang="0">
                <a:pos x="769" y="1199"/>
              </a:cxn>
              <a:cxn ang="0">
                <a:pos x="0" y="1199"/>
              </a:cxn>
              <a:cxn ang="0">
                <a:pos x="0" y="0"/>
              </a:cxn>
              <a:cxn ang="0">
                <a:pos x="13" y="1193"/>
              </a:cxn>
              <a:cxn ang="0">
                <a:pos x="7" y="1186"/>
              </a:cxn>
              <a:cxn ang="0">
                <a:pos x="762" y="1186"/>
              </a:cxn>
              <a:cxn ang="0">
                <a:pos x="756" y="1193"/>
              </a:cxn>
              <a:cxn ang="0">
                <a:pos x="756" y="6"/>
              </a:cxn>
              <a:cxn ang="0">
                <a:pos x="762" y="13"/>
              </a:cxn>
              <a:cxn ang="0">
                <a:pos x="7" y="13"/>
              </a:cxn>
              <a:cxn ang="0">
                <a:pos x="13" y="6"/>
              </a:cxn>
              <a:cxn ang="0">
                <a:pos x="13" y="1193"/>
              </a:cxn>
            </a:cxnLst>
            <a:rect l="0" t="0" r="r" b="b"/>
            <a:pathLst>
              <a:path w="769" h="1199">
                <a:moveTo>
                  <a:pt x="0" y="0"/>
                </a:moveTo>
                <a:lnTo>
                  <a:pt x="769" y="0"/>
                </a:lnTo>
                <a:lnTo>
                  <a:pt x="769" y="1199"/>
                </a:lnTo>
                <a:lnTo>
                  <a:pt x="0" y="1199"/>
                </a:lnTo>
                <a:lnTo>
                  <a:pt x="0" y="0"/>
                </a:lnTo>
                <a:close/>
                <a:moveTo>
                  <a:pt x="13" y="1193"/>
                </a:moveTo>
                <a:lnTo>
                  <a:pt x="7" y="1186"/>
                </a:lnTo>
                <a:lnTo>
                  <a:pt x="762" y="1186"/>
                </a:lnTo>
                <a:lnTo>
                  <a:pt x="756" y="1193"/>
                </a:lnTo>
                <a:lnTo>
                  <a:pt x="756" y="6"/>
                </a:lnTo>
                <a:lnTo>
                  <a:pt x="762" y="13"/>
                </a:lnTo>
                <a:lnTo>
                  <a:pt x="7" y="13"/>
                </a:lnTo>
                <a:lnTo>
                  <a:pt x="13" y="6"/>
                </a:lnTo>
                <a:lnTo>
                  <a:pt x="13" y="1193"/>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8" name="Rectangle 14"/>
          <p:cNvSpPr>
            <a:spLocks noChangeArrowheads="1"/>
          </p:cNvSpPr>
          <p:nvPr/>
        </p:nvSpPr>
        <p:spPr bwMode="auto">
          <a:xfrm>
            <a:off x="5594350" y="2946401"/>
            <a:ext cx="551433"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900" b="1" i="1" u="none" strike="noStrike" cap="none" baseline="0" smtClean="0">
                <a:solidFill>
                  <a:srgbClr val="44697D"/>
                </a:solidFill>
                <a:latin typeface="Arial"/>
                <a:ea typeface="+mn-ea"/>
                <a:cs typeface="Arial"/>
              </a:rPr>
              <a:t>﻿</a:t>
            </a:r>
            <a:r>
              <a:rPr lang="ru-RU" sz="900" b="1" i="1" u="none" strike="noStrike" cap="none" baseline="0" smtClean="0">
                <a:solidFill>
                  <a:srgbClr val="44697D"/>
                </a:solidFill>
                <a:effectLst/>
                <a:latin typeface="Arial"/>
                <a:ea typeface="+mn-ea"/>
                <a:cs typeface="Arial"/>
              </a:rPr>
              <a:t>Локально</a:t>
            </a:r>
            <a:endParaRPr lang="ru-RU" sz="900" b="1" i="1" u="none" strike="noStrike" cap="none" baseline="0">
              <a:solidFill>
                <a:srgbClr val="44697D"/>
              </a:solidFill>
              <a:effectLst/>
              <a:latin typeface="Arial"/>
              <a:ea typeface="+mn-ea"/>
              <a:cs typeface="Arial"/>
            </a:endParaRPr>
          </a:p>
        </p:txBody>
      </p:sp>
      <p:sp>
        <p:nvSpPr>
          <p:cNvPr id="1039" name="Rectangle 15"/>
          <p:cNvSpPr>
            <a:spLocks noChangeArrowheads="1"/>
          </p:cNvSpPr>
          <p:nvPr/>
        </p:nvSpPr>
        <p:spPr bwMode="auto">
          <a:xfrm>
            <a:off x="479425" y="2876551"/>
            <a:ext cx="2112963" cy="1882775"/>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40" name="Freeform 16"/>
          <p:cNvSpPr>
            <a:spLocks noEditPoints="1"/>
          </p:cNvSpPr>
          <p:nvPr/>
        </p:nvSpPr>
        <p:spPr bwMode="auto">
          <a:xfrm>
            <a:off x="468312" y="2865439"/>
            <a:ext cx="2133600" cy="1903413"/>
          </a:xfrm>
          <a:custGeom>
            <a:avLst/>
            <a:gdLst/>
            <a:ahLst/>
            <a:cxnLst>
              <a:cxn ang="0">
                <a:pos x="0" y="0"/>
              </a:cxn>
              <a:cxn ang="0">
                <a:pos x="1344" y="0"/>
              </a:cxn>
              <a:cxn ang="0">
                <a:pos x="1344" y="1199"/>
              </a:cxn>
              <a:cxn ang="0">
                <a:pos x="0" y="1199"/>
              </a:cxn>
              <a:cxn ang="0">
                <a:pos x="0" y="0"/>
              </a:cxn>
              <a:cxn ang="0">
                <a:pos x="14" y="1193"/>
              </a:cxn>
              <a:cxn ang="0">
                <a:pos x="7" y="1186"/>
              </a:cxn>
              <a:cxn ang="0">
                <a:pos x="1338" y="1186"/>
              </a:cxn>
              <a:cxn ang="0">
                <a:pos x="1331" y="1193"/>
              </a:cxn>
              <a:cxn ang="0">
                <a:pos x="1331" y="7"/>
              </a:cxn>
              <a:cxn ang="0">
                <a:pos x="1338" y="13"/>
              </a:cxn>
              <a:cxn ang="0">
                <a:pos x="7" y="13"/>
              </a:cxn>
              <a:cxn ang="0">
                <a:pos x="14" y="7"/>
              </a:cxn>
              <a:cxn ang="0">
                <a:pos x="14" y="1193"/>
              </a:cxn>
            </a:cxnLst>
            <a:rect l="0" t="0" r="r" b="b"/>
            <a:pathLst>
              <a:path w="1344" h="1199">
                <a:moveTo>
                  <a:pt x="0" y="0"/>
                </a:moveTo>
                <a:lnTo>
                  <a:pt x="1344" y="0"/>
                </a:lnTo>
                <a:lnTo>
                  <a:pt x="1344" y="1199"/>
                </a:lnTo>
                <a:lnTo>
                  <a:pt x="0" y="1199"/>
                </a:lnTo>
                <a:lnTo>
                  <a:pt x="0" y="0"/>
                </a:lnTo>
                <a:close/>
                <a:moveTo>
                  <a:pt x="14" y="1193"/>
                </a:moveTo>
                <a:lnTo>
                  <a:pt x="7" y="1186"/>
                </a:lnTo>
                <a:lnTo>
                  <a:pt x="1338" y="1186"/>
                </a:lnTo>
                <a:lnTo>
                  <a:pt x="1331" y="1193"/>
                </a:lnTo>
                <a:lnTo>
                  <a:pt x="1331" y="7"/>
                </a:lnTo>
                <a:lnTo>
                  <a:pt x="1338" y="13"/>
                </a:lnTo>
                <a:lnTo>
                  <a:pt x="7" y="13"/>
                </a:lnTo>
                <a:lnTo>
                  <a:pt x="14" y="7"/>
                </a:lnTo>
                <a:lnTo>
                  <a:pt x="14" y="1193"/>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1" name="Rectangle 17"/>
          <p:cNvSpPr>
            <a:spLocks noChangeArrowheads="1"/>
          </p:cNvSpPr>
          <p:nvPr/>
        </p:nvSpPr>
        <p:spPr bwMode="auto">
          <a:xfrm>
            <a:off x="479425" y="4870451"/>
            <a:ext cx="6246813" cy="128746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42" name="Freeform 18"/>
          <p:cNvSpPr>
            <a:spLocks noEditPoints="1"/>
          </p:cNvSpPr>
          <p:nvPr/>
        </p:nvSpPr>
        <p:spPr bwMode="auto">
          <a:xfrm>
            <a:off x="469900" y="4860926"/>
            <a:ext cx="6267450" cy="1306513"/>
          </a:xfrm>
          <a:custGeom>
            <a:avLst/>
            <a:gdLst/>
            <a:ahLst/>
            <a:cxnLst>
              <a:cxn ang="0">
                <a:pos x="0" y="0"/>
              </a:cxn>
              <a:cxn ang="0">
                <a:pos x="3948" y="0"/>
              </a:cxn>
              <a:cxn ang="0">
                <a:pos x="3948" y="823"/>
              </a:cxn>
              <a:cxn ang="0">
                <a:pos x="0" y="823"/>
              </a:cxn>
              <a:cxn ang="0">
                <a:pos x="0" y="0"/>
              </a:cxn>
              <a:cxn ang="0">
                <a:pos x="13" y="817"/>
              </a:cxn>
              <a:cxn ang="0">
                <a:pos x="6" y="810"/>
              </a:cxn>
              <a:cxn ang="0">
                <a:pos x="3941" y="810"/>
              </a:cxn>
              <a:cxn ang="0">
                <a:pos x="3935" y="817"/>
              </a:cxn>
              <a:cxn ang="0">
                <a:pos x="3935" y="6"/>
              </a:cxn>
              <a:cxn ang="0">
                <a:pos x="3941" y="13"/>
              </a:cxn>
              <a:cxn ang="0">
                <a:pos x="6" y="13"/>
              </a:cxn>
              <a:cxn ang="0">
                <a:pos x="13" y="6"/>
              </a:cxn>
              <a:cxn ang="0">
                <a:pos x="13" y="817"/>
              </a:cxn>
            </a:cxnLst>
            <a:rect l="0" t="0" r="r" b="b"/>
            <a:pathLst>
              <a:path w="3948" h="823">
                <a:moveTo>
                  <a:pt x="0" y="0"/>
                </a:moveTo>
                <a:lnTo>
                  <a:pt x="3948" y="0"/>
                </a:lnTo>
                <a:lnTo>
                  <a:pt x="3948" y="823"/>
                </a:lnTo>
                <a:lnTo>
                  <a:pt x="0" y="823"/>
                </a:lnTo>
                <a:lnTo>
                  <a:pt x="0" y="0"/>
                </a:lnTo>
                <a:close/>
                <a:moveTo>
                  <a:pt x="13" y="817"/>
                </a:moveTo>
                <a:lnTo>
                  <a:pt x="6" y="810"/>
                </a:lnTo>
                <a:lnTo>
                  <a:pt x="3941" y="810"/>
                </a:lnTo>
                <a:lnTo>
                  <a:pt x="3935" y="817"/>
                </a:lnTo>
                <a:lnTo>
                  <a:pt x="3935" y="6"/>
                </a:lnTo>
                <a:lnTo>
                  <a:pt x="3941" y="13"/>
                </a:lnTo>
                <a:lnTo>
                  <a:pt x="6" y="13"/>
                </a:lnTo>
                <a:lnTo>
                  <a:pt x="13" y="6"/>
                </a:lnTo>
                <a:lnTo>
                  <a:pt x="13" y="817"/>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3" name="Rectangle 19"/>
          <p:cNvSpPr>
            <a:spLocks noChangeArrowheads="1"/>
          </p:cNvSpPr>
          <p:nvPr/>
        </p:nvSpPr>
        <p:spPr bwMode="auto">
          <a:xfrm>
            <a:off x="666750" y="4932364"/>
            <a:ext cx="679673"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900" b="1" i="1" u="none" strike="noStrike" cap="none" baseline="0" smtClean="0">
                <a:solidFill>
                  <a:srgbClr val="44697D"/>
                </a:solidFill>
                <a:effectLst/>
                <a:latin typeface="Arial"/>
                <a:ea typeface="+mn-ea"/>
                <a:cs typeface="Arial"/>
              </a:rPr>
              <a:t>Технология</a:t>
            </a:r>
            <a:endParaRPr lang="ru-RU" sz="900" b="1" i="1" u="none" strike="noStrike" cap="none" baseline="0">
              <a:solidFill>
                <a:srgbClr val="44697D"/>
              </a:solidFill>
              <a:effectLst/>
              <a:latin typeface="Arial"/>
              <a:ea typeface="+mn-ea"/>
              <a:cs typeface="Arial"/>
            </a:endParaRPr>
          </a:p>
        </p:txBody>
      </p:sp>
      <p:sp>
        <p:nvSpPr>
          <p:cNvPr id="1044" name="Rectangle 20"/>
          <p:cNvSpPr>
            <a:spLocks noChangeArrowheads="1"/>
          </p:cNvSpPr>
          <p:nvPr/>
        </p:nvSpPr>
        <p:spPr bwMode="auto">
          <a:xfrm>
            <a:off x="2657475" y="2884489"/>
            <a:ext cx="2794000" cy="1884363"/>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45" name="Freeform 21"/>
          <p:cNvSpPr>
            <a:spLocks noEditPoints="1"/>
          </p:cNvSpPr>
          <p:nvPr/>
        </p:nvSpPr>
        <p:spPr bwMode="auto">
          <a:xfrm>
            <a:off x="2647950" y="2874964"/>
            <a:ext cx="2814638" cy="1903413"/>
          </a:xfrm>
          <a:custGeom>
            <a:avLst/>
            <a:gdLst/>
            <a:ahLst/>
            <a:cxnLst>
              <a:cxn ang="0">
                <a:pos x="0" y="0"/>
              </a:cxn>
              <a:cxn ang="0">
                <a:pos x="1773" y="0"/>
              </a:cxn>
              <a:cxn ang="0">
                <a:pos x="1773" y="1199"/>
              </a:cxn>
              <a:cxn ang="0">
                <a:pos x="0" y="1199"/>
              </a:cxn>
              <a:cxn ang="0">
                <a:pos x="0" y="0"/>
              </a:cxn>
              <a:cxn ang="0">
                <a:pos x="13" y="1193"/>
              </a:cxn>
              <a:cxn ang="0">
                <a:pos x="6" y="1186"/>
              </a:cxn>
              <a:cxn ang="0">
                <a:pos x="1766" y="1186"/>
              </a:cxn>
              <a:cxn ang="0">
                <a:pos x="1760" y="1193"/>
              </a:cxn>
              <a:cxn ang="0">
                <a:pos x="1760" y="6"/>
              </a:cxn>
              <a:cxn ang="0">
                <a:pos x="1766" y="13"/>
              </a:cxn>
              <a:cxn ang="0">
                <a:pos x="6" y="13"/>
              </a:cxn>
              <a:cxn ang="0">
                <a:pos x="13" y="6"/>
              </a:cxn>
              <a:cxn ang="0">
                <a:pos x="13" y="1193"/>
              </a:cxn>
            </a:cxnLst>
            <a:rect l="0" t="0" r="r" b="b"/>
            <a:pathLst>
              <a:path w="1773" h="1199">
                <a:moveTo>
                  <a:pt x="0" y="0"/>
                </a:moveTo>
                <a:lnTo>
                  <a:pt x="1773" y="0"/>
                </a:lnTo>
                <a:lnTo>
                  <a:pt x="1773" y="1199"/>
                </a:lnTo>
                <a:lnTo>
                  <a:pt x="0" y="1199"/>
                </a:lnTo>
                <a:lnTo>
                  <a:pt x="0" y="0"/>
                </a:lnTo>
                <a:close/>
                <a:moveTo>
                  <a:pt x="13" y="1193"/>
                </a:moveTo>
                <a:lnTo>
                  <a:pt x="6" y="1186"/>
                </a:lnTo>
                <a:lnTo>
                  <a:pt x="1766" y="1186"/>
                </a:lnTo>
                <a:lnTo>
                  <a:pt x="1760" y="1193"/>
                </a:lnTo>
                <a:lnTo>
                  <a:pt x="1760" y="6"/>
                </a:lnTo>
                <a:lnTo>
                  <a:pt x="1766" y="13"/>
                </a:lnTo>
                <a:lnTo>
                  <a:pt x="6" y="13"/>
                </a:lnTo>
                <a:lnTo>
                  <a:pt x="13" y="6"/>
                </a:lnTo>
                <a:lnTo>
                  <a:pt x="13" y="1193"/>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6" name="Rectangle 22"/>
          <p:cNvSpPr>
            <a:spLocks noChangeArrowheads="1"/>
          </p:cNvSpPr>
          <p:nvPr/>
        </p:nvSpPr>
        <p:spPr bwMode="auto">
          <a:xfrm>
            <a:off x="2725737" y="2946401"/>
            <a:ext cx="937757"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900" b="1" i="1" u="none" strike="noStrike" cap="none" baseline="0" smtClean="0">
                <a:solidFill>
                  <a:srgbClr val="44697D"/>
                </a:solidFill>
                <a:effectLst/>
                <a:latin typeface="Arial"/>
                <a:ea typeface="+mn-ea"/>
                <a:cs typeface="Arial"/>
              </a:rPr>
              <a:t>По требованию</a:t>
            </a:r>
            <a:endParaRPr lang="ru-RU" sz="900" b="1" i="1" u="none" strike="noStrike" cap="none" baseline="0">
              <a:solidFill>
                <a:srgbClr val="44697D"/>
              </a:solidFill>
              <a:effectLst/>
              <a:latin typeface="Arial"/>
              <a:ea typeface="+mn-ea"/>
              <a:cs typeface="Arial"/>
            </a:endParaRPr>
          </a:p>
        </p:txBody>
      </p:sp>
      <p:sp>
        <p:nvSpPr>
          <p:cNvPr id="1047" name="Rectangle 23"/>
          <p:cNvSpPr>
            <a:spLocks noChangeArrowheads="1"/>
          </p:cNvSpPr>
          <p:nvPr/>
        </p:nvSpPr>
        <p:spPr bwMode="auto">
          <a:xfrm>
            <a:off x="495780" y="1492546"/>
            <a:ext cx="2161695" cy="5045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1600" b="0" i="0" u="none" strike="noStrike" cap="none" baseline="0" smtClean="0">
                <a:solidFill>
                  <a:srgbClr val="44697D"/>
                </a:solidFill>
                <a:effectLst/>
                <a:latin typeface="Arial Black"/>
                <a:ea typeface="+mn-ea"/>
                <a:cs typeface="Arial"/>
              </a:rPr>
              <a:t>Высокоуровневая</a:t>
            </a:r>
            <a:r>
              <a:rPr lang="ru-RU" sz="1600" b="0" i="0" u="none" strike="noStrike" cap="none" baseline="0" smtClean="0">
                <a:solidFill>
                  <a:srgbClr val="44697D"/>
                </a:solidFill>
                <a:effectLst/>
                <a:latin typeface="Arial Black"/>
                <a:ea typeface="+mn-ea"/>
                <a:cs typeface="Arial"/>
              </a:rPr>
              <a:t> </a:t>
            </a:r>
            <a:r>
              <a:rPr lang="ru-RU" sz="1600" b="0" i="0" u="none" strike="noStrike" cap="none" baseline="0" smtClean="0">
                <a:solidFill>
                  <a:srgbClr val="44697D"/>
                </a:solidFill>
                <a:effectLst/>
                <a:latin typeface="Arial Black"/>
                <a:ea typeface="+mn-ea"/>
                <a:cs typeface="Arial"/>
              </a:rPr>
              <a:t>архитектура</a:t>
            </a:r>
            <a:endParaRPr lang="ru-RU" sz="1600" b="0" i="0" u="none" strike="noStrike" cap="none" baseline="0">
              <a:solidFill>
                <a:srgbClr val="44697D"/>
              </a:solidFill>
              <a:effectLst/>
              <a:latin typeface="Arial Black"/>
              <a:ea typeface="+mn-ea"/>
              <a:cs typeface="Arial"/>
            </a:endParaRPr>
          </a:p>
        </p:txBody>
      </p:sp>
      <p:pic>
        <p:nvPicPr>
          <p:cNvPr id="1048" name="Picture 24"/>
          <p:cNvPicPr>
            <a:picLocks noChangeAspect="1" noChangeArrowheads="1"/>
          </p:cNvPicPr>
          <p:nvPr/>
        </p:nvPicPr>
        <p:blipFill>
          <a:blip r:embed="rId2" cstate="print"/>
          <a:srcRect/>
          <a:stretch>
            <a:fillRect/>
          </a:stretch>
        </p:blipFill>
        <p:spPr bwMode="auto">
          <a:xfrm>
            <a:off x="4846637" y="1479551"/>
            <a:ext cx="576263" cy="250825"/>
          </a:xfrm>
          <a:prstGeom prst="rect">
            <a:avLst/>
          </a:prstGeom>
          <a:noFill/>
          <a:ln w="9525">
            <a:noFill/>
            <a:miter lim="800000"/>
            <a:headEnd/>
            <a:tailEnd/>
          </a:ln>
        </p:spPr>
      </p:pic>
      <p:pic>
        <p:nvPicPr>
          <p:cNvPr id="1049" name="Picture 25"/>
          <p:cNvPicPr>
            <a:picLocks noChangeAspect="1" noChangeArrowheads="1"/>
          </p:cNvPicPr>
          <p:nvPr/>
        </p:nvPicPr>
        <p:blipFill>
          <a:blip r:embed="rId3" cstate="print"/>
          <a:srcRect/>
          <a:stretch>
            <a:fillRect/>
          </a:stretch>
        </p:blipFill>
        <p:spPr bwMode="auto">
          <a:xfrm>
            <a:off x="4532313" y="1480288"/>
            <a:ext cx="897086" cy="380695"/>
          </a:xfrm>
          <a:prstGeom prst="rect">
            <a:avLst/>
          </a:prstGeom>
          <a:noFill/>
          <a:ln w="9525">
            <a:noFill/>
            <a:miter lim="800000"/>
            <a:headEnd/>
            <a:tailEnd/>
          </a:ln>
        </p:spPr>
      </p:pic>
      <p:sp>
        <p:nvSpPr>
          <p:cNvPr id="1050" name="Rectangle 26"/>
          <p:cNvSpPr>
            <a:spLocks noChangeArrowheads="1"/>
          </p:cNvSpPr>
          <p:nvPr/>
        </p:nvSpPr>
        <p:spPr bwMode="auto">
          <a:xfrm>
            <a:off x="4564063" y="1554163"/>
            <a:ext cx="847725"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4400">
              <a:spcBef>
                <a:spcPts val="0"/>
              </a:spcBef>
              <a:spcAft>
                <a:spcPts val="0"/>
              </a:spcAft>
              <a:buNone/>
            </a:pPr>
            <a:r>
              <a:rPr lang="ru-RU" sz="700" b="1" i="0" smtClean="0">
                <a:solidFill>
                  <a:srgbClr val="FFFFFF"/>
                </a:solidFill>
                <a:latin typeface="Arial"/>
                <a:ea typeface="+mn-ea"/>
                <a:cs typeface="Arial"/>
              </a:rPr>
              <a:t>Существующие</a:t>
            </a:r>
            <a:r>
              <a:rPr lang="ru-RU" sz="700" b="1" i="0" smtClean="0">
                <a:solidFill>
                  <a:srgbClr val="FFFFFF"/>
                </a:solidFill>
                <a:latin typeface="Arial"/>
                <a:ea typeface="+mn-ea"/>
                <a:cs typeface="Arial"/>
              </a:rPr>
              <a:t/>
            </a:r>
            <a:br>
              <a:rPr lang="ru-RU" sz="700" b="1" i="0" smtClean="0">
                <a:solidFill>
                  <a:srgbClr val="FFFFFF"/>
                </a:solidFill>
                <a:latin typeface="Arial"/>
                <a:ea typeface="+mn-ea"/>
                <a:cs typeface="Arial"/>
              </a:rPr>
            </a:br>
            <a:r>
              <a:rPr lang="ru-RU" sz="700" b="1" i="0" smtClean="0">
                <a:solidFill>
                  <a:srgbClr val="FFFFFF"/>
                </a:solidFill>
                <a:latin typeface="Arial"/>
                <a:ea typeface="+mn-ea"/>
                <a:cs typeface="Arial"/>
              </a:rPr>
              <a:t>продукты</a:t>
            </a:r>
            <a:r>
              <a:rPr lang="ru-RU" sz="700" b="1" i="0" u="none" strike="noStrike" cap="none" baseline="0" smtClean="0">
                <a:solidFill>
                  <a:srgbClr val="FFFFFF"/>
                </a:solidFill>
                <a:latin typeface="Arial"/>
                <a:ea typeface="+mn-ea"/>
                <a:cs typeface="Arial"/>
              </a:rPr>
              <a:t> </a:t>
            </a:r>
            <a:endParaRPr lang="ru-RU" sz="700" b="1" i="0" u="none" strike="noStrike" cap="none" baseline="0">
              <a:solidFill>
                <a:srgbClr val="FFFFFF"/>
              </a:solidFill>
              <a:latin typeface="Arial"/>
              <a:ea typeface="+mn-ea"/>
              <a:cs typeface="Arial"/>
            </a:endParaRPr>
          </a:p>
        </p:txBody>
      </p:sp>
      <p:pic>
        <p:nvPicPr>
          <p:cNvPr id="1052" name="Picture 28"/>
          <p:cNvPicPr>
            <a:picLocks noChangeAspect="1" noChangeArrowheads="1"/>
          </p:cNvPicPr>
          <p:nvPr/>
        </p:nvPicPr>
        <p:blipFill>
          <a:blip r:embed="rId4" cstate="print"/>
          <a:srcRect/>
          <a:stretch>
            <a:fillRect/>
          </a:stretch>
        </p:blipFill>
        <p:spPr bwMode="auto">
          <a:xfrm>
            <a:off x="5516562" y="1479551"/>
            <a:ext cx="576263" cy="250825"/>
          </a:xfrm>
          <a:prstGeom prst="rect">
            <a:avLst/>
          </a:prstGeom>
          <a:noFill/>
          <a:ln w="9525">
            <a:noFill/>
            <a:miter lim="800000"/>
            <a:headEnd/>
            <a:tailEnd/>
          </a:ln>
        </p:spPr>
      </p:pic>
      <p:pic>
        <p:nvPicPr>
          <p:cNvPr id="1053" name="Picture 29"/>
          <p:cNvPicPr>
            <a:picLocks noChangeAspect="1" noChangeArrowheads="1"/>
          </p:cNvPicPr>
          <p:nvPr/>
        </p:nvPicPr>
        <p:blipFill>
          <a:blip r:embed="rId5" cstate="print"/>
          <a:srcRect/>
          <a:stretch>
            <a:fillRect/>
          </a:stretch>
        </p:blipFill>
        <p:spPr bwMode="auto">
          <a:xfrm>
            <a:off x="5449887" y="1552957"/>
            <a:ext cx="576263" cy="250825"/>
          </a:xfrm>
          <a:prstGeom prst="rect">
            <a:avLst/>
          </a:prstGeom>
          <a:noFill/>
          <a:ln w="9525">
            <a:noFill/>
            <a:miter lim="800000"/>
            <a:headEnd/>
            <a:tailEnd/>
          </a:ln>
        </p:spPr>
      </p:pic>
      <p:sp>
        <p:nvSpPr>
          <p:cNvPr id="1054" name="Rectangle 30"/>
          <p:cNvSpPr>
            <a:spLocks noChangeArrowheads="1"/>
          </p:cNvSpPr>
          <p:nvPr/>
        </p:nvSpPr>
        <p:spPr bwMode="auto">
          <a:xfrm>
            <a:off x="5487987" y="1616076"/>
            <a:ext cx="503238" cy="1079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l" defTabSz="914400">
              <a:spcBef>
                <a:spcPts val="0"/>
              </a:spcBef>
              <a:spcAft>
                <a:spcPts val="0"/>
              </a:spcAft>
              <a:buNone/>
            </a:pPr>
            <a:r>
              <a:rPr lang="ru-RU" sz="700" b="1" i="0" u="none" strike="noStrike" cap="none" baseline="0" smtClean="0">
                <a:solidFill>
                  <a:srgbClr val="000000"/>
                </a:solidFill>
                <a:effectLst/>
                <a:latin typeface="Arial"/>
                <a:ea typeface="+mn-ea"/>
                <a:cs typeface="Arial"/>
              </a:rPr>
              <a:t>Инно</a:t>
            </a:r>
            <a:r>
              <a:rPr lang="ru-RU" sz="700" b="1" i="0" smtClean="0">
                <a:solidFill>
                  <a:srgbClr val="000000"/>
                </a:solidFill>
                <a:effectLst/>
                <a:latin typeface="Arial"/>
                <a:ea typeface="+mn-ea"/>
                <a:cs typeface="Arial"/>
              </a:rPr>
              <a:t>вации</a:t>
            </a:r>
            <a:endParaRPr lang="ru-RU" sz="700" b="1" i="0">
              <a:solidFill>
                <a:srgbClr val="000000"/>
              </a:solidFill>
              <a:effectLst/>
              <a:latin typeface="Arial"/>
              <a:ea typeface="+mn-ea"/>
              <a:cs typeface="Arial"/>
            </a:endParaRPr>
          </a:p>
        </p:txBody>
      </p:sp>
      <p:pic>
        <p:nvPicPr>
          <p:cNvPr id="1057" name="Picture 33"/>
          <p:cNvPicPr>
            <a:picLocks noChangeAspect="1" noChangeArrowheads="1"/>
          </p:cNvPicPr>
          <p:nvPr/>
        </p:nvPicPr>
        <p:blipFill>
          <a:blip r:embed="rId6" cstate="print"/>
          <a:srcRect/>
          <a:stretch>
            <a:fillRect/>
          </a:stretch>
        </p:blipFill>
        <p:spPr bwMode="auto">
          <a:xfrm>
            <a:off x="6157912" y="1479551"/>
            <a:ext cx="579438" cy="250825"/>
          </a:xfrm>
          <a:prstGeom prst="rect">
            <a:avLst/>
          </a:prstGeom>
          <a:noFill/>
          <a:ln w="9525">
            <a:noFill/>
            <a:miter lim="800000"/>
            <a:headEnd/>
            <a:tailEnd/>
          </a:ln>
        </p:spPr>
      </p:pic>
      <p:pic>
        <p:nvPicPr>
          <p:cNvPr id="1058" name="Picture 34"/>
          <p:cNvPicPr>
            <a:picLocks noChangeAspect="1" noChangeArrowheads="1"/>
          </p:cNvPicPr>
          <p:nvPr/>
        </p:nvPicPr>
        <p:blipFill>
          <a:blip r:embed="rId7" cstate="print"/>
          <a:srcRect/>
          <a:stretch>
            <a:fillRect/>
          </a:stretch>
        </p:blipFill>
        <p:spPr bwMode="auto">
          <a:xfrm>
            <a:off x="6051549" y="1479551"/>
            <a:ext cx="765175" cy="331226"/>
          </a:xfrm>
          <a:prstGeom prst="rect">
            <a:avLst/>
          </a:prstGeom>
          <a:noFill/>
          <a:ln w="9525">
            <a:noFill/>
            <a:miter lim="800000"/>
            <a:headEnd/>
            <a:tailEnd/>
          </a:ln>
        </p:spPr>
      </p:pic>
      <p:sp>
        <p:nvSpPr>
          <p:cNvPr id="1059" name="Rectangle 35"/>
          <p:cNvSpPr>
            <a:spLocks noChangeArrowheads="1"/>
          </p:cNvSpPr>
          <p:nvPr/>
        </p:nvSpPr>
        <p:spPr bwMode="auto">
          <a:xfrm>
            <a:off x="6051548" y="1481138"/>
            <a:ext cx="765175" cy="3231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4400">
              <a:spcBef>
                <a:spcPts val="0"/>
              </a:spcBef>
              <a:spcAft>
                <a:spcPts val="0"/>
              </a:spcAft>
              <a:buNone/>
            </a:pPr>
            <a:r>
              <a:rPr lang="ru-RU" sz="700" b="1" i="0" u="none" strike="noStrike" cap="none" baseline="0" smtClean="0">
                <a:solidFill>
                  <a:srgbClr val="000000"/>
                </a:solidFill>
                <a:effectLst/>
                <a:latin typeface="Arial"/>
                <a:ea typeface="+mn-ea"/>
                <a:cs typeface="Arial"/>
              </a:rPr>
              <a:t>Решения</a:t>
            </a:r>
            <a:r>
              <a:rPr lang="ru-RU" sz="700" b="1" i="0" u="none" strike="noStrike" cap="none" baseline="0" smtClean="0">
                <a:solidFill>
                  <a:srgbClr val="000000"/>
                </a:solidFill>
                <a:latin typeface="Arial"/>
                <a:ea typeface="+mn-ea"/>
                <a:cs typeface="Arial"/>
              </a:rPr>
              <a:t> </a:t>
            </a:r>
            <a:r>
              <a:rPr lang="ru-RU" sz="700" b="1" i="0" smtClean="0">
                <a:solidFill>
                  <a:srgbClr val="000000"/>
                </a:solidFill>
                <a:effectLst/>
                <a:latin typeface="Arial"/>
                <a:ea typeface="+mn-ea"/>
                <a:cs typeface="Arial"/>
              </a:rPr>
              <a:t>сторонних </a:t>
            </a:r>
            <a:r>
              <a:rPr lang="ru-RU" sz="700" b="1" i="0" smtClean="0">
                <a:solidFill>
                  <a:srgbClr val="000000"/>
                </a:solidFill>
                <a:effectLst/>
                <a:latin typeface="Arial"/>
                <a:ea typeface="+mn-ea"/>
                <a:cs typeface="Arial"/>
              </a:rPr>
              <a:t>поставщиков</a:t>
            </a:r>
            <a:endParaRPr lang="ru-RU" sz="700" b="1" i="0">
              <a:solidFill>
                <a:srgbClr val="000000"/>
              </a:solidFill>
              <a:effectLst/>
              <a:latin typeface="Arial"/>
              <a:ea typeface="+mn-ea"/>
              <a:cs typeface="Arial"/>
            </a:endParaRPr>
          </a:p>
        </p:txBody>
      </p:sp>
      <p:sp>
        <p:nvSpPr>
          <p:cNvPr id="1062" name="Freeform 38"/>
          <p:cNvSpPr>
            <a:spLocks/>
          </p:cNvSpPr>
          <p:nvPr/>
        </p:nvSpPr>
        <p:spPr bwMode="auto">
          <a:xfrm>
            <a:off x="4544219" y="1877785"/>
            <a:ext cx="185738" cy="161925"/>
          </a:xfrm>
          <a:custGeom>
            <a:avLst/>
            <a:gdLst/>
            <a:ahLst/>
            <a:cxnLst>
              <a:cxn ang="0">
                <a:pos x="0" y="39"/>
              </a:cxn>
              <a:cxn ang="0">
                <a:pos x="44" y="39"/>
              </a:cxn>
              <a:cxn ang="0">
                <a:pos x="58" y="0"/>
              </a:cxn>
              <a:cxn ang="0">
                <a:pos x="72" y="39"/>
              </a:cxn>
              <a:cxn ang="0">
                <a:pos x="117" y="39"/>
              </a:cxn>
              <a:cxn ang="0">
                <a:pos x="81" y="63"/>
              </a:cxn>
              <a:cxn ang="0">
                <a:pos x="95" y="102"/>
              </a:cxn>
              <a:cxn ang="0">
                <a:pos x="58" y="78"/>
              </a:cxn>
              <a:cxn ang="0">
                <a:pos x="22" y="102"/>
              </a:cxn>
              <a:cxn ang="0">
                <a:pos x="36" y="63"/>
              </a:cxn>
              <a:cxn ang="0">
                <a:pos x="0" y="39"/>
              </a:cxn>
            </a:cxnLst>
            <a:rect l="0" t="0" r="r" b="b"/>
            <a:pathLst>
              <a:path w="117" h="102">
                <a:moveTo>
                  <a:pt x="0" y="39"/>
                </a:moveTo>
                <a:lnTo>
                  <a:pt x="44" y="39"/>
                </a:lnTo>
                <a:lnTo>
                  <a:pt x="58" y="0"/>
                </a:lnTo>
                <a:lnTo>
                  <a:pt x="72" y="39"/>
                </a:lnTo>
                <a:lnTo>
                  <a:pt x="117" y="39"/>
                </a:lnTo>
                <a:lnTo>
                  <a:pt x="81" y="63"/>
                </a:lnTo>
                <a:lnTo>
                  <a:pt x="95" y="102"/>
                </a:lnTo>
                <a:lnTo>
                  <a:pt x="58" y="78"/>
                </a:lnTo>
                <a:lnTo>
                  <a:pt x="22" y="102"/>
                </a:lnTo>
                <a:lnTo>
                  <a:pt x="36" y="63"/>
                </a:lnTo>
                <a:lnTo>
                  <a:pt x="0" y="3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3" name="Freeform 39"/>
          <p:cNvSpPr>
            <a:spLocks noEditPoints="1"/>
          </p:cNvSpPr>
          <p:nvPr/>
        </p:nvSpPr>
        <p:spPr bwMode="auto">
          <a:xfrm>
            <a:off x="4532313" y="1874838"/>
            <a:ext cx="209550" cy="180975"/>
          </a:xfrm>
          <a:custGeom>
            <a:avLst/>
            <a:gdLst/>
            <a:ahLst/>
            <a:cxnLst>
              <a:cxn ang="0">
                <a:pos x="0" y="43"/>
              </a:cxn>
              <a:cxn ang="0">
                <a:pos x="52" y="43"/>
              </a:cxn>
              <a:cxn ang="0">
                <a:pos x="51" y="44"/>
              </a:cxn>
              <a:cxn ang="0">
                <a:pos x="66" y="0"/>
              </a:cxn>
              <a:cxn ang="0">
                <a:pos x="82" y="44"/>
              </a:cxn>
              <a:cxn ang="0">
                <a:pos x="80" y="43"/>
              </a:cxn>
              <a:cxn ang="0">
                <a:pos x="132" y="43"/>
              </a:cxn>
              <a:cxn ang="0">
                <a:pos x="90" y="71"/>
              </a:cxn>
              <a:cxn ang="0">
                <a:pos x="91" y="68"/>
              </a:cxn>
              <a:cxn ang="0">
                <a:pos x="107" y="114"/>
              </a:cxn>
              <a:cxn ang="0">
                <a:pos x="65" y="86"/>
              </a:cxn>
              <a:cxn ang="0">
                <a:pos x="68" y="86"/>
              </a:cxn>
              <a:cxn ang="0">
                <a:pos x="26" y="114"/>
              </a:cxn>
              <a:cxn ang="0">
                <a:pos x="42" y="68"/>
              </a:cxn>
              <a:cxn ang="0">
                <a:pos x="43" y="71"/>
              </a:cxn>
              <a:cxn ang="0">
                <a:pos x="0" y="43"/>
              </a:cxn>
              <a:cxn ang="0">
                <a:pos x="47" y="68"/>
              </a:cxn>
              <a:cxn ang="0">
                <a:pos x="32" y="109"/>
              </a:cxn>
              <a:cxn ang="0">
                <a:pos x="29" y="106"/>
              </a:cxn>
              <a:cxn ang="0">
                <a:pos x="66" y="81"/>
              </a:cxn>
              <a:cxn ang="0">
                <a:pos x="104" y="106"/>
              </a:cxn>
              <a:cxn ang="0">
                <a:pos x="101" y="109"/>
              </a:cxn>
              <a:cxn ang="0">
                <a:pos x="86" y="68"/>
              </a:cxn>
              <a:cxn ang="0">
                <a:pos x="124" y="43"/>
              </a:cxn>
              <a:cxn ang="0">
                <a:pos x="125" y="47"/>
              </a:cxn>
              <a:cxn ang="0">
                <a:pos x="79" y="47"/>
              </a:cxn>
              <a:cxn ang="0">
                <a:pos x="64" y="7"/>
              </a:cxn>
              <a:cxn ang="0">
                <a:pos x="69" y="7"/>
              </a:cxn>
              <a:cxn ang="0">
                <a:pos x="54" y="47"/>
              </a:cxn>
              <a:cxn ang="0">
                <a:pos x="8" y="47"/>
              </a:cxn>
              <a:cxn ang="0">
                <a:pos x="9" y="43"/>
              </a:cxn>
              <a:cxn ang="0">
                <a:pos x="47" y="68"/>
              </a:cxn>
            </a:cxnLst>
            <a:rect l="0" t="0" r="r" b="b"/>
            <a:pathLst>
              <a:path w="132" h="114">
                <a:moveTo>
                  <a:pt x="0" y="43"/>
                </a:moveTo>
                <a:lnTo>
                  <a:pt x="52" y="43"/>
                </a:lnTo>
                <a:lnTo>
                  <a:pt x="51" y="44"/>
                </a:lnTo>
                <a:lnTo>
                  <a:pt x="66" y="0"/>
                </a:lnTo>
                <a:lnTo>
                  <a:pt x="82" y="44"/>
                </a:lnTo>
                <a:lnTo>
                  <a:pt x="80" y="43"/>
                </a:lnTo>
                <a:lnTo>
                  <a:pt x="132" y="43"/>
                </a:lnTo>
                <a:lnTo>
                  <a:pt x="90" y="71"/>
                </a:lnTo>
                <a:lnTo>
                  <a:pt x="91" y="68"/>
                </a:lnTo>
                <a:lnTo>
                  <a:pt x="107" y="114"/>
                </a:lnTo>
                <a:lnTo>
                  <a:pt x="65" y="86"/>
                </a:lnTo>
                <a:lnTo>
                  <a:pt x="68" y="86"/>
                </a:lnTo>
                <a:lnTo>
                  <a:pt x="26" y="114"/>
                </a:lnTo>
                <a:lnTo>
                  <a:pt x="42" y="68"/>
                </a:lnTo>
                <a:lnTo>
                  <a:pt x="43" y="71"/>
                </a:lnTo>
                <a:lnTo>
                  <a:pt x="0" y="43"/>
                </a:lnTo>
                <a:close/>
                <a:moveTo>
                  <a:pt x="47" y="68"/>
                </a:moveTo>
                <a:lnTo>
                  <a:pt x="32" y="109"/>
                </a:lnTo>
                <a:lnTo>
                  <a:pt x="29" y="106"/>
                </a:lnTo>
                <a:lnTo>
                  <a:pt x="66" y="81"/>
                </a:lnTo>
                <a:lnTo>
                  <a:pt x="104" y="106"/>
                </a:lnTo>
                <a:lnTo>
                  <a:pt x="101" y="109"/>
                </a:lnTo>
                <a:lnTo>
                  <a:pt x="86" y="68"/>
                </a:lnTo>
                <a:lnTo>
                  <a:pt x="124" y="43"/>
                </a:lnTo>
                <a:lnTo>
                  <a:pt x="125" y="47"/>
                </a:lnTo>
                <a:lnTo>
                  <a:pt x="79" y="47"/>
                </a:lnTo>
                <a:lnTo>
                  <a:pt x="64" y="7"/>
                </a:lnTo>
                <a:lnTo>
                  <a:pt x="69" y="7"/>
                </a:lnTo>
                <a:lnTo>
                  <a:pt x="54" y="47"/>
                </a:lnTo>
                <a:lnTo>
                  <a:pt x="8" y="47"/>
                </a:lnTo>
                <a:lnTo>
                  <a:pt x="9" y="43"/>
                </a:lnTo>
                <a:lnTo>
                  <a:pt x="47" y="68"/>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4" name="Rectangle 40"/>
          <p:cNvSpPr>
            <a:spLocks noChangeArrowheads="1"/>
          </p:cNvSpPr>
          <p:nvPr/>
        </p:nvSpPr>
        <p:spPr bwMode="auto">
          <a:xfrm>
            <a:off x="4799105" y="1921537"/>
            <a:ext cx="1985867" cy="8463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defTabSz="914400">
              <a:spcBef>
                <a:spcPts val="0"/>
              </a:spcBef>
              <a:spcAft>
                <a:spcPts val="0"/>
              </a:spcAft>
              <a:buNone/>
            </a:pPr>
            <a:r>
              <a:rPr lang="ru-RU" sz="550" b="0" i="0" u="none" strike="noStrike" cap="none" baseline="0" smtClean="0">
                <a:solidFill>
                  <a:srgbClr val="000000"/>
                </a:solidFill>
                <a:effectLst/>
                <a:latin typeface="Arial"/>
                <a:ea typeface="+mn-ea"/>
                <a:cs typeface="Arial"/>
              </a:rPr>
              <a:t>Новые</a:t>
            </a:r>
            <a:r>
              <a:rPr lang="ru-RU" sz="550" b="0" i="0" u="none" strike="noStrike" cap="none" baseline="0" smtClean="0">
                <a:solidFill>
                  <a:srgbClr val="000000"/>
                </a:solidFill>
                <a:effectLst/>
                <a:latin typeface="Arial"/>
                <a:ea typeface="+mn-ea"/>
                <a:cs typeface="Arial"/>
              </a:rPr>
              <a:t> разработки и усовершенствования </a:t>
            </a:r>
            <a:r>
              <a:rPr lang="ru-RU" sz="550" b="0" i="0" smtClean="0">
                <a:solidFill>
                  <a:srgbClr val="000000"/>
                </a:solidFill>
                <a:effectLst/>
                <a:latin typeface="Arial"/>
                <a:ea typeface="+mn-ea"/>
                <a:cs typeface="Arial"/>
              </a:rPr>
              <a:t>ядра TIP </a:t>
            </a:r>
            <a:r>
              <a:rPr lang="ru-RU" sz="550" b="0" i="0" smtClean="0">
                <a:solidFill>
                  <a:srgbClr val="000000"/>
                </a:solidFill>
                <a:effectLst/>
                <a:latin typeface="Arial"/>
                <a:ea typeface="+mn-ea"/>
                <a:cs typeface="Arial"/>
              </a:rPr>
              <a:t>Core</a:t>
            </a:r>
            <a:endParaRPr lang="ru-RU" sz="550" b="0" i="0">
              <a:solidFill>
                <a:srgbClr val="000000"/>
              </a:solidFill>
              <a:effectLst/>
              <a:latin typeface="Arial"/>
              <a:ea typeface="+mn-ea"/>
              <a:cs typeface="Arial"/>
            </a:endParaRPr>
          </a:p>
        </p:txBody>
      </p:sp>
      <p:sp>
        <p:nvSpPr>
          <p:cNvPr id="1067" name="Freeform 43"/>
          <p:cNvSpPr>
            <a:spLocks noEditPoints="1"/>
          </p:cNvSpPr>
          <p:nvPr/>
        </p:nvSpPr>
        <p:spPr bwMode="auto">
          <a:xfrm>
            <a:off x="2733676" y="1471613"/>
            <a:ext cx="1778000" cy="379413"/>
          </a:xfrm>
          <a:custGeom>
            <a:avLst/>
            <a:gdLst/>
            <a:ahLst/>
            <a:cxnLst>
              <a:cxn ang="0">
                <a:pos x="0" y="0"/>
              </a:cxn>
              <a:cxn ang="0">
                <a:pos x="511" y="0"/>
              </a:cxn>
              <a:cxn ang="0">
                <a:pos x="511" y="160"/>
              </a:cxn>
              <a:cxn ang="0">
                <a:pos x="0" y="160"/>
              </a:cxn>
              <a:cxn ang="0">
                <a:pos x="0" y="0"/>
              </a:cxn>
              <a:cxn ang="0">
                <a:pos x="13" y="153"/>
              </a:cxn>
              <a:cxn ang="0">
                <a:pos x="7" y="146"/>
              </a:cxn>
              <a:cxn ang="0">
                <a:pos x="504" y="146"/>
              </a:cxn>
              <a:cxn ang="0">
                <a:pos x="498" y="153"/>
              </a:cxn>
              <a:cxn ang="0">
                <a:pos x="498" y="7"/>
              </a:cxn>
              <a:cxn ang="0">
                <a:pos x="504" y="14"/>
              </a:cxn>
              <a:cxn ang="0">
                <a:pos x="7" y="14"/>
              </a:cxn>
              <a:cxn ang="0">
                <a:pos x="13" y="7"/>
              </a:cxn>
              <a:cxn ang="0">
                <a:pos x="13" y="153"/>
              </a:cxn>
            </a:cxnLst>
            <a:rect l="0" t="0" r="r" b="b"/>
            <a:pathLst>
              <a:path w="511" h="160">
                <a:moveTo>
                  <a:pt x="0" y="0"/>
                </a:moveTo>
                <a:lnTo>
                  <a:pt x="511" y="0"/>
                </a:lnTo>
                <a:lnTo>
                  <a:pt x="511" y="160"/>
                </a:lnTo>
                <a:lnTo>
                  <a:pt x="0" y="160"/>
                </a:lnTo>
                <a:lnTo>
                  <a:pt x="0" y="0"/>
                </a:lnTo>
                <a:close/>
                <a:moveTo>
                  <a:pt x="13" y="153"/>
                </a:moveTo>
                <a:lnTo>
                  <a:pt x="7" y="146"/>
                </a:lnTo>
                <a:lnTo>
                  <a:pt x="504" y="146"/>
                </a:lnTo>
                <a:lnTo>
                  <a:pt x="498" y="153"/>
                </a:lnTo>
                <a:lnTo>
                  <a:pt x="498" y="7"/>
                </a:lnTo>
                <a:lnTo>
                  <a:pt x="504" y="14"/>
                </a:lnTo>
                <a:lnTo>
                  <a:pt x="7" y="14"/>
                </a:lnTo>
                <a:lnTo>
                  <a:pt x="13" y="7"/>
                </a:lnTo>
                <a:lnTo>
                  <a:pt x="13" y="153"/>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68" name="Rectangle 44"/>
          <p:cNvSpPr>
            <a:spLocks noChangeArrowheads="1"/>
          </p:cNvSpPr>
          <p:nvPr/>
        </p:nvSpPr>
        <p:spPr bwMode="auto">
          <a:xfrm>
            <a:off x="2770143" y="1505432"/>
            <a:ext cx="1730420" cy="3231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4400">
              <a:spcBef>
                <a:spcPts val="0"/>
              </a:spcBef>
              <a:spcAft>
                <a:spcPts val="0"/>
              </a:spcAft>
              <a:buNone/>
            </a:pPr>
            <a:r>
              <a:rPr lang="ru-RU" sz="700" b="0" i="0" u="none" strike="noStrike" cap="none" baseline="0" smtClean="0">
                <a:solidFill>
                  <a:srgbClr val="000000"/>
                </a:solidFill>
                <a:effectLst/>
                <a:latin typeface="Arial"/>
                <a:ea typeface="+mn-ea"/>
                <a:cs typeface="Arial"/>
              </a:rPr>
              <a:t>Решение</a:t>
            </a:r>
            <a:r>
              <a:rPr lang="ru-RU" sz="700" b="0" i="0" u="none" strike="noStrike" cap="none" baseline="0" smtClean="0">
                <a:solidFill>
                  <a:srgbClr val="000000"/>
                </a:solidFill>
                <a:effectLst/>
                <a:latin typeface="Arial"/>
                <a:ea typeface="+mn-ea"/>
                <a:cs typeface="Arial"/>
              </a:rPr>
              <a:t>, размещаемое у стороннего провайдера или </a:t>
            </a:r>
            <a:br>
              <a:rPr lang="ru-RU" sz="700" b="0" i="0" u="none" strike="noStrike" cap="none" baseline="0" smtClean="0">
                <a:solidFill>
                  <a:srgbClr val="000000"/>
                </a:solidFill>
                <a:effectLst/>
                <a:latin typeface="Arial"/>
                <a:ea typeface="+mn-ea"/>
                <a:cs typeface="Arial"/>
              </a:rPr>
            </a:br>
            <a:r>
              <a:rPr lang="ru-RU" sz="700" b="0" i="0" u="none" strike="noStrike" cap="none" baseline="0" smtClean="0">
                <a:solidFill>
                  <a:srgbClr val="000000"/>
                </a:solidFill>
                <a:effectLst/>
                <a:latin typeface="Arial"/>
                <a:ea typeface="+mn-ea"/>
                <a:cs typeface="Arial"/>
              </a:rPr>
              <a:t>предоставляемое по требованию </a:t>
            </a:r>
            <a:endParaRPr lang="ru-RU" sz="700" b="0" i="0" u="none" strike="noStrike" cap="none" baseline="0">
              <a:solidFill>
                <a:srgbClr val="000000"/>
              </a:solidFill>
              <a:effectLst/>
              <a:latin typeface="Arial"/>
              <a:ea typeface="+mn-ea"/>
              <a:cs typeface="Arial"/>
            </a:endParaRPr>
          </a:p>
        </p:txBody>
      </p:sp>
      <p:pic>
        <p:nvPicPr>
          <p:cNvPr id="1070" name="Picture 46"/>
          <p:cNvPicPr>
            <a:picLocks noChangeAspect="1" noChangeArrowheads="1"/>
          </p:cNvPicPr>
          <p:nvPr/>
        </p:nvPicPr>
        <p:blipFill>
          <a:blip r:embed="rId8" cstate="print"/>
          <a:srcRect/>
          <a:stretch>
            <a:fillRect/>
          </a:stretch>
        </p:blipFill>
        <p:spPr bwMode="auto">
          <a:xfrm>
            <a:off x="625475" y="5668964"/>
            <a:ext cx="942975" cy="415925"/>
          </a:xfrm>
          <a:prstGeom prst="rect">
            <a:avLst/>
          </a:prstGeom>
          <a:noFill/>
          <a:ln w="9525">
            <a:noFill/>
            <a:miter lim="800000"/>
            <a:headEnd/>
            <a:tailEnd/>
          </a:ln>
        </p:spPr>
      </p:pic>
      <p:pic>
        <p:nvPicPr>
          <p:cNvPr id="1071" name="Picture 47"/>
          <p:cNvPicPr>
            <a:picLocks noChangeAspect="1" noChangeArrowheads="1"/>
          </p:cNvPicPr>
          <p:nvPr/>
        </p:nvPicPr>
        <p:blipFill>
          <a:blip r:embed="rId9" cstate="print"/>
          <a:srcRect/>
          <a:stretch>
            <a:fillRect/>
          </a:stretch>
        </p:blipFill>
        <p:spPr bwMode="auto">
          <a:xfrm>
            <a:off x="625475" y="5668964"/>
            <a:ext cx="942975" cy="415925"/>
          </a:xfrm>
          <a:prstGeom prst="rect">
            <a:avLst/>
          </a:prstGeom>
          <a:noFill/>
          <a:ln w="9525">
            <a:noFill/>
            <a:miter lim="800000"/>
            <a:headEnd/>
            <a:tailEnd/>
          </a:ln>
        </p:spPr>
      </p:pic>
      <p:sp>
        <p:nvSpPr>
          <p:cNvPr id="1072" name="Rectangle 48"/>
          <p:cNvSpPr>
            <a:spLocks noChangeArrowheads="1"/>
          </p:cNvSpPr>
          <p:nvPr/>
        </p:nvSpPr>
        <p:spPr bwMode="auto">
          <a:xfrm>
            <a:off x="830262" y="5830889"/>
            <a:ext cx="57708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700" b="1" i="0" u="none" strike="noStrike" cap="none" baseline="0" smtClean="0">
                <a:solidFill>
                  <a:srgbClr val="FFFFFF"/>
                </a:solidFill>
                <a:effectLst/>
                <a:latin typeface="Arial"/>
                <a:ea typeface="+mn-ea"/>
                <a:cs typeface="Arial"/>
              </a:rPr>
              <a:t>NW 7.x ABAP</a:t>
            </a:r>
            <a:endParaRPr lang="ru-RU" sz="700" b="1" i="0" u="none" strike="noStrike" cap="none" baseline="0">
              <a:solidFill>
                <a:srgbClr val="FFFFFF"/>
              </a:solidFill>
              <a:effectLst/>
              <a:latin typeface="Arial"/>
              <a:ea typeface="+mn-ea"/>
              <a:cs typeface="Arial"/>
            </a:endParaRPr>
          </a:p>
        </p:txBody>
      </p:sp>
      <p:pic>
        <p:nvPicPr>
          <p:cNvPr id="1073" name="Picture 49"/>
          <p:cNvPicPr>
            <a:picLocks noChangeAspect="1" noChangeArrowheads="1"/>
          </p:cNvPicPr>
          <p:nvPr/>
        </p:nvPicPr>
        <p:blipFill>
          <a:blip r:embed="rId10" cstate="print"/>
          <a:srcRect/>
          <a:stretch>
            <a:fillRect/>
          </a:stretch>
        </p:blipFill>
        <p:spPr bwMode="auto">
          <a:xfrm>
            <a:off x="3195637" y="5359401"/>
            <a:ext cx="1047750" cy="415925"/>
          </a:xfrm>
          <a:prstGeom prst="rect">
            <a:avLst/>
          </a:prstGeom>
          <a:noFill/>
          <a:ln w="9525">
            <a:noFill/>
            <a:miter lim="800000"/>
            <a:headEnd/>
            <a:tailEnd/>
          </a:ln>
        </p:spPr>
      </p:pic>
      <p:pic>
        <p:nvPicPr>
          <p:cNvPr id="1074" name="Picture 50"/>
          <p:cNvPicPr>
            <a:picLocks noChangeAspect="1" noChangeArrowheads="1"/>
          </p:cNvPicPr>
          <p:nvPr/>
        </p:nvPicPr>
        <p:blipFill>
          <a:blip r:embed="rId11" cstate="print"/>
          <a:srcRect/>
          <a:stretch>
            <a:fillRect/>
          </a:stretch>
        </p:blipFill>
        <p:spPr bwMode="auto">
          <a:xfrm>
            <a:off x="3195637" y="5359401"/>
            <a:ext cx="1047750" cy="415925"/>
          </a:xfrm>
          <a:prstGeom prst="rect">
            <a:avLst/>
          </a:prstGeom>
          <a:noFill/>
          <a:ln w="9525">
            <a:noFill/>
            <a:miter lim="800000"/>
            <a:headEnd/>
            <a:tailEnd/>
          </a:ln>
        </p:spPr>
      </p:pic>
      <p:sp>
        <p:nvSpPr>
          <p:cNvPr id="1075" name="Rectangle 51"/>
          <p:cNvSpPr>
            <a:spLocks noChangeArrowheads="1"/>
          </p:cNvSpPr>
          <p:nvPr/>
        </p:nvSpPr>
        <p:spPr bwMode="auto">
          <a:xfrm>
            <a:off x="3348870" y="5470526"/>
            <a:ext cx="81272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914400">
              <a:spcBef>
                <a:spcPts val="0"/>
              </a:spcBef>
              <a:spcAft>
                <a:spcPts val="0"/>
              </a:spcAft>
              <a:buNone/>
            </a:pPr>
            <a:r>
              <a:rPr lang="ru-RU" sz="700" b="1" i="0" u="none" strike="noStrike" cap="none" baseline="0" smtClean="0">
                <a:solidFill>
                  <a:srgbClr val="000000"/>
                </a:solidFill>
                <a:effectLst/>
                <a:latin typeface="Arial"/>
                <a:ea typeface="+mn-ea"/>
                <a:cs typeface="Arial"/>
              </a:rPr>
              <a:t>Платформа Java </a:t>
            </a:r>
            <a:r>
              <a:rPr lang="ru-RU" sz="700" b="1" i="0" u="none" strike="noStrike" cap="none" baseline="0" smtClean="0">
                <a:solidFill>
                  <a:srgbClr val="000000"/>
                </a:solidFill>
                <a:effectLst/>
                <a:latin typeface="Arial"/>
                <a:ea typeface="+mn-ea"/>
                <a:cs typeface="Arial"/>
              </a:rPr>
              <a:t/>
            </a:r>
            <a:br>
              <a:rPr lang="ru-RU" sz="700" b="1" i="0" u="none" strike="noStrike" cap="none" baseline="0" smtClean="0">
                <a:solidFill>
                  <a:srgbClr val="000000"/>
                </a:solidFill>
                <a:effectLst/>
                <a:latin typeface="Arial"/>
                <a:ea typeface="+mn-ea"/>
                <a:cs typeface="Arial"/>
              </a:rPr>
            </a:br>
            <a:r>
              <a:rPr lang="ru-RU" sz="700" b="1" i="0" smtClean="0">
                <a:solidFill>
                  <a:srgbClr val="000000"/>
                </a:solidFill>
                <a:effectLst/>
                <a:latin typeface="Arial"/>
                <a:ea typeface="+mn-ea"/>
                <a:cs typeface="Arial"/>
              </a:rPr>
              <a:t>нового </a:t>
            </a:r>
            <a:r>
              <a:rPr lang="ru-RU" sz="700" b="1" i="0" smtClean="0">
                <a:solidFill>
                  <a:srgbClr val="000000"/>
                </a:solidFill>
                <a:effectLst/>
                <a:latin typeface="Arial"/>
                <a:ea typeface="+mn-ea"/>
                <a:cs typeface="Arial"/>
              </a:rPr>
              <a:t>поколения</a:t>
            </a:r>
            <a:endParaRPr lang="ru-RU" sz="700" b="1" i="0">
              <a:solidFill>
                <a:srgbClr val="000000"/>
              </a:solidFill>
              <a:effectLst/>
              <a:latin typeface="Arial"/>
              <a:ea typeface="+mn-ea"/>
              <a:cs typeface="Arial"/>
            </a:endParaRPr>
          </a:p>
        </p:txBody>
      </p:sp>
      <p:pic>
        <p:nvPicPr>
          <p:cNvPr id="1077" name="Picture 53"/>
          <p:cNvPicPr>
            <a:picLocks noChangeAspect="1" noChangeArrowheads="1"/>
          </p:cNvPicPr>
          <p:nvPr/>
        </p:nvPicPr>
        <p:blipFill>
          <a:blip r:embed="rId12" cstate="print"/>
          <a:srcRect/>
          <a:stretch>
            <a:fillRect/>
          </a:stretch>
        </p:blipFill>
        <p:spPr bwMode="auto">
          <a:xfrm>
            <a:off x="3206750" y="5811839"/>
            <a:ext cx="3422650" cy="284163"/>
          </a:xfrm>
          <a:prstGeom prst="rect">
            <a:avLst/>
          </a:prstGeom>
          <a:noFill/>
          <a:ln w="9525">
            <a:noFill/>
            <a:miter lim="800000"/>
            <a:headEnd/>
            <a:tailEnd/>
          </a:ln>
        </p:spPr>
      </p:pic>
      <p:pic>
        <p:nvPicPr>
          <p:cNvPr id="1078" name="Picture 54"/>
          <p:cNvPicPr>
            <a:picLocks noChangeAspect="1" noChangeArrowheads="1"/>
          </p:cNvPicPr>
          <p:nvPr/>
        </p:nvPicPr>
        <p:blipFill>
          <a:blip r:embed="rId13" cstate="print"/>
          <a:srcRect/>
          <a:stretch>
            <a:fillRect/>
          </a:stretch>
        </p:blipFill>
        <p:spPr bwMode="auto">
          <a:xfrm>
            <a:off x="3206750" y="5811839"/>
            <a:ext cx="3422650" cy="284163"/>
          </a:xfrm>
          <a:prstGeom prst="rect">
            <a:avLst/>
          </a:prstGeom>
          <a:noFill/>
          <a:ln w="9525">
            <a:noFill/>
            <a:miter lim="800000"/>
            <a:headEnd/>
            <a:tailEnd/>
          </a:ln>
        </p:spPr>
      </p:pic>
      <p:sp>
        <p:nvSpPr>
          <p:cNvPr id="1079" name="Rectangle 55"/>
          <p:cNvSpPr>
            <a:spLocks noChangeArrowheads="1"/>
          </p:cNvSpPr>
          <p:nvPr/>
        </p:nvSpPr>
        <p:spPr bwMode="auto">
          <a:xfrm>
            <a:off x="4762499" y="5907088"/>
            <a:ext cx="681371"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700" b="1" smtClean="0">
                <a:solidFill>
                  <a:srgbClr val="000000"/>
                </a:solidFill>
                <a:cs typeface="Arial"/>
              </a:rPr>
              <a:t>Новая</a:t>
            </a:r>
            <a:r>
              <a:rPr lang="ru-RU" sz="700" b="1" i="0" u="none" strike="noStrike" cap="none" baseline="0" smtClean="0">
                <a:solidFill>
                  <a:srgbClr val="000000"/>
                </a:solidFill>
                <a:effectLst/>
                <a:latin typeface="Arial"/>
                <a:ea typeface="+mn-ea"/>
                <a:cs typeface="Arial"/>
              </a:rPr>
              <a:t> </a:t>
            </a:r>
            <a:r>
              <a:rPr lang="ru-RU" sz="700" b="1" i="0" u="none" strike="noStrike" cap="none" baseline="0" smtClean="0">
                <a:solidFill>
                  <a:srgbClr val="000000"/>
                </a:solidFill>
                <a:effectLst/>
                <a:latin typeface="Arial"/>
                <a:ea typeface="+mn-ea"/>
                <a:cs typeface="Arial"/>
              </a:rPr>
              <a:t>БД</a:t>
            </a:r>
            <a:endParaRPr lang="ru-RU" sz="700" b="1" i="0" u="none" strike="noStrike" cap="none" baseline="0">
              <a:solidFill>
                <a:srgbClr val="000000"/>
              </a:solidFill>
              <a:effectLst/>
              <a:latin typeface="Arial"/>
              <a:ea typeface="+mn-ea"/>
              <a:cs typeface="Arial"/>
            </a:endParaRPr>
          </a:p>
        </p:txBody>
      </p:sp>
      <p:pic>
        <p:nvPicPr>
          <p:cNvPr id="1080" name="Picture 56"/>
          <p:cNvPicPr>
            <a:picLocks noChangeAspect="1" noChangeArrowheads="1"/>
          </p:cNvPicPr>
          <p:nvPr/>
        </p:nvPicPr>
        <p:blipFill>
          <a:blip r:embed="rId14" cstate="print"/>
          <a:srcRect/>
          <a:stretch>
            <a:fillRect/>
          </a:stretch>
        </p:blipFill>
        <p:spPr bwMode="auto">
          <a:xfrm>
            <a:off x="4381500" y="5353051"/>
            <a:ext cx="2251075" cy="415925"/>
          </a:xfrm>
          <a:prstGeom prst="rect">
            <a:avLst/>
          </a:prstGeom>
          <a:noFill/>
          <a:ln w="9525">
            <a:noFill/>
            <a:miter lim="800000"/>
            <a:headEnd/>
            <a:tailEnd/>
          </a:ln>
        </p:spPr>
      </p:pic>
      <p:pic>
        <p:nvPicPr>
          <p:cNvPr id="1081" name="Picture 57"/>
          <p:cNvPicPr>
            <a:picLocks noChangeAspect="1" noChangeArrowheads="1"/>
          </p:cNvPicPr>
          <p:nvPr/>
        </p:nvPicPr>
        <p:blipFill>
          <a:blip r:embed="rId15" cstate="print"/>
          <a:srcRect/>
          <a:stretch>
            <a:fillRect/>
          </a:stretch>
        </p:blipFill>
        <p:spPr bwMode="auto">
          <a:xfrm>
            <a:off x="4381500" y="5353051"/>
            <a:ext cx="2251075" cy="415925"/>
          </a:xfrm>
          <a:prstGeom prst="rect">
            <a:avLst/>
          </a:prstGeom>
          <a:noFill/>
          <a:ln w="9525">
            <a:noFill/>
            <a:miter lim="800000"/>
            <a:headEnd/>
            <a:tailEnd/>
          </a:ln>
        </p:spPr>
      </p:pic>
      <p:sp>
        <p:nvSpPr>
          <p:cNvPr id="1082" name="Rectangle 58"/>
          <p:cNvSpPr>
            <a:spLocks noChangeArrowheads="1"/>
          </p:cNvSpPr>
          <p:nvPr/>
        </p:nvSpPr>
        <p:spPr bwMode="auto">
          <a:xfrm>
            <a:off x="4868862" y="5513389"/>
            <a:ext cx="163346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700" b="1" i="0" u="none" strike="noStrike" cap="none" baseline="0" smtClean="0">
                <a:solidFill>
                  <a:srgbClr val="000000"/>
                </a:solidFill>
                <a:effectLst/>
                <a:latin typeface="Arial"/>
                <a:ea typeface="+mn-ea"/>
                <a:cs typeface="Arial"/>
              </a:rPr>
              <a:t>Платформа</a:t>
            </a:r>
            <a:r>
              <a:rPr lang="ru-RU" sz="700" b="1" i="0" u="none" strike="noStrike" cap="none" baseline="0" smtClean="0">
                <a:solidFill>
                  <a:srgbClr val="000000"/>
                </a:solidFill>
                <a:effectLst/>
                <a:latin typeface="Arial"/>
                <a:ea typeface="+mn-ea"/>
                <a:cs typeface="Arial"/>
              </a:rPr>
              <a:t> ABAP нового </a:t>
            </a:r>
            <a:r>
              <a:rPr lang="ru-RU" sz="700" b="1" i="0" u="none" strike="noStrike" cap="none" baseline="0" smtClean="0">
                <a:solidFill>
                  <a:srgbClr val="000000"/>
                </a:solidFill>
                <a:effectLst/>
                <a:latin typeface="Arial"/>
                <a:ea typeface="+mn-ea"/>
                <a:cs typeface="Arial"/>
              </a:rPr>
              <a:t>поколения</a:t>
            </a:r>
            <a:endParaRPr lang="ru-RU" sz="700" b="1" i="0" u="none" strike="noStrike" cap="none" baseline="0">
              <a:solidFill>
                <a:srgbClr val="000000"/>
              </a:solidFill>
              <a:effectLst/>
              <a:latin typeface="Arial"/>
              <a:ea typeface="+mn-ea"/>
              <a:cs typeface="Arial"/>
            </a:endParaRPr>
          </a:p>
        </p:txBody>
      </p:sp>
      <p:sp>
        <p:nvSpPr>
          <p:cNvPr id="1083" name="Rectangle 59"/>
          <p:cNvSpPr>
            <a:spLocks noChangeArrowheads="1"/>
          </p:cNvSpPr>
          <p:nvPr/>
        </p:nvSpPr>
        <p:spPr bwMode="auto">
          <a:xfrm>
            <a:off x="655637" y="2954339"/>
            <a:ext cx="1250950" cy="1381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900" b="1" i="1" u="none" strike="noStrike" cap="none" baseline="0" smtClean="0">
                <a:solidFill>
                  <a:srgbClr val="44697D"/>
                </a:solidFill>
                <a:effectLst/>
                <a:latin typeface="Arial"/>
                <a:ea typeface="+mn-ea"/>
                <a:cs typeface="Arial"/>
              </a:rPr>
              <a:t>Suite / NW </a:t>
            </a:r>
            <a:r>
              <a:rPr lang="ru-RU" sz="900" b="1" i="1" u="none" strike="noStrike" cap="none" baseline="0" smtClean="0">
                <a:solidFill>
                  <a:srgbClr val="44697D"/>
                </a:solidFill>
                <a:effectLst/>
                <a:latin typeface="Arial"/>
                <a:ea typeface="+mn-ea"/>
                <a:cs typeface="Arial"/>
              </a:rPr>
              <a:t>– </a:t>
            </a:r>
            <a:r>
              <a:rPr lang="ru-RU" sz="900" b="1" i="1" u="none" strike="noStrike" cap="none" baseline="0" smtClean="0">
                <a:solidFill>
                  <a:srgbClr val="44697D"/>
                </a:solidFill>
                <a:effectLst/>
                <a:latin typeface="Arial"/>
                <a:ea typeface="+mn-ea"/>
                <a:cs typeface="Arial"/>
              </a:rPr>
              <a:t>локально</a:t>
            </a:r>
            <a:endParaRPr lang="ru-RU" sz="900" b="1" i="1" u="none" strike="noStrike" cap="none" baseline="0">
              <a:solidFill>
                <a:srgbClr val="44697D"/>
              </a:solidFill>
              <a:effectLst/>
              <a:latin typeface="Arial"/>
              <a:ea typeface="+mn-ea"/>
              <a:cs typeface="Arial"/>
            </a:endParaRPr>
          </a:p>
        </p:txBody>
      </p:sp>
      <p:sp>
        <p:nvSpPr>
          <p:cNvPr id="1086" name="Rectangle 62"/>
          <p:cNvSpPr>
            <a:spLocks noChangeArrowheads="1"/>
          </p:cNvSpPr>
          <p:nvPr/>
        </p:nvSpPr>
        <p:spPr bwMode="auto">
          <a:xfrm>
            <a:off x="479425" y="2073276"/>
            <a:ext cx="6246813" cy="719138"/>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087" name="Freeform 63"/>
          <p:cNvSpPr>
            <a:spLocks noEditPoints="1"/>
          </p:cNvSpPr>
          <p:nvPr/>
        </p:nvSpPr>
        <p:spPr bwMode="auto">
          <a:xfrm>
            <a:off x="469900" y="2063751"/>
            <a:ext cx="6267450" cy="738188"/>
          </a:xfrm>
          <a:custGeom>
            <a:avLst/>
            <a:gdLst/>
            <a:ahLst/>
            <a:cxnLst>
              <a:cxn ang="0">
                <a:pos x="0" y="0"/>
              </a:cxn>
              <a:cxn ang="0">
                <a:pos x="3948" y="0"/>
              </a:cxn>
              <a:cxn ang="0">
                <a:pos x="3948" y="465"/>
              </a:cxn>
              <a:cxn ang="0">
                <a:pos x="0" y="465"/>
              </a:cxn>
              <a:cxn ang="0">
                <a:pos x="0" y="0"/>
              </a:cxn>
              <a:cxn ang="0">
                <a:pos x="13" y="459"/>
              </a:cxn>
              <a:cxn ang="0">
                <a:pos x="6" y="452"/>
              </a:cxn>
              <a:cxn ang="0">
                <a:pos x="3941" y="452"/>
              </a:cxn>
              <a:cxn ang="0">
                <a:pos x="3935" y="459"/>
              </a:cxn>
              <a:cxn ang="0">
                <a:pos x="3935" y="6"/>
              </a:cxn>
              <a:cxn ang="0">
                <a:pos x="3941" y="13"/>
              </a:cxn>
              <a:cxn ang="0">
                <a:pos x="6" y="13"/>
              </a:cxn>
              <a:cxn ang="0">
                <a:pos x="13" y="6"/>
              </a:cxn>
              <a:cxn ang="0">
                <a:pos x="13" y="459"/>
              </a:cxn>
            </a:cxnLst>
            <a:rect l="0" t="0" r="r" b="b"/>
            <a:pathLst>
              <a:path w="3948" h="465">
                <a:moveTo>
                  <a:pt x="0" y="0"/>
                </a:moveTo>
                <a:lnTo>
                  <a:pt x="3948" y="0"/>
                </a:lnTo>
                <a:lnTo>
                  <a:pt x="3948" y="465"/>
                </a:lnTo>
                <a:lnTo>
                  <a:pt x="0" y="465"/>
                </a:lnTo>
                <a:lnTo>
                  <a:pt x="0" y="0"/>
                </a:lnTo>
                <a:close/>
                <a:moveTo>
                  <a:pt x="13" y="459"/>
                </a:moveTo>
                <a:lnTo>
                  <a:pt x="6" y="452"/>
                </a:lnTo>
                <a:lnTo>
                  <a:pt x="3941" y="452"/>
                </a:lnTo>
                <a:lnTo>
                  <a:pt x="3935" y="459"/>
                </a:lnTo>
                <a:lnTo>
                  <a:pt x="3935" y="6"/>
                </a:lnTo>
                <a:lnTo>
                  <a:pt x="3941" y="13"/>
                </a:lnTo>
                <a:lnTo>
                  <a:pt x="6" y="13"/>
                </a:lnTo>
                <a:lnTo>
                  <a:pt x="13" y="6"/>
                </a:lnTo>
                <a:lnTo>
                  <a:pt x="13" y="459"/>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8" name="Rectangle 64"/>
          <p:cNvSpPr>
            <a:spLocks noChangeArrowheads="1"/>
          </p:cNvSpPr>
          <p:nvPr/>
        </p:nvSpPr>
        <p:spPr bwMode="auto">
          <a:xfrm>
            <a:off x="546100" y="2135189"/>
            <a:ext cx="22409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900" b="1" i="1" u="none" strike="noStrike" cap="none" baseline="0" smtClean="0">
                <a:solidFill>
                  <a:srgbClr val="44697D"/>
                </a:solidFill>
                <a:effectLst/>
                <a:latin typeface="Arial"/>
                <a:ea typeface="+mn-ea"/>
                <a:cs typeface="Arial"/>
              </a:rPr>
              <a:t>Клиент SAP / конечный потребитель</a:t>
            </a:r>
            <a:endParaRPr lang="ru-RU" sz="900" b="1" i="1" u="none" strike="noStrike" cap="none" baseline="0">
              <a:solidFill>
                <a:srgbClr val="44697D"/>
              </a:solidFill>
              <a:effectLst/>
              <a:latin typeface="Arial"/>
              <a:ea typeface="+mn-ea"/>
              <a:cs typeface="Arial"/>
            </a:endParaRPr>
          </a:p>
        </p:txBody>
      </p:sp>
      <p:pic>
        <p:nvPicPr>
          <p:cNvPr id="1089" name="Picture 65"/>
          <p:cNvPicPr>
            <a:picLocks noChangeAspect="1" noChangeArrowheads="1"/>
          </p:cNvPicPr>
          <p:nvPr/>
        </p:nvPicPr>
        <p:blipFill>
          <a:blip r:embed="rId16" cstate="print"/>
          <a:srcRect/>
          <a:stretch>
            <a:fillRect/>
          </a:stretch>
        </p:blipFill>
        <p:spPr bwMode="auto">
          <a:xfrm>
            <a:off x="703262" y="2233614"/>
            <a:ext cx="485775" cy="574675"/>
          </a:xfrm>
          <a:prstGeom prst="rect">
            <a:avLst/>
          </a:prstGeom>
          <a:noFill/>
          <a:ln w="9525">
            <a:noFill/>
            <a:miter lim="800000"/>
            <a:headEnd/>
            <a:tailEnd/>
          </a:ln>
        </p:spPr>
      </p:pic>
      <p:pic>
        <p:nvPicPr>
          <p:cNvPr id="1090" name="Picture 66"/>
          <p:cNvPicPr>
            <a:picLocks noChangeAspect="1" noChangeArrowheads="1"/>
          </p:cNvPicPr>
          <p:nvPr/>
        </p:nvPicPr>
        <p:blipFill>
          <a:blip r:embed="rId17" cstate="print"/>
          <a:srcRect/>
          <a:stretch>
            <a:fillRect/>
          </a:stretch>
        </p:blipFill>
        <p:spPr bwMode="auto">
          <a:xfrm>
            <a:off x="703262" y="2233614"/>
            <a:ext cx="485775" cy="574675"/>
          </a:xfrm>
          <a:prstGeom prst="rect">
            <a:avLst/>
          </a:prstGeom>
          <a:noFill/>
          <a:ln w="9525">
            <a:noFill/>
            <a:miter lim="800000"/>
            <a:headEnd/>
            <a:tailEnd/>
          </a:ln>
        </p:spPr>
      </p:pic>
      <p:pic>
        <p:nvPicPr>
          <p:cNvPr id="1091" name="Picture 67"/>
          <p:cNvPicPr>
            <a:picLocks noChangeAspect="1" noChangeArrowheads="1"/>
          </p:cNvPicPr>
          <p:nvPr/>
        </p:nvPicPr>
        <p:blipFill>
          <a:blip r:embed="rId18" cstate="print"/>
          <a:srcRect/>
          <a:stretch>
            <a:fillRect/>
          </a:stretch>
        </p:blipFill>
        <p:spPr bwMode="auto">
          <a:xfrm>
            <a:off x="1189037" y="2262189"/>
            <a:ext cx="461963" cy="546100"/>
          </a:xfrm>
          <a:prstGeom prst="rect">
            <a:avLst/>
          </a:prstGeom>
          <a:noFill/>
          <a:ln w="9525">
            <a:noFill/>
            <a:miter lim="800000"/>
            <a:headEnd/>
            <a:tailEnd/>
          </a:ln>
        </p:spPr>
      </p:pic>
      <p:pic>
        <p:nvPicPr>
          <p:cNvPr id="1092" name="Picture 68"/>
          <p:cNvPicPr>
            <a:picLocks noChangeAspect="1" noChangeArrowheads="1"/>
          </p:cNvPicPr>
          <p:nvPr/>
        </p:nvPicPr>
        <p:blipFill>
          <a:blip r:embed="rId19" cstate="print"/>
          <a:srcRect/>
          <a:stretch>
            <a:fillRect/>
          </a:stretch>
        </p:blipFill>
        <p:spPr bwMode="auto">
          <a:xfrm>
            <a:off x="1189037" y="2262189"/>
            <a:ext cx="461963" cy="546100"/>
          </a:xfrm>
          <a:prstGeom prst="rect">
            <a:avLst/>
          </a:prstGeom>
          <a:noFill/>
          <a:ln w="9525">
            <a:noFill/>
            <a:miter lim="800000"/>
            <a:headEnd/>
            <a:tailEnd/>
          </a:ln>
        </p:spPr>
      </p:pic>
      <p:pic>
        <p:nvPicPr>
          <p:cNvPr id="1093" name="Picture 69"/>
          <p:cNvPicPr>
            <a:picLocks noChangeAspect="1" noChangeArrowheads="1"/>
          </p:cNvPicPr>
          <p:nvPr/>
        </p:nvPicPr>
        <p:blipFill>
          <a:blip r:embed="rId20" cstate="print"/>
          <a:srcRect/>
          <a:stretch>
            <a:fillRect/>
          </a:stretch>
        </p:blipFill>
        <p:spPr bwMode="auto">
          <a:xfrm>
            <a:off x="401637" y="2522539"/>
            <a:ext cx="206375" cy="3562350"/>
          </a:xfrm>
          <a:prstGeom prst="rect">
            <a:avLst/>
          </a:prstGeom>
          <a:noFill/>
          <a:ln w="9525">
            <a:noFill/>
            <a:miter lim="800000"/>
            <a:headEnd/>
            <a:tailEnd/>
          </a:ln>
        </p:spPr>
      </p:pic>
      <p:pic>
        <p:nvPicPr>
          <p:cNvPr id="1094" name="Picture 70"/>
          <p:cNvPicPr>
            <a:picLocks noChangeAspect="1" noChangeArrowheads="1"/>
          </p:cNvPicPr>
          <p:nvPr/>
        </p:nvPicPr>
        <p:blipFill>
          <a:blip r:embed="rId21" cstate="print"/>
          <a:srcRect/>
          <a:stretch>
            <a:fillRect/>
          </a:stretch>
        </p:blipFill>
        <p:spPr bwMode="auto">
          <a:xfrm>
            <a:off x="401637" y="2522539"/>
            <a:ext cx="206375" cy="3562350"/>
          </a:xfrm>
          <a:prstGeom prst="rect">
            <a:avLst/>
          </a:prstGeom>
          <a:noFill/>
          <a:ln w="9525">
            <a:noFill/>
            <a:miter lim="800000"/>
            <a:headEnd/>
            <a:tailEnd/>
          </a:ln>
        </p:spPr>
      </p:pic>
      <p:sp>
        <p:nvSpPr>
          <p:cNvPr id="1095" name="Rectangle 71"/>
          <p:cNvSpPr>
            <a:spLocks noChangeArrowheads="1"/>
          </p:cNvSpPr>
          <p:nvPr/>
        </p:nvSpPr>
        <p:spPr bwMode="auto">
          <a:xfrm>
            <a:off x="441325" y="3395146"/>
            <a:ext cx="123111" cy="1530868"/>
          </a:xfrm>
          <a:prstGeom prst="rect">
            <a:avLst/>
          </a:prstGeom>
          <a:noFill/>
          <a:ln w="9525">
            <a:noFill/>
            <a:miter lim="800000"/>
            <a:headEnd/>
            <a:tailEnd/>
          </a:ln>
        </p:spPr>
        <p:txBody>
          <a:bodyPr vert="vert270"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800" b="0" i="0" u="none" strike="noStrike" cap="none" baseline="0" smtClean="0">
                <a:solidFill>
                  <a:srgbClr val="000000"/>
                </a:solidFill>
                <a:effectLst/>
                <a:latin typeface="Arial"/>
                <a:ea typeface="+mn-ea"/>
                <a:cs typeface="Arial"/>
              </a:rPr>
              <a:t>Управление</a:t>
            </a:r>
            <a:r>
              <a:rPr lang="ru-RU" sz="800" b="0" i="0" u="none" strike="noStrike" cap="none" baseline="0" smtClean="0">
                <a:solidFill>
                  <a:srgbClr val="000000"/>
                </a:solidFill>
                <a:effectLst/>
                <a:latin typeface="Arial"/>
                <a:ea typeface="+mn-ea"/>
                <a:cs typeface="Arial"/>
              </a:rPr>
              <a:t> </a:t>
            </a:r>
            <a:r>
              <a:rPr lang="ru-RU" sz="800" smtClean="0">
                <a:solidFill>
                  <a:srgbClr val="000000"/>
                </a:solidFill>
                <a:cs typeface="Arial"/>
              </a:rPr>
              <a:t>ж</a:t>
            </a:r>
            <a:r>
              <a:rPr lang="ru-RU" sz="800" b="0" i="0" u="none" strike="noStrike" cap="none" baseline="0" smtClean="0">
                <a:solidFill>
                  <a:srgbClr val="000000"/>
                </a:solidFill>
                <a:effectLst/>
                <a:latin typeface="Arial"/>
                <a:ea typeface="+mn-ea"/>
                <a:cs typeface="Arial"/>
              </a:rPr>
              <a:t>изненным</a:t>
            </a:r>
            <a:r>
              <a:rPr lang="ru-RU" sz="800" b="0" i="0" u="none" strike="noStrike" cap="none" baseline="0" smtClean="0">
                <a:solidFill>
                  <a:srgbClr val="000000"/>
                </a:solidFill>
                <a:effectLst/>
                <a:latin typeface="Arial"/>
                <a:ea typeface="+mn-ea"/>
                <a:cs typeface="Arial"/>
              </a:rPr>
              <a:t> </a:t>
            </a:r>
            <a:r>
              <a:rPr lang="ru-RU" sz="800" b="0" i="0" u="none" strike="noStrike" cap="none" baseline="0" smtClean="0">
                <a:solidFill>
                  <a:srgbClr val="000000"/>
                </a:solidFill>
                <a:effectLst/>
                <a:latin typeface="Arial"/>
                <a:ea typeface="+mn-ea"/>
                <a:cs typeface="Arial"/>
              </a:rPr>
              <a:t>циклом</a:t>
            </a:r>
            <a:endParaRPr lang="ru-RU" sz="800" b="0" i="0" u="none" strike="noStrike" cap="none" baseline="0">
              <a:solidFill>
                <a:srgbClr val="000000"/>
              </a:solidFill>
              <a:effectLst/>
              <a:latin typeface="Arial"/>
              <a:ea typeface="+mn-ea"/>
              <a:cs typeface="Arial"/>
            </a:endParaRPr>
          </a:p>
        </p:txBody>
      </p:sp>
      <p:pic>
        <p:nvPicPr>
          <p:cNvPr id="1096" name="Picture 72"/>
          <p:cNvPicPr>
            <a:picLocks noChangeAspect="1" noChangeArrowheads="1"/>
          </p:cNvPicPr>
          <p:nvPr/>
        </p:nvPicPr>
        <p:blipFill>
          <a:blip r:embed="rId22" cstate="print"/>
          <a:srcRect/>
          <a:stretch>
            <a:fillRect/>
          </a:stretch>
        </p:blipFill>
        <p:spPr bwMode="auto">
          <a:xfrm>
            <a:off x="625475" y="4206876"/>
            <a:ext cx="942975" cy="419100"/>
          </a:xfrm>
          <a:prstGeom prst="rect">
            <a:avLst/>
          </a:prstGeom>
          <a:noFill/>
          <a:ln w="9525">
            <a:noFill/>
            <a:miter lim="800000"/>
            <a:headEnd/>
            <a:tailEnd/>
          </a:ln>
        </p:spPr>
      </p:pic>
      <p:pic>
        <p:nvPicPr>
          <p:cNvPr id="1097" name="Picture 73"/>
          <p:cNvPicPr>
            <a:picLocks noChangeAspect="1" noChangeArrowheads="1"/>
          </p:cNvPicPr>
          <p:nvPr/>
        </p:nvPicPr>
        <p:blipFill>
          <a:blip r:embed="rId23" cstate="print"/>
          <a:srcRect/>
          <a:stretch>
            <a:fillRect/>
          </a:stretch>
        </p:blipFill>
        <p:spPr bwMode="auto">
          <a:xfrm>
            <a:off x="625475" y="4206876"/>
            <a:ext cx="942975" cy="419100"/>
          </a:xfrm>
          <a:prstGeom prst="rect">
            <a:avLst/>
          </a:prstGeom>
          <a:noFill/>
          <a:ln w="9525">
            <a:noFill/>
            <a:miter lim="800000"/>
            <a:headEnd/>
            <a:tailEnd/>
          </a:ln>
        </p:spPr>
      </p:pic>
      <p:sp>
        <p:nvSpPr>
          <p:cNvPr id="1098" name="Rectangle 74"/>
          <p:cNvSpPr>
            <a:spLocks noChangeArrowheads="1"/>
          </p:cNvSpPr>
          <p:nvPr/>
        </p:nvSpPr>
        <p:spPr bwMode="auto">
          <a:xfrm>
            <a:off x="676275" y="4318001"/>
            <a:ext cx="822325" cy="215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914400">
              <a:spcBef>
                <a:spcPts val="0"/>
              </a:spcBef>
              <a:spcAft>
                <a:spcPts val="0"/>
              </a:spcAft>
              <a:buNone/>
            </a:pPr>
            <a:r>
              <a:rPr lang="ru-RU" sz="700" b="1" i="0" u="none" strike="noStrike" cap="none" baseline="0" smtClean="0">
                <a:solidFill>
                  <a:srgbClr val="FFFFFF"/>
                </a:solidFill>
                <a:effectLst/>
                <a:latin typeface="Arial"/>
                <a:ea typeface="+mn-ea"/>
                <a:cs typeface="Arial"/>
              </a:rPr>
              <a:t>Business Suite 7 </a:t>
            </a:r>
            <a:r>
              <a:rPr lang="ru-RU" sz="700" b="1" i="0" u="none" strike="noStrike" cap="none" baseline="0" smtClean="0">
                <a:solidFill>
                  <a:srgbClr val="FFFFFF"/>
                </a:solidFill>
                <a:effectLst/>
                <a:latin typeface="Arial"/>
                <a:ea typeface="+mn-ea"/>
                <a:cs typeface="Arial"/>
              </a:rPr>
              <a:t>+ </a:t>
            </a:r>
            <a:r>
              <a:rPr lang="ru-RU" sz="700" b="1" i="0" smtClean="0">
                <a:solidFill>
                  <a:srgbClr val="FFFFFF"/>
                </a:solidFill>
                <a:effectLst/>
                <a:latin typeface="Arial"/>
                <a:ea typeface="+mn-ea"/>
                <a:cs typeface="Arial"/>
              </a:rPr>
              <a:t/>
            </a:r>
            <a:br>
              <a:rPr lang="ru-RU" sz="700" b="1" i="0" smtClean="0">
                <a:solidFill>
                  <a:srgbClr val="FFFFFF"/>
                </a:solidFill>
                <a:effectLst/>
                <a:latin typeface="Arial"/>
                <a:ea typeface="+mn-ea"/>
                <a:cs typeface="Arial"/>
              </a:rPr>
            </a:br>
            <a:r>
              <a:rPr lang="ru-RU" sz="700" b="1" i="0" smtClean="0">
                <a:solidFill>
                  <a:srgbClr val="FFFFFF"/>
                </a:solidFill>
                <a:effectLst/>
                <a:latin typeface="Arial"/>
                <a:ea typeface="+mn-ea"/>
                <a:cs typeface="Arial"/>
              </a:rPr>
              <a:t>EhPs</a:t>
            </a:r>
            <a:endParaRPr lang="ru-RU" sz="700" b="1" i="0">
              <a:solidFill>
                <a:srgbClr val="FFFFFF"/>
              </a:solidFill>
              <a:effectLst/>
              <a:latin typeface="Arial"/>
              <a:ea typeface="+mn-ea"/>
              <a:cs typeface="Arial"/>
            </a:endParaRPr>
          </a:p>
        </p:txBody>
      </p:sp>
      <p:pic>
        <p:nvPicPr>
          <p:cNvPr id="1100" name="Picture 76"/>
          <p:cNvPicPr>
            <a:picLocks noChangeAspect="1" noChangeArrowheads="1"/>
          </p:cNvPicPr>
          <p:nvPr/>
        </p:nvPicPr>
        <p:blipFill>
          <a:blip r:embed="rId24" cstate="print"/>
          <a:srcRect/>
          <a:stretch>
            <a:fillRect/>
          </a:stretch>
        </p:blipFill>
        <p:spPr bwMode="auto">
          <a:xfrm>
            <a:off x="1597025" y="5668964"/>
            <a:ext cx="946150" cy="415925"/>
          </a:xfrm>
          <a:prstGeom prst="rect">
            <a:avLst/>
          </a:prstGeom>
          <a:noFill/>
          <a:ln w="9525">
            <a:noFill/>
            <a:miter lim="800000"/>
            <a:headEnd/>
            <a:tailEnd/>
          </a:ln>
        </p:spPr>
      </p:pic>
      <p:pic>
        <p:nvPicPr>
          <p:cNvPr id="1101" name="Picture 77"/>
          <p:cNvPicPr>
            <a:picLocks noChangeAspect="1" noChangeArrowheads="1"/>
          </p:cNvPicPr>
          <p:nvPr/>
        </p:nvPicPr>
        <p:blipFill>
          <a:blip r:embed="rId25" cstate="print"/>
          <a:srcRect/>
          <a:stretch>
            <a:fillRect/>
          </a:stretch>
        </p:blipFill>
        <p:spPr bwMode="auto">
          <a:xfrm>
            <a:off x="1597025" y="5668964"/>
            <a:ext cx="946150" cy="415925"/>
          </a:xfrm>
          <a:prstGeom prst="rect">
            <a:avLst/>
          </a:prstGeom>
          <a:noFill/>
          <a:ln w="9525">
            <a:noFill/>
            <a:miter lim="800000"/>
            <a:headEnd/>
            <a:tailEnd/>
          </a:ln>
        </p:spPr>
      </p:pic>
      <p:sp>
        <p:nvSpPr>
          <p:cNvPr id="1102" name="Rectangle 78"/>
          <p:cNvSpPr>
            <a:spLocks noChangeArrowheads="1"/>
          </p:cNvSpPr>
          <p:nvPr/>
        </p:nvSpPr>
        <p:spPr bwMode="auto">
          <a:xfrm>
            <a:off x="1828800" y="5830889"/>
            <a:ext cx="52418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700" b="1" i="0" u="none" strike="noStrike" cap="none" baseline="0" smtClean="0">
                <a:solidFill>
                  <a:srgbClr val="FFFFFF"/>
                </a:solidFill>
                <a:effectLst/>
                <a:latin typeface="Arial"/>
                <a:ea typeface="+mn-ea"/>
                <a:cs typeface="Arial"/>
              </a:rPr>
              <a:t>NW 7.x Java</a:t>
            </a:r>
            <a:endParaRPr lang="ru-RU" sz="700" b="1" i="0" u="none" strike="noStrike" cap="none" baseline="0">
              <a:solidFill>
                <a:srgbClr val="FFFFFF"/>
              </a:solidFill>
              <a:effectLst/>
              <a:latin typeface="Arial"/>
              <a:ea typeface="+mn-ea"/>
              <a:cs typeface="Arial"/>
            </a:endParaRPr>
          </a:p>
        </p:txBody>
      </p:sp>
      <p:pic>
        <p:nvPicPr>
          <p:cNvPr id="1103" name="Picture 79"/>
          <p:cNvPicPr>
            <a:picLocks noChangeAspect="1" noChangeArrowheads="1"/>
          </p:cNvPicPr>
          <p:nvPr/>
        </p:nvPicPr>
        <p:blipFill>
          <a:blip r:embed="rId26" cstate="print"/>
          <a:srcRect/>
          <a:stretch>
            <a:fillRect/>
          </a:stretch>
        </p:blipFill>
        <p:spPr bwMode="auto">
          <a:xfrm>
            <a:off x="1597025" y="4206876"/>
            <a:ext cx="946150" cy="419100"/>
          </a:xfrm>
          <a:prstGeom prst="rect">
            <a:avLst/>
          </a:prstGeom>
          <a:noFill/>
          <a:ln w="9525">
            <a:noFill/>
            <a:miter lim="800000"/>
            <a:headEnd/>
            <a:tailEnd/>
          </a:ln>
        </p:spPr>
      </p:pic>
      <p:pic>
        <p:nvPicPr>
          <p:cNvPr id="1104" name="Picture 80"/>
          <p:cNvPicPr>
            <a:picLocks noChangeAspect="1" noChangeArrowheads="1"/>
          </p:cNvPicPr>
          <p:nvPr/>
        </p:nvPicPr>
        <p:blipFill>
          <a:blip r:embed="rId27" cstate="print"/>
          <a:srcRect/>
          <a:stretch>
            <a:fillRect/>
          </a:stretch>
        </p:blipFill>
        <p:spPr bwMode="auto">
          <a:xfrm>
            <a:off x="1597025" y="4206876"/>
            <a:ext cx="946150" cy="419100"/>
          </a:xfrm>
          <a:prstGeom prst="rect">
            <a:avLst/>
          </a:prstGeom>
          <a:noFill/>
          <a:ln w="9525">
            <a:noFill/>
            <a:miter lim="800000"/>
            <a:headEnd/>
            <a:tailEnd/>
          </a:ln>
        </p:spPr>
      </p:pic>
      <p:sp>
        <p:nvSpPr>
          <p:cNvPr id="1105" name="Rectangle 81"/>
          <p:cNvSpPr>
            <a:spLocks noChangeArrowheads="1"/>
          </p:cNvSpPr>
          <p:nvPr/>
        </p:nvSpPr>
        <p:spPr bwMode="auto">
          <a:xfrm>
            <a:off x="1609725" y="4268789"/>
            <a:ext cx="919162" cy="3231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4400">
              <a:spcBef>
                <a:spcPts val="0"/>
              </a:spcBef>
              <a:spcAft>
                <a:spcPts val="0"/>
              </a:spcAft>
              <a:buNone/>
            </a:pPr>
            <a:r>
              <a:rPr lang="ru-RU" sz="700" b="1" smtClean="0">
                <a:solidFill>
                  <a:srgbClr val="FFFFFF"/>
                </a:solidFill>
                <a:cs typeface="Arial"/>
              </a:rPr>
              <a:t>л</a:t>
            </a:r>
            <a:r>
              <a:rPr lang="ru-RU" sz="700" b="1" i="0" u="none" strike="noStrike" cap="none" baseline="0" smtClean="0">
                <a:solidFill>
                  <a:srgbClr val="FFFFFF"/>
                </a:solidFill>
                <a:effectLst/>
                <a:latin typeface="Arial"/>
                <a:ea typeface="+mn-ea"/>
                <a:cs typeface="Arial"/>
              </a:rPr>
              <a:t>окальные</a:t>
            </a:r>
            <a:r>
              <a:rPr lang="ru-RU" sz="700" b="1" i="0" u="none" strike="noStrike" cap="none" baseline="0" smtClean="0">
                <a:solidFill>
                  <a:srgbClr val="FFFFFF"/>
                </a:solidFill>
                <a:effectLst/>
                <a:latin typeface="Arial"/>
                <a:ea typeface="+mn-ea"/>
                <a:cs typeface="Arial"/>
              </a:rPr>
              <a:t> </a:t>
            </a:r>
            <a:r>
              <a:rPr lang="ru-RU" sz="700" b="1" i="0" u="none" strike="noStrike" cap="none" baseline="0" smtClean="0">
                <a:solidFill>
                  <a:srgbClr val="FFFFFF"/>
                </a:solidFill>
                <a:effectLst/>
                <a:latin typeface="Arial"/>
                <a:ea typeface="+mn-ea"/>
                <a:cs typeface="Arial"/>
              </a:rPr>
              <a:t/>
            </a:r>
            <a:br>
              <a:rPr lang="ru-RU" sz="700" b="1" i="0" u="none" strike="noStrike" cap="none" baseline="0" smtClean="0">
                <a:solidFill>
                  <a:srgbClr val="FFFFFF"/>
                </a:solidFill>
                <a:effectLst/>
                <a:latin typeface="Arial"/>
                <a:ea typeface="+mn-ea"/>
                <a:cs typeface="Arial"/>
              </a:rPr>
            </a:br>
            <a:r>
              <a:rPr lang="ru-RU" sz="700" b="1" i="0" u="none" strike="noStrike" cap="none" baseline="0" smtClean="0">
                <a:solidFill>
                  <a:srgbClr val="FFFFFF"/>
                </a:solidFill>
                <a:effectLst/>
                <a:latin typeface="Arial"/>
                <a:ea typeface="+mn-ea"/>
                <a:cs typeface="Arial"/>
              </a:rPr>
              <a:t>решения</a:t>
            </a:r>
            <a:r>
              <a:rPr lang="ru-RU" sz="700" b="1" i="0" u="none" strike="noStrike" cap="none" baseline="0" smtClean="0">
                <a:solidFill>
                  <a:srgbClr val="FFFFFF"/>
                </a:solidFill>
                <a:effectLst/>
                <a:latin typeface="Arial"/>
                <a:ea typeface="+mn-ea"/>
                <a:cs typeface="Arial"/>
              </a:rPr>
              <a:t> </a:t>
            </a:r>
            <a:r>
              <a:rPr lang="ru-RU" sz="700" b="1" i="0" u="none" strike="noStrike" cap="none" baseline="0" smtClean="0">
                <a:solidFill>
                  <a:srgbClr val="FFFFFF"/>
                </a:solidFill>
                <a:effectLst/>
                <a:latin typeface="Arial"/>
                <a:ea typeface="+mn-ea"/>
                <a:cs typeface="Arial"/>
              </a:rPr>
              <a:t>NW</a:t>
            </a:r>
            <a:r>
              <a:rPr lang="ru-RU" sz="700" b="1" i="0" u="none" strike="noStrike" cap="none" baseline="0" smtClean="0">
                <a:solidFill>
                  <a:srgbClr val="FFFFFF"/>
                </a:solidFill>
                <a:effectLst/>
                <a:latin typeface="Arial"/>
                <a:ea typeface="+mn-ea"/>
                <a:cs typeface="Arial"/>
              </a:rPr>
              <a:t/>
            </a:r>
            <a:br>
              <a:rPr lang="ru-RU" sz="700" b="1" i="0" u="none" strike="noStrike" cap="none" baseline="0" smtClean="0">
                <a:solidFill>
                  <a:srgbClr val="FFFFFF"/>
                </a:solidFill>
                <a:effectLst/>
                <a:latin typeface="Arial"/>
                <a:ea typeface="+mn-ea"/>
                <a:cs typeface="Arial"/>
              </a:rPr>
            </a:br>
            <a:r>
              <a:rPr lang="ru-RU" sz="700" b="1" i="0" smtClean="0">
                <a:solidFill>
                  <a:srgbClr val="FFFFFF"/>
                </a:solidFill>
                <a:effectLst/>
                <a:latin typeface="Arial"/>
                <a:ea typeface="+mn-ea"/>
                <a:cs typeface="Arial"/>
              </a:rPr>
              <a:t>(PI/BPM/</a:t>
            </a:r>
            <a:r>
              <a:rPr lang="ru-RU" sz="700" b="1" i="0" smtClean="0">
                <a:solidFill>
                  <a:srgbClr val="FFFFFF"/>
                </a:solidFill>
                <a:latin typeface="Arial"/>
                <a:ea typeface="+mn-ea"/>
                <a:cs typeface="Arial"/>
              </a:rPr>
              <a:t>﻿</a:t>
            </a:r>
            <a:r>
              <a:rPr lang="ru-RU" sz="700" b="1" i="0" smtClean="0">
                <a:solidFill>
                  <a:srgbClr val="FFFFFF"/>
                </a:solidFill>
                <a:effectLst/>
                <a:latin typeface="Arial"/>
                <a:ea typeface="+mn-ea"/>
                <a:cs typeface="Arial"/>
              </a:rPr>
              <a:t>Portal…)</a:t>
            </a:r>
            <a:endParaRPr lang="ru-RU" sz="700" b="1" i="0">
              <a:solidFill>
                <a:srgbClr val="FFFFFF"/>
              </a:solidFill>
              <a:effectLst/>
              <a:latin typeface="Arial"/>
              <a:ea typeface="+mn-ea"/>
              <a:cs typeface="Arial"/>
            </a:endParaRPr>
          </a:p>
        </p:txBody>
      </p:sp>
      <p:pic>
        <p:nvPicPr>
          <p:cNvPr id="1107" name="Picture 83"/>
          <p:cNvPicPr>
            <a:picLocks noChangeAspect="1" noChangeArrowheads="1"/>
          </p:cNvPicPr>
          <p:nvPr/>
        </p:nvPicPr>
        <p:blipFill>
          <a:blip r:embed="rId28" cstate="print"/>
          <a:srcRect/>
          <a:stretch>
            <a:fillRect/>
          </a:stretch>
        </p:blipFill>
        <p:spPr bwMode="auto">
          <a:xfrm>
            <a:off x="2117725" y="4733926"/>
            <a:ext cx="1023938" cy="415925"/>
          </a:xfrm>
          <a:prstGeom prst="rect">
            <a:avLst/>
          </a:prstGeom>
          <a:noFill/>
          <a:ln w="9525">
            <a:noFill/>
            <a:miter lim="800000"/>
            <a:headEnd/>
            <a:tailEnd/>
          </a:ln>
        </p:spPr>
      </p:pic>
      <p:pic>
        <p:nvPicPr>
          <p:cNvPr id="1108" name="Picture 84"/>
          <p:cNvPicPr>
            <a:picLocks noChangeAspect="1" noChangeArrowheads="1"/>
          </p:cNvPicPr>
          <p:nvPr/>
        </p:nvPicPr>
        <p:blipFill>
          <a:blip r:embed="rId29" cstate="print"/>
          <a:srcRect/>
          <a:stretch>
            <a:fillRect/>
          </a:stretch>
        </p:blipFill>
        <p:spPr bwMode="auto">
          <a:xfrm>
            <a:off x="2117725" y="4733926"/>
            <a:ext cx="1023938" cy="415925"/>
          </a:xfrm>
          <a:prstGeom prst="rect">
            <a:avLst/>
          </a:prstGeom>
          <a:noFill/>
          <a:ln w="9525">
            <a:noFill/>
            <a:miter lim="800000"/>
            <a:headEnd/>
            <a:tailEnd/>
          </a:ln>
        </p:spPr>
      </p:pic>
      <p:sp>
        <p:nvSpPr>
          <p:cNvPr id="1109" name="Rectangle 85"/>
          <p:cNvSpPr>
            <a:spLocks noChangeArrowheads="1"/>
          </p:cNvSpPr>
          <p:nvPr/>
        </p:nvSpPr>
        <p:spPr bwMode="auto">
          <a:xfrm>
            <a:off x="2474912" y="4895851"/>
            <a:ext cx="304800" cy="1079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700" b="1" i="0" u="none" strike="noStrike" cap="none" baseline="0" smtClean="0">
                <a:solidFill>
                  <a:srgbClr val="FFFFFF"/>
                </a:solidFill>
                <a:effectLst/>
                <a:latin typeface="Arial"/>
                <a:ea typeface="+mn-ea"/>
                <a:cs typeface="Arial"/>
              </a:rPr>
              <a:t>NWIdM</a:t>
            </a:r>
            <a:endParaRPr lang="ru-RU" sz="700" b="1" i="0" u="none" strike="noStrike" cap="none" baseline="0">
              <a:solidFill>
                <a:srgbClr val="FFFFFF"/>
              </a:solidFill>
              <a:effectLst/>
              <a:latin typeface="Arial"/>
              <a:ea typeface="+mn-ea"/>
              <a:cs typeface="Arial"/>
            </a:endParaRPr>
          </a:p>
        </p:txBody>
      </p:sp>
      <p:pic>
        <p:nvPicPr>
          <p:cNvPr id="1111" name="Picture 87"/>
          <p:cNvPicPr>
            <a:picLocks noChangeAspect="1" noChangeArrowheads="1"/>
          </p:cNvPicPr>
          <p:nvPr/>
        </p:nvPicPr>
        <p:blipFill>
          <a:blip r:embed="rId30" cstate="print"/>
          <a:srcRect/>
          <a:stretch>
            <a:fillRect/>
          </a:stretch>
        </p:blipFill>
        <p:spPr bwMode="auto">
          <a:xfrm>
            <a:off x="4381500" y="4216401"/>
            <a:ext cx="1023938" cy="419100"/>
          </a:xfrm>
          <a:prstGeom prst="rect">
            <a:avLst/>
          </a:prstGeom>
          <a:noFill/>
          <a:ln w="9525">
            <a:noFill/>
            <a:miter lim="800000"/>
            <a:headEnd/>
            <a:tailEnd/>
          </a:ln>
        </p:spPr>
      </p:pic>
      <p:pic>
        <p:nvPicPr>
          <p:cNvPr id="1112" name="Picture 88"/>
          <p:cNvPicPr>
            <a:picLocks noChangeAspect="1" noChangeArrowheads="1"/>
          </p:cNvPicPr>
          <p:nvPr/>
        </p:nvPicPr>
        <p:blipFill>
          <a:blip r:embed="rId31" cstate="print"/>
          <a:srcRect/>
          <a:stretch>
            <a:fillRect/>
          </a:stretch>
        </p:blipFill>
        <p:spPr bwMode="auto">
          <a:xfrm>
            <a:off x="4381500" y="4216401"/>
            <a:ext cx="1023938" cy="419100"/>
          </a:xfrm>
          <a:prstGeom prst="rect">
            <a:avLst/>
          </a:prstGeom>
          <a:noFill/>
          <a:ln w="9525">
            <a:noFill/>
            <a:miter lim="800000"/>
            <a:headEnd/>
            <a:tailEnd/>
          </a:ln>
        </p:spPr>
      </p:pic>
      <p:sp>
        <p:nvSpPr>
          <p:cNvPr id="1113" name="Rectangle 89"/>
          <p:cNvSpPr>
            <a:spLocks noChangeArrowheads="1"/>
          </p:cNvSpPr>
          <p:nvPr/>
        </p:nvSpPr>
        <p:spPr bwMode="auto">
          <a:xfrm>
            <a:off x="4557712" y="4303714"/>
            <a:ext cx="666750" cy="215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914400">
              <a:spcBef>
                <a:spcPts val="0"/>
              </a:spcBef>
              <a:spcAft>
                <a:spcPts val="0"/>
              </a:spcAft>
              <a:buNone/>
            </a:pPr>
            <a:r>
              <a:rPr lang="ru-RU" sz="700" b="1" i="0" u="none" strike="noStrike" cap="none" baseline="0" smtClean="0">
                <a:solidFill>
                  <a:srgbClr val="FFFFFF"/>
                </a:solidFill>
                <a:effectLst/>
                <a:latin typeface="Arial"/>
                <a:ea typeface="+mn-ea"/>
                <a:cs typeface="Arial"/>
              </a:rPr>
              <a:t>ByDesign</a:t>
            </a:r>
            <a:r>
              <a:rPr lang="ru-RU" sz="700" b="1" i="0" u="none" strike="noStrike" cap="none" baseline="0" smtClean="0">
                <a:solidFill>
                  <a:srgbClr val="FFFFFF"/>
                </a:solidFill>
                <a:effectLst/>
                <a:latin typeface="Arial"/>
                <a:ea typeface="+mn-ea"/>
                <a:cs typeface="Arial"/>
              </a:rPr>
              <a:t>, </a:t>
            </a:r>
            <a:r>
              <a:rPr lang="ru-RU" sz="700" b="1" i="0" u="none" strike="noStrike" cap="none" baseline="0" smtClean="0">
                <a:solidFill>
                  <a:srgbClr val="FFFFFF"/>
                </a:solidFill>
                <a:effectLst/>
                <a:latin typeface="Arial"/>
                <a:ea typeface="+mn-ea"/>
                <a:cs typeface="Arial"/>
              </a:rPr>
              <a:t>ByD</a:t>
            </a:r>
            <a:r>
              <a:rPr lang="ru-RU" sz="700" b="1" i="0" u="none" strike="noStrike" cap="none" baseline="0" smtClean="0">
                <a:solidFill>
                  <a:srgbClr val="FFFFFF"/>
                </a:solidFill>
                <a:latin typeface="Arial"/>
                <a:ea typeface="+mn-ea"/>
                <a:cs typeface="Arial"/>
              </a:rPr>
              <a:t> </a:t>
            </a:r>
            <a:r>
              <a:rPr lang="ru-RU" sz="700" b="1" i="0" u="none" strike="noStrike" cap="none" baseline="0" smtClean="0">
                <a:solidFill>
                  <a:srgbClr val="FFFFFF"/>
                </a:solidFill>
                <a:effectLst/>
                <a:latin typeface="Arial"/>
                <a:ea typeface="+mn-ea"/>
                <a:cs typeface="Arial"/>
              </a:rPr>
              <a:t/>
            </a:r>
            <a:br>
              <a:rPr lang="ru-RU" sz="700" b="1" i="0" u="none" strike="noStrike" cap="none" baseline="0" smtClean="0">
                <a:solidFill>
                  <a:srgbClr val="FFFFFF"/>
                </a:solidFill>
                <a:effectLst/>
                <a:latin typeface="Arial"/>
                <a:ea typeface="+mn-ea"/>
                <a:cs typeface="Arial"/>
              </a:rPr>
            </a:br>
            <a:r>
              <a:rPr lang="ru-RU" sz="700" b="1" i="0" smtClean="0">
                <a:solidFill>
                  <a:srgbClr val="FFFFFF"/>
                </a:solidFill>
                <a:effectLst/>
                <a:latin typeface="Arial"/>
                <a:ea typeface="+mn-ea"/>
                <a:cs typeface="Arial"/>
              </a:rPr>
              <a:t>Studio</a:t>
            </a:r>
            <a:r>
              <a:rPr lang="ru-RU" sz="700" b="1" i="0" u="none" strike="noStrike" cap="none" baseline="0" smtClean="0">
                <a:solidFill>
                  <a:srgbClr val="FFFFFF"/>
                </a:solidFill>
                <a:latin typeface="Arial"/>
                <a:ea typeface="+mn-ea"/>
                <a:cs typeface="Arial"/>
              </a:rPr>
              <a:t> </a:t>
            </a:r>
            <a:endParaRPr lang="ru-RU" sz="700" b="1" i="0" u="none" strike="noStrike" cap="none" baseline="0">
              <a:solidFill>
                <a:srgbClr val="FFFFFF"/>
              </a:solidFill>
              <a:latin typeface="Arial"/>
              <a:ea typeface="+mn-ea"/>
              <a:cs typeface="Arial"/>
            </a:endParaRPr>
          </a:p>
        </p:txBody>
      </p:sp>
      <p:pic>
        <p:nvPicPr>
          <p:cNvPr id="1115" name="Picture 91"/>
          <p:cNvPicPr>
            <a:picLocks noChangeAspect="1" noChangeArrowheads="1"/>
          </p:cNvPicPr>
          <p:nvPr/>
        </p:nvPicPr>
        <p:blipFill>
          <a:blip r:embed="rId32" cstate="print"/>
          <a:srcRect/>
          <a:stretch>
            <a:fillRect/>
          </a:stretch>
        </p:blipFill>
        <p:spPr bwMode="auto">
          <a:xfrm>
            <a:off x="4381500" y="3686176"/>
            <a:ext cx="1023938" cy="415925"/>
          </a:xfrm>
          <a:prstGeom prst="rect">
            <a:avLst/>
          </a:prstGeom>
          <a:noFill/>
          <a:ln w="9525">
            <a:noFill/>
            <a:miter lim="800000"/>
            <a:headEnd/>
            <a:tailEnd/>
          </a:ln>
        </p:spPr>
      </p:pic>
      <p:pic>
        <p:nvPicPr>
          <p:cNvPr id="1116" name="Picture 92"/>
          <p:cNvPicPr>
            <a:picLocks noChangeAspect="1" noChangeArrowheads="1"/>
          </p:cNvPicPr>
          <p:nvPr/>
        </p:nvPicPr>
        <p:blipFill>
          <a:blip r:embed="rId33" cstate="print"/>
          <a:srcRect/>
          <a:stretch>
            <a:fillRect/>
          </a:stretch>
        </p:blipFill>
        <p:spPr bwMode="auto">
          <a:xfrm>
            <a:off x="4381500" y="3686176"/>
            <a:ext cx="1023938" cy="415925"/>
          </a:xfrm>
          <a:prstGeom prst="rect">
            <a:avLst/>
          </a:prstGeom>
          <a:noFill/>
          <a:ln w="9525">
            <a:noFill/>
            <a:miter lim="800000"/>
            <a:headEnd/>
            <a:tailEnd/>
          </a:ln>
        </p:spPr>
      </p:pic>
      <p:sp>
        <p:nvSpPr>
          <p:cNvPr id="1117" name="Rectangle 93"/>
          <p:cNvSpPr>
            <a:spLocks noChangeArrowheads="1"/>
          </p:cNvSpPr>
          <p:nvPr/>
        </p:nvSpPr>
        <p:spPr bwMode="auto">
          <a:xfrm>
            <a:off x="4550441" y="3825063"/>
            <a:ext cx="687830"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4400">
              <a:spcBef>
                <a:spcPts val="0"/>
              </a:spcBef>
              <a:spcAft>
                <a:spcPts val="0"/>
              </a:spcAft>
              <a:buNone/>
            </a:pPr>
            <a:r>
              <a:rPr lang="ru-RU" sz="700" b="1" smtClean="0">
                <a:solidFill>
                  <a:srgbClr val="000000"/>
                </a:solidFill>
                <a:cs typeface="Arial"/>
              </a:rPr>
              <a:t>Н</a:t>
            </a:r>
            <a:r>
              <a:rPr lang="ru-RU" sz="700" b="1" i="0" u="none" strike="noStrike" cap="none" baseline="0" smtClean="0">
                <a:solidFill>
                  <a:srgbClr val="000000"/>
                </a:solidFill>
                <a:effectLst/>
                <a:latin typeface="Arial"/>
                <a:ea typeface="+mn-ea"/>
                <a:cs typeface="Arial"/>
              </a:rPr>
              <a:t>а </a:t>
            </a:r>
            <a:r>
              <a:rPr lang="ru-RU" sz="700" b="1" i="0" u="none" strike="noStrike" cap="none" baseline="0" smtClean="0">
                <a:solidFill>
                  <a:srgbClr val="000000"/>
                </a:solidFill>
                <a:effectLst/>
                <a:latin typeface="Arial"/>
                <a:ea typeface="+mn-ea"/>
                <a:cs typeface="Arial"/>
              </a:rPr>
              <a:t>базе</a:t>
            </a:r>
            <a:r>
              <a:rPr lang="ru-RU" sz="700" b="1" i="0" u="none" strike="noStrike" cap="none" baseline="0" smtClean="0">
                <a:solidFill>
                  <a:srgbClr val="000000"/>
                </a:solidFill>
                <a:latin typeface="Arial"/>
                <a:ea typeface="+mn-ea"/>
                <a:cs typeface="Arial"/>
              </a:rPr>
              <a:t> </a:t>
            </a:r>
            <a:r>
              <a:rPr lang="ru-RU" sz="700" b="1" i="0" smtClean="0">
                <a:solidFill>
                  <a:srgbClr val="000000"/>
                </a:solidFill>
                <a:effectLst/>
                <a:latin typeface="Arial"/>
                <a:ea typeface="+mn-ea"/>
                <a:cs typeface="Arial"/>
              </a:rPr>
              <a:t>ByD</a:t>
            </a:r>
            <a:endParaRPr lang="ru-RU" sz="700" b="1" i="0">
              <a:solidFill>
                <a:srgbClr val="000000"/>
              </a:solidFill>
              <a:effectLst/>
              <a:latin typeface="Arial"/>
              <a:ea typeface="+mn-ea"/>
              <a:cs typeface="Arial"/>
            </a:endParaRPr>
          </a:p>
        </p:txBody>
      </p:sp>
      <p:pic>
        <p:nvPicPr>
          <p:cNvPr id="1121" name="Picture 97"/>
          <p:cNvPicPr>
            <a:picLocks noChangeAspect="1" noChangeArrowheads="1"/>
          </p:cNvPicPr>
          <p:nvPr/>
        </p:nvPicPr>
        <p:blipFill>
          <a:blip r:embed="rId34" cstate="print"/>
          <a:srcRect/>
          <a:stretch>
            <a:fillRect/>
          </a:stretch>
        </p:blipFill>
        <p:spPr bwMode="auto">
          <a:xfrm>
            <a:off x="3219450" y="4206876"/>
            <a:ext cx="1023938" cy="419100"/>
          </a:xfrm>
          <a:prstGeom prst="rect">
            <a:avLst/>
          </a:prstGeom>
          <a:noFill/>
          <a:ln w="9525">
            <a:noFill/>
            <a:miter lim="800000"/>
            <a:headEnd/>
            <a:tailEnd/>
          </a:ln>
        </p:spPr>
      </p:pic>
      <p:pic>
        <p:nvPicPr>
          <p:cNvPr id="1122" name="Picture 98"/>
          <p:cNvPicPr>
            <a:picLocks noChangeAspect="1" noChangeArrowheads="1"/>
          </p:cNvPicPr>
          <p:nvPr/>
        </p:nvPicPr>
        <p:blipFill>
          <a:blip r:embed="rId35" cstate="print"/>
          <a:srcRect/>
          <a:stretch>
            <a:fillRect/>
          </a:stretch>
        </p:blipFill>
        <p:spPr bwMode="auto">
          <a:xfrm>
            <a:off x="3219450" y="4206876"/>
            <a:ext cx="1023938" cy="419100"/>
          </a:xfrm>
          <a:prstGeom prst="rect">
            <a:avLst/>
          </a:prstGeom>
          <a:noFill/>
          <a:ln w="9525">
            <a:noFill/>
            <a:miter lim="800000"/>
            <a:headEnd/>
            <a:tailEnd/>
          </a:ln>
        </p:spPr>
      </p:pic>
      <p:sp>
        <p:nvSpPr>
          <p:cNvPr id="1123" name="Rectangle 99"/>
          <p:cNvSpPr>
            <a:spLocks noChangeArrowheads="1"/>
          </p:cNvSpPr>
          <p:nvPr/>
        </p:nvSpPr>
        <p:spPr bwMode="auto">
          <a:xfrm>
            <a:off x="3263900" y="4256089"/>
            <a:ext cx="955675" cy="3231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4400">
              <a:spcBef>
                <a:spcPts val="0"/>
              </a:spcBef>
              <a:spcAft>
                <a:spcPts val="0"/>
              </a:spcAft>
              <a:buNone/>
            </a:pPr>
            <a:r>
              <a:rPr lang="ru-RU" sz="700" b="1" i="0" u="none" strike="noStrike" cap="none" baseline="0" smtClean="0">
                <a:solidFill>
                  <a:srgbClr val="FFFFFF"/>
                </a:solidFill>
                <a:effectLst/>
                <a:latin typeface="Arial"/>
                <a:ea typeface="+mn-ea"/>
                <a:cs typeface="Arial"/>
              </a:rPr>
              <a:t>River и Oxygen</a:t>
            </a:r>
            <a:r>
              <a:rPr lang="ru-RU" sz="700" b="1" i="0" u="none" strike="noStrike" cap="none" baseline="0" smtClean="0">
                <a:solidFill>
                  <a:srgbClr val="FFFFFF"/>
                </a:solidFill>
                <a:effectLst/>
                <a:latin typeface="Arial"/>
                <a:ea typeface="+mn-ea"/>
                <a:cs typeface="Arial"/>
              </a:rPr>
              <a:t/>
            </a:r>
            <a:br>
              <a:rPr lang="ru-RU" sz="700" b="1" i="0" u="none" strike="noStrike" cap="none" baseline="0" smtClean="0">
                <a:solidFill>
                  <a:srgbClr val="FFFFFF"/>
                </a:solidFill>
                <a:effectLst/>
                <a:latin typeface="Arial"/>
                <a:ea typeface="+mn-ea"/>
                <a:cs typeface="Arial"/>
              </a:rPr>
            </a:br>
            <a:r>
              <a:rPr lang="ru-RU" sz="700" b="1" i="0" smtClean="0">
                <a:solidFill>
                  <a:srgbClr val="FFFFFF"/>
                </a:solidFill>
                <a:effectLst/>
                <a:latin typeface="Arial"/>
                <a:ea typeface="+mn-ea"/>
                <a:cs typeface="Arial"/>
              </a:rPr>
              <a:t>Платформа </a:t>
            </a:r>
            <a:r>
              <a:rPr lang="ru-RU" sz="700" b="1" i="0" smtClean="0">
                <a:solidFill>
                  <a:srgbClr val="FFFFFF"/>
                </a:solidFill>
                <a:effectLst/>
                <a:latin typeface="Arial"/>
                <a:ea typeface="+mn-ea"/>
                <a:cs typeface="Arial"/>
              </a:rPr>
              <a:t>и</a:t>
            </a:r>
            <a:r>
              <a:rPr lang="ru-RU" sz="700" b="1" i="0" smtClean="0">
                <a:solidFill>
                  <a:srgbClr val="FFFFFF"/>
                </a:solidFill>
                <a:effectLst/>
                <a:latin typeface="Arial"/>
                <a:ea typeface="+mn-ea"/>
                <a:cs typeface="Arial"/>
              </a:rPr>
              <a:t> </a:t>
            </a:r>
            <a:r>
              <a:rPr lang="ru-RU" sz="700" b="1" i="0" smtClean="0">
                <a:solidFill>
                  <a:srgbClr val="FFFFFF"/>
                </a:solidFill>
                <a:effectLst/>
                <a:latin typeface="Arial"/>
                <a:ea typeface="+mn-ea"/>
                <a:cs typeface="Arial"/>
              </a:rPr>
              <a:t>инструментарий</a:t>
            </a:r>
            <a:endParaRPr lang="ru-RU" sz="700" b="1" i="0">
              <a:solidFill>
                <a:srgbClr val="FFFFFF"/>
              </a:solidFill>
              <a:effectLst/>
              <a:latin typeface="Arial"/>
              <a:ea typeface="+mn-ea"/>
              <a:cs typeface="Arial"/>
            </a:endParaRPr>
          </a:p>
        </p:txBody>
      </p:sp>
      <p:sp>
        <p:nvSpPr>
          <p:cNvPr id="1125" name="Rectangle 101"/>
          <p:cNvSpPr>
            <a:spLocks noChangeArrowheads="1"/>
          </p:cNvSpPr>
          <p:nvPr/>
        </p:nvSpPr>
        <p:spPr bwMode="auto">
          <a:xfrm>
            <a:off x="3579812" y="4470401"/>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 name="Picture 102"/>
          <p:cNvPicPr>
            <a:picLocks noChangeAspect="1" noChangeArrowheads="1"/>
          </p:cNvPicPr>
          <p:nvPr/>
        </p:nvPicPr>
        <p:blipFill>
          <a:blip r:embed="rId36" cstate="print"/>
          <a:srcRect/>
          <a:stretch>
            <a:fillRect/>
          </a:stretch>
        </p:blipFill>
        <p:spPr bwMode="auto">
          <a:xfrm>
            <a:off x="5591175" y="4216401"/>
            <a:ext cx="1022350" cy="419100"/>
          </a:xfrm>
          <a:prstGeom prst="rect">
            <a:avLst/>
          </a:prstGeom>
          <a:noFill/>
          <a:ln w="9525">
            <a:noFill/>
            <a:miter lim="800000"/>
            <a:headEnd/>
            <a:tailEnd/>
          </a:ln>
        </p:spPr>
      </p:pic>
      <p:pic>
        <p:nvPicPr>
          <p:cNvPr id="1127" name="Picture 103"/>
          <p:cNvPicPr>
            <a:picLocks noChangeAspect="1" noChangeArrowheads="1"/>
          </p:cNvPicPr>
          <p:nvPr/>
        </p:nvPicPr>
        <p:blipFill>
          <a:blip r:embed="rId37" cstate="print"/>
          <a:srcRect/>
          <a:stretch>
            <a:fillRect/>
          </a:stretch>
        </p:blipFill>
        <p:spPr bwMode="auto">
          <a:xfrm>
            <a:off x="5591175" y="4216401"/>
            <a:ext cx="1022350" cy="419100"/>
          </a:xfrm>
          <a:prstGeom prst="rect">
            <a:avLst/>
          </a:prstGeom>
          <a:noFill/>
          <a:ln w="9525">
            <a:noFill/>
            <a:miter lim="800000"/>
            <a:headEnd/>
            <a:tailEnd/>
          </a:ln>
        </p:spPr>
      </p:pic>
      <p:sp>
        <p:nvSpPr>
          <p:cNvPr id="1128" name="Rectangle 104"/>
          <p:cNvSpPr>
            <a:spLocks noChangeArrowheads="1"/>
          </p:cNvSpPr>
          <p:nvPr/>
        </p:nvSpPr>
        <p:spPr bwMode="auto">
          <a:xfrm>
            <a:off x="5594350" y="4265615"/>
            <a:ext cx="1019175" cy="3231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indent="0" algn="ctr" defTabSz="914400">
              <a:lnSpc>
                <a:spcPct val="100000"/>
              </a:lnSpc>
              <a:spcBef>
                <a:spcPts val="0"/>
              </a:spcBef>
              <a:spcAft>
                <a:spcPts val="0"/>
              </a:spcAft>
              <a:buNone/>
            </a:pPr>
            <a:r>
              <a:rPr lang="ru-RU" sz="700" b="1" i="0" u="none" strike="noStrike" cap="none" baseline="0" smtClean="0">
                <a:solidFill>
                  <a:srgbClr val="000000"/>
                </a:solidFill>
                <a:effectLst/>
                <a:latin typeface="Arial"/>
                <a:ea typeface="+mn-ea"/>
                <a:cs typeface="Arial"/>
              </a:rPr>
              <a:t>Высоко-производительные</a:t>
            </a:r>
            <a:r>
              <a:rPr lang="ru-RU" sz="700" b="1" i="0" u="none" strike="noStrike" cap="none" baseline="0" smtClean="0">
                <a:solidFill>
                  <a:srgbClr val="000000"/>
                </a:solidFill>
                <a:effectLst/>
                <a:latin typeface="Arial"/>
                <a:ea typeface="+mn-ea"/>
                <a:cs typeface="Arial"/>
              </a:rPr>
              <a:t> </a:t>
            </a:r>
            <a:br>
              <a:rPr lang="ru-RU" sz="700" b="1" i="0" u="none" strike="noStrike" cap="none" baseline="0" smtClean="0">
                <a:solidFill>
                  <a:srgbClr val="000000"/>
                </a:solidFill>
                <a:effectLst/>
                <a:latin typeface="Arial"/>
                <a:ea typeface="+mn-ea"/>
                <a:cs typeface="Arial"/>
              </a:rPr>
            </a:br>
            <a:r>
              <a:rPr lang="ru-RU" sz="700" b="1" i="0" u="none" strike="noStrike" cap="none" baseline="0" smtClean="0">
                <a:solidFill>
                  <a:srgbClr val="000000"/>
                </a:solidFill>
                <a:effectLst/>
                <a:latin typeface="Arial"/>
                <a:ea typeface="+mn-ea"/>
                <a:cs typeface="Arial"/>
              </a:rPr>
              <a:t>приложения</a:t>
            </a:r>
            <a:endParaRPr lang="ru-RU" sz="700" b="1" i="0" u="none" strike="noStrike" cap="none" baseline="0">
              <a:solidFill>
                <a:srgbClr val="000000"/>
              </a:solidFill>
              <a:effectLst/>
              <a:latin typeface="Arial"/>
              <a:ea typeface="+mn-ea"/>
              <a:cs typeface="Arial"/>
            </a:endParaRPr>
          </a:p>
        </p:txBody>
      </p:sp>
      <p:pic>
        <p:nvPicPr>
          <p:cNvPr id="1130" name="Picture 106"/>
          <p:cNvPicPr>
            <a:picLocks noChangeAspect="1" noChangeArrowheads="1"/>
          </p:cNvPicPr>
          <p:nvPr/>
        </p:nvPicPr>
        <p:blipFill>
          <a:blip r:embed="rId38" cstate="print"/>
          <a:srcRect/>
          <a:stretch>
            <a:fillRect/>
          </a:stretch>
        </p:blipFill>
        <p:spPr bwMode="auto">
          <a:xfrm>
            <a:off x="1597025" y="3660776"/>
            <a:ext cx="946150" cy="419100"/>
          </a:xfrm>
          <a:prstGeom prst="rect">
            <a:avLst/>
          </a:prstGeom>
          <a:noFill/>
          <a:ln w="9525">
            <a:noFill/>
            <a:miter lim="800000"/>
            <a:headEnd/>
            <a:tailEnd/>
          </a:ln>
        </p:spPr>
      </p:pic>
      <p:pic>
        <p:nvPicPr>
          <p:cNvPr id="1131" name="Picture 107"/>
          <p:cNvPicPr>
            <a:picLocks noChangeAspect="1" noChangeArrowheads="1"/>
          </p:cNvPicPr>
          <p:nvPr/>
        </p:nvPicPr>
        <p:blipFill>
          <a:blip r:embed="rId39" cstate="print"/>
          <a:srcRect/>
          <a:stretch>
            <a:fillRect/>
          </a:stretch>
        </p:blipFill>
        <p:spPr bwMode="auto">
          <a:xfrm>
            <a:off x="1597025" y="3660776"/>
            <a:ext cx="946150" cy="419100"/>
          </a:xfrm>
          <a:prstGeom prst="rect">
            <a:avLst/>
          </a:prstGeom>
          <a:noFill/>
          <a:ln w="9525">
            <a:noFill/>
            <a:miter lim="800000"/>
            <a:headEnd/>
            <a:tailEnd/>
          </a:ln>
        </p:spPr>
      </p:pic>
      <p:sp>
        <p:nvSpPr>
          <p:cNvPr id="1132" name="Rectangle 108"/>
          <p:cNvSpPr>
            <a:spLocks noChangeArrowheads="1"/>
          </p:cNvSpPr>
          <p:nvPr/>
        </p:nvSpPr>
        <p:spPr bwMode="auto">
          <a:xfrm>
            <a:off x="1984375" y="3824289"/>
            <a:ext cx="18274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700" b="1" i="0" u="none" strike="noStrike" cap="none" baseline="0" smtClean="0">
                <a:solidFill>
                  <a:srgbClr val="000000"/>
                </a:solidFill>
                <a:effectLst/>
                <a:latin typeface="Arial"/>
                <a:ea typeface="+mn-ea"/>
                <a:cs typeface="Arial"/>
              </a:rPr>
              <a:t>ESB</a:t>
            </a:r>
            <a:endParaRPr lang="ru-RU" sz="700" b="1" i="0" u="none" strike="noStrike" cap="none" baseline="0">
              <a:solidFill>
                <a:srgbClr val="000000"/>
              </a:solidFill>
              <a:effectLst/>
              <a:latin typeface="Arial"/>
              <a:ea typeface="+mn-ea"/>
              <a:cs typeface="Arial"/>
            </a:endParaRPr>
          </a:p>
        </p:txBody>
      </p:sp>
      <p:sp>
        <p:nvSpPr>
          <p:cNvPr id="1133" name="Freeform 109"/>
          <p:cNvSpPr>
            <a:spLocks/>
          </p:cNvSpPr>
          <p:nvPr/>
        </p:nvSpPr>
        <p:spPr bwMode="auto">
          <a:xfrm>
            <a:off x="4110037" y="5289551"/>
            <a:ext cx="187325" cy="160338"/>
          </a:xfrm>
          <a:custGeom>
            <a:avLst/>
            <a:gdLst/>
            <a:ahLst/>
            <a:cxnLst>
              <a:cxn ang="0">
                <a:pos x="0" y="38"/>
              </a:cxn>
              <a:cxn ang="0">
                <a:pos x="45" y="38"/>
              </a:cxn>
              <a:cxn ang="0">
                <a:pos x="59" y="0"/>
              </a:cxn>
              <a:cxn ang="0">
                <a:pos x="73" y="38"/>
              </a:cxn>
              <a:cxn ang="0">
                <a:pos x="118" y="38"/>
              </a:cxn>
              <a:cxn ang="0">
                <a:pos x="81" y="62"/>
              </a:cxn>
              <a:cxn ang="0">
                <a:pos x="95" y="101"/>
              </a:cxn>
              <a:cxn ang="0">
                <a:pos x="59" y="77"/>
              </a:cxn>
              <a:cxn ang="0">
                <a:pos x="23" y="101"/>
              </a:cxn>
              <a:cxn ang="0">
                <a:pos x="36" y="62"/>
              </a:cxn>
              <a:cxn ang="0">
                <a:pos x="0" y="38"/>
              </a:cxn>
            </a:cxnLst>
            <a:rect l="0" t="0" r="r" b="b"/>
            <a:pathLst>
              <a:path w="118" h="101">
                <a:moveTo>
                  <a:pt x="0" y="38"/>
                </a:moveTo>
                <a:lnTo>
                  <a:pt x="45" y="38"/>
                </a:lnTo>
                <a:lnTo>
                  <a:pt x="59" y="0"/>
                </a:lnTo>
                <a:lnTo>
                  <a:pt x="73" y="38"/>
                </a:lnTo>
                <a:lnTo>
                  <a:pt x="118" y="38"/>
                </a:lnTo>
                <a:lnTo>
                  <a:pt x="81" y="62"/>
                </a:lnTo>
                <a:lnTo>
                  <a:pt x="95" y="101"/>
                </a:lnTo>
                <a:lnTo>
                  <a:pt x="59" y="77"/>
                </a:lnTo>
                <a:lnTo>
                  <a:pt x="23" y="101"/>
                </a:lnTo>
                <a:lnTo>
                  <a:pt x="36" y="62"/>
                </a:lnTo>
                <a:lnTo>
                  <a:pt x="0" y="3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4" name="Freeform 110"/>
          <p:cNvSpPr>
            <a:spLocks noEditPoints="1"/>
          </p:cNvSpPr>
          <p:nvPr/>
        </p:nvSpPr>
        <p:spPr bwMode="auto">
          <a:xfrm>
            <a:off x="4098925" y="5278439"/>
            <a:ext cx="209550" cy="180975"/>
          </a:xfrm>
          <a:custGeom>
            <a:avLst/>
            <a:gdLst/>
            <a:ahLst/>
            <a:cxnLst>
              <a:cxn ang="0">
                <a:pos x="0" y="43"/>
              </a:cxn>
              <a:cxn ang="0">
                <a:pos x="52" y="43"/>
              </a:cxn>
              <a:cxn ang="0">
                <a:pos x="50" y="45"/>
              </a:cxn>
              <a:cxn ang="0">
                <a:pos x="66" y="0"/>
              </a:cxn>
              <a:cxn ang="0">
                <a:pos x="82" y="45"/>
              </a:cxn>
              <a:cxn ang="0">
                <a:pos x="80" y="43"/>
              </a:cxn>
              <a:cxn ang="0">
                <a:pos x="132" y="43"/>
              </a:cxn>
              <a:cxn ang="0">
                <a:pos x="90" y="71"/>
              </a:cxn>
              <a:cxn ang="0">
                <a:pos x="90" y="69"/>
              </a:cxn>
              <a:cxn ang="0">
                <a:pos x="106" y="114"/>
              </a:cxn>
              <a:cxn ang="0">
                <a:pos x="65" y="86"/>
              </a:cxn>
              <a:cxn ang="0">
                <a:pos x="67" y="86"/>
              </a:cxn>
              <a:cxn ang="0">
                <a:pos x="25" y="114"/>
              </a:cxn>
              <a:cxn ang="0">
                <a:pos x="41" y="69"/>
              </a:cxn>
              <a:cxn ang="0">
                <a:pos x="42" y="71"/>
              </a:cxn>
              <a:cxn ang="0">
                <a:pos x="0" y="43"/>
              </a:cxn>
              <a:cxn ang="0">
                <a:pos x="46" y="69"/>
              </a:cxn>
              <a:cxn ang="0">
                <a:pos x="32" y="109"/>
              </a:cxn>
              <a:cxn ang="0">
                <a:pos x="28" y="107"/>
              </a:cxn>
              <a:cxn ang="0">
                <a:pos x="66" y="82"/>
              </a:cxn>
              <a:cxn ang="0">
                <a:pos x="103" y="107"/>
              </a:cxn>
              <a:cxn ang="0">
                <a:pos x="100" y="109"/>
              </a:cxn>
              <a:cxn ang="0">
                <a:pos x="86" y="69"/>
              </a:cxn>
              <a:cxn ang="0">
                <a:pos x="123" y="44"/>
              </a:cxn>
              <a:cxn ang="0">
                <a:pos x="125" y="48"/>
              </a:cxn>
              <a:cxn ang="0">
                <a:pos x="78" y="48"/>
              </a:cxn>
              <a:cxn ang="0">
                <a:pos x="64" y="7"/>
              </a:cxn>
              <a:cxn ang="0">
                <a:pos x="68" y="7"/>
              </a:cxn>
              <a:cxn ang="0">
                <a:pos x="54" y="48"/>
              </a:cxn>
              <a:cxn ang="0">
                <a:pos x="7" y="48"/>
              </a:cxn>
              <a:cxn ang="0">
                <a:pos x="8" y="44"/>
              </a:cxn>
              <a:cxn ang="0">
                <a:pos x="46" y="69"/>
              </a:cxn>
            </a:cxnLst>
            <a:rect l="0" t="0" r="r" b="b"/>
            <a:pathLst>
              <a:path w="132" h="114">
                <a:moveTo>
                  <a:pt x="0" y="43"/>
                </a:moveTo>
                <a:lnTo>
                  <a:pt x="52" y="43"/>
                </a:lnTo>
                <a:lnTo>
                  <a:pt x="50" y="45"/>
                </a:lnTo>
                <a:lnTo>
                  <a:pt x="66" y="0"/>
                </a:lnTo>
                <a:lnTo>
                  <a:pt x="82" y="45"/>
                </a:lnTo>
                <a:lnTo>
                  <a:pt x="80" y="43"/>
                </a:lnTo>
                <a:lnTo>
                  <a:pt x="132" y="43"/>
                </a:lnTo>
                <a:lnTo>
                  <a:pt x="90" y="71"/>
                </a:lnTo>
                <a:lnTo>
                  <a:pt x="90" y="69"/>
                </a:lnTo>
                <a:lnTo>
                  <a:pt x="106" y="114"/>
                </a:lnTo>
                <a:lnTo>
                  <a:pt x="65" y="86"/>
                </a:lnTo>
                <a:lnTo>
                  <a:pt x="67" y="86"/>
                </a:lnTo>
                <a:lnTo>
                  <a:pt x="25" y="114"/>
                </a:lnTo>
                <a:lnTo>
                  <a:pt x="41" y="69"/>
                </a:lnTo>
                <a:lnTo>
                  <a:pt x="42" y="71"/>
                </a:lnTo>
                <a:lnTo>
                  <a:pt x="0" y="43"/>
                </a:lnTo>
                <a:close/>
                <a:moveTo>
                  <a:pt x="46" y="69"/>
                </a:moveTo>
                <a:lnTo>
                  <a:pt x="32" y="109"/>
                </a:lnTo>
                <a:lnTo>
                  <a:pt x="28" y="107"/>
                </a:lnTo>
                <a:lnTo>
                  <a:pt x="66" y="82"/>
                </a:lnTo>
                <a:lnTo>
                  <a:pt x="103" y="107"/>
                </a:lnTo>
                <a:lnTo>
                  <a:pt x="100" y="109"/>
                </a:lnTo>
                <a:lnTo>
                  <a:pt x="86" y="69"/>
                </a:lnTo>
                <a:lnTo>
                  <a:pt x="123" y="44"/>
                </a:lnTo>
                <a:lnTo>
                  <a:pt x="125" y="48"/>
                </a:lnTo>
                <a:lnTo>
                  <a:pt x="78" y="48"/>
                </a:lnTo>
                <a:lnTo>
                  <a:pt x="64" y="7"/>
                </a:lnTo>
                <a:lnTo>
                  <a:pt x="68" y="7"/>
                </a:lnTo>
                <a:lnTo>
                  <a:pt x="54" y="48"/>
                </a:lnTo>
                <a:lnTo>
                  <a:pt x="7" y="48"/>
                </a:lnTo>
                <a:lnTo>
                  <a:pt x="8" y="44"/>
                </a:lnTo>
                <a:lnTo>
                  <a:pt x="46" y="69"/>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5" name="Freeform 111"/>
          <p:cNvSpPr>
            <a:spLocks/>
          </p:cNvSpPr>
          <p:nvPr/>
        </p:nvSpPr>
        <p:spPr bwMode="auto">
          <a:xfrm>
            <a:off x="6484937" y="5289551"/>
            <a:ext cx="185738" cy="160338"/>
          </a:xfrm>
          <a:custGeom>
            <a:avLst/>
            <a:gdLst/>
            <a:ahLst/>
            <a:cxnLst>
              <a:cxn ang="0">
                <a:pos x="0" y="38"/>
              </a:cxn>
              <a:cxn ang="0">
                <a:pos x="45" y="38"/>
              </a:cxn>
              <a:cxn ang="0">
                <a:pos x="59" y="0"/>
              </a:cxn>
              <a:cxn ang="0">
                <a:pos x="73" y="38"/>
              </a:cxn>
              <a:cxn ang="0">
                <a:pos x="117" y="38"/>
              </a:cxn>
              <a:cxn ang="0">
                <a:pos x="81" y="62"/>
              </a:cxn>
              <a:cxn ang="0">
                <a:pos x="95" y="101"/>
              </a:cxn>
              <a:cxn ang="0">
                <a:pos x="59" y="77"/>
              </a:cxn>
              <a:cxn ang="0">
                <a:pos x="23" y="101"/>
              </a:cxn>
              <a:cxn ang="0">
                <a:pos x="36" y="62"/>
              </a:cxn>
              <a:cxn ang="0">
                <a:pos x="0" y="38"/>
              </a:cxn>
            </a:cxnLst>
            <a:rect l="0" t="0" r="r" b="b"/>
            <a:pathLst>
              <a:path w="117" h="101">
                <a:moveTo>
                  <a:pt x="0" y="38"/>
                </a:moveTo>
                <a:lnTo>
                  <a:pt x="45" y="38"/>
                </a:lnTo>
                <a:lnTo>
                  <a:pt x="59" y="0"/>
                </a:lnTo>
                <a:lnTo>
                  <a:pt x="73" y="38"/>
                </a:lnTo>
                <a:lnTo>
                  <a:pt x="117" y="38"/>
                </a:lnTo>
                <a:lnTo>
                  <a:pt x="81" y="62"/>
                </a:lnTo>
                <a:lnTo>
                  <a:pt x="95" y="101"/>
                </a:lnTo>
                <a:lnTo>
                  <a:pt x="59" y="77"/>
                </a:lnTo>
                <a:lnTo>
                  <a:pt x="23" y="101"/>
                </a:lnTo>
                <a:lnTo>
                  <a:pt x="36" y="62"/>
                </a:lnTo>
                <a:lnTo>
                  <a:pt x="0" y="38"/>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6" name="Freeform 112"/>
          <p:cNvSpPr>
            <a:spLocks noEditPoints="1"/>
          </p:cNvSpPr>
          <p:nvPr/>
        </p:nvSpPr>
        <p:spPr bwMode="auto">
          <a:xfrm>
            <a:off x="6473825" y="5278439"/>
            <a:ext cx="209550" cy="180975"/>
          </a:xfrm>
          <a:custGeom>
            <a:avLst/>
            <a:gdLst/>
            <a:ahLst/>
            <a:cxnLst>
              <a:cxn ang="0">
                <a:pos x="0" y="43"/>
              </a:cxn>
              <a:cxn ang="0">
                <a:pos x="52" y="43"/>
              </a:cxn>
              <a:cxn ang="0">
                <a:pos x="50" y="45"/>
              </a:cxn>
              <a:cxn ang="0">
                <a:pos x="66" y="0"/>
              </a:cxn>
              <a:cxn ang="0">
                <a:pos x="82" y="45"/>
              </a:cxn>
              <a:cxn ang="0">
                <a:pos x="80" y="43"/>
              </a:cxn>
              <a:cxn ang="0">
                <a:pos x="132" y="43"/>
              </a:cxn>
              <a:cxn ang="0">
                <a:pos x="89" y="71"/>
              </a:cxn>
              <a:cxn ang="0">
                <a:pos x="90" y="69"/>
              </a:cxn>
              <a:cxn ang="0">
                <a:pos x="106" y="114"/>
              </a:cxn>
              <a:cxn ang="0">
                <a:pos x="65" y="86"/>
              </a:cxn>
              <a:cxn ang="0">
                <a:pos x="67" y="86"/>
              </a:cxn>
              <a:cxn ang="0">
                <a:pos x="25" y="114"/>
              </a:cxn>
              <a:cxn ang="0">
                <a:pos x="41" y="69"/>
              </a:cxn>
              <a:cxn ang="0">
                <a:pos x="42" y="71"/>
              </a:cxn>
              <a:cxn ang="0">
                <a:pos x="0" y="43"/>
              </a:cxn>
              <a:cxn ang="0">
                <a:pos x="46" y="69"/>
              </a:cxn>
              <a:cxn ang="0">
                <a:pos x="32" y="109"/>
              </a:cxn>
              <a:cxn ang="0">
                <a:pos x="28" y="107"/>
              </a:cxn>
              <a:cxn ang="0">
                <a:pos x="66" y="82"/>
              </a:cxn>
              <a:cxn ang="0">
                <a:pos x="103" y="107"/>
              </a:cxn>
              <a:cxn ang="0">
                <a:pos x="100" y="109"/>
              </a:cxn>
              <a:cxn ang="0">
                <a:pos x="86" y="69"/>
              </a:cxn>
              <a:cxn ang="0">
                <a:pos x="123" y="44"/>
              </a:cxn>
              <a:cxn ang="0">
                <a:pos x="124" y="48"/>
              </a:cxn>
              <a:cxn ang="0">
                <a:pos x="78" y="48"/>
              </a:cxn>
              <a:cxn ang="0">
                <a:pos x="64" y="7"/>
              </a:cxn>
              <a:cxn ang="0">
                <a:pos x="68" y="7"/>
              </a:cxn>
              <a:cxn ang="0">
                <a:pos x="53" y="48"/>
              </a:cxn>
              <a:cxn ang="0">
                <a:pos x="7" y="48"/>
              </a:cxn>
              <a:cxn ang="0">
                <a:pos x="8" y="44"/>
              </a:cxn>
              <a:cxn ang="0">
                <a:pos x="46" y="69"/>
              </a:cxn>
            </a:cxnLst>
            <a:rect l="0" t="0" r="r" b="b"/>
            <a:pathLst>
              <a:path w="132" h="114">
                <a:moveTo>
                  <a:pt x="0" y="43"/>
                </a:moveTo>
                <a:lnTo>
                  <a:pt x="52" y="43"/>
                </a:lnTo>
                <a:lnTo>
                  <a:pt x="50" y="45"/>
                </a:lnTo>
                <a:lnTo>
                  <a:pt x="66" y="0"/>
                </a:lnTo>
                <a:lnTo>
                  <a:pt x="82" y="45"/>
                </a:lnTo>
                <a:lnTo>
                  <a:pt x="80" y="43"/>
                </a:lnTo>
                <a:lnTo>
                  <a:pt x="132" y="43"/>
                </a:lnTo>
                <a:lnTo>
                  <a:pt x="89" y="71"/>
                </a:lnTo>
                <a:lnTo>
                  <a:pt x="90" y="69"/>
                </a:lnTo>
                <a:lnTo>
                  <a:pt x="106" y="114"/>
                </a:lnTo>
                <a:lnTo>
                  <a:pt x="65" y="86"/>
                </a:lnTo>
                <a:lnTo>
                  <a:pt x="67" y="86"/>
                </a:lnTo>
                <a:lnTo>
                  <a:pt x="25" y="114"/>
                </a:lnTo>
                <a:lnTo>
                  <a:pt x="41" y="69"/>
                </a:lnTo>
                <a:lnTo>
                  <a:pt x="42" y="71"/>
                </a:lnTo>
                <a:lnTo>
                  <a:pt x="0" y="43"/>
                </a:lnTo>
                <a:close/>
                <a:moveTo>
                  <a:pt x="46" y="69"/>
                </a:moveTo>
                <a:lnTo>
                  <a:pt x="32" y="109"/>
                </a:lnTo>
                <a:lnTo>
                  <a:pt x="28" y="107"/>
                </a:lnTo>
                <a:lnTo>
                  <a:pt x="66" y="82"/>
                </a:lnTo>
                <a:lnTo>
                  <a:pt x="103" y="107"/>
                </a:lnTo>
                <a:lnTo>
                  <a:pt x="100" y="109"/>
                </a:lnTo>
                <a:lnTo>
                  <a:pt x="86" y="69"/>
                </a:lnTo>
                <a:lnTo>
                  <a:pt x="123" y="44"/>
                </a:lnTo>
                <a:lnTo>
                  <a:pt x="124" y="48"/>
                </a:lnTo>
                <a:lnTo>
                  <a:pt x="78" y="48"/>
                </a:lnTo>
                <a:lnTo>
                  <a:pt x="64" y="7"/>
                </a:lnTo>
                <a:lnTo>
                  <a:pt x="68" y="7"/>
                </a:lnTo>
                <a:lnTo>
                  <a:pt x="53" y="48"/>
                </a:lnTo>
                <a:lnTo>
                  <a:pt x="7" y="48"/>
                </a:lnTo>
                <a:lnTo>
                  <a:pt x="8" y="44"/>
                </a:lnTo>
                <a:lnTo>
                  <a:pt x="46" y="69"/>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1137" name="Picture 113"/>
          <p:cNvPicPr>
            <a:picLocks noChangeAspect="1" noChangeArrowheads="1"/>
          </p:cNvPicPr>
          <p:nvPr/>
        </p:nvPicPr>
        <p:blipFill>
          <a:blip r:embed="rId40" cstate="print"/>
          <a:srcRect/>
          <a:stretch>
            <a:fillRect/>
          </a:stretch>
        </p:blipFill>
        <p:spPr bwMode="auto">
          <a:xfrm>
            <a:off x="3195637" y="4921251"/>
            <a:ext cx="1047750" cy="415925"/>
          </a:xfrm>
          <a:prstGeom prst="rect">
            <a:avLst/>
          </a:prstGeom>
          <a:noFill/>
          <a:ln w="9525">
            <a:noFill/>
            <a:miter lim="800000"/>
            <a:headEnd/>
            <a:tailEnd/>
          </a:ln>
        </p:spPr>
      </p:pic>
      <p:pic>
        <p:nvPicPr>
          <p:cNvPr id="1138" name="Picture 114"/>
          <p:cNvPicPr>
            <a:picLocks noChangeAspect="1" noChangeArrowheads="1"/>
          </p:cNvPicPr>
          <p:nvPr/>
        </p:nvPicPr>
        <p:blipFill>
          <a:blip r:embed="rId41" cstate="print"/>
          <a:srcRect/>
          <a:stretch>
            <a:fillRect/>
          </a:stretch>
        </p:blipFill>
        <p:spPr bwMode="auto">
          <a:xfrm>
            <a:off x="3195637" y="4921251"/>
            <a:ext cx="1047750" cy="415925"/>
          </a:xfrm>
          <a:prstGeom prst="rect">
            <a:avLst/>
          </a:prstGeom>
          <a:noFill/>
          <a:ln w="9525">
            <a:noFill/>
            <a:miter lim="800000"/>
            <a:headEnd/>
            <a:tailEnd/>
          </a:ln>
        </p:spPr>
      </p:pic>
      <p:sp>
        <p:nvSpPr>
          <p:cNvPr id="1139" name="Rectangle 115"/>
          <p:cNvSpPr>
            <a:spLocks noChangeArrowheads="1"/>
          </p:cNvSpPr>
          <p:nvPr/>
        </p:nvSpPr>
        <p:spPr bwMode="auto">
          <a:xfrm>
            <a:off x="3571875" y="5083176"/>
            <a:ext cx="314189"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indent="0" algn="l" defTabSz="914400">
              <a:lnSpc>
                <a:spcPct val="100000"/>
              </a:lnSpc>
              <a:spcBef>
                <a:spcPts val="0"/>
              </a:spcBef>
              <a:spcAft>
                <a:spcPts val="0"/>
              </a:spcAft>
              <a:buNone/>
            </a:pPr>
            <a:r>
              <a:rPr lang="ru-RU" sz="700" b="1" i="0" u="none" strike="noStrike" cap="none" baseline="0" smtClean="0">
                <a:solidFill>
                  <a:srgbClr val="000000"/>
                </a:solidFill>
                <a:effectLst/>
                <a:latin typeface="Arial"/>
                <a:ea typeface="+mn-ea"/>
                <a:cs typeface="Arial"/>
              </a:rPr>
              <a:t>IdMaaS</a:t>
            </a:r>
            <a:endParaRPr lang="ru-RU" sz="700" b="1" i="0" u="none" strike="noStrike" cap="none" baseline="0">
              <a:solidFill>
                <a:srgbClr val="000000"/>
              </a:solidFill>
              <a:effectLst/>
              <a:latin typeface="Arial"/>
              <a:ea typeface="+mn-ea"/>
              <a:cs typeface="Arial"/>
            </a:endParaRPr>
          </a:p>
        </p:txBody>
      </p:sp>
      <p:sp>
        <p:nvSpPr>
          <p:cNvPr id="1140" name="Freeform 116"/>
          <p:cNvSpPr>
            <a:spLocks/>
          </p:cNvSpPr>
          <p:nvPr/>
        </p:nvSpPr>
        <p:spPr bwMode="auto">
          <a:xfrm>
            <a:off x="4121150" y="4849814"/>
            <a:ext cx="187325" cy="161925"/>
          </a:xfrm>
          <a:custGeom>
            <a:avLst/>
            <a:gdLst/>
            <a:ahLst/>
            <a:cxnLst>
              <a:cxn ang="0">
                <a:pos x="0" y="39"/>
              </a:cxn>
              <a:cxn ang="0">
                <a:pos x="45" y="39"/>
              </a:cxn>
              <a:cxn ang="0">
                <a:pos x="59" y="0"/>
              </a:cxn>
              <a:cxn ang="0">
                <a:pos x="73" y="39"/>
              </a:cxn>
              <a:cxn ang="0">
                <a:pos x="118" y="39"/>
              </a:cxn>
              <a:cxn ang="0">
                <a:pos x="81" y="63"/>
              </a:cxn>
              <a:cxn ang="0">
                <a:pos x="95" y="102"/>
              </a:cxn>
              <a:cxn ang="0">
                <a:pos x="59" y="78"/>
              </a:cxn>
              <a:cxn ang="0">
                <a:pos x="23" y="102"/>
              </a:cxn>
              <a:cxn ang="0">
                <a:pos x="37" y="63"/>
              </a:cxn>
              <a:cxn ang="0">
                <a:pos x="0" y="39"/>
              </a:cxn>
            </a:cxnLst>
            <a:rect l="0" t="0" r="r" b="b"/>
            <a:pathLst>
              <a:path w="118" h="102">
                <a:moveTo>
                  <a:pt x="0" y="39"/>
                </a:moveTo>
                <a:lnTo>
                  <a:pt x="45" y="39"/>
                </a:lnTo>
                <a:lnTo>
                  <a:pt x="59" y="0"/>
                </a:lnTo>
                <a:lnTo>
                  <a:pt x="73" y="39"/>
                </a:lnTo>
                <a:lnTo>
                  <a:pt x="118" y="39"/>
                </a:lnTo>
                <a:lnTo>
                  <a:pt x="81" y="63"/>
                </a:lnTo>
                <a:lnTo>
                  <a:pt x="95" y="102"/>
                </a:lnTo>
                <a:lnTo>
                  <a:pt x="59" y="78"/>
                </a:lnTo>
                <a:lnTo>
                  <a:pt x="23" y="102"/>
                </a:lnTo>
                <a:lnTo>
                  <a:pt x="37" y="63"/>
                </a:lnTo>
                <a:lnTo>
                  <a:pt x="0" y="3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1" name="Freeform 117"/>
          <p:cNvSpPr>
            <a:spLocks noEditPoints="1"/>
          </p:cNvSpPr>
          <p:nvPr/>
        </p:nvSpPr>
        <p:spPr bwMode="auto">
          <a:xfrm>
            <a:off x="4110037" y="4840289"/>
            <a:ext cx="209550" cy="180975"/>
          </a:xfrm>
          <a:custGeom>
            <a:avLst/>
            <a:gdLst/>
            <a:ahLst/>
            <a:cxnLst>
              <a:cxn ang="0">
                <a:pos x="0" y="43"/>
              </a:cxn>
              <a:cxn ang="0">
                <a:pos x="52" y="43"/>
              </a:cxn>
              <a:cxn ang="0">
                <a:pos x="50" y="45"/>
              </a:cxn>
              <a:cxn ang="0">
                <a:pos x="66" y="0"/>
              </a:cxn>
              <a:cxn ang="0">
                <a:pos x="82" y="45"/>
              </a:cxn>
              <a:cxn ang="0">
                <a:pos x="80" y="43"/>
              </a:cxn>
              <a:cxn ang="0">
                <a:pos x="132" y="43"/>
              </a:cxn>
              <a:cxn ang="0">
                <a:pos x="90" y="71"/>
              </a:cxn>
              <a:cxn ang="0">
                <a:pos x="90" y="69"/>
              </a:cxn>
              <a:cxn ang="0">
                <a:pos x="106" y="114"/>
              </a:cxn>
              <a:cxn ang="0">
                <a:pos x="65" y="86"/>
              </a:cxn>
              <a:cxn ang="0">
                <a:pos x="67" y="86"/>
              </a:cxn>
              <a:cxn ang="0">
                <a:pos x="25" y="114"/>
              </a:cxn>
              <a:cxn ang="0">
                <a:pos x="41" y="69"/>
              </a:cxn>
              <a:cxn ang="0">
                <a:pos x="42" y="71"/>
              </a:cxn>
              <a:cxn ang="0">
                <a:pos x="0" y="43"/>
              </a:cxn>
              <a:cxn ang="0">
                <a:pos x="46" y="68"/>
              </a:cxn>
              <a:cxn ang="0">
                <a:pos x="32" y="109"/>
              </a:cxn>
              <a:cxn ang="0">
                <a:pos x="29" y="106"/>
              </a:cxn>
              <a:cxn ang="0">
                <a:pos x="66" y="82"/>
              </a:cxn>
              <a:cxn ang="0">
                <a:pos x="103" y="106"/>
              </a:cxn>
              <a:cxn ang="0">
                <a:pos x="100" y="109"/>
              </a:cxn>
              <a:cxn ang="0">
                <a:pos x="86" y="68"/>
              </a:cxn>
              <a:cxn ang="0">
                <a:pos x="123" y="43"/>
              </a:cxn>
              <a:cxn ang="0">
                <a:pos x="125" y="47"/>
              </a:cxn>
              <a:cxn ang="0">
                <a:pos x="78" y="47"/>
              </a:cxn>
              <a:cxn ang="0">
                <a:pos x="64" y="7"/>
              </a:cxn>
              <a:cxn ang="0">
                <a:pos x="68" y="7"/>
              </a:cxn>
              <a:cxn ang="0">
                <a:pos x="54" y="47"/>
              </a:cxn>
              <a:cxn ang="0">
                <a:pos x="7" y="47"/>
              </a:cxn>
              <a:cxn ang="0">
                <a:pos x="9" y="43"/>
              </a:cxn>
              <a:cxn ang="0">
                <a:pos x="46" y="68"/>
              </a:cxn>
            </a:cxnLst>
            <a:rect l="0" t="0" r="r" b="b"/>
            <a:pathLst>
              <a:path w="132" h="114">
                <a:moveTo>
                  <a:pt x="0" y="43"/>
                </a:moveTo>
                <a:lnTo>
                  <a:pt x="52" y="43"/>
                </a:lnTo>
                <a:lnTo>
                  <a:pt x="50" y="45"/>
                </a:lnTo>
                <a:lnTo>
                  <a:pt x="66" y="0"/>
                </a:lnTo>
                <a:lnTo>
                  <a:pt x="82" y="45"/>
                </a:lnTo>
                <a:lnTo>
                  <a:pt x="80" y="43"/>
                </a:lnTo>
                <a:lnTo>
                  <a:pt x="132" y="43"/>
                </a:lnTo>
                <a:lnTo>
                  <a:pt x="90" y="71"/>
                </a:lnTo>
                <a:lnTo>
                  <a:pt x="90" y="69"/>
                </a:lnTo>
                <a:lnTo>
                  <a:pt x="106" y="114"/>
                </a:lnTo>
                <a:lnTo>
                  <a:pt x="65" y="86"/>
                </a:lnTo>
                <a:lnTo>
                  <a:pt x="67" y="86"/>
                </a:lnTo>
                <a:lnTo>
                  <a:pt x="25" y="114"/>
                </a:lnTo>
                <a:lnTo>
                  <a:pt x="41" y="69"/>
                </a:lnTo>
                <a:lnTo>
                  <a:pt x="42" y="71"/>
                </a:lnTo>
                <a:lnTo>
                  <a:pt x="0" y="43"/>
                </a:lnTo>
                <a:close/>
                <a:moveTo>
                  <a:pt x="46" y="68"/>
                </a:moveTo>
                <a:lnTo>
                  <a:pt x="32" y="109"/>
                </a:lnTo>
                <a:lnTo>
                  <a:pt x="29" y="106"/>
                </a:lnTo>
                <a:lnTo>
                  <a:pt x="66" y="82"/>
                </a:lnTo>
                <a:lnTo>
                  <a:pt x="103" y="106"/>
                </a:lnTo>
                <a:lnTo>
                  <a:pt x="100" y="109"/>
                </a:lnTo>
                <a:lnTo>
                  <a:pt x="86" y="68"/>
                </a:lnTo>
                <a:lnTo>
                  <a:pt x="123" y="43"/>
                </a:lnTo>
                <a:lnTo>
                  <a:pt x="125" y="47"/>
                </a:lnTo>
                <a:lnTo>
                  <a:pt x="78" y="47"/>
                </a:lnTo>
                <a:lnTo>
                  <a:pt x="64" y="7"/>
                </a:lnTo>
                <a:lnTo>
                  <a:pt x="68" y="7"/>
                </a:lnTo>
                <a:lnTo>
                  <a:pt x="54" y="47"/>
                </a:lnTo>
                <a:lnTo>
                  <a:pt x="7" y="47"/>
                </a:lnTo>
                <a:lnTo>
                  <a:pt x="9" y="43"/>
                </a:lnTo>
                <a:lnTo>
                  <a:pt x="46" y="68"/>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1142" name="Picture 118"/>
          <p:cNvPicPr>
            <a:picLocks noChangeAspect="1" noChangeArrowheads="1"/>
          </p:cNvPicPr>
          <p:nvPr/>
        </p:nvPicPr>
        <p:blipFill>
          <a:blip r:embed="rId42" cstate="print"/>
          <a:srcRect/>
          <a:stretch>
            <a:fillRect/>
          </a:stretch>
        </p:blipFill>
        <p:spPr bwMode="auto">
          <a:xfrm>
            <a:off x="3219450" y="3182939"/>
            <a:ext cx="2185988" cy="415925"/>
          </a:xfrm>
          <a:prstGeom prst="rect">
            <a:avLst/>
          </a:prstGeom>
          <a:noFill/>
          <a:ln w="9525">
            <a:noFill/>
            <a:miter lim="800000"/>
            <a:headEnd/>
            <a:tailEnd/>
          </a:ln>
        </p:spPr>
      </p:pic>
      <p:pic>
        <p:nvPicPr>
          <p:cNvPr id="1143" name="Picture 119"/>
          <p:cNvPicPr>
            <a:picLocks noChangeAspect="1" noChangeArrowheads="1"/>
          </p:cNvPicPr>
          <p:nvPr/>
        </p:nvPicPr>
        <p:blipFill>
          <a:blip r:embed="rId43" cstate="print"/>
          <a:srcRect/>
          <a:stretch>
            <a:fillRect/>
          </a:stretch>
        </p:blipFill>
        <p:spPr bwMode="auto">
          <a:xfrm>
            <a:off x="3219450" y="3182939"/>
            <a:ext cx="2185988" cy="415925"/>
          </a:xfrm>
          <a:prstGeom prst="rect">
            <a:avLst/>
          </a:prstGeom>
          <a:noFill/>
          <a:ln w="9525">
            <a:noFill/>
            <a:miter lim="800000"/>
            <a:headEnd/>
            <a:tailEnd/>
          </a:ln>
        </p:spPr>
      </p:pic>
      <p:sp>
        <p:nvSpPr>
          <p:cNvPr id="1144" name="Rectangle 120"/>
          <p:cNvSpPr>
            <a:spLocks noChangeArrowheads="1"/>
          </p:cNvSpPr>
          <p:nvPr/>
        </p:nvSpPr>
        <p:spPr bwMode="auto">
          <a:xfrm>
            <a:off x="3263900" y="3344864"/>
            <a:ext cx="2141538"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indent="0" algn="ctr" defTabSz="914400">
              <a:lnSpc>
                <a:spcPct val="100000"/>
              </a:lnSpc>
              <a:spcBef>
                <a:spcPts val="0"/>
              </a:spcBef>
              <a:spcAft>
                <a:spcPts val="0"/>
              </a:spcAft>
              <a:buNone/>
            </a:pPr>
            <a:r>
              <a:rPr lang="ru-RU" sz="700" b="1" i="0" u="none" strike="noStrike" cap="none" baseline="0" smtClean="0">
                <a:solidFill>
                  <a:srgbClr val="000000"/>
                </a:solidFill>
                <a:effectLst/>
                <a:latin typeface="Arial"/>
                <a:ea typeface="+mn-ea"/>
                <a:cs typeface="Arial"/>
              </a:rPr>
              <a:t>Партнерские</a:t>
            </a:r>
            <a:r>
              <a:rPr lang="ru-RU" sz="700" b="1" i="0" u="none" strike="noStrike" cap="none" baseline="0" smtClean="0">
                <a:solidFill>
                  <a:srgbClr val="000000"/>
                </a:solidFill>
                <a:effectLst/>
                <a:latin typeface="Arial"/>
                <a:ea typeface="+mn-ea"/>
                <a:cs typeface="Arial"/>
              </a:rPr>
              <a:t> решения / </a:t>
            </a:r>
            <a:r>
              <a:rPr lang="ru-RU" sz="700" b="1" i="0" u="none" strike="noStrike" cap="none" baseline="0" smtClean="0">
                <a:solidFill>
                  <a:srgbClr val="000000"/>
                </a:solidFill>
                <a:effectLst/>
                <a:latin typeface="Arial"/>
                <a:ea typeface="+mn-ea"/>
                <a:cs typeface="Arial"/>
              </a:rPr>
              <a:t>расширения</a:t>
            </a:r>
            <a:endParaRPr lang="ru-RU" sz="700" b="1" i="0" u="none" strike="noStrike" cap="none" baseline="0">
              <a:solidFill>
                <a:srgbClr val="000000"/>
              </a:solidFill>
              <a:effectLst/>
              <a:latin typeface="Arial"/>
              <a:ea typeface="+mn-ea"/>
              <a:cs typeface="Arial"/>
            </a:endParaRPr>
          </a:p>
        </p:txBody>
      </p:sp>
      <p:sp>
        <p:nvSpPr>
          <p:cNvPr id="1145" name="Freeform 121"/>
          <p:cNvSpPr>
            <a:spLocks/>
          </p:cNvSpPr>
          <p:nvPr/>
        </p:nvSpPr>
        <p:spPr bwMode="auto">
          <a:xfrm>
            <a:off x="1446212" y="5597526"/>
            <a:ext cx="185738" cy="161925"/>
          </a:xfrm>
          <a:custGeom>
            <a:avLst/>
            <a:gdLst/>
            <a:ahLst/>
            <a:cxnLst>
              <a:cxn ang="0">
                <a:pos x="0" y="39"/>
              </a:cxn>
              <a:cxn ang="0">
                <a:pos x="45" y="39"/>
              </a:cxn>
              <a:cxn ang="0">
                <a:pos x="58" y="0"/>
              </a:cxn>
              <a:cxn ang="0">
                <a:pos x="72" y="39"/>
              </a:cxn>
              <a:cxn ang="0">
                <a:pos x="117" y="39"/>
              </a:cxn>
              <a:cxn ang="0">
                <a:pos x="81" y="63"/>
              </a:cxn>
              <a:cxn ang="0">
                <a:pos x="95" y="102"/>
              </a:cxn>
              <a:cxn ang="0">
                <a:pos x="58" y="78"/>
              </a:cxn>
              <a:cxn ang="0">
                <a:pos x="22" y="102"/>
              </a:cxn>
              <a:cxn ang="0">
                <a:pos x="36" y="63"/>
              </a:cxn>
              <a:cxn ang="0">
                <a:pos x="0" y="39"/>
              </a:cxn>
            </a:cxnLst>
            <a:rect l="0" t="0" r="r" b="b"/>
            <a:pathLst>
              <a:path w="117" h="102">
                <a:moveTo>
                  <a:pt x="0" y="39"/>
                </a:moveTo>
                <a:lnTo>
                  <a:pt x="45" y="39"/>
                </a:lnTo>
                <a:lnTo>
                  <a:pt x="58" y="0"/>
                </a:lnTo>
                <a:lnTo>
                  <a:pt x="72" y="39"/>
                </a:lnTo>
                <a:lnTo>
                  <a:pt x="117" y="39"/>
                </a:lnTo>
                <a:lnTo>
                  <a:pt x="81" y="63"/>
                </a:lnTo>
                <a:lnTo>
                  <a:pt x="95" y="102"/>
                </a:lnTo>
                <a:lnTo>
                  <a:pt x="58" y="78"/>
                </a:lnTo>
                <a:lnTo>
                  <a:pt x="22" y="102"/>
                </a:lnTo>
                <a:lnTo>
                  <a:pt x="36" y="63"/>
                </a:lnTo>
                <a:lnTo>
                  <a:pt x="0" y="3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6" name="Freeform 122"/>
          <p:cNvSpPr>
            <a:spLocks noEditPoints="1"/>
          </p:cNvSpPr>
          <p:nvPr/>
        </p:nvSpPr>
        <p:spPr bwMode="auto">
          <a:xfrm>
            <a:off x="1433512" y="5588001"/>
            <a:ext cx="209550" cy="180975"/>
          </a:xfrm>
          <a:custGeom>
            <a:avLst/>
            <a:gdLst/>
            <a:ahLst/>
            <a:cxnLst>
              <a:cxn ang="0">
                <a:pos x="0" y="43"/>
              </a:cxn>
              <a:cxn ang="0">
                <a:pos x="53" y="43"/>
              </a:cxn>
              <a:cxn ang="0">
                <a:pos x="51" y="45"/>
              </a:cxn>
              <a:cxn ang="0">
                <a:pos x="66" y="0"/>
              </a:cxn>
              <a:cxn ang="0">
                <a:pos x="82" y="45"/>
              </a:cxn>
              <a:cxn ang="0">
                <a:pos x="80" y="43"/>
              </a:cxn>
              <a:cxn ang="0">
                <a:pos x="132" y="43"/>
              </a:cxn>
              <a:cxn ang="0">
                <a:pos x="90" y="71"/>
              </a:cxn>
              <a:cxn ang="0">
                <a:pos x="91" y="69"/>
              </a:cxn>
              <a:cxn ang="0">
                <a:pos x="107" y="114"/>
              </a:cxn>
              <a:cxn ang="0">
                <a:pos x="65" y="86"/>
              </a:cxn>
              <a:cxn ang="0">
                <a:pos x="68" y="86"/>
              </a:cxn>
              <a:cxn ang="0">
                <a:pos x="26" y="114"/>
              </a:cxn>
              <a:cxn ang="0">
                <a:pos x="42" y="69"/>
              </a:cxn>
              <a:cxn ang="0">
                <a:pos x="43" y="71"/>
              </a:cxn>
              <a:cxn ang="0">
                <a:pos x="0" y="43"/>
              </a:cxn>
              <a:cxn ang="0">
                <a:pos x="47" y="69"/>
              </a:cxn>
              <a:cxn ang="0">
                <a:pos x="32" y="109"/>
              </a:cxn>
              <a:cxn ang="0">
                <a:pos x="29" y="106"/>
              </a:cxn>
              <a:cxn ang="0">
                <a:pos x="66" y="82"/>
              </a:cxn>
              <a:cxn ang="0">
                <a:pos x="104" y="106"/>
              </a:cxn>
              <a:cxn ang="0">
                <a:pos x="101" y="109"/>
              </a:cxn>
              <a:cxn ang="0">
                <a:pos x="86" y="69"/>
              </a:cxn>
              <a:cxn ang="0">
                <a:pos x="124" y="43"/>
              </a:cxn>
              <a:cxn ang="0">
                <a:pos x="125" y="48"/>
              </a:cxn>
              <a:cxn ang="0">
                <a:pos x="79" y="48"/>
              </a:cxn>
              <a:cxn ang="0">
                <a:pos x="64" y="7"/>
              </a:cxn>
              <a:cxn ang="0">
                <a:pos x="68" y="7"/>
              </a:cxn>
              <a:cxn ang="0">
                <a:pos x="54" y="48"/>
              </a:cxn>
              <a:cxn ang="0">
                <a:pos x="8" y="48"/>
              </a:cxn>
              <a:cxn ang="0">
                <a:pos x="9" y="43"/>
              </a:cxn>
              <a:cxn ang="0">
                <a:pos x="47" y="69"/>
              </a:cxn>
            </a:cxnLst>
            <a:rect l="0" t="0" r="r" b="b"/>
            <a:pathLst>
              <a:path w="132" h="114">
                <a:moveTo>
                  <a:pt x="0" y="43"/>
                </a:moveTo>
                <a:lnTo>
                  <a:pt x="53" y="43"/>
                </a:lnTo>
                <a:lnTo>
                  <a:pt x="51" y="45"/>
                </a:lnTo>
                <a:lnTo>
                  <a:pt x="66" y="0"/>
                </a:lnTo>
                <a:lnTo>
                  <a:pt x="82" y="45"/>
                </a:lnTo>
                <a:lnTo>
                  <a:pt x="80" y="43"/>
                </a:lnTo>
                <a:lnTo>
                  <a:pt x="132" y="43"/>
                </a:lnTo>
                <a:lnTo>
                  <a:pt x="90" y="71"/>
                </a:lnTo>
                <a:lnTo>
                  <a:pt x="91" y="69"/>
                </a:lnTo>
                <a:lnTo>
                  <a:pt x="107" y="114"/>
                </a:lnTo>
                <a:lnTo>
                  <a:pt x="65" y="86"/>
                </a:lnTo>
                <a:lnTo>
                  <a:pt x="68" y="86"/>
                </a:lnTo>
                <a:lnTo>
                  <a:pt x="26" y="114"/>
                </a:lnTo>
                <a:lnTo>
                  <a:pt x="42" y="69"/>
                </a:lnTo>
                <a:lnTo>
                  <a:pt x="43" y="71"/>
                </a:lnTo>
                <a:lnTo>
                  <a:pt x="0" y="43"/>
                </a:lnTo>
                <a:close/>
                <a:moveTo>
                  <a:pt x="47" y="69"/>
                </a:moveTo>
                <a:lnTo>
                  <a:pt x="32" y="109"/>
                </a:lnTo>
                <a:lnTo>
                  <a:pt x="29" y="106"/>
                </a:lnTo>
                <a:lnTo>
                  <a:pt x="66" y="82"/>
                </a:lnTo>
                <a:lnTo>
                  <a:pt x="104" y="106"/>
                </a:lnTo>
                <a:lnTo>
                  <a:pt x="101" y="109"/>
                </a:lnTo>
                <a:lnTo>
                  <a:pt x="86" y="69"/>
                </a:lnTo>
                <a:lnTo>
                  <a:pt x="124" y="43"/>
                </a:lnTo>
                <a:lnTo>
                  <a:pt x="125" y="48"/>
                </a:lnTo>
                <a:lnTo>
                  <a:pt x="79" y="48"/>
                </a:lnTo>
                <a:lnTo>
                  <a:pt x="64" y="7"/>
                </a:lnTo>
                <a:lnTo>
                  <a:pt x="68" y="7"/>
                </a:lnTo>
                <a:lnTo>
                  <a:pt x="54" y="48"/>
                </a:lnTo>
                <a:lnTo>
                  <a:pt x="8" y="48"/>
                </a:lnTo>
                <a:lnTo>
                  <a:pt x="9" y="43"/>
                </a:lnTo>
                <a:lnTo>
                  <a:pt x="47" y="69"/>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7" name="Freeform 123"/>
          <p:cNvSpPr>
            <a:spLocks/>
          </p:cNvSpPr>
          <p:nvPr/>
        </p:nvSpPr>
        <p:spPr bwMode="auto">
          <a:xfrm>
            <a:off x="3013075" y="4646614"/>
            <a:ext cx="185738" cy="161925"/>
          </a:xfrm>
          <a:custGeom>
            <a:avLst/>
            <a:gdLst/>
            <a:ahLst/>
            <a:cxnLst>
              <a:cxn ang="0">
                <a:pos x="0" y="39"/>
              </a:cxn>
              <a:cxn ang="0">
                <a:pos x="45" y="39"/>
              </a:cxn>
              <a:cxn ang="0">
                <a:pos x="59" y="0"/>
              </a:cxn>
              <a:cxn ang="0">
                <a:pos x="73" y="39"/>
              </a:cxn>
              <a:cxn ang="0">
                <a:pos x="117" y="39"/>
              </a:cxn>
              <a:cxn ang="0">
                <a:pos x="81" y="63"/>
              </a:cxn>
              <a:cxn ang="0">
                <a:pos x="95" y="102"/>
              </a:cxn>
              <a:cxn ang="0">
                <a:pos x="59" y="78"/>
              </a:cxn>
              <a:cxn ang="0">
                <a:pos x="23" y="102"/>
              </a:cxn>
              <a:cxn ang="0">
                <a:pos x="36" y="63"/>
              </a:cxn>
              <a:cxn ang="0">
                <a:pos x="0" y="39"/>
              </a:cxn>
            </a:cxnLst>
            <a:rect l="0" t="0" r="r" b="b"/>
            <a:pathLst>
              <a:path w="117" h="102">
                <a:moveTo>
                  <a:pt x="0" y="39"/>
                </a:moveTo>
                <a:lnTo>
                  <a:pt x="45" y="39"/>
                </a:lnTo>
                <a:lnTo>
                  <a:pt x="59" y="0"/>
                </a:lnTo>
                <a:lnTo>
                  <a:pt x="73" y="39"/>
                </a:lnTo>
                <a:lnTo>
                  <a:pt x="117" y="39"/>
                </a:lnTo>
                <a:lnTo>
                  <a:pt x="81" y="63"/>
                </a:lnTo>
                <a:lnTo>
                  <a:pt x="95" y="102"/>
                </a:lnTo>
                <a:lnTo>
                  <a:pt x="59" y="78"/>
                </a:lnTo>
                <a:lnTo>
                  <a:pt x="23" y="102"/>
                </a:lnTo>
                <a:lnTo>
                  <a:pt x="36" y="63"/>
                </a:lnTo>
                <a:lnTo>
                  <a:pt x="0" y="3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8" name="Freeform 124"/>
          <p:cNvSpPr>
            <a:spLocks noEditPoints="1"/>
          </p:cNvSpPr>
          <p:nvPr/>
        </p:nvSpPr>
        <p:spPr bwMode="auto">
          <a:xfrm>
            <a:off x="3001962" y="4637089"/>
            <a:ext cx="209550" cy="180975"/>
          </a:xfrm>
          <a:custGeom>
            <a:avLst/>
            <a:gdLst/>
            <a:ahLst/>
            <a:cxnLst>
              <a:cxn ang="0">
                <a:pos x="0" y="43"/>
              </a:cxn>
              <a:cxn ang="0">
                <a:pos x="52" y="43"/>
              </a:cxn>
              <a:cxn ang="0">
                <a:pos x="50" y="44"/>
              </a:cxn>
              <a:cxn ang="0">
                <a:pos x="66" y="0"/>
              </a:cxn>
              <a:cxn ang="0">
                <a:pos x="82" y="44"/>
              </a:cxn>
              <a:cxn ang="0">
                <a:pos x="80" y="43"/>
              </a:cxn>
              <a:cxn ang="0">
                <a:pos x="132" y="43"/>
              </a:cxn>
              <a:cxn ang="0">
                <a:pos x="89" y="71"/>
              </a:cxn>
              <a:cxn ang="0">
                <a:pos x="90" y="69"/>
              </a:cxn>
              <a:cxn ang="0">
                <a:pos x="106" y="114"/>
              </a:cxn>
              <a:cxn ang="0">
                <a:pos x="65" y="86"/>
              </a:cxn>
              <a:cxn ang="0">
                <a:pos x="67" y="86"/>
              </a:cxn>
              <a:cxn ang="0">
                <a:pos x="25" y="114"/>
              </a:cxn>
              <a:cxn ang="0">
                <a:pos x="41" y="69"/>
              </a:cxn>
              <a:cxn ang="0">
                <a:pos x="42" y="71"/>
              </a:cxn>
              <a:cxn ang="0">
                <a:pos x="0" y="43"/>
              </a:cxn>
              <a:cxn ang="0">
                <a:pos x="46" y="68"/>
              </a:cxn>
              <a:cxn ang="0">
                <a:pos x="32" y="109"/>
              </a:cxn>
              <a:cxn ang="0">
                <a:pos x="28" y="106"/>
              </a:cxn>
              <a:cxn ang="0">
                <a:pos x="66" y="81"/>
              </a:cxn>
              <a:cxn ang="0">
                <a:pos x="103" y="106"/>
              </a:cxn>
              <a:cxn ang="0">
                <a:pos x="100" y="109"/>
              </a:cxn>
              <a:cxn ang="0">
                <a:pos x="86" y="68"/>
              </a:cxn>
              <a:cxn ang="0">
                <a:pos x="123" y="43"/>
              </a:cxn>
              <a:cxn ang="0">
                <a:pos x="124" y="47"/>
              </a:cxn>
              <a:cxn ang="0">
                <a:pos x="78" y="47"/>
              </a:cxn>
              <a:cxn ang="0">
                <a:pos x="64" y="7"/>
              </a:cxn>
              <a:cxn ang="0">
                <a:pos x="68" y="7"/>
              </a:cxn>
              <a:cxn ang="0">
                <a:pos x="54" y="47"/>
              </a:cxn>
              <a:cxn ang="0">
                <a:pos x="7" y="47"/>
              </a:cxn>
              <a:cxn ang="0">
                <a:pos x="8" y="43"/>
              </a:cxn>
              <a:cxn ang="0">
                <a:pos x="46" y="68"/>
              </a:cxn>
            </a:cxnLst>
            <a:rect l="0" t="0" r="r" b="b"/>
            <a:pathLst>
              <a:path w="132" h="114">
                <a:moveTo>
                  <a:pt x="0" y="43"/>
                </a:moveTo>
                <a:lnTo>
                  <a:pt x="52" y="43"/>
                </a:lnTo>
                <a:lnTo>
                  <a:pt x="50" y="44"/>
                </a:lnTo>
                <a:lnTo>
                  <a:pt x="66" y="0"/>
                </a:lnTo>
                <a:lnTo>
                  <a:pt x="82" y="44"/>
                </a:lnTo>
                <a:lnTo>
                  <a:pt x="80" y="43"/>
                </a:lnTo>
                <a:lnTo>
                  <a:pt x="132" y="43"/>
                </a:lnTo>
                <a:lnTo>
                  <a:pt x="89" y="71"/>
                </a:lnTo>
                <a:lnTo>
                  <a:pt x="90" y="69"/>
                </a:lnTo>
                <a:lnTo>
                  <a:pt x="106" y="114"/>
                </a:lnTo>
                <a:lnTo>
                  <a:pt x="65" y="86"/>
                </a:lnTo>
                <a:lnTo>
                  <a:pt x="67" y="86"/>
                </a:lnTo>
                <a:lnTo>
                  <a:pt x="25" y="114"/>
                </a:lnTo>
                <a:lnTo>
                  <a:pt x="41" y="69"/>
                </a:lnTo>
                <a:lnTo>
                  <a:pt x="42" y="71"/>
                </a:lnTo>
                <a:lnTo>
                  <a:pt x="0" y="43"/>
                </a:lnTo>
                <a:close/>
                <a:moveTo>
                  <a:pt x="46" y="68"/>
                </a:moveTo>
                <a:lnTo>
                  <a:pt x="32" y="109"/>
                </a:lnTo>
                <a:lnTo>
                  <a:pt x="28" y="106"/>
                </a:lnTo>
                <a:lnTo>
                  <a:pt x="66" y="81"/>
                </a:lnTo>
                <a:lnTo>
                  <a:pt x="103" y="106"/>
                </a:lnTo>
                <a:lnTo>
                  <a:pt x="100" y="109"/>
                </a:lnTo>
                <a:lnTo>
                  <a:pt x="86" y="68"/>
                </a:lnTo>
                <a:lnTo>
                  <a:pt x="123" y="43"/>
                </a:lnTo>
                <a:lnTo>
                  <a:pt x="124" y="47"/>
                </a:lnTo>
                <a:lnTo>
                  <a:pt x="78" y="47"/>
                </a:lnTo>
                <a:lnTo>
                  <a:pt x="64" y="7"/>
                </a:lnTo>
                <a:lnTo>
                  <a:pt x="68" y="7"/>
                </a:lnTo>
                <a:lnTo>
                  <a:pt x="54" y="47"/>
                </a:lnTo>
                <a:lnTo>
                  <a:pt x="7" y="47"/>
                </a:lnTo>
                <a:lnTo>
                  <a:pt x="8" y="43"/>
                </a:lnTo>
                <a:lnTo>
                  <a:pt x="46" y="68"/>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9" name="Freeform 125"/>
          <p:cNvSpPr>
            <a:spLocks/>
          </p:cNvSpPr>
          <p:nvPr/>
        </p:nvSpPr>
        <p:spPr bwMode="auto">
          <a:xfrm>
            <a:off x="2422525" y="5597526"/>
            <a:ext cx="187325" cy="161925"/>
          </a:xfrm>
          <a:custGeom>
            <a:avLst/>
            <a:gdLst/>
            <a:ahLst/>
            <a:cxnLst>
              <a:cxn ang="0">
                <a:pos x="0" y="39"/>
              </a:cxn>
              <a:cxn ang="0">
                <a:pos x="45" y="39"/>
              </a:cxn>
              <a:cxn ang="0">
                <a:pos x="59" y="0"/>
              </a:cxn>
              <a:cxn ang="0">
                <a:pos x="73" y="39"/>
              </a:cxn>
              <a:cxn ang="0">
                <a:pos x="118" y="39"/>
              </a:cxn>
              <a:cxn ang="0">
                <a:pos x="82" y="63"/>
              </a:cxn>
              <a:cxn ang="0">
                <a:pos x="95" y="102"/>
              </a:cxn>
              <a:cxn ang="0">
                <a:pos x="59" y="78"/>
              </a:cxn>
              <a:cxn ang="0">
                <a:pos x="23" y="102"/>
              </a:cxn>
              <a:cxn ang="0">
                <a:pos x="37" y="63"/>
              </a:cxn>
              <a:cxn ang="0">
                <a:pos x="0" y="39"/>
              </a:cxn>
            </a:cxnLst>
            <a:rect l="0" t="0" r="r" b="b"/>
            <a:pathLst>
              <a:path w="118" h="102">
                <a:moveTo>
                  <a:pt x="0" y="39"/>
                </a:moveTo>
                <a:lnTo>
                  <a:pt x="45" y="39"/>
                </a:lnTo>
                <a:lnTo>
                  <a:pt x="59" y="0"/>
                </a:lnTo>
                <a:lnTo>
                  <a:pt x="73" y="39"/>
                </a:lnTo>
                <a:lnTo>
                  <a:pt x="118" y="39"/>
                </a:lnTo>
                <a:lnTo>
                  <a:pt x="82" y="63"/>
                </a:lnTo>
                <a:lnTo>
                  <a:pt x="95" y="102"/>
                </a:lnTo>
                <a:lnTo>
                  <a:pt x="59" y="78"/>
                </a:lnTo>
                <a:lnTo>
                  <a:pt x="23" y="102"/>
                </a:lnTo>
                <a:lnTo>
                  <a:pt x="37" y="63"/>
                </a:lnTo>
                <a:lnTo>
                  <a:pt x="0" y="3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0" name="Freeform 126"/>
          <p:cNvSpPr>
            <a:spLocks noEditPoints="1"/>
          </p:cNvSpPr>
          <p:nvPr/>
        </p:nvSpPr>
        <p:spPr bwMode="auto">
          <a:xfrm>
            <a:off x="2411412" y="5588001"/>
            <a:ext cx="209550" cy="180975"/>
          </a:xfrm>
          <a:custGeom>
            <a:avLst/>
            <a:gdLst/>
            <a:ahLst/>
            <a:cxnLst>
              <a:cxn ang="0">
                <a:pos x="0" y="43"/>
              </a:cxn>
              <a:cxn ang="0">
                <a:pos x="52" y="43"/>
              </a:cxn>
              <a:cxn ang="0">
                <a:pos x="50" y="45"/>
              </a:cxn>
              <a:cxn ang="0">
                <a:pos x="66" y="0"/>
              </a:cxn>
              <a:cxn ang="0">
                <a:pos x="82" y="45"/>
              </a:cxn>
              <a:cxn ang="0">
                <a:pos x="80" y="43"/>
              </a:cxn>
              <a:cxn ang="0">
                <a:pos x="132" y="43"/>
              </a:cxn>
              <a:cxn ang="0">
                <a:pos x="90" y="71"/>
              </a:cxn>
              <a:cxn ang="0">
                <a:pos x="91" y="69"/>
              </a:cxn>
              <a:cxn ang="0">
                <a:pos x="107" y="114"/>
              </a:cxn>
              <a:cxn ang="0">
                <a:pos x="65" y="86"/>
              </a:cxn>
              <a:cxn ang="0">
                <a:pos x="67" y="86"/>
              </a:cxn>
              <a:cxn ang="0">
                <a:pos x="26" y="114"/>
              </a:cxn>
              <a:cxn ang="0">
                <a:pos x="42" y="69"/>
              </a:cxn>
              <a:cxn ang="0">
                <a:pos x="42" y="71"/>
              </a:cxn>
              <a:cxn ang="0">
                <a:pos x="0" y="43"/>
              </a:cxn>
              <a:cxn ang="0">
                <a:pos x="46" y="69"/>
              </a:cxn>
              <a:cxn ang="0">
                <a:pos x="32" y="109"/>
              </a:cxn>
              <a:cxn ang="0">
                <a:pos x="29" y="106"/>
              </a:cxn>
              <a:cxn ang="0">
                <a:pos x="66" y="82"/>
              </a:cxn>
              <a:cxn ang="0">
                <a:pos x="104" y="106"/>
              </a:cxn>
              <a:cxn ang="0">
                <a:pos x="100" y="109"/>
              </a:cxn>
              <a:cxn ang="0">
                <a:pos x="86" y="69"/>
              </a:cxn>
              <a:cxn ang="0">
                <a:pos x="124" y="43"/>
              </a:cxn>
              <a:cxn ang="0">
                <a:pos x="125" y="48"/>
              </a:cxn>
              <a:cxn ang="0">
                <a:pos x="78" y="48"/>
              </a:cxn>
              <a:cxn ang="0">
                <a:pos x="64" y="7"/>
              </a:cxn>
              <a:cxn ang="0">
                <a:pos x="68" y="7"/>
              </a:cxn>
              <a:cxn ang="0">
                <a:pos x="54" y="48"/>
              </a:cxn>
              <a:cxn ang="0">
                <a:pos x="7" y="48"/>
              </a:cxn>
              <a:cxn ang="0">
                <a:pos x="9" y="43"/>
              </a:cxn>
              <a:cxn ang="0">
                <a:pos x="46" y="69"/>
              </a:cxn>
            </a:cxnLst>
            <a:rect l="0" t="0" r="r" b="b"/>
            <a:pathLst>
              <a:path w="132" h="114">
                <a:moveTo>
                  <a:pt x="0" y="43"/>
                </a:moveTo>
                <a:lnTo>
                  <a:pt x="52" y="43"/>
                </a:lnTo>
                <a:lnTo>
                  <a:pt x="50" y="45"/>
                </a:lnTo>
                <a:lnTo>
                  <a:pt x="66" y="0"/>
                </a:lnTo>
                <a:lnTo>
                  <a:pt x="82" y="45"/>
                </a:lnTo>
                <a:lnTo>
                  <a:pt x="80" y="43"/>
                </a:lnTo>
                <a:lnTo>
                  <a:pt x="132" y="43"/>
                </a:lnTo>
                <a:lnTo>
                  <a:pt x="90" y="71"/>
                </a:lnTo>
                <a:lnTo>
                  <a:pt x="91" y="69"/>
                </a:lnTo>
                <a:lnTo>
                  <a:pt x="107" y="114"/>
                </a:lnTo>
                <a:lnTo>
                  <a:pt x="65" y="86"/>
                </a:lnTo>
                <a:lnTo>
                  <a:pt x="67" y="86"/>
                </a:lnTo>
                <a:lnTo>
                  <a:pt x="26" y="114"/>
                </a:lnTo>
                <a:lnTo>
                  <a:pt x="42" y="69"/>
                </a:lnTo>
                <a:lnTo>
                  <a:pt x="42" y="71"/>
                </a:lnTo>
                <a:lnTo>
                  <a:pt x="0" y="43"/>
                </a:lnTo>
                <a:close/>
                <a:moveTo>
                  <a:pt x="46" y="69"/>
                </a:moveTo>
                <a:lnTo>
                  <a:pt x="32" y="109"/>
                </a:lnTo>
                <a:lnTo>
                  <a:pt x="29" y="106"/>
                </a:lnTo>
                <a:lnTo>
                  <a:pt x="66" y="82"/>
                </a:lnTo>
                <a:lnTo>
                  <a:pt x="104" y="106"/>
                </a:lnTo>
                <a:lnTo>
                  <a:pt x="100" y="109"/>
                </a:lnTo>
                <a:lnTo>
                  <a:pt x="86" y="69"/>
                </a:lnTo>
                <a:lnTo>
                  <a:pt x="124" y="43"/>
                </a:lnTo>
                <a:lnTo>
                  <a:pt x="125" y="48"/>
                </a:lnTo>
                <a:lnTo>
                  <a:pt x="78" y="48"/>
                </a:lnTo>
                <a:lnTo>
                  <a:pt x="64" y="7"/>
                </a:lnTo>
                <a:lnTo>
                  <a:pt x="68" y="7"/>
                </a:lnTo>
                <a:lnTo>
                  <a:pt x="54" y="48"/>
                </a:lnTo>
                <a:lnTo>
                  <a:pt x="7" y="48"/>
                </a:lnTo>
                <a:lnTo>
                  <a:pt x="9" y="43"/>
                </a:lnTo>
                <a:lnTo>
                  <a:pt x="46" y="69"/>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1151" name="Picture 127"/>
          <p:cNvPicPr>
            <a:picLocks noChangeAspect="1" noChangeArrowheads="1"/>
          </p:cNvPicPr>
          <p:nvPr/>
        </p:nvPicPr>
        <p:blipFill>
          <a:blip r:embed="rId44" cstate="print"/>
          <a:srcRect/>
          <a:stretch>
            <a:fillRect/>
          </a:stretch>
        </p:blipFill>
        <p:spPr bwMode="auto">
          <a:xfrm>
            <a:off x="1825625" y="2535239"/>
            <a:ext cx="4856163" cy="204788"/>
          </a:xfrm>
          <a:prstGeom prst="rect">
            <a:avLst/>
          </a:prstGeom>
          <a:noFill/>
          <a:ln w="9525">
            <a:noFill/>
            <a:miter lim="800000"/>
            <a:headEnd/>
            <a:tailEnd/>
          </a:ln>
        </p:spPr>
      </p:pic>
      <p:pic>
        <p:nvPicPr>
          <p:cNvPr id="1152" name="Picture 128"/>
          <p:cNvPicPr>
            <a:picLocks noChangeAspect="1" noChangeArrowheads="1"/>
          </p:cNvPicPr>
          <p:nvPr/>
        </p:nvPicPr>
        <p:blipFill>
          <a:blip r:embed="rId45" cstate="print"/>
          <a:srcRect/>
          <a:stretch>
            <a:fillRect/>
          </a:stretch>
        </p:blipFill>
        <p:spPr bwMode="auto">
          <a:xfrm>
            <a:off x="1825625" y="2535239"/>
            <a:ext cx="4856163" cy="204788"/>
          </a:xfrm>
          <a:prstGeom prst="rect">
            <a:avLst/>
          </a:prstGeom>
          <a:noFill/>
          <a:ln w="9525">
            <a:noFill/>
            <a:miter lim="800000"/>
            <a:headEnd/>
            <a:tailEnd/>
          </a:ln>
        </p:spPr>
      </p:pic>
      <p:sp>
        <p:nvSpPr>
          <p:cNvPr id="1153" name="Rectangle 129"/>
          <p:cNvSpPr>
            <a:spLocks noChangeArrowheads="1"/>
          </p:cNvSpPr>
          <p:nvPr/>
        </p:nvSpPr>
        <p:spPr bwMode="auto">
          <a:xfrm>
            <a:off x="1906588" y="2590801"/>
            <a:ext cx="4727574"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indent="0" algn="ctr" defTabSz="914400">
              <a:lnSpc>
                <a:spcPct val="100000"/>
              </a:lnSpc>
              <a:spcBef>
                <a:spcPts val="0"/>
              </a:spcBef>
              <a:spcAft>
                <a:spcPts val="0"/>
              </a:spcAft>
              <a:buNone/>
            </a:pPr>
            <a:r>
              <a:rPr lang="ru-RU" sz="700" b="1" i="0" u="none" strike="noStrike" cap="none" baseline="0" smtClean="0">
                <a:solidFill>
                  <a:srgbClr val="000000"/>
                </a:solidFill>
                <a:effectLst/>
                <a:latin typeface="Arial"/>
                <a:ea typeface="+mn-ea"/>
                <a:cs typeface="Arial"/>
              </a:rPr>
              <a:t>Технологии</a:t>
            </a:r>
            <a:r>
              <a:rPr lang="ru-RU" sz="700" b="1" i="0" u="none" strike="noStrike" cap="none" baseline="0" smtClean="0">
                <a:solidFill>
                  <a:srgbClr val="000000"/>
                </a:solidFill>
                <a:effectLst/>
                <a:latin typeface="Arial"/>
                <a:ea typeface="+mn-ea"/>
                <a:cs typeface="Arial"/>
              </a:rPr>
              <a:t> разработки пользовательского </a:t>
            </a:r>
            <a:r>
              <a:rPr lang="ru-RU" sz="700" b="1" i="0" u="none" strike="noStrike" cap="none" baseline="0" smtClean="0">
                <a:solidFill>
                  <a:srgbClr val="000000"/>
                </a:solidFill>
                <a:effectLst/>
                <a:latin typeface="Arial"/>
                <a:ea typeface="+mn-ea"/>
                <a:cs typeface="Arial"/>
              </a:rPr>
              <a:t>интерфейса</a:t>
            </a:r>
            <a:endParaRPr lang="ru-RU" sz="700" b="1" i="0" u="none" strike="noStrike" cap="none" baseline="0">
              <a:solidFill>
                <a:srgbClr val="000000"/>
              </a:solidFill>
              <a:effectLst/>
              <a:latin typeface="Arial"/>
              <a:ea typeface="+mn-ea"/>
              <a:cs typeface="Arial"/>
            </a:endParaRPr>
          </a:p>
        </p:txBody>
      </p:sp>
      <p:sp>
        <p:nvSpPr>
          <p:cNvPr id="1154" name="Freeform 130"/>
          <p:cNvSpPr>
            <a:spLocks/>
          </p:cNvSpPr>
          <p:nvPr/>
        </p:nvSpPr>
        <p:spPr bwMode="auto">
          <a:xfrm>
            <a:off x="6540500" y="2457451"/>
            <a:ext cx="185738" cy="161925"/>
          </a:xfrm>
          <a:custGeom>
            <a:avLst/>
            <a:gdLst/>
            <a:ahLst/>
            <a:cxnLst>
              <a:cxn ang="0">
                <a:pos x="0" y="39"/>
              </a:cxn>
              <a:cxn ang="0">
                <a:pos x="45" y="39"/>
              </a:cxn>
              <a:cxn ang="0">
                <a:pos x="59" y="0"/>
              </a:cxn>
              <a:cxn ang="0">
                <a:pos x="72" y="39"/>
              </a:cxn>
              <a:cxn ang="0">
                <a:pos x="117" y="39"/>
              </a:cxn>
              <a:cxn ang="0">
                <a:pos x="81" y="63"/>
              </a:cxn>
              <a:cxn ang="0">
                <a:pos x="95" y="102"/>
              </a:cxn>
              <a:cxn ang="0">
                <a:pos x="59" y="78"/>
              </a:cxn>
              <a:cxn ang="0">
                <a:pos x="22" y="102"/>
              </a:cxn>
              <a:cxn ang="0">
                <a:pos x="36" y="63"/>
              </a:cxn>
              <a:cxn ang="0">
                <a:pos x="0" y="39"/>
              </a:cxn>
            </a:cxnLst>
            <a:rect l="0" t="0" r="r" b="b"/>
            <a:pathLst>
              <a:path w="117" h="102">
                <a:moveTo>
                  <a:pt x="0" y="39"/>
                </a:moveTo>
                <a:lnTo>
                  <a:pt x="45" y="39"/>
                </a:lnTo>
                <a:lnTo>
                  <a:pt x="59" y="0"/>
                </a:lnTo>
                <a:lnTo>
                  <a:pt x="72" y="39"/>
                </a:lnTo>
                <a:lnTo>
                  <a:pt x="117" y="39"/>
                </a:lnTo>
                <a:lnTo>
                  <a:pt x="81" y="63"/>
                </a:lnTo>
                <a:lnTo>
                  <a:pt x="95" y="102"/>
                </a:lnTo>
                <a:lnTo>
                  <a:pt x="59" y="78"/>
                </a:lnTo>
                <a:lnTo>
                  <a:pt x="22" y="102"/>
                </a:lnTo>
                <a:lnTo>
                  <a:pt x="36" y="63"/>
                </a:lnTo>
                <a:lnTo>
                  <a:pt x="0" y="3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5" name="Freeform 131"/>
          <p:cNvSpPr>
            <a:spLocks noEditPoints="1"/>
          </p:cNvSpPr>
          <p:nvPr/>
        </p:nvSpPr>
        <p:spPr bwMode="auto">
          <a:xfrm>
            <a:off x="6529387" y="2447926"/>
            <a:ext cx="209550" cy="180975"/>
          </a:xfrm>
          <a:custGeom>
            <a:avLst/>
            <a:gdLst/>
            <a:ahLst/>
            <a:cxnLst>
              <a:cxn ang="0">
                <a:pos x="0" y="43"/>
              </a:cxn>
              <a:cxn ang="0">
                <a:pos x="52" y="43"/>
              </a:cxn>
              <a:cxn ang="0">
                <a:pos x="50" y="44"/>
              </a:cxn>
              <a:cxn ang="0">
                <a:pos x="66" y="0"/>
              </a:cxn>
              <a:cxn ang="0">
                <a:pos x="81" y="44"/>
              </a:cxn>
              <a:cxn ang="0">
                <a:pos x="79" y="43"/>
              </a:cxn>
              <a:cxn ang="0">
                <a:pos x="132" y="43"/>
              </a:cxn>
              <a:cxn ang="0">
                <a:pos x="89" y="71"/>
              </a:cxn>
              <a:cxn ang="0">
                <a:pos x="90" y="68"/>
              </a:cxn>
              <a:cxn ang="0">
                <a:pos x="106" y="114"/>
              </a:cxn>
              <a:cxn ang="0">
                <a:pos x="64" y="86"/>
              </a:cxn>
              <a:cxn ang="0">
                <a:pos x="67" y="86"/>
              </a:cxn>
              <a:cxn ang="0">
                <a:pos x="25" y="114"/>
              </a:cxn>
              <a:cxn ang="0">
                <a:pos x="41" y="68"/>
              </a:cxn>
              <a:cxn ang="0">
                <a:pos x="42" y="71"/>
              </a:cxn>
              <a:cxn ang="0">
                <a:pos x="0" y="43"/>
              </a:cxn>
              <a:cxn ang="0">
                <a:pos x="46" y="68"/>
              </a:cxn>
              <a:cxn ang="0">
                <a:pos x="32" y="109"/>
              </a:cxn>
              <a:cxn ang="0">
                <a:pos x="28" y="106"/>
              </a:cxn>
              <a:cxn ang="0">
                <a:pos x="66" y="81"/>
              </a:cxn>
              <a:cxn ang="0">
                <a:pos x="103" y="106"/>
              </a:cxn>
              <a:cxn ang="0">
                <a:pos x="100" y="109"/>
              </a:cxn>
              <a:cxn ang="0">
                <a:pos x="85" y="68"/>
              </a:cxn>
              <a:cxn ang="0">
                <a:pos x="123" y="43"/>
              </a:cxn>
              <a:cxn ang="0">
                <a:pos x="124" y="47"/>
              </a:cxn>
              <a:cxn ang="0">
                <a:pos x="78" y="47"/>
              </a:cxn>
              <a:cxn ang="0">
                <a:pos x="64" y="7"/>
              </a:cxn>
              <a:cxn ang="0">
                <a:pos x="68" y="7"/>
              </a:cxn>
              <a:cxn ang="0">
                <a:pos x="53" y="47"/>
              </a:cxn>
              <a:cxn ang="0">
                <a:pos x="7" y="47"/>
              </a:cxn>
              <a:cxn ang="0">
                <a:pos x="8" y="43"/>
              </a:cxn>
              <a:cxn ang="0">
                <a:pos x="46" y="68"/>
              </a:cxn>
            </a:cxnLst>
            <a:rect l="0" t="0" r="r" b="b"/>
            <a:pathLst>
              <a:path w="132" h="114">
                <a:moveTo>
                  <a:pt x="0" y="43"/>
                </a:moveTo>
                <a:lnTo>
                  <a:pt x="52" y="43"/>
                </a:lnTo>
                <a:lnTo>
                  <a:pt x="50" y="44"/>
                </a:lnTo>
                <a:lnTo>
                  <a:pt x="66" y="0"/>
                </a:lnTo>
                <a:lnTo>
                  <a:pt x="81" y="44"/>
                </a:lnTo>
                <a:lnTo>
                  <a:pt x="79" y="43"/>
                </a:lnTo>
                <a:lnTo>
                  <a:pt x="132" y="43"/>
                </a:lnTo>
                <a:lnTo>
                  <a:pt x="89" y="71"/>
                </a:lnTo>
                <a:lnTo>
                  <a:pt x="90" y="68"/>
                </a:lnTo>
                <a:lnTo>
                  <a:pt x="106" y="114"/>
                </a:lnTo>
                <a:lnTo>
                  <a:pt x="64" y="86"/>
                </a:lnTo>
                <a:lnTo>
                  <a:pt x="67" y="86"/>
                </a:lnTo>
                <a:lnTo>
                  <a:pt x="25" y="114"/>
                </a:lnTo>
                <a:lnTo>
                  <a:pt x="41" y="68"/>
                </a:lnTo>
                <a:lnTo>
                  <a:pt x="42" y="71"/>
                </a:lnTo>
                <a:lnTo>
                  <a:pt x="0" y="43"/>
                </a:lnTo>
                <a:close/>
                <a:moveTo>
                  <a:pt x="46" y="68"/>
                </a:moveTo>
                <a:lnTo>
                  <a:pt x="32" y="109"/>
                </a:lnTo>
                <a:lnTo>
                  <a:pt x="28" y="106"/>
                </a:lnTo>
                <a:lnTo>
                  <a:pt x="66" y="81"/>
                </a:lnTo>
                <a:lnTo>
                  <a:pt x="103" y="106"/>
                </a:lnTo>
                <a:lnTo>
                  <a:pt x="100" y="109"/>
                </a:lnTo>
                <a:lnTo>
                  <a:pt x="85" y="68"/>
                </a:lnTo>
                <a:lnTo>
                  <a:pt x="123" y="43"/>
                </a:lnTo>
                <a:lnTo>
                  <a:pt x="124" y="47"/>
                </a:lnTo>
                <a:lnTo>
                  <a:pt x="78" y="47"/>
                </a:lnTo>
                <a:lnTo>
                  <a:pt x="64" y="7"/>
                </a:lnTo>
                <a:lnTo>
                  <a:pt x="68" y="7"/>
                </a:lnTo>
                <a:lnTo>
                  <a:pt x="53" y="47"/>
                </a:lnTo>
                <a:lnTo>
                  <a:pt x="7" y="47"/>
                </a:lnTo>
                <a:lnTo>
                  <a:pt x="8" y="43"/>
                </a:lnTo>
                <a:lnTo>
                  <a:pt x="46" y="68"/>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1156" name="Picture 132"/>
          <p:cNvPicPr>
            <a:picLocks noChangeAspect="1" noChangeArrowheads="1"/>
          </p:cNvPicPr>
          <p:nvPr/>
        </p:nvPicPr>
        <p:blipFill>
          <a:blip r:embed="rId46" cstate="print"/>
          <a:srcRect/>
          <a:stretch>
            <a:fillRect/>
          </a:stretch>
        </p:blipFill>
        <p:spPr bwMode="auto">
          <a:xfrm>
            <a:off x="3195637" y="3686176"/>
            <a:ext cx="1023938" cy="415925"/>
          </a:xfrm>
          <a:prstGeom prst="rect">
            <a:avLst/>
          </a:prstGeom>
          <a:noFill/>
          <a:ln w="9525">
            <a:noFill/>
            <a:miter lim="800000"/>
            <a:headEnd/>
            <a:tailEnd/>
          </a:ln>
        </p:spPr>
      </p:pic>
      <p:pic>
        <p:nvPicPr>
          <p:cNvPr id="1157" name="Picture 133"/>
          <p:cNvPicPr>
            <a:picLocks noChangeAspect="1" noChangeArrowheads="1"/>
          </p:cNvPicPr>
          <p:nvPr/>
        </p:nvPicPr>
        <p:blipFill>
          <a:blip r:embed="rId47" cstate="print"/>
          <a:srcRect/>
          <a:stretch>
            <a:fillRect/>
          </a:stretch>
        </p:blipFill>
        <p:spPr bwMode="auto">
          <a:xfrm>
            <a:off x="3195637" y="3686176"/>
            <a:ext cx="1022350" cy="415925"/>
          </a:xfrm>
          <a:prstGeom prst="rect">
            <a:avLst/>
          </a:prstGeom>
          <a:noFill/>
          <a:ln w="9525">
            <a:noFill/>
            <a:miter lim="800000"/>
            <a:headEnd/>
            <a:tailEnd/>
          </a:ln>
        </p:spPr>
      </p:pic>
      <p:sp>
        <p:nvSpPr>
          <p:cNvPr id="1158" name="Rectangle 134"/>
          <p:cNvSpPr>
            <a:spLocks noChangeArrowheads="1"/>
          </p:cNvSpPr>
          <p:nvPr/>
        </p:nvSpPr>
        <p:spPr bwMode="auto">
          <a:xfrm>
            <a:off x="3195637" y="3783014"/>
            <a:ext cx="1008061"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4400">
              <a:spcBef>
                <a:spcPts val="0"/>
              </a:spcBef>
              <a:spcAft>
                <a:spcPts val="0"/>
              </a:spcAft>
              <a:buNone/>
            </a:pPr>
            <a:r>
              <a:rPr lang="ru-RU" sz="700" b="1" i="0" u="none" strike="noStrike" cap="none" baseline="0" smtClean="0">
                <a:solidFill>
                  <a:srgbClr val="000000"/>
                </a:solidFill>
                <a:effectLst/>
                <a:latin typeface="Arial"/>
                <a:ea typeface="+mn-ea"/>
                <a:cs typeface="Arial"/>
              </a:rPr>
              <a:t>Приложения</a:t>
            </a:r>
            <a:r>
              <a:rPr lang="ru-RU" sz="700" b="1" i="0" u="none" strike="noStrike" cap="none" baseline="0" smtClean="0">
                <a:solidFill>
                  <a:srgbClr val="000000"/>
                </a:solidFill>
                <a:effectLst/>
                <a:latin typeface="Arial"/>
                <a:ea typeface="+mn-ea"/>
                <a:cs typeface="Arial"/>
              </a:rPr>
              <a:t> на базе River/Oxygen </a:t>
            </a:r>
            <a:endParaRPr lang="ru-RU" sz="700" b="1" i="0" u="none" strike="noStrike" cap="none" baseline="0">
              <a:solidFill>
                <a:srgbClr val="000000"/>
              </a:solidFill>
              <a:effectLst/>
              <a:latin typeface="Arial"/>
              <a:ea typeface="+mn-ea"/>
              <a:cs typeface="Arial"/>
            </a:endParaRPr>
          </a:p>
        </p:txBody>
      </p:sp>
      <p:sp>
        <p:nvSpPr>
          <p:cNvPr id="1160" name="Freeform 136"/>
          <p:cNvSpPr>
            <a:spLocks/>
          </p:cNvSpPr>
          <p:nvPr/>
        </p:nvSpPr>
        <p:spPr bwMode="auto">
          <a:xfrm>
            <a:off x="460375" y="2452689"/>
            <a:ext cx="187325" cy="161925"/>
          </a:xfrm>
          <a:custGeom>
            <a:avLst/>
            <a:gdLst/>
            <a:ahLst/>
            <a:cxnLst>
              <a:cxn ang="0">
                <a:pos x="0" y="39"/>
              </a:cxn>
              <a:cxn ang="0">
                <a:pos x="45" y="39"/>
              </a:cxn>
              <a:cxn ang="0">
                <a:pos x="59" y="0"/>
              </a:cxn>
              <a:cxn ang="0">
                <a:pos x="73" y="39"/>
              </a:cxn>
              <a:cxn ang="0">
                <a:pos x="118" y="39"/>
              </a:cxn>
              <a:cxn ang="0">
                <a:pos x="81" y="63"/>
              </a:cxn>
              <a:cxn ang="0">
                <a:pos x="95" y="102"/>
              </a:cxn>
              <a:cxn ang="0">
                <a:pos x="59" y="78"/>
              </a:cxn>
              <a:cxn ang="0">
                <a:pos x="23" y="102"/>
              </a:cxn>
              <a:cxn ang="0">
                <a:pos x="37" y="63"/>
              </a:cxn>
              <a:cxn ang="0">
                <a:pos x="0" y="39"/>
              </a:cxn>
            </a:cxnLst>
            <a:rect l="0" t="0" r="r" b="b"/>
            <a:pathLst>
              <a:path w="118" h="102">
                <a:moveTo>
                  <a:pt x="0" y="39"/>
                </a:moveTo>
                <a:lnTo>
                  <a:pt x="45" y="39"/>
                </a:lnTo>
                <a:lnTo>
                  <a:pt x="59" y="0"/>
                </a:lnTo>
                <a:lnTo>
                  <a:pt x="73" y="39"/>
                </a:lnTo>
                <a:lnTo>
                  <a:pt x="118" y="39"/>
                </a:lnTo>
                <a:lnTo>
                  <a:pt x="81" y="63"/>
                </a:lnTo>
                <a:lnTo>
                  <a:pt x="95" y="102"/>
                </a:lnTo>
                <a:lnTo>
                  <a:pt x="59" y="78"/>
                </a:lnTo>
                <a:lnTo>
                  <a:pt x="23" y="102"/>
                </a:lnTo>
                <a:lnTo>
                  <a:pt x="37" y="63"/>
                </a:lnTo>
                <a:lnTo>
                  <a:pt x="0" y="3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1" name="Freeform 137"/>
          <p:cNvSpPr>
            <a:spLocks noEditPoints="1"/>
          </p:cNvSpPr>
          <p:nvPr/>
        </p:nvSpPr>
        <p:spPr bwMode="auto">
          <a:xfrm>
            <a:off x="449262" y="2443164"/>
            <a:ext cx="209550" cy="179388"/>
          </a:xfrm>
          <a:custGeom>
            <a:avLst/>
            <a:gdLst/>
            <a:ahLst/>
            <a:cxnLst>
              <a:cxn ang="0">
                <a:pos x="0" y="43"/>
              </a:cxn>
              <a:cxn ang="0">
                <a:pos x="52" y="43"/>
              </a:cxn>
              <a:cxn ang="0">
                <a:pos x="50" y="44"/>
              </a:cxn>
              <a:cxn ang="0">
                <a:pos x="66" y="0"/>
              </a:cxn>
              <a:cxn ang="0">
                <a:pos x="82" y="44"/>
              </a:cxn>
              <a:cxn ang="0">
                <a:pos x="80" y="43"/>
              </a:cxn>
              <a:cxn ang="0">
                <a:pos x="132" y="43"/>
              </a:cxn>
              <a:cxn ang="0">
                <a:pos x="90" y="71"/>
              </a:cxn>
              <a:cxn ang="0">
                <a:pos x="90" y="68"/>
              </a:cxn>
              <a:cxn ang="0">
                <a:pos x="107" y="113"/>
              </a:cxn>
              <a:cxn ang="0">
                <a:pos x="65" y="86"/>
              </a:cxn>
              <a:cxn ang="0">
                <a:pos x="67" y="86"/>
              </a:cxn>
              <a:cxn ang="0">
                <a:pos x="25" y="113"/>
              </a:cxn>
              <a:cxn ang="0">
                <a:pos x="42" y="68"/>
              </a:cxn>
              <a:cxn ang="0">
                <a:pos x="42" y="71"/>
              </a:cxn>
              <a:cxn ang="0">
                <a:pos x="0" y="43"/>
              </a:cxn>
              <a:cxn ang="0">
                <a:pos x="46" y="68"/>
              </a:cxn>
              <a:cxn ang="0">
                <a:pos x="32" y="109"/>
              </a:cxn>
              <a:cxn ang="0">
                <a:pos x="29" y="106"/>
              </a:cxn>
              <a:cxn ang="0">
                <a:pos x="66" y="81"/>
              </a:cxn>
              <a:cxn ang="0">
                <a:pos x="103" y="106"/>
              </a:cxn>
              <a:cxn ang="0">
                <a:pos x="100" y="109"/>
              </a:cxn>
              <a:cxn ang="0">
                <a:pos x="86" y="68"/>
              </a:cxn>
              <a:cxn ang="0">
                <a:pos x="123" y="43"/>
              </a:cxn>
              <a:cxn ang="0">
                <a:pos x="125" y="47"/>
              </a:cxn>
              <a:cxn ang="0">
                <a:pos x="78" y="47"/>
              </a:cxn>
              <a:cxn ang="0">
                <a:pos x="64" y="7"/>
              </a:cxn>
              <a:cxn ang="0">
                <a:pos x="68" y="7"/>
              </a:cxn>
              <a:cxn ang="0">
                <a:pos x="54" y="47"/>
              </a:cxn>
              <a:cxn ang="0">
                <a:pos x="7" y="47"/>
              </a:cxn>
              <a:cxn ang="0">
                <a:pos x="9" y="43"/>
              </a:cxn>
              <a:cxn ang="0">
                <a:pos x="46" y="68"/>
              </a:cxn>
            </a:cxnLst>
            <a:rect l="0" t="0" r="r" b="b"/>
            <a:pathLst>
              <a:path w="132" h="113">
                <a:moveTo>
                  <a:pt x="0" y="43"/>
                </a:moveTo>
                <a:lnTo>
                  <a:pt x="52" y="43"/>
                </a:lnTo>
                <a:lnTo>
                  <a:pt x="50" y="44"/>
                </a:lnTo>
                <a:lnTo>
                  <a:pt x="66" y="0"/>
                </a:lnTo>
                <a:lnTo>
                  <a:pt x="82" y="44"/>
                </a:lnTo>
                <a:lnTo>
                  <a:pt x="80" y="43"/>
                </a:lnTo>
                <a:lnTo>
                  <a:pt x="132" y="43"/>
                </a:lnTo>
                <a:lnTo>
                  <a:pt x="90" y="71"/>
                </a:lnTo>
                <a:lnTo>
                  <a:pt x="90" y="68"/>
                </a:lnTo>
                <a:lnTo>
                  <a:pt x="107" y="113"/>
                </a:lnTo>
                <a:lnTo>
                  <a:pt x="65" y="86"/>
                </a:lnTo>
                <a:lnTo>
                  <a:pt x="67" y="86"/>
                </a:lnTo>
                <a:lnTo>
                  <a:pt x="25" y="113"/>
                </a:lnTo>
                <a:lnTo>
                  <a:pt x="42" y="68"/>
                </a:lnTo>
                <a:lnTo>
                  <a:pt x="42" y="71"/>
                </a:lnTo>
                <a:lnTo>
                  <a:pt x="0" y="43"/>
                </a:lnTo>
                <a:close/>
                <a:moveTo>
                  <a:pt x="46" y="68"/>
                </a:moveTo>
                <a:lnTo>
                  <a:pt x="32" y="109"/>
                </a:lnTo>
                <a:lnTo>
                  <a:pt x="29" y="106"/>
                </a:lnTo>
                <a:lnTo>
                  <a:pt x="66" y="81"/>
                </a:lnTo>
                <a:lnTo>
                  <a:pt x="103" y="106"/>
                </a:lnTo>
                <a:lnTo>
                  <a:pt x="100" y="109"/>
                </a:lnTo>
                <a:lnTo>
                  <a:pt x="86" y="68"/>
                </a:lnTo>
                <a:lnTo>
                  <a:pt x="123" y="43"/>
                </a:lnTo>
                <a:lnTo>
                  <a:pt x="125" y="47"/>
                </a:lnTo>
                <a:lnTo>
                  <a:pt x="78" y="47"/>
                </a:lnTo>
                <a:lnTo>
                  <a:pt x="64" y="7"/>
                </a:lnTo>
                <a:lnTo>
                  <a:pt x="68" y="7"/>
                </a:lnTo>
                <a:lnTo>
                  <a:pt x="54" y="47"/>
                </a:lnTo>
                <a:lnTo>
                  <a:pt x="7" y="47"/>
                </a:lnTo>
                <a:lnTo>
                  <a:pt x="9" y="43"/>
                </a:lnTo>
                <a:lnTo>
                  <a:pt x="46" y="68"/>
                </a:lnTo>
                <a:close/>
              </a:path>
            </a:pathLst>
          </a:custGeom>
          <a:solidFill>
            <a:srgbClr val="CCCCCC"/>
          </a:solidFill>
          <a:ln w="0" cap="flat">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Механизм однократного предъявления пароля SAP NetWeaver (Single Sign-On)</a:t>
            </a:r>
            <a:endParaRPr lang="ru-RU" sz="2400" b="1" i="0">
              <a:solidFill>
                <a:srgbClr val="666666"/>
              </a:solidFill>
              <a:latin typeface="Arial"/>
              <a:ea typeface="+mj-ea"/>
              <a:cs typeface="+mj-cs"/>
            </a:endParaRPr>
          </a:p>
        </p:txBody>
      </p:sp>
      <p:sp>
        <p:nvSpPr>
          <p:cNvPr id="5" name="Rectangle 3"/>
          <p:cNvSpPr>
            <a:spLocks noChangeArrowheads="1"/>
          </p:cNvSpPr>
          <p:nvPr/>
        </p:nvSpPr>
        <p:spPr bwMode="gray">
          <a:xfrm>
            <a:off x="165100" y="1371600"/>
            <a:ext cx="1639888" cy="2717800"/>
          </a:xfrm>
          <a:prstGeom prst="rect">
            <a:avLst/>
          </a:prstGeom>
          <a:solidFill>
            <a:srgbClr val="DDDDDD"/>
          </a:solidFill>
          <a:ln w="12700">
            <a:noFill/>
            <a:miter lim="800000"/>
            <a:headEnd/>
            <a:tailEnd/>
          </a:ln>
          <a:effectLst/>
        </p:spPr>
        <p:txBody>
          <a:bodyPr wrap="none" lIns="90000" tIns="82800" rIns="90000" bIns="46800"/>
          <a:lstStyle/>
          <a:p>
            <a:pPr algn="l" defTabSz="914400">
              <a:lnSpc>
                <a:spcPct val="90000"/>
              </a:lnSpc>
              <a:buNone/>
            </a:pPr>
            <a:r>
              <a:rPr lang="ru-RU" sz="1600" b="0" i="0" smtClean="0">
                <a:latin typeface="Arial Black"/>
                <a:ea typeface="+mn-ea"/>
                <a:cs typeface="+mn-cs"/>
              </a:rPr>
              <a:t>SAP</a:t>
            </a:r>
            <a:br>
              <a:rPr lang="ru-RU" sz="1600" b="0" i="0" smtClean="0">
                <a:latin typeface="Arial Black"/>
                <a:ea typeface="+mn-ea"/>
                <a:cs typeface="+mn-cs"/>
              </a:rPr>
            </a:br>
            <a:r>
              <a:rPr lang="ru-RU" sz="1600" b="0" i="0" smtClean="0">
                <a:latin typeface="Arial Black"/>
                <a:ea typeface="+mn-ea"/>
                <a:cs typeface="+mn-cs"/>
              </a:rPr>
              <a:t>NetWeaver</a:t>
            </a:r>
            <a:br>
              <a:rPr lang="ru-RU" sz="1600" b="0" i="0" smtClean="0">
                <a:latin typeface="Arial Black"/>
                <a:ea typeface="+mn-ea"/>
                <a:cs typeface="+mn-cs"/>
              </a:rPr>
            </a:br>
            <a:r>
              <a:rPr lang="ru-RU" sz="1600" b="0" i="0" smtClean="0">
                <a:latin typeface="Arial Black"/>
                <a:ea typeface="+mn-ea"/>
                <a:cs typeface="+mn-cs"/>
              </a:rPr>
              <a:t>Single</a:t>
            </a:r>
            <a:br>
              <a:rPr lang="ru-RU" sz="1600" b="0" i="0" smtClean="0">
                <a:latin typeface="Arial Black"/>
                <a:ea typeface="+mn-ea"/>
                <a:cs typeface="+mn-cs"/>
              </a:rPr>
            </a:br>
            <a:r>
              <a:rPr lang="ru-RU" sz="1600" b="0" i="0" smtClean="0">
                <a:latin typeface="Arial Black"/>
                <a:ea typeface="+mn-ea"/>
                <a:cs typeface="+mn-cs"/>
              </a:rPr>
              <a:t>Sign-On</a:t>
            </a:r>
          </a:p>
          <a:p>
            <a:pPr algn="l" defTabSz="914400">
              <a:lnSpc>
                <a:spcPct val="90000"/>
              </a:lnSpc>
              <a:buNone/>
            </a:pPr>
            <a:endParaRPr lang="ru-RU" sz="1600" smtClean="0">
              <a:latin typeface="Arial Black"/>
            </a:endParaRPr>
          </a:p>
        </p:txBody>
      </p:sp>
      <p:sp>
        <p:nvSpPr>
          <p:cNvPr id="7" name="Rectangle 5"/>
          <p:cNvSpPr>
            <a:spLocks noChangeArrowheads="1"/>
          </p:cNvSpPr>
          <p:nvPr/>
        </p:nvSpPr>
        <p:spPr bwMode="gray">
          <a:xfrm>
            <a:off x="1562987" y="1419852"/>
            <a:ext cx="2320925" cy="741362"/>
          </a:xfrm>
          <a:prstGeom prst="rect">
            <a:avLst/>
          </a:prstGeom>
          <a:solidFill>
            <a:schemeClr val="accent1">
              <a:lumMod val="60000"/>
              <a:lumOff val="40000"/>
              <a:alpha val="50000"/>
            </a:schemeClr>
          </a:solidFill>
          <a:ln w="6350">
            <a:solidFill>
              <a:srgbClr val="FFCC66"/>
            </a:solidFill>
            <a:miter lim="800000"/>
            <a:headEnd/>
            <a:tailEnd/>
          </a:ln>
          <a:effectLst/>
        </p:spPr>
        <p:txBody>
          <a:bodyPr wrap="none" lIns="92075" tIns="46038" rIns="92075" bIns="46038" anchor="ctr"/>
          <a:lstStyle/>
          <a:p>
            <a:pPr algn="l" defTabSz="914400">
              <a:lnSpc>
                <a:spcPct val="90000"/>
              </a:lnSpc>
              <a:buNone/>
            </a:pPr>
            <a:r>
              <a:rPr lang="ru-RU" sz="1600" b="0" i="0" smtClean="0">
                <a:latin typeface="Arial"/>
                <a:ea typeface="+mn-ea"/>
                <a:cs typeface="+mn-cs"/>
              </a:rPr>
              <a:t>Объединение</a:t>
            </a:r>
            <a:endParaRPr lang="ru-RU" sz="1600" b="0" i="0" smtClean="0">
              <a:latin typeface="Arial"/>
              <a:ea typeface="+mn-ea"/>
              <a:cs typeface="+mn-cs"/>
            </a:endParaRPr>
          </a:p>
          <a:p>
            <a:pPr algn="l" defTabSz="914400">
              <a:lnSpc>
                <a:spcPct val="90000"/>
              </a:lnSpc>
              <a:buNone/>
            </a:pPr>
            <a:r>
              <a:rPr lang="ru-RU" sz="1600" b="0" i="0" smtClean="0">
                <a:latin typeface="Arial"/>
                <a:ea typeface="+mn-ea"/>
                <a:cs typeface="+mn-cs"/>
              </a:rPr>
              <a:t>И</a:t>
            </a:r>
            <a:r>
              <a:rPr lang="ru-RU" sz="1600" b="0" i="0" smtClean="0">
                <a:latin typeface="Arial"/>
                <a:ea typeface="+mn-ea"/>
                <a:cs typeface="+mn-cs"/>
              </a:rPr>
              <a:t>дентификационных</a:t>
            </a:r>
            <a:endParaRPr lang="ru-RU" sz="1600"/>
          </a:p>
          <a:p>
            <a:pPr algn="l" defTabSz="914400">
              <a:lnSpc>
                <a:spcPct val="90000"/>
              </a:lnSpc>
              <a:buNone/>
            </a:pPr>
            <a:r>
              <a:rPr lang="ru-RU" sz="1600" b="0" i="0" smtClean="0">
                <a:latin typeface="Arial"/>
                <a:ea typeface="+mn-ea"/>
                <a:cs typeface="+mn-cs"/>
              </a:rPr>
              <a:t>данных</a:t>
            </a:r>
            <a:endParaRPr lang="ru-RU" sz="1600" b="0" i="0">
              <a:latin typeface="Arial"/>
              <a:ea typeface="+mn-ea"/>
              <a:cs typeface="+mn-cs"/>
            </a:endParaRPr>
          </a:p>
        </p:txBody>
      </p:sp>
      <p:sp>
        <p:nvSpPr>
          <p:cNvPr id="8" name="Rectangle 6"/>
          <p:cNvSpPr>
            <a:spLocks noChangeArrowheads="1"/>
          </p:cNvSpPr>
          <p:nvPr/>
        </p:nvSpPr>
        <p:spPr bwMode="gray">
          <a:xfrm>
            <a:off x="1550988" y="2317750"/>
            <a:ext cx="2320925" cy="742950"/>
          </a:xfrm>
          <a:prstGeom prst="rect">
            <a:avLst/>
          </a:prstGeom>
          <a:solidFill>
            <a:schemeClr val="accent1">
              <a:lumMod val="60000"/>
              <a:lumOff val="40000"/>
              <a:alpha val="50000"/>
            </a:schemeClr>
          </a:solidFill>
          <a:ln w="6350">
            <a:solidFill>
              <a:srgbClr val="FFCC66"/>
            </a:solidFill>
            <a:miter lim="800000"/>
            <a:headEnd/>
            <a:tailEnd/>
          </a:ln>
          <a:effectLst/>
        </p:spPr>
        <p:txBody>
          <a:bodyPr wrap="none" lIns="92075" tIns="46038" rIns="92075" bIns="46038" anchor="ctr"/>
          <a:lstStyle/>
          <a:p>
            <a:pPr algn="l" defTabSz="914400">
              <a:lnSpc>
                <a:spcPct val="90000"/>
              </a:lnSpc>
              <a:buNone/>
            </a:pPr>
            <a:r>
              <a:rPr lang="ru-RU" sz="1600" b="0" i="0" smtClean="0">
                <a:latin typeface="Arial"/>
                <a:ea typeface="+mn-ea"/>
                <a:cs typeface="+mn-cs"/>
              </a:rPr>
              <a:t>Технология</a:t>
            </a:r>
            <a:r>
              <a:rPr lang="ru-RU" sz="1600" b="0" i="0" smtClean="0">
                <a:latin typeface="Arial"/>
                <a:ea typeface="+mn-ea"/>
                <a:cs typeface="+mn-cs"/>
              </a:rPr>
              <a:t> </a:t>
            </a:r>
            <a:r>
              <a:rPr lang="ru-RU" sz="1600" b="0" i="0" smtClean="0">
                <a:latin typeface="Arial"/>
                <a:ea typeface="+mn-ea"/>
                <a:cs typeface="+mn-cs"/>
              </a:rPr>
              <a:t/>
            </a:r>
            <a:br>
              <a:rPr lang="ru-RU" sz="1600" b="0" i="0" smtClean="0">
                <a:latin typeface="Arial"/>
                <a:ea typeface="+mn-ea"/>
                <a:cs typeface="+mn-cs"/>
              </a:rPr>
            </a:br>
            <a:r>
              <a:rPr lang="ru-RU" sz="1600" b="0" i="0" smtClean="0">
                <a:latin typeface="Arial"/>
                <a:ea typeface="+mn-ea"/>
                <a:cs typeface="+mn-cs"/>
              </a:rPr>
              <a:t>Secure </a:t>
            </a:r>
            <a:r>
              <a:rPr lang="ru-RU" sz="1600" b="0" i="0" smtClean="0">
                <a:latin typeface="Arial"/>
                <a:ea typeface="+mn-ea"/>
                <a:cs typeface="+mn-cs"/>
              </a:rPr>
              <a:t>Login</a:t>
            </a:r>
            <a:endParaRPr lang="ru-RU" sz="1600" b="0" i="0">
              <a:latin typeface="Arial"/>
              <a:ea typeface="+mn-ea"/>
              <a:cs typeface="+mn-cs"/>
            </a:endParaRPr>
          </a:p>
        </p:txBody>
      </p:sp>
      <p:sp>
        <p:nvSpPr>
          <p:cNvPr id="9" name="Rectangle 7"/>
          <p:cNvSpPr>
            <a:spLocks noChangeArrowheads="1"/>
          </p:cNvSpPr>
          <p:nvPr/>
        </p:nvSpPr>
        <p:spPr bwMode="gray">
          <a:xfrm>
            <a:off x="1563688" y="3275013"/>
            <a:ext cx="2320925" cy="741362"/>
          </a:xfrm>
          <a:prstGeom prst="rect">
            <a:avLst/>
          </a:prstGeom>
          <a:solidFill>
            <a:schemeClr val="accent1">
              <a:lumMod val="60000"/>
              <a:lumOff val="40000"/>
              <a:alpha val="50000"/>
            </a:schemeClr>
          </a:solidFill>
          <a:ln w="6350">
            <a:solidFill>
              <a:srgbClr val="FFCC66"/>
            </a:solidFill>
            <a:miter lim="800000"/>
            <a:headEnd/>
            <a:tailEnd/>
          </a:ln>
          <a:effectLst/>
        </p:spPr>
        <p:txBody>
          <a:bodyPr wrap="none" lIns="92075" tIns="46038" rIns="92075" bIns="46038" anchor="ctr"/>
          <a:lstStyle/>
          <a:p>
            <a:pPr algn="l" defTabSz="914400">
              <a:lnSpc>
                <a:spcPct val="90000"/>
              </a:lnSpc>
              <a:buNone/>
            </a:pPr>
            <a:r>
              <a:rPr lang="ru-RU" sz="1600" b="0" i="0" smtClean="0">
                <a:latin typeface="Arial"/>
                <a:ea typeface="+mn-ea"/>
                <a:cs typeface="+mn-cs"/>
              </a:rPr>
              <a:t>Enterprise</a:t>
            </a:r>
            <a:br>
              <a:rPr lang="ru-RU" sz="1600" b="0" i="0" smtClean="0">
                <a:latin typeface="Arial"/>
                <a:ea typeface="+mn-ea"/>
                <a:cs typeface="+mn-cs"/>
              </a:rPr>
            </a:br>
            <a:r>
              <a:rPr lang="ru-RU" sz="1600" b="0" i="0" smtClean="0">
                <a:latin typeface="Arial"/>
                <a:ea typeface="+mn-ea"/>
                <a:cs typeface="+mn-cs"/>
              </a:rPr>
              <a:t>Single Sign-On</a:t>
            </a:r>
            <a:endParaRPr lang="ru-RU" sz="1600" b="0" i="0">
              <a:latin typeface="Arial"/>
              <a:ea typeface="+mn-ea"/>
              <a:cs typeface="+mn-cs"/>
            </a:endParaRPr>
          </a:p>
        </p:txBody>
      </p:sp>
      <p:sp>
        <p:nvSpPr>
          <p:cNvPr id="11" name="Text Box 9"/>
          <p:cNvSpPr txBox="1">
            <a:spLocks noChangeArrowheads="1"/>
          </p:cNvSpPr>
          <p:nvPr/>
        </p:nvSpPr>
        <p:spPr bwMode="gray">
          <a:xfrm>
            <a:off x="3875993" y="1381324"/>
            <a:ext cx="5001307" cy="885825"/>
          </a:xfrm>
          <a:prstGeom prst="rect">
            <a:avLst/>
          </a:prstGeom>
          <a:noFill/>
          <a:ln w="9525">
            <a:noFill/>
            <a:miter lim="800000"/>
            <a:headEnd/>
            <a:tailEnd/>
          </a:ln>
          <a:effectLst/>
        </p:spPr>
        <p:txBody>
          <a:bodyPr lIns="108000" tIns="0" rIns="72000" bIns="0" anchor="ctr"/>
          <a:lstStyle/>
          <a:p>
            <a:pPr marL="192024" indent="-192024" algn="l" defTabSz="914400">
              <a:lnSpc>
                <a:spcPct val="125000"/>
              </a:lnSpc>
              <a:buClr>
                <a:srgbClr val="0076CB"/>
              </a:buClr>
              <a:buFont typeface="Wingdings"/>
              <a:buChar char="n"/>
            </a:pPr>
            <a:r>
              <a:rPr lang="ru-RU" sz="1100" b="0" i="0" smtClean="0">
                <a:latin typeface="Arial"/>
                <a:ea typeface="+mn-ea"/>
                <a:cs typeface="+mn-cs"/>
              </a:rPr>
              <a:t>Аутентификация</a:t>
            </a:r>
            <a:r>
              <a:rPr lang="ru-RU" sz="1100" b="0" i="0" smtClean="0">
                <a:latin typeface="Arial"/>
                <a:ea typeface="+mn-ea"/>
                <a:cs typeface="+mn-cs"/>
              </a:rPr>
              <a:t> с использованием Интернет и </a:t>
            </a:r>
            <a:r>
              <a:rPr lang="ru-RU" sz="1100" b="0" i="0" smtClean="0">
                <a:latin typeface="Arial"/>
                <a:ea typeface="+mn-ea"/>
                <a:cs typeface="+mn-cs"/>
              </a:rPr>
              <a:t>веб-сервисов</a:t>
            </a:r>
            <a:r>
              <a:rPr lang="ru-RU" sz="1100" b="0" i="0" smtClean="0">
                <a:latin typeface="Arial"/>
                <a:ea typeface="+mn-ea"/>
                <a:cs typeface="+mn-cs"/>
              </a:rPr>
              <a:t>, </a:t>
            </a:r>
            <a:r>
              <a:rPr lang="ru-RU" sz="1100" b="0" i="0" smtClean="0">
                <a:latin typeface="Arial"/>
                <a:ea typeface="+mn-ea"/>
                <a:cs typeface="+mn-cs"/>
              </a:rPr>
              <a:t>SSO.</a:t>
            </a:r>
            <a:endParaRPr lang="ru-RU" sz="1100" b="0" i="0" smtClean="0">
              <a:latin typeface="Arial"/>
              <a:ea typeface="+mn-ea"/>
              <a:cs typeface="+mn-cs"/>
            </a:endParaRPr>
          </a:p>
          <a:p>
            <a:pPr marL="192024" indent="-192024" algn="l" defTabSz="914400">
              <a:lnSpc>
                <a:spcPct val="125000"/>
              </a:lnSpc>
              <a:buClr>
                <a:srgbClr val="0076CB"/>
              </a:buClr>
              <a:buFont typeface="Wingdings"/>
              <a:buChar char="n"/>
            </a:pPr>
            <a:r>
              <a:rPr lang="ru-RU" sz="1100" b="0" i="0" smtClean="0">
                <a:latin typeface="Arial"/>
                <a:ea typeface="+mn-ea"/>
                <a:cs typeface="+mn-cs"/>
              </a:rPr>
              <a:t>SSO в рамках единого домена </a:t>
            </a:r>
            <a:r>
              <a:rPr lang="ru-RU" sz="1100" b="0" i="0" smtClean="0">
                <a:latin typeface="Arial"/>
                <a:ea typeface="+mn-ea"/>
                <a:cs typeface="+mn-cs"/>
              </a:rPr>
              <a:t>компании</a:t>
            </a:r>
            <a:r>
              <a:rPr lang="ru-RU" sz="1100" b="0" i="0" smtClean="0">
                <a:latin typeface="Arial"/>
                <a:ea typeface="+mn-ea"/>
                <a:cs typeface="+mn-cs"/>
              </a:rPr>
              <a:t>, поддержка разнородных </a:t>
            </a:r>
            <a:r>
              <a:rPr lang="ru-RU" sz="1100" b="0" i="0" smtClean="0">
                <a:latin typeface="Arial"/>
                <a:ea typeface="+mn-ea"/>
                <a:cs typeface="+mn-cs"/>
              </a:rPr>
              <a:t>сред</a:t>
            </a:r>
            <a:r>
              <a:rPr lang="ru-RU" sz="1100" b="0" i="0" smtClean="0">
                <a:latin typeface="Arial"/>
                <a:ea typeface="+mn-ea"/>
                <a:cs typeface="+mn-cs"/>
              </a:rPr>
              <a:t>, возможности для </a:t>
            </a:r>
            <a:r>
              <a:rPr lang="ru-RU" sz="1100" b="0" i="0" smtClean="0">
                <a:latin typeface="Arial"/>
                <a:ea typeface="+mn-ea"/>
                <a:cs typeface="+mn-cs"/>
              </a:rPr>
              <a:t>взаимодействия.</a:t>
            </a:r>
            <a:endParaRPr lang="ru-RU" sz="1100" b="0" i="0">
              <a:latin typeface="Arial"/>
              <a:ea typeface="+mn-ea"/>
              <a:cs typeface="+mn-cs"/>
            </a:endParaRPr>
          </a:p>
        </p:txBody>
      </p:sp>
      <p:sp>
        <p:nvSpPr>
          <p:cNvPr id="12" name="Text Box 10"/>
          <p:cNvSpPr txBox="1">
            <a:spLocks noChangeArrowheads="1"/>
          </p:cNvSpPr>
          <p:nvPr/>
        </p:nvSpPr>
        <p:spPr bwMode="gray">
          <a:xfrm>
            <a:off x="3894473" y="2309935"/>
            <a:ext cx="4843127" cy="908050"/>
          </a:xfrm>
          <a:prstGeom prst="rect">
            <a:avLst/>
          </a:prstGeom>
          <a:noFill/>
          <a:ln w="9525">
            <a:noFill/>
            <a:miter lim="800000"/>
            <a:headEnd/>
            <a:tailEnd/>
          </a:ln>
          <a:effectLst/>
        </p:spPr>
        <p:txBody>
          <a:bodyPr lIns="108000" tIns="0" rIns="72000" bIns="0" anchor="ctr"/>
          <a:lstStyle/>
          <a:p>
            <a:pPr marL="192024" indent="-192024" algn="l" defTabSz="914400">
              <a:lnSpc>
                <a:spcPct val="125000"/>
              </a:lnSpc>
              <a:buClr>
                <a:srgbClr val="0076CB"/>
              </a:buClr>
              <a:buFont typeface="Wingdings"/>
              <a:buChar char="n"/>
            </a:pPr>
            <a:r>
              <a:rPr lang="ru-RU" sz="1100" b="0" i="0" smtClean="0">
                <a:latin typeface="Arial"/>
                <a:ea typeface="+mn-ea"/>
                <a:cs typeface="+mn-cs"/>
              </a:rPr>
              <a:t>Поддержка</a:t>
            </a:r>
            <a:r>
              <a:rPr lang="ru-RU" sz="1100" b="0" i="0" smtClean="0">
                <a:latin typeface="Arial"/>
                <a:ea typeface="+mn-ea"/>
                <a:cs typeface="+mn-cs"/>
              </a:rPr>
              <a:t> стандартного </a:t>
            </a:r>
            <a:r>
              <a:rPr lang="ru-RU" sz="1100" b="0" i="0" smtClean="0">
                <a:latin typeface="Arial"/>
                <a:ea typeface="+mn-ea"/>
                <a:cs typeface="+mn-cs"/>
              </a:rPr>
              <a:t>﻿</a:t>
            </a:r>
            <a:r>
              <a:rPr lang="ru-RU" sz="1100" b="0" i="0" smtClean="0">
                <a:latin typeface="Arial"/>
                <a:ea typeface="+mn-ea"/>
                <a:cs typeface="+mn-cs"/>
              </a:rPr>
              <a:t>﻿механизма однократного предъявления пароля в системе SAP Windows </a:t>
            </a:r>
            <a:r>
              <a:rPr lang="ru-RU" sz="1100" b="0" i="0" smtClean="0">
                <a:latin typeface="Arial"/>
                <a:ea typeface="+mn-ea"/>
                <a:cs typeface="+mn-cs"/>
              </a:rPr>
              <a:t>GUI</a:t>
            </a:r>
            <a:r>
              <a:rPr lang="ru-RU" sz="1100" b="0" i="0" smtClean="0">
                <a:latin typeface="Arial"/>
                <a:ea typeface="+mn-ea"/>
                <a:cs typeface="+mn-cs"/>
              </a:rPr>
              <a:t>, а также ﻿</a:t>
            </a:r>
            <a:r>
              <a:rPr lang="ru-RU" sz="1100" smtClean="0"/>
              <a:t>веб</a:t>
            </a:r>
            <a:r>
              <a:rPr lang="ru-RU" sz="1100" b="0" i="0" smtClean="0">
                <a:latin typeface="Arial"/>
                <a:ea typeface="+mn-ea"/>
                <a:cs typeface="+mn-cs"/>
              </a:rPr>
              <a:t>-</a:t>
            </a:r>
            <a:r>
              <a:rPr lang="ru-RU" sz="1100" b="0" i="0" smtClean="0">
                <a:latin typeface="Arial"/>
                <a:ea typeface="+mn-ea"/>
                <a:cs typeface="+mn-cs"/>
              </a:rPr>
              <a:t>приложений </a:t>
            </a:r>
            <a:r>
              <a:rPr lang="ru-RU" sz="1100" b="0" i="0" smtClean="0">
                <a:latin typeface="Arial"/>
                <a:ea typeface="+mn-ea"/>
                <a:cs typeface="+mn-cs"/>
              </a:rPr>
              <a:t>SAP</a:t>
            </a:r>
            <a:r>
              <a:rPr lang="ru-RU" sz="1100" b="0" i="0" smtClean="0">
                <a:latin typeface="Arial"/>
                <a:ea typeface="+mn-ea"/>
                <a:cs typeface="+mn-cs"/>
              </a:rPr>
              <a:t/>
            </a:r>
            <a:br>
              <a:rPr lang="ru-RU" sz="1100" b="0" i="0" smtClean="0">
                <a:latin typeface="Arial"/>
                <a:ea typeface="+mn-ea"/>
                <a:cs typeface="+mn-cs"/>
              </a:rPr>
            </a:br>
            <a:r>
              <a:rPr lang="ru-RU" sz="1100" b="0" i="0" smtClean="0">
                <a:latin typeface="Arial"/>
                <a:ea typeface="+mn-ea"/>
                <a:cs typeface="+mn-cs"/>
              </a:rPr>
              <a:t>и сторонних </a:t>
            </a:r>
            <a:r>
              <a:rPr lang="ru-RU" sz="1100" b="0" i="0" smtClean="0">
                <a:latin typeface="Arial"/>
                <a:ea typeface="+mn-ea"/>
                <a:cs typeface="+mn-cs"/>
              </a:rPr>
              <a:t>поставщиков.</a:t>
            </a:r>
            <a:endParaRPr lang="ru-RU" sz="1100" b="0" i="0" smtClean="0">
              <a:latin typeface="Arial"/>
              <a:ea typeface="+mn-ea"/>
              <a:cs typeface="+mn-cs"/>
            </a:endParaRPr>
          </a:p>
          <a:p>
            <a:pPr marL="192024" indent="-192024" algn="l" defTabSz="914400">
              <a:lnSpc>
                <a:spcPct val="125000"/>
              </a:lnSpc>
              <a:buClr>
                <a:srgbClr val="0076CB"/>
              </a:buClr>
              <a:buFont typeface="Wingdings"/>
              <a:buChar char="n"/>
            </a:pPr>
            <a:r>
              <a:rPr lang="ru-RU" sz="1100" b="0" i="0" smtClean="0">
                <a:latin typeface="Arial"/>
                <a:ea typeface="+mn-ea"/>
                <a:cs typeface="+mn-cs"/>
              </a:rPr>
              <a:t>Надежная аутентификация и повторная аутентификация </a:t>
            </a:r>
            <a:r>
              <a:rPr lang="ru-RU" sz="1100" b="0" i="0" smtClean="0">
                <a:latin typeface="Arial"/>
                <a:ea typeface="+mn-ea"/>
                <a:cs typeface="+mn-cs"/>
              </a:rPr>
              <a:t>в</a:t>
            </a:r>
            <a:r>
              <a:rPr lang="ru-RU" sz="1100" b="0" i="0" smtClean="0">
                <a:latin typeface="Arial"/>
                <a:ea typeface="+mn-ea"/>
                <a:cs typeface="+mn-cs"/>
              </a:rPr>
              <a:t> </a:t>
            </a:r>
            <a:r>
              <a:rPr lang="ru-RU" sz="1100" b="0" i="0" smtClean="0">
                <a:latin typeface="Arial"/>
                <a:ea typeface="+mn-ea"/>
                <a:cs typeface="+mn-cs"/>
              </a:rPr>
              <a:t>критически</a:t>
            </a:r>
            <a:r>
              <a:rPr lang="ru-RU" sz="1100" b="0" i="0" smtClean="0">
                <a:latin typeface="Arial"/>
                <a:ea typeface="+mn-ea"/>
                <a:cs typeface="+mn-cs"/>
              </a:rPr>
              <a:t> важных </a:t>
            </a:r>
            <a:r>
              <a:rPr lang="ru-RU" sz="1100" b="0" i="0" smtClean="0">
                <a:latin typeface="Arial"/>
                <a:ea typeface="+mn-ea"/>
                <a:cs typeface="+mn-cs"/>
              </a:rPr>
              <a:t>приложениях.</a:t>
            </a:r>
            <a:endParaRPr lang="ru-RU" sz="1100" b="0" i="0">
              <a:latin typeface="Arial"/>
              <a:ea typeface="+mn-ea"/>
              <a:cs typeface="+mn-cs"/>
            </a:endParaRPr>
          </a:p>
        </p:txBody>
      </p:sp>
      <p:sp>
        <p:nvSpPr>
          <p:cNvPr id="13" name="Rectangle 11"/>
          <p:cNvSpPr>
            <a:spLocks noChangeArrowheads="1"/>
          </p:cNvSpPr>
          <p:nvPr/>
        </p:nvSpPr>
        <p:spPr bwMode="gray">
          <a:xfrm>
            <a:off x="3873999" y="3275017"/>
            <a:ext cx="5003302" cy="817562"/>
          </a:xfrm>
          <a:prstGeom prst="rect">
            <a:avLst/>
          </a:prstGeom>
          <a:noFill/>
          <a:ln w="9525">
            <a:noFill/>
            <a:miter lim="800000"/>
            <a:headEnd/>
            <a:tailEnd/>
          </a:ln>
          <a:effectLst/>
        </p:spPr>
        <p:txBody>
          <a:bodyPr lIns="108000" tIns="0" rIns="72000" bIns="0" anchor="ctr"/>
          <a:lstStyle/>
          <a:p>
            <a:pPr marL="192024" indent="-192024" algn="l" defTabSz="914400">
              <a:lnSpc>
                <a:spcPct val="125000"/>
              </a:lnSpc>
              <a:buClr>
                <a:srgbClr val="0076CB"/>
              </a:buClr>
              <a:buFont typeface="Wingdings"/>
              <a:buChar char="n"/>
            </a:pPr>
            <a:r>
              <a:rPr lang="ru-RU" sz="1100" b="0" i="0" smtClean="0">
                <a:latin typeface="Arial"/>
                <a:ea typeface="+mn-ea"/>
                <a:cs typeface="+mn-cs"/>
              </a:rPr>
              <a:t>Технология</a:t>
            </a:r>
            <a:r>
              <a:rPr lang="ru-RU" sz="1100" b="0" i="0" smtClean="0">
                <a:latin typeface="Arial"/>
                <a:ea typeface="+mn-ea"/>
                <a:cs typeface="+mn-cs"/>
              </a:rPr>
              <a:t> Enterprise SSO для унаследованных </a:t>
            </a:r>
            <a:r>
              <a:rPr lang="ru-RU" sz="1100" b="0" i="0" smtClean="0">
                <a:latin typeface="Arial"/>
                <a:ea typeface="+mn-ea"/>
                <a:cs typeface="+mn-cs"/>
              </a:rPr>
              <a:t>приложений</a:t>
            </a:r>
            <a:r>
              <a:rPr lang="ru-RU" sz="1100" b="0" i="0" smtClean="0">
                <a:latin typeface="Arial"/>
                <a:ea typeface="+mn-ea"/>
                <a:cs typeface="+mn-cs"/>
              </a:rPr>
              <a:t>, которые требуют ввода имени пользователя и пароля </a:t>
            </a:r>
            <a:br>
              <a:rPr lang="ru-RU" sz="1100" b="0" i="0" smtClean="0">
                <a:latin typeface="Arial"/>
                <a:ea typeface="+mn-ea"/>
                <a:cs typeface="+mn-cs"/>
              </a:rPr>
            </a:br>
            <a:r>
              <a:rPr lang="ru-RU" sz="1100" b="0" i="0" smtClean="0">
                <a:latin typeface="Arial"/>
                <a:ea typeface="+mn-ea"/>
                <a:cs typeface="+mn-cs"/>
              </a:rPr>
              <a:t>(</a:t>
            </a:r>
            <a:r>
              <a:rPr lang="ru-RU" sz="1100" b="0" i="0" smtClean="0">
                <a:latin typeface="Arial"/>
                <a:ea typeface="+mn-ea"/>
                <a:cs typeface="+mn-cs"/>
              </a:rPr>
              <a:t>терминальный </a:t>
            </a:r>
            <a:r>
              <a:rPr lang="ru-RU" sz="1100" b="0" i="0" smtClean="0">
                <a:latin typeface="Arial"/>
                <a:ea typeface="+mn-ea"/>
                <a:cs typeface="+mn-cs"/>
              </a:rPr>
              <a:t>сервер</a:t>
            </a:r>
            <a:r>
              <a:rPr lang="ru-RU" sz="1100" b="0" i="0" smtClean="0">
                <a:latin typeface="Arial"/>
                <a:ea typeface="+mn-ea"/>
                <a:cs typeface="+mn-cs"/>
              </a:rPr>
              <a:t>, </a:t>
            </a:r>
            <a:r>
              <a:rPr lang="ru-RU" sz="1100" b="0" i="0" smtClean="0">
                <a:latin typeface="Arial"/>
                <a:ea typeface="+mn-ea"/>
                <a:cs typeface="+mn-cs"/>
              </a:rPr>
              <a:t>ftp-сервер</a:t>
            </a:r>
            <a:r>
              <a:rPr lang="ru-RU" sz="1100" b="0" i="0" smtClean="0">
                <a:latin typeface="Arial"/>
                <a:ea typeface="+mn-ea"/>
                <a:cs typeface="+mn-cs"/>
              </a:rPr>
              <a:t>, базы данных и </a:t>
            </a:r>
            <a:r>
              <a:rPr lang="ru-RU" sz="1100" b="0" i="0" smtClean="0">
                <a:latin typeface="Arial"/>
                <a:ea typeface="+mn-ea"/>
                <a:cs typeface="+mn-cs"/>
              </a:rPr>
              <a:t>т</a:t>
            </a:r>
            <a:r>
              <a:rPr lang="ru-RU" sz="1100" b="0" i="0" smtClean="0">
                <a:latin typeface="Arial"/>
                <a:ea typeface="+mn-ea"/>
                <a:cs typeface="+mn-cs"/>
              </a:rPr>
              <a:t>. </a:t>
            </a:r>
            <a:r>
              <a:rPr lang="ru-RU" sz="1100" b="0" i="0" smtClean="0">
                <a:latin typeface="Arial"/>
                <a:ea typeface="+mn-ea"/>
                <a:cs typeface="+mn-cs"/>
              </a:rPr>
              <a:t>д.).</a:t>
            </a:r>
            <a:endParaRPr lang="ru-RU" sz="1100" b="0" i="0">
              <a:latin typeface="Arial"/>
              <a:ea typeface="+mn-ea"/>
              <a:cs typeface="+mn-cs"/>
            </a:endParaRPr>
          </a:p>
        </p:txBody>
      </p:sp>
      <p:sp>
        <p:nvSpPr>
          <p:cNvPr id="14" name="Rectangle 7"/>
          <p:cNvSpPr>
            <a:spLocks noChangeArrowheads="1"/>
          </p:cNvSpPr>
          <p:nvPr/>
        </p:nvSpPr>
        <p:spPr bwMode="gray">
          <a:xfrm>
            <a:off x="1563688" y="4189413"/>
            <a:ext cx="2320925" cy="741362"/>
          </a:xfrm>
          <a:prstGeom prst="rect">
            <a:avLst/>
          </a:prstGeom>
          <a:solidFill>
            <a:schemeClr val="accent1">
              <a:lumMod val="60000"/>
              <a:lumOff val="40000"/>
              <a:alpha val="50000"/>
            </a:schemeClr>
          </a:solidFill>
          <a:ln w="6350">
            <a:solidFill>
              <a:srgbClr val="FFCC66"/>
            </a:solidFill>
            <a:miter lim="800000"/>
            <a:headEnd/>
            <a:tailEnd/>
          </a:ln>
          <a:effectLst/>
        </p:spPr>
        <p:txBody>
          <a:bodyPr wrap="none" lIns="92075" tIns="46038" rIns="92075" bIns="46038" anchor="ctr"/>
          <a:lstStyle/>
          <a:p>
            <a:pPr algn="l" defTabSz="914400">
              <a:lnSpc>
                <a:spcPct val="90000"/>
              </a:lnSpc>
              <a:buNone/>
            </a:pPr>
            <a:r>
              <a:rPr lang="ru-RU" sz="1600" b="0" i="0" smtClean="0">
                <a:latin typeface="Arial"/>
                <a:ea typeface="+mn-ea"/>
                <a:cs typeface="+mn-cs"/>
              </a:rPr>
              <a:t>Управление</a:t>
            </a:r>
            <a:r>
              <a:rPr lang="ru-RU" sz="1600" b="0" i="0" smtClean="0">
                <a:latin typeface="Arial"/>
                <a:ea typeface="+mn-ea"/>
                <a:cs typeface="+mn-cs"/>
              </a:rPr>
              <a:t> </a:t>
            </a:r>
            <a:br>
              <a:rPr lang="ru-RU" sz="1600" b="0" i="0" smtClean="0">
                <a:latin typeface="Arial"/>
                <a:ea typeface="+mn-ea"/>
                <a:cs typeface="+mn-cs"/>
              </a:rPr>
            </a:br>
            <a:r>
              <a:rPr lang="ru-RU" sz="1600" b="0" i="0" smtClean="0">
                <a:latin typeface="Arial"/>
                <a:ea typeface="+mn-ea"/>
                <a:cs typeface="+mn-cs"/>
              </a:rPr>
              <a:t>веб-доступом</a:t>
            </a:r>
            <a:endParaRPr lang="ru-RU" sz="1600" b="0" i="0">
              <a:latin typeface="Arial"/>
              <a:ea typeface="+mn-ea"/>
              <a:cs typeface="+mn-cs"/>
            </a:endParaRPr>
          </a:p>
        </p:txBody>
      </p:sp>
      <p:sp>
        <p:nvSpPr>
          <p:cNvPr id="18" name="Text Box 8"/>
          <p:cNvSpPr txBox="1">
            <a:spLocks noChangeArrowheads="1"/>
          </p:cNvSpPr>
          <p:nvPr/>
        </p:nvSpPr>
        <p:spPr bwMode="gray">
          <a:xfrm>
            <a:off x="3911933" y="5438775"/>
            <a:ext cx="3813175" cy="817563"/>
          </a:xfrm>
          <a:prstGeom prst="rect">
            <a:avLst/>
          </a:prstGeom>
          <a:noFill/>
          <a:ln w="9525">
            <a:noFill/>
            <a:miter lim="800000"/>
            <a:headEnd/>
            <a:tailEnd/>
          </a:ln>
          <a:effectLst/>
        </p:spPr>
        <p:txBody>
          <a:bodyPr lIns="108000" tIns="0" rIns="72000" bIns="0"/>
          <a:lstStyle/>
          <a:p>
            <a:pPr marL="192088" indent="-192088" algn="l">
              <a:lnSpc>
                <a:spcPct val="125000"/>
              </a:lnSpc>
              <a:buClr>
                <a:schemeClr val="tx2"/>
              </a:buClr>
              <a:buFont typeface="Wingdings" pitchFamily="2" charset="2"/>
              <a:buChar char="n"/>
            </a:pPr>
            <a:endParaRPr lang="ru-RU" sz="1100"/>
          </a:p>
        </p:txBody>
      </p:sp>
      <p:grpSp>
        <p:nvGrpSpPr>
          <p:cNvPr id="3" name="Group 22"/>
          <p:cNvGrpSpPr/>
          <p:nvPr/>
        </p:nvGrpSpPr>
        <p:grpSpPr>
          <a:xfrm>
            <a:off x="368300" y="4089399"/>
            <a:ext cx="1182688" cy="841375"/>
            <a:chOff x="0" y="5575299"/>
            <a:chExt cx="1182688" cy="841375"/>
          </a:xfrm>
        </p:grpSpPr>
        <p:grpSp>
          <p:nvGrpSpPr>
            <p:cNvPr id="4" name="Group 21"/>
            <p:cNvGrpSpPr/>
            <p:nvPr/>
          </p:nvGrpSpPr>
          <p:grpSpPr>
            <a:xfrm>
              <a:off x="0" y="5575299"/>
              <a:ext cx="1182688" cy="841375"/>
              <a:chOff x="0" y="5575299"/>
              <a:chExt cx="1182688" cy="841375"/>
            </a:xfrm>
          </p:grpSpPr>
          <p:sp>
            <p:nvSpPr>
              <p:cNvPr id="20" name="Right Arrow Callout 19"/>
              <p:cNvSpPr/>
              <p:nvPr/>
            </p:nvSpPr>
            <p:spPr bwMode="gray">
              <a:xfrm>
                <a:off x="292100" y="5892799"/>
                <a:ext cx="890588" cy="523875"/>
              </a:xfrm>
              <a:prstGeom prst="rightArrowCallou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b="0" i="0" u="none" strike="noStrike" kern="0" cap="none" spc="0" normalizeH="0" baseline="0" smtClean="0">
                  <a:ln>
                    <a:noFill/>
                  </a:ln>
                  <a:effectLst/>
                  <a:uLnTx/>
                  <a:uFillTx/>
                  <a:ea typeface="Arial Unicode MS" pitchFamily="34" charset="-128"/>
                  <a:cs typeface="Arial Unicode MS" pitchFamily="34" charset="-128"/>
                </a:endParaRPr>
              </a:p>
            </p:txBody>
          </p:sp>
          <p:sp>
            <p:nvSpPr>
              <p:cNvPr id="21" name="Up Arrow Callout 20"/>
              <p:cNvSpPr/>
              <p:nvPr/>
            </p:nvSpPr>
            <p:spPr bwMode="gray">
              <a:xfrm>
                <a:off x="0" y="5575299"/>
                <a:ext cx="876300" cy="841375"/>
              </a:xfrm>
              <a:prstGeom prst="upArrowCallout">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b="0" i="0" u="none" strike="noStrike" kern="0" cap="none" spc="0" normalizeH="0" baseline="0" smtClean="0">
                  <a:ln>
                    <a:noFill/>
                  </a:ln>
                  <a:effectLst/>
                  <a:uLnTx/>
                  <a:uFillTx/>
                  <a:ea typeface="Arial Unicode MS" pitchFamily="34" charset="-128"/>
                  <a:cs typeface="Arial Unicode MS" pitchFamily="34" charset="-128"/>
                </a:endParaRPr>
              </a:p>
            </p:txBody>
          </p:sp>
        </p:grpSp>
        <p:sp>
          <p:nvSpPr>
            <p:cNvPr id="15" name="TextBox 14"/>
            <p:cNvSpPr txBox="1"/>
            <p:nvPr/>
          </p:nvSpPr>
          <p:spPr>
            <a:xfrm>
              <a:off x="6350" y="5951835"/>
              <a:ext cx="825500" cy="461665"/>
            </a:xfrm>
            <a:prstGeom prst="rect">
              <a:avLst/>
            </a:prstGeom>
            <a:noFill/>
          </p:spPr>
          <p:txBody>
            <a:bodyPr wrap="square" rtlCol="0">
              <a:spAutoFit/>
            </a:bodyPr>
            <a:lstStyle/>
            <a:p>
              <a:pPr algn="ctr" defTabSz="914400">
                <a:spcBef>
                  <a:spcPts val="720"/>
                </a:spcBef>
                <a:spcAft>
                  <a:spcPts val="0"/>
                </a:spcAft>
                <a:buNone/>
              </a:pPr>
              <a:r>
                <a:rPr lang="ru-RU" sz="800" b="0" i="0" smtClean="0">
                  <a:latin typeface="Arial"/>
                  <a:ea typeface="Arial Unicode MS"/>
                  <a:cs typeface="Arial Unicode MS"/>
                </a:rPr>
                <a:t>Партнерские</a:t>
              </a:r>
              <a:r>
                <a:rPr lang="ru-RU" sz="800" b="0" i="0" smtClean="0">
                  <a:latin typeface="Arial"/>
                  <a:ea typeface="Arial Unicode MS"/>
                  <a:cs typeface="Arial Unicode MS"/>
                </a:rPr>
                <a:t> интерфейсы </a:t>
              </a:r>
              <a:r>
                <a:rPr lang="ru-RU" sz="800" b="0" i="0" smtClean="0">
                  <a:latin typeface="Arial"/>
                  <a:ea typeface="Arial Unicode MS"/>
                  <a:cs typeface="Arial Unicode MS"/>
                </a:rPr>
                <a:t>API</a:t>
              </a:r>
              <a:endParaRPr lang="ru-RU" sz="800" b="0" i="0">
                <a:latin typeface="Arial"/>
                <a:ea typeface="Arial Unicode MS"/>
                <a:cs typeface="Arial Unicode MS"/>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Технологические платформы SAP</a:t>
            </a:r>
            <a:endParaRPr lang="ru-RU" sz="2400" b="1" i="0">
              <a:solidFill>
                <a:srgbClr val="666666"/>
              </a:solidFill>
              <a:latin typeface="Arial"/>
              <a:ea typeface="+mj-ea"/>
              <a:cs typeface="+mj-cs"/>
            </a:endParaRPr>
          </a:p>
        </p:txBody>
      </p:sp>
      <p:sp>
        <p:nvSpPr>
          <p:cNvPr id="3" name="Text Placeholder 2"/>
          <p:cNvSpPr>
            <a:spLocks noGrp="1"/>
          </p:cNvSpPr>
          <p:nvPr>
            <p:ph type="body" sz="quarter" idx="10"/>
          </p:nvPr>
        </p:nvSpPr>
        <p:spPr/>
        <p:txBody>
          <a:bodyPr/>
          <a:lstStyle/>
          <a:p>
            <a:pPr marL="355600" indent="-355600" algn="l" defTabSz="914400">
              <a:spcBef>
                <a:spcPts val="1620"/>
              </a:spcBef>
              <a:buClr>
                <a:srgbClr val="FFC000"/>
              </a:buClr>
              <a:buFont typeface="Arial"/>
              <a:buChar char="•"/>
            </a:pPr>
            <a:r>
              <a:rPr lang="ru-RU" sz="2000" b="1" i="0" smtClean="0">
                <a:solidFill>
                  <a:srgbClr val="000000"/>
                </a:solidFill>
                <a:latin typeface="Arial"/>
                <a:ea typeface="+mn-ea"/>
                <a:cs typeface="+mn-cs"/>
              </a:rPr>
              <a:t>﻿Непрерывная </a:t>
            </a:r>
            <a:r>
              <a:rPr lang="ru-RU" sz="2000" b="1" i="0" smtClean="0">
                <a:solidFill>
                  <a:srgbClr val="000000"/>
                </a:solidFill>
                <a:latin typeface="Arial"/>
                <a:ea typeface="+mn-ea"/>
                <a:cs typeface="+mn-cs"/>
              </a:rPr>
              <a:t>эволюция</a:t>
            </a:r>
            <a:endParaRPr lang="ru-RU" sz="2000" b="1" i="0" smtClean="0">
              <a:solidFill>
                <a:srgbClr val="000000"/>
              </a:solidFill>
              <a:latin typeface="Arial"/>
              <a:ea typeface="+mn-ea"/>
              <a:cs typeface="+mn-cs"/>
            </a:endParaRPr>
          </a:p>
          <a:p>
            <a:pPr marL="355600" indent="-355600" algn="l" defTabSz="914400">
              <a:spcBef>
                <a:spcPts val="1620"/>
              </a:spcBef>
              <a:buClr>
                <a:srgbClr val="FFC000"/>
              </a:buClr>
              <a:buFont typeface="Arial"/>
              <a:buChar char="•"/>
            </a:pPr>
            <a:r>
              <a:rPr lang="ru-RU" sz="2000" b="1" i="0" smtClean="0">
                <a:solidFill>
                  <a:srgbClr val="000000"/>
                </a:solidFill>
                <a:latin typeface="Arial"/>
                <a:ea typeface="+mn-ea"/>
                <a:cs typeface="+mn-cs"/>
              </a:rPr>
              <a:t>﻿Революционные </a:t>
            </a:r>
            <a:r>
              <a:rPr lang="ru-RU" sz="2000" b="1" i="0" smtClean="0">
                <a:solidFill>
                  <a:srgbClr val="000000"/>
                </a:solidFill>
                <a:latin typeface="Arial"/>
                <a:ea typeface="+mn-ea"/>
                <a:cs typeface="+mn-cs"/>
              </a:rPr>
              <a:t>технологии</a:t>
            </a:r>
            <a:endParaRPr lang="ru-RU" sz="2000" b="1" i="0" smtClean="0">
              <a:solidFill>
                <a:srgbClr val="000000"/>
              </a:solidFill>
              <a:latin typeface="Arial"/>
              <a:ea typeface="+mn-ea"/>
              <a:cs typeface="+mn-cs"/>
            </a:endParaRPr>
          </a:p>
          <a:p>
            <a:pPr marL="355600" indent="-355600" algn="l" defTabSz="914400">
              <a:spcBef>
                <a:spcPts val="1620"/>
              </a:spcBef>
              <a:buClr>
                <a:srgbClr val="FFC000"/>
              </a:buClr>
              <a:buFont typeface="Arial"/>
              <a:buChar char="•"/>
            </a:pPr>
            <a:r>
              <a:rPr lang="ru-RU" sz="2000" b="1" i="0" smtClean="0">
                <a:solidFill>
                  <a:srgbClr val="000000"/>
                </a:solidFill>
                <a:latin typeface="Arial"/>
                <a:ea typeface="+mn-ea"/>
                <a:cs typeface="+mn-cs"/>
              </a:rPr>
              <a:t>Основа для локальных и мобильных </a:t>
            </a:r>
            <a:r>
              <a:rPr lang="ru-RU" sz="2000" b="1" i="0" smtClean="0">
                <a:solidFill>
                  <a:srgbClr val="000000"/>
                </a:solidFill>
                <a:latin typeface="Arial"/>
                <a:ea typeface="+mn-ea"/>
                <a:cs typeface="+mn-cs"/>
              </a:rPr>
              <a:t>приложений</a:t>
            </a:r>
            <a:r>
              <a:rPr lang="ru-RU" sz="2000" b="1" i="0" smtClean="0">
                <a:solidFill>
                  <a:srgbClr val="000000"/>
                </a:solidFill>
                <a:latin typeface="Arial"/>
                <a:ea typeface="+mn-ea"/>
                <a:cs typeface="+mn-cs"/>
              </a:rPr>
              <a:t>, а также </a:t>
            </a:r>
            <a:r>
              <a:rPr lang="ru-RU" sz="2000" b="1" i="0" smtClean="0">
                <a:solidFill>
                  <a:srgbClr val="000000"/>
                </a:solidFill>
                <a:latin typeface="Arial"/>
                <a:ea typeface="+mn-ea"/>
                <a:cs typeface="+mn-cs"/>
              </a:rPr>
              <a:t>для</a:t>
            </a:r>
            <a:r>
              <a:rPr lang="ru-RU" sz="2000">
                <a:solidFill>
                  <a:srgbClr val="000000"/>
                </a:solidFill>
                <a:latin typeface="Arial"/>
              </a:rPr>
              <a:t> </a:t>
            </a:r>
            <a:r>
              <a:rPr lang="ru-RU" sz="2000" b="1" i="0" smtClean="0">
                <a:solidFill>
                  <a:srgbClr val="000000"/>
                </a:solidFill>
                <a:latin typeface="Arial"/>
                <a:ea typeface="+mn-ea"/>
                <a:cs typeface="+mn-cs"/>
              </a:rPr>
              <a:t>решений</a:t>
            </a:r>
            <a:r>
              <a:rPr lang="ru-RU" sz="2000" b="1" i="0" smtClean="0">
                <a:solidFill>
                  <a:srgbClr val="000000"/>
                </a:solidFill>
                <a:latin typeface="Arial"/>
                <a:ea typeface="+mn-ea"/>
                <a:cs typeface="+mn-cs"/>
              </a:rPr>
              <a:t> </a:t>
            </a:r>
            <a:r>
              <a:rPr lang="ru-RU" sz="2000" b="1" i="0" smtClean="0">
                <a:solidFill>
                  <a:srgbClr val="000000"/>
                </a:solidFill>
                <a:latin typeface="Arial"/>
                <a:ea typeface="+mn-ea"/>
                <a:cs typeface="+mn-cs"/>
              </a:rPr>
              <a:t>«по</a:t>
            </a:r>
            <a:r>
              <a:rPr lang="ru-RU" sz="2000" b="1" i="0" smtClean="0">
                <a:solidFill>
                  <a:srgbClr val="000000"/>
                </a:solidFill>
                <a:latin typeface="Arial"/>
                <a:ea typeface="+mn-ea"/>
                <a:cs typeface="+mn-cs"/>
              </a:rPr>
              <a:t> требованию</a:t>
            </a:r>
            <a:r>
              <a:rPr lang="ru-RU" sz="2000" smtClean="0">
                <a:solidFill>
                  <a:srgbClr val="000000"/>
                </a:solidFill>
                <a:latin typeface="Arial"/>
              </a:rPr>
              <a:t>»</a:t>
            </a:r>
            <a:endParaRPr lang="ru-RU" sz="2000" b="1" i="0" smtClean="0">
              <a:solidFill>
                <a:srgbClr val="000000"/>
              </a:solidFill>
              <a:latin typeface="Arial"/>
              <a:ea typeface="+mn-ea"/>
              <a:cs typeface="+mn-cs"/>
            </a:endParaRPr>
          </a:p>
          <a:p>
            <a:pPr marL="355600" indent="-355600" algn="l" defTabSz="914400">
              <a:spcBef>
                <a:spcPts val="1620"/>
              </a:spcBef>
              <a:buClr>
                <a:srgbClr val="FFC000"/>
              </a:buClr>
              <a:buFont typeface="Arial"/>
              <a:buChar char="•"/>
            </a:pPr>
            <a:r>
              <a:rPr lang="ru-RU" sz="2000" b="1" i="0" smtClean="0">
                <a:solidFill>
                  <a:srgbClr val="000000"/>
                </a:solidFill>
                <a:latin typeface="Arial"/>
                <a:ea typeface="+mn-ea"/>
                <a:cs typeface="+mn-cs"/>
              </a:rPr>
              <a:t>Повышение ценности за счет </a:t>
            </a:r>
            <a:r>
              <a:rPr lang="ru-RU" sz="2000" b="1" i="0" smtClean="0">
                <a:solidFill>
                  <a:srgbClr val="000000"/>
                </a:solidFill>
                <a:latin typeface="Arial"/>
                <a:ea typeface="+mn-ea"/>
                <a:cs typeface="+mn-cs"/>
              </a:rPr>
              <a:t>возможностей</a:t>
            </a:r>
            <a:r>
              <a:rPr lang="ru-RU" sz="2000" b="1" i="0" smtClean="0">
                <a:solidFill>
                  <a:srgbClr val="000000"/>
                </a:solidFill>
                <a:latin typeface="Arial"/>
                <a:ea typeface="+mn-ea"/>
                <a:cs typeface="+mn-cs"/>
              </a:rPr>
              <a:t>, расширяющих основную </a:t>
            </a:r>
            <a:r>
              <a:rPr lang="ru-RU" sz="2000" b="1" i="0" smtClean="0">
                <a:solidFill>
                  <a:srgbClr val="000000"/>
                </a:solidFill>
                <a:latin typeface="Arial"/>
                <a:ea typeface="+mn-ea"/>
                <a:cs typeface="+mn-cs"/>
              </a:rPr>
              <a:t>функциональность</a:t>
            </a:r>
            <a:endParaRPr lang="ru-RU" sz="2000" b="1" i="0" smtClean="0">
              <a:solidFill>
                <a:srgbClr val="000000"/>
              </a:solidFill>
              <a:latin typeface="Arial"/>
              <a:ea typeface="+mn-ea"/>
              <a:cs typeface="+mn-cs"/>
            </a:endParaRPr>
          </a:p>
          <a:p>
            <a:pPr marL="0" indent="0" algn="l" defTabSz="914400">
              <a:spcBef>
                <a:spcPts val="1620"/>
              </a:spcBef>
              <a:buNone/>
            </a:pPr>
            <a:endParaRPr lang="ru-RU" smtClean="0"/>
          </a:p>
          <a:p>
            <a:pPr marL="0" indent="0" algn="l" defTabSz="914400">
              <a:spcBef>
                <a:spcPts val="1620"/>
              </a:spcBef>
              <a:buNone/>
            </a:pPr>
            <a:endParaRPr lang="ru-RU" smtClean="0"/>
          </a:p>
          <a:p>
            <a:pPr marL="0" indent="0" algn="l" defTabSz="914400">
              <a:spcBef>
                <a:spcPts val="1620"/>
              </a:spcBef>
              <a:buNone/>
            </a:pPr>
            <a:endParaRPr lang="ru-RU" smtClean="0"/>
          </a:p>
          <a:p>
            <a:pPr marL="0" indent="0" algn="l" defTabSz="914400">
              <a:spcBef>
                <a:spcPts val="1620"/>
              </a:spcBef>
              <a:buNone/>
            </a:pPr>
            <a:endParaRPr lang="ru-RU"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l" defTabSz="914400">
              <a:spcBef>
                <a:spcPts val="0"/>
              </a:spcBef>
              <a:buNone/>
            </a:pPr>
            <a:r>
              <a:rPr lang="ru-RU" sz="4800" b="1" i="0" smtClean="0">
                <a:solidFill>
                  <a:srgbClr val="000000"/>
                </a:solidFill>
                <a:latin typeface="Arial"/>
                <a:ea typeface="+mj-ea"/>
                <a:cs typeface="+mj-cs"/>
              </a:rPr>
              <a:t>Спасибо за внимание!</a:t>
            </a:r>
            <a:endParaRPr lang="ru-RU" sz="4800" b="1" i="0">
              <a:solidFill>
                <a:srgbClr val="000000"/>
              </a:solidFill>
              <a:latin typeface="Arial"/>
              <a:ea typeface="+mj-ea"/>
              <a:cs typeface="+mj-cs"/>
            </a:endParaRPr>
          </a:p>
        </p:txBody>
      </p:sp>
      <p:sp>
        <p:nvSpPr>
          <p:cNvPr id="3" name="Text Placeholder 2"/>
          <p:cNvSpPr>
            <a:spLocks noGrp="1"/>
          </p:cNvSpPr>
          <p:nvPr>
            <p:ph type="body" sz="quarter" idx="10"/>
          </p:nvPr>
        </p:nvSpPr>
        <p:spPr/>
        <p:txBody>
          <a:bodyPr/>
          <a:lstStyle/>
          <a:p>
            <a:pPr marL="0" indent="0" algn="l" defTabSz="914400">
              <a:spcBef>
                <a:spcPts val="1620"/>
              </a:spcBef>
              <a:buNone/>
            </a:pPr>
            <a:r>
              <a:rPr lang="ru-RU" sz="1600" b="0" i="0" smtClean="0">
                <a:solidFill>
                  <a:srgbClr val="000000"/>
                </a:solidFill>
                <a:latin typeface="Arial"/>
                <a:ea typeface="+mn-ea"/>
                <a:cs typeface="+mn-cs"/>
              </a:rPr>
              <a:t>Контактная</a:t>
            </a:r>
            <a:r>
              <a:rPr lang="ru-RU" sz="1600" b="0" i="0" smtClean="0">
                <a:solidFill>
                  <a:srgbClr val="000000"/>
                </a:solidFill>
                <a:latin typeface="Arial"/>
                <a:ea typeface="+mn-ea"/>
                <a:cs typeface="+mn-cs"/>
              </a:rPr>
              <a:t> </a:t>
            </a:r>
            <a:r>
              <a:rPr lang="ru-RU" sz="1600" b="0" i="0" smtClean="0">
                <a:solidFill>
                  <a:srgbClr val="000000"/>
                </a:solidFill>
                <a:latin typeface="Arial"/>
                <a:ea typeface="+mn-ea"/>
                <a:cs typeface="+mn-cs"/>
              </a:rPr>
              <a:t>информация:</a:t>
            </a:r>
            <a:endParaRPr lang="ru-RU" sz="1600" b="0" i="0" smtClean="0">
              <a:solidFill>
                <a:srgbClr val="000000"/>
              </a:solidFill>
              <a:latin typeface="Arial"/>
              <a:ea typeface="+mn-ea"/>
              <a:cs typeface="+mn-cs"/>
            </a:endParaRPr>
          </a:p>
          <a:p>
            <a:pPr marL="0" indent="0" algn="l" defTabSz="914400">
              <a:spcBef>
                <a:spcPts val="1620"/>
              </a:spcBef>
              <a:buNone/>
            </a:pPr>
            <a:endParaRPr lang="ru-RU" smtClean="0"/>
          </a:p>
          <a:p>
            <a:pPr marL="0" indent="0" algn="l" defTabSz="914400">
              <a:spcBef>
                <a:spcPts val="1620"/>
              </a:spcBef>
              <a:buNone/>
            </a:pPr>
            <a:r>
              <a:rPr lang="ru-RU" sz="1600" b="1" i="0" smtClean="0">
                <a:solidFill>
                  <a:srgbClr val="000000"/>
                </a:solidFill>
                <a:latin typeface="Arial"/>
                <a:ea typeface="+mn-ea"/>
                <a:cs typeface="+mn-cs"/>
              </a:rPr>
              <a:t>Гай </a:t>
            </a:r>
            <a:r>
              <a:rPr lang="ru-RU" sz="1600" b="1" i="0" smtClean="0">
                <a:solidFill>
                  <a:srgbClr val="000000"/>
                </a:solidFill>
                <a:latin typeface="Arial"/>
                <a:ea typeface="+mn-ea"/>
                <a:cs typeface="+mn-cs"/>
              </a:rPr>
              <a:t>Мёрфи</a:t>
            </a:r>
            <a:r>
              <a:rPr lang="ru-RU" sz="1600" b="1" i="0" smtClean="0">
                <a:solidFill>
                  <a:srgbClr val="000000"/>
                </a:solidFill>
                <a:latin typeface="Arial"/>
                <a:ea typeface="+mn-ea"/>
                <a:cs typeface="+mn-cs"/>
              </a:rPr>
              <a:t> </a:t>
            </a:r>
            <a:r>
              <a:rPr lang="ru-RU" sz="1600" b="1" i="0" smtClean="0">
                <a:solidFill>
                  <a:srgbClr val="000000"/>
                </a:solidFill>
                <a:latin typeface="Arial"/>
                <a:ea typeface="+mn-ea"/>
                <a:cs typeface="+mn-cs"/>
              </a:rPr>
              <a:t>(</a:t>
            </a:r>
            <a:r>
              <a:rPr lang="ru-RU" sz="1600" b="1" i="0" smtClean="0">
                <a:solidFill>
                  <a:srgbClr val="000000"/>
                </a:solidFill>
                <a:latin typeface="Arial"/>
                <a:ea typeface="+mn-ea"/>
                <a:cs typeface="+mn-cs"/>
              </a:rPr>
              <a:t>Guy </a:t>
            </a:r>
            <a:r>
              <a:rPr lang="ru-RU" sz="1600" b="1" i="0" smtClean="0">
                <a:solidFill>
                  <a:srgbClr val="000000"/>
                </a:solidFill>
                <a:latin typeface="Arial"/>
                <a:ea typeface="+mn-ea"/>
                <a:cs typeface="+mn-cs"/>
              </a:rPr>
              <a:t>Murphy)</a:t>
            </a:r>
            <a:r>
              <a:rPr lang="ru-RU" sz="1600" b="0" i="0" smtClean="0">
                <a:solidFill>
                  <a:srgbClr val="000000"/>
                </a:solidFill>
                <a:latin typeface="Arial"/>
                <a:ea typeface="+mn-ea"/>
                <a:cs typeface="+mn-cs"/>
              </a:rPr>
              <a:t/>
            </a:r>
            <a:br>
              <a:rPr lang="ru-RU" sz="1600" b="0" i="0" smtClean="0">
                <a:solidFill>
                  <a:srgbClr val="000000"/>
                </a:solidFill>
                <a:latin typeface="Arial"/>
                <a:ea typeface="+mn-ea"/>
                <a:cs typeface="+mn-cs"/>
              </a:rPr>
            </a:br>
            <a:r>
              <a:rPr lang="ru-RU" sz="1600" b="0" i="0" smtClean="0">
                <a:solidFill>
                  <a:srgbClr val="000000"/>
                </a:solidFill>
                <a:latin typeface="Arial"/>
                <a:ea typeface="+mn-ea"/>
                <a:cs typeface="+mn-cs"/>
              </a:rPr>
              <a:t>Центр компетенции </a:t>
            </a:r>
            <a:r>
              <a:rPr lang="ru-RU" sz="1600" b="0" i="0" smtClean="0">
                <a:solidFill>
                  <a:srgbClr val="000000"/>
                </a:solidFill>
                <a:latin typeface="Arial"/>
                <a:ea typeface="+mn-ea"/>
                <a:cs typeface="+mn-cs"/>
              </a:rPr>
              <a:t>(EMEA</a:t>
            </a:r>
            <a:r>
              <a:rPr lang="ru-RU" sz="1600" b="0" i="0" smtClean="0">
                <a:solidFill>
                  <a:srgbClr val="000000"/>
                </a:solidFill>
                <a:latin typeface="Arial"/>
                <a:ea typeface="+mn-ea"/>
                <a:cs typeface="+mn-cs"/>
              </a:rPr>
              <a:t>) – </a:t>
            </a:r>
            <a:r>
              <a:rPr lang="ru-RU" sz="1600" b="0" i="0" smtClean="0">
                <a:solidFill>
                  <a:srgbClr val="000000"/>
                </a:solidFill>
                <a:latin typeface="Arial"/>
                <a:ea typeface="+mn-ea"/>
                <a:cs typeface="+mn-cs"/>
              </a:rPr>
              <a:t>управление</a:t>
            </a:r>
            <a:r>
              <a:rPr lang="ru-RU" sz="1600" b="0" i="0" smtClean="0">
                <a:solidFill>
                  <a:srgbClr val="000000"/>
                </a:solidFill>
                <a:latin typeface="Arial"/>
                <a:ea typeface="+mn-ea"/>
                <a:cs typeface="+mn-cs"/>
              </a:rPr>
              <a:t> корпоративной информацией и технологии </a:t>
            </a:r>
            <a:br>
              <a:rPr lang="ru-RU" sz="1600" b="0" i="0" smtClean="0">
                <a:solidFill>
                  <a:srgbClr val="000000"/>
                </a:solidFill>
                <a:latin typeface="Arial"/>
                <a:ea typeface="+mn-ea"/>
                <a:cs typeface="+mn-cs"/>
              </a:rPr>
            </a:br>
            <a:r>
              <a:rPr lang="ru-RU" sz="1600" b="1" i="0" smtClean="0">
                <a:solidFill>
                  <a:srgbClr val="000000"/>
                </a:solidFill>
                <a:latin typeface="Arial"/>
                <a:ea typeface="+mn-ea"/>
                <a:cs typeface="+mn-cs"/>
              </a:rPr>
              <a:t>SAP </a:t>
            </a:r>
            <a:r>
              <a:rPr lang="ru-RU" sz="1600" b="1" i="0" smtClean="0">
                <a:solidFill>
                  <a:srgbClr val="000000"/>
                </a:solidFill>
                <a:latin typeface="Arial"/>
                <a:ea typeface="+mn-ea"/>
                <a:cs typeface="+mn-cs"/>
              </a:rPr>
              <a:t>(UK</a:t>
            </a:r>
            <a:r>
              <a:rPr lang="ru-RU" sz="1600" b="1" i="0" smtClean="0">
                <a:solidFill>
                  <a:srgbClr val="000000"/>
                </a:solidFill>
                <a:latin typeface="Arial"/>
                <a:ea typeface="+mn-ea"/>
                <a:cs typeface="+mn-cs"/>
              </a:rPr>
              <a:t>) </a:t>
            </a:r>
            <a:r>
              <a:rPr lang="ru-RU" sz="1600" b="1" i="0" smtClean="0">
                <a:solidFill>
                  <a:srgbClr val="000000"/>
                </a:solidFill>
                <a:latin typeface="Arial"/>
                <a:ea typeface="+mn-ea"/>
                <a:cs typeface="+mn-cs"/>
              </a:rPr>
              <a:t>Limited</a:t>
            </a:r>
            <a:r>
              <a:rPr lang="ru-RU" sz="1600" b="0" i="0" smtClean="0">
                <a:solidFill>
                  <a:srgbClr val="000000"/>
                </a:solidFill>
                <a:latin typeface="Arial"/>
                <a:ea typeface="+mn-ea"/>
                <a:cs typeface="+mn-cs"/>
              </a:rPr>
              <a:t/>
            </a:r>
            <a:br>
              <a:rPr lang="ru-RU" sz="1600" b="0" i="0" smtClean="0">
                <a:solidFill>
                  <a:srgbClr val="000000"/>
                </a:solidFill>
                <a:latin typeface="Arial"/>
                <a:ea typeface="+mn-ea"/>
                <a:cs typeface="+mn-cs"/>
              </a:rPr>
            </a:br>
            <a:r>
              <a:rPr lang="ru-RU" sz="1600" b="0" i="0" smtClean="0">
                <a:solidFill>
                  <a:srgbClr val="000000"/>
                </a:solidFill>
                <a:latin typeface="Arial"/>
                <a:ea typeface="+mn-ea"/>
                <a:cs typeface="+mn-cs"/>
              </a:rPr>
              <a:t>Моб</a:t>
            </a:r>
            <a:r>
              <a:rPr lang="ru-RU" sz="1600" b="0" i="0" smtClean="0">
                <a:solidFill>
                  <a:srgbClr val="000000"/>
                </a:solidFill>
                <a:latin typeface="Arial"/>
                <a:ea typeface="+mn-ea"/>
                <a:cs typeface="+mn-cs"/>
              </a:rPr>
              <a:t>.: </a:t>
            </a:r>
            <a:r>
              <a:rPr lang="ru-RU" sz="1600" b="0" i="0" smtClean="0">
                <a:solidFill>
                  <a:srgbClr val="000000"/>
                </a:solidFill>
                <a:latin typeface="Arial"/>
                <a:ea typeface="+mn-ea"/>
                <a:cs typeface="+mn-cs"/>
              </a:rPr>
              <a:t>+</a:t>
            </a:r>
            <a:r>
              <a:rPr lang="ru-RU" sz="1600" b="0" i="0" smtClean="0">
                <a:solidFill>
                  <a:srgbClr val="000000"/>
                </a:solidFill>
                <a:latin typeface="Arial"/>
                <a:ea typeface="+mn-ea"/>
                <a:cs typeface="+mn-cs"/>
              </a:rPr>
              <a:t>44 </a:t>
            </a:r>
            <a:r>
              <a:rPr lang="ru-RU" sz="1600" b="0" i="0" smtClean="0">
                <a:solidFill>
                  <a:srgbClr val="000000"/>
                </a:solidFill>
                <a:latin typeface="Arial"/>
                <a:ea typeface="+mn-ea"/>
                <a:cs typeface="+mn-cs"/>
              </a:rPr>
              <a:t>(0)7966975147</a:t>
            </a:r>
            <a:r>
              <a:rPr lang="ru-RU" sz="1600" b="0" i="0" smtClean="0">
                <a:solidFill>
                  <a:srgbClr val="000000"/>
                </a:solidFill>
                <a:latin typeface="Arial"/>
                <a:ea typeface="+mn-ea"/>
                <a:cs typeface="+mn-cs"/>
              </a:rPr>
              <a:t/>
            </a:r>
            <a:br>
              <a:rPr lang="ru-RU" sz="1600" b="0" i="0" smtClean="0">
                <a:solidFill>
                  <a:srgbClr val="000000"/>
                </a:solidFill>
                <a:latin typeface="Arial"/>
                <a:ea typeface="+mn-ea"/>
                <a:cs typeface="+mn-cs"/>
              </a:rPr>
            </a:br>
            <a:r>
              <a:rPr lang="ru-RU" sz="1600" b="0" i="0" smtClean="0">
                <a:solidFill>
                  <a:srgbClr val="000000"/>
                </a:solidFill>
                <a:latin typeface="Arial"/>
                <a:ea typeface="+mn-ea"/>
                <a:cs typeface="+mn-cs"/>
                <a:hlinkClick r:id="rId3"/>
              </a:rPr>
              <a:t>mailto:Guy01.Murphy@sap.com</a:t>
            </a:r>
            <a:endParaRPr lang="ru-RU" sz="1600" b="0" i="0">
              <a:solidFill>
                <a:srgbClr val="000000"/>
              </a:solidFill>
              <a:latin typeface="Arial"/>
              <a:ea typeface="+mn-ea"/>
              <a:cs typeface="+mn-cs"/>
              <a:hlinkClick r:id="rId3"/>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1"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F0AB00"/>
              </a:buClr>
              <a:buSzPct val="80000"/>
              <a:buFont typeface="Wingdings" pitchFamily="2" charset="2"/>
              <a:buNone/>
              <a:defRPr/>
            </a:pPr>
            <a:endParaRPr lang="en-US" dirty="0">
              <a:solidFill>
                <a:srgbClr val="FFFFFF"/>
              </a:solidFill>
            </a:endParaRPr>
          </a:p>
        </p:txBody>
      </p:sp>
      <p:pic>
        <p:nvPicPr>
          <p:cNvPr id="36867" name="Picture 8" descr="42-23131143.jpg"/>
          <p:cNvPicPr>
            <a:picLocks noChangeAspect="1"/>
          </p:cNvPicPr>
          <p:nvPr/>
        </p:nvPicPr>
        <p:blipFill>
          <a:blip r:embed="rId3" cstate="print"/>
          <a:srcRect/>
          <a:stretch>
            <a:fillRect/>
          </a:stretch>
        </p:blipFill>
        <p:spPr bwMode="auto">
          <a:xfrm>
            <a:off x="0" y="1"/>
            <a:ext cx="9144000" cy="3959225"/>
          </a:xfrm>
          <a:prstGeom prst="rect">
            <a:avLst/>
          </a:prstGeom>
          <a:noFill/>
          <a:ln w="9525">
            <a:noFill/>
            <a:miter lim="800000"/>
            <a:headEnd/>
            <a:tailEnd/>
          </a:ln>
        </p:spPr>
      </p:pic>
      <p:sp>
        <p:nvSpPr>
          <p:cNvPr id="14" name="TextBox 13"/>
          <p:cNvSpPr txBox="1">
            <a:spLocks noChangeArrowheads="1"/>
          </p:cNvSpPr>
          <p:nvPr/>
        </p:nvSpPr>
        <p:spPr bwMode="auto">
          <a:xfrm>
            <a:off x="282105" y="4348164"/>
            <a:ext cx="8622642" cy="2320925"/>
          </a:xfrm>
          <a:prstGeom prst="rect">
            <a:avLst/>
          </a:prstGeom>
          <a:noFill/>
          <a:ln>
            <a:noFill/>
          </a:ln>
          <a:effectLst>
            <a:outerShdw blurRad="63500" dist="38100" dir="2700000" algn="tl" rotWithShape="0">
              <a:srgbClr val="4D4D4D">
                <a:alpha val="50000"/>
              </a:srgbClr>
            </a:outerShdw>
          </a:effectLst>
          <a:extLst/>
        </p:spPr>
        <p:txBody>
          <a:bodyPr/>
          <a:lstStyle/>
          <a:p>
            <a:pPr algn="l" defTabSz="914400">
              <a:spcBef>
                <a:spcPts val="0"/>
              </a:spcBef>
              <a:spcAft>
                <a:spcPts val="0"/>
              </a:spcAft>
              <a:buNone/>
            </a:pPr>
            <a:r>
              <a:rPr lang="en-US" sz="5400" b="1" i="0" spc="100">
                <a:solidFill>
                  <a:srgbClr val="FFFFFF"/>
                </a:solidFill>
                <a:latin typeface="Arial"/>
                <a:ea typeface="+mn-ea"/>
                <a:cs typeface="Times New Roman"/>
              </a:rPr>
              <a:t>Технологическая платформа </a:t>
            </a:r>
          </a:p>
          <a:p>
            <a:pPr algn="l" defTabSz="914400">
              <a:spcBef>
                <a:spcPts val="0"/>
              </a:spcBef>
              <a:spcAft>
                <a:spcPts val="0"/>
              </a:spcAft>
              <a:buNone/>
            </a:pPr>
            <a:r>
              <a:rPr lang="en-US" sz="3000" b="0" i="0" spc="100">
                <a:solidFill>
                  <a:srgbClr val="FFFFFF">
                    <a:lumMod val="65000"/>
                  </a:srgbClr>
                </a:solidFill>
                <a:latin typeface="Arial"/>
                <a:ea typeface="+mn-ea"/>
                <a:cs typeface="Times New Roman"/>
              </a:rPr>
              <a:t>Эволюция</a:t>
            </a:r>
          </a:p>
        </p:txBody>
      </p:sp>
      <p:pic>
        <p:nvPicPr>
          <p:cNvPr id="17" name="Picture 16" descr="SAP logo.png"/>
          <p:cNvPicPr>
            <a:picLocks noChangeAspect="1"/>
          </p:cNvPicPr>
          <p:nvPr/>
        </p:nvPicPr>
        <p:blipFill>
          <a:blip r:embed="rId4" cstate="print"/>
          <a:srcRect/>
          <a:stretch>
            <a:fillRect/>
          </a:stretch>
        </p:blipFill>
        <p:spPr bwMode="auto">
          <a:xfrm>
            <a:off x="8455999" y="6318251"/>
            <a:ext cx="555877" cy="366713"/>
          </a:xfrm>
          <a:prstGeom prst="rect">
            <a:avLst/>
          </a:prstGeom>
          <a:noFill/>
          <a:ln w="9525">
            <a:noFill/>
            <a:miter lim="800000"/>
            <a:headEnd/>
            <a:tailEnd/>
          </a:ln>
        </p:spPr>
      </p:pic>
      <p:sp>
        <p:nvSpPr>
          <p:cNvPr id="36870" name="Rectangle 8"/>
          <p:cNvSpPr>
            <a:spLocks noChangeArrowheads="1"/>
          </p:cNvSpPr>
          <p:nvPr/>
        </p:nvSpPr>
        <p:spPr bwMode="auto">
          <a:xfrm>
            <a:off x="1191" y="0"/>
            <a:ext cx="9144000" cy="6858000"/>
          </a:xfrm>
          <a:prstGeom prst="rect">
            <a:avLst/>
          </a:prstGeom>
          <a:noFill/>
          <a:ln w="9525">
            <a:noFill/>
            <a:round/>
            <a:headEnd/>
            <a:tailEnd/>
          </a:ln>
        </p:spPr>
        <p:txBody>
          <a:bodyPr lIns="90000" tIns="46800" rIns="90000" bIns="46800" anchor="ctr"/>
          <a:lstStyle/>
          <a:p>
            <a:pPr algn="ctr">
              <a:buClr>
                <a:srgbClr val="F0AB00"/>
              </a:buClr>
              <a:buSzPct val="80000"/>
              <a:buFont typeface="Wingdings" pitchFamily="2" charset="2"/>
              <a:buNone/>
            </a:pPr>
            <a:endParaRPr lang="en-US">
              <a:solidFill>
                <a:srgbClr val="000000"/>
              </a:solidFill>
            </a:endParaRPr>
          </a:p>
        </p:txBody>
      </p:sp>
      <p:sp>
        <p:nvSpPr>
          <p:cNvPr id="10" name="Rectangle 9"/>
          <p:cNvSpPr/>
          <p:nvPr/>
        </p:nvSpPr>
        <p:spPr bwMode="gray">
          <a:xfrm rot="16200000">
            <a:off x="4288632" y="-816768"/>
            <a:ext cx="566737" cy="9144000"/>
          </a:xfrm>
          <a:prstGeom prst="rect">
            <a:avLst/>
          </a:prstGeom>
          <a:gradFill flip="none" rotWithShape="1">
            <a:gsLst>
              <a:gs pos="0">
                <a:schemeClr val="tx1"/>
              </a:gs>
              <a:gs pos="100000">
                <a:schemeClr val="bg1">
                  <a:alpha val="0"/>
                </a:schemeClr>
              </a:gs>
            </a:gsLst>
            <a:lin ang="0" scaled="1"/>
            <a:tileRect/>
          </a:gradFill>
          <a:ln w="9525" algn="ctr">
            <a:noFill/>
            <a:miter lim="800000"/>
            <a:headEnd/>
            <a:tailEnd/>
          </a:ln>
        </p:spPr>
        <p:txBody>
          <a:bodyPr lIns="90000" tIns="72000" rIns="90000" bIns="72000" anchor="ctr"/>
          <a:lstStyle/>
          <a:p>
            <a:pPr algn="ctr">
              <a:spcBef>
                <a:spcPct val="50000"/>
              </a:spcBef>
              <a:buClr>
                <a:srgbClr val="F0AB00"/>
              </a:buClr>
              <a:buSzPct val="80000"/>
              <a:buFont typeface="Wingdings" charset="0"/>
              <a:buNone/>
              <a:defRPr/>
            </a:pPr>
            <a:endParaRPr lang="en-US" kern="0" dirty="0">
              <a:solidFill>
                <a:srgbClr val="000000"/>
              </a:solidFill>
              <a:latin typeface="Arial" charset="0"/>
              <a:cs typeface="Arial Unicode MS"/>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1"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F0AB00"/>
              </a:buClr>
              <a:buSzPct val="80000"/>
              <a:buFont typeface="Wingdings" pitchFamily="2" charset="2"/>
              <a:buNone/>
              <a:defRPr/>
            </a:pPr>
            <a:endParaRPr lang="en-US" dirty="0">
              <a:solidFill>
                <a:srgbClr val="FFFFFF"/>
              </a:solidFill>
            </a:endParaRPr>
          </a:p>
        </p:txBody>
      </p:sp>
      <p:pic>
        <p:nvPicPr>
          <p:cNvPr id="37891" name="Picture 8" descr="42-23131143.jpg"/>
          <p:cNvPicPr>
            <a:picLocks noChangeAspect="1"/>
          </p:cNvPicPr>
          <p:nvPr/>
        </p:nvPicPr>
        <p:blipFill>
          <a:blip r:embed="rId3" cstate="print"/>
          <a:srcRect/>
          <a:stretch>
            <a:fillRect/>
          </a:stretch>
        </p:blipFill>
        <p:spPr bwMode="auto">
          <a:xfrm>
            <a:off x="0" y="1"/>
            <a:ext cx="9144000" cy="3959225"/>
          </a:xfrm>
          <a:prstGeom prst="rect">
            <a:avLst/>
          </a:prstGeom>
          <a:noFill/>
          <a:ln w="9525">
            <a:noFill/>
            <a:miter lim="800000"/>
            <a:headEnd/>
            <a:tailEnd/>
          </a:ln>
        </p:spPr>
      </p:pic>
      <p:sp>
        <p:nvSpPr>
          <p:cNvPr id="14" name="TextBox 13"/>
          <p:cNvSpPr txBox="1">
            <a:spLocks noChangeArrowheads="1"/>
          </p:cNvSpPr>
          <p:nvPr/>
        </p:nvSpPr>
        <p:spPr bwMode="auto">
          <a:xfrm>
            <a:off x="282105" y="4348164"/>
            <a:ext cx="8622642" cy="2320925"/>
          </a:xfrm>
          <a:prstGeom prst="rect">
            <a:avLst/>
          </a:prstGeom>
          <a:noFill/>
          <a:ln>
            <a:noFill/>
          </a:ln>
          <a:effectLst>
            <a:outerShdw blurRad="63500" dist="38100" dir="2700000" algn="tl" rotWithShape="0">
              <a:srgbClr val="4D4D4D">
                <a:alpha val="50000"/>
              </a:srgbClr>
            </a:outerShdw>
          </a:effectLst>
          <a:extLst/>
        </p:spPr>
        <p:txBody>
          <a:bodyPr/>
          <a:lstStyle/>
          <a:p>
            <a:pPr algn="l" defTabSz="914400">
              <a:spcBef>
                <a:spcPts val="0"/>
              </a:spcBef>
              <a:spcAft>
                <a:spcPts val="0"/>
              </a:spcAft>
              <a:buNone/>
            </a:pPr>
            <a:r>
              <a:rPr lang="en-US" sz="5400" b="1" i="0" spc="100">
                <a:solidFill>
                  <a:srgbClr val="FFFFFF"/>
                </a:solidFill>
                <a:latin typeface="Arial"/>
                <a:ea typeface="+mn-ea"/>
                <a:cs typeface="Times New Roman"/>
              </a:rPr>
              <a:t>Технологическая платформа </a:t>
            </a:r>
          </a:p>
          <a:p>
            <a:pPr algn="l" defTabSz="914400">
              <a:spcBef>
                <a:spcPts val="0"/>
              </a:spcBef>
              <a:spcAft>
                <a:spcPts val="0"/>
              </a:spcAft>
              <a:buNone/>
            </a:pPr>
            <a:r>
              <a:rPr lang="en-US" sz="3000" b="0" i="0" spc="100">
                <a:solidFill>
                  <a:srgbClr val="FFFFFF">
                    <a:lumMod val="65000"/>
                  </a:srgbClr>
                </a:solidFill>
                <a:latin typeface="Arial"/>
                <a:ea typeface="+mn-ea"/>
                <a:cs typeface="Times New Roman"/>
              </a:rPr>
              <a:t>Эволюция</a:t>
            </a:r>
          </a:p>
        </p:txBody>
      </p:sp>
      <p:sp>
        <p:nvSpPr>
          <p:cNvPr id="37893" name="Rectangle 8"/>
          <p:cNvSpPr>
            <a:spLocks noChangeArrowheads="1"/>
          </p:cNvSpPr>
          <p:nvPr/>
        </p:nvSpPr>
        <p:spPr bwMode="auto">
          <a:xfrm>
            <a:off x="1191" y="0"/>
            <a:ext cx="9144000" cy="6858000"/>
          </a:xfrm>
          <a:prstGeom prst="rect">
            <a:avLst/>
          </a:prstGeom>
          <a:noFill/>
          <a:ln w="9525">
            <a:noFill/>
            <a:round/>
            <a:headEnd/>
            <a:tailEnd/>
          </a:ln>
        </p:spPr>
        <p:txBody>
          <a:bodyPr lIns="90000" tIns="46800" rIns="90000" bIns="46800" anchor="ctr"/>
          <a:lstStyle/>
          <a:p>
            <a:pPr algn="ctr">
              <a:buClr>
                <a:srgbClr val="F0AB00"/>
              </a:buClr>
              <a:buSzPct val="80000"/>
              <a:buFont typeface="Wingdings" pitchFamily="2" charset="2"/>
              <a:buNone/>
            </a:pPr>
            <a:endParaRPr lang="en-US">
              <a:solidFill>
                <a:srgbClr val="000000"/>
              </a:solidFill>
            </a:endParaRPr>
          </a:p>
        </p:txBody>
      </p:sp>
      <p:sp>
        <p:nvSpPr>
          <p:cNvPr id="10" name="Rectangle 9"/>
          <p:cNvSpPr/>
          <p:nvPr/>
        </p:nvSpPr>
        <p:spPr bwMode="gray">
          <a:xfrm rot="16200000">
            <a:off x="4288632" y="-816768"/>
            <a:ext cx="566737" cy="9144000"/>
          </a:xfrm>
          <a:prstGeom prst="rect">
            <a:avLst/>
          </a:prstGeom>
          <a:gradFill flip="none" rotWithShape="1">
            <a:gsLst>
              <a:gs pos="0">
                <a:schemeClr val="tx1"/>
              </a:gs>
              <a:gs pos="100000">
                <a:schemeClr val="bg1">
                  <a:alpha val="0"/>
                </a:schemeClr>
              </a:gs>
            </a:gsLst>
            <a:lin ang="0" scaled="1"/>
            <a:tileRect/>
          </a:gradFill>
          <a:ln w="9525" algn="ctr">
            <a:noFill/>
            <a:miter lim="800000"/>
            <a:headEnd/>
            <a:tailEnd/>
          </a:ln>
        </p:spPr>
        <p:txBody>
          <a:bodyPr lIns="90000" tIns="72000" rIns="90000" bIns="72000" anchor="ctr"/>
          <a:lstStyle/>
          <a:p>
            <a:pPr algn="ctr">
              <a:spcBef>
                <a:spcPct val="50000"/>
              </a:spcBef>
              <a:buClr>
                <a:srgbClr val="F0AB00"/>
              </a:buClr>
              <a:buSzPct val="80000"/>
              <a:buFont typeface="Wingdings" charset="0"/>
              <a:buNone/>
              <a:defRPr/>
            </a:pPr>
            <a:endParaRPr lang="en-US" kern="0" dirty="0">
              <a:solidFill>
                <a:srgbClr val="000000"/>
              </a:solidFill>
              <a:latin typeface="Arial" charset="0"/>
              <a:cs typeface="Arial Unicode MS"/>
            </a:endParaRPr>
          </a:p>
        </p:txBody>
      </p:sp>
      <p:sp>
        <p:nvSpPr>
          <p:cNvPr id="37897" name="Rectangle 1"/>
          <p:cNvSpPr>
            <a:spLocks noChangeArrowheads="1"/>
          </p:cNvSpPr>
          <p:nvPr/>
        </p:nvSpPr>
        <p:spPr bwMode="auto">
          <a:xfrm>
            <a:off x="0" y="0"/>
            <a:ext cx="9144000" cy="6858000"/>
          </a:xfrm>
          <a:prstGeom prst="rect">
            <a:avLst/>
          </a:prstGeom>
          <a:solidFill>
            <a:schemeClr val="tx1">
              <a:alpha val="79999"/>
            </a:schemeClr>
          </a:solidFill>
          <a:ln w="9525">
            <a:noFill/>
            <a:round/>
            <a:headEnd/>
            <a:tailEnd/>
          </a:ln>
        </p:spPr>
        <p:txBody>
          <a:bodyPr lIns="90000" tIns="46800" rIns="90000" bIns="46800" anchor="ctr"/>
          <a:lstStyle/>
          <a:p>
            <a:pPr algn="ctr">
              <a:buClr>
                <a:srgbClr val="F0AB00"/>
              </a:buClr>
              <a:buSzPct val="80000"/>
              <a:buFont typeface="Wingdings" pitchFamily="2" charset="2"/>
              <a:buNone/>
            </a:pPr>
            <a:endParaRPr lang="en-US" sz="2400">
              <a:solidFill>
                <a:srgbClr val="000000"/>
              </a:solidFill>
            </a:endParaRPr>
          </a:p>
        </p:txBody>
      </p:sp>
      <p:pic>
        <p:nvPicPr>
          <p:cNvPr id="37899" name="Picture 16" descr="SAP logo.png"/>
          <p:cNvPicPr>
            <a:picLocks noChangeAspect="1"/>
          </p:cNvPicPr>
          <p:nvPr/>
        </p:nvPicPr>
        <p:blipFill>
          <a:blip r:embed="rId4" cstate="print"/>
          <a:srcRect/>
          <a:stretch>
            <a:fillRect/>
          </a:stretch>
        </p:blipFill>
        <p:spPr bwMode="auto">
          <a:xfrm>
            <a:off x="8455999" y="6318251"/>
            <a:ext cx="555877" cy="366713"/>
          </a:xfrm>
          <a:prstGeom prst="rect">
            <a:avLst/>
          </a:prstGeom>
          <a:noFill/>
          <a:ln w="9525">
            <a:noFill/>
            <a:miter lim="800000"/>
            <a:headEnd/>
            <a:tailEnd/>
          </a:ln>
        </p:spPr>
      </p:pic>
      <p:grpSp>
        <p:nvGrpSpPr>
          <p:cNvPr id="12" name="Group 11"/>
          <p:cNvGrpSpPr/>
          <p:nvPr/>
        </p:nvGrpSpPr>
        <p:grpSpPr>
          <a:xfrm>
            <a:off x="1204070" y="546100"/>
            <a:ext cx="4587130" cy="5755459"/>
            <a:chOff x="6144370" y="609600"/>
            <a:chExt cx="4587130" cy="5755459"/>
          </a:xfrm>
        </p:grpSpPr>
        <p:pic>
          <p:nvPicPr>
            <p:cNvPr id="13" name="Picture 12" descr="TechnologyPlatform0.png"/>
            <p:cNvPicPr>
              <a:picLocks noChangeAspect="1"/>
            </p:cNvPicPr>
            <p:nvPr/>
          </p:nvPicPr>
          <p:blipFill>
            <a:blip r:embed="rId5" cstate="print"/>
            <a:stretch>
              <a:fillRect/>
            </a:stretch>
          </p:blipFill>
          <p:spPr>
            <a:xfrm>
              <a:off x="6144370" y="609600"/>
              <a:ext cx="4587130" cy="5755459"/>
            </a:xfrm>
            <a:prstGeom prst="rect">
              <a:avLst/>
            </a:prstGeom>
          </p:spPr>
        </p:pic>
        <p:sp>
          <p:nvSpPr>
            <p:cNvPr id="15" name="TextBox 14"/>
            <p:cNvSpPr txBox="1"/>
            <p:nvPr/>
          </p:nvSpPr>
          <p:spPr>
            <a:xfrm>
              <a:off x="7937500" y="1066800"/>
              <a:ext cx="995465" cy="215444"/>
            </a:xfrm>
            <a:prstGeom prst="rect">
              <a:avLst/>
            </a:prstGeom>
            <a:noFill/>
          </p:spPr>
          <p:txBody>
            <a:bodyPr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﻿ВЗАИМОДЕЙСТВИЕ</a:t>
              </a:r>
            </a:p>
          </p:txBody>
        </p:sp>
        <p:sp>
          <p:nvSpPr>
            <p:cNvPr id="16" name="TextBox 15"/>
            <p:cNvSpPr txBox="1"/>
            <p:nvPr/>
          </p:nvSpPr>
          <p:spPr>
            <a:xfrm>
              <a:off x="7962900" y="5727700"/>
              <a:ext cx="969817" cy="215444"/>
            </a:xfrm>
            <a:prstGeom prst="rect">
              <a:avLst/>
            </a:prstGeom>
            <a:noFill/>
          </p:spPr>
          <p:txBody>
            <a:bodyPr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﻿ОСНОВА</a:t>
              </a:r>
            </a:p>
          </p:txBody>
        </p:sp>
        <p:sp>
          <p:nvSpPr>
            <p:cNvPr id="17" name="TextBox 16"/>
            <p:cNvSpPr txBox="1"/>
            <p:nvPr/>
          </p:nvSpPr>
          <p:spPr>
            <a:xfrm>
              <a:off x="6705600" y="3038490"/>
              <a:ext cx="215444" cy="936154"/>
            </a:xfrm>
            <a:prstGeom prst="rect">
              <a:avLst/>
            </a:prstGeom>
            <a:noFill/>
          </p:spPr>
          <p:txBody>
            <a:bodyPr vert="vert270"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﻿﻿СОГЛАСОВАННОСТЬ</a:t>
              </a:r>
            </a:p>
          </p:txBody>
        </p:sp>
        <p:sp>
          <p:nvSpPr>
            <p:cNvPr id="18" name="TextBox 17"/>
            <p:cNvSpPr txBox="1"/>
            <p:nvPr/>
          </p:nvSpPr>
          <p:spPr>
            <a:xfrm>
              <a:off x="10223500" y="2933923"/>
              <a:ext cx="215444" cy="1078821"/>
            </a:xfrm>
            <a:prstGeom prst="rect">
              <a:avLst/>
            </a:prstGeom>
            <a:noFill/>
          </p:spPr>
          <p:txBody>
            <a:bodyPr vert="vert270"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﻿РАСШИРЯЕМОСТЬ</a:t>
              </a:r>
            </a:p>
          </p:txBody>
        </p:sp>
        <p:sp>
          <p:nvSpPr>
            <p:cNvPr id="19" name="TextBox 18"/>
            <p:cNvSpPr txBox="1"/>
            <p:nvPr/>
          </p:nvSpPr>
          <p:spPr>
            <a:xfrm>
              <a:off x="7900498" y="3251200"/>
              <a:ext cx="1131720" cy="369332"/>
            </a:xfrm>
            <a:prstGeom prst="rect">
              <a:avLst/>
            </a:prstGeom>
            <a:noFill/>
          </p:spPr>
          <p:txBody>
            <a:bodyPr wrap="none" lIns="0" tIns="0" rIns="0" bIns="0" rtlCol="0">
              <a:spAutoFit/>
            </a:bodyPr>
            <a:lstStyle/>
            <a:p>
              <a:pPr algn="ctr" defTabSz="914400">
                <a:spcBef>
                  <a:spcPts val="840"/>
                </a:spcBef>
                <a:spcAft>
                  <a:spcPts val="0"/>
                </a:spcAft>
                <a:buNone/>
              </a:pPr>
              <a:r>
                <a:rPr lang="en-US" sz="1200" b="0" i="0" dirty="0">
                  <a:solidFill>
                    <a:srgbClr val="FFFFFF"/>
                  </a:solidFill>
                  <a:latin typeface="Arial Narrow"/>
                  <a:ea typeface="Arial Unicode MS"/>
                  <a:cs typeface="Arial Unicode MS"/>
                </a:rPr>
                <a:t>﻿﻿СУЩЕСТВУЮЩИЕ</a:t>
              </a:r>
              <a:br>
                <a:rPr lang="en-US" sz="1200" b="0" i="0" dirty="0">
                  <a:solidFill>
                    <a:srgbClr val="FFFFFF"/>
                  </a:solidFill>
                  <a:latin typeface="Arial Narrow"/>
                  <a:ea typeface="Arial Unicode MS"/>
                  <a:cs typeface="Arial Unicode MS"/>
                </a:rPr>
              </a:br>
              <a:r>
                <a:rPr lang="en-US" sz="1200" b="0" i="0" dirty="0">
                  <a:solidFill>
                    <a:srgbClr val="FFFFFF"/>
                  </a:solidFill>
                  <a:latin typeface="Arial Narrow"/>
                  <a:ea typeface="Arial Unicode MS"/>
                  <a:cs typeface="Arial Unicode MS"/>
                </a:rPr>
                <a:t>﻿﻿СИСТЕМЫ</a:t>
              </a:r>
            </a:p>
          </p:txBody>
        </p:sp>
        <p:sp>
          <p:nvSpPr>
            <p:cNvPr id="20" name="TextBox 19"/>
            <p:cNvSpPr txBox="1"/>
            <p:nvPr/>
          </p:nvSpPr>
          <p:spPr>
            <a:xfrm>
              <a:off x="7603943" y="2349500"/>
              <a:ext cx="1724832" cy="215444"/>
            </a:xfrm>
            <a:prstGeom prst="rect">
              <a:avLst/>
            </a:prstGeom>
            <a:noFill/>
          </p:spPr>
          <p:txBody>
            <a:bodyPr wrap="none" lIns="0" tIns="0" rIns="0" bIns="0" rtlCol="0">
              <a:spAutoFit/>
            </a:bodyPr>
            <a:lstStyle/>
            <a:p>
              <a:pPr algn="ctr" defTabSz="914400">
                <a:spcBef>
                  <a:spcPts val="840"/>
                </a:spcBef>
                <a:spcAft>
                  <a:spcPts val="0"/>
                </a:spcAft>
                <a:buNone/>
              </a:pPr>
              <a:r>
                <a:rPr lang="en-US" sz="1400" b="0" i="0">
                  <a:solidFill>
                    <a:srgbClr val="FFFFFF"/>
                  </a:solidFill>
                  <a:latin typeface="Arial Black"/>
                  <a:ea typeface="Arial Unicode MS"/>
                  <a:cs typeface="Arial Unicode MS"/>
                </a:rPr>
                <a:t>SAP NETWEAVER</a:t>
              </a:r>
            </a:p>
          </p:txBody>
        </p:sp>
      </p:gr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1"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F0AB00"/>
              </a:buClr>
              <a:buSzPct val="80000"/>
              <a:buFont typeface="Wingdings" pitchFamily="2" charset="2"/>
              <a:buNone/>
              <a:defRPr/>
            </a:pPr>
            <a:endParaRPr lang="en-US" dirty="0">
              <a:solidFill>
                <a:srgbClr val="FFFFFF"/>
              </a:solidFill>
            </a:endParaRPr>
          </a:p>
        </p:txBody>
      </p:sp>
      <p:pic>
        <p:nvPicPr>
          <p:cNvPr id="38915" name="Picture 8" descr="42-23131143.jpg"/>
          <p:cNvPicPr>
            <a:picLocks noChangeAspect="1"/>
          </p:cNvPicPr>
          <p:nvPr/>
        </p:nvPicPr>
        <p:blipFill>
          <a:blip r:embed="rId3" cstate="print"/>
          <a:srcRect/>
          <a:stretch>
            <a:fillRect/>
          </a:stretch>
        </p:blipFill>
        <p:spPr bwMode="auto">
          <a:xfrm>
            <a:off x="0" y="1"/>
            <a:ext cx="9144000" cy="3959225"/>
          </a:xfrm>
          <a:prstGeom prst="rect">
            <a:avLst/>
          </a:prstGeom>
          <a:noFill/>
          <a:ln w="9525">
            <a:noFill/>
            <a:miter lim="800000"/>
            <a:headEnd/>
            <a:tailEnd/>
          </a:ln>
        </p:spPr>
      </p:pic>
      <p:sp>
        <p:nvSpPr>
          <p:cNvPr id="14" name="TextBox 13"/>
          <p:cNvSpPr txBox="1">
            <a:spLocks noChangeArrowheads="1"/>
          </p:cNvSpPr>
          <p:nvPr/>
        </p:nvSpPr>
        <p:spPr bwMode="auto">
          <a:xfrm>
            <a:off x="282105" y="4348164"/>
            <a:ext cx="8622642" cy="2320925"/>
          </a:xfrm>
          <a:prstGeom prst="rect">
            <a:avLst/>
          </a:prstGeom>
          <a:noFill/>
          <a:ln>
            <a:noFill/>
          </a:ln>
          <a:effectLst>
            <a:outerShdw blurRad="63500" dist="38100" dir="2700000" algn="tl" rotWithShape="0">
              <a:srgbClr val="4D4D4D">
                <a:alpha val="50000"/>
              </a:srgbClr>
            </a:outerShdw>
          </a:effectLst>
          <a:extLst/>
        </p:spPr>
        <p:txBody>
          <a:bodyPr/>
          <a:lstStyle/>
          <a:p>
            <a:pPr algn="l" defTabSz="914400">
              <a:spcBef>
                <a:spcPts val="0"/>
              </a:spcBef>
              <a:spcAft>
                <a:spcPts val="0"/>
              </a:spcAft>
              <a:buNone/>
            </a:pPr>
            <a:r>
              <a:rPr lang="en-US" sz="5400" b="1" i="0" spc="100">
                <a:solidFill>
                  <a:srgbClr val="FFFFFF"/>
                </a:solidFill>
                <a:latin typeface="Arial"/>
                <a:ea typeface="+mn-ea"/>
                <a:cs typeface="Times New Roman"/>
              </a:rPr>
              <a:t>Технологическая платформа </a:t>
            </a:r>
          </a:p>
          <a:p>
            <a:pPr algn="l" defTabSz="914400">
              <a:spcBef>
                <a:spcPts val="0"/>
              </a:spcBef>
              <a:spcAft>
                <a:spcPts val="0"/>
              </a:spcAft>
              <a:buNone/>
            </a:pPr>
            <a:r>
              <a:rPr lang="en-US" sz="3000" b="0" i="0" spc="100">
                <a:solidFill>
                  <a:srgbClr val="FFFFFF">
                    <a:lumMod val="65000"/>
                  </a:srgbClr>
                </a:solidFill>
                <a:latin typeface="Arial"/>
                <a:ea typeface="+mn-ea"/>
                <a:cs typeface="Times New Roman"/>
              </a:rPr>
              <a:t>Эволюция</a:t>
            </a:r>
          </a:p>
        </p:txBody>
      </p:sp>
      <p:sp>
        <p:nvSpPr>
          <p:cNvPr id="38917" name="Rectangle 8"/>
          <p:cNvSpPr>
            <a:spLocks noChangeArrowheads="1"/>
          </p:cNvSpPr>
          <p:nvPr/>
        </p:nvSpPr>
        <p:spPr bwMode="auto">
          <a:xfrm>
            <a:off x="1191" y="0"/>
            <a:ext cx="9144000" cy="6858000"/>
          </a:xfrm>
          <a:prstGeom prst="rect">
            <a:avLst/>
          </a:prstGeom>
          <a:noFill/>
          <a:ln w="9525">
            <a:noFill/>
            <a:round/>
            <a:headEnd/>
            <a:tailEnd/>
          </a:ln>
        </p:spPr>
        <p:txBody>
          <a:bodyPr lIns="90000" tIns="46800" rIns="90000" bIns="46800" anchor="ctr"/>
          <a:lstStyle/>
          <a:p>
            <a:pPr algn="ctr">
              <a:buClr>
                <a:srgbClr val="F0AB00"/>
              </a:buClr>
              <a:buSzPct val="80000"/>
              <a:buFont typeface="Wingdings" pitchFamily="2" charset="2"/>
              <a:buNone/>
            </a:pPr>
            <a:endParaRPr lang="en-US">
              <a:solidFill>
                <a:srgbClr val="000000"/>
              </a:solidFill>
            </a:endParaRPr>
          </a:p>
        </p:txBody>
      </p:sp>
      <p:sp>
        <p:nvSpPr>
          <p:cNvPr id="10" name="Rectangle 9"/>
          <p:cNvSpPr/>
          <p:nvPr/>
        </p:nvSpPr>
        <p:spPr bwMode="gray">
          <a:xfrm rot="16200000">
            <a:off x="4288632" y="-816768"/>
            <a:ext cx="566737" cy="9144000"/>
          </a:xfrm>
          <a:prstGeom prst="rect">
            <a:avLst/>
          </a:prstGeom>
          <a:gradFill flip="none" rotWithShape="1">
            <a:gsLst>
              <a:gs pos="0">
                <a:schemeClr val="tx1"/>
              </a:gs>
              <a:gs pos="100000">
                <a:schemeClr val="bg1">
                  <a:alpha val="0"/>
                </a:schemeClr>
              </a:gs>
            </a:gsLst>
            <a:lin ang="0" scaled="1"/>
            <a:tileRect/>
          </a:gradFill>
          <a:ln w="9525" algn="ctr">
            <a:noFill/>
            <a:miter lim="800000"/>
            <a:headEnd/>
            <a:tailEnd/>
          </a:ln>
        </p:spPr>
        <p:txBody>
          <a:bodyPr lIns="90000" tIns="72000" rIns="90000" bIns="72000" anchor="ctr"/>
          <a:lstStyle/>
          <a:p>
            <a:pPr algn="ctr">
              <a:spcBef>
                <a:spcPct val="50000"/>
              </a:spcBef>
              <a:buClr>
                <a:srgbClr val="F0AB00"/>
              </a:buClr>
              <a:buSzPct val="80000"/>
              <a:buFont typeface="Wingdings" charset="0"/>
              <a:buNone/>
              <a:defRPr/>
            </a:pPr>
            <a:endParaRPr lang="en-US" kern="0" dirty="0">
              <a:solidFill>
                <a:srgbClr val="000000"/>
              </a:solidFill>
              <a:latin typeface="Arial" charset="0"/>
              <a:cs typeface="Arial Unicode MS"/>
            </a:endParaRPr>
          </a:p>
        </p:txBody>
      </p:sp>
      <p:sp>
        <p:nvSpPr>
          <p:cNvPr id="38921" name="Rectangle 1"/>
          <p:cNvSpPr>
            <a:spLocks noChangeArrowheads="1"/>
          </p:cNvSpPr>
          <p:nvPr/>
        </p:nvSpPr>
        <p:spPr bwMode="auto">
          <a:xfrm>
            <a:off x="0" y="0"/>
            <a:ext cx="9144000" cy="6858000"/>
          </a:xfrm>
          <a:prstGeom prst="rect">
            <a:avLst/>
          </a:prstGeom>
          <a:solidFill>
            <a:schemeClr val="tx1">
              <a:alpha val="79999"/>
            </a:schemeClr>
          </a:solidFill>
          <a:ln w="9525">
            <a:noFill/>
            <a:round/>
            <a:headEnd/>
            <a:tailEnd/>
          </a:ln>
        </p:spPr>
        <p:txBody>
          <a:bodyPr lIns="90000" tIns="46800" rIns="90000" bIns="46800" anchor="ctr"/>
          <a:lstStyle/>
          <a:p>
            <a:pPr algn="ctr">
              <a:buClr>
                <a:srgbClr val="F0AB00"/>
              </a:buClr>
              <a:buSzPct val="80000"/>
              <a:buFont typeface="Wingdings" pitchFamily="2" charset="2"/>
              <a:buNone/>
            </a:pPr>
            <a:endParaRPr lang="en-US" sz="2400">
              <a:solidFill>
                <a:srgbClr val="000000"/>
              </a:solidFill>
            </a:endParaRPr>
          </a:p>
        </p:txBody>
      </p:sp>
      <p:sp>
        <p:nvSpPr>
          <p:cNvPr id="12" name="Rectangle 1"/>
          <p:cNvSpPr>
            <a:spLocks noChangeArrowheads="1"/>
          </p:cNvSpPr>
          <p:nvPr/>
        </p:nvSpPr>
        <p:spPr bwMode="auto">
          <a:xfrm>
            <a:off x="5943600" y="452109"/>
            <a:ext cx="3200400" cy="6042680"/>
          </a:xfrm>
          <a:prstGeom prst="rect">
            <a:avLst/>
          </a:prstGeom>
          <a:noFill/>
          <a:ln>
            <a:noFill/>
          </a:ln>
          <a:extLst/>
        </p:spPr>
        <p:txBody>
          <a:bodyPr wrap="square" anchor="ctr">
            <a:spAutoFit/>
          </a:bodyPr>
          <a:lstStyle/>
          <a:p>
            <a:pPr marL="0" lvl="1" indent="0" algn="l" defTabSz="914400">
              <a:spcBef>
                <a:spcPts val="1000"/>
              </a:spcBef>
              <a:buNone/>
            </a:pPr>
            <a:r>
              <a:rPr lang="en-US" sz="1600" b="1" i="0" dirty="0" err="1">
                <a:solidFill>
                  <a:srgbClr val="FFFFFF"/>
                </a:solidFill>
                <a:latin typeface="Arial"/>
                <a:ea typeface="Arial Unicode MS"/>
                <a:cs typeface="SAP Sans 2007 Medium"/>
              </a:rPr>
              <a:t>Платформа</a:t>
            </a:r>
            <a:r>
              <a:rPr lang="en-US" sz="1600" b="1" i="0" dirty="0">
                <a:solidFill>
                  <a:srgbClr val="FFFFFF"/>
                </a:solidFill>
                <a:latin typeface="Arial"/>
                <a:ea typeface="Arial Unicode MS"/>
                <a:cs typeface="SAP Sans 2007 Medium"/>
              </a:rPr>
              <a:t> SAP </a:t>
            </a:r>
            <a:r>
              <a:rPr lang="en-US" sz="1600" b="1" i="0" dirty="0" err="1" smtClean="0">
                <a:solidFill>
                  <a:srgbClr val="FFFFFF"/>
                </a:solidFill>
                <a:latin typeface="Arial"/>
                <a:ea typeface="Arial Unicode MS"/>
                <a:cs typeface="SAP Sans 2007 Medium"/>
              </a:rPr>
              <a:t>NetWeaver</a:t>
            </a:r>
            <a:endParaRPr lang="en-US" sz="1600" b="1" i="0" dirty="0">
              <a:solidFill>
                <a:srgbClr val="FFFFFF"/>
              </a:solidFill>
              <a:latin typeface="Arial"/>
              <a:ea typeface="Arial Unicode MS"/>
              <a:cs typeface="SAP Sans 2007 Medium"/>
            </a:endParaRPr>
          </a:p>
          <a:p>
            <a:pPr marL="0" lvl="1" indent="0" algn="l" defTabSz="914400">
              <a:spcBef>
                <a:spcPts val="1000"/>
              </a:spcBef>
              <a:buNone/>
            </a:pPr>
            <a:r>
              <a:rPr lang="en-US" sz="1600" b="0" i="0" dirty="0" err="1">
                <a:solidFill>
                  <a:srgbClr val="FFFFFF"/>
                </a:solidFill>
                <a:latin typeface="Arial"/>
                <a:ea typeface="Arial Unicode MS"/>
                <a:cs typeface="SAP Sans 2007 Light"/>
              </a:rPr>
              <a:t>Более</a:t>
            </a:r>
            <a:r>
              <a:rPr lang="en-US" sz="1600" b="0" i="0" dirty="0">
                <a:solidFill>
                  <a:srgbClr val="FFFFFF"/>
                </a:solidFill>
                <a:latin typeface="Arial"/>
                <a:ea typeface="Arial Unicode MS"/>
                <a:cs typeface="SAP Sans 2007 Light"/>
              </a:rPr>
              <a:t> 62 000 </a:t>
            </a:r>
            <a:r>
              <a:rPr lang="en-US" sz="1600" b="0" i="0" dirty="0" err="1">
                <a:solidFill>
                  <a:srgbClr val="FFFFFF"/>
                </a:solidFill>
                <a:latin typeface="Arial"/>
                <a:ea typeface="Arial Unicode MS"/>
                <a:cs typeface="SAP Sans 2007 Light"/>
              </a:rPr>
              <a:t>продуктивных</a:t>
            </a:r>
            <a:r>
              <a:rPr lang="en-US" sz="1600" b="0" i="0" dirty="0">
                <a:solidFill>
                  <a:srgbClr val="FFFFFF"/>
                </a:solidFill>
                <a:latin typeface="Arial"/>
                <a:ea typeface="Arial Unicode MS"/>
                <a:cs typeface="SAP Sans 2007 Light"/>
              </a:rPr>
              <a:t> </a:t>
            </a:r>
            <a:r>
              <a:rPr lang="en-US" sz="1600" b="0" i="0" dirty="0" err="1">
                <a:solidFill>
                  <a:srgbClr val="FFFFFF"/>
                </a:solidFill>
                <a:latin typeface="Arial"/>
                <a:ea typeface="Arial Unicode MS"/>
                <a:cs typeface="SAP Sans 2007 Light"/>
              </a:rPr>
              <a:t>систем</a:t>
            </a:r>
            <a:r>
              <a:rPr lang="en-US" sz="1600" b="0" i="0" dirty="0" smtClean="0">
                <a:solidFill>
                  <a:srgbClr val="FFFFFF"/>
                </a:solidFill>
                <a:latin typeface="Arial"/>
                <a:ea typeface="Arial Unicode MS"/>
                <a:cs typeface="SAP Sans 2007 Light"/>
              </a:rPr>
              <a:t>,</a:t>
            </a:r>
            <a:r>
              <a:rPr lang="ru-RU" sz="1600" b="0" i="0" dirty="0" smtClean="0">
                <a:solidFill>
                  <a:srgbClr val="FFFFFF"/>
                </a:solidFill>
                <a:latin typeface="Arial"/>
                <a:ea typeface="Arial Unicode MS"/>
                <a:cs typeface="SAP Sans 2007 Light"/>
              </a:rPr>
              <a:t> </a:t>
            </a:r>
            <a:r>
              <a:rPr lang="en-US" sz="1600" b="0" i="0" dirty="0">
                <a:solidFill>
                  <a:srgbClr val="FFFFFF"/>
                </a:solidFill>
                <a:latin typeface="Arial"/>
                <a:ea typeface="Arial Unicode MS"/>
                <a:cs typeface="SAP Sans 2007 Light"/>
              </a:rPr>
              <a:t>﻿﻿</a:t>
            </a:r>
            <a:r>
              <a:rPr lang="en-US" sz="1600" b="0" i="0" dirty="0" err="1">
                <a:solidFill>
                  <a:srgbClr val="FFFFFF"/>
                </a:solidFill>
                <a:latin typeface="Arial"/>
                <a:ea typeface="Arial Unicode MS"/>
                <a:cs typeface="SAP Sans 2007 Light"/>
              </a:rPr>
              <a:t>показатель</a:t>
            </a:r>
            <a:r>
              <a:rPr lang="en-US" sz="1600" b="0" i="0" dirty="0">
                <a:solidFill>
                  <a:srgbClr val="FFFFFF"/>
                </a:solidFill>
                <a:latin typeface="Arial"/>
                <a:ea typeface="Arial Unicode MS"/>
                <a:cs typeface="SAP Sans 2007 Light"/>
              </a:rPr>
              <a:t> CAGR </a:t>
            </a:r>
            <a:r>
              <a:rPr lang="en-US" sz="1600" b="0" i="0" dirty="0" err="1">
                <a:solidFill>
                  <a:srgbClr val="FFFFFF"/>
                </a:solidFill>
                <a:latin typeface="Arial"/>
                <a:ea typeface="Arial Unicode MS"/>
                <a:cs typeface="SAP Sans 2007 Light"/>
              </a:rPr>
              <a:t>составляет</a:t>
            </a:r>
            <a:r>
              <a:rPr lang="en-US" sz="1600" b="0" i="0" dirty="0">
                <a:solidFill>
                  <a:srgbClr val="FFFFFF"/>
                </a:solidFill>
                <a:latin typeface="Arial"/>
                <a:ea typeface="Arial Unicode MS"/>
                <a:cs typeface="SAP Sans 2007 Light"/>
              </a:rPr>
              <a:t> </a:t>
            </a:r>
            <a:r>
              <a:rPr lang="en-US" sz="1600" b="0" i="0" dirty="0" smtClean="0">
                <a:solidFill>
                  <a:srgbClr val="FFFFFF"/>
                </a:solidFill>
                <a:latin typeface="Arial"/>
                <a:ea typeface="Arial Unicode MS"/>
                <a:cs typeface="SAP Sans 2007 Light"/>
              </a:rPr>
              <a:t>35%</a:t>
            </a:r>
            <a:endParaRPr lang="en-US" sz="1600" b="0" i="0" dirty="0">
              <a:solidFill>
                <a:srgbClr val="FFFFFF"/>
              </a:solidFill>
              <a:latin typeface="Arial"/>
              <a:ea typeface="Arial Unicode MS"/>
              <a:cs typeface="SAP Sans 2007 Light"/>
            </a:endParaRPr>
          </a:p>
          <a:p>
            <a:pPr marL="0" lvl="1" indent="0" algn="l" defTabSz="914400">
              <a:spcBef>
                <a:spcPts val="1000"/>
              </a:spcBef>
              <a:buNone/>
            </a:pPr>
            <a:r>
              <a:rPr lang="en-US" sz="1600" b="0" i="0" dirty="0" err="1">
                <a:solidFill>
                  <a:srgbClr val="FFFFFF"/>
                </a:solidFill>
                <a:latin typeface="Arial"/>
                <a:ea typeface="Arial Unicode MS"/>
                <a:cs typeface="SAP Sans 2007 Light"/>
              </a:rPr>
              <a:t>Более</a:t>
            </a:r>
            <a:r>
              <a:rPr lang="en-US" sz="1600" b="0" i="0" dirty="0">
                <a:solidFill>
                  <a:srgbClr val="FFFFFF"/>
                </a:solidFill>
                <a:latin typeface="Arial"/>
                <a:ea typeface="Arial Unicode MS"/>
                <a:cs typeface="SAP Sans 2007 Light"/>
              </a:rPr>
              <a:t> 20 000 </a:t>
            </a:r>
            <a:r>
              <a:rPr lang="en-US" sz="1600" b="0" i="0" dirty="0" err="1">
                <a:solidFill>
                  <a:srgbClr val="FFFFFF"/>
                </a:solidFill>
                <a:latin typeface="Arial"/>
                <a:ea typeface="Arial Unicode MS"/>
                <a:cs typeface="SAP Sans 2007 Light"/>
              </a:rPr>
              <a:t>реальных</a:t>
            </a:r>
            <a:r>
              <a:rPr lang="en-US" sz="1600" b="0" i="0" dirty="0">
                <a:solidFill>
                  <a:srgbClr val="FFFFFF"/>
                </a:solidFill>
                <a:latin typeface="Arial"/>
                <a:ea typeface="Arial Unicode MS"/>
                <a:cs typeface="SAP Sans 2007 Light"/>
              </a:rPr>
              <a:t> </a:t>
            </a:r>
            <a:r>
              <a:rPr lang="en-US" sz="1600" b="0" i="0" dirty="0" err="1">
                <a:solidFill>
                  <a:srgbClr val="FFFFFF"/>
                </a:solidFill>
                <a:latin typeface="Arial"/>
                <a:ea typeface="Arial Unicode MS"/>
                <a:cs typeface="SAP Sans 2007 Light"/>
              </a:rPr>
              <a:t>клиентов</a:t>
            </a:r>
            <a:r>
              <a:rPr lang="en-US" sz="1600" b="0" i="0" dirty="0">
                <a:solidFill>
                  <a:srgbClr val="FFFFFF"/>
                </a:solidFill>
                <a:latin typeface="Arial"/>
                <a:ea typeface="Arial Unicode MS"/>
                <a:cs typeface="SAP Sans 2007 Light"/>
              </a:rPr>
              <a:t>, </a:t>
            </a:r>
            <a:r>
              <a:rPr lang="en-US" sz="1600" b="0" i="0" dirty="0" err="1">
                <a:solidFill>
                  <a:srgbClr val="FFFFFF"/>
                </a:solidFill>
                <a:latin typeface="Arial"/>
                <a:ea typeface="Arial Unicode MS"/>
                <a:cs typeface="SAP Sans 2007 Light"/>
              </a:rPr>
              <a:t>показатель</a:t>
            </a:r>
            <a:r>
              <a:rPr lang="en-US" sz="1600" b="0" i="0" dirty="0">
                <a:solidFill>
                  <a:srgbClr val="FFFFFF"/>
                </a:solidFill>
                <a:latin typeface="Arial"/>
                <a:ea typeface="Arial Unicode MS"/>
                <a:cs typeface="SAP Sans 2007 Light"/>
              </a:rPr>
              <a:t> CAGR </a:t>
            </a:r>
            <a:r>
              <a:rPr lang="en-US" sz="1600" b="0" i="0" dirty="0" err="1">
                <a:solidFill>
                  <a:srgbClr val="FFFFFF"/>
                </a:solidFill>
                <a:latin typeface="Arial"/>
                <a:ea typeface="Arial Unicode MS"/>
                <a:cs typeface="SAP Sans 2007 Light"/>
              </a:rPr>
              <a:t>составляет</a:t>
            </a:r>
            <a:r>
              <a:rPr lang="en-US" sz="1600" b="0" i="0" dirty="0">
                <a:solidFill>
                  <a:srgbClr val="FFFFFF"/>
                </a:solidFill>
                <a:latin typeface="Arial"/>
                <a:ea typeface="Arial Unicode MS"/>
                <a:cs typeface="SAP Sans 2007 Light"/>
              </a:rPr>
              <a:t> </a:t>
            </a:r>
            <a:r>
              <a:rPr lang="en-US" sz="1600" b="0" i="0" dirty="0" smtClean="0">
                <a:solidFill>
                  <a:srgbClr val="FFFFFF"/>
                </a:solidFill>
                <a:latin typeface="Arial"/>
                <a:ea typeface="Arial Unicode MS"/>
                <a:cs typeface="SAP Sans 2007 Light"/>
              </a:rPr>
              <a:t>27% </a:t>
            </a:r>
            <a:endParaRPr lang="en-US" sz="1600" b="0" i="0" dirty="0">
              <a:solidFill>
                <a:srgbClr val="FFFFFF"/>
              </a:solidFill>
              <a:latin typeface="Arial"/>
              <a:ea typeface="Arial Unicode MS"/>
              <a:cs typeface="SAP Sans 2007 Light"/>
            </a:endParaRPr>
          </a:p>
          <a:p>
            <a:pPr marL="0" lvl="1" indent="0" algn="l" defTabSz="914400">
              <a:spcBef>
                <a:spcPts val="1000"/>
              </a:spcBef>
              <a:buNone/>
            </a:pPr>
            <a:r>
              <a:rPr lang="en-US" sz="1600" b="0" i="0" dirty="0" err="1">
                <a:solidFill>
                  <a:srgbClr val="FFFFFF"/>
                </a:solidFill>
                <a:latin typeface="Arial"/>
                <a:ea typeface="Arial Unicode MS"/>
                <a:cs typeface="SAP Sans 2007 Light"/>
              </a:rPr>
              <a:t>Более</a:t>
            </a:r>
            <a:r>
              <a:rPr lang="en-US" sz="1600" b="0" i="0" dirty="0">
                <a:solidFill>
                  <a:srgbClr val="FFFFFF"/>
                </a:solidFill>
                <a:latin typeface="Arial"/>
                <a:ea typeface="Arial Unicode MS"/>
                <a:cs typeface="SAP Sans 2007 Light"/>
              </a:rPr>
              <a:t> </a:t>
            </a:r>
            <a:r>
              <a:rPr lang="en-US" sz="1600" b="0" i="0" dirty="0" smtClean="0">
                <a:solidFill>
                  <a:srgbClr val="FFFFFF"/>
                </a:solidFill>
                <a:latin typeface="Arial"/>
                <a:ea typeface="Arial Unicode MS"/>
                <a:cs typeface="SAP Sans 2007 Light"/>
              </a:rPr>
              <a:t>80% </a:t>
            </a:r>
            <a:r>
              <a:rPr lang="en-US" sz="1600" b="0" i="0" dirty="0" err="1">
                <a:solidFill>
                  <a:srgbClr val="FFFFFF"/>
                </a:solidFill>
                <a:latin typeface="Arial"/>
                <a:ea typeface="Arial Unicode MS"/>
                <a:cs typeface="SAP Sans 2007 Light"/>
              </a:rPr>
              <a:t>клиентов</a:t>
            </a:r>
            <a:r>
              <a:rPr lang="en-US" sz="1600" b="0" i="0" dirty="0">
                <a:solidFill>
                  <a:srgbClr val="FFFFFF"/>
                </a:solidFill>
                <a:latin typeface="Arial"/>
                <a:ea typeface="Arial Unicode MS"/>
                <a:cs typeface="SAP Sans 2007 Light"/>
              </a:rPr>
              <a:t> </a:t>
            </a:r>
            <a:r>
              <a:rPr lang="en-US" sz="1600" b="0" i="0" dirty="0" err="1">
                <a:solidFill>
                  <a:srgbClr val="FFFFFF"/>
                </a:solidFill>
                <a:latin typeface="Arial"/>
                <a:ea typeface="Arial Unicode MS"/>
                <a:cs typeface="SAP Sans 2007 Light"/>
              </a:rPr>
              <a:t>установили</a:t>
            </a:r>
            <a:r>
              <a:rPr lang="en-US" sz="1600" b="0" i="0" dirty="0">
                <a:solidFill>
                  <a:srgbClr val="FFFFFF"/>
                </a:solidFill>
                <a:latin typeface="Arial"/>
                <a:ea typeface="Arial Unicode MS"/>
                <a:cs typeface="SAP Sans 2007 Light"/>
              </a:rPr>
              <a:t> SAP </a:t>
            </a:r>
            <a:r>
              <a:rPr lang="en-US" sz="1600" b="0" i="0" dirty="0" err="1" smtClean="0">
                <a:solidFill>
                  <a:srgbClr val="FFFFFF"/>
                </a:solidFill>
                <a:latin typeface="Arial"/>
                <a:ea typeface="Arial Unicode MS"/>
                <a:cs typeface="SAP Sans 2007 Light"/>
              </a:rPr>
              <a:t>NetWeaver</a:t>
            </a:r>
            <a:r>
              <a:rPr lang="en-US" sz="1600" b="0" i="0" dirty="0" smtClean="0">
                <a:solidFill>
                  <a:srgbClr val="FFFFFF"/>
                </a:solidFill>
                <a:latin typeface="Arial"/>
                <a:ea typeface="Arial Unicode MS"/>
                <a:cs typeface="SAP Sans 2007 Light"/>
              </a:rPr>
              <a:t> 7.x</a:t>
            </a:r>
            <a:endParaRPr lang="en-US" sz="1600" b="0" i="0" dirty="0">
              <a:solidFill>
                <a:srgbClr val="FFFFFF"/>
              </a:solidFill>
              <a:latin typeface="Arial"/>
              <a:ea typeface="Arial Unicode MS"/>
              <a:cs typeface="SAP Sans 2007 Light"/>
            </a:endParaRPr>
          </a:p>
          <a:p>
            <a:pPr marL="0" lvl="1" indent="0" algn="l" defTabSz="914400">
              <a:spcBef>
                <a:spcPts val="1000"/>
              </a:spcBef>
              <a:buNone/>
            </a:pPr>
            <a:endParaRPr lang="en-US" sz="1600" dirty="0" smtClean="0">
              <a:solidFill>
                <a:srgbClr val="FFFFFF"/>
              </a:solidFill>
              <a:latin typeface="Arial"/>
              <a:ea typeface="Arial Unicode MS"/>
              <a:cs typeface="SAP Sans 2007 Light"/>
            </a:endParaRPr>
          </a:p>
          <a:p>
            <a:pPr marL="0" lvl="1" indent="0" algn="l" defTabSz="914400">
              <a:spcBef>
                <a:spcPts val="1000"/>
              </a:spcBef>
              <a:buNone/>
            </a:pPr>
            <a:r>
              <a:rPr lang="en-US" sz="1600" b="0" i="0" dirty="0" err="1">
                <a:solidFill>
                  <a:srgbClr val="FFFFFF"/>
                </a:solidFill>
                <a:latin typeface="Arial"/>
                <a:ea typeface="Arial Unicode MS"/>
                <a:cs typeface="SAP Sans 2007 Light"/>
              </a:rPr>
              <a:t>Переход</a:t>
            </a:r>
            <a:r>
              <a:rPr lang="en-US" sz="1600" b="0" i="0" dirty="0">
                <a:solidFill>
                  <a:srgbClr val="FFFFFF"/>
                </a:solidFill>
                <a:latin typeface="Arial"/>
                <a:ea typeface="Arial Unicode MS"/>
                <a:cs typeface="SAP Sans 2007 Light"/>
              </a:rPr>
              <a:t> к </a:t>
            </a:r>
            <a:r>
              <a:rPr lang="en-US" sz="1600" b="0" i="0" dirty="0" err="1">
                <a:solidFill>
                  <a:srgbClr val="FFFFFF"/>
                </a:solidFill>
                <a:latin typeface="Arial"/>
                <a:ea typeface="Arial Unicode MS"/>
                <a:cs typeface="SAP Sans 2007 Light"/>
              </a:rPr>
              <a:t>продуктивной</a:t>
            </a:r>
            <a:r>
              <a:rPr lang="en-US" sz="1600" b="0" i="0" dirty="0">
                <a:solidFill>
                  <a:srgbClr val="FFFFFF"/>
                </a:solidFill>
                <a:latin typeface="Arial"/>
                <a:ea typeface="Arial Unicode MS"/>
                <a:cs typeface="SAP Sans 2007 Light"/>
              </a:rPr>
              <a:t> </a:t>
            </a:r>
            <a:r>
              <a:rPr lang="en-US" sz="1600" b="0" i="0" dirty="0" err="1">
                <a:solidFill>
                  <a:srgbClr val="FFFFFF"/>
                </a:solidFill>
                <a:latin typeface="Arial"/>
                <a:ea typeface="Arial Unicode MS"/>
                <a:cs typeface="SAP Sans 2007 Light"/>
              </a:rPr>
              <a:t>эксплуатации</a:t>
            </a:r>
            <a:r>
              <a:rPr lang="en-US" sz="1600" b="0" i="0" dirty="0">
                <a:solidFill>
                  <a:srgbClr val="FFFFFF"/>
                </a:solidFill>
                <a:latin typeface="Arial"/>
                <a:ea typeface="Arial Unicode MS"/>
                <a:cs typeface="SAP Sans 2007 Light"/>
              </a:rPr>
              <a:t> </a:t>
            </a:r>
            <a:r>
              <a:rPr lang="en-US" sz="1600" b="0" i="0" dirty="0" err="1">
                <a:solidFill>
                  <a:srgbClr val="FFFFFF"/>
                </a:solidFill>
                <a:latin typeface="Arial"/>
                <a:ea typeface="Arial Unicode MS"/>
                <a:cs typeface="SAP Sans 2007 Light"/>
              </a:rPr>
              <a:t>за</a:t>
            </a:r>
            <a:r>
              <a:rPr lang="en-US" sz="1600" b="0" i="0" dirty="0">
                <a:solidFill>
                  <a:srgbClr val="FFFFFF"/>
                </a:solidFill>
                <a:latin typeface="Arial"/>
                <a:ea typeface="Arial Unicode MS"/>
                <a:cs typeface="SAP Sans 2007 Light"/>
              </a:rPr>
              <a:t> </a:t>
            </a:r>
            <a:r>
              <a:rPr lang="en-US" sz="1600" b="0" i="0" dirty="0" err="1">
                <a:solidFill>
                  <a:srgbClr val="FFFFFF"/>
                </a:solidFill>
                <a:latin typeface="Arial"/>
                <a:ea typeface="Arial Unicode MS"/>
                <a:cs typeface="SAP Sans 2007 Light"/>
              </a:rPr>
              <a:t>один</a:t>
            </a:r>
            <a:r>
              <a:rPr lang="en-US" sz="1600" b="0" i="0" dirty="0">
                <a:solidFill>
                  <a:srgbClr val="FFFFFF"/>
                </a:solidFill>
                <a:latin typeface="Arial"/>
                <a:ea typeface="Arial Unicode MS"/>
                <a:cs typeface="SAP Sans 2007 Light"/>
              </a:rPr>
              <a:t> </a:t>
            </a:r>
            <a:r>
              <a:rPr lang="en-US" sz="1600" b="0" i="0" dirty="0" err="1" smtClean="0">
                <a:solidFill>
                  <a:srgbClr val="FFFFFF"/>
                </a:solidFill>
                <a:latin typeface="Arial"/>
                <a:ea typeface="Arial Unicode MS"/>
                <a:cs typeface="SAP Sans 2007 Light"/>
              </a:rPr>
              <a:t>месяц</a:t>
            </a:r>
            <a:endParaRPr lang="en-US" sz="1600" b="0" i="0" dirty="0">
              <a:solidFill>
                <a:srgbClr val="FFFFFF"/>
              </a:solidFill>
              <a:latin typeface="Arial"/>
              <a:ea typeface="Arial Unicode MS"/>
              <a:cs typeface="SAP Sans 2007 Light"/>
            </a:endParaRPr>
          </a:p>
          <a:p>
            <a:pPr marL="109728" lvl="1" indent="-109728" algn="l" defTabSz="914400">
              <a:spcBef>
                <a:spcPts val="1000"/>
              </a:spcBef>
              <a:buClr>
                <a:srgbClr val="FFFFFF"/>
              </a:buClr>
              <a:buSzPct val="80000"/>
              <a:buFont typeface="Arial"/>
              <a:buChar char="•"/>
            </a:pPr>
            <a:r>
              <a:rPr lang="en-US" sz="1600" b="0" i="0" dirty="0">
                <a:solidFill>
                  <a:srgbClr val="FFFFFF"/>
                </a:solidFill>
                <a:latin typeface="Arial"/>
                <a:ea typeface="Arial Unicode MS"/>
                <a:cs typeface="SAP Sans 2007 Light"/>
              </a:rPr>
              <a:t>100 SAP </a:t>
            </a:r>
            <a:r>
              <a:rPr lang="ru-RU" sz="1600" b="0" i="0" dirty="0" smtClean="0">
                <a:solidFill>
                  <a:srgbClr val="FFFFFF"/>
                </a:solidFill>
                <a:latin typeface="Arial"/>
                <a:ea typeface="Arial Unicode MS"/>
                <a:cs typeface="SAP Sans 2007 Light"/>
              </a:rPr>
              <a:t>«</a:t>
            </a:r>
            <a:r>
              <a:rPr lang="en-US" sz="1600" b="0" i="0" dirty="0" err="1" smtClean="0">
                <a:solidFill>
                  <a:srgbClr val="FFFFFF"/>
                </a:solidFill>
                <a:latin typeface="Arial"/>
                <a:ea typeface="Arial Unicode MS"/>
                <a:cs typeface="SAP Sans 2007 Light"/>
              </a:rPr>
              <a:t>Портал</a:t>
            </a:r>
            <a:r>
              <a:rPr lang="en-US" sz="1600" b="0" i="0" dirty="0" smtClean="0">
                <a:solidFill>
                  <a:srgbClr val="FFFFFF"/>
                </a:solidFill>
                <a:latin typeface="Arial"/>
                <a:ea typeface="Arial Unicode MS"/>
                <a:cs typeface="SAP Sans 2007 Light"/>
              </a:rPr>
              <a:t> </a:t>
            </a:r>
            <a:r>
              <a:rPr lang="en-US" sz="1600" b="0" i="0" dirty="0" err="1" smtClean="0">
                <a:solidFill>
                  <a:srgbClr val="FFFFFF"/>
                </a:solidFill>
                <a:latin typeface="Arial"/>
                <a:ea typeface="Arial Unicode MS"/>
                <a:cs typeface="SAP Sans 2007 Light"/>
              </a:rPr>
              <a:t>предприятия</a:t>
            </a:r>
            <a:r>
              <a:rPr lang="ru-RU" sz="1600" b="0" i="0" dirty="0" smtClean="0">
                <a:solidFill>
                  <a:srgbClr val="FFFFFF"/>
                </a:solidFill>
                <a:latin typeface="Arial"/>
                <a:ea typeface="Arial Unicode MS"/>
                <a:cs typeface="SAP Sans 2007 Light"/>
              </a:rPr>
              <a:t>»</a:t>
            </a:r>
            <a:r>
              <a:rPr lang="en-US" sz="1600" b="0" i="0" dirty="0" smtClean="0">
                <a:solidFill>
                  <a:srgbClr val="FFFFFF"/>
                </a:solidFill>
                <a:latin typeface="Arial"/>
                <a:ea typeface="Arial Unicode MS"/>
                <a:cs typeface="SAP Sans 2007 Light"/>
              </a:rPr>
              <a:t> </a:t>
            </a:r>
            <a:r>
              <a:rPr lang="en-US" sz="1600" b="0" i="0" dirty="0">
                <a:solidFill>
                  <a:srgbClr val="FFFFFF"/>
                </a:solidFill>
                <a:latin typeface="Arial"/>
                <a:ea typeface="Arial Unicode MS"/>
                <a:cs typeface="SAP Sans 2007 Light"/>
              </a:rPr>
              <a:t>(SAP </a:t>
            </a:r>
            <a:r>
              <a:rPr lang="en-US" sz="1600" b="0" i="0" dirty="0" err="1">
                <a:solidFill>
                  <a:srgbClr val="FFFFFF"/>
                </a:solidFill>
                <a:latin typeface="Arial"/>
                <a:ea typeface="Arial Unicode MS"/>
                <a:cs typeface="SAP Sans 2007 Light"/>
              </a:rPr>
              <a:t>NetWeaver</a:t>
            </a:r>
            <a:r>
              <a:rPr lang="en-US" sz="1600" b="0" i="0" dirty="0">
                <a:solidFill>
                  <a:srgbClr val="FFFFFF"/>
                </a:solidFill>
                <a:latin typeface="Arial"/>
                <a:ea typeface="Arial Unicode MS"/>
                <a:cs typeface="SAP Sans 2007 Light"/>
              </a:rPr>
              <a:t> Portal)</a:t>
            </a:r>
          </a:p>
          <a:p>
            <a:pPr marL="109728" lvl="1" indent="-109728" algn="l" defTabSz="914400">
              <a:spcBef>
                <a:spcPts val="1000"/>
              </a:spcBef>
              <a:buClr>
                <a:srgbClr val="FFFFFF"/>
              </a:buClr>
              <a:buSzPct val="80000"/>
              <a:buFont typeface="Arial"/>
              <a:buChar char="•"/>
            </a:pPr>
            <a:r>
              <a:rPr lang="en-US" sz="1600" b="0" i="0" dirty="0">
                <a:solidFill>
                  <a:srgbClr val="FFFFFF"/>
                </a:solidFill>
                <a:latin typeface="Arial"/>
                <a:ea typeface="Arial Unicode MS"/>
                <a:cs typeface="SAP Sans 2007 Light"/>
              </a:rPr>
              <a:t>80 SAP </a:t>
            </a:r>
            <a:r>
              <a:rPr lang="ru-RU" sz="1600" b="0" i="0" dirty="0" smtClean="0">
                <a:solidFill>
                  <a:srgbClr val="FFFFFF"/>
                </a:solidFill>
                <a:latin typeface="Arial"/>
                <a:ea typeface="Arial Unicode MS"/>
                <a:cs typeface="SAP Sans 2007 Light"/>
              </a:rPr>
              <a:t>«</a:t>
            </a:r>
            <a:r>
              <a:rPr lang="en-US" sz="1600" b="0" i="0" dirty="0" err="1" smtClean="0">
                <a:solidFill>
                  <a:srgbClr val="FFFFFF"/>
                </a:solidFill>
                <a:latin typeface="Arial"/>
                <a:ea typeface="Arial Unicode MS"/>
                <a:cs typeface="SAP Sans 2007 Light"/>
              </a:rPr>
              <a:t>Хранилище</a:t>
            </a:r>
            <a:r>
              <a:rPr lang="en-US" sz="1600" b="0" i="0" dirty="0" smtClean="0">
                <a:solidFill>
                  <a:srgbClr val="FFFFFF"/>
                </a:solidFill>
                <a:latin typeface="Arial"/>
                <a:ea typeface="Arial Unicode MS"/>
                <a:cs typeface="SAP Sans 2007 Light"/>
              </a:rPr>
              <a:t> </a:t>
            </a:r>
            <a:r>
              <a:rPr lang="en-US" sz="1600" b="0" i="0" dirty="0" err="1" smtClean="0">
                <a:solidFill>
                  <a:srgbClr val="FFFFFF"/>
                </a:solidFill>
                <a:latin typeface="Arial"/>
                <a:ea typeface="Arial Unicode MS"/>
                <a:cs typeface="SAP Sans 2007 Light"/>
              </a:rPr>
              <a:t>бизнес-информации</a:t>
            </a:r>
            <a:r>
              <a:rPr lang="ru-RU" sz="1600" b="0" i="0" dirty="0" smtClean="0">
                <a:solidFill>
                  <a:srgbClr val="FFFFFF"/>
                </a:solidFill>
                <a:latin typeface="Arial"/>
                <a:ea typeface="Arial Unicode MS"/>
                <a:cs typeface="SAP Sans 2007 Light"/>
              </a:rPr>
              <a:t>»</a:t>
            </a:r>
            <a:r>
              <a:rPr lang="en-US" sz="1600" b="0" i="0" dirty="0" smtClean="0">
                <a:solidFill>
                  <a:srgbClr val="FFFFFF"/>
                </a:solidFill>
                <a:latin typeface="Arial"/>
                <a:ea typeface="Arial Unicode MS"/>
                <a:cs typeface="SAP Sans 2007 Light"/>
              </a:rPr>
              <a:t> </a:t>
            </a:r>
            <a:r>
              <a:rPr lang="en-US" sz="1600" b="0" i="0" dirty="0">
                <a:solidFill>
                  <a:srgbClr val="FFFFFF"/>
                </a:solidFill>
                <a:latin typeface="Arial"/>
                <a:ea typeface="Arial Unicode MS"/>
                <a:cs typeface="SAP Sans 2007 Light"/>
              </a:rPr>
              <a:t>(SAP BW)</a:t>
            </a:r>
          </a:p>
          <a:p>
            <a:pPr marL="109728" lvl="1" indent="-109728" algn="l" defTabSz="914400">
              <a:spcBef>
                <a:spcPts val="1000"/>
              </a:spcBef>
              <a:buClr>
                <a:srgbClr val="FFFFFF"/>
              </a:buClr>
              <a:buSzPct val="80000"/>
              <a:buFont typeface="Arial"/>
              <a:buChar char="•"/>
            </a:pPr>
            <a:r>
              <a:rPr lang="en-US" sz="1600" b="0" i="0" dirty="0">
                <a:solidFill>
                  <a:srgbClr val="FFFFFF"/>
                </a:solidFill>
                <a:latin typeface="Arial"/>
                <a:ea typeface="Arial Unicode MS"/>
                <a:cs typeface="SAP Sans 2007 Light"/>
              </a:rPr>
              <a:t>80 SAP </a:t>
            </a:r>
            <a:r>
              <a:rPr lang="ru-RU" sz="1600" b="0" i="0" dirty="0" smtClean="0">
                <a:solidFill>
                  <a:srgbClr val="FFFFFF"/>
                </a:solidFill>
                <a:latin typeface="Arial"/>
                <a:ea typeface="Arial Unicode MS"/>
                <a:cs typeface="SAP Sans 2007 Light"/>
              </a:rPr>
              <a:t>«</a:t>
            </a:r>
            <a:r>
              <a:rPr lang="en-US" sz="1600" b="0" i="0" dirty="0" err="1" smtClean="0">
                <a:solidFill>
                  <a:srgbClr val="FFFFFF"/>
                </a:solidFill>
                <a:latin typeface="Arial"/>
                <a:ea typeface="Arial Unicode MS"/>
                <a:cs typeface="SAP Sans 2007 Light"/>
              </a:rPr>
              <a:t>Интеграция</a:t>
            </a:r>
            <a:r>
              <a:rPr lang="en-US" sz="1600" b="0" i="0" dirty="0" smtClean="0">
                <a:solidFill>
                  <a:srgbClr val="FFFFFF"/>
                </a:solidFill>
                <a:latin typeface="Arial"/>
                <a:ea typeface="Arial Unicode MS"/>
                <a:cs typeface="SAP Sans 2007 Light"/>
              </a:rPr>
              <a:t> </a:t>
            </a:r>
            <a:r>
              <a:rPr lang="en-US" sz="1600" b="0" i="0" dirty="0" err="1" smtClean="0">
                <a:solidFill>
                  <a:srgbClr val="FFFFFF"/>
                </a:solidFill>
                <a:latin typeface="Arial"/>
                <a:ea typeface="Arial Unicode MS"/>
                <a:cs typeface="SAP Sans 2007 Light"/>
              </a:rPr>
              <a:t>процессов</a:t>
            </a:r>
            <a:r>
              <a:rPr lang="ru-RU" sz="1600" b="0" i="0" dirty="0" smtClean="0">
                <a:solidFill>
                  <a:srgbClr val="FFFFFF"/>
                </a:solidFill>
                <a:latin typeface="Arial"/>
                <a:ea typeface="Arial Unicode MS"/>
                <a:cs typeface="SAP Sans 2007 Light"/>
              </a:rPr>
              <a:t>»</a:t>
            </a:r>
            <a:r>
              <a:rPr lang="en-US" sz="1600" b="0" i="0" dirty="0" smtClean="0">
                <a:solidFill>
                  <a:srgbClr val="FFFFFF"/>
                </a:solidFill>
                <a:latin typeface="Arial"/>
                <a:ea typeface="Arial Unicode MS"/>
                <a:cs typeface="SAP Sans 2007 Light"/>
              </a:rPr>
              <a:t> </a:t>
            </a:r>
            <a:r>
              <a:rPr lang="en-US" sz="1600" b="0" i="0" dirty="0">
                <a:solidFill>
                  <a:srgbClr val="FFFFFF"/>
                </a:solidFill>
                <a:latin typeface="Arial"/>
                <a:ea typeface="Arial Unicode MS"/>
                <a:cs typeface="SAP Sans 2007 Light"/>
              </a:rPr>
              <a:t>(SAP Process Integration)</a:t>
            </a:r>
          </a:p>
        </p:txBody>
      </p:sp>
      <p:pic>
        <p:nvPicPr>
          <p:cNvPr id="38924" name="Picture 16" descr="SAP logo.png"/>
          <p:cNvPicPr>
            <a:picLocks noChangeAspect="1"/>
          </p:cNvPicPr>
          <p:nvPr/>
        </p:nvPicPr>
        <p:blipFill>
          <a:blip r:embed="rId4" cstate="print"/>
          <a:srcRect/>
          <a:stretch>
            <a:fillRect/>
          </a:stretch>
        </p:blipFill>
        <p:spPr bwMode="auto">
          <a:xfrm>
            <a:off x="8455999" y="6318251"/>
            <a:ext cx="555877" cy="366713"/>
          </a:xfrm>
          <a:prstGeom prst="rect">
            <a:avLst/>
          </a:prstGeom>
          <a:noFill/>
          <a:ln w="9525">
            <a:noFill/>
            <a:miter lim="800000"/>
            <a:headEnd/>
            <a:tailEnd/>
          </a:ln>
        </p:spPr>
      </p:pic>
      <p:grpSp>
        <p:nvGrpSpPr>
          <p:cNvPr id="13" name="Group 12"/>
          <p:cNvGrpSpPr/>
          <p:nvPr/>
        </p:nvGrpSpPr>
        <p:grpSpPr>
          <a:xfrm>
            <a:off x="1204070" y="546100"/>
            <a:ext cx="4587129" cy="5755459"/>
            <a:chOff x="6144370" y="609600"/>
            <a:chExt cx="4587129" cy="5755459"/>
          </a:xfrm>
        </p:grpSpPr>
        <p:pic>
          <p:nvPicPr>
            <p:cNvPr id="15" name="Picture 14" descr="TechnologyPlatform0.png"/>
            <p:cNvPicPr>
              <a:picLocks noChangeAspect="1"/>
            </p:cNvPicPr>
            <p:nvPr/>
          </p:nvPicPr>
          <p:blipFill>
            <a:blip r:embed="rId5" cstate="print"/>
            <a:stretch>
              <a:fillRect/>
            </a:stretch>
          </p:blipFill>
          <p:spPr>
            <a:xfrm>
              <a:off x="6144370" y="609600"/>
              <a:ext cx="4587129" cy="5755459"/>
            </a:xfrm>
            <a:prstGeom prst="rect">
              <a:avLst/>
            </a:prstGeom>
          </p:spPr>
        </p:pic>
        <p:sp>
          <p:nvSpPr>
            <p:cNvPr id="16" name="TextBox 15"/>
            <p:cNvSpPr txBox="1"/>
            <p:nvPr/>
          </p:nvSpPr>
          <p:spPr>
            <a:xfrm>
              <a:off x="7937500" y="1066800"/>
              <a:ext cx="995465" cy="215444"/>
            </a:xfrm>
            <a:prstGeom prst="rect">
              <a:avLst/>
            </a:prstGeom>
            <a:noFill/>
          </p:spPr>
          <p:txBody>
            <a:bodyPr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﻿ВЗАИМОДЕЙСТВИЕ</a:t>
              </a:r>
            </a:p>
          </p:txBody>
        </p:sp>
        <p:sp>
          <p:nvSpPr>
            <p:cNvPr id="17" name="TextBox 16"/>
            <p:cNvSpPr txBox="1"/>
            <p:nvPr/>
          </p:nvSpPr>
          <p:spPr>
            <a:xfrm>
              <a:off x="7962900" y="5727700"/>
              <a:ext cx="969817" cy="215444"/>
            </a:xfrm>
            <a:prstGeom prst="rect">
              <a:avLst/>
            </a:prstGeom>
            <a:noFill/>
          </p:spPr>
          <p:txBody>
            <a:bodyPr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﻿ОСНОВА</a:t>
              </a:r>
            </a:p>
          </p:txBody>
        </p:sp>
        <p:sp>
          <p:nvSpPr>
            <p:cNvPr id="18" name="TextBox 17"/>
            <p:cNvSpPr txBox="1"/>
            <p:nvPr/>
          </p:nvSpPr>
          <p:spPr>
            <a:xfrm>
              <a:off x="6705600" y="3038490"/>
              <a:ext cx="215444" cy="936154"/>
            </a:xfrm>
            <a:prstGeom prst="rect">
              <a:avLst/>
            </a:prstGeom>
            <a:noFill/>
          </p:spPr>
          <p:txBody>
            <a:bodyPr vert="vert270"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﻿﻿СОГЛАСОВАННОСТЬ</a:t>
              </a:r>
            </a:p>
          </p:txBody>
        </p:sp>
        <p:sp>
          <p:nvSpPr>
            <p:cNvPr id="19" name="TextBox 18"/>
            <p:cNvSpPr txBox="1"/>
            <p:nvPr/>
          </p:nvSpPr>
          <p:spPr>
            <a:xfrm>
              <a:off x="10223500" y="2933923"/>
              <a:ext cx="215444" cy="1078821"/>
            </a:xfrm>
            <a:prstGeom prst="rect">
              <a:avLst/>
            </a:prstGeom>
            <a:noFill/>
          </p:spPr>
          <p:txBody>
            <a:bodyPr vert="vert270"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﻿РАСШИРЯЕМОСТЬ</a:t>
              </a:r>
            </a:p>
          </p:txBody>
        </p:sp>
        <p:sp>
          <p:nvSpPr>
            <p:cNvPr id="20" name="TextBox 19"/>
            <p:cNvSpPr txBox="1"/>
            <p:nvPr/>
          </p:nvSpPr>
          <p:spPr>
            <a:xfrm>
              <a:off x="7875098" y="3251200"/>
              <a:ext cx="1131720" cy="369332"/>
            </a:xfrm>
            <a:prstGeom prst="rect">
              <a:avLst/>
            </a:prstGeom>
            <a:noFill/>
          </p:spPr>
          <p:txBody>
            <a:bodyPr wrap="none" lIns="0" tIns="0" rIns="0" bIns="0" rtlCol="0">
              <a:spAutoFit/>
            </a:bodyPr>
            <a:lstStyle/>
            <a:p>
              <a:pPr algn="ctr" defTabSz="914400">
                <a:spcBef>
                  <a:spcPts val="840"/>
                </a:spcBef>
                <a:spcAft>
                  <a:spcPts val="0"/>
                </a:spcAft>
                <a:buNone/>
              </a:pPr>
              <a:r>
                <a:rPr lang="en-US" sz="1200" b="0" i="0" dirty="0">
                  <a:solidFill>
                    <a:srgbClr val="FFFFFF"/>
                  </a:solidFill>
                  <a:latin typeface="Arial Narrow"/>
                  <a:ea typeface="Arial Unicode MS"/>
                  <a:cs typeface="Arial Unicode MS"/>
                </a:rPr>
                <a:t>﻿﻿СУЩЕСТВУЮЩИЕ</a:t>
              </a:r>
              <a:br>
                <a:rPr lang="en-US" sz="1200" b="0" i="0" dirty="0">
                  <a:solidFill>
                    <a:srgbClr val="FFFFFF"/>
                  </a:solidFill>
                  <a:latin typeface="Arial Narrow"/>
                  <a:ea typeface="Arial Unicode MS"/>
                  <a:cs typeface="Arial Unicode MS"/>
                </a:rPr>
              </a:br>
              <a:r>
                <a:rPr lang="en-US" sz="1200" b="0" i="0" dirty="0">
                  <a:solidFill>
                    <a:srgbClr val="FFFFFF"/>
                  </a:solidFill>
                  <a:latin typeface="Arial Narrow"/>
                  <a:ea typeface="Arial Unicode MS"/>
                  <a:cs typeface="Arial Unicode MS"/>
                </a:rPr>
                <a:t>﻿﻿СИСТЕМЫ</a:t>
              </a:r>
            </a:p>
          </p:txBody>
        </p:sp>
        <p:sp>
          <p:nvSpPr>
            <p:cNvPr id="21" name="TextBox 20"/>
            <p:cNvSpPr txBox="1"/>
            <p:nvPr/>
          </p:nvSpPr>
          <p:spPr>
            <a:xfrm>
              <a:off x="7603943" y="2349500"/>
              <a:ext cx="1724832" cy="215444"/>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algn="ctr" defTabSz="914400">
                <a:spcBef>
                  <a:spcPts val="840"/>
                </a:spcBef>
                <a:spcAft>
                  <a:spcPts val="0"/>
                </a:spcAft>
                <a:buNone/>
              </a:pPr>
              <a:r>
                <a:rPr lang="en-US" sz="1400" b="0" i="0">
                  <a:solidFill>
                    <a:srgbClr val="FFFFFF"/>
                  </a:solidFill>
                  <a:latin typeface="Arial Black"/>
                  <a:ea typeface="Arial Unicode MS"/>
                  <a:cs typeface="Arial Unicode MS"/>
                </a:rPr>
                <a:t>SAP NETWEAVER</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1"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F0AB00"/>
              </a:buClr>
              <a:buSzPct val="80000"/>
              <a:buFont typeface="Wingdings" pitchFamily="2" charset="2"/>
              <a:buNone/>
              <a:defRPr/>
            </a:pPr>
            <a:endParaRPr lang="en-US" dirty="0">
              <a:solidFill>
                <a:srgbClr val="FFFFFF"/>
              </a:solidFill>
            </a:endParaRPr>
          </a:p>
        </p:txBody>
      </p:sp>
      <p:pic>
        <p:nvPicPr>
          <p:cNvPr id="39939" name="Picture 8" descr="42-23131143.jpg"/>
          <p:cNvPicPr>
            <a:picLocks noChangeAspect="1"/>
          </p:cNvPicPr>
          <p:nvPr/>
        </p:nvPicPr>
        <p:blipFill>
          <a:blip r:embed="rId3" cstate="print"/>
          <a:srcRect/>
          <a:stretch>
            <a:fillRect/>
          </a:stretch>
        </p:blipFill>
        <p:spPr bwMode="auto">
          <a:xfrm>
            <a:off x="0" y="1"/>
            <a:ext cx="9144000" cy="3959225"/>
          </a:xfrm>
          <a:prstGeom prst="rect">
            <a:avLst/>
          </a:prstGeom>
          <a:noFill/>
          <a:ln w="9525">
            <a:noFill/>
            <a:miter lim="800000"/>
            <a:headEnd/>
            <a:tailEnd/>
          </a:ln>
        </p:spPr>
      </p:pic>
      <p:sp>
        <p:nvSpPr>
          <p:cNvPr id="14" name="TextBox 13"/>
          <p:cNvSpPr txBox="1">
            <a:spLocks noChangeArrowheads="1"/>
          </p:cNvSpPr>
          <p:nvPr/>
        </p:nvSpPr>
        <p:spPr bwMode="auto">
          <a:xfrm>
            <a:off x="282105" y="4348164"/>
            <a:ext cx="8622642" cy="2320925"/>
          </a:xfrm>
          <a:prstGeom prst="rect">
            <a:avLst/>
          </a:prstGeom>
          <a:noFill/>
          <a:ln>
            <a:noFill/>
          </a:ln>
          <a:effectLst>
            <a:outerShdw blurRad="63500" dist="38100" dir="2700000" algn="tl" rotWithShape="0">
              <a:srgbClr val="4D4D4D">
                <a:alpha val="50000"/>
              </a:srgbClr>
            </a:outerShdw>
          </a:effectLst>
          <a:extLst/>
        </p:spPr>
        <p:txBody>
          <a:bodyPr/>
          <a:lstStyle/>
          <a:p>
            <a:pPr algn="l" defTabSz="914400">
              <a:spcBef>
                <a:spcPts val="0"/>
              </a:spcBef>
              <a:spcAft>
                <a:spcPts val="0"/>
              </a:spcAft>
              <a:buNone/>
            </a:pPr>
            <a:r>
              <a:rPr lang="en-US" sz="5400" b="1" i="0" spc="100">
                <a:solidFill>
                  <a:srgbClr val="FFFFFF"/>
                </a:solidFill>
                <a:latin typeface="Arial"/>
                <a:ea typeface="+mn-ea"/>
                <a:cs typeface="Times New Roman"/>
              </a:rPr>
              <a:t>Технологическая платформа </a:t>
            </a:r>
          </a:p>
          <a:p>
            <a:pPr algn="l" defTabSz="914400">
              <a:spcBef>
                <a:spcPts val="0"/>
              </a:spcBef>
              <a:spcAft>
                <a:spcPts val="0"/>
              </a:spcAft>
              <a:buNone/>
            </a:pPr>
            <a:r>
              <a:rPr lang="en-US" sz="3000" b="0" i="0" spc="100">
                <a:solidFill>
                  <a:srgbClr val="FFFFFF">
                    <a:lumMod val="65000"/>
                  </a:srgbClr>
                </a:solidFill>
                <a:latin typeface="Arial"/>
                <a:ea typeface="+mn-ea"/>
                <a:cs typeface="Times New Roman"/>
              </a:rPr>
              <a:t>Эволюция</a:t>
            </a:r>
          </a:p>
        </p:txBody>
      </p:sp>
      <p:sp>
        <p:nvSpPr>
          <p:cNvPr id="39941" name="Rectangle 8"/>
          <p:cNvSpPr>
            <a:spLocks noChangeArrowheads="1"/>
          </p:cNvSpPr>
          <p:nvPr/>
        </p:nvSpPr>
        <p:spPr bwMode="auto">
          <a:xfrm>
            <a:off x="1191" y="0"/>
            <a:ext cx="9144000" cy="6858000"/>
          </a:xfrm>
          <a:prstGeom prst="rect">
            <a:avLst/>
          </a:prstGeom>
          <a:noFill/>
          <a:ln w="9525">
            <a:noFill/>
            <a:round/>
            <a:headEnd/>
            <a:tailEnd/>
          </a:ln>
        </p:spPr>
        <p:txBody>
          <a:bodyPr lIns="90000" tIns="46800" rIns="90000" bIns="46800" anchor="ctr"/>
          <a:lstStyle/>
          <a:p>
            <a:pPr algn="ctr">
              <a:buClr>
                <a:srgbClr val="F0AB00"/>
              </a:buClr>
              <a:buSzPct val="80000"/>
              <a:buFont typeface="Wingdings" pitchFamily="2" charset="2"/>
              <a:buNone/>
            </a:pPr>
            <a:endParaRPr lang="en-US">
              <a:solidFill>
                <a:srgbClr val="000000"/>
              </a:solidFill>
            </a:endParaRPr>
          </a:p>
        </p:txBody>
      </p:sp>
      <p:sp>
        <p:nvSpPr>
          <p:cNvPr id="10" name="Rectangle 9"/>
          <p:cNvSpPr/>
          <p:nvPr/>
        </p:nvSpPr>
        <p:spPr bwMode="gray">
          <a:xfrm rot="16200000">
            <a:off x="4288632" y="-816768"/>
            <a:ext cx="566737" cy="9144000"/>
          </a:xfrm>
          <a:prstGeom prst="rect">
            <a:avLst/>
          </a:prstGeom>
          <a:gradFill flip="none" rotWithShape="1">
            <a:gsLst>
              <a:gs pos="0">
                <a:schemeClr val="tx1"/>
              </a:gs>
              <a:gs pos="100000">
                <a:schemeClr val="bg1">
                  <a:alpha val="0"/>
                </a:schemeClr>
              </a:gs>
            </a:gsLst>
            <a:lin ang="0" scaled="1"/>
            <a:tileRect/>
          </a:gradFill>
          <a:ln w="9525" algn="ctr">
            <a:noFill/>
            <a:miter lim="800000"/>
            <a:headEnd/>
            <a:tailEnd/>
          </a:ln>
        </p:spPr>
        <p:txBody>
          <a:bodyPr lIns="90000" tIns="72000" rIns="90000" bIns="72000" anchor="ctr"/>
          <a:lstStyle/>
          <a:p>
            <a:pPr algn="ctr">
              <a:spcBef>
                <a:spcPct val="50000"/>
              </a:spcBef>
              <a:buClr>
                <a:srgbClr val="F0AB00"/>
              </a:buClr>
              <a:buSzPct val="80000"/>
              <a:buFont typeface="Wingdings" charset="0"/>
              <a:buNone/>
              <a:defRPr/>
            </a:pPr>
            <a:endParaRPr lang="en-US" kern="0" dirty="0">
              <a:solidFill>
                <a:srgbClr val="000000"/>
              </a:solidFill>
              <a:latin typeface="Arial" charset="0"/>
              <a:cs typeface="Arial Unicode MS"/>
            </a:endParaRPr>
          </a:p>
        </p:txBody>
      </p:sp>
      <p:sp>
        <p:nvSpPr>
          <p:cNvPr id="39945" name="Rectangle 1"/>
          <p:cNvSpPr>
            <a:spLocks noChangeArrowheads="1"/>
          </p:cNvSpPr>
          <p:nvPr/>
        </p:nvSpPr>
        <p:spPr bwMode="auto">
          <a:xfrm>
            <a:off x="2381" y="0"/>
            <a:ext cx="9144000" cy="6858000"/>
          </a:xfrm>
          <a:prstGeom prst="rect">
            <a:avLst/>
          </a:prstGeom>
          <a:solidFill>
            <a:schemeClr val="tx1">
              <a:alpha val="79999"/>
            </a:schemeClr>
          </a:solidFill>
          <a:ln w="9525">
            <a:noFill/>
            <a:round/>
            <a:headEnd/>
            <a:tailEnd/>
          </a:ln>
        </p:spPr>
        <p:txBody>
          <a:bodyPr lIns="90000" tIns="46800" rIns="90000" bIns="46800" anchor="ctr"/>
          <a:lstStyle/>
          <a:p>
            <a:pPr algn="ctr">
              <a:buClr>
                <a:srgbClr val="F0AB00"/>
              </a:buClr>
              <a:buSzPct val="80000"/>
              <a:buFont typeface="Wingdings" pitchFamily="2" charset="2"/>
              <a:buNone/>
            </a:pPr>
            <a:endParaRPr lang="en-US" sz="2400">
              <a:solidFill>
                <a:srgbClr val="000000"/>
              </a:solidFill>
            </a:endParaRPr>
          </a:p>
        </p:txBody>
      </p:sp>
      <p:sp>
        <p:nvSpPr>
          <p:cNvPr id="12" name="Rectangle 1"/>
          <p:cNvSpPr>
            <a:spLocks noChangeArrowheads="1"/>
          </p:cNvSpPr>
          <p:nvPr/>
        </p:nvSpPr>
        <p:spPr bwMode="auto">
          <a:xfrm>
            <a:off x="6086080" y="639912"/>
            <a:ext cx="2925795" cy="5386090"/>
          </a:xfrm>
          <a:prstGeom prst="rect">
            <a:avLst/>
          </a:prstGeom>
          <a:noFill/>
          <a:ln w="9525">
            <a:noFill/>
            <a:miter lim="800000"/>
            <a:headEnd/>
            <a:tailEnd/>
          </a:ln>
        </p:spPr>
        <p:txBody>
          <a:bodyPr wrap="square" anchor="ctr">
            <a:spAutoFit/>
          </a:bodyPr>
          <a:lstStyle/>
          <a:p>
            <a:pPr marL="0" lvl="1" indent="0" algn="l" defTabSz="914400">
              <a:spcBef>
                <a:spcPts val="600"/>
              </a:spcBef>
              <a:buNone/>
            </a:pPr>
            <a:r>
              <a:rPr lang="en-US" sz="1200" b="1" i="0" dirty="0" err="1">
                <a:solidFill>
                  <a:srgbClr val="FFFFFF"/>
                </a:solidFill>
              </a:rPr>
              <a:t>Нововведения</a:t>
            </a:r>
            <a:r>
              <a:rPr lang="en-US" sz="1200" b="1" i="0" dirty="0">
                <a:solidFill>
                  <a:srgbClr val="FFFFFF"/>
                </a:solidFill>
              </a:rPr>
              <a:t> в SAP </a:t>
            </a:r>
            <a:r>
              <a:rPr lang="en-US" sz="1200" b="1" i="0" dirty="0" err="1">
                <a:solidFill>
                  <a:srgbClr val="FFFFFF"/>
                </a:solidFill>
              </a:rPr>
              <a:t>NetWeaver</a:t>
            </a:r>
            <a:r>
              <a:rPr lang="en-US" sz="1200" b="1" i="0" dirty="0">
                <a:solidFill>
                  <a:srgbClr val="FFFFFF"/>
                </a:solidFill>
              </a:rPr>
              <a:t> 7.3</a:t>
            </a:r>
          </a:p>
          <a:p>
            <a:pPr marL="0" lvl="1" indent="0" algn="l" defTabSz="914400">
              <a:spcBef>
                <a:spcPts val="600"/>
              </a:spcBef>
              <a:buNone/>
            </a:pPr>
            <a:endParaRPr lang="en-US" sz="1200" dirty="0" smtClean="0">
              <a:solidFill>
                <a:srgbClr val="FFFFFF"/>
              </a:solidFill>
            </a:endParaRPr>
          </a:p>
          <a:p>
            <a:pPr marL="0" lvl="1" indent="0" algn="l" defTabSz="914400">
              <a:spcBef>
                <a:spcPts val="600"/>
              </a:spcBef>
              <a:buNone/>
            </a:pPr>
            <a:r>
              <a:rPr lang="en-US" sz="1200" b="1" i="0" dirty="0" err="1">
                <a:solidFill>
                  <a:srgbClr val="FFFFFF"/>
                </a:solidFill>
              </a:rPr>
              <a:t>Основа</a:t>
            </a:r>
            <a:r>
              <a:rPr lang="en-US" sz="1200" b="1" i="0" dirty="0">
                <a:solidFill>
                  <a:srgbClr val="FFFFFF"/>
                </a:solidFill>
              </a:rPr>
              <a:t> </a:t>
            </a:r>
          </a:p>
          <a:p>
            <a:pPr marL="0" lvl="1" indent="0" algn="l" defTabSz="914400">
              <a:spcBef>
                <a:spcPts val="600"/>
              </a:spcBef>
              <a:buNone/>
            </a:pPr>
            <a:r>
              <a:rPr lang="en-US" sz="1200" b="0" i="0" dirty="0" err="1">
                <a:solidFill>
                  <a:srgbClr val="FFFFFF"/>
                </a:solidFill>
              </a:rPr>
              <a:t>Ландшафты</a:t>
            </a:r>
            <a:r>
              <a:rPr lang="en-US" sz="1200" b="0" i="0" dirty="0">
                <a:solidFill>
                  <a:srgbClr val="FFFFFF"/>
                </a:solidFill>
              </a:rPr>
              <a:t> с </a:t>
            </a:r>
            <a:r>
              <a:rPr lang="en-US" sz="1200" b="0" i="0" dirty="0" err="1">
                <a:solidFill>
                  <a:srgbClr val="FFFFFF"/>
                </a:solidFill>
              </a:rPr>
              <a:t>несколькими</a:t>
            </a:r>
            <a:r>
              <a:rPr lang="en-US" sz="1200" b="0" i="0" dirty="0">
                <a:solidFill>
                  <a:srgbClr val="FFFFFF"/>
                </a:solidFill>
              </a:rPr>
              <a:t> </a:t>
            </a:r>
            <a:r>
              <a:rPr lang="en-US" sz="1200" b="0" i="0" dirty="0" err="1" smtClean="0">
                <a:solidFill>
                  <a:srgbClr val="FFFFFF"/>
                </a:solidFill>
              </a:rPr>
              <a:t>версиями</a:t>
            </a:r>
            <a:endParaRPr lang="en-US" sz="1200" b="0" i="0" dirty="0">
              <a:solidFill>
                <a:srgbClr val="FFFFFF"/>
              </a:solidFill>
            </a:endParaRPr>
          </a:p>
          <a:p>
            <a:pPr marL="0" lvl="1" indent="0" algn="l" defTabSz="914400">
              <a:spcBef>
                <a:spcPts val="600"/>
              </a:spcBef>
              <a:buNone/>
            </a:pPr>
            <a:r>
              <a:rPr lang="en-US" sz="1200" b="0" i="0" dirty="0" err="1">
                <a:solidFill>
                  <a:srgbClr val="FFFFFF"/>
                </a:solidFill>
              </a:rPr>
              <a:t>Сертифицировано</a:t>
            </a:r>
            <a:r>
              <a:rPr lang="en-US" sz="1200" b="0" i="0" dirty="0">
                <a:solidFill>
                  <a:srgbClr val="FFFFFF"/>
                </a:solidFill>
              </a:rPr>
              <a:t> </a:t>
            </a:r>
            <a:r>
              <a:rPr lang="en-US" sz="1200" b="0" i="0" dirty="0" err="1">
                <a:solidFill>
                  <a:srgbClr val="FFFFFF"/>
                </a:solidFill>
              </a:rPr>
              <a:t>для</a:t>
            </a:r>
            <a:r>
              <a:rPr lang="en-US" sz="1200" b="0" i="0" dirty="0">
                <a:solidFill>
                  <a:srgbClr val="FFFFFF"/>
                </a:solidFill>
              </a:rPr>
              <a:t> Java </a:t>
            </a:r>
            <a:r>
              <a:rPr lang="en-US" sz="1200" b="0" i="0" dirty="0" smtClean="0">
                <a:solidFill>
                  <a:srgbClr val="FFFFFF"/>
                </a:solidFill>
              </a:rPr>
              <a:t>EE5</a:t>
            </a:r>
            <a:endParaRPr lang="en-US" sz="1200" b="0" i="0" dirty="0">
              <a:solidFill>
                <a:srgbClr val="FFFFFF"/>
              </a:solidFill>
            </a:endParaRPr>
          </a:p>
          <a:p>
            <a:pPr marL="0" lvl="1" indent="0" algn="l" defTabSz="914400">
              <a:spcBef>
                <a:spcPts val="600"/>
              </a:spcBef>
              <a:buNone/>
            </a:pPr>
            <a:endParaRPr lang="en-US" sz="1200" dirty="0" smtClean="0">
              <a:solidFill>
                <a:srgbClr val="FFFFFF"/>
              </a:solidFill>
            </a:endParaRPr>
          </a:p>
          <a:p>
            <a:pPr marL="0" lvl="1" indent="0" algn="l" defTabSz="914400">
              <a:spcBef>
                <a:spcPts val="600"/>
              </a:spcBef>
              <a:buNone/>
            </a:pPr>
            <a:r>
              <a:rPr lang="en-US" sz="1200" b="1" i="0" dirty="0" err="1">
                <a:solidFill>
                  <a:srgbClr val="FFFFFF"/>
                </a:solidFill>
              </a:rPr>
              <a:t>Расширяемость</a:t>
            </a:r>
            <a:endParaRPr lang="en-US" sz="1200" b="1" i="0" dirty="0">
              <a:solidFill>
                <a:srgbClr val="FFFFFF"/>
              </a:solidFill>
            </a:endParaRPr>
          </a:p>
          <a:p>
            <a:pPr marL="0" lvl="1" indent="0" algn="l" defTabSz="914400">
              <a:spcBef>
                <a:spcPts val="600"/>
              </a:spcBef>
              <a:buNone/>
            </a:pPr>
            <a:r>
              <a:rPr lang="en-US" sz="1200" b="0" i="0" dirty="0">
                <a:solidFill>
                  <a:srgbClr val="FFFFFF"/>
                </a:solidFill>
              </a:rPr>
              <a:t>ESB </a:t>
            </a:r>
            <a:r>
              <a:rPr lang="en-US" sz="1200" b="0" i="0" dirty="0" err="1">
                <a:solidFill>
                  <a:srgbClr val="FFFFFF"/>
                </a:solidFill>
              </a:rPr>
              <a:t>только</a:t>
            </a:r>
            <a:r>
              <a:rPr lang="en-US" sz="1200" b="0" i="0" dirty="0">
                <a:solidFill>
                  <a:srgbClr val="FFFFFF"/>
                </a:solidFill>
              </a:rPr>
              <a:t> </a:t>
            </a:r>
            <a:r>
              <a:rPr lang="en-US" sz="1200" b="0" i="0" dirty="0" err="1">
                <a:solidFill>
                  <a:srgbClr val="FFFFFF"/>
                </a:solidFill>
              </a:rPr>
              <a:t>для</a:t>
            </a:r>
            <a:r>
              <a:rPr lang="en-US" sz="1200" b="0" i="0" dirty="0">
                <a:solidFill>
                  <a:srgbClr val="FFFFFF"/>
                </a:solidFill>
              </a:rPr>
              <a:t> </a:t>
            </a:r>
            <a:r>
              <a:rPr lang="en-US" sz="1200" b="0" i="0" dirty="0" smtClean="0">
                <a:solidFill>
                  <a:srgbClr val="FFFFFF"/>
                </a:solidFill>
              </a:rPr>
              <a:t>Java</a:t>
            </a:r>
            <a:endParaRPr lang="en-US" sz="1200" b="0" i="0" dirty="0">
              <a:solidFill>
                <a:srgbClr val="FFFFFF"/>
              </a:solidFill>
            </a:endParaRPr>
          </a:p>
          <a:p>
            <a:pPr marL="0" lvl="1" indent="0" algn="l" defTabSz="914400">
              <a:spcBef>
                <a:spcPts val="600"/>
              </a:spcBef>
              <a:buNone/>
            </a:pPr>
            <a:r>
              <a:rPr lang="en-US" sz="1200" b="0" i="0" dirty="0">
                <a:solidFill>
                  <a:srgbClr val="FFFFFF"/>
                </a:solidFill>
              </a:rPr>
              <a:t>﻿</a:t>
            </a:r>
            <a:r>
              <a:rPr lang="en-US" sz="1200" b="0" i="0" dirty="0" err="1">
                <a:solidFill>
                  <a:srgbClr val="FFFFFF"/>
                </a:solidFill>
              </a:rPr>
              <a:t>Публикация</a:t>
            </a:r>
            <a:r>
              <a:rPr lang="en-US" sz="1200" b="0" i="0" dirty="0">
                <a:solidFill>
                  <a:srgbClr val="FFFFFF"/>
                </a:solidFill>
              </a:rPr>
              <a:t> и </a:t>
            </a:r>
            <a:r>
              <a:rPr lang="en-US" sz="1200" b="0" i="0" dirty="0" err="1">
                <a:solidFill>
                  <a:srgbClr val="FFFFFF"/>
                </a:solidFill>
              </a:rPr>
              <a:t>подписка</a:t>
            </a:r>
            <a:r>
              <a:rPr lang="en-US" sz="1200" b="0" i="0" dirty="0">
                <a:solidFill>
                  <a:srgbClr val="FFFFFF"/>
                </a:solidFill>
              </a:rPr>
              <a:t> </a:t>
            </a:r>
            <a:r>
              <a:rPr lang="en-US" sz="1200" b="0" i="0" dirty="0" err="1" smtClean="0">
                <a:solidFill>
                  <a:srgbClr val="FFFFFF"/>
                </a:solidFill>
              </a:rPr>
              <a:t>на</a:t>
            </a:r>
            <a:r>
              <a:rPr lang="ru-RU" sz="1200" dirty="0">
                <a:solidFill>
                  <a:srgbClr val="FFFFFF"/>
                </a:solidFill>
              </a:rPr>
              <a:t> </a:t>
            </a:r>
            <a:r>
              <a:rPr lang="en-US" sz="1200" b="0" i="0" dirty="0" err="1" smtClean="0">
                <a:solidFill>
                  <a:srgbClr val="FFFFFF"/>
                </a:solidFill>
              </a:rPr>
              <a:t>сообщения</a:t>
            </a:r>
            <a:r>
              <a:rPr lang="en-US" sz="1200" b="0" i="0" dirty="0" smtClean="0">
                <a:solidFill>
                  <a:srgbClr val="FFFFFF"/>
                </a:solidFill>
              </a:rPr>
              <a:t> JMS</a:t>
            </a:r>
            <a:endParaRPr lang="en-US" sz="1200" b="0" i="0" dirty="0">
              <a:solidFill>
                <a:srgbClr val="FFFFFF"/>
              </a:solidFill>
            </a:endParaRPr>
          </a:p>
          <a:p>
            <a:pPr marL="0" lvl="1" indent="0" algn="l" defTabSz="914400">
              <a:spcBef>
                <a:spcPts val="600"/>
              </a:spcBef>
              <a:buNone/>
            </a:pPr>
            <a:r>
              <a:rPr lang="en-US" sz="1200" b="0" i="0" dirty="0" err="1">
                <a:solidFill>
                  <a:srgbClr val="FFFFFF"/>
                </a:solidFill>
              </a:rPr>
              <a:t>Пригодные</a:t>
            </a:r>
            <a:r>
              <a:rPr lang="en-US" sz="1200" b="0" i="0" dirty="0">
                <a:solidFill>
                  <a:srgbClr val="FFFFFF"/>
                </a:solidFill>
              </a:rPr>
              <a:t> </a:t>
            </a:r>
            <a:r>
              <a:rPr lang="en-US" sz="1200" b="0" i="0" dirty="0" err="1">
                <a:solidFill>
                  <a:srgbClr val="FFFFFF"/>
                </a:solidFill>
              </a:rPr>
              <a:t>для</a:t>
            </a:r>
            <a:r>
              <a:rPr lang="en-US" sz="1200" b="0" i="0" dirty="0">
                <a:solidFill>
                  <a:srgbClr val="FFFFFF"/>
                </a:solidFill>
              </a:rPr>
              <a:t> </a:t>
            </a:r>
            <a:r>
              <a:rPr lang="en-US" sz="1200" b="0" i="0" dirty="0" err="1">
                <a:solidFill>
                  <a:srgbClr val="FFFFFF"/>
                </a:solidFill>
              </a:rPr>
              <a:t>повторного</a:t>
            </a:r>
            <a:r>
              <a:rPr lang="en-US" sz="1200" b="0" i="0" dirty="0">
                <a:solidFill>
                  <a:srgbClr val="FFFFFF"/>
                </a:solidFill>
              </a:rPr>
              <a:t> </a:t>
            </a:r>
            <a:r>
              <a:rPr lang="en-US" sz="1200" b="0" i="0" dirty="0" err="1">
                <a:solidFill>
                  <a:srgbClr val="FFFFFF"/>
                </a:solidFill>
              </a:rPr>
              <a:t>использования</a:t>
            </a:r>
            <a:r>
              <a:rPr lang="en-US" sz="1200" b="0" i="0" dirty="0">
                <a:solidFill>
                  <a:srgbClr val="FFFFFF"/>
                </a:solidFill>
              </a:rPr>
              <a:t> </a:t>
            </a:r>
            <a:r>
              <a:rPr lang="en-US" sz="1200" b="0" i="0" dirty="0" err="1">
                <a:solidFill>
                  <a:srgbClr val="FFFFFF"/>
                </a:solidFill>
              </a:rPr>
              <a:t>объекты</a:t>
            </a:r>
            <a:r>
              <a:rPr lang="en-US" sz="1200" b="0" i="0" dirty="0">
                <a:solidFill>
                  <a:srgbClr val="FFFFFF"/>
                </a:solidFill>
              </a:rPr>
              <a:t> Biz Rules, </a:t>
            </a:r>
            <a:r>
              <a:rPr lang="en-US" sz="1200" b="0" i="0" dirty="0" err="1">
                <a:solidFill>
                  <a:srgbClr val="FFFFFF"/>
                </a:solidFill>
              </a:rPr>
              <a:t>интеграция</a:t>
            </a:r>
            <a:r>
              <a:rPr lang="en-US" sz="1200" b="0" i="0" dirty="0">
                <a:solidFill>
                  <a:srgbClr val="FFFFFF"/>
                </a:solidFill>
              </a:rPr>
              <a:t> с </a:t>
            </a:r>
            <a:r>
              <a:rPr lang="en-US" sz="1200" b="0" i="0" dirty="0" smtClean="0">
                <a:solidFill>
                  <a:srgbClr val="FFFFFF"/>
                </a:solidFill>
              </a:rPr>
              <a:t>Excel</a:t>
            </a:r>
            <a:endParaRPr lang="en-US" sz="1200" b="0" i="0" dirty="0">
              <a:solidFill>
                <a:srgbClr val="FFFFFF"/>
              </a:solidFill>
            </a:endParaRPr>
          </a:p>
          <a:p>
            <a:pPr marL="0" lvl="1" indent="0" algn="l" defTabSz="914400">
              <a:spcBef>
                <a:spcPts val="600"/>
              </a:spcBef>
              <a:buNone/>
            </a:pPr>
            <a:r>
              <a:rPr lang="en-US" sz="1200" b="0" i="0" dirty="0">
                <a:solidFill>
                  <a:srgbClr val="FFFFFF"/>
                </a:solidFill>
              </a:rPr>
              <a:t>MDM и </a:t>
            </a:r>
            <a:r>
              <a:rPr lang="en-US" sz="1200" b="0" i="0" dirty="0" smtClean="0">
                <a:solidFill>
                  <a:srgbClr val="FFFFFF"/>
                </a:solidFill>
              </a:rPr>
              <a:t>MDG</a:t>
            </a:r>
            <a:endParaRPr lang="en-US" sz="1200" b="0" i="0" dirty="0">
              <a:solidFill>
                <a:srgbClr val="FFFFFF"/>
              </a:solidFill>
            </a:endParaRPr>
          </a:p>
          <a:p>
            <a:pPr marL="0" lvl="1" indent="0" algn="l" defTabSz="914400">
              <a:spcBef>
                <a:spcPts val="600"/>
              </a:spcBef>
              <a:buNone/>
            </a:pPr>
            <a:r>
              <a:rPr lang="en-US" sz="1200" b="0" i="0" dirty="0">
                <a:solidFill>
                  <a:srgbClr val="FFFFFF"/>
                </a:solidFill>
              </a:rPr>
              <a:t>WS Policy 1.2, SOAP 1.2, WS </a:t>
            </a:r>
            <a:r>
              <a:rPr lang="en-US" sz="1200" b="0" i="0" dirty="0" smtClean="0">
                <a:solidFill>
                  <a:srgbClr val="FFFFFF"/>
                </a:solidFill>
              </a:rPr>
              <a:t>Trust</a:t>
            </a:r>
            <a:r>
              <a:rPr lang="ru-RU" sz="1200" b="0" i="0" dirty="0" smtClean="0">
                <a:solidFill>
                  <a:srgbClr val="FFFFFF"/>
                </a:solidFill>
              </a:rPr>
              <a:t> </a:t>
            </a:r>
            <a:r>
              <a:rPr lang="en-US" sz="1200" b="0" i="0" dirty="0" smtClean="0">
                <a:solidFill>
                  <a:srgbClr val="FFFFFF"/>
                </a:solidFill>
              </a:rPr>
              <a:t>1.3</a:t>
            </a:r>
            <a:r>
              <a:rPr lang="en-US" sz="1200" b="0" i="0" dirty="0">
                <a:solidFill>
                  <a:srgbClr val="FFFFFF"/>
                </a:solidFill>
              </a:rPr>
              <a:t>, Java SE 6.</a:t>
            </a:r>
          </a:p>
          <a:p>
            <a:pPr marL="0" lvl="1" indent="0" algn="l" defTabSz="914400">
              <a:spcBef>
                <a:spcPts val="600"/>
              </a:spcBef>
              <a:buNone/>
            </a:pPr>
            <a:endParaRPr lang="en-US" sz="1200" dirty="0" smtClean="0">
              <a:solidFill>
                <a:srgbClr val="FFFFFF"/>
              </a:solidFill>
            </a:endParaRPr>
          </a:p>
          <a:p>
            <a:pPr marL="0" lvl="1" indent="0" algn="l" defTabSz="914400">
              <a:spcBef>
                <a:spcPts val="600"/>
              </a:spcBef>
              <a:buNone/>
            </a:pPr>
            <a:r>
              <a:rPr lang="en-US" sz="1200" b="1" i="0" dirty="0" err="1">
                <a:solidFill>
                  <a:srgbClr val="FFFFFF"/>
                </a:solidFill>
              </a:rPr>
              <a:t>Взаимодействие</a:t>
            </a:r>
            <a:endParaRPr lang="en-US" sz="1200" b="1" i="0" dirty="0">
              <a:solidFill>
                <a:srgbClr val="FFFFFF"/>
              </a:solidFill>
            </a:endParaRPr>
          </a:p>
          <a:p>
            <a:pPr marL="0" lvl="1" indent="0" algn="l" defTabSz="914400">
              <a:spcBef>
                <a:spcPts val="600"/>
              </a:spcBef>
              <a:buNone/>
            </a:pPr>
            <a:r>
              <a:rPr lang="en-US" sz="1200" b="0" i="0" dirty="0" err="1">
                <a:solidFill>
                  <a:srgbClr val="FFFFFF"/>
                </a:solidFill>
              </a:rPr>
              <a:t>Рабочие</a:t>
            </a:r>
            <a:r>
              <a:rPr lang="en-US" sz="1200" b="0" i="0" dirty="0">
                <a:solidFill>
                  <a:srgbClr val="FFFFFF"/>
                </a:solidFill>
              </a:rPr>
              <a:t> </a:t>
            </a:r>
            <a:r>
              <a:rPr lang="en-US" sz="1200" b="0" i="0" dirty="0" err="1">
                <a:solidFill>
                  <a:srgbClr val="FFFFFF"/>
                </a:solidFill>
              </a:rPr>
              <a:t>пространства</a:t>
            </a:r>
            <a:r>
              <a:rPr lang="en-US" sz="1200" b="0" i="0" dirty="0">
                <a:solidFill>
                  <a:srgbClr val="FFFFFF"/>
                </a:solidFill>
              </a:rPr>
              <a:t> SAP NW Portal Enterprise </a:t>
            </a:r>
            <a:r>
              <a:rPr lang="en-US" sz="1200" b="0" i="0" dirty="0" smtClean="0">
                <a:solidFill>
                  <a:srgbClr val="FFFFFF"/>
                </a:solidFill>
              </a:rPr>
              <a:t>Workspaces</a:t>
            </a:r>
            <a:endParaRPr lang="en-US" sz="1200" b="0" i="0" dirty="0">
              <a:solidFill>
                <a:srgbClr val="FFFFFF"/>
              </a:solidFill>
            </a:endParaRPr>
          </a:p>
          <a:p>
            <a:pPr marL="0" lvl="1" indent="0" algn="l" defTabSz="914400">
              <a:spcBef>
                <a:spcPts val="600"/>
              </a:spcBef>
              <a:buNone/>
            </a:pPr>
            <a:r>
              <a:rPr lang="en-US" sz="1200" b="0" i="0" dirty="0">
                <a:solidFill>
                  <a:srgbClr val="FFFFFF"/>
                </a:solidFill>
              </a:rPr>
              <a:t>﻿</a:t>
            </a:r>
            <a:r>
              <a:rPr lang="en-US" sz="1200" b="0" i="0" dirty="0" err="1">
                <a:solidFill>
                  <a:srgbClr val="FFFFFF"/>
                </a:solidFill>
              </a:rPr>
              <a:t>Решение</a:t>
            </a:r>
            <a:r>
              <a:rPr lang="en-US" sz="1200" b="0" i="0" dirty="0">
                <a:solidFill>
                  <a:srgbClr val="FFFFFF"/>
                </a:solidFill>
              </a:rPr>
              <a:t> Duet </a:t>
            </a:r>
            <a:r>
              <a:rPr lang="en-US" sz="1200" b="0" i="0" dirty="0" smtClean="0">
                <a:solidFill>
                  <a:srgbClr val="FFFFFF"/>
                </a:solidFill>
              </a:rPr>
              <a:t>Enterprise</a:t>
            </a:r>
            <a:endParaRPr lang="en-US" sz="1200" b="0" i="0" dirty="0">
              <a:solidFill>
                <a:srgbClr val="FFFFFF"/>
              </a:solidFill>
            </a:endParaRPr>
          </a:p>
          <a:p>
            <a:pPr marL="0" lvl="1" indent="0" algn="l" defTabSz="914400">
              <a:spcBef>
                <a:spcPts val="600"/>
              </a:spcBef>
              <a:buNone/>
            </a:pPr>
            <a:r>
              <a:rPr lang="en-US" sz="1200" b="0" i="0" dirty="0">
                <a:solidFill>
                  <a:srgbClr val="FFFFFF"/>
                </a:solidFill>
              </a:rPr>
              <a:t>JSR 168/286, WSRP 1.0, SAML </a:t>
            </a:r>
            <a:r>
              <a:rPr lang="en-US" sz="1200" b="0" i="0" dirty="0" smtClean="0">
                <a:solidFill>
                  <a:srgbClr val="FFFFFF"/>
                </a:solidFill>
              </a:rPr>
              <a:t>1.0/2.0</a:t>
            </a:r>
            <a:endParaRPr lang="en-US" sz="1200" b="0" i="0" dirty="0">
              <a:solidFill>
                <a:srgbClr val="FFFFFF"/>
              </a:solidFill>
            </a:endParaRPr>
          </a:p>
        </p:txBody>
      </p:sp>
      <p:pic>
        <p:nvPicPr>
          <p:cNvPr id="39947" name="Picture 16" descr="SAP logo.png"/>
          <p:cNvPicPr>
            <a:picLocks noChangeAspect="1"/>
          </p:cNvPicPr>
          <p:nvPr/>
        </p:nvPicPr>
        <p:blipFill>
          <a:blip r:embed="rId4" cstate="print"/>
          <a:srcRect/>
          <a:stretch>
            <a:fillRect/>
          </a:stretch>
        </p:blipFill>
        <p:spPr bwMode="auto">
          <a:xfrm>
            <a:off x="8455999" y="6318251"/>
            <a:ext cx="555877" cy="366713"/>
          </a:xfrm>
          <a:prstGeom prst="rect">
            <a:avLst/>
          </a:prstGeom>
          <a:noFill/>
          <a:ln w="9525">
            <a:noFill/>
            <a:miter lim="800000"/>
            <a:headEnd/>
            <a:tailEnd/>
          </a:ln>
        </p:spPr>
      </p:pic>
      <p:grpSp>
        <p:nvGrpSpPr>
          <p:cNvPr id="13" name="Group 12"/>
          <p:cNvGrpSpPr/>
          <p:nvPr/>
        </p:nvGrpSpPr>
        <p:grpSpPr>
          <a:xfrm>
            <a:off x="1204070" y="546100"/>
            <a:ext cx="4587129" cy="5755459"/>
            <a:chOff x="6144370" y="609600"/>
            <a:chExt cx="4587129" cy="5755459"/>
          </a:xfrm>
        </p:grpSpPr>
        <p:pic>
          <p:nvPicPr>
            <p:cNvPr id="15" name="Picture 14" descr="TechnologyPlatform0.png"/>
            <p:cNvPicPr>
              <a:picLocks noChangeAspect="1"/>
            </p:cNvPicPr>
            <p:nvPr/>
          </p:nvPicPr>
          <p:blipFill>
            <a:blip r:embed="rId5" cstate="print"/>
            <a:stretch>
              <a:fillRect/>
            </a:stretch>
          </p:blipFill>
          <p:spPr>
            <a:xfrm>
              <a:off x="6144370" y="609600"/>
              <a:ext cx="4587129" cy="5755459"/>
            </a:xfrm>
            <a:prstGeom prst="rect">
              <a:avLst/>
            </a:prstGeom>
          </p:spPr>
        </p:pic>
        <p:sp>
          <p:nvSpPr>
            <p:cNvPr id="16" name="TextBox 15"/>
            <p:cNvSpPr txBox="1"/>
            <p:nvPr/>
          </p:nvSpPr>
          <p:spPr>
            <a:xfrm>
              <a:off x="7937500" y="1066800"/>
              <a:ext cx="995465" cy="215444"/>
            </a:xfrm>
            <a:prstGeom prst="rect">
              <a:avLst/>
            </a:prstGeom>
            <a:noFill/>
          </p:spPr>
          <p:txBody>
            <a:bodyPr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﻿ВЗАИМОДЕЙСТВИЕ</a:t>
              </a:r>
            </a:p>
          </p:txBody>
        </p:sp>
        <p:sp>
          <p:nvSpPr>
            <p:cNvPr id="17" name="TextBox 16"/>
            <p:cNvSpPr txBox="1"/>
            <p:nvPr/>
          </p:nvSpPr>
          <p:spPr>
            <a:xfrm>
              <a:off x="7962900" y="5727700"/>
              <a:ext cx="969817" cy="215444"/>
            </a:xfrm>
            <a:prstGeom prst="rect">
              <a:avLst/>
            </a:prstGeom>
            <a:noFill/>
          </p:spPr>
          <p:txBody>
            <a:bodyPr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﻿ОСНОВА</a:t>
              </a:r>
            </a:p>
          </p:txBody>
        </p:sp>
        <p:sp>
          <p:nvSpPr>
            <p:cNvPr id="18" name="TextBox 17"/>
            <p:cNvSpPr txBox="1"/>
            <p:nvPr/>
          </p:nvSpPr>
          <p:spPr>
            <a:xfrm>
              <a:off x="6705600" y="3038490"/>
              <a:ext cx="215444" cy="936154"/>
            </a:xfrm>
            <a:prstGeom prst="rect">
              <a:avLst/>
            </a:prstGeom>
            <a:noFill/>
          </p:spPr>
          <p:txBody>
            <a:bodyPr vert="vert270"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﻿﻿СОГЛАСОВАННОСТЬ</a:t>
              </a:r>
            </a:p>
          </p:txBody>
        </p:sp>
        <p:sp>
          <p:nvSpPr>
            <p:cNvPr id="19" name="TextBox 18"/>
            <p:cNvSpPr txBox="1"/>
            <p:nvPr/>
          </p:nvSpPr>
          <p:spPr>
            <a:xfrm>
              <a:off x="10223500" y="2933923"/>
              <a:ext cx="215444" cy="1078821"/>
            </a:xfrm>
            <a:prstGeom prst="rect">
              <a:avLst/>
            </a:prstGeom>
            <a:noFill/>
          </p:spPr>
          <p:txBody>
            <a:bodyPr vert="vert270"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﻿РАСШИРЯЕМОСТЬ</a:t>
              </a:r>
            </a:p>
          </p:txBody>
        </p:sp>
        <p:sp>
          <p:nvSpPr>
            <p:cNvPr id="20" name="TextBox 19"/>
            <p:cNvSpPr txBox="1"/>
            <p:nvPr/>
          </p:nvSpPr>
          <p:spPr>
            <a:xfrm>
              <a:off x="7862398" y="3251200"/>
              <a:ext cx="1131720" cy="369332"/>
            </a:xfrm>
            <a:prstGeom prst="rect">
              <a:avLst/>
            </a:prstGeom>
            <a:noFill/>
          </p:spPr>
          <p:txBody>
            <a:bodyPr wrap="none" lIns="0" tIns="0" rIns="0" bIns="0" rtlCol="0">
              <a:spAutoFit/>
            </a:bodyPr>
            <a:lstStyle/>
            <a:p>
              <a:pPr algn="ctr" defTabSz="914400">
                <a:spcBef>
                  <a:spcPts val="840"/>
                </a:spcBef>
                <a:spcAft>
                  <a:spcPts val="0"/>
                </a:spcAft>
                <a:buNone/>
              </a:pPr>
              <a:r>
                <a:rPr lang="en-US" sz="1200" b="0" i="0" dirty="0">
                  <a:solidFill>
                    <a:srgbClr val="FFFFFF"/>
                  </a:solidFill>
                  <a:latin typeface="Arial Narrow"/>
                  <a:ea typeface="Arial Unicode MS"/>
                  <a:cs typeface="Arial Unicode MS"/>
                </a:rPr>
                <a:t>﻿﻿СУЩЕСТВУЮЩИЕ</a:t>
              </a:r>
              <a:br>
                <a:rPr lang="en-US" sz="1200" b="0" i="0" dirty="0">
                  <a:solidFill>
                    <a:srgbClr val="FFFFFF"/>
                  </a:solidFill>
                  <a:latin typeface="Arial Narrow"/>
                  <a:ea typeface="Arial Unicode MS"/>
                  <a:cs typeface="Arial Unicode MS"/>
                </a:rPr>
              </a:br>
              <a:r>
                <a:rPr lang="en-US" sz="1200" b="0" i="0" dirty="0">
                  <a:solidFill>
                    <a:srgbClr val="FFFFFF"/>
                  </a:solidFill>
                  <a:latin typeface="Arial Narrow"/>
                  <a:ea typeface="Arial Unicode MS"/>
                  <a:cs typeface="Arial Unicode MS"/>
                </a:rPr>
                <a:t>﻿﻿СИСТЕМЫ</a:t>
              </a:r>
            </a:p>
          </p:txBody>
        </p:sp>
        <p:sp>
          <p:nvSpPr>
            <p:cNvPr id="21" name="TextBox 20"/>
            <p:cNvSpPr txBox="1"/>
            <p:nvPr/>
          </p:nvSpPr>
          <p:spPr>
            <a:xfrm>
              <a:off x="7603943" y="2349500"/>
              <a:ext cx="1724832" cy="215444"/>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algn="ctr" defTabSz="914400">
                <a:spcBef>
                  <a:spcPts val="840"/>
                </a:spcBef>
                <a:spcAft>
                  <a:spcPts val="0"/>
                </a:spcAft>
                <a:buNone/>
              </a:pPr>
              <a:r>
                <a:rPr lang="en-US" sz="1400" b="0" i="0">
                  <a:solidFill>
                    <a:srgbClr val="FFFFFF"/>
                  </a:solidFill>
                  <a:latin typeface="Arial Black"/>
                  <a:ea typeface="Arial Unicode MS"/>
                  <a:cs typeface="Arial Unicode MS"/>
                </a:rPr>
                <a:t>SAP NETWEAVER</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1"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F0AB00"/>
              </a:buClr>
              <a:buSzPct val="80000"/>
              <a:buFont typeface="Wingdings" pitchFamily="2" charset="2"/>
              <a:buNone/>
              <a:defRPr/>
            </a:pPr>
            <a:endParaRPr lang="en-US" dirty="0">
              <a:solidFill>
                <a:srgbClr val="FFFFFF"/>
              </a:solidFill>
            </a:endParaRPr>
          </a:p>
        </p:txBody>
      </p:sp>
      <p:pic>
        <p:nvPicPr>
          <p:cNvPr id="41987" name="Picture 8" descr="42-23131143.jpg"/>
          <p:cNvPicPr>
            <a:picLocks noChangeAspect="1"/>
          </p:cNvPicPr>
          <p:nvPr/>
        </p:nvPicPr>
        <p:blipFill>
          <a:blip r:embed="rId3" cstate="print"/>
          <a:srcRect/>
          <a:stretch>
            <a:fillRect/>
          </a:stretch>
        </p:blipFill>
        <p:spPr bwMode="auto">
          <a:xfrm>
            <a:off x="0" y="1"/>
            <a:ext cx="9144000" cy="3959225"/>
          </a:xfrm>
          <a:prstGeom prst="rect">
            <a:avLst/>
          </a:prstGeom>
          <a:noFill/>
          <a:ln w="9525">
            <a:noFill/>
            <a:miter lim="800000"/>
            <a:headEnd/>
            <a:tailEnd/>
          </a:ln>
        </p:spPr>
      </p:pic>
      <p:sp>
        <p:nvSpPr>
          <p:cNvPr id="14" name="TextBox 13"/>
          <p:cNvSpPr txBox="1">
            <a:spLocks noChangeArrowheads="1"/>
          </p:cNvSpPr>
          <p:nvPr/>
        </p:nvSpPr>
        <p:spPr bwMode="auto">
          <a:xfrm>
            <a:off x="282105" y="4348164"/>
            <a:ext cx="8622642" cy="2320925"/>
          </a:xfrm>
          <a:prstGeom prst="rect">
            <a:avLst/>
          </a:prstGeom>
          <a:noFill/>
          <a:ln>
            <a:noFill/>
          </a:ln>
          <a:effectLst>
            <a:outerShdw blurRad="63500" dist="38100" dir="2700000" algn="tl" rotWithShape="0">
              <a:srgbClr val="4D4D4D">
                <a:alpha val="50000"/>
              </a:srgbClr>
            </a:outerShdw>
          </a:effectLst>
          <a:extLst/>
        </p:spPr>
        <p:txBody>
          <a:bodyPr/>
          <a:lstStyle/>
          <a:p>
            <a:pPr algn="l" defTabSz="914400">
              <a:spcBef>
                <a:spcPts val="0"/>
              </a:spcBef>
              <a:spcAft>
                <a:spcPts val="0"/>
              </a:spcAft>
              <a:buNone/>
            </a:pPr>
            <a:r>
              <a:rPr lang="en-US" sz="5400" b="1" i="0" spc="100">
                <a:solidFill>
                  <a:srgbClr val="FFFFFF"/>
                </a:solidFill>
                <a:latin typeface="Arial"/>
                <a:ea typeface="+mn-ea"/>
                <a:cs typeface="Times New Roman"/>
              </a:rPr>
              <a:t>Технологическая платформа </a:t>
            </a:r>
          </a:p>
          <a:p>
            <a:pPr algn="l" defTabSz="914400">
              <a:spcBef>
                <a:spcPts val="0"/>
              </a:spcBef>
              <a:spcAft>
                <a:spcPts val="0"/>
              </a:spcAft>
              <a:buNone/>
            </a:pPr>
            <a:r>
              <a:rPr lang="en-US" sz="3000" b="0" i="0" spc="100">
                <a:solidFill>
                  <a:srgbClr val="FFFFFF">
                    <a:lumMod val="65000"/>
                  </a:srgbClr>
                </a:solidFill>
                <a:latin typeface="Arial"/>
                <a:ea typeface="+mn-ea"/>
                <a:cs typeface="Times New Roman"/>
              </a:rPr>
              <a:t>Эволюция</a:t>
            </a:r>
          </a:p>
        </p:txBody>
      </p:sp>
      <p:sp>
        <p:nvSpPr>
          <p:cNvPr id="41989" name="Rectangle 8"/>
          <p:cNvSpPr>
            <a:spLocks noChangeArrowheads="1"/>
          </p:cNvSpPr>
          <p:nvPr/>
        </p:nvSpPr>
        <p:spPr bwMode="auto">
          <a:xfrm>
            <a:off x="1191" y="0"/>
            <a:ext cx="9144000" cy="6858000"/>
          </a:xfrm>
          <a:prstGeom prst="rect">
            <a:avLst/>
          </a:prstGeom>
          <a:noFill/>
          <a:ln w="9525">
            <a:noFill/>
            <a:round/>
            <a:headEnd/>
            <a:tailEnd/>
          </a:ln>
        </p:spPr>
        <p:txBody>
          <a:bodyPr lIns="90000" tIns="46800" rIns="90000" bIns="46800" anchor="ctr"/>
          <a:lstStyle/>
          <a:p>
            <a:pPr algn="ctr">
              <a:buClr>
                <a:srgbClr val="F0AB00"/>
              </a:buClr>
              <a:buSzPct val="80000"/>
              <a:buFont typeface="Wingdings" pitchFamily="2" charset="2"/>
              <a:buNone/>
            </a:pPr>
            <a:endParaRPr lang="en-US">
              <a:solidFill>
                <a:srgbClr val="000000"/>
              </a:solidFill>
            </a:endParaRPr>
          </a:p>
        </p:txBody>
      </p:sp>
      <p:sp>
        <p:nvSpPr>
          <p:cNvPr id="10" name="Rectangle 9"/>
          <p:cNvSpPr/>
          <p:nvPr/>
        </p:nvSpPr>
        <p:spPr bwMode="gray">
          <a:xfrm rot="16200000">
            <a:off x="4288632" y="-816768"/>
            <a:ext cx="566737" cy="9144000"/>
          </a:xfrm>
          <a:prstGeom prst="rect">
            <a:avLst/>
          </a:prstGeom>
          <a:gradFill flip="none" rotWithShape="1">
            <a:gsLst>
              <a:gs pos="0">
                <a:schemeClr val="tx1"/>
              </a:gs>
              <a:gs pos="100000">
                <a:schemeClr val="bg1">
                  <a:alpha val="0"/>
                </a:schemeClr>
              </a:gs>
            </a:gsLst>
            <a:lin ang="0" scaled="1"/>
            <a:tileRect/>
          </a:gradFill>
          <a:ln w="9525" algn="ctr">
            <a:noFill/>
            <a:miter lim="800000"/>
            <a:headEnd/>
            <a:tailEnd/>
          </a:ln>
        </p:spPr>
        <p:txBody>
          <a:bodyPr lIns="90000" tIns="72000" rIns="90000" bIns="72000" anchor="ctr"/>
          <a:lstStyle/>
          <a:p>
            <a:pPr algn="ctr">
              <a:spcBef>
                <a:spcPct val="50000"/>
              </a:spcBef>
              <a:buClr>
                <a:srgbClr val="F0AB00"/>
              </a:buClr>
              <a:buSzPct val="80000"/>
              <a:buFont typeface="Wingdings" charset="0"/>
              <a:buNone/>
              <a:defRPr/>
            </a:pPr>
            <a:endParaRPr lang="en-US" kern="0" dirty="0">
              <a:solidFill>
                <a:srgbClr val="000000"/>
              </a:solidFill>
              <a:latin typeface="Arial" charset="0"/>
              <a:cs typeface="Arial Unicode MS"/>
            </a:endParaRPr>
          </a:p>
        </p:txBody>
      </p:sp>
      <p:sp>
        <p:nvSpPr>
          <p:cNvPr id="41993" name="Rectangle 1"/>
          <p:cNvSpPr>
            <a:spLocks noChangeArrowheads="1"/>
          </p:cNvSpPr>
          <p:nvPr/>
        </p:nvSpPr>
        <p:spPr bwMode="auto">
          <a:xfrm>
            <a:off x="0" y="0"/>
            <a:ext cx="9144000" cy="6858000"/>
          </a:xfrm>
          <a:prstGeom prst="rect">
            <a:avLst/>
          </a:prstGeom>
          <a:solidFill>
            <a:schemeClr val="tx1">
              <a:alpha val="79999"/>
            </a:schemeClr>
          </a:solidFill>
          <a:ln w="9525">
            <a:noFill/>
            <a:round/>
            <a:headEnd/>
            <a:tailEnd/>
          </a:ln>
        </p:spPr>
        <p:txBody>
          <a:bodyPr lIns="90000" tIns="46800" rIns="90000" bIns="46800" anchor="ctr"/>
          <a:lstStyle/>
          <a:p>
            <a:pPr algn="ctr">
              <a:buClr>
                <a:srgbClr val="F0AB00"/>
              </a:buClr>
              <a:buSzPct val="80000"/>
              <a:buFont typeface="Wingdings" pitchFamily="2" charset="2"/>
              <a:buNone/>
            </a:pPr>
            <a:endParaRPr lang="en-US" sz="2400">
              <a:solidFill>
                <a:srgbClr val="000000"/>
              </a:solidFill>
            </a:endParaRPr>
          </a:p>
        </p:txBody>
      </p:sp>
      <p:sp>
        <p:nvSpPr>
          <p:cNvPr id="12" name="Rectangle 1"/>
          <p:cNvSpPr>
            <a:spLocks noChangeArrowheads="1"/>
          </p:cNvSpPr>
          <p:nvPr/>
        </p:nvSpPr>
        <p:spPr bwMode="auto">
          <a:xfrm>
            <a:off x="6072987" y="-50934"/>
            <a:ext cx="2865089" cy="6724918"/>
          </a:xfrm>
          <a:prstGeom prst="rect">
            <a:avLst/>
          </a:prstGeom>
          <a:noFill/>
          <a:ln w="9525">
            <a:noFill/>
            <a:miter lim="800000"/>
            <a:headEnd/>
            <a:tailEnd/>
          </a:ln>
        </p:spPr>
        <p:txBody>
          <a:bodyPr anchor="ctr">
            <a:spAutoFit/>
          </a:bodyPr>
          <a:lstStyle/>
          <a:p>
            <a:pPr marL="0" lvl="1" indent="0" algn="l" defTabSz="914400">
              <a:spcBef>
                <a:spcPts val="600"/>
              </a:spcBef>
              <a:buNone/>
            </a:pPr>
            <a:r>
              <a:rPr lang="en-US" sz="1050" b="1" i="0" dirty="0">
                <a:solidFill>
                  <a:srgbClr val="FFFFFF"/>
                </a:solidFill>
              </a:rPr>
              <a:t>Sybase</a:t>
            </a:r>
          </a:p>
          <a:p>
            <a:pPr marL="0" lvl="1" indent="0" algn="l" defTabSz="914400">
              <a:spcBef>
                <a:spcPts val="600"/>
              </a:spcBef>
              <a:buNone/>
            </a:pPr>
            <a:r>
              <a:rPr lang="en-US" sz="1050" b="0" i="0" dirty="0">
                <a:solidFill>
                  <a:srgbClr val="FFFFFF"/>
                </a:solidFill>
              </a:rPr>
              <a:t>1 </a:t>
            </a:r>
            <a:r>
              <a:rPr lang="en-US" sz="1050" b="0" i="0" dirty="0" err="1">
                <a:solidFill>
                  <a:srgbClr val="FFFFFF"/>
                </a:solidFill>
              </a:rPr>
              <a:t>миллиард</a:t>
            </a:r>
            <a:r>
              <a:rPr lang="en-US" sz="1050" b="0" i="0" dirty="0">
                <a:solidFill>
                  <a:srgbClr val="FFFFFF"/>
                </a:solidFill>
              </a:rPr>
              <a:t> </a:t>
            </a:r>
            <a:r>
              <a:rPr lang="en-US" sz="1050" b="0" i="0" dirty="0" err="1">
                <a:solidFill>
                  <a:srgbClr val="FFFFFF"/>
                </a:solidFill>
              </a:rPr>
              <a:t>смартфонов</a:t>
            </a:r>
            <a:r>
              <a:rPr lang="en-US" sz="1050" b="0" i="0" dirty="0">
                <a:solidFill>
                  <a:srgbClr val="FFFFFF"/>
                </a:solidFill>
              </a:rPr>
              <a:t>, 1,2 </a:t>
            </a:r>
            <a:r>
              <a:rPr lang="en-US" sz="1050" b="0" i="0" dirty="0" err="1">
                <a:solidFill>
                  <a:srgbClr val="FFFFFF"/>
                </a:solidFill>
              </a:rPr>
              <a:t>миллиарда</a:t>
            </a:r>
            <a:r>
              <a:rPr lang="en-US" sz="1050" b="0" i="0" dirty="0">
                <a:solidFill>
                  <a:srgbClr val="FFFFFF"/>
                </a:solidFill>
              </a:rPr>
              <a:t> </a:t>
            </a:r>
            <a:r>
              <a:rPr lang="en-US" sz="1050" b="0" i="0" dirty="0" err="1">
                <a:solidFill>
                  <a:srgbClr val="FFFFFF"/>
                </a:solidFill>
              </a:rPr>
              <a:t>мобильных</a:t>
            </a:r>
            <a:r>
              <a:rPr lang="en-US" sz="1050" b="0" i="0" dirty="0">
                <a:solidFill>
                  <a:srgbClr val="FFFFFF"/>
                </a:solidFill>
              </a:rPr>
              <a:t> </a:t>
            </a:r>
            <a:r>
              <a:rPr lang="en-US" sz="1050" b="0" i="0" dirty="0" err="1" smtClean="0">
                <a:solidFill>
                  <a:srgbClr val="FFFFFF"/>
                </a:solidFill>
              </a:rPr>
              <a:t>сотрудников</a:t>
            </a:r>
            <a:endParaRPr lang="en-US" sz="1050" b="0" i="0" dirty="0">
              <a:solidFill>
                <a:srgbClr val="FFFFFF"/>
              </a:solidFill>
            </a:endParaRPr>
          </a:p>
          <a:p>
            <a:pPr marL="0" lvl="1" indent="0" algn="l" defTabSz="914400">
              <a:spcBef>
                <a:spcPts val="600"/>
              </a:spcBef>
              <a:buNone/>
            </a:pPr>
            <a:r>
              <a:rPr lang="en-US" sz="1050" b="0" i="0" dirty="0" err="1">
                <a:solidFill>
                  <a:srgbClr val="FFFFFF"/>
                </a:solidFill>
              </a:rPr>
              <a:t>Отправка</a:t>
            </a:r>
            <a:r>
              <a:rPr lang="en-US" sz="1050" b="0" i="0" dirty="0">
                <a:solidFill>
                  <a:srgbClr val="FFFFFF"/>
                </a:solidFill>
              </a:rPr>
              <a:t> </a:t>
            </a:r>
            <a:r>
              <a:rPr lang="en-US" sz="1050" b="0" i="0" dirty="0" err="1">
                <a:solidFill>
                  <a:srgbClr val="FFFFFF"/>
                </a:solidFill>
              </a:rPr>
              <a:t>более</a:t>
            </a:r>
            <a:r>
              <a:rPr lang="en-US" sz="1050" b="0" i="0" dirty="0">
                <a:solidFill>
                  <a:srgbClr val="FFFFFF"/>
                </a:solidFill>
              </a:rPr>
              <a:t> 2 </a:t>
            </a:r>
            <a:r>
              <a:rPr lang="en-US" sz="1050" b="0" i="0" dirty="0" err="1">
                <a:solidFill>
                  <a:srgbClr val="FFFFFF"/>
                </a:solidFill>
              </a:rPr>
              <a:t>миллиардов</a:t>
            </a:r>
            <a:r>
              <a:rPr lang="en-US" sz="1050" b="0" i="0" dirty="0">
                <a:solidFill>
                  <a:srgbClr val="FFFFFF"/>
                </a:solidFill>
              </a:rPr>
              <a:t> </a:t>
            </a:r>
            <a:r>
              <a:rPr lang="en-US" sz="1050" b="0" i="0" dirty="0" err="1">
                <a:solidFill>
                  <a:srgbClr val="FFFFFF"/>
                </a:solidFill>
              </a:rPr>
              <a:t>сообщений</a:t>
            </a:r>
            <a:r>
              <a:rPr lang="en-US" sz="1050" b="0" i="0" dirty="0">
                <a:solidFill>
                  <a:srgbClr val="FFFFFF"/>
                </a:solidFill>
              </a:rPr>
              <a:t> </a:t>
            </a:r>
            <a:r>
              <a:rPr lang="en-US" sz="1050" b="0" i="0" dirty="0" err="1" smtClean="0">
                <a:solidFill>
                  <a:srgbClr val="FFFFFF"/>
                </a:solidFill>
              </a:rPr>
              <a:t>ежедневно</a:t>
            </a:r>
            <a:endParaRPr lang="en-US" sz="1050" b="0" i="0" dirty="0">
              <a:solidFill>
                <a:srgbClr val="FFFFFF"/>
              </a:solidFill>
            </a:endParaRPr>
          </a:p>
          <a:p>
            <a:pPr marL="0" lvl="1" indent="0" algn="l" defTabSz="914400">
              <a:spcBef>
                <a:spcPts val="600"/>
              </a:spcBef>
              <a:buNone/>
            </a:pPr>
            <a:r>
              <a:rPr lang="en-US" sz="1050" b="0" i="0" dirty="0" err="1">
                <a:solidFill>
                  <a:srgbClr val="FFFFFF"/>
                </a:solidFill>
              </a:rPr>
              <a:t>Подключение</a:t>
            </a:r>
            <a:r>
              <a:rPr lang="en-US" sz="1050" b="0" i="0" dirty="0">
                <a:solidFill>
                  <a:srgbClr val="FFFFFF"/>
                </a:solidFill>
              </a:rPr>
              <a:t> к 900 </a:t>
            </a:r>
            <a:r>
              <a:rPr lang="en-US" sz="1050" b="0" i="0" dirty="0" err="1" smtClean="0">
                <a:solidFill>
                  <a:srgbClr val="FFFFFF"/>
                </a:solidFill>
              </a:rPr>
              <a:t>оператор</a:t>
            </a:r>
            <a:r>
              <a:rPr lang="ru-RU" sz="1050" b="0" i="0" dirty="0" err="1" smtClean="0">
                <a:solidFill>
                  <a:srgbClr val="FFFFFF"/>
                </a:solidFill>
              </a:rPr>
              <a:t>ам</a:t>
            </a:r>
            <a:endParaRPr lang="en-US" sz="1050" b="0" i="0" dirty="0">
              <a:solidFill>
                <a:srgbClr val="FFFFFF"/>
              </a:solidFill>
            </a:endParaRPr>
          </a:p>
          <a:p>
            <a:pPr marL="0" lvl="1" indent="0" algn="l" defTabSz="914400">
              <a:spcBef>
                <a:spcPts val="600"/>
              </a:spcBef>
              <a:buNone/>
            </a:pPr>
            <a:r>
              <a:rPr lang="en-US" sz="1050" b="0" i="0" dirty="0" err="1">
                <a:solidFill>
                  <a:srgbClr val="FFFFFF"/>
                </a:solidFill>
              </a:rPr>
              <a:t>Взаимодействие</a:t>
            </a:r>
            <a:r>
              <a:rPr lang="en-US" sz="1050" b="0" i="0" dirty="0">
                <a:solidFill>
                  <a:srgbClr val="FFFFFF"/>
                </a:solidFill>
              </a:rPr>
              <a:t> с </a:t>
            </a:r>
            <a:r>
              <a:rPr lang="en-US" sz="1050" b="0" i="0" dirty="0" err="1">
                <a:solidFill>
                  <a:srgbClr val="FFFFFF"/>
                </a:solidFill>
              </a:rPr>
              <a:t>более</a:t>
            </a:r>
            <a:r>
              <a:rPr lang="en-US" sz="1050" b="0" i="0" dirty="0">
                <a:solidFill>
                  <a:srgbClr val="FFFFFF"/>
                </a:solidFill>
              </a:rPr>
              <a:t> </a:t>
            </a:r>
            <a:r>
              <a:rPr lang="en-US" sz="1050" b="0" i="0" dirty="0" err="1">
                <a:solidFill>
                  <a:srgbClr val="FFFFFF"/>
                </a:solidFill>
              </a:rPr>
              <a:t>чем</a:t>
            </a:r>
            <a:r>
              <a:rPr lang="en-US" sz="1050" b="0" i="0" dirty="0">
                <a:solidFill>
                  <a:srgbClr val="FFFFFF"/>
                </a:solidFill>
              </a:rPr>
              <a:t> </a:t>
            </a:r>
            <a:r>
              <a:rPr lang="en-US" sz="1050" b="0" i="0" dirty="0" smtClean="0">
                <a:solidFill>
                  <a:srgbClr val="FFFFFF"/>
                </a:solidFill>
              </a:rPr>
              <a:t>4</a:t>
            </a:r>
            <a:r>
              <a:rPr lang="ru-RU" sz="1050" b="0" i="0" dirty="0" smtClean="0">
                <a:solidFill>
                  <a:srgbClr val="FFFFFF"/>
                </a:solidFill>
              </a:rPr>
              <a:t> </a:t>
            </a:r>
            <a:r>
              <a:rPr lang="en-US" sz="1050" b="0" i="0" dirty="0" err="1" smtClean="0">
                <a:solidFill>
                  <a:srgbClr val="FFFFFF"/>
                </a:solidFill>
              </a:rPr>
              <a:t>миллиардами</a:t>
            </a:r>
            <a:r>
              <a:rPr lang="en-US" sz="1050" b="0" i="0" dirty="0" smtClean="0">
                <a:solidFill>
                  <a:srgbClr val="FFFFFF"/>
                </a:solidFill>
              </a:rPr>
              <a:t> </a:t>
            </a:r>
            <a:r>
              <a:rPr lang="en-US" sz="1050" b="0" i="0" dirty="0" err="1" smtClean="0">
                <a:solidFill>
                  <a:srgbClr val="FFFFFF"/>
                </a:solidFill>
              </a:rPr>
              <a:t>телефонов</a:t>
            </a:r>
            <a:endParaRPr lang="ru-RU" sz="1050" dirty="0" smtClean="0">
              <a:solidFill>
                <a:srgbClr val="FFFFFF"/>
              </a:solidFill>
            </a:endParaRPr>
          </a:p>
          <a:p>
            <a:pPr marL="0" lvl="1" indent="0" algn="l" defTabSz="914400">
              <a:spcBef>
                <a:spcPts val="600"/>
              </a:spcBef>
              <a:buNone/>
            </a:pPr>
            <a:r>
              <a:rPr lang="en-US" sz="1050" b="0" i="0" dirty="0" smtClean="0">
                <a:solidFill>
                  <a:srgbClr val="FFFFFF"/>
                </a:solidFill>
              </a:rPr>
              <a:t> </a:t>
            </a:r>
            <a:r>
              <a:rPr lang="en-US" sz="1050" b="0" i="0" dirty="0" err="1" smtClean="0">
                <a:solidFill>
                  <a:srgbClr val="FFFFFF"/>
                </a:solidFill>
              </a:rPr>
              <a:t>iPad</a:t>
            </a:r>
            <a:r>
              <a:rPr lang="en-US" sz="1050" b="0" i="0" dirty="0">
                <a:solidFill>
                  <a:srgbClr val="FFFFFF"/>
                </a:solidFill>
              </a:rPr>
              <a:t>, </a:t>
            </a:r>
            <a:r>
              <a:rPr lang="en-US" sz="1050" b="0" i="0" dirty="0" err="1">
                <a:solidFill>
                  <a:srgbClr val="FFFFFF"/>
                </a:solidFill>
              </a:rPr>
              <a:t>iPhone</a:t>
            </a:r>
            <a:r>
              <a:rPr lang="en-US" sz="1050" b="0" i="0" dirty="0">
                <a:solidFill>
                  <a:srgbClr val="FFFFFF"/>
                </a:solidFill>
              </a:rPr>
              <a:t> iOS4 Google Android, Blackberry 5/6, </a:t>
            </a:r>
            <a:r>
              <a:rPr lang="en-US" sz="1050" b="0" i="0" dirty="0" err="1">
                <a:solidFill>
                  <a:srgbClr val="FFFFFF"/>
                </a:solidFill>
              </a:rPr>
              <a:t>Symbian</a:t>
            </a:r>
            <a:r>
              <a:rPr lang="en-US" sz="1050" b="0" i="0" dirty="0">
                <a:solidFill>
                  <a:srgbClr val="FFFFFF"/>
                </a:solidFill>
              </a:rPr>
              <a:t>, Palm, Windows ﻿Mobile, </a:t>
            </a:r>
            <a:r>
              <a:rPr lang="en-US" sz="1050" b="0" i="0" dirty="0" err="1">
                <a:solidFill>
                  <a:srgbClr val="FFFFFF"/>
                </a:solidFill>
              </a:rPr>
              <a:t>планшетные</a:t>
            </a:r>
            <a:r>
              <a:rPr lang="en-US" sz="1050" b="0" i="0" dirty="0">
                <a:solidFill>
                  <a:srgbClr val="FFFFFF"/>
                </a:solidFill>
              </a:rPr>
              <a:t> ПК </a:t>
            </a:r>
            <a:r>
              <a:rPr lang="en-US" sz="1050" b="0" i="0" dirty="0" err="1">
                <a:solidFill>
                  <a:srgbClr val="FFFFFF"/>
                </a:solidFill>
              </a:rPr>
              <a:t>под</a:t>
            </a:r>
            <a:r>
              <a:rPr lang="en-US" sz="1050" b="0" i="0" dirty="0">
                <a:solidFill>
                  <a:srgbClr val="FFFFFF"/>
                </a:solidFill>
              </a:rPr>
              <a:t> </a:t>
            </a:r>
            <a:r>
              <a:rPr lang="en-US" sz="1050" b="0" i="0" dirty="0" err="1">
                <a:solidFill>
                  <a:srgbClr val="FFFFFF"/>
                </a:solidFill>
              </a:rPr>
              <a:t>управлением</a:t>
            </a:r>
            <a:r>
              <a:rPr lang="en-US" sz="1050" b="0" i="0" dirty="0">
                <a:solidFill>
                  <a:srgbClr val="FFFFFF"/>
                </a:solidFill>
              </a:rPr>
              <a:t> ОС </a:t>
            </a:r>
            <a:r>
              <a:rPr lang="en-US" sz="1050" b="0" i="0" dirty="0" smtClean="0">
                <a:solidFill>
                  <a:srgbClr val="FFFFFF"/>
                </a:solidFill>
              </a:rPr>
              <a:t>Windows</a:t>
            </a:r>
            <a:endParaRPr lang="en-US" sz="1050" b="0" i="0" dirty="0">
              <a:solidFill>
                <a:srgbClr val="FFFFFF"/>
              </a:solidFill>
            </a:endParaRPr>
          </a:p>
          <a:p>
            <a:pPr marL="0" lvl="1" indent="0" algn="l" defTabSz="914400">
              <a:spcBef>
                <a:spcPts val="600"/>
              </a:spcBef>
              <a:buNone/>
            </a:pPr>
            <a:r>
              <a:rPr lang="en-US" sz="1050" b="0" i="0" dirty="0" err="1">
                <a:solidFill>
                  <a:srgbClr val="FFFFFF"/>
                </a:solidFill>
              </a:rPr>
              <a:t>Корреляция</a:t>
            </a:r>
            <a:r>
              <a:rPr lang="en-US" sz="1050" b="0" i="0" dirty="0">
                <a:solidFill>
                  <a:srgbClr val="FFFFFF"/>
                </a:solidFill>
              </a:rPr>
              <a:t> 700 000 </a:t>
            </a:r>
            <a:r>
              <a:rPr lang="en-US" sz="1050" b="0" i="0" dirty="0" err="1">
                <a:solidFill>
                  <a:srgbClr val="FFFFFF"/>
                </a:solidFill>
              </a:rPr>
              <a:t>событий</a:t>
            </a:r>
            <a:r>
              <a:rPr lang="en-US" sz="1050" b="0" i="0" dirty="0">
                <a:solidFill>
                  <a:srgbClr val="FFFFFF"/>
                </a:solidFill>
              </a:rPr>
              <a:t> в </a:t>
            </a:r>
            <a:r>
              <a:rPr lang="en-US" sz="1050" b="0" i="0" dirty="0" err="1" smtClean="0">
                <a:solidFill>
                  <a:srgbClr val="FFFFFF"/>
                </a:solidFill>
              </a:rPr>
              <a:t>секунду</a:t>
            </a:r>
            <a:endParaRPr lang="en-US" sz="1050" b="0" i="0" dirty="0">
              <a:solidFill>
                <a:srgbClr val="FFFFFF"/>
              </a:solidFill>
            </a:endParaRPr>
          </a:p>
          <a:p>
            <a:pPr marL="0" lvl="1" indent="0" algn="l" defTabSz="914400">
              <a:spcBef>
                <a:spcPts val="600"/>
              </a:spcBef>
              <a:buNone/>
            </a:pPr>
            <a:endParaRPr lang="en-US" sz="1050" dirty="0" smtClean="0">
              <a:solidFill>
                <a:srgbClr val="FFFFFF"/>
              </a:solidFill>
            </a:endParaRPr>
          </a:p>
          <a:p>
            <a:pPr marL="0" lvl="1" indent="0" algn="l" defTabSz="914400">
              <a:spcBef>
                <a:spcPts val="600"/>
              </a:spcBef>
              <a:buNone/>
            </a:pPr>
            <a:r>
              <a:rPr lang="en-US" sz="1050" b="0" i="0" dirty="0" err="1">
                <a:solidFill>
                  <a:srgbClr val="FFFFFF"/>
                </a:solidFill>
              </a:rPr>
              <a:t>Беспроводная</a:t>
            </a:r>
            <a:r>
              <a:rPr lang="en-US" sz="1050" b="0" i="0" dirty="0">
                <a:solidFill>
                  <a:srgbClr val="FFFFFF"/>
                </a:solidFill>
              </a:rPr>
              <a:t> </a:t>
            </a:r>
            <a:r>
              <a:rPr lang="en-US" sz="1050" b="0" i="0" dirty="0" err="1">
                <a:solidFill>
                  <a:srgbClr val="FFFFFF"/>
                </a:solidFill>
              </a:rPr>
              <a:t>платформа</a:t>
            </a:r>
            <a:r>
              <a:rPr lang="en-US" sz="1050" b="0" i="0" dirty="0">
                <a:solidFill>
                  <a:srgbClr val="FFFFFF"/>
                </a:solidFill>
              </a:rPr>
              <a:t> Sybase Unwired Platform (+ </a:t>
            </a:r>
            <a:r>
              <a:rPr lang="en-US" sz="1050" b="0" i="0" dirty="0" err="1">
                <a:solidFill>
                  <a:srgbClr val="FFFFFF"/>
                </a:solidFill>
              </a:rPr>
              <a:t>Afaria</a:t>
            </a:r>
            <a:r>
              <a:rPr lang="en-US" sz="1050" b="0" i="0" dirty="0" smtClean="0">
                <a:solidFill>
                  <a:srgbClr val="FFFFFF"/>
                </a:solidFill>
              </a:rPr>
              <a:t>)</a:t>
            </a:r>
            <a:endParaRPr lang="en-US" sz="1050" b="0" i="0" dirty="0">
              <a:solidFill>
                <a:srgbClr val="FFFFFF"/>
              </a:solidFill>
            </a:endParaRPr>
          </a:p>
          <a:p>
            <a:pPr marL="0" lvl="1" indent="0" algn="l" defTabSz="914400">
              <a:spcBef>
                <a:spcPts val="600"/>
              </a:spcBef>
              <a:buNone/>
            </a:pPr>
            <a:r>
              <a:rPr lang="en-US" sz="1050" b="0" i="0" dirty="0" err="1">
                <a:solidFill>
                  <a:srgbClr val="FFFFFF"/>
                </a:solidFill>
              </a:rPr>
              <a:t>Решение</a:t>
            </a:r>
            <a:r>
              <a:rPr lang="en-US" sz="1050" b="0" i="0" dirty="0">
                <a:solidFill>
                  <a:srgbClr val="FFFFFF"/>
                </a:solidFill>
              </a:rPr>
              <a:t> Sybase Mobile Sales </a:t>
            </a:r>
            <a:r>
              <a:rPr lang="ru-RU" sz="1050" b="0" i="0" dirty="0" smtClean="0">
                <a:solidFill>
                  <a:srgbClr val="FFFFFF"/>
                </a:solidFill>
              </a:rPr>
              <a:t/>
            </a:r>
            <a:br>
              <a:rPr lang="ru-RU" sz="1050" b="0" i="0" dirty="0" smtClean="0">
                <a:solidFill>
                  <a:srgbClr val="FFFFFF"/>
                </a:solidFill>
              </a:rPr>
            </a:br>
            <a:r>
              <a:rPr lang="en-US" sz="1050" b="0" i="0" dirty="0" err="1" smtClean="0">
                <a:solidFill>
                  <a:srgbClr val="FFFFFF"/>
                </a:solidFill>
              </a:rPr>
              <a:t>для</a:t>
            </a:r>
            <a:r>
              <a:rPr lang="en-US" sz="1050" b="0" i="0" dirty="0" smtClean="0">
                <a:solidFill>
                  <a:srgbClr val="FFFFFF"/>
                </a:solidFill>
              </a:rPr>
              <a:t> </a:t>
            </a:r>
            <a:r>
              <a:rPr lang="en-US" sz="1050" b="0" i="0" dirty="0">
                <a:solidFill>
                  <a:srgbClr val="FFFFFF"/>
                </a:solidFill>
              </a:rPr>
              <a:t>SAP </a:t>
            </a:r>
            <a:r>
              <a:rPr lang="en-US" sz="1050" b="0" i="0" dirty="0" smtClean="0">
                <a:solidFill>
                  <a:srgbClr val="FFFFFF"/>
                </a:solidFill>
              </a:rPr>
              <a:t>CRM</a:t>
            </a:r>
            <a:endParaRPr lang="en-US" sz="1050" b="0" i="0" dirty="0">
              <a:solidFill>
                <a:srgbClr val="FFFFFF"/>
              </a:solidFill>
            </a:endParaRPr>
          </a:p>
          <a:p>
            <a:pPr marL="0" lvl="1" indent="0" algn="l" defTabSz="914400">
              <a:spcBef>
                <a:spcPts val="600"/>
              </a:spcBef>
              <a:buNone/>
            </a:pPr>
            <a:r>
              <a:rPr lang="en-US" sz="1050" b="0" i="0" dirty="0" err="1">
                <a:solidFill>
                  <a:srgbClr val="FFFFFF"/>
                </a:solidFill>
              </a:rPr>
              <a:t>Решение</a:t>
            </a:r>
            <a:r>
              <a:rPr lang="en-US" sz="1050" b="0" i="0" dirty="0">
                <a:solidFill>
                  <a:srgbClr val="FFFFFF"/>
                </a:solidFill>
              </a:rPr>
              <a:t> Sybase Mobile Workflow </a:t>
            </a:r>
            <a:r>
              <a:rPr lang="ru-RU" sz="1050" b="0" i="0" dirty="0" smtClean="0">
                <a:solidFill>
                  <a:srgbClr val="FFFFFF"/>
                </a:solidFill>
              </a:rPr>
              <a:t/>
            </a:r>
            <a:br>
              <a:rPr lang="ru-RU" sz="1050" b="0" i="0" dirty="0" smtClean="0">
                <a:solidFill>
                  <a:srgbClr val="FFFFFF"/>
                </a:solidFill>
              </a:rPr>
            </a:br>
            <a:r>
              <a:rPr lang="en-US" sz="1050" b="0" i="0" dirty="0" err="1" smtClean="0">
                <a:solidFill>
                  <a:srgbClr val="FFFFFF"/>
                </a:solidFill>
              </a:rPr>
              <a:t>для</a:t>
            </a:r>
            <a:r>
              <a:rPr lang="en-US" sz="1050" b="0" i="0" dirty="0" smtClean="0">
                <a:solidFill>
                  <a:srgbClr val="FFFFFF"/>
                </a:solidFill>
              </a:rPr>
              <a:t> </a:t>
            </a:r>
            <a:r>
              <a:rPr lang="en-US" sz="1050" b="0" i="0" dirty="0">
                <a:solidFill>
                  <a:srgbClr val="FFFFFF"/>
                </a:solidFill>
              </a:rPr>
              <a:t>SAP Business </a:t>
            </a:r>
            <a:r>
              <a:rPr lang="en-US" sz="1050" b="0" i="0" dirty="0" smtClean="0">
                <a:solidFill>
                  <a:srgbClr val="FFFFFF"/>
                </a:solidFill>
              </a:rPr>
              <a:t>Suite</a:t>
            </a:r>
            <a:endParaRPr lang="en-US" sz="1050" b="0" i="0" dirty="0">
              <a:solidFill>
                <a:srgbClr val="FFFFFF"/>
              </a:solidFill>
            </a:endParaRPr>
          </a:p>
          <a:p>
            <a:pPr marL="0" lvl="1" indent="0" algn="l" defTabSz="914400">
              <a:spcBef>
                <a:spcPts val="600"/>
              </a:spcBef>
              <a:buNone/>
            </a:pPr>
            <a:r>
              <a:rPr lang="en-US" sz="1050" b="0" i="0" dirty="0">
                <a:solidFill>
                  <a:srgbClr val="FFFFFF"/>
                </a:solidFill>
              </a:rPr>
              <a:t>Sybase </a:t>
            </a:r>
            <a:r>
              <a:rPr lang="en-US" sz="1050" b="0" i="0" dirty="0" smtClean="0">
                <a:solidFill>
                  <a:srgbClr val="FFFFFF"/>
                </a:solidFill>
              </a:rPr>
              <a:t>CEP</a:t>
            </a:r>
            <a:endParaRPr lang="en-US" sz="1050" b="0" i="0" dirty="0">
              <a:solidFill>
                <a:srgbClr val="FFFFFF"/>
              </a:solidFill>
            </a:endParaRPr>
          </a:p>
          <a:p>
            <a:pPr marL="0" lvl="1" indent="0" algn="l" defTabSz="914400">
              <a:spcBef>
                <a:spcPts val="600"/>
              </a:spcBef>
              <a:buNone/>
            </a:pPr>
            <a:r>
              <a:rPr lang="en-US" sz="1050" b="0" i="0" dirty="0">
                <a:solidFill>
                  <a:srgbClr val="FFFFFF"/>
                </a:solidFill>
              </a:rPr>
              <a:t>Sybase ASE</a:t>
            </a:r>
            <a:r>
              <a:rPr lang="en-US" sz="1050" b="0" i="0" dirty="0" smtClean="0">
                <a:solidFill>
                  <a:srgbClr val="FFFFFF"/>
                </a:solidFill>
              </a:rPr>
              <a:t>, Sybase IQ</a:t>
            </a:r>
            <a:endParaRPr lang="en-US" sz="1050" b="0" i="0" dirty="0">
              <a:solidFill>
                <a:srgbClr val="FFFFFF"/>
              </a:solidFill>
            </a:endParaRPr>
          </a:p>
          <a:p>
            <a:pPr marL="0" lvl="1" indent="0" algn="l" defTabSz="914400">
              <a:spcBef>
                <a:spcPts val="600"/>
              </a:spcBef>
              <a:buNone/>
            </a:pPr>
            <a:endParaRPr lang="en-US" sz="1050" dirty="0" smtClean="0">
              <a:solidFill>
                <a:srgbClr val="FFFFFF"/>
              </a:solidFill>
            </a:endParaRPr>
          </a:p>
          <a:p>
            <a:pPr marL="0" lvl="1" indent="0" algn="l" defTabSz="914400">
              <a:spcBef>
                <a:spcPts val="600"/>
              </a:spcBef>
              <a:buNone/>
            </a:pPr>
            <a:r>
              <a:rPr lang="en-US" sz="1050" b="0" i="0" dirty="0">
                <a:solidFill>
                  <a:srgbClr val="FFFFFF"/>
                </a:solidFill>
              </a:rPr>
              <a:t>SAP Business Suite и SAP </a:t>
            </a:r>
            <a:r>
              <a:rPr lang="en-US" sz="1050" b="0" i="0" dirty="0" err="1">
                <a:solidFill>
                  <a:srgbClr val="FFFFFF"/>
                </a:solidFill>
              </a:rPr>
              <a:t>NetWeaver</a:t>
            </a:r>
            <a:r>
              <a:rPr lang="en-US" sz="1050" b="0" i="0" dirty="0">
                <a:solidFill>
                  <a:srgbClr val="FFFFFF"/>
                </a:solidFill>
              </a:rPr>
              <a:t> Business Warehouse с </a:t>
            </a:r>
            <a:r>
              <a:rPr lang="en-US" sz="1050" b="0" i="0" dirty="0" err="1">
                <a:solidFill>
                  <a:srgbClr val="FFFFFF"/>
                </a:solidFill>
              </a:rPr>
              <a:t>поддержкой</a:t>
            </a:r>
            <a:r>
              <a:rPr lang="en-US" sz="1050" b="0" i="0" dirty="0">
                <a:solidFill>
                  <a:srgbClr val="FFFFFF"/>
                </a:solidFill>
              </a:rPr>
              <a:t> </a:t>
            </a:r>
            <a:r>
              <a:rPr lang="en-US" sz="1050" b="0" i="0" dirty="0" smtClean="0">
                <a:solidFill>
                  <a:srgbClr val="FFFFFF"/>
                </a:solidFill>
              </a:rPr>
              <a:t>ASE</a:t>
            </a:r>
            <a:endParaRPr lang="en-US" sz="1050" b="0" i="0" dirty="0">
              <a:solidFill>
                <a:srgbClr val="FFFFFF"/>
              </a:solidFill>
            </a:endParaRPr>
          </a:p>
          <a:p>
            <a:pPr marL="0" lvl="1" indent="0" algn="l" defTabSz="914400">
              <a:spcBef>
                <a:spcPts val="600"/>
              </a:spcBef>
              <a:buNone/>
            </a:pPr>
            <a:r>
              <a:rPr lang="en-US" sz="1050" b="0" i="0" dirty="0">
                <a:solidFill>
                  <a:srgbClr val="FFFFFF"/>
                </a:solidFill>
              </a:rPr>
              <a:t>SAP </a:t>
            </a:r>
            <a:r>
              <a:rPr lang="en-US" sz="1050" b="0" i="0" dirty="0" err="1">
                <a:solidFill>
                  <a:srgbClr val="FFFFFF"/>
                </a:solidFill>
              </a:rPr>
              <a:t>BusinessObjects</a:t>
            </a:r>
            <a:r>
              <a:rPr lang="en-US" sz="1050" b="0" i="0" dirty="0">
                <a:solidFill>
                  <a:srgbClr val="FFFFFF"/>
                </a:solidFill>
              </a:rPr>
              <a:t> и Sybase </a:t>
            </a:r>
            <a:r>
              <a:rPr lang="en-US" sz="1050" b="0" i="0" dirty="0" smtClean="0">
                <a:solidFill>
                  <a:srgbClr val="FFFFFF"/>
                </a:solidFill>
              </a:rPr>
              <a:t>IQ</a:t>
            </a:r>
            <a:endParaRPr lang="en-US" sz="1050" b="0" i="0" dirty="0">
              <a:solidFill>
                <a:srgbClr val="FFFFFF"/>
              </a:solidFill>
            </a:endParaRPr>
          </a:p>
          <a:p>
            <a:pPr marL="0" lvl="1" indent="0" algn="l" defTabSz="914400">
              <a:spcBef>
                <a:spcPts val="600"/>
              </a:spcBef>
              <a:buNone/>
            </a:pPr>
            <a:r>
              <a:rPr lang="en-US" sz="1050" b="0" i="0" dirty="0">
                <a:solidFill>
                  <a:srgbClr val="FFFFFF"/>
                </a:solidFill>
              </a:rPr>
              <a:t>﻿</a:t>
            </a:r>
            <a:r>
              <a:rPr lang="en-US" sz="1050" b="0" i="0" dirty="0" err="1">
                <a:solidFill>
                  <a:srgbClr val="FFFFFF"/>
                </a:solidFill>
              </a:rPr>
              <a:t>Решение</a:t>
            </a:r>
            <a:r>
              <a:rPr lang="en-US" sz="1050" b="0" i="0" dirty="0">
                <a:solidFill>
                  <a:srgbClr val="FFFFFF"/>
                </a:solidFill>
              </a:rPr>
              <a:t> </a:t>
            </a:r>
            <a:r>
              <a:rPr lang="en-US" sz="1050" b="0" i="0" dirty="0" err="1">
                <a:solidFill>
                  <a:srgbClr val="FFFFFF"/>
                </a:solidFill>
              </a:rPr>
              <a:t>для</a:t>
            </a:r>
            <a:r>
              <a:rPr lang="en-US" sz="1050" b="0" i="0" dirty="0">
                <a:solidFill>
                  <a:srgbClr val="FFFFFF"/>
                </a:solidFill>
              </a:rPr>
              <a:t> </a:t>
            </a:r>
            <a:r>
              <a:rPr lang="en-US" sz="1050" b="0" i="0" dirty="0" err="1">
                <a:solidFill>
                  <a:srgbClr val="FFFFFF"/>
                </a:solidFill>
              </a:rPr>
              <a:t>обработки</a:t>
            </a:r>
            <a:r>
              <a:rPr lang="en-US" sz="1050" b="0" i="0" dirty="0">
                <a:solidFill>
                  <a:srgbClr val="FFFFFF"/>
                </a:solidFill>
              </a:rPr>
              <a:t> </a:t>
            </a:r>
            <a:r>
              <a:rPr lang="en-US" sz="1050" b="0" i="0" dirty="0" err="1">
                <a:solidFill>
                  <a:srgbClr val="FFFFFF"/>
                </a:solidFill>
              </a:rPr>
              <a:t>событий</a:t>
            </a:r>
            <a:r>
              <a:rPr lang="en-US" sz="1050" b="0" i="0" dirty="0">
                <a:solidFill>
                  <a:srgbClr val="FFFFFF"/>
                </a:solidFill>
              </a:rPr>
              <a:t> Event Insight </a:t>
            </a:r>
            <a:r>
              <a:rPr lang="en-US" sz="1050" b="0" i="0" dirty="0" err="1">
                <a:solidFill>
                  <a:srgbClr val="FFFFFF"/>
                </a:solidFill>
              </a:rPr>
              <a:t>включает</a:t>
            </a:r>
            <a:r>
              <a:rPr lang="en-US" sz="1050" b="0" i="0" dirty="0">
                <a:solidFill>
                  <a:srgbClr val="FFFFFF"/>
                </a:solidFill>
              </a:rPr>
              <a:t> в себя Sybase </a:t>
            </a:r>
            <a:r>
              <a:rPr lang="en-US" sz="1050" b="0" i="0" dirty="0" smtClean="0">
                <a:solidFill>
                  <a:srgbClr val="FFFFFF"/>
                </a:solidFill>
              </a:rPr>
              <a:t>CEP</a:t>
            </a:r>
            <a:endParaRPr lang="en-US" sz="1050" b="0" i="0" dirty="0">
              <a:solidFill>
                <a:srgbClr val="FFFFFF"/>
              </a:solidFill>
            </a:endParaRPr>
          </a:p>
          <a:p>
            <a:pPr marL="0" lvl="1" indent="0" algn="l" defTabSz="914400">
              <a:spcBef>
                <a:spcPts val="600"/>
              </a:spcBef>
              <a:buNone/>
            </a:pPr>
            <a:r>
              <a:rPr lang="en-US" sz="1050" b="0" i="0" dirty="0">
                <a:solidFill>
                  <a:srgbClr val="FFFFFF"/>
                </a:solidFill>
              </a:rPr>
              <a:t>Sybase Info Management и </a:t>
            </a:r>
            <a:r>
              <a:rPr lang="en-US" sz="1050" b="0" i="0" dirty="0" smtClean="0">
                <a:solidFill>
                  <a:srgbClr val="FFFFFF"/>
                </a:solidFill>
              </a:rPr>
              <a:t>EIM </a:t>
            </a:r>
            <a:endParaRPr lang="en-US" sz="1050" b="0" i="0" dirty="0">
              <a:solidFill>
                <a:srgbClr val="FFFFFF"/>
              </a:solidFill>
            </a:endParaRPr>
          </a:p>
          <a:p>
            <a:pPr marL="0" lvl="1" indent="0" algn="l" defTabSz="914400">
              <a:spcBef>
                <a:spcPts val="600"/>
              </a:spcBef>
              <a:buNone/>
            </a:pPr>
            <a:r>
              <a:rPr lang="en-US" sz="1050" b="0" i="0" dirty="0" err="1">
                <a:solidFill>
                  <a:srgbClr val="FFFFFF"/>
                </a:solidFill>
              </a:rPr>
              <a:t>Платформы</a:t>
            </a:r>
            <a:r>
              <a:rPr lang="en-US" sz="1050" b="0" i="0" dirty="0">
                <a:solidFill>
                  <a:srgbClr val="FFFFFF"/>
                </a:solidFill>
              </a:rPr>
              <a:t> Sybase Unwired Platform </a:t>
            </a:r>
            <a:r>
              <a:rPr lang="en-US" sz="1050" b="0" i="0" dirty="0" smtClean="0">
                <a:solidFill>
                  <a:srgbClr val="FFFFFF"/>
                </a:solidFill>
              </a:rPr>
              <a:t>и</a:t>
            </a:r>
            <a:r>
              <a:rPr lang="ru-RU" sz="1050" b="0" i="0" dirty="0" smtClean="0">
                <a:solidFill>
                  <a:srgbClr val="FFFFFF"/>
                </a:solidFill>
              </a:rPr>
              <a:t> </a:t>
            </a:r>
            <a:r>
              <a:rPr lang="en-US" sz="1050" b="0" i="0" dirty="0" smtClean="0">
                <a:solidFill>
                  <a:srgbClr val="FFFFFF"/>
                </a:solidFill>
              </a:rPr>
              <a:t>Project </a:t>
            </a:r>
            <a:r>
              <a:rPr lang="ru-RU" sz="1050" b="0" i="0" dirty="0" smtClean="0">
                <a:solidFill>
                  <a:srgbClr val="FFFFFF"/>
                </a:solidFill>
              </a:rPr>
              <a:t>«</a:t>
            </a:r>
            <a:r>
              <a:rPr lang="en-US" sz="1050" b="0" i="0" dirty="0" smtClean="0">
                <a:solidFill>
                  <a:srgbClr val="FFFFFF"/>
                </a:solidFill>
              </a:rPr>
              <a:t>Gateway</a:t>
            </a:r>
            <a:r>
              <a:rPr lang="ru-RU" sz="1050" b="0" i="0" dirty="0" smtClean="0">
                <a:solidFill>
                  <a:srgbClr val="FFFFFF"/>
                </a:solidFill>
              </a:rPr>
              <a:t>»</a:t>
            </a:r>
            <a:r>
              <a:rPr lang="en-US" altLang="en-US" sz="1050" b="0" i="0" dirty="0" smtClean="0">
                <a:solidFill>
                  <a:srgbClr val="FFFFFF"/>
                </a:solidFill>
              </a:rPr>
              <a:t>.</a:t>
            </a:r>
            <a:endParaRPr lang="en-US" altLang="en-US" sz="1050" b="0" i="0" dirty="0">
              <a:solidFill>
                <a:srgbClr val="FFFFFF"/>
              </a:solidFill>
            </a:endParaRPr>
          </a:p>
        </p:txBody>
      </p:sp>
      <p:pic>
        <p:nvPicPr>
          <p:cNvPr id="41995" name="Picture 16" descr="SAP logo.png"/>
          <p:cNvPicPr>
            <a:picLocks noChangeAspect="1"/>
          </p:cNvPicPr>
          <p:nvPr/>
        </p:nvPicPr>
        <p:blipFill>
          <a:blip r:embed="rId4" cstate="print"/>
          <a:srcRect/>
          <a:stretch>
            <a:fillRect/>
          </a:stretch>
        </p:blipFill>
        <p:spPr bwMode="auto">
          <a:xfrm>
            <a:off x="8455999" y="6318251"/>
            <a:ext cx="555877" cy="366713"/>
          </a:xfrm>
          <a:prstGeom prst="rect">
            <a:avLst/>
          </a:prstGeom>
          <a:noFill/>
          <a:ln w="9525">
            <a:noFill/>
            <a:miter lim="800000"/>
            <a:headEnd/>
            <a:tailEnd/>
          </a:ln>
        </p:spPr>
      </p:pic>
      <p:grpSp>
        <p:nvGrpSpPr>
          <p:cNvPr id="13" name="Group 12"/>
          <p:cNvGrpSpPr/>
          <p:nvPr/>
        </p:nvGrpSpPr>
        <p:grpSpPr>
          <a:xfrm>
            <a:off x="1204070" y="546100"/>
            <a:ext cx="4587129" cy="5755459"/>
            <a:chOff x="6144370" y="609600"/>
            <a:chExt cx="4587129" cy="5755459"/>
          </a:xfrm>
        </p:grpSpPr>
        <p:pic>
          <p:nvPicPr>
            <p:cNvPr id="15" name="Picture 14" descr="TechnologyPlatform0.png"/>
            <p:cNvPicPr>
              <a:picLocks noChangeAspect="1"/>
            </p:cNvPicPr>
            <p:nvPr/>
          </p:nvPicPr>
          <p:blipFill>
            <a:blip r:embed="rId5" cstate="print"/>
            <a:stretch>
              <a:fillRect/>
            </a:stretch>
          </p:blipFill>
          <p:spPr>
            <a:xfrm>
              <a:off x="6144370" y="609600"/>
              <a:ext cx="4587129" cy="5755459"/>
            </a:xfrm>
            <a:prstGeom prst="rect">
              <a:avLst/>
            </a:prstGeom>
          </p:spPr>
        </p:pic>
        <p:sp>
          <p:nvSpPr>
            <p:cNvPr id="16" name="TextBox 15"/>
            <p:cNvSpPr txBox="1"/>
            <p:nvPr/>
          </p:nvSpPr>
          <p:spPr>
            <a:xfrm>
              <a:off x="7937500" y="1066800"/>
              <a:ext cx="995465" cy="215444"/>
            </a:xfrm>
            <a:prstGeom prst="rect">
              <a:avLst/>
            </a:prstGeom>
            <a:noFill/>
          </p:spPr>
          <p:txBody>
            <a:bodyPr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﻿ВЗАИМОДЕЙСТВИЕ</a:t>
              </a:r>
            </a:p>
          </p:txBody>
        </p:sp>
        <p:sp>
          <p:nvSpPr>
            <p:cNvPr id="17" name="TextBox 16"/>
            <p:cNvSpPr txBox="1"/>
            <p:nvPr/>
          </p:nvSpPr>
          <p:spPr>
            <a:xfrm>
              <a:off x="7962900" y="5727700"/>
              <a:ext cx="969817" cy="215444"/>
            </a:xfrm>
            <a:prstGeom prst="rect">
              <a:avLst/>
            </a:prstGeom>
            <a:noFill/>
          </p:spPr>
          <p:txBody>
            <a:bodyPr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﻿ОСНОВА</a:t>
              </a:r>
            </a:p>
          </p:txBody>
        </p:sp>
        <p:sp>
          <p:nvSpPr>
            <p:cNvPr id="18" name="TextBox 17"/>
            <p:cNvSpPr txBox="1"/>
            <p:nvPr/>
          </p:nvSpPr>
          <p:spPr>
            <a:xfrm>
              <a:off x="6705600" y="3038490"/>
              <a:ext cx="215444" cy="936154"/>
            </a:xfrm>
            <a:prstGeom prst="rect">
              <a:avLst/>
            </a:prstGeom>
            <a:noFill/>
          </p:spPr>
          <p:txBody>
            <a:bodyPr vert="vert270"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﻿﻿СОГЛАСОВАННОСТЬ</a:t>
              </a:r>
            </a:p>
          </p:txBody>
        </p:sp>
        <p:sp>
          <p:nvSpPr>
            <p:cNvPr id="19" name="TextBox 18"/>
            <p:cNvSpPr txBox="1"/>
            <p:nvPr/>
          </p:nvSpPr>
          <p:spPr>
            <a:xfrm>
              <a:off x="10223500" y="2933923"/>
              <a:ext cx="215444" cy="1078821"/>
            </a:xfrm>
            <a:prstGeom prst="rect">
              <a:avLst/>
            </a:prstGeom>
            <a:noFill/>
          </p:spPr>
          <p:txBody>
            <a:bodyPr vert="vert270"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﻿РАСШИРЯЕМОСТЬ</a:t>
              </a:r>
            </a:p>
          </p:txBody>
        </p:sp>
        <p:sp>
          <p:nvSpPr>
            <p:cNvPr id="20" name="TextBox 19"/>
            <p:cNvSpPr txBox="1"/>
            <p:nvPr/>
          </p:nvSpPr>
          <p:spPr>
            <a:xfrm>
              <a:off x="7900498" y="3251200"/>
              <a:ext cx="1131720" cy="369332"/>
            </a:xfrm>
            <a:prstGeom prst="rect">
              <a:avLst/>
            </a:prstGeom>
            <a:noFill/>
          </p:spPr>
          <p:txBody>
            <a:bodyPr wrap="none" lIns="0" tIns="0" rIns="0" bIns="0" rtlCol="0">
              <a:spAutoFit/>
            </a:bodyPr>
            <a:lstStyle/>
            <a:p>
              <a:pPr algn="ctr" defTabSz="914400">
                <a:spcBef>
                  <a:spcPts val="840"/>
                </a:spcBef>
                <a:spcAft>
                  <a:spcPts val="0"/>
                </a:spcAft>
                <a:buNone/>
              </a:pPr>
              <a:r>
                <a:rPr lang="en-US" sz="1200" b="0" i="0" dirty="0">
                  <a:solidFill>
                    <a:srgbClr val="FFFFFF"/>
                  </a:solidFill>
                  <a:latin typeface="Arial Narrow"/>
                  <a:ea typeface="Arial Unicode MS"/>
                  <a:cs typeface="Arial Unicode MS"/>
                </a:rPr>
                <a:t>﻿﻿СУЩЕСТВУЮЩИЕ</a:t>
              </a:r>
              <a:br>
                <a:rPr lang="en-US" sz="1200" b="0" i="0" dirty="0">
                  <a:solidFill>
                    <a:srgbClr val="FFFFFF"/>
                  </a:solidFill>
                  <a:latin typeface="Arial Narrow"/>
                  <a:ea typeface="Arial Unicode MS"/>
                  <a:cs typeface="Arial Unicode MS"/>
                </a:rPr>
              </a:br>
              <a:r>
                <a:rPr lang="en-US" sz="1200" b="0" i="0" dirty="0">
                  <a:solidFill>
                    <a:srgbClr val="FFFFFF"/>
                  </a:solidFill>
                  <a:latin typeface="Arial Narrow"/>
                  <a:ea typeface="Arial Unicode MS"/>
                  <a:cs typeface="Arial Unicode MS"/>
                </a:rPr>
                <a:t>﻿﻿СИСТЕМЫ</a:t>
              </a:r>
            </a:p>
          </p:txBody>
        </p:sp>
        <p:sp>
          <p:nvSpPr>
            <p:cNvPr id="21" name="TextBox 20"/>
            <p:cNvSpPr txBox="1"/>
            <p:nvPr/>
          </p:nvSpPr>
          <p:spPr>
            <a:xfrm>
              <a:off x="7603943" y="2349500"/>
              <a:ext cx="1724832" cy="215444"/>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algn="ctr" defTabSz="914400">
                <a:spcBef>
                  <a:spcPts val="840"/>
                </a:spcBef>
                <a:spcAft>
                  <a:spcPts val="0"/>
                </a:spcAft>
                <a:buNone/>
              </a:pPr>
              <a:r>
                <a:rPr lang="en-US" sz="1400" b="0" i="0">
                  <a:solidFill>
                    <a:srgbClr val="FFFFFF"/>
                  </a:solidFill>
                  <a:latin typeface="Arial Black"/>
                  <a:ea typeface="Arial Unicode MS"/>
                  <a:cs typeface="Arial Unicode MS"/>
                </a:rPr>
                <a:t>SAP NETWEAVER</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91"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F0AB00"/>
              </a:buClr>
              <a:buSzPct val="80000"/>
              <a:buFont typeface="Wingdings" pitchFamily="2" charset="2"/>
              <a:buNone/>
              <a:defRPr/>
            </a:pPr>
            <a:endParaRPr lang="en-US" dirty="0">
              <a:solidFill>
                <a:srgbClr val="FFFFFF"/>
              </a:solidFill>
            </a:endParaRPr>
          </a:p>
        </p:txBody>
      </p:sp>
      <p:pic>
        <p:nvPicPr>
          <p:cNvPr id="43011" name="Picture 8" descr="42-23131143.jpg"/>
          <p:cNvPicPr>
            <a:picLocks noChangeAspect="1"/>
          </p:cNvPicPr>
          <p:nvPr/>
        </p:nvPicPr>
        <p:blipFill>
          <a:blip r:embed="rId3" cstate="print"/>
          <a:srcRect/>
          <a:stretch>
            <a:fillRect/>
          </a:stretch>
        </p:blipFill>
        <p:spPr bwMode="auto">
          <a:xfrm>
            <a:off x="0" y="1"/>
            <a:ext cx="9144000" cy="3959225"/>
          </a:xfrm>
          <a:prstGeom prst="rect">
            <a:avLst/>
          </a:prstGeom>
          <a:noFill/>
          <a:ln w="9525">
            <a:noFill/>
            <a:miter lim="800000"/>
            <a:headEnd/>
            <a:tailEnd/>
          </a:ln>
        </p:spPr>
      </p:pic>
      <p:sp>
        <p:nvSpPr>
          <p:cNvPr id="14" name="TextBox 13"/>
          <p:cNvSpPr txBox="1">
            <a:spLocks noChangeArrowheads="1"/>
          </p:cNvSpPr>
          <p:nvPr/>
        </p:nvSpPr>
        <p:spPr bwMode="auto">
          <a:xfrm>
            <a:off x="282105" y="4348164"/>
            <a:ext cx="8622642" cy="2320925"/>
          </a:xfrm>
          <a:prstGeom prst="rect">
            <a:avLst/>
          </a:prstGeom>
          <a:noFill/>
          <a:ln>
            <a:noFill/>
          </a:ln>
          <a:effectLst>
            <a:outerShdw blurRad="63500" dist="38100" dir="2700000" algn="tl" rotWithShape="0">
              <a:srgbClr val="4D4D4D">
                <a:alpha val="50000"/>
              </a:srgbClr>
            </a:outerShdw>
          </a:effectLst>
          <a:extLst/>
        </p:spPr>
        <p:txBody>
          <a:bodyPr/>
          <a:lstStyle/>
          <a:p>
            <a:pPr algn="l" defTabSz="914400">
              <a:spcBef>
                <a:spcPts val="0"/>
              </a:spcBef>
              <a:spcAft>
                <a:spcPts val="0"/>
              </a:spcAft>
              <a:buNone/>
            </a:pPr>
            <a:r>
              <a:rPr lang="en-US" sz="5400" b="1" i="0" spc="100">
                <a:solidFill>
                  <a:srgbClr val="FFFFFF"/>
                </a:solidFill>
                <a:latin typeface="Arial"/>
                <a:ea typeface="+mn-ea"/>
                <a:cs typeface="Times New Roman"/>
              </a:rPr>
              <a:t>Технологическая платформа </a:t>
            </a:r>
          </a:p>
          <a:p>
            <a:pPr algn="l" defTabSz="914400">
              <a:spcBef>
                <a:spcPts val="0"/>
              </a:spcBef>
              <a:spcAft>
                <a:spcPts val="0"/>
              </a:spcAft>
              <a:buNone/>
            </a:pPr>
            <a:r>
              <a:rPr lang="en-US" sz="3000" b="0" i="0" spc="100">
                <a:solidFill>
                  <a:srgbClr val="FFFFFF">
                    <a:lumMod val="65000"/>
                  </a:srgbClr>
                </a:solidFill>
                <a:latin typeface="Arial"/>
                <a:ea typeface="+mn-ea"/>
                <a:cs typeface="Times New Roman"/>
              </a:rPr>
              <a:t>Эволюция</a:t>
            </a:r>
          </a:p>
        </p:txBody>
      </p:sp>
      <p:sp>
        <p:nvSpPr>
          <p:cNvPr id="43013" name="Rectangle 8"/>
          <p:cNvSpPr>
            <a:spLocks noChangeArrowheads="1"/>
          </p:cNvSpPr>
          <p:nvPr/>
        </p:nvSpPr>
        <p:spPr bwMode="auto">
          <a:xfrm>
            <a:off x="1191" y="0"/>
            <a:ext cx="9144000" cy="6858000"/>
          </a:xfrm>
          <a:prstGeom prst="rect">
            <a:avLst/>
          </a:prstGeom>
          <a:noFill/>
          <a:ln w="9525">
            <a:noFill/>
            <a:round/>
            <a:headEnd/>
            <a:tailEnd/>
          </a:ln>
        </p:spPr>
        <p:txBody>
          <a:bodyPr lIns="90000" tIns="46800" rIns="90000" bIns="46800" anchor="ctr"/>
          <a:lstStyle/>
          <a:p>
            <a:pPr algn="ctr">
              <a:buClr>
                <a:srgbClr val="F0AB00"/>
              </a:buClr>
              <a:buSzPct val="80000"/>
              <a:buFont typeface="Wingdings" pitchFamily="2" charset="2"/>
              <a:buNone/>
            </a:pPr>
            <a:endParaRPr lang="en-US">
              <a:solidFill>
                <a:srgbClr val="000000"/>
              </a:solidFill>
            </a:endParaRPr>
          </a:p>
        </p:txBody>
      </p:sp>
      <p:sp>
        <p:nvSpPr>
          <p:cNvPr id="10" name="Rectangle 9"/>
          <p:cNvSpPr/>
          <p:nvPr/>
        </p:nvSpPr>
        <p:spPr bwMode="gray">
          <a:xfrm rot="16200000">
            <a:off x="4288632" y="-816768"/>
            <a:ext cx="566737" cy="9144000"/>
          </a:xfrm>
          <a:prstGeom prst="rect">
            <a:avLst/>
          </a:prstGeom>
          <a:gradFill flip="none" rotWithShape="1">
            <a:gsLst>
              <a:gs pos="0">
                <a:schemeClr val="tx1"/>
              </a:gs>
              <a:gs pos="100000">
                <a:schemeClr val="bg1">
                  <a:alpha val="0"/>
                </a:schemeClr>
              </a:gs>
            </a:gsLst>
            <a:lin ang="0" scaled="1"/>
            <a:tileRect/>
          </a:gradFill>
          <a:ln w="9525" algn="ctr">
            <a:noFill/>
            <a:miter lim="800000"/>
            <a:headEnd/>
            <a:tailEnd/>
          </a:ln>
        </p:spPr>
        <p:txBody>
          <a:bodyPr lIns="90000" tIns="72000" rIns="90000" bIns="72000" anchor="ctr"/>
          <a:lstStyle/>
          <a:p>
            <a:pPr algn="ctr">
              <a:spcBef>
                <a:spcPct val="50000"/>
              </a:spcBef>
              <a:buClr>
                <a:srgbClr val="F0AB00"/>
              </a:buClr>
              <a:buSzPct val="80000"/>
              <a:buFont typeface="Wingdings" charset="0"/>
              <a:buNone/>
              <a:defRPr/>
            </a:pPr>
            <a:endParaRPr lang="en-US" kern="0" dirty="0">
              <a:solidFill>
                <a:srgbClr val="000000"/>
              </a:solidFill>
              <a:latin typeface="Arial" charset="0"/>
              <a:cs typeface="Arial Unicode MS"/>
            </a:endParaRPr>
          </a:p>
        </p:txBody>
      </p:sp>
      <p:sp>
        <p:nvSpPr>
          <p:cNvPr id="43017" name="Rectangle 1"/>
          <p:cNvSpPr>
            <a:spLocks noChangeArrowheads="1"/>
          </p:cNvSpPr>
          <p:nvPr/>
        </p:nvSpPr>
        <p:spPr bwMode="auto">
          <a:xfrm>
            <a:off x="0" y="0"/>
            <a:ext cx="9144000" cy="6858000"/>
          </a:xfrm>
          <a:prstGeom prst="rect">
            <a:avLst/>
          </a:prstGeom>
          <a:solidFill>
            <a:schemeClr val="tx1">
              <a:alpha val="79999"/>
            </a:schemeClr>
          </a:solidFill>
          <a:ln w="9525">
            <a:noFill/>
            <a:round/>
            <a:headEnd/>
            <a:tailEnd/>
          </a:ln>
        </p:spPr>
        <p:txBody>
          <a:bodyPr lIns="90000" tIns="46800" rIns="90000" bIns="46800" anchor="ctr"/>
          <a:lstStyle/>
          <a:p>
            <a:pPr algn="ctr">
              <a:buClr>
                <a:srgbClr val="F0AB00"/>
              </a:buClr>
              <a:buSzPct val="80000"/>
              <a:buFont typeface="Wingdings" pitchFamily="2" charset="2"/>
              <a:buNone/>
            </a:pPr>
            <a:endParaRPr lang="en-US" sz="2400">
              <a:solidFill>
                <a:srgbClr val="000000"/>
              </a:solidFill>
            </a:endParaRPr>
          </a:p>
        </p:txBody>
      </p:sp>
      <p:sp>
        <p:nvSpPr>
          <p:cNvPr id="12" name="Rectangle 1"/>
          <p:cNvSpPr>
            <a:spLocks noChangeArrowheads="1"/>
          </p:cNvSpPr>
          <p:nvPr/>
        </p:nvSpPr>
        <p:spPr bwMode="auto">
          <a:xfrm>
            <a:off x="6114649" y="1103571"/>
            <a:ext cx="2716299" cy="4739759"/>
          </a:xfrm>
          <a:prstGeom prst="rect">
            <a:avLst/>
          </a:prstGeom>
          <a:noFill/>
          <a:ln>
            <a:noFill/>
          </a:ln>
          <a:extLst/>
        </p:spPr>
        <p:txBody>
          <a:bodyPr anchor="ctr">
            <a:spAutoFit/>
          </a:bodyPr>
          <a:lstStyle/>
          <a:p>
            <a:pPr marL="0" lvl="1" indent="0" algn="l" defTabSz="914400">
              <a:spcBef>
                <a:spcPts val="600"/>
              </a:spcBef>
              <a:buNone/>
            </a:pPr>
            <a:r>
              <a:rPr lang="en-US" sz="1800" b="1" i="0">
                <a:solidFill>
                  <a:srgbClr val="FFFFFF"/>
                </a:solidFill>
                <a:latin typeface="Arial"/>
                <a:ea typeface="Arial Unicode MS"/>
                <a:cs typeface="SAP Sans 2007 Medium"/>
              </a:rPr>
              <a:t>﻿﻿Бизнес-сообщество SAP</a:t>
            </a:r>
          </a:p>
          <a:p>
            <a:pPr marL="0" lvl="1" indent="0" algn="l" defTabSz="914400">
              <a:spcBef>
                <a:spcPts val="600"/>
              </a:spcBef>
              <a:buNone/>
            </a:pPr>
            <a:r>
              <a:rPr lang="en-US" sz="1800" b="0" i="0">
                <a:solidFill>
                  <a:srgbClr val="FFFFFF"/>
                </a:solidFill>
                <a:latin typeface="Arial"/>
                <a:ea typeface="Arial Unicode MS"/>
                <a:cs typeface="SAP Sans 2007 Light"/>
              </a:rPr>
              <a:t>&gt;2 000 000 членов</a:t>
            </a:r>
          </a:p>
          <a:p>
            <a:pPr marL="0" lvl="1" indent="0" algn="l" defTabSz="914400">
              <a:spcBef>
                <a:spcPts val="600"/>
              </a:spcBef>
              <a:buNone/>
            </a:pPr>
            <a:r>
              <a:rPr lang="en-US" sz="1800" b="0" i="0">
                <a:solidFill>
                  <a:srgbClr val="FFFFFF"/>
                </a:solidFill>
                <a:latin typeface="Arial"/>
                <a:ea typeface="Arial Unicode MS"/>
                <a:cs typeface="SAP Sans 2007 Light"/>
              </a:rPr>
              <a:t>﻿Около 30 000 новых членов каждый месяц </a:t>
            </a:r>
          </a:p>
          <a:p>
            <a:pPr marL="0" lvl="1" indent="0" algn="l" defTabSz="914400">
              <a:spcBef>
                <a:spcPts val="600"/>
              </a:spcBef>
              <a:buNone/>
            </a:pPr>
            <a:r>
              <a:rPr lang="en-US" sz="1800" b="0" i="0">
                <a:solidFill>
                  <a:srgbClr val="FFFFFF"/>
                </a:solidFill>
                <a:latin typeface="Arial"/>
                <a:ea typeface="Arial Unicode MS"/>
                <a:cs typeface="SAP Sans 2007 Light"/>
              </a:rPr>
              <a:t>&gt; 190 стран</a:t>
            </a:r>
          </a:p>
          <a:p>
            <a:pPr marL="0" lvl="1" indent="0" algn="l" defTabSz="914400">
              <a:spcBef>
                <a:spcPts val="600"/>
              </a:spcBef>
              <a:buNone/>
            </a:pPr>
            <a:endParaRPr lang="en-US" dirty="0" smtClean="0">
              <a:solidFill>
                <a:srgbClr val="FFFFFF"/>
              </a:solidFill>
              <a:latin typeface="Arial"/>
              <a:ea typeface="Arial Unicode MS"/>
              <a:cs typeface="SAP Sans 2007 Light"/>
            </a:endParaRPr>
          </a:p>
          <a:p>
            <a:pPr marL="0" lvl="1" indent="0" algn="l" defTabSz="914400">
              <a:spcBef>
                <a:spcPts val="600"/>
              </a:spcBef>
              <a:buNone/>
            </a:pPr>
            <a:r>
              <a:rPr lang="en-US" sz="1800" b="1" i="0">
                <a:solidFill>
                  <a:srgbClr val="FFFFFF"/>
                </a:solidFill>
                <a:latin typeface="Arial"/>
                <a:ea typeface="Arial Unicode MS"/>
                <a:cs typeface="SAP Sans 2007 Medium"/>
              </a:rPr>
              <a:t>SAP EcoHub</a:t>
            </a:r>
          </a:p>
          <a:p>
            <a:pPr marL="0" lvl="1" indent="0" algn="l" defTabSz="914400">
              <a:spcBef>
                <a:spcPts val="600"/>
              </a:spcBef>
              <a:buNone/>
            </a:pPr>
            <a:r>
              <a:rPr lang="en-US" sz="1800" b="0" i="0">
                <a:solidFill>
                  <a:srgbClr val="FFFFFF"/>
                </a:solidFill>
                <a:latin typeface="Arial"/>
                <a:ea typeface="Arial Unicode MS"/>
                <a:cs typeface="SAP Sans 2007 Light"/>
              </a:rPr>
              <a:t>﻿Более 650 решений </a:t>
            </a:r>
          </a:p>
          <a:p>
            <a:pPr marL="0" lvl="1" indent="0" algn="l" defTabSz="914400">
              <a:spcBef>
                <a:spcPts val="600"/>
              </a:spcBef>
              <a:buNone/>
            </a:pPr>
            <a:r>
              <a:rPr lang="en-US" sz="1800" b="0" i="0">
                <a:solidFill>
                  <a:srgbClr val="FFFFFF"/>
                </a:solidFill>
                <a:latin typeface="Arial"/>
                <a:ea typeface="Arial Unicode MS"/>
                <a:cs typeface="SAP Sans 2007 Light"/>
              </a:rPr>
              <a:t>Более 350 партнеров</a:t>
            </a:r>
          </a:p>
          <a:p>
            <a:pPr marL="0" lvl="1" indent="0" algn="l" defTabSz="914400">
              <a:spcBef>
                <a:spcPts val="600"/>
              </a:spcBef>
              <a:buNone/>
            </a:pPr>
            <a:endParaRPr lang="en-US" dirty="0" smtClean="0">
              <a:solidFill>
                <a:srgbClr val="FFFFFF"/>
              </a:solidFill>
              <a:latin typeface="Arial"/>
              <a:ea typeface="Arial Unicode MS"/>
              <a:cs typeface="SAP Sans 2007 Light"/>
            </a:endParaRPr>
          </a:p>
          <a:p>
            <a:pPr marL="0" lvl="1" indent="0" algn="l" defTabSz="914400">
              <a:spcBef>
                <a:spcPts val="600"/>
              </a:spcBef>
              <a:buNone/>
            </a:pPr>
            <a:r>
              <a:rPr lang="en-US" sz="1800" b="1" i="0">
                <a:solidFill>
                  <a:srgbClr val="FFFFFF"/>
                </a:solidFill>
                <a:latin typeface="Arial"/>
                <a:ea typeface="Arial Unicode MS"/>
                <a:cs typeface="SAP Sans 2007 Medium"/>
              </a:rPr>
              <a:t>CodeExchange</a:t>
            </a:r>
          </a:p>
          <a:p>
            <a:pPr marL="0" lvl="1" indent="0" algn="l" defTabSz="914400">
              <a:spcBef>
                <a:spcPts val="600"/>
              </a:spcBef>
              <a:buNone/>
            </a:pPr>
            <a:r>
              <a:rPr lang="en-US" sz="1800" b="0" i="0">
                <a:solidFill>
                  <a:srgbClr val="FFFFFF"/>
                </a:solidFill>
                <a:latin typeface="Arial"/>
                <a:ea typeface="Arial Unicode MS"/>
                <a:cs typeface="SAP Sans 2007 Light"/>
              </a:rPr>
              <a:t>www.sdn.sap.com/irj/scn/code-exchange</a:t>
            </a:r>
          </a:p>
        </p:txBody>
      </p:sp>
      <p:pic>
        <p:nvPicPr>
          <p:cNvPr id="43019" name="Picture 16" descr="SAP logo.png"/>
          <p:cNvPicPr>
            <a:picLocks noChangeAspect="1"/>
          </p:cNvPicPr>
          <p:nvPr/>
        </p:nvPicPr>
        <p:blipFill>
          <a:blip r:embed="rId4" cstate="print"/>
          <a:srcRect/>
          <a:stretch>
            <a:fillRect/>
          </a:stretch>
        </p:blipFill>
        <p:spPr bwMode="auto">
          <a:xfrm>
            <a:off x="8455999" y="6318251"/>
            <a:ext cx="555877" cy="366713"/>
          </a:xfrm>
          <a:prstGeom prst="rect">
            <a:avLst/>
          </a:prstGeom>
          <a:noFill/>
          <a:ln w="9525">
            <a:noFill/>
            <a:miter lim="800000"/>
            <a:headEnd/>
            <a:tailEnd/>
          </a:ln>
        </p:spPr>
      </p:pic>
      <p:grpSp>
        <p:nvGrpSpPr>
          <p:cNvPr id="13" name="Group 12"/>
          <p:cNvGrpSpPr/>
          <p:nvPr/>
        </p:nvGrpSpPr>
        <p:grpSpPr>
          <a:xfrm>
            <a:off x="1204070" y="546100"/>
            <a:ext cx="4587129" cy="5755459"/>
            <a:chOff x="6144370" y="609600"/>
            <a:chExt cx="4587129" cy="5755459"/>
          </a:xfrm>
        </p:grpSpPr>
        <p:pic>
          <p:nvPicPr>
            <p:cNvPr id="15" name="Picture 14" descr="TechnologyPlatform0.png"/>
            <p:cNvPicPr>
              <a:picLocks noChangeAspect="1"/>
            </p:cNvPicPr>
            <p:nvPr/>
          </p:nvPicPr>
          <p:blipFill>
            <a:blip r:embed="rId5" cstate="print"/>
            <a:stretch>
              <a:fillRect/>
            </a:stretch>
          </p:blipFill>
          <p:spPr>
            <a:xfrm>
              <a:off x="6144370" y="609600"/>
              <a:ext cx="4587129" cy="5755459"/>
            </a:xfrm>
            <a:prstGeom prst="rect">
              <a:avLst/>
            </a:prstGeom>
          </p:spPr>
        </p:pic>
        <p:sp>
          <p:nvSpPr>
            <p:cNvPr id="16" name="TextBox 15"/>
            <p:cNvSpPr txBox="1"/>
            <p:nvPr/>
          </p:nvSpPr>
          <p:spPr>
            <a:xfrm>
              <a:off x="7937500" y="1066800"/>
              <a:ext cx="995465" cy="215444"/>
            </a:xfrm>
            <a:prstGeom prst="rect">
              <a:avLst/>
            </a:prstGeom>
            <a:noFill/>
          </p:spPr>
          <p:txBody>
            <a:bodyPr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﻿ВЗАИМОДЕЙСТВИЕ</a:t>
              </a:r>
            </a:p>
          </p:txBody>
        </p:sp>
        <p:sp>
          <p:nvSpPr>
            <p:cNvPr id="17" name="TextBox 16"/>
            <p:cNvSpPr txBox="1"/>
            <p:nvPr/>
          </p:nvSpPr>
          <p:spPr>
            <a:xfrm>
              <a:off x="7962900" y="5727700"/>
              <a:ext cx="969817" cy="215444"/>
            </a:xfrm>
            <a:prstGeom prst="rect">
              <a:avLst/>
            </a:prstGeom>
            <a:noFill/>
          </p:spPr>
          <p:txBody>
            <a:bodyPr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﻿ОСНОВА</a:t>
              </a:r>
            </a:p>
          </p:txBody>
        </p:sp>
        <p:sp>
          <p:nvSpPr>
            <p:cNvPr id="18" name="TextBox 17"/>
            <p:cNvSpPr txBox="1"/>
            <p:nvPr/>
          </p:nvSpPr>
          <p:spPr>
            <a:xfrm>
              <a:off x="6705600" y="3038490"/>
              <a:ext cx="215444" cy="936154"/>
            </a:xfrm>
            <a:prstGeom prst="rect">
              <a:avLst/>
            </a:prstGeom>
            <a:noFill/>
          </p:spPr>
          <p:txBody>
            <a:bodyPr vert="vert270"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﻿﻿СОГЛАСОВАННОСТЬ</a:t>
              </a:r>
            </a:p>
          </p:txBody>
        </p:sp>
        <p:sp>
          <p:nvSpPr>
            <p:cNvPr id="19" name="TextBox 18"/>
            <p:cNvSpPr txBox="1"/>
            <p:nvPr/>
          </p:nvSpPr>
          <p:spPr>
            <a:xfrm>
              <a:off x="10223500" y="2933923"/>
              <a:ext cx="215444" cy="1078821"/>
            </a:xfrm>
            <a:prstGeom prst="rect">
              <a:avLst/>
            </a:prstGeom>
            <a:noFill/>
          </p:spPr>
          <p:txBody>
            <a:bodyPr vert="vert270" wrap="none" lIns="0" tIns="0" rIns="0" bIns="0" rtlCol="0">
              <a:spAutoFit/>
            </a:bodyPr>
            <a:lstStyle/>
            <a:p>
              <a:pPr algn="l" defTabSz="914400">
                <a:spcBef>
                  <a:spcPts val="840"/>
                </a:spcBef>
                <a:spcAft>
                  <a:spcPts val="0"/>
                </a:spcAft>
                <a:buNone/>
              </a:pPr>
              <a:r>
                <a:rPr lang="en-US" sz="1400" b="0" i="0">
                  <a:solidFill>
                    <a:srgbClr val="FFFFFF"/>
                  </a:solidFill>
                  <a:latin typeface="Arial Narrow"/>
                  <a:ea typeface="Arial Unicode MS"/>
                  <a:cs typeface="Arial Unicode MS"/>
                </a:rPr>
                <a:t>﻿РАСШИРЯЕМОСТЬ</a:t>
              </a:r>
            </a:p>
          </p:txBody>
        </p:sp>
        <p:sp>
          <p:nvSpPr>
            <p:cNvPr id="20" name="TextBox 19"/>
            <p:cNvSpPr txBox="1"/>
            <p:nvPr/>
          </p:nvSpPr>
          <p:spPr>
            <a:xfrm>
              <a:off x="7875098" y="3251200"/>
              <a:ext cx="1131720" cy="369332"/>
            </a:xfrm>
            <a:prstGeom prst="rect">
              <a:avLst/>
            </a:prstGeom>
            <a:noFill/>
          </p:spPr>
          <p:txBody>
            <a:bodyPr wrap="none" lIns="0" tIns="0" rIns="0" bIns="0" rtlCol="0">
              <a:spAutoFit/>
            </a:bodyPr>
            <a:lstStyle/>
            <a:p>
              <a:pPr algn="ctr" defTabSz="914400">
                <a:spcBef>
                  <a:spcPts val="840"/>
                </a:spcBef>
                <a:spcAft>
                  <a:spcPts val="0"/>
                </a:spcAft>
                <a:buNone/>
              </a:pPr>
              <a:r>
                <a:rPr lang="en-US" sz="1200" b="0" i="0" dirty="0">
                  <a:solidFill>
                    <a:srgbClr val="FFFFFF"/>
                  </a:solidFill>
                  <a:latin typeface="Arial Narrow"/>
                  <a:ea typeface="Arial Unicode MS"/>
                  <a:cs typeface="Arial Unicode MS"/>
                </a:rPr>
                <a:t>﻿﻿СУЩЕСТВУЮЩИЕ</a:t>
              </a:r>
              <a:br>
                <a:rPr lang="en-US" sz="1200" b="0" i="0" dirty="0">
                  <a:solidFill>
                    <a:srgbClr val="FFFFFF"/>
                  </a:solidFill>
                  <a:latin typeface="Arial Narrow"/>
                  <a:ea typeface="Arial Unicode MS"/>
                  <a:cs typeface="Arial Unicode MS"/>
                </a:rPr>
              </a:br>
              <a:r>
                <a:rPr lang="en-US" sz="1200" b="0" i="0" dirty="0">
                  <a:solidFill>
                    <a:srgbClr val="FFFFFF"/>
                  </a:solidFill>
                  <a:latin typeface="Arial Narrow"/>
                  <a:ea typeface="Arial Unicode MS"/>
                  <a:cs typeface="Arial Unicode MS"/>
                </a:rPr>
                <a:t>﻿﻿СИСТЕМЫ</a:t>
              </a:r>
            </a:p>
          </p:txBody>
        </p:sp>
        <p:sp>
          <p:nvSpPr>
            <p:cNvPr id="21" name="TextBox 20"/>
            <p:cNvSpPr txBox="1"/>
            <p:nvPr/>
          </p:nvSpPr>
          <p:spPr>
            <a:xfrm>
              <a:off x="7603943" y="2349500"/>
              <a:ext cx="1724832" cy="215444"/>
            </a:xfrm>
            <a:prstGeom prst="rect">
              <a:avLst/>
            </a:prstGeom>
            <a:noFill/>
            <a:effectLst>
              <a:outerShdw blurRad="50800" dist="38100" dir="2700000" algn="tl" rotWithShape="0">
                <a:prstClr val="black">
                  <a:alpha val="40000"/>
                </a:prstClr>
              </a:outerShdw>
            </a:effectLst>
          </p:spPr>
          <p:txBody>
            <a:bodyPr wrap="none" lIns="0" tIns="0" rIns="0" bIns="0" rtlCol="0">
              <a:spAutoFit/>
            </a:bodyPr>
            <a:lstStyle/>
            <a:p>
              <a:pPr algn="ctr" defTabSz="914400">
                <a:spcBef>
                  <a:spcPts val="840"/>
                </a:spcBef>
                <a:spcAft>
                  <a:spcPts val="0"/>
                </a:spcAft>
                <a:buNone/>
              </a:pPr>
              <a:r>
                <a:rPr lang="en-US" sz="1400" b="0" i="0">
                  <a:solidFill>
                    <a:srgbClr val="FFFFFF"/>
                  </a:solidFill>
                  <a:latin typeface="Arial Black"/>
                  <a:ea typeface="Arial Unicode MS"/>
                  <a:cs typeface="Arial Unicode MS"/>
                </a:rPr>
                <a:t>SAP NETWEAVER</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SAP_2011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SAP_2011_v1.2</Template>
  <TotalTime>15708</TotalTime>
  <Words>1975</Words>
  <Application>Microsoft Office PowerPoint</Application>
  <PresentationFormat>Экран (4:3)</PresentationFormat>
  <Paragraphs>736</Paragraphs>
  <Slides>35</Slides>
  <Notes>23</Notes>
  <HiddenSlides>1</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SAP_2011_v1.2</vt:lpstr>
      <vt:lpstr>Платформа SAP NetWeaver 7.3. «Перезагрузка»</vt:lpstr>
      <vt:lpstr>Отказ от ответственности</vt:lpstr>
      <vt:lpstr>Программа</vt:lpstr>
      <vt:lpstr>Слайд 4</vt:lpstr>
      <vt:lpstr>Слайд 5</vt:lpstr>
      <vt:lpstr>Слайд 6</vt:lpstr>
      <vt:lpstr>Слайд 7</vt:lpstr>
      <vt:lpstr>Слайд 8</vt:lpstr>
      <vt:lpstr>Слайд 9</vt:lpstr>
      <vt:lpstr>Корпоративная эталонная архитектура SAP Enterprise Reference Architecture 2.0</vt:lpstr>
      <vt:lpstr>SAP NetWeaver. Ценностное предложение</vt:lpstr>
      <vt:lpstr>﻿﻿Причины выбора SAP NetWeaver 7.3 </vt:lpstr>
      <vt:lpstr>﻿﻿﻿﻿ТЕХНОЛОГИИ ﻿﻿SAP ПОЗВОЛЯЮТ ОРГАНИЗОВАТЬ БОЛЕЕ ЭФФЕКТИВНОЕ СОТРУДНИЧЕСТВО</vt:lpstr>
      <vt:lpstr>NetWeaver Portal 7.3  Необходимые инструменты и возможности для каждой группы пользователей</vt:lpstr>
      <vt:lpstr>Корпоративные рабочие пространства Решение для самостоятельной работы, позволяющее увеличить ﻿﻿персональную производительность и организовать эффективное взаимодействие</vt:lpstr>
      <vt:lpstr>Инструмент Web Page Composer Создание и наполнение страниц портала с помощью интуитивно понятных средств разработки</vt:lpstr>
      <vt:lpstr>﻿﻿﻿﻿ТЕХНОЛОГИИ ﻿﻿SAP ОБЕСПЕЧИВАЮТ БОЛЕЕ ЭФФЕКТИВНУЮ АДАПТАЦИЮ</vt:lpstr>
      <vt:lpstr>SAP NetWeaver 7.3 – решение SAP «Интеграция процессов»  Упрощенные операции, единый стек ESB</vt:lpstr>
      <vt:lpstr>Особенности SAP NetWeaver BPM 7.3  Интеграция интерактивных и автономных форм </vt:lpstr>
      <vt:lpstr>Слайд 20</vt:lpstr>
      <vt:lpstr>Теперь обеспечивается поддержка потоков правил Разработки могут использовать наиболее подходящие образцы правил</vt:lpstr>
      <vt:lpstr>Интеграция процессов: SAP NetWeaver CE 7.3 Гибкость, продуктивность, низкая совокупная стоимость владения</vt:lpstr>
      <vt:lpstr>﻿БУДУЩЕЕ С ТЕХНОЛОГИЯМИ SAP</vt:lpstr>
      <vt:lpstr>Шлюз SAP NetWeaver</vt:lpstr>
      <vt:lpstr>Конвергенция BPM и PI Гибкие варианты развертывания</vt:lpstr>
      <vt:lpstr>Усовершенствованная версия ESR 7.3</vt:lpstr>
      <vt:lpstr>Библиотека бизнес-процессов Надлежащее управление бизнес-процессами</vt:lpstr>
      <vt:lpstr>SAP NetWeaver Portal – стратегические направления  Реализация общей стратегии развития продуктов SAP</vt:lpstr>
      <vt:lpstr>Sybase PowerDesigner Обеспечение наглядности и поддержка в процессе принятия решений </vt:lpstr>
      <vt:lpstr>Компания SAP вступила в сообщество OpenJDK </vt:lpstr>
      <vt:lpstr>Усовершенствованный Java-сервер</vt:lpstr>
      <vt:lpstr>Механизм однократного предъявления пароля SAP NetWeaver (Single Sign-On)</vt:lpstr>
      <vt:lpstr>Технологические платформы SAP</vt:lpstr>
      <vt:lpstr>Спасибо за внимание!</vt:lpstr>
      <vt:lpstr>Слайд 35</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NetWeaver Integration and Orchestration Strategy and Roadmap</dc:title>
  <dc:creator>Mike Stamback</dc:creator>
  <cp:lastModifiedBy>.</cp:lastModifiedBy>
  <cp:revision>102</cp:revision>
  <dcterms:created xsi:type="dcterms:W3CDTF">2011-03-16T22:26:09Z</dcterms:created>
  <dcterms:modified xsi:type="dcterms:W3CDTF">2011-10-17T11:12:51Z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ies>
</file>