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340" r:id="rId2"/>
    <p:sldId id="476" r:id="rId3"/>
    <p:sldId id="477" r:id="rId4"/>
    <p:sldId id="478" r:id="rId5"/>
    <p:sldId id="479" r:id="rId6"/>
    <p:sldId id="448" r:id="rId7"/>
    <p:sldId id="449" r:id="rId8"/>
    <p:sldId id="480" r:id="rId9"/>
    <p:sldId id="439" r:id="rId10"/>
    <p:sldId id="474" r:id="rId11"/>
    <p:sldId id="475" r:id="rId12"/>
    <p:sldId id="418" r:id="rId13"/>
    <p:sldId id="463" r:id="rId14"/>
    <p:sldId id="413" r:id="rId15"/>
    <p:sldId id="460" r:id="rId16"/>
    <p:sldId id="481" r:id="rId17"/>
    <p:sldId id="310" r:id="rId18"/>
  </p:sldIdLst>
  <p:sldSz cx="9144000" cy="6858000" type="screen4x3"/>
  <p:notesSz cx="6858000" cy="9144000"/>
  <p:defaultTex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9933"/>
    <a:srgbClr val="CCFF33"/>
    <a:srgbClr val="FF0000"/>
    <a:srgbClr val="003283"/>
    <a:srgbClr val="666666"/>
    <a:srgbClr val="2B3F7B"/>
    <a:srgbClr val="9C277B"/>
    <a:srgbClr val="D4652D"/>
    <a:srgbClr val="9E303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67" autoAdjust="0"/>
    <p:restoredTop sz="98929" autoAdjust="0"/>
  </p:normalViewPr>
  <p:slideViewPr>
    <p:cSldViewPr snapToGrid="0" showGuides="1">
      <p:cViewPr>
        <p:scale>
          <a:sx n="76" d="100"/>
          <a:sy n="76" d="100"/>
        </p:scale>
        <p:origin x="-1926" y="-318"/>
      </p:cViewPr>
      <p:guideLst>
        <p:guide orient="horz" pos="4117"/>
        <p:guide orient="horz" pos="206"/>
        <p:guide orient="horz" pos="3834"/>
        <p:guide orient="horz" pos="1065"/>
        <p:guide orient="horz" pos="777"/>
        <p:guide pos="5556"/>
        <p:guide pos="206"/>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77" d="100"/>
          <a:sy n="77" d="100"/>
        </p:scale>
        <p:origin x="-2046"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lang val="ru-RU"/>
  <c:style val="1"/>
  <c:chart>
    <c:autoTitleDeleted val="1"/>
    <c:plotArea>
      <c:layout>
        <c:manualLayout>
          <c:layoutTarget val="inner"/>
          <c:xMode val="edge"/>
          <c:yMode val="edge"/>
          <c:x val="0.260229330708661"/>
          <c:y val="7.8115401437972107E-3"/>
          <c:w val="0.48489567127659006"/>
          <c:h val="0.99063336445801198"/>
        </c:manualLayout>
      </c:layout>
      <c:doughnutChart>
        <c:varyColors val="1"/>
        <c:ser>
          <c:idx val="2"/>
          <c:order val="1"/>
          <c:tx>
            <c:v>empty</c:v>
          </c:tx>
          <c:dPt>
            <c:idx val="0"/>
            <c:explosion val="23"/>
          </c:dPt>
          <c:cat>
            <c:strRef>
              <c:f>Sheet1!$A$2:$A$9</c:f>
              <c:strCache>
                <c:ptCount val="8"/>
                <c:pt idx="0">
                  <c:v>DBA Cockpit</c:v>
                </c:pt>
                <c:pt idx="1">
                  <c:v>SolMan</c:v>
                </c:pt>
                <c:pt idx="2">
                  <c:v>DB Monitoring</c:v>
                </c:pt>
                <c:pt idx="3">
                  <c:v>DB Configuration</c:v>
                </c:pt>
                <c:pt idx="4">
                  <c:v>DBA Planning Calendar</c:v>
                </c:pt>
                <c:pt idx="5">
                  <c:v>DB Performance Warehouse</c:v>
                </c:pt>
                <c:pt idx="6">
                  <c:v>E2E Alerting</c:v>
                </c:pt>
                <c:pt idx="7">
                  <c:v>CCDB</c:v>
                </c:pt>
              </c:strCache>
            </c:strRef>
          </c:cat>
          <c:val>
            <c:numLit>
              <c:formatCode>General</c:formatCode>
              <c:ptCount val="1"/>
              <c:pt idx="0">
                <c:v>0</c:v>
              </c:pt>
            </c:numLit>
          </c:val>
        </c:ser>
        <c:dLbls/>
        <c:firstSliceAng val="0"/>
        <c:holeSize val="50"/>
      </c:doughnutChart>
      <c:pieChart>
        <c:varyColors val="1"/>
        <c:ser>
          <c:idx val="3"/>
          <c:order val="0"/>
          <c:tx>
            <c:strRef>
              <c:f>Sheet1!$D$1</c:f>
              <c:strCache>
                <c:ptCount val="1"/>
                <c:pt idx="0">
                  <c:v>Source</c:v>
                </c:pt>
              </c:strCache>
            </c:strRef>
          </c:tx>
          <c:spPr>
            <a:solidFill>
              <a:schemeClr val="accent3">
                <a:lumMod val="50000"/>
              </a:schemeClr>
            </a:solidFill>
          </c:spPr>
          <c:explosion val="183"/>
          <c:dPt>
            <c:idx val="0"/>
            <c:explosion val="0"/>
            <c:spPr>
              <a:solidFill>
                <a:schemeClr val="bg2"/>
              </a:solidFill>
            </c:spPr>
          </c:dPt>
          <c:cat>
            <c:strLit>
              <c:ptCount val="1"/>
              <c:pt idx="0">
                <c:v>Monitoring Backend</c:v>
              </c:pt>
            </c:strLit>
          </c:cat>
          <c:val>
            <c:numLit>
              <c:formatCode>General</c:formatCode>
              <c:ptCount val="1"/>
              <c:pt idx="0">
                <c:v>1</c:v>
              </c:pt>
            </c:numLit>
          </c:val>
        </c:ser>
        <c:dLbls/>
        <c:firstSliceAng val="0"/>
      </c:pieChart>
    </c:plotArea>
    <c:dispBlanksAs val="gap"/>
  </c:chart>
  <c:spPr>
    <a:ln cmpd="sng"/>
  </c:spPr>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style val="1"/>
  <c:chart>
    <c:autoTitleDeleted val="1"/>
    <c:plotArea>
      <c:layout/>
      <c:doughnutChart>
        <c:varyColors val="1"/>
        <c:ser>
          <c:idx val="2"/>
          <c:order val="0"/>
          <c:tx>
            <c:v>empty</c:v>
          </c:tx>
          <c:dPt>
            <c:idx val="0"/>
            <c:explosion val="23"/>
          </c:dPt>
          <c:cat>
            <c:strRef>
              <c:f>Sheet1!$A$2:$A$9</c:f>
              <c:strCache>
                <c:ptCount val="8"/>
                <c:pt idx="0">
                  <c:v>DBA Cockpit</c:v>
                </c:pt>
                <c:pt idx="1">
                  <c:v>SolMan</c:v>
                </c:pt>
                <c:pt idx="2">
                  <c:v>DB Monitoring</c:v>
                </c:pt>
                <c:pt idx="3">
                  <c:v>DB Configuration</c:v>
                </c:pt>
                <c:pt idx="4">
                  <c:v>DBA Planning Calendar</c:v>
                </c:pt>
                <c:pt idx="5">
                  <c:v>DB Performance Warehouse</c:v>
                </c:pt>
                <c:pt idx="6">
                  <c:v>E2E Alerting</c:v>
                </c:pt>
                <c:pt idx="7">
                  <c:v>CCDB</c:v>
                </c:pt>
              </c:strCache>
            </c:strRef>
          </c:cat>
          <c:val>
            <c:numLit>
              <c:formatCode>General</c:formatCode>
              <c:ptCount val="1"/>
              <c:pt idx="0">
                <c:v>0</c:v>
              </c:pt>
            </c:numLit>
          </c:val>
        </c:ser>
        <c:ser>
          <c:idx val="1"/>
          <c:order val="1"/>
          <c:tx>
            <c:strRef>
              <c:f>Sheet1!$C$1</c:f>
              <c:strCache>
                <c:ptCount val="1"/>
                <c:pt idx="0">
                  <c:v>System</c:v>
                </c:pt>
              </c:strCache>
            </c:strRef>
          </c:tx>
          <c:spPr>
            <a:solidFill>
              <a:schemeClr val="accent1"/>
            </a:solidFill>
          </c:spPr>
          <c:dPt>
            <c:idx val="0"/>
            <c:spPr>
              <a:solidFill>
                <a:schemeClr val="tx2">
                  <a:lumMod val="20000"/>
                  <a:lumOff val="80000"/>
                </a:schemeClr>
              </a:solidFill>
            </c:spPr>
          </c:dPt>
          <c:dPt>
            <c:idx val="1"/>
            <c:spPr>
              <a:solidFill>
                <a:schemeClr val="accent3">
                  <a:lumMod val="40000"/>
                  <a:lumOff val="60000"/>
                </a:schemeClr>
              </a:solidFill>
            </c:spPr>
          </c:dPt>
          <c:cat>
            <c:strRef>
              <c:f>Sheet1!$A$2:$A$9</c:f>
              <c:strCache>
                <c:ptCount val="8"/>
                <c:pt idx="0">
                  <c:v>DBA Cockpit</c:v>
                </c:pt>
                <c:pt idx="1">
                  <c:v>SolMan</c:v>
                </c:pt>
                <c:pt idx="2">
                  <c:v>DB Monitoring</c:v>
                </c:pt>
                <c:pt idx="3">
                  <c:v>DB Configuration</c:v>
                </c:pt>
                <c:pt idx="4">
                  <c:v>DBA Planning Calendar</c:v>
                </c:pt>
                <c:pt idx="5">
                  <c:v>DB Performance Warehouse</c:v>
                </c:pt>
                <c:pt idx="6">
                  <c:v>E2E Alerting</c:v>
                </c:pt>
                <c:pt idx="7">
                  <c:v>CCDB</c:v>
                </c:pt>
              </c:strCache>
            </c:strRef>
          </c:cat>
          <c:val>
            <c:numRef>
              <c:f>Sheet1!$C$2:$C$3</c:f>
              <c:numCache>
                <c:formatCode>General</c:formatCode>
                <c:ptCount val="2"/>
                <c:pt idx="0">
                  <c:v>50</c:v>
                </c:pt>
                <c:pt idx="1">
                  <c:v>50</c:v>
                </c:pt>
              </c:numCache>
            </c:numRef>
          </c:val>
        </c:ser>
        <c:dLbls/>
        <c:firstSliceAng val="0"/>
        <c:holeSize val="10"/>
      </c:doughnutChart>
    </c:plotArea>
    <c:dispBlanksAs val="zero"/>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style val="1"/>
  <c:chart>
    <c:autoTitleDeleted val="1"/>
    <c:plotArea>
      <c:layout/>
      <c:doughnutChart>
        <c:varyColors val="1"/>
        <c:ser>
          <c:idx val="2"/>
          <c:order val="0"/>
          <c:tx>
            <c:v>empty</c:v>
          </c:tx>
          <c:dPt>
            <c:idx val="0"/>
            <c:explosion val="23"/>
          </c:dPt>
          <c:cat>
            <c:strRef>
              <c:f>Sheet1!$A$2:$A$9</c:f>
              <c:strCache>
                <c:ptCount val="8"/>
                <c:pt idx="0">
                  <c:v>DBA Cockpit</c:v>
                </c:pt>
                <c:pt idx="1">
                  <c:v>SolMan</c:v>
                </c:pt>
                <c:pt idx="2">
                  <c:v>DB Monitoring</c:v>
                </c:pt>
                <c:pt idx="3">
                  <c:v>DB Configuration</c:v>
                </c:pt>
                <c:pt idx="4">
                  <c:v>DBA Planning Calendar</c:v>
                </c:pt>
                <c:pt idx="5">
                  <c:v>DB Performance Warehouse</c:v>
                </c:pt>
                <c:pt idx="6">
                  <c:v>E2E Alerting</c:v>
                </c:pt>
                <c:pt idx="7">
                  <c:v>CCDB</c:v>
                </c:pt>
              </c:strCache>
            </c:strRef>
          </c:cat>
          <c:val>
            <c:numLit>
              <c:formatCode>General</c:formatCode>
              <c:ptCount val="1"/>
              <c:pt idx="0">
                <c:v>0</c:v>
              </c:pt>
            </c:numLit>
          </c:val>
        </c:ser>
        <c:ser>
          <c:idx val="0"/>
          <c:order val="1"/>
          <c:tx>
            <c:strRef>
              <c:f>Sheet1!$B$1</c:f>
              <c:strCache>
                <c:ptCount val="1"/>
                <c:pt idx="0">
                  <c:v>Tools</c:v>
                </c:pt>
              </c:strCache>
            </c:strRef>
          </c:tx>
          <c:spPr>
            <a:solidFill>
              <a:schemeClr val="bg2"/>
            </a:solidFill>
            <a:ln w="9525">
              <a:solidFill>
                <a:schemeClr val="bg1"/>
              </a:solidFill>
            </a:ln>
          </c:spPr>
          <c:cat>
            <c:strRef>
              <c:f>Sheet1!$A$2:$A$9</c:f>
              <c:strCache>
                <c:ptCount val="8"/>
                <c:pt idx="0">
                  <c:v>DBA Cockpit</c:v>
                </c:pt>
                <c:pt idx="1">
                  <c:v>SolMan</c:v>
                </c:pt>
                <c:pt idx="2">
                  <c:v>DB Monitoring</c:v>
                </c:pt>
                <c:pt idx="3">
                  <c:v>DB Configuration</c:v>
                </c:pt>
                <c:pt idx="4">
                  <c:v>DBA Planning Calendar</c:v>
                </c:pt>
                <c:pt idx="5">
                  <c:v>DB Performance Warehouse</c:v>
                </c:pt>
                <c:pt idx="6">
                  <c:v>E2E Alerting</c:v>
                </c:pt>
                <c:pt idx="7">
                  <c:v>CCDB</c:v>
                </c:pt>
              </c:strCache>
            </c:strRef>
          </c:cat>
          <c:val>
            <c:numRef>
              <c:f>Sheet1!$B$4:$B$9</c:f>
              <c:numCache>
                <c:formatCode>General</c:formatCode>
                <c:ptCount val="6"/>
                <c:pt idx="0">
                  <c:v>10</c:v>
                </c:pt>
                <c:pt idx="1">
                  <c:v>10</c:v>
                </c:pt>
                <c:pt idx="2">
                  <c:v>10</c:v>
                </c:pt>
                <c:pt idx="3">
                  <c:v>10</c:v>
                </c:pt>
                <c:pt idx="4">
                  <c:v>10</c:v>
                </c:pt>
                <c:pt idx="5">
                  <c:v>10</c:v>
                </c:pt>
              </c:numCache>
            </c:numRef>
          </c:val>
        </c:ser>
        <c:dLbls/>
        <c:firstSliceAng val="0"/>
        <c:holeSize val="50"/>
      </c:doughnutChart>
      <c:spPr>
        <a:ln>
          <a:solidFill>
            <a:schemeClr val="bg1"/>
          </a:solidFill>
        </a:ln>
      </c:spPr>
    </c:plotArea>
    <c:dispBlanksAs val="zero"/>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style val="1"/>
  <c:chart>
    <c:autoTitleDeleted val="1"/>
    <c:plotArea>
      <c:layout/>
      <c:doughnutChart>
        <c:varyColors val="1"/>
        <c:ser>
          <c:idx val="2"/>
          <c:order val="0"/>
          <c:tx>
            <c:v>empty</c:v>
          </c:tx>
          <c:dPt>
            <c:idx val="0"/>
            <c:explosion val="23"/>
          </c:dPt>
          <c:cat>
            <c:strRef>
              <c:f>Sheet1!$A$2:$A$9</c:f>
              <c:strCache>
                <c:ptCount val="8"/>
                <c:pt idx="0">
                  <c:v>DBA Cockpit</c:v>
                </c:pt>
                <c:pt idx="1">
                  <c:v>SolMan</c:v>
                </c:pt>
                <c:pt idx="2">
                  <c:v>DB Monitoring</c:v>
                </c:pt>
                <c:pt idx="3">
                  <c:v>DB Configuration</c:v>
                </c:pt>
                <c:pt idx="4">
                  <c:v>DBA Planning Calendar</c:v>
                </c:pt>
                <c:pt idx="5">
                  <c:v>DB Performance Warehouse</c:v>
                </c:pt>
                <c:pt idx="6">
                  <c:v>E2E Alerting</c:v>
                </c:pt>
                <c:pt idx="7">
                  <c:v>CCDB</c:v>
                </c:pt>
              </c:strCache>
            </c:strRef>
          </c:cat>
          <c:val>
            <c:numLit>
              <c:formatCode>General</c:formatCode>
              <c:ptCount val="1"/>
              <c:pt idx="0">
                <c:v>0</c:v>
              </c:pt>
            </c:numLit>
          </c:val>
        </c:ser>
        <c:ser>
          <c:idx val="0"/>
          <c:order val="1"/>
          <c:tx>
            <c:strRef>
              <c:f>Sheet1!$B$1</c:f>
              <c:strCache>
                <c:ptCount val="1"/>
                <c:pt idx="0">
                  <c:v>Tools</c:v>
                </c:pt>
              </c:strCache>
            </c:strRef>
          </c:tx>
          <c:spPr>
            <a:solidFill>
              <a:schemeClr val="accent1"/>
            </a:solidFill>
            <a:ln w="9525">
              <a:solidFill>
                <a:schemeClr val="bg1"/>
              </a:solidFill>
            </a:ln>
          </c:spPr>
          <c:cat>
            <c:strRef>
              <c:f>Sheet1!$A$2:$A$9</c:f>
              <c:strCache>
                <c:ptCount val="8"/>
                <c:pt idx="0">
                  <c:v>DBA Cockpit</c:v>
                </c:pt>
                <c:pt idx="1">
                  <c:v>SolMan</c:v>
                </c:pt>
                <c:pt idx="2">
                  <c:v>DB Monitoring</c:v>
                </c:pt>
                <c:pt idx="3">
                  <c:v>DB Configuration</c:v>
                </c:pt>
                <c:pt idx="4">
                  <c:v>DBA Planning Calendar</c:v>
                </c:pt>
                <c:pt idx="5">
                  <c:v>DB Performance Warehouse</c:v>
                </c:pt>
                <c:pt idx="6">
                  <c:v>E2E Alerting</c:v>
                </c:pt>
                <c:pt idx="7">
                  <c:v>CCDB</c:v>
                </c:pt>
              </c:strCache>
            </c:strRef>
          </c:cat>
          <c:val>
            <c:numRef>
              <c:f>Sheet1!$B$4:$B$9</c:f>
              <c:numCache>
                <c:formatCode>General</c:formatCode>
                <c:ptCount val="6"/>
                <c:pt idx="0">
                  <c:v>10</c:v>
                </c:pt>
                <c:pt idx="1">
                  <c:v>10</c:v>
                </c:pt>
                <c:pt idx="2">
                  <c:v>10</c:v>
                </c:pt>
                <c:pt idx="3">
                  <c:v>10</c:v>
                </c:pt>
                <c:pt idx="4">
                  <c:v>10</c:v>
                </c:pt>
                <c:pt idx="5">
                  <c:v>10</c:v>
                </c:pt>
              </c:numCache>
            </c:numRef>
          </c:val>
        </c:ser>
        <c:dLbls/>
        <c:firstSliceAng val="0"/>
        <c:holeSize val="50"/>
      </c:doughnutChart>
      <c:spPr>
        <a:ln>
          <a:solidFill>
            <a:schemeClr val="bg1"/>
          </a:solidFill>
        </a:ln>
      </c:spPr>
    </c:plotArea>
    <c:dispBlanksAs val="zero"/>
  </c:chart>
  <c:txPr>
    <a:bodyPr/>
    <a:lstStyle/>
    <a:p>
      <a:pPr>
        <a:defRPr sz="1800"/>
      </a:pPr>
      <a:endParaRPr lang="ru-RU"/>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xmlns="" val="4047130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49300" y="390525"/>
            <a:ext cx="5359400" cy="401955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750600" y="4706112"/>
            <a:ext cx="5356800" cy="3939264"/>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5"/>
          </p:nvPr>
        </p:nvSpPr>
        <p:spPr>
          <a:xfrm>
            <a:off x="2957512" y="8915402"/>
            <a:ext cx="942976" cy="2053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xmlns="" val="1484239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70000" indent="-180000" algn="l" defTabSz="914400" rtl="0" eaLnBrk="1" latinLnBrk="0" hangingPunct="1">
      <a:buClr>
        <a:schemeClr val="accent1"/>
      </a:buClr>
      <a:buSzPct val="100000"/>
      <a:buFont typeface="Wingdings" pitchFamily="2" charset="2"/>
      <a:buChar char=""/>
      <a:defRPr sz="1200" kern="1200">
        <a:solidFill>
          <a:schemeClr val="tx1"/>
        </a:solidFill>
        <a:latin typeface="+mn-lt"/>
        <a:ea typeface="+mn-ea"/>
        <a:cs typeface="+mn-cs"/>
      </a:defRPr>
    </a:lvl2pPr>
    <a:lvl3pPr marL="449263" indent="-182563" algn="l" defTabSz="914400" rtl="0" eaLnBrk="1" latinLnBrk="0" hangingPunct="1">
      <a:buClr>
        <a:schemeClr val="accent2"/>
      </a:buClr>
      <a:buSzPct val="80000"/>
      <a:buFont typeface="Symbol" pitchFamily="18" charset="2"/>
      <a:buChar char="-"/>
      <a:defRPr sz="1000" kern="1200">
        <a:solidFill>
          <a:schemeClr val="tx1"/>
        </a:solidFill>
        <a:latin typeface="+mn-lt"/>
        <a:ea typeface="+mn-ea"/>
        <a:cs typeface="+mn-cs"/>
      </a:defRPr>
    </a:lvl3pPr>
    <a:lvl4pPr marL="566738" indent="-133350" algn="l" defTabSz="914400" rtl="0" eaLnBrk="1" latinLnBrk="0" hangingPunct="1">
      <a:buClr>
        <a:schemeClr val="accent2"/>
      </a:buClr>
      <a:buFont typeface="Arial" pitchFamily="34" charset="0"/>
      <a:buChar char="–"/>
      <a:defRPr sz="10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180975" indent="-180975" fontAlgn="base">
              <a:spcBef>
                <a:spcPct val="50000"/>
              </a:spcBef>
              <a:spcAft>
                <a:spcPct val="0"/>
              </a:spcAft>
              <a:buClr>
                <a:srgbClr val="F0AB00"/>
              </a:buClr>
              <a:tabLst>
                <a:tab pos="265113" algn="l"/>
              </a:tabLst>
            </a:pPr>
            <a:r>
              <a:rPr lang="en-US" b="0" kern="0" dirty="0" smtClean="0">
                <a:ea typeface="Arial Unicode MS" pitchFamily="34" charset="-128"/>
                <a:cs typeface="Arial Unicode MS" pitchFamily="34" charset="-128"/>
              </a:rPr>
              <a:t>All</a:t>
            </a:r>
            <a:r>
              <a:rPr lang="en-US" b="0" kern="0" baseline="0" dirty="0" smtClean="0">
                <a:ea typeface="Arial Unicode MS" pitchFamily="34" charset="-128"/>
                <a:cs typeface="Arial Unicode MS" pitchFamily="34" charset="-128"/>
              </a:rPr>
              <a:t> monitoring information is retrieved using one central backend -&gt; all tools show the same information</a:t>
            </a:r>
            <a:endParaRPr lang="en-US" b="0" kern="0" dirty="0" smtClean="0">
              <a:ea typeface="Arial Unicode MS" pitchFamily="34" charset="-128"/>
              <a:cs typeface="Arial Unicode MS" pitchFamily="34" charset="-128"/>
            </a:endParaRPr>
          </a:p>
          <a:p>
            <a:pPr marL="180975" indent="-180975" fontAlgn="base">
              <a:spcBef>
                <a:spcPct val="50000"/>
              </a:spcBef>
              <a:spcAft>
                <a:spcPct val="0"/>
              </a:spcAft>
              <a:buClr>
                <a:srgbClr val="F0AB00"/>
              </a:buClr>
              <a:tabLst>
                <a:tab pos="265113" algn="l"/>
              </a:tabLst>
            </a:pPr>
            <a:endParaRPr lang="en-US" b="1" kern="0" dirty="0" smtClean="0">
              <a:ea typeface="Arial Unicode MS" pitchFamily="34" charset="-128"/>
              <a:cs typeface="Arial Unicode MS" pitchFamily="34" charset="-128"/>
            </a:endParaRPr>
          </a:p>
          <a:p>
            <a:pPr marL="180975" indent="-180975" fontAlgn="base">
              <a:spcBef>
                <a:spcPct val="50000"/>
              </a:spcBef>
              <a:spcAft>
                <a:spcPct val="0"/>
              </a:spcAft>
              <a:buClr>
                <a:srgbClr val="F0AB00"/>
              </a:buClr>
              <a:tabLst>
                <a:tab pos="265113" algn="l"/>
              </a:tabLst>
            </a:pPr>
            <a:r>
              <a:rPr lang="en-US" b="1" kern="0" dirty="0" smtClean="0">
                <a:ea typeface="Arial Unicode MS" pitchFamily="34" charset="-128"/>
                <a:cs typeface="Arial Unicode MS" pitchFamily="34" charset="-128"/>
              </a:rPr>
              <a:t>DB</a:t>
            </a:r>
            <a:r>
              <a:rPr lang="en-US" b="1" kern="0" baseline="0" dirty="0" smtClean="0">
                <a:ea typeface="Arial Unicode MS" pitchFamily="34" charset="-128"/>
                <a:cs typeface="Arial Unicode MS" pitchFamily="34" charset="-128"/>
              </a:rPr>
              <a:t> Monitoring</a:t>
            </a:r>
            <a:endParaRPr lang="en-US" b="1" kern="0" dirty="0" smtClean="0">
              <a:ea typeface="Arial Unicode MS" pitchFamily="34" charset="-128"/>
              <a:cs typeface="Arial Unicode MS" pitchFamily="34" charset="-128"/>
            </a:endParaRPr>
          </a:p>
          <a:p>
            <a:pPr marL="180975" indent="-180975" fontAlgn="base">
              <a:spcBef>
                <a:spcPct val="50000"/>
              </a:spcBef>
              <a:spcAft>
                <a:spcPct val="0"/>
              </a:spcAft>
              <a:buClr>
                <a:srgbClr val="F0AB00"/>
              </a:buClr>
              <a:tabLst>
                <a:tab pos="265113" algn="l"/>
              </a:tabLst>
            </a:pPr>
            <a:r>
              <a:rPr lang="en-US" kern="0" dirty="0" smtClean="0">
                <a:ea typeface="Arial Unicode MS" pitchFamily="34" charset="-128"/>
                <a:cs typeface="Arial Unicode MS" pitchFamily="34" charset="-128"/>
              </a:rPr>
              <a:t>DBA Cockpit offers</a:t>
            </a:r>
          </a:p>
          <a:p>
            <a:pPr marL="180975" indent="-180975" fontAlgn="base">
              <a:spcBef>
                <a:spcPct val="50000"/>
              </a:spcBef>
              <a:spcAft>
                <a:spcPct val="0"/>
              </a:spcAft>
              <a:buClr>
                <a:srgbClr val="F0AB00"/>
              </a:buClr>
              <a:buFont typeface="Arial" pitchFamily="34" charset="0"/>
              <a:buChar char="•"/>
              <a:tabLst>
                <a:tab pos="265113" algn="l"/>
              </a:tabLst>
            </a:pPr>
            <a:r>
              <a:rPr lang="en-US" kern="0" dirty="0" smtClean="0">
                <a:ea typeface="Arial Unicode MS" pitchFamily="34" charset="-128"/>
                <a:cs typeface="Arial Unicode MS" pitchFamily="34" charset="-128"/>
              </a:rPr>
              <a:t>Access to ASE’s detailed monitoring information</a:t>
            </a:r>
          </a:p>
          <a:p>
            <a:pPr marL="180975" indent="-180975" fontAlgn="base">
              <a:spcBef>
                <a:spcPct val="50000"/>
              </a:spcBef>
              <a:spcAft>
                <a:spcPct val="0"/>
              </a:spcAft>
              <a:buClr>
                <a:srgbClr val="F0AB00"/>
              </a:buClr>
              <a:buFont typeface="Arial" pitchFamily="34" charset="0"/>
              <a:buChar char="•"/>
              <a:tabLst>
                <a:tab pos="265113" algn="l"/>
              </a:tabLst>
            </a:pPr>
            <a:r>
              <a:rPr lang="en-US" kern="0" dirty="0" smtClean="0">
                <a:ea typeface="Arial Unicode MS" pitchFamily="34" charset="-128"/>
                <a:cs typeface="Arial Unicode MS" pitchFamily="34" charset="-128"/>
              </a:rPr>
              <a:t>Short term (2 weeks) history of relevant monitoring data</a:t>
            </a:r>
          </a:p>
          <a:p>
            <a:pPr marL="180975" indent="-180975" fontAlgn="base">
              <a:spcBef>
                <a:spcPct val="50000"/>
              </a:spcBef>
              <a:spcAft>
                <a:spcPct val="0"/>
              </a:spcAft>
              <a:buClr>
                <a:srgbClr val="F0AB00"/>
              </a:buClr>
              <a:buFont typeface="Arial" pitchFamily="34" charset="0"/>
              <a:buChar char="•"/>
              <a:tabLst>
                <a:tab pos="265113" algn="l"/>
              </a:tabLst>
            </a:pPr>
            <a:r>
              <a:rPr lang="en-US" kern="0" dirty="0" smtClean="0">
                <a:ea typeface="Arial Unicode MS" pitchFamily="34" charset="-128"/>
                <a:cs typeface="Arial Unicode MS" pitchFamily="34" charset="-128"/>
              </a:rPr>
              <a:t>WebDynpro UI</a:t>
            </a:r>
          </a:p>
          <a:p>
            <a:pPr marL="180975" indent="-180975" fontAlgn="base">
              <a:spcBef>
                <a:spcPct val="50000"/>
              </a:spcBef>
              <a:spcAft>
                <a:spcPct val="0"/>
              </a:spcAft>
              <a:buClr>
                <a:srgbClr val="F0AB00"/>
              </a:buClr>
              <a:buFont typeface="Arial" pitchFamily="34" charset="0"/>
              <a:buChar char="•"/>
              <a:tabLst>
                <a:tab pos="265113" algn="l"/>
              </a:tabLst>
            </a:pPr>
            <a:r>
              <a:rPr lang="en-US" kern="0" dirty="0" smtClean="0">
                <a:ea typeface="Arial Unicode MS" pitchFamily="34" charset="-128"/>
                <a:cs typeface="Arial Unicode MS" pitchFamily="34" charset="-128"/>
              </a:rPr>
              <a:t>Monitoring of ABAP/Java and non-SAP systems</a:t>
            </a:r>
          </a:p>
          <a:p>
            <a:endParaRPr lang="en-US" dirty="0" smtClean="0"/>
          </a:p>
          <a:p>
            <a:r>
              <a:rPr lang="en-US" b="1" dirty="0" smtClean="0"/>
              <a:t>DB Administration</a:t>
            </a:r>
          </a:p>
          <a:p>
            <a:pPr marL="180975" indent="-180975" fontAlgn="base">
              <a:spcBef>
                <a:spcPct val="50000"/>
              </a:spcBef>
              <a:spcAft>
                <a:spcPct val="0"/>
              </a:spcAft>
              <a:buClr>
                <a:srgbClr val="F0AB00"/>
              </a:buClr>
              <a:tabLst>
                <a:tab pos="265113" algn="l"/>
              </a:tabLst>
            </a:pPr>
            <a:r>
              <a:rPr lang="en-US" kern="0" dirty="0" smtClean="0">
                <a:ea typeface="Arial Unicode MS" pitchFamily="34" charset="-128"/>
                <a:cs typeface="Arial Unicode MS" pitchFamily="34" charset="-128"/>
              </a:rPr>
              <a:t>DBA Cockpit offers</a:t>
            </a:r>
          </a:p>
          <a:p>
            <a:pPr marL="180975" indent="-180975" fontAlgn="base">
              <a:spcBef>
                <a:spcPct val="50000"/>
              </a:spcBef>
              <a:spcAft>
                <a:spcPct val="0"/>
              </a:spcAft>
              <a:buClr>
                <a:srgbClr val="F0AB00"/>
              </a:buClr>
              <a:buFont typeface="Arial" pitchFamily="34" charset="0"/>
              <a:buChar char="•"/>
              <a:tabLst>
                <a:tab pos="265113" algn="l"/>
              </a:tabLst>
            </a:pPr>
            <a:r>
              <a:rPr lang="en-US" kern="0" dirty="0" smtClean="0">
                <a:ea typeface="Arial Unicode MS" pitchFamily="34" charset="-128"/>
                <a:cs typeface="Arial Unicode MS" pitchFamily="34" charset="-128"/>
              </a:rPr>
              <a:t>Access to ASE configuration</a:t>
            </a:r>
          </a:p>
          <a:p>
            <a:pPr marL="180975" indent="-180975" fontAlgn="base">
              <a:spcBef>
                <a:spcPct val="50000"/>
              </a:spcBef>
              <a:spcAft>
                <a:spcPct val="0"/>
              </a:spcAft>
              <a:buClr>
                <a:srgbClr val="F0AB00"/>
              </a:buClr>
              <a:buFont typeface="Arial" pitchFamily="34" charset="0"/>
              <a:buChar char="•"/>
              <a:tabLst>
                <a:tab pos="265113" algn="l"/>
              </a:tabLst>
            </a:pPr>
            <a:r>
              <a:rPr lang="en-US" kern="0" dirty="0" smtClean="0">
                <a:ea typeface="Arial Unicode MS" pitchFamily="34" charset="-128"/>
                <a:cs typeface="Arial Unicode MS" pitchFamily="34" charset="-128"/>
              </a:rPr>
              <a:t>Administrative Tasks can be done from the SAP System </a:t>
            </a:r>
          </a:p>
          <a:p>
            <a:pPr marL="180975" indent="-180975" fontAlgn="base">
              <a:spcBef>
                <a:spcPct val="50000"/>
              </a:spcBef>
              <a:spcAft>
                <a:spcPct val="0"/>
              </a:spcAft>
              <a:buClr>
                <a:srgbClr val="F0AB00"/>
              </a:buClr>
              <a:buFont typeface="Arial" pitchFamily="34" charset="0"/>
              <a:buChar char="•"/>
              <a:tabLst>
                <a:tab pos="265113" algn="l"/>
              </a:tabLst>
            </a:pPr>
            <a:r>
              <a:rPr lang="en-US" kern="0" dirty="0" smtClean="0">
                <a:ea typeface="Arial Unicode MS" pitchFamily="34" charset="-128"/>
                <a:cs typeface="Arial Unicode MS" pitchFamily="34" charset="-128"/>
              </a:rPr>
              <a:t>Change Log for configuration changes done inside the DBA Cockpit</a:t>
            </a:r>
          </a:p>
          <a:p>
            <a:endParaRPr lang="en-US" dirty="0" smtClean="0"/>
          </a:p>
          <a:p>
            <a:r>
              <a:rPr lang="en-US" b="1" dirty="0" smtClean="0"/>
              <a:t>DBA Calendar</a:t>
            </a:r>
          </a:p>
          <a:p>
            <a:pPr marL="180975" indent="-180975" fontAlgn="base">
              <a:spcBef>
                <a:spcPct val="50000"/>
              </a:spcBef>
              <a:spcAft>
                <a:spcPct val="0"/>
              </a:spcAft>
              <a:buClr>
                <a:srgbClr val="F0AB00"/>
              </a:buClr>
              <a:tabLst>
                <a:tab pos="265113" algn="l"/>
              </a:tabLst>
            </a:pPr>
            <a:r>
              <a:rPr lang="en-US" kern="0" dirty="0" smtClean="0">
                <a:ea typeface="Arial Unicode MS" pitchFamily="34" charset="-128"/>
                <a:cs typeface="Arial Unicode MS" pitchFamily="34" charset="-128"/>
              </a:rPr>
              <a:t>DBA Cockpit offers</a:t>
            </a:r>
          </a:p>
          <a:p>
            <a:pPr marL="180975" indent="-180975" fontAlgn="base">
              <a:spcBef>
                <a:spcPct val="50000"/>
              </a:spcBef>
              <a:spcAft>
                <a:spcPct val="0"/>
              </a:spcAft>
              <a:buClr>
                <a:srgbClr val="F0AB00"/>
              </a:buClr>
              <a:buFont typeface="Arial" pitchFamily="34" charset="0"/>
              <a:buChar char="•"/>
              <a:tabLst>
                <a:tab pos="265113" algn="l"/>
              </a:tabLst>
            </a:pPr>
            <a:r>
              <a:rPr lang="en-US" kern="0" dirty="0" smtClean="0">
                <a:ea typeface="Arial Unicode MS" pitchFamily="34" charset="-128"/>
                <a:cs typeface="Arial Unicode MS" pitchFamily="34" charset="-128"/>
              </a:rPr>
              <a:t>Scheduling of regular DB administration Tasks</a:t>
            </a:r>
          </a:p>
          <a:p>
            <a:pPr marL="180975" indent="-180975" fontAlgn="base">
              <a:spcBef>
                <a:spcPct val="50000"/>
              </a:spcBef>
              <a:spcAft>
                <a:spcPct val="0"/>
              </a:spcAft>
              <a:buClr>
                <a:srgbClr val="F0AB00"/>
              </a:buClr>
              <a:buFont typeface="Arial" pitchFamily="34" charset="0"/>
              <a:buChar char="•"/>
              <a:tabLst>
                <a:tab pos="265113" algn="l"/>
              </a:tabLst>
            </a:pPr>
            <a:r>
              <a:rPr lang="en-US" kern="0" dirty="0" smtClean="0">
                <a:ea typeface="Arial Unicode MS" pitchFamily="34" charset="-128"/>
                <a:cs typeface="Arial Unicode MS" pitchFamily="34" charset="-128"/>
              </a:rPr>
              <a:t>Automated Table Maintenance</a:t>
            </a:r>
          </a:p>
          <a:p>
            <a:pPr marL="180975" indent="-180975" fontAlgn="base">
              <a:spcBef>
                <a:spcPct val="50000"/>
              </a:spcBef>
              <a:spcAft>
                <a:spcPct val="0"/>
              </a:spcAft>
              <a:buClr>
                <a:srgbClr val="F0AB00"/>
              </a:buClr>
              <a:buFont typeface="Arial" pitchFamily="34" charset="0"/>
              <a:buChar char="•"/>
              <a:tabLst>
                <a:tab pos="265113" algn="l"/>
              </a:tabLst>
            </a:pPr>
            <a:r>
              <a:rPr lang="en-US" kern="0" dirty="0" smtClean="0">
                <a:ea typeface="Arial Unicode MS" pitchFamily="34" charset="-128"/>
                <a:cs typeface="Arial Unicode MS" pitchFamily="34" charset="-128"/>
              </a:rPr>
              <a:t>…</a:t>
            </a:r>
          </a:p>
          <a:p>
            <a:endParaRPr lang="en-US" dirty="0" smtClean="0"/>
          </a:p>
          <a:p>
            <a:pPr fontAlgn="base">
              <a:spcBef>
                <a:spcPct val="50000"/>
              </a:spcBef>
              <a:spcAft>
                <a:spcPct val="0"/>
              </a:spcAft>
              <a:buClr>
                <a:srgbClr val="F0AB00"/>
              </a:buClr>
              <a:tabLst>
                <a:tab pos="265113" algn="l"/>
              </a:tabLst>
            </a:pPr>
            <a:r>
              <a:rPr lang="en-US" b="1" kern="0" dirty="0" smtClean="0">
                <a:ea typeface="Arial Unicode MS" pitchFamily="34" charset="-128"/>
                <a:cs typeface="Arial Unicode MS" pitchFamily="34" charset="-128"/>
              </a:rPr>
              <a:t>Database Performance Warehouse</a:t>
            </a:r>
          </a:p>
          <a:p>
            <a:pPr marL="180975" indent="-180975" fontAlgn="base">
              <a:spcBef>
                <a:spcPct val="50000"/>
              </a:spcBef>
              <a:spcAft>
                <a:spcPct val="0"/>
              </a:spcAft>
              <a:buClr>
                <a:srgbClr val="F0AB00"/>
              </a:buClr>
              <a:buFont typeface="Arial" pitchFamily="34" charset="0"/>
              <a:buChar char="•"/>
              <a:tabLst>
                <a:tab pos="265113" algn="l"/>
              </a:tabLst>
            </a:pPr>
            <a:r>
              <a:rPr lang="en-US" kern="0" dirty="0" smtClean="0">
                <a:ea typeface="Arial Unicode MS" pitchFamily="34" charset="-128"/>
                <a:cs typeface="Arial Unicode MS" pitchFamily="34" charset="-128"/>
              </a:rPr>
              <a:t>Integrated into the DBA Cockpit</a:t>
            </a:r>
          </a:p>
          <a:p>
            <a:pPr marL="180975" indent="-180975" fontAlgn="base">
              <a:spcBef>
                <a:spcPct val="50000"/>
              </a:spcBef>
              <a:spcAft>
                <a:spcPct val="0"/>
              </a:spcAft>
              <a:buClr>
                <a:srgbClr val="F0AB00"/>
              </a:buClr>
              <a:buFont typeface="Arial" pitchFamily="34" charset="0"/>
              <a:buChar char="•"/>
              <a:tabLst>
                <a:tab pos="265113" algn="l"/>
              </a:tabLst>
            </a:pPr>
            <a:r>
              <a:rPr lang="en-US" kern="0" dirty="0" smtClean="0">
                <a:ea typeface="Arial Unicode MS" pitchFamily="34" charset="-128"/>
                <a:cs typeface="Arial Unicode MS" pitchFamily="34" charset="-128"/>
              </a:rPr>
              <a:t>Stores long-term performance data</a:t>
            </a:r>
          </a:p>
          <a:p>
            <a:pPr marL="180975" indent="-180975" fontAlgn="base">
              <a:spcBef>
                <a:spcPct val="50000"/>
              </a:spcBef>
              <a:spcAft>
                <a:spcPct val="0"/>
              </a:spcAft>
              <a:buClr>
                <a:srgbClr val="F0AB00"/>
              </a:buClr>
              <a:buFont typeface="Arial" pitchFamily="34" charset="0"/>
              <a:buChar char="•"/>
              <a:tabLst>
                <a:tab pos="265113" algn="l"/>
              </a:tabLst>
            </a:pPr>
            <a:r>
              <a:rPr lang="en-US" kern="0" dirty="0" smtClean="0">
                <a:ea typeface="Arial Unicode MS" pitchFamily="34" charset="-128"/>
                <a:cs typeface="Arial Unicode MS" pitchFamily="34" charset="-128"/>
              </a:rPr>
              <a:t>Using BI for data analysis</a:t>
            </a:r>
          </a:p>
          <a:p>
            <a:pPr marL="180975" indent="-180975" fontAlgn="base">
              <a:spcBef>
                <a:spcPct val="50000"/>
              </a:spcBef>
              <a:spcAft>
                <a:spcPct val="0"/>
              </a:spcAft>
              <a:buClr>
                <a:srgbClr val="F0AB00"/>
              </a:buClr>
              <a:buFont typeface="Arial" pitchFamily="34" charset="0"/>
              <a:buChar char="•"/>
              <a:tabLst>
                <a:tab pos="265113" algn="l"/>
              </a:tabLst>
            </a:pPr>
            <a:endParaRPr lang="en-US" b="1" kern="0" dirty="0" smtClean="0">
              <a:ea typeface="Arial Unicode MS" pitchFamily="34" charset="-128"/>
              <a:cs typeface="Arial Unicode MS" pitchFamily="34" charset="-128"/>
            </a:endParaRPr>
          </a:p>
          <a:p>
            <a:pPr fontAlgn="base">
              <a:spcBef>
                <a:spcPct val="50000"/>
              </a:spcBef>
              <a:spcAft>
                <a:spcPct val="0"/>
              </a:spcAft>
              <a:buClr>
                <a:srgbClr val="F0AB00"/>
              </a:buClr>
              <a:tabLst>
                <a:tab pos="265113" algn="l"/>
              </a:tabLst>
            </a:pPr>
            <a:r>
              <a:rPr lang="en-US" b="1" kern="0" dirty="0" smtClean="0">
                <a:ea typeface="Arial Unicode MS" pitchFamily="34" charset="-128"/>
                <a:cs typeface="Arial Unicode MS" pitchFamily="34" charset="-128"/>
              </a:rPr>
              <a:t>Configuration Change DB</a:t>
            </a:r>
          </a:p>
          <a:p>
            <a:pPr marL="180975" indent="-180975" fontAlgn="base">
              <a:spcBef>
                <a:spcPct val="50000"/>
              </a:spcBef>
              <a:spcAft>
                <a:spcPct val="0"/>
              </a:spcAft>
              <a:buClr>
                <a:srgbClr val="F0AB00"/>
              </a:buClr>
              <a:buFont typeface="Arial" pitchFamily="34" charset="0"/>
              <a:buChar char="•"/>
              <a:tabLst>
                <a:tab pos="265113" algn="l"/>
              </a:tabLst>
            </a:pPr>
            <a:r>
              <a:rPr lang="en-US" kern="0" dirty="0" smtClean="0">
                <a:ea typeface="Arial Unicode MS" pitchFamily="34" charset="-128"/>
                <a:cs typeface="Arial Unicode MS" pitchFamily="34" charset="-128"/>
              </a:rPr>
              <a:t>Keeps track of configuration changes of the SAP System</a:t>
            </a:r>
          </a:p>
          <a:p>
            <a:pPr marL="180975" indent="-180975" fontAlgn="base">
              <a:spcBef>
                <a:spcPct val="50000"/>
              </a:spcBef>
              <a:spcAft>
                <a:spcPct val="0"/>
              </a:spcAft>
              <a:buClr>
                <a:srgbClr val="F0AB00"/>
              </a:buClr>
              <a:buFont typeface="Arial" pitchFamily="34" charset="0"/>
              <a:buChar char="•"/>
              <a:tabLst>
                <a:tab pos="265113" algn="l"/>
              </a:tabLst>
            </a:pPr>
            <a:r>
              <a:rPr lang="en-US" kern="0" dirty="0" smtClean="0">
                <a:ea typeface="Arial Unicode MS" pitchFamily="34" charset="-128"/>
                <a:cs typeface="Arial Unicode MS" pitchFamily="34" charset="-128"/>
              </a:rPr>
              <a:t>Full integration of Sybase ASE configuration</a:t>
            </a:r>
          </a:p>
          <a:p>
            <a:pPr marL="180975" indent="-180975" fontAlgn="base">
              <a:spcBef>
                <a:spcPct val="50000"/>
              </a:spcBef>
              <a:spcAft>
                <a:spcPct val="0"/>
              </a:spcAft>
              <a:buClr>
                <a:srgbClr val="F0AB00"/>
              </a:buClr>
              <a:buFont typeface="Arial" pitchFamily="34" charset="0"/>
              <a:buChar char="•"/>
              <a:tabLst>
                <a:tab pos="265113" algn="l"/>
              </a:tabLst>
            </a:pPr>
            <a:endParaRPr lang="en-US" kern="0" dirty="0" smtClean="0">
              <a:ea typeface="Arial Unicode MS" pitchFamily="34" charset="-128"/>
              <a:cs typeface="Arial Unicode MS" pitchFamily="34" charset="-128"/>
            </a:endParaRPr>
          </a:p>
          <a:p>
            <a:pPr marL="180975" indent="-180975" fontAlgn="base">
              <a:spcBef>
                <a:spcPct val="50000"/>
              </a:spcBef>
              <a:spcAft>
                <a:spcPct val="0"/>
              </a:spcAft>
              <a:buClr>
                <a:srgbClr val="F0AB00"/>
              </a:buClr>
              <a:tabLst>
                <a:tab pos="265113" algn="l"/>
              </a:tabLst>
            </a:pPr>
            <a:r>
              <a:rPr lang="en-US" b="1" kern="0" dirty="0" smtClean="0">
                <a:ea typeface="Arial Unicode MS" pitchFamily="34" charset="-128"/>
                <a:cs typeface="Arial Unicode MS" pitchFamily="34" charset="-128"/>
              </a:rPr>
              <a:t>E2E Alerting</a:t>
            </a:r>
          </a:p>
          <a:p>
            <a:pPr marL="180975" indent="-180975" fontAlgn="base">
              <a:spcBef>
                <a:spcPct val="50000"/>
              </a:spcBef>
              <a:spcAft>
                <a:spcPct val="0"/>
              </a:spcAft>
              <a:buClr>
                <a:srgbClr val="F0AB00"/>
              </a:buClr>
              <a:buFont typeface="Arial" pitchFamily="34" charset="0"/>
              <a:buChar char="•"/>
              <a:tabLst>
                <a:tab pos="265113" algn="l"/>
              </a:tabLst>
            </a:pPr>
            <a:r>
              <a:rPr lang="en-US" kern="0" dirty="0" smtClean="0">
                <a:ea typeface="Arial Unicode MS" pitchFamily="34" charset="-128"/>
                <a:cs typeface="Arial Unicode MS" pitchFamily="34" charset="-128"/>
              </a:rPr>
              <a:t>Sybase ASE’s error messages and warnings are integrated into the E2E Alerting in the SAP Solution Manager</a:t>
            </a:r>
          </a:p>
          <a:p>
            <a:pPr marL="180975" indent="-180975" fontAlgn="base">
              <a:spcBef>
                <a:spcPct val="50000"/>
              </a:spcBef>
              <a:spcAft>
                <a:spcPct val="0"/>
              </a:spcAft>
              <a:buClr>
                <a:srgbClr val="F0AB00"/>
              </a:buClr>
              <a:buFont typeface="Arial" pitchFamily="34" charset="0"/>
              <a:buChar char="•"/>
              <a:tabLst>
                <a:tab pos="265113" algn="l"/>
              </a:tabLst>
            </a:pPr>
            <a:r>
              <a:rPr lang="en-US" kern="0" dirty="0" smtClean="0">
                <a:ea typeface="Arial Unicode MS" pitchFamily="34" charset="-128"/>
                <a:cs typeface="Arial Unicode MS" pitchFamily="34" charset="-128"/>
              </a:rPr>
              <a:t>Allows DBAs to easily monitor system landscapes and work on DB issues proactively</a:t>
            </a:r>
          </a:p>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13</a:t>
            </a:fld>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294035-ABAD-43E2-9162-122004DBD877}"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err="1" smtClean="0"/>
              <a:t>Compression</a:t>
            </a:r>
            <a:r>
              <a:rPr lang="de-DE" dirty="0" smtClean="0"/>
              <a:t> </a:t>
            </a:r>
            <a:r>
              <a:rPr lang="de-DE" dirty="0" err="1" smtClean="0"/>
              <a:t>is</a:t>
            </a:r>
            <a:r>
              <a:rPr lang="de-DE" dirty="0" smtClean="0"/>
              <a:t> </a:t>
            </a:r>
            <a:r>
              <a:rPr lang="de-DE" dirty="0" err="1" smtClean="0"/>
              <a:t>included</a:t>
            </a:r>
            <a:r>
              <a:rPr lang="de-DE" baseline="0" dirty="0" smtClean="0"/>
              <a:t> in </a:t>
            </a:r>
            <a:r>
              <a:rPr lang="de-DE" baseline="0" dirty="0" err="1" smtClean="0"/>
              <a:t>enterprise</a:t>
            </a:r>
            <a:r>
              <a:rPr lang="de-DE" baseline="0" dirty="0" smtClean="0"/>
              <a:t> </a:t>
            </a:r>
            <a:r>
              <a:rPr lang="de-DE" baseline="0" dirty="0" err="1" smtClean="0"/>
              <a:t>license</a:t>
            </a:r>
            <a:r>
              <a:rPr lang="de-DE" baseline="0" dirty="0" smtClean="0"/>
              <a:t> </a:t>
            </a:r>
            <a:r>
              <a:rPr lang="de-DE" baseline="0" dirty="0" err="1" smtClean="0"/>
              <a:t>that</a:t>
            </a:r>
            <a:r>
              <a:rPr lang="de-DE" baseline="0" dirty="0" smtClean="0"/>
              <a:t> </a:t>
            </a:r>
            <a:r>
              <a:rPr lang="de-DE" baseline="0" dirty="0" err="1" smtClean="0"/>
              <a:t>comes</a:t>
            </a:r>
            <a:r>
              <a:rPr lang="de-DE" baseline="0" dirty="0" smtClean="0"/>
              <a:t> </a:t>
            </a:r>
            <a:r>
              <a:rPr lang="de-DE" baseline="0" dirty="0" err="1" smtClean="0"/>
              <a:t>with</a:t>
            </a:r>
            <a:r>
              <a:rPr lang="de-DE" baseline="0" dirty="0" smtClean="0"/>
              <a:t> ASE </a:t>
            </a:r>
            <a:r>
              <a:rPr lang="de-DE" baseline="0" dirty="0" err="1" smtClean="0"/>
              <a:t>as</a:t>
            </a:r>
            <a:r>
              <a:rPr lang="de-DE" baseline="0" dirty="0" smtClean="0"/>
              <a:t> </a:t>
            </a:r>
            <a:r>
              <a:rPr lang="de-DE" baseline="0" dirty="0" err="1" smtClean="0"/>
              <a:t>part</a:t>
            </a:r>
            <a:r>
              <a:rPr lang="de-DE" baseline="0" dirty="0" smtClean="0"/>
              <a:t> of SAP Business Suite </a:t>
            </a:r>
          </a:p>
          <a:p>
            <a:endParaRPr lang="de-DE" dirty="0" smtClean="0"/>
          </a:p>
          <a:p>
            <a:r>
              <a:rPr lang="de-DE" dirty="0" smtClean="0"/>
              <a:t>D</a:t>
            </a:r>
            <a:r>
              <a:rPr lang="de-DE" baseline="0" dirty="0" smtClean="0"/>
              <a:t>ata is compressed on disk and in the data cache , decompression done only in the private memory of user sessions  </a:t>
            </a:r>
            <a:r>
              <a:rPr lang="de-DE" baseline="0" dirty="0" smtClean="0">
                <a:sym typeface="Wingdings" pitchFamily="2" charset="2"/>
              </a:rPr>
              <a:t> optimises storage and memory footprint alike </a:t>
            </a:r>
          </a:p>
          <a:p>
            <a:endParaRPr lang="de-DE" dirty="0" smtClean="0"/>
          </a:p>
          <a:p>
            <a:r>
              <a:rPr lang="de-DE" dirty="0" smtClean="0"/>
              <a:t>'state of the art' architecture leverages hardware / oprating systems </a:t>
            </a:r>
          </a:p>
          <a:p>
            <a:endParaRPr lang="de-DE" dirty="0" smtClean="0"/>
          </a:p>
          <a:p>
            <a:r>
              <a:rPr lang="de-DE" dirty="0" err="1" smtClean="0"/>
              <a:t>DBACockpit</a:t>
            </a:r>
            <a:r>
              <a:rPr lang="de-DE" dirty="0" smtClean="0"/>
              <a:t> </a:t>
            </a:r>
            <a:r>
              <a:rPr lang="de-DE" dirty="0" err="1" smtClean="0"/>
              <a:t>for</a:t>
            </a:r>
            <a:r>
              <a:rPr lang="de-DE" dirty="0" smtClean="0"/>
              <a:t> </a:t>
            </a:r>
            <a:r>
              <a:rPr lang="de-DE" dirty="0" err="1" smtClean="0"/>
              <a:t>Sybase</a:t>
            </a:r>
            <a:r>
              <a:rPr lang="de-DE" dirty="0" smtClean="0"/>
              <a:t> ASE  </a:t>
            </a:r>
            <a:r>
              <a:rPr lang="de-DE" dirty="0" err="1" smtClean="0"/>
              <a:t>reduces</a:t>
            </a:r>
            <a:r>
              <a:rPr lang="de-DE" dirty="0" smtClean="0"/>
              <a:t> administrative </a:t>
            </a:r>
            <a:r>
              <a:rPr lang="de-DE" dirty="0" err="1" smtClean="0"/>
              <a:t>efforts</a:t>
            </a:r>
            <a:r>
              <a:rPr lang="de-DE" dirty="0" smtClean="0"/>
              <a:t>,  </a:t>
            </a:r>
            <a:r>
              <a:rPr lang="de-DE" dirty="0" err="1" smtClean="0"/>
              <a:t>provides</a:t>
            </a:r>
            <a:r>
              <a:rPr lang="de-DE" dirty="0" smtClean="0"/>
              <a:t> </a:t>
            </a:r>
            <a:r>
              <a:rPr lang="de-DE" dirty="0" err="1" smtClean="0"/>
              <a:t>sophisticated</a:t>
            </a:r>
            <a:r>
              <a:rPr lang="de-DE" dirty="0" smtClean="0"/>
              <a:t>  </a:t>
            </a:r>
            <a:r>
              <a:rPr lang="de-DE" dirty="0" err="1" smtClean="0"/>
              <a:t>tools</a:t>
            </a:r>
            <a:r>
              <a:rPr lang="de-DE" dirty="0" smtClean="0"/>
              <a:t> </a:t>
            </a:r>
            <a:r>
              <a:rPr lang="de-DE" dirty="0" err="1" smtClean="0"/>
              <a:t>to</a:t>
            </a:r>
            <a:r>
              <a:rPr lang="de-DE" dirty="0" smtClean="0"/>
              <a:t> </a:t>
            </a:r>
            <a:r>
              <a:rPr lang="de-DE" dirty="0" err="1" smtClean="0"/>
              <a:t>monitor</a:t>
            </a:r>
            <a:r>
              <a:rPr lang="de-DE" dirty="0" smtClean="0"/>
              <a:t> and tune </a:t>
            </a:r>
            <a:r>
              <a:rPr lang="de-DE" dirty="0" err="1" smtClean="0"/>
              <a:t>database</a:t>
            </a:r>
            <a:r>
              <a:rPr lang="de-DE" dirty="0" smtClean="0"/>
              <a:t> </a:t>
            </a:r>
            <a:r>
              <a:rPr lang="de-DE" dirty="0" err="1" smtClean="0"/>
              <a:t>performance</a:t>
            </a:r>
            <a:r>
              <a:rPr lang="de-DE" dirty="0" smtClean="0"/>
              <a:t>.  </a:t>
            </a:r>
          </a:p>
          <a:p>
            <a:r>
              <a:rPr lang="de-DE" dirty="0" err="1" smtClean="0">
                <a:sym typeface="Wingdings" pitchFamily="2" charset="2"/>
              </a:rPr>
              <a:t>Builtin</a:t>
            </a:r>
            <a:r>
              <a:rPr lang="de-DE" dirty="0" smtClean="0">
                <a:sym typeface="Wingdings" pitchFamily="2" charset="2"/>
              </a:rPr>
              <a:t> </a:t>
            </a:r>
            <a:r>
              <a:rPr lang="de-DE" dirty="0" err="1" smtClean="0">
                <a:sym typeface="Wingdings" pitchFamily="2" charset="2"/>
              </a:rPr>
              <a:t>task</a:t>
            </a:r>
            <a:r>
              <a:rPr lang="de-DE" dirty="0" smtClean="0">
                <a:sym typeface="Wingdings" pitchFamily="2" charset="2"/>
              </a:rPr>
              <a:t> </a:t>
            </a:r>
            <a:r>
              <a:rPr lang="de-DE" dirty="0" err="1" smtClean="0">
                <a:sym typeface="Wingdings" pitchFamily="2" charset="2"/>
              </a:rPr>
              <a:t>scheduler</a:t>
            </a:r>
            <a:r>
              <a:rPr lang="de-DE" dirty="0" smtClean="0">
                <a:sym typeface="Wingdings" pitchFamily="2" charset="2"/>
              </a:rPr>
              <a:t> </a:t>
            </a:r>
            <a:r>
              <a:rPr lang="de-DE" dirty="0" err="1" smtClean="0">
                <a:sym typeface="Wingdings" pitchFamily="2" charset="2"/>
              </a:rPr>
              <a:t>frees</a:t>
            </a:r>
            <a:r>
              <a:rPr lang="de-DE" dirty="0" smtClean="0">
                <a:sym typeface="Wingdings" pitchFamily="2" charset="2"/>
              </a:rPr>
              <a:t> </a:t>
            </a:r>
            <a:r>
              <a:rPr lang="de-DE" dirty="0" err="1" smtClean="0">
                <a:sym typeface="Wingdings" pitchFamily="2" charset="2"/>
              </a:rPr>
              <a:t>your</a:t>
            </a:r>
            <a:r>
              <a:rPr lang="de-DE" dirty="0" smtClean="0">
                <a:sym typeface="Wingdings" pitchFamily="2" charset="2"/>
              </a:rPr>
              <a:t> IT </a:t>
            </a:r>
            <a:r>
              <a:rPr lang="de-DE" dirty="0" err="1" smtClean="0">
                <a:sym typeface="Wingdings" pitchFamily="2" charset="2"/>
              </a:rPr>
              <a:t>staff</a:t>
            </a:r>
            <a:r>
              <a:rPr lang="de-DE" dirty="0" smtClean="0">
                <a:sym typeface="Wingdings" pitchFamily="2" charset="2"/>
              </a:rPr>
              <a:t> </a:t>
            </a:r>
            <a:r>
              <a:rPr lang="de-DE" dirty="0" err="1" smtClean="0">
                <a:sym typeface="Wingdings" pitchFamily="2" charset="2"/>
              </a:rPr>
              <a:t>from</a:t>
            </a:r>
            <a:r>
              <a:rPr lang="de-DE" dirty="0" smtClean="0">
                <a:sym typeface="Wingdings" pitchFamily="2" charset="2"/>
              </a:rPr>
              <a:t> </a:t>
            </a:r>
            <a:r>
              <a:rPr lang="de-DE" dirty="0" err="1" smtClean="0">
                <a:sym typeface="Wingdings" pitchFamily="2" charset="2"/>
              </a:rPr>
              <a:t>repeat</a:t>
            </a:r>
            <a:r>
              <a:rPr lang="de-DE" dirty="0" smtClean="0">
                <a:sym typeface="Wingdings" pitchFamily="2" charset="2"/>
              </a:rPr>
              <a:t> </a:t>
            </a:r>
            <a:r>
              <a:rPr lang="de-DE" dirty="0" err="1" smtClean="0">
                <a:sym typeface="Wingdings" pitchFamily="2" charset="2"/>
              </a:rPr>
              <a:t>work</a:t>
            </a:r>
            <a:r>
              <a:rPr lang="de-DE" dirty="0" smtClean="0">
                <a:sym typeface="Wingdings" pitchFamily="2" charset="2"/>
              </a:rPr>
              <a:t> , </a:t>
            </a:r>
            <a:r>
              <a:rPr lang="de-DE" dirty="0" err="1" smtClean="0">
                <a:sym typeface="Wingdings" pitchFamily="2" charset="2"/>
              </a:rPr>
              <a:t>to</a:t>
            </a:r>
            <a:r>
              <a:rPr lang="de-DE" dirty="0" smtClean="0">
                <a:sym typeface="Wingdings" pitchFamily="2" charset="2"/>
              </a:rPr>
              <a:t> </a:t>
            </a:r>
            <a:r>
              <a:rPr lang="de-DE" dirty="0" err="1" smtClean="0">
                <a:sym typeface="Wingdings" pitchFamily="2" charset="2"/>
              </a:rPr>
              <a:t>concentrate</a:t>
            </a:r>
            <a:r>
              <a:rPr lang="de-DE" dirty="0" smtClean="0">
                <a:sym typeface="Wingdings" pitchFamily="2" charset="2"/>
              </a:rPr>
              <a:t> on </a:t>
            </a:r>
            <a:r>
              <a:rPr lang="de-DE" dirty="0" err="1" smtClean="0">
                <a:sym typeface="Wingdings" pitchFamily="2" charset="2"/>
              </a:rPr>
              <a:t>important</a:t>
            </a:r>
            <a:r>
              <a:rPr lang="de-DE" dirty="0" smtClean="0">
                <a:sym typeface="Wingdings" pitchFamily="2" charset="2"/>
              </a:rPr>
              <a:t>  </a:t>
            </a:r>
          </a:p>
          <a:p>
            <a:endParaRPr lang="de-DE" dirty="0" smtClean="0">
              <a:sym typeface="Wingdings" pitchFamily="2" charset="2"/>
            </a:endParaRPr>
          </a:p>
          <a:p>
            <a:r>
              <a:rPr lang="de-DE" dirty="0" smtClean="0"/>
              <a:t>ASE </a:t>
            </a:r>
            <a:r>
              <a:rPr lang="de-DE" dirty="0" err="1" smtClean="0"/>
              <a:t>cluster</a:t>
            </a:r>
            <a:r>
              <a:rPr lang="de-DE" dirty="0" smtClean="0"/>
              <a:t> </a:t>
            </a:r>
            <a:r>
              <a:rPr lang="de-DE" dirty="0" err="1" smtClean="0"/>
              <a:t>editon</a:t>
            </a:r>
            <a:r>
              <a:rPr lang="de-DE" dirty="0" smtClean="0"/>
              <a:t> not </a:t>
            </a:r>
            <a:r>
              <a:rPr lang="de-DE" dirty="0" err="1" smtClean="0"/>
              <a:t>available</a:t>
            </a:r>
            <a:r>
              <a:rPr lang="de-DE" dirty="0" smtClean="0"/>
              <a:t> </a:t>
            </a:r>
            <a:r>
              <a:rPr lang="de-DE" dirty="0" err="1" smtClean="0"/>
              <a:t>now</a:t>
            </a:r>
            <a:r>
              <a:rPr lang="de-DE" dirty="0" smtClean="0"/>
              <a:t> , </a:t>
            </a:r>
            <a:r>
              <a:rPr lang="de-DE" dirty="0" err="1" smtClean="0"/>
              <a:t>currently</a:t>
            </a:r>
            <a:r>
              <a:rPr lang="de-DE" dirty="0" smtClean="0"/>
              <a:t> </a:t>
            </a:r>
            <a:r>
              <a:rPr lang="de-DE" dirty="0" err="1" smtClean="0"/>
              <a:t>being</a:t>
            </a:r>
            <a:r>
              <a:rPr lang="de-DE" dirty="0" smtClean="0"/>
              <a:t> </a:t>
            </a:r>
            <a:r>
              <a:rPr lang="de-DE" dirty="0" err="1" smtClean="0"/>
              <a:t>evaluated</a:t>
            </a:r>
            <a:r>
              <a:rPr lang="de-DE" dirty="0" smtClean="0"/>
              <a:t> </a:t>
            </a:r>
            <a:r>
              <a:rPr lang="de-DE" dirty="0" err="1" smtClean="0"/>
              <a:t>for</a:t>
            </a:r>
            <a:r>
              <a:rPr lang="de-DE" dirty="0" smtClean="0"/>
              <a:t> SAP Business Suite </a:t>
            </a:r>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15</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D8C2C35-2B8A-446E-BEC0-FD36716C29AC}" type="slidenum">
              <a:rPr lang="de-DE" smtClean="0"/>
              <a:pPr/>
              <a:t>16</a:t>
            </a:fld>
            <a:endParaRPr 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de-DE" smtClean="0"/>
              <a:pPr/>
              <a:t>17</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w="9525"/>
        </p:spPr>
        <p:txBody>
          <a:bodyPr>
            <a:normAutofit fontScale="70000" lnSpcReduction="20000"/>
          </a:bodyPr>
          <a:lstStyle/>
          <a:p>
            <a:endParaRPr lang="en-US" dirty="0" smtClean="0">
              <a:latin typeface="Arial" pitchFamily="34" charset="0"/>
            </a:endParaRPr>
          </a:p>
        </p:txBody>
      </p:sp>
      <p:sp>
        <p:nvSpPr>
          <p:cNvPr id="57348" name="Slide Number Placeholder 3"/>
          <p:cNvSpPr>
            <a:spLocks noGrp="1"/>
          </p:cNvSpPr>
          <p:nvPr>
            <p:ph type="sldNum" sz="quarter" idx="4294967295"/>
          </p:nvPr>
        </p:nvSpPr>
        <p:spPr bwMode="auto">
          <a:xfrm>
            <a:off x="3884464" y="8685881"/>
            <a:ext cx="2972004" cy="456703"/>
          </a:xfrm>
          <a:prstGeom prst="rect">
            <a:avLst/>
          </a:prstGeom>
          <a:noFill/>
          <a:ln>
            <a:miter lim="800000"/>
            <a:headEnd/>
            <a:tailEnd/>
          </a:ln>
        </p:spPr>
        <p:txBody>
          <a:bodyPr lIns="92803" tIns="46403" rIns="92803" bIns="46403"/>
          <a:lstStyle/>
          <a:p>
            <a:pPr algn="ctr" defTabSz="914400">
              <a:buNone/>
            </a:pPr>
            <a:fld id="{F6578D9B-355B-4492-B491-F8CB37B3BCEE}" type="slidenum">
              <a:rPr lang="en-US" sz="1000" b="0" i="0">
                <a:latin typeface="Arial"/>
                <a:ea typeface="+mn-ea"/>
                <a:cs typeface="+mn-cs"/>
              </a:rPr>
              <a:pPr algn="ctr" defTabSz="914400">
                <a:buNone/>
              </a:pPr>
              <a:t>3</a:t>
            </a:fld>
            <a:endParaRPr lang="en-US" sz="1000" b="0" i="0" dirty="0">
              <a:latin typeface="Arial"/>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pPr algn="ctr" defTabSz="914400">
              <a:buNone/>
            </a:pPr>
            <a:fld id="{634DA96A-AF6F-4B1B-8654-20E4E77CEFD0}" type="slidenum">
              <a:rPr lang="de-DE" sz="1000" b="0" i="0">
                <a:latin typeface="Arial"/>
                <a:ea typeface="+mn-ea"/>
                <a:cs typeface="+mn-cs"/>
              </a:rPr>
              <a:pPr algn="ctr" defTabSz="914400">
                <a:buNone/>
              </a:pPr>
              <a:t>4</a:t>
            </a:fld>
            <a:endParaRPr lang="de-DE" sz="1000" b="0" i="0">
              <a:latin typeface="Arial"/>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algn="l" defTabSz="914400">
              <a:buNone/>
            </a:pPr>
            <a:r>
              <a:rPr lang="en-US" sz="1200" b="0" i="0" dirty="0" err="1">
                <a:solidFill>
                  <a:srgbClr val="000000"/>
                </a:solidFill>
                <a:latin typeface="Arial"/>
                <a:ea typeface="+mn-ea"/>
                <a:cs typeface="+mn-cs"/>
              </a:rPr>
              <a:t>Воспользуйтесь</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преимуществами</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массового</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параллелизма</a:t>
            </a:r>
            <a:r>
              <a:rPr lang="en-US" sz="1200" b="0" i="0" baseline="0" dirty="0">
                <a:solidFill>
                  <a:srgbClr val="000000"/>
                </a:solidFill>
                <a:latin typeface="Arial"/>
                <a:ea typeface="+mn-ea"/>
                <a:cs typeface="+mn-cs"/>
              </a:rPr>
              <a:t>, </a:t>
            </a:r>
            <a:r>
              <a:rPr lang="en-US" sz="1200" b="0" i="0" baseline="0" dirty="0" err="1" smtClean="0">
                <a:solidFill>
                  <a:srgbClr val="000000"/>
                </a:solidFill>
                <a:latin typeface="Arial"/>
                <a:ea typeface="+mn-ea"/>
                <a:cs typeface="+mn-cs"/>
              </a:rPr>
              <a:t>многоядерност</a:t>
            </a:r>
            <a:r>
              <a:rPr lang="ru-RU" sz="1200" b="0" i="0" baseline="0" dirty="0" smtClean="0">
                <a:solidFill>
                  <a:srgbClr val="000000"/>
                </a:solidFill>
                <a:latin typeface="Arial"/>
                <a:ea typeface="+mn-ea"/>
                <a:cs typeface="+mn-cs"/>
              </a:rPr>
              <a:t>и</a:t>
            </a:r>
            <a:r>
              <a:rPr lang="en-US" sz="1200" b="0" i="0" baseline="0" dirty="0" smtClean="0">
                <a:solidFill>
                  <a:srgbClr val="000000"/>
                </a:solidFill>
                <a:latin typeface="Arial"/>
                <a:ea typeface="+mn-ea"/>
                <a:cs typeface="+mn-cs"/>
              </a:rPr>
              <a:t>, </a:t>
            </a:r>
            <a:r>
              <a:rPr lang="en-US" sz="1200" b="0" i="0" baseline="0" dirty="0">
                <a:solidFill>
                  <a:srgbClr val="000000"/>
                </a:solidFill>
                <a:latin typeface="Arial"/>
                <a:ea typeface="+mn-ea"/>
                <a:cs typeface="+mn-cs"/>
              </a:rPr>
              <a:t>ЗУ </a:t>
            </a:r>
            <a:r>
              <a:rPr lang="en-US" sz="1200" b="0" i="0" baseline="0" dirty="0" err="1">
                <a:solidFill>
                  <a:srgbClr val="000000"/>
                </a:solidFill>
                <a:latin typeface="Arial"/>
                <a:ea typeface="+mn-ea"/>
                <a:cs typeface="+mn-cs"/>
              </a:rPr>
              <a:t>большой</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емкости</a:t>
            </a:r>
            <a:r>
              <a:rPr lang="en-US" sz="1200" b="0" i="0" baseline="0" dirty="0">
                <a:solidFill>
                  <a:srgbClr val="000000"/>
                </a:solidFill>
                <a:latin typeface="Arial"/>
                <a:ea typeface="+mn-ea"/>
                <a:cs typeface="+mn-cs"/>
              </a:rPr>
              <a:t>.</a:t>
            </a:r>
          </a:p>
        </p:txBody>
      </p:sp>
      <p:sp>
        <p:nvSpPr>
          <p:cNvPr id="4" name="Foliennummernplatzhalter 3"/>
          <p:cNvSpPr>
            <a:spLocks noGrp="1"/>
          </p:cNvSpPr>
          <p:nvPr>
            <p:ph type="sldNum" sz="quarter" idx="10"/>
          </p:nvPr>
        </p:nvSpPr>
        <p:spPr/>
        <p:txBody>
          <a:bodyPr/>
          <a:lstStyle/>
          <a:p>
            <a:pPr algn="ctr" defTabSz="914400">
              <a:buNone/>
            </a:pPr>
            <a:fld id="{634DA96A-AF6F-4B1B-8654-20E4E77CEFD0}" type="slidenum">
              <a:rPr lang="de-DE" sz="1000" b="0" i="0">
                <a:latin typeface="Arial"/>
                <a:ea typeface="+mn-ea"/>
                <a:cs typeface="+mn-cs"/>
              </a:rPr>
              <a:pPr algn="ctr" defTabSz="914400">
                <a:buNone/>
              </a:pPr>
              <a:t>5</a:t>
            </a:fld>
            <a:endParaRPr lang="de-DE" sz="1000" b="0" i="0">
              <a:latin typeface="Arial"/>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8413" y="612775"/>
            <a:ext cx="4321175" cy="3241675"/>
          </a:xfrm>
        </p:spPr>
      </p:sp>
      <p:sp>
        <p:nvSpPr>
          <p:cNvPr id="3" name="Notes Placeholder 2"/>
          <p:cNvSpPr>
            <a:spLocks noGrp="1"/>
          </p:cNvSpPr>
          <p:nvPr>
            <p:ph type="body" idx="1"/>
          </p:nvPr>
        </p:nvSpPr>
        <p:spPr/>
        <p:txBody>
          <a:bodyPr>
            <a:normAutofit/>
          </a:bodyPr>
          <a:lstStyle/>
          <a:p>
            <a:pPr defTabSz="471282"/>
            <a:r>
              <a:rPr lang="en-US" sz="1200" dirty="0" smtClean="0">
                <a:latin typeface="Calibri" pitchFamily="34" charset="0"/>
                <a:cs typeface="Calibri" pitchFamily="34" charset="0"/>
              </a:rPr>
              <a:t>Sybase is also an industry leader in all three segments of its business for managing, analyzing, and mobilizing information.</a:t>
            </a:r>
          </a:p>
          <a:p>
            <a:pPr defTabSz="471282"/>
            <a:endParaRPr lang="en-US" sz="1200" dirty="0" smtClean="0">
              <a:latin typeface="Calibri" pitchFamily="34" charset="0"/>
              <a:cs typeface="Calibri" pitchFamily="34" charset="0"/>
            </a:endParaRPr>
          </a:p>
          <a:p>
            <a:pPr defTabSz="471282"/>
            <a:r>
              <a:rPr lang="en-US" sz="1200" dirty="0" smtClean="0">
                <a:latin typeface="Calibri" pitchFamily="34" charset="0"/>
                <a:cs typeface="Calibri" pitchFamily="34" charset="0"/>
              </a:rPr>
              <a:t>Major industry analyst firms have recognized Sybase’s leadership position such as with ASE in the 2009 Forrester Wave Report for Enterprise Database Management Systems, with Sybase IQ in the 2009 Gartner Magic Quadrant Report for Data Warehouse DBMS Systems, and for Sybase’s Mobility Platform in the 2009 Gartner Magic Quadrant Report for Mobile Access Gateways. </a:t>
            </a:r>
          </a:p>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7</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8</a:t>
            </a:fld>
            <a:endParaRPr lang="de-DE" sz="1000" b="0" i="0">
              <a:latin typeface="Arial"/>
              <a:ea typeface="+mn-ea"/>
              <a:cs typeface="+mn-cs"/>
            </a:endParaRPr>
          </a:p>
        </p:txBody>
      </p:sp>
      <p:sp>
        <p:nvSpPr>
          <p:cNvPr id="6" name="Slide Image Placeholder 5"/>
          <p:cNvSpPr>
            <a:spLocks noGrp="1" noRot="1" noChangeAspect="1"/>
          </p:cNvSpPr>
          <p:nvPr>
            <p:ph type="sldImg"/>
          </p:nvPr>
        </p:nvSpPr>
        <p:spPr>
          <a:xfrm>
            <a:off x="1268413" y="612775"/>
            <a:ext cx="4321175" cy="3241675"/>
          </a:xfrm>
        </p:spPr>
      </p:sp>
      <p:sp>
        <p:nvSpPr>
          <p:cNvPr id="7" name="Notes Placeholder 6"/>
          <p:cNvSpPr>
            <a:spLocks noGrp="1"/>
          </p:cNvSpPr>
          <p:nvPr>
            <p:ph type="body" idx="1"/>
          </p:nvPr>
        </p:nvSpPr>
        <p:spPr/>
        <p:txBody>
          <a:bodyPr>
            <a:normAutofit fontScale="62500" lnSpcReduction="20000"/>
          </a:bodyPr>
          <a:lstStyle/>
          <a:p>
            <a:pPr marL="274320" lvl="1" indent="-182880" algn="l" defTabSz="914400">
              <a:spcBef>
                <a:spcPts val="300"/>
              </a:spcBef>
              <a:buClr>
                <a:srgbClr val="FDB913"/>
              </a:buClr>
              <a:buSzPct val="100000"/>
              <a:buFont typeface="Wingdings"/>
              <a:buChar char=""/>
            </a:pPr>
            <a:r>
              <a:rPr lang="en-US" sz="2000" b="0" i="0" dirty="0" err="1">
                <a:solidFill>
                  <a:srgbClr val="000000"/>
                </a:solidFill>
                <a:latin typeface="Arial"/>
                <a:ea typeface="+mn-ea"/>
                <a:cs typeface="+mn-cs"/>
              </a:rPr>
              <a:t>Оптимизация</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подсистемы</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хранения</a:t>
            </a:r>
            <a:r>
              <a:rPr lang="en-US" sz="2000" b="0" i="0" dirty="0">
                <a:solidFill>
                  <a:srgbClr val="000000"/>
                </a:solidFill>
                <a:latin typeface="Arial"/>
                <a:ea typeface="+mn-ea"/>
                <a:cs typeface="+mn-cs"/>
              </a:rPr>
              <a:t>.</a:t>
            </a:r>
          </a:p>
          <a:p>
            <a:pPr marL="274320" lvl="1" indent="-182880" algn="l" defTabSz="914400">
              <a:spcBef>
                <a:spcPts val="300"/>
              </a:spcBef>
              <a:buClr>
                <a:srgbClr val="FDB913"/>
              </a:buClr>
              <a:buSzPct val="100000"/>
              <a:buFont typeface="Wingdings"/>
              <a:buChar char=""/>
            </a:pPr>
            <a:r>
              <a:rPr lang="en-US" sz="2000" b="0" i="0" dirty="0">
                <a:solidFill>
                  <a:srgbClr val="000000"/>
                </a:solidFill>
                <a:latin typeface="Arial"/>
                <a:ea typeface="+mn-ea"/>
                <a:cs typeface="+mn-cs"/>
              </a:rPr>
              <a:t>Более </a:t>
            </a:r>
            <a:r>
              <a:rPr lang="en-US" sz="2000" b="0" i="0" dirty="0" err="1">
                <a:solidFill>
                  <a:srgbClr val="000000"/>
                </a:solidFill>
                <a:latin typeface="Arial"/>
                <a:ea typeface="+mn-ea"/>
                <a:cs typeface="+mn-cs"/>
              </a:rPr>
              <a:t>эффективное</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управление</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текстом</a:t>
            </a:r>
            <a:r>
              <a:rPr lang="en-US" sz="2000" b="0" i="0" dirty="0">
                <a:solidFill>
                  <a:srgbClr val="000000"/>
                </a:solidFill>
                <a:latin typeface="Arial"/>
                <a:ea typeface="+mn-ea"/>
                <a:cs typeface="+mn-cs"/>
              </a:rPr>
              <a:t>.</a:t>
            </a:r>
          </a:p>
          <a:p>
            <a:pPr marL="274320" lvl="1" indent="-182880" algn="l" defTabSz="914400">
              <a:spcBef>
                <a:spcPts val="300"/>
              </a:spcBef>
              <a:buClr>
                <a:srgbClr val="FDB913"/>
              </a:buClr>
              <a:buSzPct val="100000"/>
              <a:buFont typeface="Wingdings"/>
              <a:buChar char=""/>
            </a:pPr>
            <a:r>
              <a:rPr lang="en-US" sz="2000" b="0" i="0" dirty="0" err="1">
                <a:solidFill>
                  <a:srgbClr val="000000"/>
                </a:solidFill>
                <a:latin typeface="Arial"/>
                <a:ea typeface="+mn-ea"/>
                <a:cs typeface="+mn-cs"/>
              </a:rPr>
              <a:t>Встроенные</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средства</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администрирования</a:t>
            </a:r>
            <a:r>
              <a:rPr lang="en-US" sz="2000" b="0" i="0" dirty="0">
                <a:solidFill>
                  <a:srgbClr val="000000"/>
                </a:solidFill>
                <a:latin typeface="Arial"/>
                <a:ea typeface="+mn-ea"/>
                <a:cs typeface="+mn-cs"/>
              </a:rPr>
              <a:t>.</a:t>
            </a:r>
          </a:p>
          <a:p>
            <a:pPr marL="0" algn="l" defTabSz="914400">
              <a:buNone/>
            </a:pPr>
            <a:endParaRPr lang="en-US" dirty="0" smtClean="0"/>
          </a:p>
          <a:p>
            <a:pPr marL="0" algn="l" defTabSz="914400">
              <a:buNone/>
            </a:pPr>
            <a:endParaRPr lang="en-US" dirty="0" smtClean="0"/>
          </a:p>
          <a:p>
            <a:pPr marL="0" algn="l" defTabSz="914400">
              <a:buNone/>
            </a:pPr>
            <a:r>
              <a:rPr lang="en-US" sz="1200" b="0" i="0" dirty="0" err="1">
                <a:solidFill>
                  <a:srgbClr val="000000"/>
                </a:solidFill>
                <a:latin typeface="Arial"/>
                <a:ea typeface="+mn-ea"/>
                <a:cs typeface="+mn-cs"/>
              </a:rPr>
              <a:t>Стратегическая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ориентация</a:t>
            </a:r>
            <a:r>
              <a:rPr lang="en-US" sz="1200" b="0" i="0" baseline="0" dirty="0">
                <a:solidFill>
                  <a:srgbClr val="000000"/>
                </a:solidFill>
                <a:latin typeface="Arial"/>
                <a:ea typeface="+mn-ea"/>
                <a:cs typeface="+mn-cs"/>
              </a:rPr>
              <a:t> ASE на SAP – </a:t>
            </a:r>
            <a:r>
              <a:rPr lang="en-US" sz="1200" b="0" i="0" baseline="0" dirty="0" err="1">
                <a:solidFill>
                  <a:srgbClr val="000000"/>
                </a:solidFill>
                <a:latin typeface="Arial"/>
                <a:ea typeface="+mn-ea"/>
                <a:cs typeface="+mn-cs"/>
              </a:rPr>
              <a:t>Крис</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расскажет</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подробнее</a:t>
            </a:r>
            <a:endParaRPr lang="en-US" sz="1200" b="0" i="0" baseline="0" dirty="0">
              <a:solidFill>
                <a:srgbClr val="000000"/>
              </a:solidFill>
              <a:latin typeface="Arial"/>
              <a:ea typeface="+mn-ea"/>
              <a:cs typeface="+mn-cs"/>
            </a:endParaRPr>
          </a:p>
          <a:p>
            <a:pPr marL="0" marR="0" indent="0" algn="l" defTabSz="1088136">
              <a:lnSpc>
                <a:spcPct val="100000"/>
              </a:lnSpc>
              <a:spcBef>
                <a:spcPts val="0"/>
              </a:spcBef>
              <a:spcAft>
                <a:spcPts val="0"/>
              </a:spcAft>
              <a:buNone/>
            </a:pPr>
            <a:endParaRPr lang="en-US" sz="1400" dirty="0" smtClean="0">
              <a:solidFill>
                <a:schemeClr val="tx1"/>
              </a:solidFill>
              <a:latin typeface="+mn-lt"/>
              <a:ea typeface="+mn-ea"/>
              <a:cs typeface="+mn-cs"/>
            </a:endParaRPr>
          </a:p>
          <a:p>
            <a:pPr marL="0" marR="0" indent="0" algn="l" defTabSz="1088136">
              <a:lnSpc>
                <a:spcPct val="100000"/>
              </a:lnSpc>
              <a:spcBef>
                <a:spcPts val="0"/>
              </a:spcBef>
              <a:spcAft>
                <a:spcPts val="0"/>
              </a:spcAft>
              <a:buNone/>
            </a:pPr>
            <a:r>
              <a:rPr lang="en-US" sz="1400" b="0" i="0" baseline="0" dirty="0" err="1">
                <a:solidFill>
                  <a:srgbClr val="000000"/>
                </a:solidFill>
                <a:latin typeface="Arial"/>
                <a:ea typeface="+mn-ea"/>
                <a:cs typeface="+mn-cs"/>
              </a:rPr>
              <a:t>Основные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моменты</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совместной</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разработки</a:t>
            </a:r>
            <a:r>
              <a:rPr lang="en-US" sz="1400" b="0" i="0" baseline="0" dirty="0">
                <a:solidFill>
                  <a:srgbClr val="000000"/>
                </a:solidFill>
                <a:latin typeface="Arial"/>
                <a:ea typeface="+mn-ea"/>
                <a:cs typeface="+mn-cs"/>
              </a:rPr>
              <a:t> и </a:t>
            </a:r>
            <a:r>
              <a:rPr lang="en-US" sz="1400" b="0" i="0" baseline="0" dirty="0" err="1">
                <a:solidFill>
                  <a:srgbClr val="000000"/>
                </a:solidFill>
                <a:latin typeface="Arial"/>
                <a:ea typeface="+mn-ea"/>
                <a:cs typeface="+mn-cs"/>
              </a:rPr>
              <a:t>инноваций</a:t>
            </a:r>
            <a:r>
              <a:rPr lang="en-US" sz="1400" b="0" i="0" baseline="0" dirty="0">
                <a:solidFill>
                  <a:srgbClr val="000000"/>
                </a:solidFill>
                <a:latin typeface="Arial"/>
                <a:ea typeface="+mn-ea"/>
                <a:cs typeface="+mn-cs"/>
              </a:rPr>
              <a:t>, </a:t>
            </a:r>
            <a:r>
              <a:rPr lang="en-US" sz="1400" b="0" i="0" baseline="0" dirty="0" err="1" smtClean="0">
                <a:solidFill>
                  <a:srgbClr val="000000"/>
                </a:solidFill>
                <a:latin typeface="Arial"/>
                <a:ea typeface="+mn-ea"/>
                <a:cs typeface="+mn-cs"/>
              </a:rPr>
              <a:t>связанны</a:t>
            </a:r>
            <a:r>
              <a:rPr lang="ru-RU" sz="1400" b="0" i="0" baseline="0" dirty="0" smtClean="0">
                <a:solidFill>
                  <a:srgbClr val="000000"/>
                </a:solidFill>
                <a:latin typeface="Arial"/>
                <a:ea typeface="+mn-ea"/>
                <a:cs typeface="+mn-cs"/>
              </a:rPr>
              <a:t>е</a:t>
            </a:r>
            <a:r>
              <a:rPr lang="en-US" sz="1400" b="0" i="0" baseline="0" dirty="0" smtClean="0">
                <a:solidFill>
                  <a:srgbClr val="000000"/>
                </a:solidFill>
                <a:latin typeface="Arial"/>
                <a:ea typeface="+mn-ea"/>
                <a:cs typeface="+mn-cs"/>
              </a:rPr>
              <a:t> </a:t>
            </a:r>
            <a:r>
              <a:rPr lang="en-US" sz="1400" b="0" i="0" baseline="0" dirty="0">
                <a:solidFill>
                  <a:srgbClr val="000000"/>
                </a:solidFill>
                <a:latin typeface="Arial"/>
                <a:ea typeface="+mn-ea"/>
                <a:cs typeface="+mn-cs"/>
              </a:rPr>
              <a:t>с </a:t>
            </a:r>
            <a:r>
              <a:rPr lang="en-US" sz="1400" b="0" i="0" baseline="0" dirty="0" err="1">
                <a:solidFill>
                  <a:srgbClr val="000000"/>
                </a:solidFill>
                <a:latin typeface="Arial"/>
                <a:ea typeface="+mn-ea"/>
                <a:cs typeface="+mn-cs"/>
              </a:rPr>
              <a:t>интеграцией</a:t>
            </a:r>
            <a:r>
              <a:rPr lang="en-US" sz="1400" b="0" i="0" baseline="0" dirty="0">
                <a:solidFill>
                  <a:srgbClr val="000000"/>
                </a:solidFill>
                <a:latin typeface="Arial"/>
                <a:ea typeface="+mn-ea"/>
                <a:cs typeface="+mn-cs"/>
              </a:rPr>
              <a:t> SAP и ASE.</a:t>
            </a:r>
          </a:p>
          <a:p>
            <a:pPr marL="0" algn="l" defTabSz="914400">
              <a:buNone/>
            </a:pPr>
            <a:endParaRPr lang="en-US" dirty="0" smtClean="0"/>
          </a:p>
          <a:p>
            <a:pPr marL="0" algn="l" defTabSz="914400">
              <a:buNone/>
            </a:pPr>
            <a:r>
              <a:rPr lang="en-US" sz="1400" b="0" i="0" baseline="0" dirty="0" smtClean="0">
                <a:solidFill>
                  <a:srgbClr val="000000"/>
                </a:solidFill>
                <a:latin typeface="Arial"/>
                <a:ea typeface="+mn-ea"/>
                <a:cs typeface="+mn-cs"/>
              </a:rPr>
              <a:t>o </a:t>
            </a:r>
            <a:r>
              <a:rPr lang="en-US" sz="1400" b="0" i="0" baseline="0" dirty="0" err="1">
                <a:solidFill>
                  <a:srgbClr val="000000"/>
                </a:solidFill>
                <a:latin typeface="Arial"/>
                <a:ea typeface="+mn-ea"/>
                <a:cs typeface="+mn-cs"/>
              </a:rPr>
              <a:t>Оптимизация</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подсистемы</a:t>
            </a:r>
            <a:r>
              <a:rPr lang="en-US" sz="1400" b="0" i="0" baseline="0" dirty="0">
                <a:solidFill>
                  <a:srgbClr val="000000"/>
                </a:solidFill>
                <a:latin typeface="Arial"/>
                <a:ea typeface="+mn-ea"/>
                <a:cs typeface="+mn-cs"/>
              </a:rPr>
              <a:t> </a:t>
            </a:r>
            <a:r>
              <a:rPr lang="en-US" sz="1400" b="0" i="0" baseline="0" dirty="0" err="1" smtClean="0">
                <a:solidFill>
                  <a:srgbClr val="000000"/>
                </a:solidFill>
                <a:latin typeface="Arial"/>
                <a:ea typeface="+mn-ea"/>
                <a:cs typeface="+mn-cs"/>
              </a:rPr>
              <a:t>хранения</a:t>
            </a:r>
            <a:endParaRPr lang="en-US" sz="1400" b="0" i="0" baseline="0" dirty="0">
              <a:solidFill>
                <a:srgbClr val="000000"/>
              </a:solidFill>
              <a:latin typeface="Arial"/>
              <a:ea typeface="+mn-ea"/>
              <a:cs typeface="+mn-cs"/>
            </a:endParaRPr>
          </a:p>
          <a:p>
            <a:pPr marL="0" algn="l" defTabSz="914400">
              <a:buNone/>
            </a:pPr>
            <a:r>
              <a:rPr lang="en-US" sz="1400" b="0" i="0" baseline="0" dirty="0">
                <a:solidFill>
                  <a:srgbClr val="000000"/>
                </a:solidFill>
                <a:latin typeface="Arial"/>
                <a:ea typeface="+mn-ea"/>
                <a:cs typeface="+mn-cs"/>
              </a:rPr>
              <a:t>	- </a:t>
            </a:r>
            <a:r>
              <a:rPr lang="en-US" sz="1400" b="0" i="0" baseline="0" dirty="0" err="1">
                <a:solidFill>
                  <a:srgbClr val="000000"/>
                </a:solidFill>
                <a:latin typeface="Arial"/>
                <a:ea typeface="+mn-ea"/>
                <a:cs typeface="+mn-cs"/>
              </a:rPr>
              <a:t>Сжатие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данные</a:t>
            </a:r>
            <a:r>
              <a:rPr lang="en-US" sz="1400" b="0" i="0" baseline="0" dirty="0">
                <a:solidFill>
                  <a:srgbClr val="000000"/>
                </a:solidFill>
                <a:latin typeface="Arial"/>
                <a:ea typeface="+mn-ea"/>
                <a:cs typeface="+mn-cs"/>
              </a:rPr>
              <a:t> и </a:t>
            </a:r>
            <a:r>
              <a:rPr lang="en-US" sz="1400" b="0" i="0" baseline="0" dirty="0" err="1">
                <a:solidFill>
                  <a:srgbClr val="000000"/>
                </a:solidFill>
                <a:latin typeface="Arial"/>
                <a:ea typeface="+mn-ea"/>
                <a:cs typeface="+mn-cs"/>
              </a:rPr>
              <a:t>текст</a:t>
            </a:r>
            <a:r>
              <a:rPr lang="en-US" sz="1400" b="0" i="0" baseline="0" dirty="0" smtClean="0">
                <a:solidFill>
                  <a:srgbClr val="000000"/>
                </a:solidFill>
                <a:latin typeface="Arial"/>
                <a:ea typeface="+mn-ea"/>
                <a:cs typeface="+mn-cs"/>
              </a:rPr>
              <a:t>). </a:t>
            </a:r>
            <a:endParaRPr lang="en-US" sz="1400" b="0" i="0" baseline="0" dirty="0">
              <a:solidFill>
                <a:srgbClr val="000000"/>
              </a:solidFill>
              <a:latin typeface="Arial"/>
              <a:ea typeface="+mn-ea"/>
              <a:cs typeface="+mn-cs"/>
            </a:endParaRPr>
          </a:p>
          <a:p>
            <a:pPr marL="0" algn="l" defTabSz="914400">
              <a:buNone/>
            </a:pPr>
            <a:r>
              <a:rPr lang="en-US" sz="1400" b="0" i="0" baseline="0" dirty="0">
                <a:solidFill>
                  <a:srgbClr val="000000"/>
                </a:solidFill>
                <a:latin typeface="Arial"/>
                <a:ea typeface="+mn-ea"/>
                <a:cs typeface="+mn-cs"/>
              </a:rPr>
              <a:t>	- Хранилище данных, </a:t>
            </a:r>
            <a:r>
              <a:rPr lang="en-US" sz="1400" b="0" i="0" baseline="0" dirty="0" err="1">
                <a:solidFill>
                  <a:srgbClr val="000000"/>
                </a:solidFill>
                <a:latin typeface="Arial"/>
                <a:ea typeface="+mn-ea"/>
                <a:cs typeface="+mn-cs"/>
              </a:rPr>
              <a:t>ориентированное</a:t>
            </a:r>
            <a:r>
              <a:rPr lang="en-US" sz="1400" b="0" i="0" baseline="0" dirty="0">
                <a:solidFill>
                  <a:srgbClr val="000000"/>
                </a:solidFill>
                <a:latin typeface="Arial"/>
                <a:ea typeface="+mn-ea"/>
                <a:cs typeface="+mn-cs"/>
              </a:rPr>
              <a:t> на </a:t>
            </a:r>
            <a:r>
              <a:rPr lang="en-US" sz="1400" b="0" i="0" baseline="0" dirty="0" err="1">
                <a:solidFill>
                  <a:srgbClr val="000000"/>
                </a:solidFill>
                <a:latin typeface="Arial"/>
                <a:ea typeface="+mn-ea"/>
                <a:cs typeface="+mn-cs"/>
              </a:rPr>
              <a:t>работу</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со</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строками</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оптимизированное</a:t>
            </a:r>
            <a:r>
              <a:rPr lang="en-US" sz="1400" b="0" i="0" baseline="0" dirty="0">
                <a:solidFill>
                  <a:srgbClr val="000000"/>
                </a:solidFill>
                <a:latin typeface="Arial"/>
                <a:ea typeface="+mn-ea"/>
                <a:cs typeface="+mn-cs"/>
              </a:rPr>
              <a:t> для </a:t>
            </a:r>
            <a:r>
              <a:rPr lang="en-US" sz="1400" b="0" i="0" baseline="0" dirty="0" err="1">
                <a:solidFill>
                  <a:srgbClr val="000000"/>
                </a:solidFill>
                <a:latin typeface="Arial"/>
                <a:ea typeface="+mn-ea"/>
                <a:cs typeface="+mn-cs"/>
              </a:rPr>
              <a:t>менее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масштабных</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сфер</a:t>
            </a:r>
            <a:r>
              <a:rPr lang="en-US" sz="1400" b="0" i="0" baseline="0" dirty="0">
                <a:solidFill>
                  <a:srgbClr val="000000"/>
                </a:solidFill>
                <a:latin typeface="Arial"/>
                <a:ea typeface="+mn-ea"/>
                <a:cs typeface="+mn-cs"/>
              </a:rPr>
              <a:t> бизнеса.</a:t>
            </a:r>
          </a:p>
          <a:p>
            <a:pPr marL="0" algn="l" defTabSz="914400">
              <a:buNone/>
            </a:pPr>
            <a:r>
              <a:rPr lang="en-US" sz="1400" b="0" i="0" baseline="0" dirty="0">
                <a:solidFill>
                  <a:srgbClr val="000000"/>
                </a:solidFill>
                <a:latin typeface="Arial"/>
                <a:ea typeface="+mn-ea"/>
                <a:cs typeface="+mn-cs"/>
              </a:rPr>
              <a:t>	- </a:t>
            </a:r>
            <a:r>
              <a:rPr lang="en-US" sz="1400" b="0" i="0" baseline="0" dirty="0" err="1">
                <a:solidFill>
                  <a:srgbClr val="000000"/>
                </a:solidFill>
                <a:latin typeface="Arial"/>
                <a:ea typeface="+mn-ea"/>
                <a:cs typeface="+mn-cs"/>
              </a:rPr>
              <a:t>Оптимизированные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команды</a:t>
            </a:r>
            <a:r>
              <a:rPr lang="en-US" sz="1400" b="0" i="0" baseline="0" dirty="0">
                <a:solidFill>
                  <a:srgbClr val="000000"/>
                </a:solidFill>
                <a:latin typeface="Arial"/>
                <a:ea typeface="+mn-ea"/>
                <a:cs typeface="+mn-cs"/>
              </a:rPr>
              <a:t> DDL, </a:t>
            </a:r>
            <a:r>
              <a:rPr lang="en-US" sz="1400" b="0" i="0" baseline="0" dirty="0" err="1">
                <a:solidFill>
                  <a:srgbClr val="000000"/>
                </a:solidFill>
                <a:latin typeface="Arial"/>
                <a:ea typeface="+mn-ea"/>
                <a:cs typeface="+mn-cs"/>
              </a:rPr>
              <a:t>которые</a:t>
            </a:r>
            <a:r>
              <a:rPr lang="en-US" sz="1400" b="0" i="0" baseline="0" dirty="0">
                <a:solidFill>
                  <a:srgbClr val="000000"/>
                </a:solidFill>
                <a:latin typeface="Arial"/>
                <a:ea typeface="+mn-ea"/>
                <a:cs typeface="+mn-cs"/>
              </a:rPr>
              <a:t> не </a:t>
            </a:r>
            <a:r>
              <a:rPr lang="en-US" sz="1400" b="0" i="0" baseline="0" dirty="0" err="1">
                <a:solidFill>
                  <a:srgbClr val="000000"/>
                </a:solidFill>
                <a:latin typeface="Arial"/>
                <a:ea typeface="+mn-ea"/>
                <a:cs typeface="+mn-cs"/>
              </a:rPr>
              <a:t>предъявляют</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дополнительных</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требований</a:t>
            </a:r>
            <a:r>
              <a:rPr lang="en-US" sz="1400" b="0" i="0" baseline="0" dirty="0">
                <a:solidFill>
                  <a:srgbClr val="000000"/>
                </a:solidFill>
                <a:latin typeface="Arial"/>
                <a:ea typeface="+mn-ea"/>
                <a:cs typeface="+mn-cs"/>
              </a:rPr>
              <a:t> к </a:t>
            </a:r>
            <a:r>
              <a:rPr lang="en-US" sz="1400" b="0" i="0" baseline="0" dirty="0" err="1">
                <a:solidFill>
                  <a:srgbClr val="000000"/>
                </a:solidFill>
                <a:latin typeface="Arial"/>
                <a:ea typeface="+mn-ea"/>
                <a:cs typeface="+mn-cs"/>
              </a:rPr>
              <a:t>хранилищам</a:t>
            </a:r>
            <a:r>
              <a:rPr lang="en-US" sz="1400" b="0" i="0" baseline="0" dirty="0">
                <a:solidFill>
                  <a:srgbClr val="000000"/>
                </a:solidFill>
                <a:latin typeface="Arial"/>
                <a:ea typeface="+mn-ea"/>
                <a:cs typeface="+mn-cs"/>
              </a:rPr>
              <a:t> данных.</a:t>
            </a:r>
          </a:p>
          <a:p>
            <a:pPr marL="0" algn="l" defTabSz="914400">
              <a:buNone/>
            </a:pPr>
            <a:r>
              <a:rPr lang="en-US" sz="1400" b="0" i="0" baseline="0" dirty="0">
                <a:solidFill>
                  <a:srgbClr val="000000"/>
                </a:solidFill>
                <a:latin typeface="Arial"/>
                <a:ea typeface="+mn-ea"/>
                <a:cs typeface="+mn-cs"/>
              </a:rPr>
              <a:t>	- </a:t>
            </a:r>
            <a:r>
              <a:rPr lang="en-US" sz="1400" b="0" i="0" baseline="0" dirty="0" err="1">
                <a:solidFill>
                  <a:srgbClr val="000000"/>
                </a:solidFill>
                <a:latin typeface="Arial"/>
                <a:ea typeface="+mn-ea"/>
                <a:cs typeface="+mn-cs"/>
              </a:rPr>
              <a:t>Возможность</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отложить</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выделение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места</a:t>
            </a:r>
            <a:r>
              <a:rPr lang="en-US" sz="1400" b="0" i="0" baseline="0" dirty="0">
                <a:solidFill>
                  <a:srgbClr val="000000"/>
                </a:solidFill>
                <a:latin typeface="Arial"/>
                <a:ea typeface="+mn-ea"/>
                <a:cs typeface="+mn-cs"/>
              </a:rPr>
              <a:t> на </a:t>
            </a:r>
            <a:r>
              <a:rPr lang="en-US" sz="1400" b="0" i="0" baseline="0" dirty="0" err="1">
                <a:solidFill>
                  <a:srgbClr val="000000"/>
                </a:solidFill>
                <a:latin typeface="Arial"/>
                <a:ea typeface="+mn-ea"/>
                <a:cs typeface="+mn-cs"/>
              </a:rPr>
              <a:t>дисках</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под</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вновь</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созданные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таблицы</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пока</a:t>
            </a:r>
            <a:r>
              <a:rPr lang="en-US" sz="1400" b="0" i="0" baseline="0" dirty="0">
                <a:solidFill>
                  <a:srgbClr val="000000"/>
                </a:solidFill>
                <a:latin typeface="Arial"/>
                <a:ea typeface="+mn-ea"/>
                <a:cs typeface="+mn-cs"/>
              </a:rPr>
              <a:t> не </a:t>
            </a:r>
            <a:r>
              <a:rPr lang="en-US" sz="1400" b="0" i="0" baseline="0" dirty="0" err="1">
                <a:solidFill>
                  <a:srgbClr val="000000"/>
                </a:solidFill>
                <a:latin typeface="Arial"/>
                <a:ea typeface="+mn-ea"/>
                <a:cs typeface="+mn-cs"/>
              </a:rPr>
              <a:t>появится</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реальная</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необходимость</a:t>
            </a:r>
            <a:r>
              <a:rPr lang="en-US" sz="1400" b="0" i="0" baseline="0" dirty="0">
                <a:solidFill>
                  <a:srgbClr val="000000"/>
                </a:solidFill>
                <a:latin typeface="Arial"/>
                <a:ea typeface="+mn-ea"/>
                <a:cs typeface="+mn-cs"/>
              </a:rPr>
              <a:t>.</a:t>
            </a:r>
          </a:p>
          <a:p>
            <a:pPr marL="0" algn="l" defTabSz="914400">
              <a:buNone/>
            </a:pPr>
            <a:endParaRPr lang="en-US" sz="1400" dirty="0" smtClean="0">
              <a:solidFill>
                <a:schemeClr val="tx1"/>
              </a:solidFill>
              <a:latin typeface="+mn-lt"/>
              <a:ea typeface="+mn-ea"/>
              <a:cs typeface="+mn-cs"/>
            </a:endParaRPr>
          </a:p>
          <a:p>
            <a:pPr marL="0" algn="l" defTabSz="914400">
              <a:buNone/>
            </a:pPr>
            <a:r>
              <a:rPr lang="en-US" sz="1400" b="0" i="0" baseline="0" dirty="0">
                <a:solidFill>
                  <a:srgbClr val="000000"/>
                </a:solidFill>
                <a:latin typeface="Arial"/>
                <a:ea typeface="+mn-ea"/>
                <a:cs typeface="+mn-cs"/>
              </a:rPr>
              <a:t>o </a:t>
            </a:r>
            <a:r>
              <a:rPr lang="en-US" sz="1400" b="0" i="0" baseline="0" dirty="0" err="1">
                <a:solidFill>
                  <a:srgbClr val="000000"/>
                </a:solidFill>
                <a:latin typeface="Arial"/>
                <a:ea typeface="+mn-ea"/>
                <a:cs typeface="+mn-cs"/>
              </a:rPr>
              <a:t>Управление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текстом</a:t>
            </a:r>
            <a:endParaRPr lang="en-US" sz="1400" b="0" i="0" baseline="0" dirty="0">
              <a:solidFill>
                <a:srgbClr val="000000"/>
              </a:solidFill>
              <a:latin typeface="Arial"/>
              <a:ea typeface="+mn-ea"/>
              <a:cs typeface="+mn-cs"/>
            </a:endParaRPr>
          </a:p>
          <a:p>
            <a:pPr marL="0" algn="l" defTabSz="914400">
              <a:buNone/>
            </a:pPr>
            <a:r>
              <a:rPr lang="en-US" sz="1400" b="0" i="0" baseline="0" dirty="0">
                <a:solidFill>
                  <a:srgbClr val="000000"/>
                </a:solidFill>
                <a:latin typeface="Arial"/>
                <a:ea typeface="+mn-ea"/>
                <a:cs typeface="+mn-cs"/>
              </a:rPr>
              <a:t>	- </a:t>
            </a:r>
            <a:r>
              <a:rPr lang="en-US" sz="1400" b="0" i="0" baseline="0" dirty="0" err="1">
                <a:solidFill>
                  <a:srgbClr val="000000"/>
                </a:solidFill>
                <a:latin typeface="Arial"/>
                <a:ea typeface="+mn-ea"/>
                <a:cs typeface="+mn-cs"/>
              </a:rPr>
              <a:t>Эффективное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управление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текстом</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извлечение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обновление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позволяет</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свести</a:t>
            </a:r>
            <a:r>
              <a:rPr lang="en-US" sz="1400" b="0" i="0" baseline="0" dirty="0">
                <a:solidFill>
                  <a:srgbClr val="000000"/>
                </a:solidFill>
                <a:latin typeface="Arial"/>
                <a:ea typeface="+mn-ea"/>
                <a:cs typeface="+mn-cs"/>
              </a:rPr>
              <a:t> к </a:t>
            </a:r>
            <a:r>
              <a:rPr lang="en-US" sz="1400" b="0" i="0" baseline="0" dirty="0" err="1">
                <a:solidFill>
                  <a:srgbClr val="000000"/>
                </a:solidFill>
                <a:latin typeface="Arial"/>
                <a:ea typeface="+mn-ea"/>
                <a:cs typeface="+mn-cs"/>
              </a:rPr>
              <a:t>минимуму</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сетевой</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трафик</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между</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клиентами</a:t>
            </a:r>
            <a:r>
              <a:rPr lang="en-US" sz="1400" b="0" i="0" baseline="0" dirty="0">
                <a:solidFill>
                  <a:srgbClr val="000000"/>
                </a:solidFill>
                <a:latin typeface="Arial"/>
                <a:ea typeface="+mn-ea"/>
                <a:cs typeface="+mn-cs"/>
              </a:rPr>
              <a:t> и </a:t>
            </a:r>
            <a:r>
              <a:rPr lang="en-US" sz="1400" b="0" i="0" baseline="0" dirty="0" err="1">
                <a:solidFill>
                  <a:srgbClr val="000000"/>
                </a:solidFill>
                <a:latin typeface="Arial"/>
                <a:ea typeface="+mn-ea"/>
                <a:cs typeface="+mn-cs"/>
              </a:rPr>
              <a:t>сервером</a:t>
            </a:r>
            <a:r>
              <a:rPr lang="en-US" sz="1400" b="0" i="0" baseline="0" dirty="0">
                <a:solidFill>
                  <a:srgbClr val="000000"/>
                </a:solidFill>
                <a:latin typeface="Arial"/>
                <a:ea typeface="+mn-ea"/>
                <a:cs typeface="+mn-cs"/>
              </a:rPr>
              <a:t>.</a:t>
            </a:r>
          </a:p>
          <a:p>
            <a:pPr marL="0" algn="l" defTabSz="914400">
              <a:buNone/>
            </a:pPr>
            <a:r>
              <a:rPr lang="en-US" sz="1400" b="0" i="0" baseline="0" dirty="0">
                <a:solidFill>
                  <a:srgbClr val="000000"/>
                </a:solidFill>
                <a:latin typeface="Arial"/>
                <a:ea typeface="+mn-ea"/>
                <a:cs typeface="+mn-cs"/>
              </a:rPr>
              <a:t>	</a:t>
            </a:r>
          </a:p>
          <a:p>
            <a:pPr marL="0" algn="l" defTabSz="914400">
              <a:buNone/>
            </a:pPr>
            <a:r>
              <a:rPr lang="en-US" sz="1400" b="0" i="0" baseline="0" dirty="0">
                <a:solidFill>
                  <a:srgbClr val="000000"/>
                </a:solidFill>
                <a:latin typeface="Arial"/>
                <a:ea typeface="+mn-ea"/>
                <a:cs typeface="+mn-cs"/>
              </a:rPr>
              <a:t>o DDL для </a:t>
            </a:r>
            <a:r>
              <a:rPr lang="en-US" sz="1400" b="0" i="0" baseline="0" dirty="0" err="1">
                <a:solidFill>
                  <a:srgbClr val="000000"/>
                </a:solidFill>
                <a:latin typeface="Arial"/>
                <a:ea typeface="+mn-ea"/>
                <a:cs typeface="+mn-cs"/>
              </a:rPr>
              <a:t>многократного</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использования</a:t>
            </a:r>
            <a:r>
              <a:rPr lang="en-US" sz="1400" b="0" i="0" baseline="0" dirty="0">
                <a:solidFill>
                  <a:srgbClr val="000000"/>
                </a:solidFill>
                <a:latin typeface="Arial"/>
                <a:ea typeface="+mn-ea"/>
                <a:cs typeface="+mn-cs"/>
              </a:rPr>
              <a:t> и </a:t>
            </a:r>
            <a:r>
              <a:rPr lang="en-US" sz="1400" b="0" i="0" baseline="0" dirty="0" err="1">
                <a:solidFill>
                  <a:srgbClr val="000000"/>
                </a:solidFill>
                <a:latin typeface="Arial"/>
                <a:ea typeface="+mn-ea"/>
                <a:cs typeface="+mn-cs"/>
              </a:rPr>
              <a:t>другие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возможности</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позволяющие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как</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можно</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реже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обращаться</a:t>
            </a:r>
            <a:r>
              <a:rPr lang="en-US" sz="1400" b="0" i="0" baseline="0" dirty="0">
                <a:solidFill>
                  <a:srgbClr val="000000"/>
                </a:solidFill>
                <a:latin typeface="Arial"/>
                <a:ea typeface="+mn-ea"/>
                <a:cs typeface="+mn-cs"/>
              </a:rPr>
              <a:t> к </a:t>
            </a:r>
            <a:r>
              <a:rPr lang="en-US" sz="1400" b="0" i="0" baseline="0" dirty="0" err="1">
                <a:solidFill>
                  <a:srgbClr val="000000"/>
                </a:solidFill>
                <a:latin typeface="Arial"/>
                <a:ea typeface="+mn-ea"/>
                <a:cs typeface="+mn-cs"/>
              </a:rPr>
              <a:t>администратору</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баз</a:t>
            </a:r>
            <a:r>
              <a:rPr lang="en-US" sz="1400" b="0" i="0" baseline="0" dirty="0">
                <a:solidFill>
                  <a:srgbClr val="000000"/>
                </a:solidFill>
                <a:latin typeface="Arial"/>
                <a:ea typeface="+mn-ea"/>
                <a:cs typeface="+mn-cs"/>
              </a:rPr>
              <a:t> </a:t>
            </a:r>
            <a:r>
              <a:rPr lang="en-US" sz="1400" b="0" i="0" baseline="0" dirty="0" smtClean="0">
                <a:solidFill>
                  <a:srgbClr val="000000"/>
                </a:solidFill>
                <a:latin typeface="Arial"/>
                <a:ea typeface="+mn-ea"/>
                <a:cs typeface="+mn-cs"/>
              </a:rPr>
              <a:t>данных</a:t>
            </a:r>
            <a:endParaRPr lang="en-US" sz="1400" b="0" i="0" baseline="0" dirty="0">
              <a:solidFill>
                <a:srgbClr val="000000"/>
              </a:solidFill>
              <a:latin typeface="Arial"/>
              <a:ea typeface="+mn-ea"/>
              <a:cs typeface="+mn-cs"/>
            </a:endParaRPr>
          </a:p>
          <a:p>
            <a:pPr marL="0" algn="l" defTabSz="914400">
              <a:buNone/>
            </a:pPr>
            <a:endParaRPr lang="en-US" sz="1400" dirty="0" smtClean="0">
              <a:solidFill>
                <a:schemeClr val="tx1"/>
              </a:solidFill>
              <a:latin typeface="+mn-lt"/>
              <a:ea typeface="+mn-ea"/>
              <a:cs typeface="+mn-cs"/>
            </a:endParaRPr>
          </a:p>
          <a:p>
            <a:pPr marL="0" algn="l" defTabSz="914400">
              <a:buNone/>
            </a:pPr>
            <a:r>
              <a:rPr lang="en-US" sz="1400" b="0" i="0" baseline="0" dirty="0">
                <a:solidFill>
                  <a:srgbClr val="000000"/>
                </a:solidFill>
                <a:latin typeface="Arial"/>
                <a:ea typeface="+mn-ea"/>
                <a:cs typeface="+mn-cs"/>
              </a:rPr>
              <a:t>o </a:t>
            </a:r>
            <a:r>
              <a:rPr lang="en-US" sz="1400" b="0" i="0" baseline="0" dirty="0" err="1">
                <a:solidFill>
                  <a:srgbClr val="000000"/>
                </a:solidFill>
                <a:latin typeface="Arial"/>
                <a:ea typeface="+mn-ea"/>
                <a:cs typeface="+mn-cs"/>
              </a:rPr>
              <a:t>Операции</a:t>
            </a:r>
            <a:r>
              <a:rPr lang="en-US" sz="1400" b="0" i="0" baseline="0" dirty="0">
                <a:solidFill>
                  <a:srgbClr val="000000"/>
                </a:solidFill>
                <a:latin typeface="Arial"/>
                <a:ea typeface="+mn-ea"/>
                <a:cs typeface="+mn-cs"/>
              </a:rPr>
              <a:t>, не </a:t>
            </a:r>
            <a:r>
              <a:rPr lang="en-US" sz="1400" b="0" i="0" baseline="0" dirty="0" err="1">
                <a:solidFill>
                  <a:srgbClr val="000000"/>
                </a:solidFill>
                <a:latin typeface="Arial"/>
                <a:ea typeface="+mn-ea"/>
                <a:cs typeface="+mn-cs"/>
              </a:rPr>
              <a:t>требующие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приостановки</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бизнес-процессов</a:t>
            </a:r>
            <a:r>
              <a:rPr lang="en-US" sz="1400" b="0" i="0" baseline="0" dirty="0">
                <a:solidFill>
                  <a:srgbClr val="000000"/>
                </a:solidFill>
                <a:latin typeface="Arial"/>
                <a:ea typeface="+mn-ea"/>
                <a:cs typeface="+mn-cs"/>
              </a:rPr>
              <a:t> или </a:t>
            </a:r>
            <a:r>
              <a:rPr lang="en-US" sz="1400" b="0" i="0" baseline="0" dirty="0" err="1">
                <a:solidFill>
                  <a:srgbClr val="000000"/>
                </a:solidFill>
                <a:latin typeface="Arial"/>
                <a:ea typeface="+mn-ea"/>
                <a:cs typeface="+mn-cs"/>
              </a:rPr>
              <a:t>транзакций</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например</a:t>
            </a:r>
            <a:r>
              <a:rPr lang="en-US" sz="1400" b="0" i="0" baseline="0" dirty="0">
                <a:solidFill>
                  <a:srgbClr val="000000"/>
                </a:solidFill>
                <a:latin typeface="Arial"/>
                <a:ea typeface="+mn-ea"/>
                <a:cs typeface="+mn-cs"/>
              </a:rPr>
              <a:t>, с </a:t>
            </a:r>
            <a:r>
              <a:rPr lang="en-US" sz="1400" b="0" i="0" baseline="0" dirty="0" err="1">
                <a:solidFill>
                  <a:srgbClr val="000000"/>
                </a:solidFill>
                <a:latin typeface="Arial"/>
                <a:ea typeface="+mn-ea"/>
                <a:cs typeface="+mn-cs"/>
              </a:rPr>
              <a:t>целью</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реорганизации</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таблиц</a:t>
            </a:r>
            <a:r>
              <a:rPr lang="en-US" sz="1400" b="0" i="0" baseline="0" dirty="0">
                <a:solidFill>
                  <a:srgbClr val="000000"/>
                </a:solidFill>
                <a:latin typeface="Arial"/>
                <a:ea typeface="+mn-ea"/>
                <a:cs typeface="+mn-cs"/>
              </a:rPr>
              <a:t> </a:t>
            </a:r>
            <a:r>
              <a:rPr lang="en-US" sz="1400" b="0" i="0" baseline="0" dirty="0" smtClean="0">
                <a:solidFill>
                  <a:srgbClr val="000000"/>
                </a:solidFill>
                <a:latin typeface="Arial"/>
                <a:ea typeface="+mn-ea"/>
                <a:cs typeface="+mn-cs"/>
              </a:rPr>
              <a:t>данных</a:t>
            </a:r>
            <a:endParaRPr lang="en-US" sz="1400" b="0" i="0" baseline="0" dirty="0">
              <a:solidFill>
                <a:srgbClr val="000000"/>
              </a:solidFill>
              <a:latin typeface="Arial"/>
              <a:ea typeface="+mn-ea"/>
              <a:cs typeface="+mn-cs"/>
            </a:endParaRPr>
          </a:p>
          <a:p>
            <a:pPr marL="0" algn="l" defTabSz="914400">
              <a:buNone/>
            </a:pPr>
            <a:endParaRPr lang="en-US" sz="1400" dirty="0" smtClean="0">
              <a:solidFill>
                <a:schemeClr val="tx1"/>
              </a:solidFill>
              <a:latin typeface="+mn-lt"/>
              <a:ea typeface="+mn-ea"/>
              <a:cs typeface="+mn-cs"/>
            </a:endParaRPr>
          </a:p>
          <a:p>
            <a:pPr marL="0" algn="l" defTabSz="914400">
              <a:buNone/>
            </a:pPr>
            <a:r>
              <a:rPr lang="en-US" sz="1400" b="0" i="0" baseline="0" dirty="0">
                <a:solidFill>
                  <a:srgbClr val="000000"/>
                </a:solidFill>
                <a:latin typeface="Arial"/>
                <a:ea typeface="+mn-ea"/>
                <a:cs typeface="+mn-cs"/>
              </a:rPr>
              <a:t>o ﻿</a:t>
            </a:r>
            <a:r>
              <a:rPr lang="en-US" sz="1400" b="0" i="0" baseline="0" dirty="0" err="1">
                <a:solidFill>
                  <a:srgbClr val="000000"/>
                </a:solidFill>
                <a:latin typeface="Arial"/>
                <a:ea typeface="+mn-ea"/>
                <a:cs typeface="+mn-cs"/>
              </a:rPr>
              <a:t>Усовершенствованные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инструменты</a:t>
            </a:r>
            <a:r>
              <a:rPr lang="en-US" sz="1400" b="0" i="0" baseline="0" dirty="0">
                <a:solidFill>
                  <a:srgbClr val="000000"/>
                </a:solidFill>
                <a:latin typeface="Arial"/>
                <a:ea typeface="+mn-ea"/>
                <a:cs typeface="+mn-cs"/>
              </a:rPr>
              <a:t> для ﻿﻿</a:t>
            </a:r>
            <a:r>
              <a:rPr lang="en-US" sz="1400" b="0" i="0" baseline="0" dirty="0" err="1">
                <a:solidFill>
                  <a:srgbClr val="000000"/>
                </a:solidFill>
                <a:latin typeface="Arial"/>
                <a:ea typeface="+mn-ea"/>
                <a:cs typeface="+mn-cs"/>
              </a:rPr>
              <a:t>диагностики</a:t>
            </a:r>
            <a:r>
              <a:rPr lang="en-US" sz="1400" b="0" i="0" baseline="0" dirty="0">
                <a:solidFill>
                  <a:srgbClr val="000000"/>
                </a:solidFill>
                <a:latin typeface="Arial"/>
                <a:ea typeface="+mn-ea"/>
                <a:cs typeface="+mn-cs"/>
              </a:rPr>
              <a:t> и </a:t>
            </a:r>
            <a:r>
              <a:rPr lang="en-US" sz="1400" b="0" i="0" baseline="0" dirty="0" err="1">
                <a:solidFill>
                  <a:srgbClr val="000000"/>
                </a:solidFill>
                <a:latin typeface="Arial"/>
                <a:ea typeface="+mn-ea"/>
                <a:cs typeface="+mn-cs"/>
              </a:rPr>
              <a:t>мониторинга</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позволяют</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администратору</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баз</a:t>
            </a:r>
            <a:r>
              <a:rPr lang="en-US" sz="1400" b="0" i="0" baseline="0" dirty="0">
                <a:solidFill>
                  <a:srgbClr val="000000"/>
                </a:solidFill>
                <a:latin typeface="Arial"/>
                <a:ea typeface="+mn-ea"/>
                <a:cs typeface="+mn-cs"/>
              </a:rPr>
              <a:t> данных </a:t>
            </a:r>
            <a:r>
              <a:rPr lang="en-US" sz="1400" b="0" i="0" baseline="0" dirty="0" err="1">
                <a:solidFill>
                  <a:srgbClr val="000000"/>
                </a:solidFill>
                <a:latin typeface="Arial"/>
                <a:ea typeface="+mn-ea"/>
                <a:cs typeface="+mn-cs"/>
              </a:rPr>
              <a:t>использовать</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единый</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пульт</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управления</a:t>
            </a:r>
            <a:r>
              <a:rPr lang="en-US" sz="1400" b="0" i="0" baseline="0" dirty="0">
                <a:solidFill>
                  <a:srgbClr val="000000"/>
                </a:solidFill>
                <a:latin typeface="Arial"/>
                <a:ea typeface="+mn-ea"/>
                <a:cs typeface="+mn-cs"/>
              </a:rPr>
              <a:t> для </a:t>
            </a:r>
            <a:r>
              <a:rPr lang="en-US" sz="1400" b="0" i="0" baseline="0" dirty="0" err="1">
                <a:solidFill>
                  <a:srgbClr val="000000"/>
                </a:solidFill>
                <a:latin typeface="Arial"/>
                <a:ea typeface="+mn-ea"/>
                <a:cs typeface="+mn-cs"/>
              </a:rPr>
              <a:t>решения</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всех</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соответствующих</a:t>
            </a:r>
            <a:r>
              <a:rPr lang="en-US" sz="1400" b="0" i="0" baseline="0" dirty="0">
                <a:solidFill>
                  <a:srgbClr val="000000"/>
                </a:solidFill>
                <a:latin typeface="Arial"/>
                <a:ea typeface="+mn-ea"/>
                <a:cs typeface="+mn-cs"/>
              </a:rPr>
              <a:t> </a:t>
            </a:r>
            <a:r>
              <a:rPr lang="en-US" sz="1400" b="0" i="0" baseline="0" dirty="0" err="1" smtClean="0">
                <a:solidFill>
                  <a:srgbClr val="000000"/>
                </a:solidFill>
                <a:latin typeface="Arial"/>
                <a:ea typeface="+mn-ea"/>
                <a:cs typeface="+mn-cs"/>
              </a:rPr>
              <a:t>задач</a:t>
            </a:r>
            <a:endParaRPr lang="en-US" sz="1400" b="0" i="0" baseline="0" dirty="0">
              <a:solidFill>
                <a:srgbClr val="000000"/>
              </a:solidFill>
              <a:latin typeface="Arial"/>
              <a:ea typeface="+mn-ea"/>
              <a:cs typeface="+mn-cs"/>
            </a:endParaRPr>
          </a:p>
          <a:p>
            <a:pPr marL="0" algn="l" defTabSz="914400">
              <a:buNone/>
            </a:pPr>
            <a:endParaRPr lang="en-US" sz="1400" dirty="0" smtClean="0">
              <a:solidFill>
                <a:schemeClr val="tx1"/>
              </a:solidFill>
              <a:latin typeface="+mn-lt"/>
              <a:ea typeface="+mn-ea"/>
              <a:cs typeface="+mn-cs"/>
            </a:endParaRPr>
          </a:p>
          <a:p>
            <a:pPr marL="0" algn="l" defTabSz="914400">
              <a:buNone/>
            </a:pPr>
            <a:r>
              <a:rPr lang="en-US" sz="1400" b="0" i="0" baseline="0" dirty="0">
                <a:solidFill>
                  <a:srgbClr val="000000"/>
                </a:solidFill>
                <a:latin typeface="Arial"/>
                <a:ea typeface="+mn-ea"/>
                <a:cs typeface="+mn-cs"/>
              </a:rPr>
              <a:t>o </a:t>
            </a:r>
            <a:r>
              <a:rPr lang="en-US" sz="1400" b="0" i="0" baseline="0" dirty="0" err="1">
                <a:solidFill>
                  <a:srgbClr val="000000"/>
                </a:solidFill>
                <a:latin typeface="Arial"/>
                <a:ea typeface="+mn-ea"/>
                <a:cs typeface="+mn-cs"/>
              </a:rPr>
              <a:t>Инструменты</a:t>
            </a:r>
            <a:r>
              <a:rPr lang="en-US" sz="1400" b="0" i="0" baseline="0" dirty="0">
                <a:solidFill>
                  <a:srgbClr val="000000"/>
                </a:solidFill>
                <a:latin typeface="Arial"/>
                <a:ea typeface="+mn-ea"/>
                <a:cs typeface="+mn-cs"/>
              </a:rPr>
              <a:t> для </a:t>
            </a:r>
            <a:r>
              <a:rPr lang="en-US" sz="1400" b="0" i="0" baseline="0" dirty="0" err="1">
                <a:solidFill>
                  <a:srgbClr val="000000"/>
                </a:solidFill>
                <a:latin typeface="Arial"/>
                <a:ea typeface="+mn-ea"/>
                <a:cs typeface="+mn-cs"/>
              </a:rPr>
              <a:t>повышения</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эффективности</a:t>
            </a:r>
            <a:r>
              <a:rPr lang="en-US" sz="1400" b="0" i="0" baseline="0" dirty="0">
                <a:solidFill>
                  <a:srgbClr val="000000"/>
                </a:solidFill>
                <a:latin typeface="Arial"/>
                <a:ea typeface="+mn-ea"/>
                <a:cs typeface="+mn-cs"/>
              </a:rPr>
              <a:t> и </a:t>
            </a:r>
            <a:r>
              <a:rPr lang="en-US" sz="1400" b="0" i="0" baseline="0" dirty="0" err="1">
                <a:solidFill>
                  <a:srgbClr val="000000"/>
                </a:solidFill>
                <a:latin typeface="Arial"/>
                <a:ea typeface="+mn-ea"/>
                <a:cs typeface="+mn-cs"/>
              </a:rPr>
              <a:t>ускорения</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процесса</a:t>
            </a:r>
            <a:r>
              <a:rPr lang="en-US" sz="1400" b="0" i="0" baseline="0" dirty="0">
                <a:solidFill>
                  <a:srgbClr val="000000"/>
                </a:solidFill>
                <a:latin typeface="Arial"/>
                <a:ea typeface="+mn-ea"/>
                <a:cs typeface="+mn-cs"/>
              </a:rPr>
              <a:t> </a:t>
            </a:r>
            <a:r>
              <a:rPr lang="en-US" sz="1400" b="0" i="0" baseline="0" dirty="0" err="1" smtClean="0">
                <a:solidFill>
                  <a:srgbClr val="000000"/>
                </a:solidFill>
                <a:latin typeface="Arial"/>
                <a:ea typeface="+mn-ea"/>
                <a:cs typeface="+mn-cs"/>
              </a:rPr>
              <a:t>диагностики</a:t>
            </a:r>
            <a:r>
              <a:rPr lang="ru-RU" sz="1400" b="0" i="0" baseline="0" dirty="0" smtClean="0">
                <a:solidFill>
                  <a:srgbClr val="000000"/>
                </a:solidFill>
                <a:latin typeface="Arial"/>
                <a:ea typeface="+mn-ea"/>
                <a:cs typeface="+mn-cs"/>
              </a:rPr>
              <a:t>, а также </a:t>
            </a:r>
            <a:r>
              <a:rPr lang="en-US" sz="1400" b="0" i="0" baseline="0" dirty="0" err="1" smtClean="0">
                <a:solidFill>
                  <a:srgbClr val="000000"/>
                </a:solidFill>
                <a:latin typeface="Arial"/>
                <a:ea typeface="+mn-ea"/>
                <a:cs typeface="+mn-cs"/>
              </a:rPr>
              <a:t>решения</a:t>
            </a:r>
            <a:r>
              <a:rPr lang="en-US" sz="1400" b="0" i="0" baseline="0" dirty="0" smtClean="0">
                <a:solidFill>
                  <a:srgbClr val="000000"/>
                </a:solidFill>
                <a:latin typeface="Arial"/>
                <a:ea typeface="+mn-ea"/>
                <a:cs typeface="+mn-cs"/>
              </a:rPr>
              <a:t> </a:t>
            </a:r>
            <a:r>
              <a:rPr lang="en-US" sz="1400" b="0" i="0" baseline="0" dirty="0" err="1">
                <a:solidFill>
                  <a:srgbClr val="000000"/>
                </a:solidFill>
                <a:latin typeface="Arial"/>
                <a:ea typeface="+mn-ea"/>
                <a:cs typeface="+mn-cs"/>
              </a:rPr>
              <a:t>проблем</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возникающих</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между</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клиентом</a:t>
            </a:r>
            <a:r>
              <a:rPr lang="en-US" sz="1400" b="0" i="0" baseline="0" dirty="0">
                <a:solidFill>
                  <a:srgbClr val="000000"/>
                </a:solidFill>
                <a:latin typeface="Arial"/>
                <a:ea typeface="+mn-ea"/>
                <a:cs typeface="+mn-cs"/>
              </a:rPr>
              <a:t> SAP и SAP/Sybase CS&amp;S.</a:t>
            </a:r>
          </a:p>
          <a:p>
            <a:pPr marL="0" algn="l" defTabSz="914400">
              <a:buNone/>
            </a:pPr>
            <a:endParaRPr lang="en-US" dirty="0" smtClean="0"/>
          </a:p>
          <a:p>
            <a:pPr marL="0" algn="l" defTabSz="914400">
              <a:buNone/>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ln>
            <a:miter lim="800000"/>
            <a:headEnd/>
            <a:tailEnd/>
          </a:ln>
        </p:spPr>
        <p:txBody>
          <a:bodyPr/>
          <a:lstStyle/>
          <a:p>
            <a:fld id="{84DDCEFB-D157-4E65-AECD-E10A4121CA4F}" type="slidenum">
              <a:rPr lang="en-US" smtClean="0">
                <a:latin typeface="Calibri" pitchFamily="34" charset="0"/>
                <a:ea typeface="ＭＳ Ｐゴシック" pitchFamily="34" charset="-128"/>
              </a:rPr>
              <a:pPr/>
              <a:t>10</a:t>
            </a:fld>
            <a:endParaRPr lang="en-US" dirty="0" smtClean="0">
              <a:latin typeface="Calibri" pitchFamily="34" charset="0"/>
              <a:ea typeface="ＭＳ Ｐゴシック" pitchFamily="34" charset="-128"/>
            </a:endParaRPr>
          </a:p>
        </p:txBody>
      </p:sp>
      <p:sp>
        <p:nvSpPr>
          <p:cNvPr id="75779" name="Rectangle 2"/>
          <p:cNvSpPr>
            <a:spLocks noGrp="1" noRot="1" noChangeAspect="1" noChangeArrowheads="1" noTextEdit="1"/>
          </p:cNvSpPr>
          <p:nvPr>
            <p:ph type="sldImg"/>
          </p:nvPr>
        </p:nvSpPr>
        <p:spPr bwMode="auto">
          <a:xfrm>
            <a:off x="1268413" y="612775"/>
            <a:ext cx="4321175" cy="3241675"/>
          </a:xfrm>
          <a:noFill/>
          <a:ln>
            <a:solidFill>
              <a:srgbClr val="000000"/>
            </a:solidFill>
            <a:miter lim="800000"/>
            <a:headEnd/>
            <a:tailEnd/>
          </a:ln>
        </p:spPr>
      </p:sp>
      <p:sp>
        <p:nvSpPr>
          <p:cNvPr id="75780" name="Rectangle 3"/>
          <p:cNvSpPr>
            <a:spLocks noGrp="1" noChangeArrowheads="1"/>
          </p:cNvSpPr>
          <p:nvPr>
            <p:ph type="body" idx="1"/>
          </p:nvPr>
        </p:nvSpPr>
        <p:spPr bwMode="auto">
          <a:noFill/>
          <a:ln>
            <a:solidFill>
              <a:schemeClr val="tx1"/>
            </a:solidFill>
          </a:ln>
        </p:spPr>
        <p:txBody>
          <a:bodyPr>
            <a:normAutofit fontScale="92500" lnSpcReduction="20000"/>
          </a:bodyPr>
          <a:lstStyle/>
          <a:p>
            <a:pPr>
              <a:spcBef>
                <a:spcPct val="0"/>
              </a:spcBef>
              <a:defRPr/>
            </a:pPr>
            <a:r>
              <a:rPr lang="en-US" sz="1900" dirty="0" smtClean="0">
                <a:cs typeface="Calibri" pitchFamily="34" charset="0"/>
              </a:rPr>
              <a:t>Organizations of all types trust ASE for mission-critical OLTP systems. Sybase is recognized as a leader in data-driven industries including healthcare, financial services, telecommunications, and government.</a:t>
            </a:r>
          </a:p>
          <a:p>
            <a:pPr>
              <a:spcBef>
                <a:spcPct val="0"/>
              </a:spcBef>
              <a:defRPr/>
            </a:pPr>
            <a:endParaRPr lang="en-US" sz="1900" dirty="0" smtClean="0">
              <a:cs typeface="Calibri" pitchFamily="34" charset="0"/>
            </a:endParaRPr>
          </a:p>
          <a:p>
            <a:pPr>
              <a:spcBef>
                <a:spcPct val="0"/>
              </a:spcBef>
              <a:defRPr/>
            </a:pPr>
            <a:r>
              <a:rPr lang="en-US" sz="1900" dirty="0" smtClean="0">
                <a:cs typeface="Calibri" pitchFamily="34" charset="0"/>
              </a:rPr>
              <a:t>In retail, we’ve helped Pepsi [do what].</a:t>
            </a:r>
          </a:p>
          <a:p>
            <a:pPr>
              <a:spcBef>
                <a:spcPct val="0"/>
              </a:spcBef>
              <a:defRPr/>
            </a:pPr>
            <a:endParaRPr lang="en-US" sz="1900" dirty="0" smtClean="0">
              <a:cs typeface="Calibri" pitchFamily="34" charset="0"/>
            </a:endParaRPr>
          </a:p>
          <a:p>
            <a:pPr>
              <a:spcBef>
                <a:spcPct val="0"/>
              </a:spcBef>
              <a:defRPr/>
            </a:pPr>
            <a:r>
              <a:rPr lang="en-US" sz="1900" dirty="0" smtClean="0">
                <a:cs typeface="Calibri" pitchFamily="34" charset="0"/>
              </a:rPr>
              <a:t>In manufacturing, Cargill was able to reduce operating costs from $42 to $13 million resulting from ASE efficiencies.</a:t>
            </a:r>
          </a:p>
          <a:p>
            <a:pPr>
              <a:spcBef>
                <a:spcPct val="0"/>
              </a:spcBef>
              <a:defRPr/>
            </a:pPr>
            <a:endParaRPr lang="en-US" sz="1900" dirty="0" smtClean="0">
              <a:cs typeface="Calibri" pitchFamily="34" charset="0"/>
            </a:endParaRPr>
          </a:p>
          <a:p>
            <a:pPr>
              <a:spcBef>
                <a:spcPct val="0"/>
              </a:spcBef>
              <a:defRPr/>
            </a:pPr>
            <a:r>
              <a:rPr lang="en-US" sz="1900" dirty="0" smtClean="0">
                <a:cs typeface="Calibri" pitchFamily="34" charset="0"/>
              </a:rPr>
              <a:t>In public sector, Sybase ASE ensures that USAF has access to mission-critical data in order to support war fighter operations.</a:t>
            </a:r>
          </a:p>
          <a:p>
            <a:pPr>
              <a:spcBef>
                <a:spcPct val="0"/>
              </a:spcBef>
              <a:defRPr/>
            </a:pPr>
            <a:endParaRPr lang="en-US" sz="1900" dirty="0" smtClean="0">
              <a:cs typeface="Calibri" pitchFamily="34" charset="0"/>
            </a:endParaRPr>
          </a:p>
          <a:p>
            <a:pPr>
              <a:spcBef>
                <a:spcPct val="0"/>
              </a:spcBef>
              <a:defRPr/>
            </a:pPr>
            <a:r>
              <a:rPr lang="en-US" sz="1900" dirty="0" smtClean="0">
                <a:cs typeface="Calibri" pitchFamily="34" charset="0"/>
              </a:rPr>
              <a:t>These are just a few examples.</a:t>
            </a:r>
          </a:p>
          <a:p>
            <a:pPr>
              <a:spcBef>
                <a:spcPct val="0"/>
              </a:spcBef>
              <a:defRPr/>
            </a:pPr>
            <a:endParaRPr lang="en-US" sz="1900" dirty="0" smtClean="0">
              <a:cs typeface="Calibri" pitchFamily="34" charset="0"/>
            </a:endParaRPr>
          </a:p>
          <a:p>
            <a:pPr eaLnBrk="1" hangingPunct="1"/>
            <a:endParaRPr lang="en-US" sz="1800" dirty="0" smtClean="0">
              <a:latin typeface="Calibri" pitchFamily="34" charset="0"/>
              <a:cs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ln>
            <a:miter lim="800000"/>
            <a:headEnd/>
            <a:tailEnd/>
          </a:ln>
        </p:spPr>
        <p:txBody>
          <a:bodyPr/>
          <a:lstStyle/>
          <a:p>
            <a:fld id="{84DDCEFB-D157-4E65-AECD-E10A4121CA4F}" type="slidenum">
              <a:rPr lang="en-US" smtClean="0">
                <a:latin typeface="Calibri" pitchFamily="34" charset="0"/>
                <a:ea typeface="ＭＳ Ｐゴシック" pitchFamily="34" charset="-128"/>
              </a:rPr>
              <a:pPr/>
              <a:t>11</a:t>
            </a:fld>
            <a:endParaRPr lang="en-US" dirty="0" smtClean="0">
              <a:latin typeface="Calibri" pitchFamily="34" charset="0"/>
              <a:ea typeface="ＭＳ Ｐゴシック" pitchFamily="34" charset="-128"/>
            </a:endParaRPr>
          </a:p>
        </p:txBody>
      </p:sp>
      <p:sp>
        <p:nvSpPr>
          <p:cNvPr id="75779" name="Rectangle 2"/>
          <p:cNvSpPr>
            <a:spLocks noGrp="1" noRot="1" noChangeAspect="1" noChangeArrowheads="1" noTextEdit="1"/>
          </p:cNvSpPr>
          <p:nvPr>
            <p:ph type="sldImg"/>
          </p:nvPr>
        </p:nvSpPr>
        <p:spPr bwMode="auto">
          <a:xfrm>
            <a:off x="1268413" y="612775"/>
            <a:ext cx="4321175" cy="3241675"/>
          </a:xfrm>
          <a:noFill/>
          <a:ln>
            <a:solidFill>
              <a:srgbClr val="000000"/>
            </a:solidFill>
            <a:miter lim="800000"/>
            <a:headEnd/>
            <a:tailEnd/>
          </a:ln>
        </p:spPr>
      </p:sp>
      <p:sp>
        <p:nvSpPr>
          <p:cNvPr id="75780" name="Rectangle 3"/>
          <p:cNvSpPr>
            <a:spLocks noGrp="1" noChangeArrowheads="1"/>
          </p:cNvSpPr>
          <p:nvPr>
            <p:ph type="body" idx="1"/>
          </p:nvPr>
        </p:nvSpPr>
        <p:spPr bwMode="auto">
          <a:noFill/>
          <a:ln>
            <a:solidFill>
              <a:schemeClr val="tx1"/>
            </a:solidFill>
          </a:ln>
        </p:spPr>
        <p:txBody>
          <a:bodyPr>
            <a:normAutofit fontScale="92500" lnSpcReduction="20000"/>
          </a:bodyPr>
          <a:lstStyle/>
          <a:p>
            <a:pPr>
              <a:spcBef>
                <a:spcPct val="0"/>
              </a:spcBef>
              <a:defRPr/>
            </a:pPr>
            <a:r>
              <a:rPr lang="en-US" sz="1900" dirty="0" smtClean="0">
                <a:cs typeface="Calibri" pitchFamily="34" charset="0"/>
              </a:rPr>
              <a:t>Organizations of all types trust ASE for mission-critical OLTP systems. Sybase is recognized as a leader in data-driven industries including healthcare, financial services, telecommunications, and government.</a:t>
            </a:r>
          </a:p>
          <a:p>
            <a:pPr>
              <a:spcBef>
                <a:spcPct val="0"/>
              </a:spcBef>
              <a:defRPr/>
            </a:pPr>
            <a:endParaRPr lang="en-US" sz="1900" dirty="0" smtClean="0">
              <a:cs typeface="Calibri" pitchFamily="34" charset="0"/>
            </a:endParaRPr>
          </a:p>
          <a:p>
            <a:pPr>
              <a:spcBef>
                <a:spcPct val="0"/>
              </a:spcBef>
              <a:defRPr/>
            </a:pPr>
            <a:r>
              <a:rPr lang="en-US" sz="1900" dirty="0" smtClean="0">
                <a:cs typeface="Calibri" pitchFamily="34" charset="0"/>
              </a:rPr>
              <a:t>In retail, we’ve helped Pepsi [do what].</a:t>
            </a:r>
          </a:p>
          <a:p>
            <a:pPr>
              <a:spcBef>
                <a:spcPct val="0"/>
              </a:spcBef>
              <a:defRPr/>
            </a:pPr>
            <a:endParaRPr lang="en-US" sz="1900" dirty="0" smtClean="0">
              <a:cs typeface="Calibri" pitchFamily="34" charset="0"/>
            </a:endParaRPr>
          </a:p>
          <a:p>
            <a:pPr>
              <a:spcBef>
                <a:spcPct val="0"/>
              </a:spcBef>
              <a:defRPr/>
            </a:pPr>
            <a:r>
              <a:rPr lang="en-US" sz="1900" dirty="0" smtClean="0">
                <a:cs typeface="Calibri" pitchFamily="34" charset="0"/>
              </a:rPr>
              <a:t>In manufacturing, Cargill was able to reduce operating costs from $42 to $13 million resulting from ASE efficiencies.</a:t>
            </a:r>
          </a:p>
          <a:p>
            <a:pPr>
              <a:spcBef>
                <a:spcPct val="0"/>
              </a:spcBef>
              <a:defRPr/>
            </a:pPr>
            <a:endParaRPr lang="en-US" sz="1900" dirty="0" smtClean="0">
              <a:cs typeface="Calibri" pitchFamily="34" charset="0"/>
            </a:endParaRPr>
          </a:p>
          <a:p>
            <a:pPr>
              <a:spcBef>
                <a:spcPct val="0"/>
              </a:spcBef>
              <a:defRPr/>
            </a:pPr>
            <a:r>
              <a:rPr lang="en-US" sz="1900" dirty="0" smtClean="0">
                <a:cs typeface="Calibri" pitchFamily="34" charset="0"/>
              </a:rPr>
              <a:t>In public sector, Sybase ASE ensures that USAF has access to mission-critical data in order to support war fighter operations.</a:t>
            </a:r>
          </a:p>
          <a:p>
            <a:pPr>
              <a:spcBef>
                <a:spcPct val="0"/>
              </a:spcBef>
              <a:defRPr/>
            </a:pPr>
            <a:endParaRPr lang="en-US" sz="1900" dirty="0" smtClean="0">
              <a:cs typeface="Calibri" pitchFamily="34" charset="0"/>
            </a:endParaRPr>
          </a:p>
          <a:p>
            <a:pPr>
              <a:spcBef>
                <a:spcPct val="0"/>
              </a:spcBef>
              <a:defRPr/>
            </a:pPr>
            <a:r>
              <a:rPr lang="en-US" sz="1900" dirty="0" smtClean="0">
                <a:cs typeface="Calibri" pitchFamily="34" charset="0"/>
              </a:rPr>
              <a:t>These are just a few examples.</a:t>
            </a:r>
          </a:p>
          <a:p>
            <a:pPr>
              <a:spcBef>
                <a:spcPct val="0"/>
              </a:spcBef>
              <a:defRPr/>
            </a:pPr>
            <a:endParaRPr lang="en-US" sz="1900" dirty="0" smtClean="0">
              <a:cs typeface="Calibri" pitchFamily="34" charset="0"/>
            </a:endParaRPr>
          </a:p>
          <a:p>
            <a:pPr eaLnBrk="1" hangingPunct="1"/>
            <a:endParaRPr lang="en-US" sz="1800" dirty="0" smtClean="0">
              <a:latin typeface="Calibri" pitchFamily="34" charset="0"/>
              <a:cs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dirty="0" smtClean="0">
                <a:ea typeface="+mn-ea"/>
                <a:cs typeface="+mn-cs"/>
              </a:rPr>
              <a:t>From an Operating System (OS) perspective, Sybase Adaptive Server Enterprise runs as an application on top of the</a:t>
            </a:r>
          </a:p>
          <a:p>
            <a:pPr eaLnBrk="1" fontAlgn="auto" hangingPunct="1">
              <a:spcBef>
                <a:spcPts val="0"/>
              </a:spcBef>
              <a:spcAft>
                <a:spcPts val="0"/>
              </a:spcAft>
              <a:defRPr/>
            </a:pPr>
            <a:r>
              <a:rPr lang="en-US" dirty="0" smtClean="0">
                <a:ea typeface="+mn-ea"/>
                <a:cs typeface="+mn-cs"/>
              </a:rPr>
              <a:t>OS and depends solely on the OS to “function” — that is, Sybase ASE only needs the OS to boot and then to interact</a:t>
            </a:r>
          </a:p>
          <a:p>
            <a:pPr eaLnBrk="1" fontAlgn="auto" hangingPunct="1">
              <a:spcBef>
                <a:spcPts val="0"/>
              </a:spcBef>
              <a:spcAft>
                <a:spcPts val="0"/>
              </a:spcAft>
              <a:defRPr/>
            </a:pPr>
            <a:r>
              <a:rPr lang="en-US" dirty="0" smtClean="0">
                <a:ea typeface="+mn-ea"/>
                <a:cs typeface="+mn-cs"/>
              </a:rPr>
              <a:t>with for memory allocation, storage, and CPU time. The operating system only sees a single process (per CPU, if so</a:t>
            </a:r>
          </a:p>
          <a:p>
            <a:pPr eaLnBrk="1" fontAlgn="auto" hangingPunct="1">
              <a:spcBef>
                <a:spcPts val="0"/>
              </a:spcBef>
              <a:spcAft>
                <a:spcPts val="0"/>
              </a:spcAft>
              <a:defRPr/>
            </a:pPr>
            <a:r>
              <a:rPr lang="en-US" dirty="0" smtClean="0">
                <a:ea typeface="+mn-ea"/>
                <a:cs typeface="+mn-cs"/>
              </a:rPr>
              <a:t>configured to use multiple CPUs concurrently) running at the OS level; there are hundreds (if not thousands) of</a:t>
            </a:r>
          </a:p>
          <a:p>
            <a:pPr eaLnBrk="1" fontAlgn="auto" hangingPunct="1">
              <a:spcBef>
                <a:spcPts val="0"/>
              </a:spcBef>
              <a:spcAft>
                <a:spcPts val="0"/>
              </a:spcAft>
              <a:defRPr/>
            </a:pPr>
            <a:r>
              <a:rPr lang="en-US" dirty="0" smtClean="0">
                <a:ea typeface="+mn-ea"/>
                <a:cs typeface="+mn-cs"/>
              </a:rPr>
              <a:t>threads spawned that the OS needs to manage, schedule, and queue. ASE performs all of its process scheduling, I/O</a:t>
            </a:r>
          </a:p>
          <a:p>
            <a:pPr eaLnBrk="1" fontAlgn="auto" hangingPunct="1">
              <a:spcBef>
                <a:spcPts val="0"/>
              </a:spcBef>
              <a:spcAft>
                <a:spcPts val="0"/>
              </a:spcAft>
              <a:defRPr/>
            </a:pPr>
            <a:r>
              <a:rPr lang="en-US" dirty="0" smtClean="0">
                <a:ea typeface="+mn-ea"/>
                <a:cs typeface="+mn-cs"/>
              </a:rPr>
              <a:t>scheduling, thread management, and security mechanisms internally, easing the burden on the operating system</a:t>
            </a:r>
          </a:p>
          <a:p>
            <a:pPr eaLnBrk="1" fontAlgn="auto" hangingPunct="1">
              <a:spcBef>
                <a:spcPts val="0"/>
              </a:spcBef>
              <a:spcAft>
                <a:spcPts val="0"/>
              </a:spcAft>
              <a:defRPr/>
            </a:pPr>
            <a:r>
              <a:rPr lang="en-US" dirty="0" smtClean="0">
                <a:ea typeface="+mn-ea"/>
                <a:cs typeface="+mn-cs"/>
              </a:rPr>
              <a:t>itself and, therefore, requires less overhead from the underlying OS itself. This is different from many other database</a:t>
            </a:r>
          </a:p>
          <a:p>
            <a:pPr eaLnBrk="1" fontAlgn="auto" hangingPunct="1">
              <a:spcBef>
                <a:spcPts val="0"/>
              </a:spcBef>
              <a:spcAft>
                <a:spcPts val="0"/>
              </a:spcAft>
              <a:defRPr/>
            </a:pPr>
            <a:r>
              <a:rPr lang="en-US" dirty="0" smtClean="0">
                <a:ea typeface="+mn-ea"/>
                <a:cs typeface="+mn-cs"/>
              </a:rPr>
              <a:t>vendors, and is sometimes led to the view that ASE itself is an “operating system on top of an operating system.”</a:t>
            </a:r>
          </a:p>
          <a:p>
            <a:pPr eaLnBrk="1" fontAlgn="auto" hangingPunct="1">
              <a:spcBef>
                <a:spcPts val="0"/>
              </a:spcBef>
              <a:spcAft>
                <a:spcPts val="0"/>
              </a:spcAft>
              <a:defRPr/>
            </a:pPr>
            <a:r>
              <a:rPr lang="en-US" dirty="0" smtClean="0">
                <a:ea typeface="+mn-ea"/>
                <a:cs typeface="+mn-cs"/>
              </a:rPr>
              <a:t>ASE only uses OS-related services for process creation and manipulation, device and file processing, shared memory</a:t>
            </a:r>
          </a:p>
          <a:p>
            <a:pPr eaLnBrk="1" fontAlgn="auto" hangingPunct="1">
              <a:spcBef>
                <a:spcPts val="0"/>
              </a:spcBef>
              <a:spcAft>
                <a:spcPts val="0"/>
              </a:spcAft>
              <a:defRPr/>
            </a:pPr>
            <a:r>
              <a:rPr lang="en-US" dirty="0" smtClean="0">
                <a:ea typeface="+mn-ea"/>
                <a:cs typeface="+mn-cs"/>
              </a:rPr>
              <a:t>creation and manipulation, and high-level security requests such as inter-process communication. The remainder</a:t>
            </a:r>
          </a:p>
          <a:p>
            <a:pPr eaLnBrk="1" fontAlgn="auto" hangingPunct="1">
              <a:spcBef>
                <a:spcPts val="0"/>
              </a:spcBef>
              <a:spcAft>
                <a:spcPts val="0"/>
              </a:spcAft>
              <a:defRPr/>
            </a:pPr>
            <a:r>
              <a:rPr lang="en-US" dirty="0" smtClean="0">
                <a:ea typeface="+mn-ea"/>
                <a:cs typeface="+mn-cs"/>
              </a:rPr>
              <a:t>is done within the engine itself. In addition, ASE uses its own internal threading model and scheduler, which helps</a:t>
            </a:r>
          </a:p>
          <a:p>
            <a:pPr eaLnBrk="1" fontAlgn="auto" hangingPunct="1">
              <a:spcBef>
                <a:spcPts val="0"/>
              </a:spcBef>
              <a:spcAft>
                <a:spcPts val="0"/>
              </a:spcAft>
              <a:defRPr/>
            </a:pPr>
            <a:r>
              <a:rPr lang="en-US" dirty="0" smtClean="0">
                <a:ea typeface="+mn-ea"/>
                <a:cs typeface="+mn-cs"/>
              </a:rPr>
              <a:t>provide truly world-class performance.</a:t>
            </a:r>
          </a:p>
        </p:txBody>
      </p:sp>
      <p:sp>
        <p:nvSpPr>
          <p:cNvPr id="4" name="Slide Number Placeholder 3"/>
          <p:cNvSpPr>
            <a:spLocks noGrp="1"/>
          </p:cNvSpPr>
          <p:nvPr>
            <p:ph type="sldNum" sz="quarter" idx="10"/>
          </p:nvPr>
        </p:nvSpPr>
        <p:spPr/>
        <p:txBody>
          <a:bodyPr/>
          <a:lstStyle/>
          <a:p>
            <a:fld id="{7D8C2C35-2B8A-446E-BEC0-FD36716C29AC}" type="slidenum">
              <a:rPr lang="de-DE" smtClean="0"/>
              <a:pPr/>
              <a:t>12</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short">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8613" y="6081713"/>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
        <p:nvSpPr>
          <p:cNvPr id="8" name="Text Placeholder 7"/>
          <p:cNvSpPr>
            <a:spLocks noGrp="1"/>
          </p:cNvSpPr>
          <p:nvPr>
            <p:ph type="body" sz="quarter" idx="10" hasCustomPrompt="1"/>
          </p:nvPr>
        </p:nvSpPr>
        <p:spPr>
          <a:xfrm>
            <a:off x="6718300" y="6086475"/>
            <a:ext cx="2101850" cy="449263"/>
          </a:xfrm>
          <a:solidFill>
            <a:schemeClr val="bg1"/>
          </a:solidFill>
        </p:spPr>
        <p:txBody>
          <a:bodyPr anchor="ctr" anchorCtr="0"/>
          <a:lstStyle>
            <a:lvl1pPr marR="0" algn="ctr" defTabSz="914400" eaLnBrk="1" fontAlgn="base" latinLnBrk="0" hangingPunct="1">
              <a:lnSpc>
                <a:spcPct val="100000"/>
              </a:lnSpc>
              <a:spcBef>
                <a:spcPct val="50000"/>
              </a:spcBef>
              <a:spcAft>
                <a:spcPct val="0"/>
              </a:spcAft>
              <a:buClr>
                <a:srgbClr val="F0AB00"/>
              </a:buClr>
              <a:buSzPct val="80000"/>
              <a:tabLst/>
              <a:defRPr sz="1800" b="0"/>
            </a:lvl1pPr>
          </a:lstStyle>
          <a:p>
            <a:pPr marR="0" defTabSz="914400" eaLnBrk="1" fontAlgn="base" latinLnBrk="0" hangingPunct="1">
              <a:lnSpc>
                <a:spcPct val="100000"/>
              </a:lnSpc>
              <a:spcBef>
                <a:spcPct val="50000"/>
              </a:spcBef>
              <a:spcAft>
                <a:spcPct val="0"/>
              </a:spcAft>
              <a:buClr>
                <a:srgbClr val="F0AB00"/>
              </a:buClr>
              <a:buSzPct val="80000"/>
              <a:tabLst/>
            </a:pPr>
            <a:r>
              <a:rPr kumimoji="0" lang="en-US" sz="1400" b="0" i="0" u="none" strike="noStrike" kern="0" cap="none" spc="0" normalizeH="0" baseline="0" noProof="0" dirty="0" smtClean="0">
                <a:ln>
                  <a:noFill/>
                </a:ln>
                <a:effectLst/>
                <a:uLnTx/>
                <a:uFillTx/>
                <a:ea typeface="Arial Unicode MS" pitchFamily="34" charset="-128"/>
                <a:cs typeface="Arial Unicode MS" pitchFamily="34" charset="-128"/>
              </a:rPr>
              <a:t>placeholder for partner/customer logo</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0687"/>
            <a:ext cx="5238000" cy="4391025"/>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smtClean="0"/>
              <a:t>Click icon to add picture</a:t>
            </a:r>
            <a:endParaRPr lang="de-DE" dirty="0"/>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smtClean="0"/>
              <a:t>Click icon to add picture</a:t>
            </a:r>
            <a:endParaRPr lang="de-D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smtClean="0"/>
              <a:t>Click to add content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2" name="Title 1"/>
          <p:cNvSpPr>
            <a:spLocks noGrp="1"/>
          </p:cNvSpPr>
          <p:nvPr>
            <p:ph type="title" hasCustomPrompt="1"/>
          </p:nvPr>
        </p:nvSpPr>
        <p:spPr/>
        <p:txBody>
          <a:bodyPr/>
          <a:lstStyle/>
          <a:p>
            <a:r>
              <a:rPr lang="en-US" noProof="0" dirty="0" smtClean="0"/>
              <a:t>Insert page title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two lines">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8613" y="6081713"/>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
        <p:nvSpPr>
          <p:cNvPr id="9" name="Title 1"/>
          <p:cNvSpPr>
            <a:spLocks noGrp="1"/>
          </p:cNvSpPr>
          <p:nvPr>
            <p:ph type="ctrTitle" hasCustomPrompt="1"/>
          </p:nvPr>
        </p:nvSpPr>
        <p:spPr bwMode="gray">
          <a:xfrm>
            <a:off x="414000" y="324000"/>
            <a:ext cx="8280000" cy="923330"/>
          </a:xfrm>
        </p:spPr>
        <p:txBody>
          <a:bodyPr anchor="t" anchorCtr="0">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de-D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pyright">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324000" y="1692000"/>
            <a:ext cx="4165200" cy="4201150"/>
          </a:xfrm>
          <a:prstGeom prst="rect">
            <a:avLst/>
          </a:prstGeom>
          <a:noFill/>
        </p:spPr>
        <p:txBody>
          <a:bodyPr wrap="square" lIns="0" tIns="0" rIns="0" bIns="0" rtlCol="0">
            <a:spAutoFit/>
          </a:bodyPr>
          <a:lstStyle/>
          <a:p>
            <a:pPr marL="0" indent="0" algn="l" defTabSz="914400" rtl="0" eaLnBrk="1" latinLnBrk="0" hangingPunct="1">
              <a:lnSpc>
                <a:spcPct val="100000"/>
              </a:lnSpc>
              <a:spcBef>
                <a:spcPts val="400"/>
              </a:spcBef>
            </a:pPr>
            <a:r>
              <a:rPr lang="en-GB" sz="900" kern="1200" noProof="1" smtClean="0">
                <a:solidFill>
                  <a:schemeClr val="tx1"/>
                </a:solidFill>
                <a:latin typeface="Arial"/>
                <a:ea typeface="MS PGothic" pitchFamily="34" charset="-128"/>
                <a:cs typeface="+mn-cs"/>
              </a:rPr>
              <a:t>No part of this publication may be reproduced or transmitted in any form or for any purpose without the express permission of SAP AG. The information contained herein may be changed without prior notice.</a:t>
            </a:r>
            <a:endParaRPr lang="de-DE" sz="9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400"/>
              </a:spcBef>
            </a:pPr>
            <a:r>
              <a:rPr lang="en-GB" sz="900" kern="1200" noProof="1" smtClean="0">
                <a:solidFill>
                  <a:schemeClr val="tx1"/>
                </a:solidFill>
                <a:latin typeface="Arial"/>
                <a:ea typeface="MS PGothic" pitchFamily="34" charset="-128"/>
                <a:cs typeface="+mn-cs"/>
              </a:rPr>
              <a:t>Some software products marketed by SAP AG and its distributors contain proprietary software components of other software vendors.</a:t>
            </a:r>
            <a:endParaRPr lang="de-DE" sz="9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400"/>
              </a:spcBef>
            </a:pPr>
            <a:r>
              <a:rPr lang="en-GB" sz="900" kern="1200" noProof="1" smtClean="0">
                <a:solidFill>
                  <a:schemeClr val="tx1"/>
                </a:solidFill>
                <a:latin typeface="Arial"/>
                <a:ea typeface="MS PGothic" pitchFamily="34" charset="-128"/>
                <a:cs typeface="+mn-cs"/>
              </a:rPr>
              <a:t>Microsoft, Windows, Excel, Outlook, and PowerPoint are registered trademarks of Microsoft Corporation. </a:t>
            </a:r>
            <a:endParaRPr lang="de-DE" sz="9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400"/>
              </a:spcBef>
            </a:pPr>
            <a:r>
              <a:rPr lang="en-GB" sz="900" kern="1200" noProof="1" smtClean="0">
                <a:solidFill>
                  <a:schemeClr val="tx1"/>
                </a:solidFill>
                <a:latin typeface="Arial"/>
                <a:ea typeface="MS PGothic" pitchFamily="34" charset="-128"/>
                <a:cs typeface="+mn-cs"/>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and Informix are trademarks or registered trademarks of IBM Corporation.</a:t>
            </a:r>
            <a:endParaRPr lang="de-DE" sz="9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400"/>
              </a:spcBef>
            </a:pPr>
            <a:r>
              <a:rPr lang="en-GB" sz="900" kern="1200" noProof="1" smtClean="0">
                <a:solidFill>
                  <a:schemeClr val="tx1"/>
                </a:solidFill>
                <a:latin typeface="Arial"/>
                <a:ea typeface="MS PGothic" pitchFamily="34" charset="-128"/>
                <a:cs typeface="+mn-cs"/>
              </a:rPr>
              <a:t>Linux is the registered trademark of Linus Torvalds in the U.S. and other countries.</a:t>
            </a:r>
            <a:endParaRPr lang="de-DE" sz="9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400"/>
              </a:spcBef>
            </a:pPr>
            <a:r>
              <a:rPr lang="en-GB" sz="900" kern="1200" noProof="1" smtClean="0">
                <a:solidFill>
                  <a:schemeClr val="tx1"/>
                </a:solidFill>
                <a:latin typeface="Arial"/>
                <a:ea typeface="MS PGothic" pitchFamily="34" charset="-128"/>
                <a:cs typeface="+mn-cs"/>
              </a:rPr>
              <a:t>Adobe, the Adobe logo, Acrobat, PostScript, and Reader are either trademarks or registered trademarks of Adobe Systems Incorporated in the United States and/or other countries.</a:t>
            </a:r>
            <a:endParaRPr lang="de-DE" sz="9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400"/>
              </a:spcBef>
            </a:pPr>
            <a:r>
              <a:rPr lang="en-GB" sz="900" kern="1200" noProof="1" smtClean="0">
                <a:solidFill>
                  <a:schemeClr val="tx1"/>
                </a:solidFill>
                <a:latin typeface="Arial"/>
                <a:ea typeface="MS PGothic" pitchFamily="34" charset="-128"/>
                <a:cs typeface="+mn-cs"/>
              </a:rPr>
              <a:t>Oracle and Java are registered trademarks of Oracle and/or its affiliates.</a:t>
            </a:r>
            <a:endParaRPr lang="de-DE" sz="9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400"/>
              </a:spcBef>
            </a:pPr>
            <a:r>
              <a:rPr lang="en-GB" sz="900" kern="1200" noProof="1" smtClean="0">
                <a:solidFill>
                  <a:schemeClr val="tx1"/>
                </a:solidFill>
                <a:latin typeface="Arial"/>
                <a:ea typeface="MS PGothic" pitchFamily="34" charset="-128"/>
                <a:cs typeface="+mn-cs"/>
              </a:rPr>
              <a:t>UNIX, X/Open, OSF/1, and Motif are registered trademarks of the Open Group.</a:t>
            </a:r>
            <a:endParaRPr lang="de-DE" sz="9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400"/>
              </a:spcBef>
            </a:pPr>
            <a:r>
              <a:rPr lang="en-US" sz="900" kern="1200" noProof="1" smtClean="0">
                <a:solidFill>
                  <a:schemeClr val="tx1"/>
                </a:solidFill>
                <a:latin typeface="Arial"/>
                <a:ea typeface="MS PGothic" pitchFamily="34" charset="-128"/>
                <a:cs typeface="+mn-cs"/>
              </a:rPr>
              <a:t>Citrix, ICA, Program Neighborhood, MetaFrame, WinFrame, VideoFrame, and MultiWin are trademarks or registered trademarks of Citrix Systems, Inc.</a:t>
            </a:r>
            <a:endParaRPr lang="de-DE" sz="9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400"/>
              </a:spcBef>
            </a:pPr>
            <a:r>
              <a:rPr lang="en-GB" sz="900" kern="1200" noProof="1" smtClean="0">
                <a:solidFill>
                  <a:schemeClr val="tx1"/>
                </a:solidFill>
                <a:latin typeface="Arial"/>
                <a:ea typeface="MS PGothic" pitchFamily="34" charset="-128"/>
                <a:cs typeface="+mn-cs"/>
              </a:rPr>
              <a:t>HTML, XML, XHTML and W3C are trademarks or registered trademarks of W3C</a:t>
            </a:r>
            <a:r>
              <a:rPr lang="en-GB" sz="900" kern="1200" baseline="30000" noProof="1" smtClean="0">
                <a:solidFill>
                  <a:schemeClr val="tx1"/>
                </a:solidFill>
                <a:latin typeface="Arial"/>
                <a:ea typeface="MS PGothic" pitchFamily="34" charset="-128"/>
                <a:cs typeface="+mn-cs"/>
              </a:rPr>
              <a:t>®</a:t>
            </a:r>
            <a:r>
              <a:rPr lang="en-GB" sz="900" kern="1200" noProof="1" smtClean="0">
                <a:solidFill>
                  <a:schemeClr val="tx1"/>
                </a:solidFill>
                <a:latin typeface="Arial"/>
                <a:ea typeface="MS PGothic" pitchFamily="34" charset="-128"/>
                <a:cs typeface="+mn-cs"/>
              </a:rPr>
              <a:t>, World Wide Web Consortium, Massachusetts Institute of Technology. </a:t>
            </a:r>
            <a:endParaRPr lang="de-DE" sz="900" kern="1200" noProof="1" smtClean="0">
              <a:solidFill>
                <a:schemeClr val="tx1"/>
              </a:solidFill>
              <a:latin typeface="Arial"/>
              <a:ea typeface="MS PGothic" pitchFamily="34" charset="-128"/>
              <a:cs typeface="+mn-cs"/>
            </a:endParaRPr>
          </a:p>
        </p:txBody>
      </p:sp>
      <p:sp>
        <p:nvSpPr>
          <p:cNvPr id="11" name="TextBox 10"/>
          <p:cNvSpPr txBox="1"/>
          <p:nvPr userDrawn="1"/>
        </p:nvSpPr>
        <p:spPr bwMode="gray">
          <a:xfrm>
            <a:off x="324000" y="324000"/>
            <a:ext cx="5311198"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GB" sz="2400" b="1" kern="1200" noProof="0" dirty="0" smtClean="0">
                <a:solidFill>
                  <a:schemeClr val="accent2"/>
                </a:solidFill>
                <a:latin typeface="+mj-lt"/>
                <a:ea typeface="+mj-ea"/>
                <a:cs typeface="+mj-cs"/>
              </a:rPr>
              <a:t>© </a:t>
            </a:r>
            <a:r>
              <a:rPr lang="de-DE" sz="2400" b="1" kern="1200" noProof="0" dirty="0" smtClean="0">
                <a:solidFill>
                  <a:schemeClr val="accent2"/>
                </a:solidFill>
                <a:latin typeface="+mj-lt"/>
                <a:ea typeface="+mj-ea"/>
                <a:cs typeface="+mj-cs"/>
              </a:rPr>
              <a:t>2011 SAP AG. All rights reserved.</a:t>
            </a:r>
          </a:p>
        </p:txBody>
      </p:sp>
      <p:sp>
        <p:nvSpPr>
          <p:cNvPr id="6" name="TextBox 5"/>
          <p:cNvSpPr txBox="1"/>
          <p:nvPr userDrawn="1"/>
        </p:nvSpPr>
        <p:spPr bwMode="gray">
          <a:xfrm>
            <a:off x="4654800" y="1692000"/>
            <a:ext cx="4165200" cy="3077766"/>
          </a:xfrm>
          <a:prstGeom prst="rect">
            <a:avLst/>
          </a:prstGeom>
          <a:noFill/>
        </p:spPr>
        <p:txBody>
          <a:bodyPr wrap="square" lIns="0" tIns="0" rIns="0" bIns="0" rtlCol="0">
            <a:spAutoFit/>
          </a:bodyPr>
          <a:lstStyle/>
          <a:p>
            <a:pPr marL="0" marR="0" indent="0" algn="l" defTabSz="914400" rtl="0" eaLnBrk="1" fontAlgn="t" latinLnBrk="0" hangingPunct="1">
              <a:lnSpc>
                <a:spcPct val="100000"/>
              </a:lnSpc>
              <a:spcBef>
                <a:spcPts val="600"/>
              </a:spcBef>
              <a:spcAft>
                <a:spcPts val="0"/>
              </a:spcAft>
              <a:buClrTx/>
              <a:buSzTx/>
              <a:buFontTx/>
              <a:buNone/>
              <a:tabLst/>
              <a:defRPr/>
            </a:pPr>
            <a:r>
              <a:rPr lang="en-US" sz="900" kern="1200" noProof="1" smtClean="0">
                <a:solidFill>
                  <a:schemeClr val="tx1"/>
                </a:solidFill>
                <a:latin typeface="Arial"/>
                <a:ea typeface="MS PGothic" pitchFamily="34" charset="-128"/>
                <a:cs typeface="+mn-cs"/>
              </a:rPr>
              <a:t>SAP, R/3, SAP NetWeaver, Duet, PartnerEdge, ByDesign, SAP BusinessObjects Explorer, StreamWork, and other SAP products and services mentioned herein as well as their respective logos are trademarks or registered trademarks of SAP AG in Germany and other countries.</a:t>
            </a:r>
            <a:endParaRPr lang="en-US" sz="900" kern="1200" noProof="1" smtClean="0">
              <a:solidFill>
                <a:schemeClr val="tx1"/>
              </a:solidFill>
              <a:latin typeface="+mn-lt"/>
              <a:ea typeface="MS PGothic" pitchFamily="34" charset="-128"/>
              <a:cs typeface="+mn-cs"/>
            </a:endParaRPr>
          </a:p>
          <a:p>
            <a:pPr marL="0" algn="l" defTabSz="914400" rtl="0" eaLnBrk="1" fontAlgn="t" latinLnBrk="0" hangingPunct="1">
              <a:lnSpc>
                <a:spcPct val="100000"/>
              </a:lnSpc>
              <a:spcBef>
                <a:spcPts val="600"/>
              </a:spcBef>
            </a:pPr>
            <a:r>
              <a:rPr lang="en-US" sz="900" kern="1200" noProof="1" smtClean="0">
                <a:solidFill>
                  <a:schemeClr val="tx1"/>
                </a:solidFill>
                <a:latin typeface="+mn-lt"/>
                <a:ea typeface="MS PGothic" pitchFamily="34" charset="-128"/>
                <a:cs typeface="+mn-cs"/>
              </a:rPr>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Software Ltd. Business Objects is an </a:t>
            </a:r>
            <a:br>
              <a:rPr lang="en-US" sz="900" kern="1200" noProof="1" smtClean="0">
                <a:solidFill>
                  <a:schemeClr val="tx1"/>
                </a:solidFill>
                <a:latin typeface="+mn-lt"/>
                <a:ea typeface="MS PGothic" pitchFamily="34" charset="-128"/>
                <a:cs typeface="+mn-cs"/>
              </a:rPr>
            </a:br>
            <a:r>
              <a:rPr lang="en-US" sz="900" kern="1200" noProof="1" smtClean="0">
                <a:solidFill>
                  <a:schemeClr val="tx1"/>
                </a:solidFill>
                <a:latin typeface="+mn-lt"/>
                <a:ea typeface="MS PGothic" pitchFamily="34" charset="-128"/>
                <a:cs typeface="+mn-cs"/>
              </a:rPr>
              <a:t>SAP company.</a:t>
            </a:r>
            <a:endParaRPr lang="de-DE" sz="900" kern="1200" noProof="1" smtClean="0">
              <a:solidFill>
                <a:schemeClr val="tx1"/>
              </a:solidFill>
              <a:latin typeface="+mn-lt"/>
              <a:ea typeface="MS PGothic" pitchFamily="34" charset="-128"/>
              <a:cs typeface="+mn-cs"/>
            </a:endParaRPr>
          </a:p>
          <a:p>
            <a:pPr marL="0" algn="l" defTabSz="914400" rtl="0" eaLnBrk="1" latinLnBrk="0" hangingPunct="1">
              <a:lnSpc>
                <a:spcPct val="100000"/>
              </a:lnSpc>
              <a:spcBef>
                <a:spcPts val="600"/>
              </a:spcBef>
            </a:pPr>
            <a:r>
              <a:rPr lang="en-GB" sz="900" kern="1200" noProof="1" smtClean="0">
                <a:solidFill>
                  <a:schemeClr val="tx1"/>
                </a:solidFill>
                <a:latin typeface="+mn-lt"/>
                <a:ea typeface="MS PGothic" pitchFamily="34" charset="-128"/>
                <a:cs typeface="+mn-cs"/>
              </a:rPr>
              <a:t>Sybase and Adaptive Server, iAnywhere, Sybase 365, SQL Anywhere, and other Sybase products and services mentioned herein as well as their respective logos are trademarks or registered trademarks of Sybase, Inc. Sybase is an SAP company.</a:t>
            </a:r>
            <a:endParaRPr lang="de-DE" sz="900" kern="1200" noProof="1" smtClean="0">
              <a:solidFill>
                <a:schemeClr val="tx1"/>
              </a:solidFill>
              <a:latin typeface="+mn-lt"/>
              <a:ea typeface="MS PGothic" pitchFamily="34" charset="-128"/>
              <a:cs typeface="+mn-cs"/>
            </a:endParaRPr>
          </a:p>
          <a:p>
            <a:pPr marL="0" algn="l" defTabSz="914400" rtl="0" eaLnBrk="1" latinLnBrk="0" hangingPunct="1">
              <a:lnSpc>
                <a:spcPct val="100000"/>
              </a:lnSpc>
              <a:spcBef>
                <a:spcPts val="600"/>
              </a:spcBef>
            </a:pPr>
            <a:r>
              <a:rPr lang="en-GB" sz="900" kern="1200" noProof="1" smtClean="0">
                <a:solidFill>
                  <a:schemeClr val="tx1"/>
                </a:solidFill>
                <a:latin typeface="+mn-lt"/>
                <a:ea typeface="MS PGothic" pitchFamily="34" charset="-128"/>
                <a:cs typeface="+mn-cs"/>
              </a:rPr>
              <a:t>All other product and service names mentioned are the trademarks of their respective companies. Data contained in this document serves informational purposes only. National product specifications may vary.</a:t>
            </a:r>
            <a:endParaRPr lang="de-DE" sz="900" kern="1200" noProof="1" smtClean="0">
              <a:solidFill>
                <a:schemeClr val="tx1"/>
              </a:solidFill>
              <a:latin typeface="+mn-lt"/>
              <a:ea typeface="MS PGothic" pitchFamily="34" charset="-128"/>
              <a:cs typeface="+mn-cs"/>
            </a:endParaRPr>
          </a:p>
          <a:p>
            <a:pPr marL="0" algn="l" defTabSz="914400" rtl="0" eaLnBrk="1" latinLnBrk="0" hangingPunct="1">
              <a:lnSpc>
                <a:spcPct val="100000"/>
              </a:lnSpc>
              <a:spcBef>
                <a:spcPts val="600"/>
              </a:spcBef>
            </a:pPr>
            <a:r>
              <a:rPr lang="en-US" sz="900" kern="1200" noProof="1" smtClean="0">
                <a:solidFill>
                  <a:schemeClr val="tx1"/>
                </a:solidFill>
                <a:latin typeface="+mn-lt"/>
                <a:ea typeface="MS PGothic" pitchFamily="34" charset="-128"/>
                <a:cs typeface="+mn-cs"/>
              </a:rPr>
              <a:t>The information in this document is proprietary to SAP. No part of this document may be reproduced, copied, or transmitted in any form or for any purpose without the express prior written permission of SAP AG.</a:t>
            </a:r>
            <a:endParaRPr lang="de-DE" sz="900" kern="1200" noProof="1">
              <a:solidFill>
                <a:schemeClr val="tx1"/>
              </a:solidFill>
              <a:latin typeface="+mn-lt"/>
              <a:ea typeface="MS PGothic" pitchFamily="34" charset="-128"/>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7359500" cy="756000"/>
          </a:xfrm>
          <a:prstGeom prst="rect">
            <a:avLst/>
          </a:prstGeom>
        </p:spPr>
        <p:txBody>
          <a:bodyPr vert="horz" lIns="0" tIns="0" rIns="0" bIns="0" rtlCol="0" anchor="ctr" anchorCtr="0">
            <a:no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sz="2400" b="1" kern="1200" noProof="0" dirty="0" smtClean="0">
                <a:solidFill>
                  <a:schemeClr val="accent2"/>
                </a:solidFill>
                <a:latin typeface="+mj-lt"/>
                <a:ea typeface="+mj-ea"/>
                <a:cs typeface="+mj-cs"/>
              </a:rPr>
              <a:t>© </a:t>
            </a:r>
            <a:r>
              <a:rPr lang="de-DE" sz="2400" b="1" kern="1200" noProof="0" dirty="0" smtClean="0">
                <a:solidFill>
                  <a:schemeClr val="accent2"/>
                </a:solidFill>
                <a:latin typeface="+mj-lt"/>
                <a:ea typeface="+mj-ea"/>
                <a:cs typeface="+mj-cs"/>
              </a:rPr>
              <a:t>2011 SAP AG. Alle Rechte vorbehalten.</a:t>
            </a:r>
          </a:p>
        </p:txBody>
      </p:sp>
      <p:sp>
        <p:nvSpPr>
          <p:cNvPr id="5" name="TextBox 4"/>
          <p:cNvSpPr txBox="1"/>
          <p:nvPr userDrawn="1"/>
        </p:nvSpPr>
        <p:spPr bwMode="gray">
          <a:xfrm>
            <a:off x="324000" y="1692000"/>
            <a:ext cx="4165200" cy="4149854"/>
          </a:xfrm>
          <a:prstGeom prst="rect">
            <a:avLst/>
          </a:prstGeom>
          <a:noFill/>
        </p:spPr>
        <p:txBody>
          <a:bodyPr wrap="square" lIns="0" tIns="0" rIns="0" bIns="0" rtlCol="0">
            <a:spAutoFit/>
          </a:bodyPr>
          <a:lstStyle/>
          <a:p>
            <a:pPr marL="0" indent="0" algn="l" defTabSz="914400" rtl="0" eaLnBrk="1" latinLnBrk="0" hangingPunct="1">
              <a:lnSpc>
                <a:spcPct val="100000"/>
              </a:lnSpc>
              <a:spcBef>
                <a:spcPts val="400"/>
              </a:spcBef>
            </a:pPr>
            <a:r>
              <a:rPr lang="de-DE" sz="900" kern="1200" noProof="1" smtClean="0">
                <a:solidFill>
                  <a:schemeClr val="tx1"/>
                </a:solidFill>
                <a:latin typeface="Arial"/>
                <a:ea typeface="MS PGothic" pitchFamily="34" charset="-128"/>
                <a:cs typeface="+mn-cs"/>
              </a:rPr>
              <a:t>Weitergabe und Vervielfältigung dieser Publikation oder von Teilen daraus sind, zu welchem Zweck und in welcher Form auch immer, ohne die ausdrückliche schriftliche Genehmigung durch SAP AG nicht gestattet. In dieser Publikation enthaltene Informationen können ohne vorherige Ankündigung geändert werden.</a:t>
            </a:r>
          </a:p>
          <a:p>
            <a:pPr marL="0" indent="0" algn="l" defTabSz="914400" rtl="0" eaLnBrk="1" latinLnBrk="0" hangingPunct="1">
              <a:lnSpc>
                <a:spcPct val="100000"/>
              </a:lnSpc>
              <a:spcBef>
                <a:spcPts val="400"/>
              </a:spcBef>
            </a:pPr>
            <a:r>
              <a:rPr lang="de-DE" sz="900" kern="1200" noProof="1" smtClean="0">
                <a:solidFill>
                  <a:schemeClr val="tx1"/>
                </a:solidFill>
                <a:latin typeface="Arial"/>
                <a:ea typeface="MS PGothic" pitchFamily="34" charset="-128"/>
                <a:cs typeface="+mn-cs"/>
              </a:rPr>
              <a:t>Die von SAP AG oder deren Vertriebsfirmen angebotenen Softwareprodukte können Softwarekomponenten auch anderer Softwarehersteller enthalten.</a:t>
            </a:r>
          </a:p>
          <a:p>
            <a:pPr marL="0" indent="0" algn="l" defTabSz="914400" rtl="0" eaLnBrk="1" latinLnBrk="0" hangingPunct="1">
              <a:lnSpc>
                <a:spcPct val="100000"/>
              </a:lnSpc>
              <a:spcBef>
                <a:spcPts val="400"/>
              </a:spcBef>
            </a:pPr>
            <a:r>
              <a:rPr lang="en-US" sz="900" kern="1200" noProof="1" smtClean="0">
                <a:solidFill>
                  <a:schemeClr val="tx1"/>
                </a:solidFill>
                <a:latin typeface="Arial"/>
                <a:ea typeface="MS PGothic" pitchFamily="34" charset="-128"/>
                <a:cs typeface="+mn-cs"/>
              </a:rPr>
              <a:t>Microsoft, Windows, Excel, Outlook, und PowerPoint sind eingetragene Marken der Microsoft Corporation. </a:t>
            </a:r>
            <a:endParaRPr lang="de-DE" sz="9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400"/>
              </a:spcBef>
            </a:pPr>
            <a:r>
              <a:rPr lang="en-US" sz="900" kern="1200" noProof="1" smtClean="0">
                <a:solidFill>
                  <a:schemeClr val="tx1"/>
                </a:solidFill>
                <a:latin typeface="Arial"/>
                <a:ea typeface="MS PGothic" pitchFamily="34" charset="-128"/>
                <a:cs typeface="+mn-cs"/>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und Informix sind Marken oder eingetragene Marken der IBM Corporation.</a:t>
            </a:r>
            <a:endParaRPr lang="de-DE" sz="9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400"/>
              </a:spcBef>
            </a:pPr>
            <a:r>
              <a:rPr lang="de-DE" sz="900" kern="1200" noProof="1" smtClean="0">
                <a:solidFill>
                  <a:schemeClr val="tx1"/>
                </a:solidFill>
                <a:latin typeface="Arial"/>
                <a:ea typeface="MS PGothic" pitchFamily="34" charset="-128"/>
                <a:cs typeface="+mn-cs"/>
              </a:rPr>
              <a:t>Linux ist eine eingetragene Marke von Linus Torvalds in den USA und anderen Ländern.</a:t>
            </a:r>
          </a:p>
          <a:p>
            <a:pPr marL="0" indent="0" algn="l" defTabSz="914400" rtl="0" eaLnBrk="1" latinLnBrk="0" hangingPunct="1">
              <a:lnSpc>
                <a:spcPct val="100000"/>
              </a:lnSpc>
              <a:spcBef>
                <a:spcPts val="400"/>
              </a:spcBef>
            </a:pPr>
            <a:r>
              <a:rPr lang="de-DE" sz="900" kern="1200" noProof="1" smtClean="0">
                <a:solidFill>
                  <a:schemeClr val="tx1"/>
                </a:solidFill>
                <a:latin typeface="Arial"/>
                <a:ea typeface="MS PGothic" pitchFamily="34" charset="-128"/>
                <a:cs typeface="+mn-cs"/>
              </a:rPr>
              <a:t>Adobe, das Adobe-Logo, Acrobat, PostScript und Reader sind Marken oder eingetragene Marken von Adobe Systems Incorporated in den USA und/oder anderen Ländern.</a:t>
            </a:r>
          </a:p>
          <a:p>
            <a:pPr marL="0" indent="0" algn="l" defTabSz="914400" rtl="0" eaLnBrk="1" latinLnBrk="0" hangingPunct="1">
              <a:lnSpc>
                <a:spcPct val="100000"/>
              </a:lnSpc>
              <a:spcBef>
                <a:spcPts val="400"/>
              </a:spcBef>
            </a:pPr>
            <a:r>
              <a:rPr lang="de-DE" sz="900" kern="1200" noProof="1" smtClean="0">
                <a:solidFill>
                  <a:schemeClr val="tx1"/>
                </a:solidFill>
                <a:latin typeface="Arial"/>
                <a:ea typeface="MS PGothic" pitchFamily="34" charset="-128"/>
                <a:cs typeface="+mn-cs"/>
              </a:rPr>
              <a:t>Oracle und Java sind eingetragene Marken von Oracle und/oder ihrer Tochtergesellschaften.</a:t>
            </a:r>
          </a:p>
          <a:p>
            <a:pPr marL="0" indent="0" algn="l" defTabSz="914400" rtl="0" eaLnBrk="1" latinLnBrk="0" hangingPunct="1">
              <a:lnSpc>
                <a:spcPct val="100000"/>
              </a:lnSpc>
              <a:spcBef>
                <a:spcPts val="400"/>
              </a:spcBef>
            </a:pPr>
            <a:r>
              <a:rPr lang="de-DE" sz="900" kern="1200" noProof="1" smtClean="0">
                <a:solidFill>
                  <a:schemeClr val="tx1"/>
                </a:solidFill>
                <a:latin typeface="Arial"/>
                <a:ea typeface="MS PGothic" pitchFamily="34" charset="-128"/>
                <a:cs typeface="+mn-cs"/>
              </a:rPr>
              <a:t>UNIX, X/Open, OSF/1 und Motif sind eingetragene Marken der Open Group.</a:t>
            </a:r>
          </a:p>
          <a:p>
            <a:pPr marL="0" indent="0" algn="l" defTabSz="914400" rtl="0" eaLnBrk="1" latinLnBrk="0" hangingPunct="1">
              <a:lnSpc>
                <a:spcPct val="100000"/>
              </a:lnSpc>
              <a:spcBef>
                <a:spcPts val="400"/>
              </a:spcBef>
            </a:pPr>
            <a:r>
              <a:rPr lang="de-DE" sz="900" kern="1200" noProof="1" smtClean="0">
                <a:solidFill>
                  <a:schemeClr val="tx1"/>
                </a:solidFill>
                <a:latin typeface="Arial"/>
                <a:ea typeface="MS PGothic" pitchFamily="34" charset="-128"/>
                <a:cs typeface="+mn-cs"/>
              </a:rPr>
              <a:t>Citrix, ICA, Program Neighborhood, MetaFrame, WinFrame, VideoFrame und MultiWin sind Marken oder eingetragene Marken von Citrix Systems, Inc.</a:t>
            </a:r>
          </a:p>
        </p:txBody>
      </p:sp>
      <p:sp>
        <p:nvSpPr>
          <p:cNvPr id="8" name="TextBox 7"/>
          <p:cNvSpPr txBox="1"/>
          <p:nvPr userDrawn="1"/>
        </p:nvSpPr>
        <p:spPr bwMode="gray">
          <a:xfrm>
            <a:off x="4654800" y="1692000"/>
            <a:ext cx="4165200" cy="3631763"/>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400"/>
              </a:spcBef>
              <a:spcAft>
                <a:spcPts val="0"/>
              </a:spcAft>
              <a:buClrTx/>
              <a:buSzTx/>
              <a:buFontTx/>
              <a:buNone/>
              <a:tabLst/>
              <a:defRPr/>
            </a:pPr>
            <a:r>
              <a:rPr lang="de-DE" sz="900" kern="1200" noProof="1" smtClean="0">
                <a:solidFill>
                  <a:schemeClr val="tx1"/>
                </a:solidFill>
                <a:latin typeface="Arial"/>
                <a:ea typeface="MS PGothic" pitchFamily="34" charset="-128"/>
                <a:cs typeface="+mn-cs"/>
              </a:rPr>
              <a:t>HTML, XML, XHTML und W3C sind Marken oder eingetragene Marken des W3C</a:t>
            </a:r>
            <a:r>
              <a:rPr lang="de-DE" sz="900" kern="1200" baseline="30000" noProof="1" smtClean="0">
                <a:solidFill>
                  <a:schemeClr val="tx1"/>
                </a:solidFill>
                <a:latin typeface="Arial"/>
                <a:ea typeface="MS PGothic" pitchFamily="34" charset="-128"/>
                <a:cs typeface="+mn-cs"/>
              </a:rPr>
              <a:t>®</a:t>
            </a:r>
            <a:r>
              <a:rPr lang="de-DE" sz="900" kern="1200" noProof="1" smtClean="0">
                <a:solidFill>
                  <a:schemeClr val="tx1"/>
                </a:solidFill>
                <a:latin typeface="Arial"/>
                <a:ea typeface="MS PGothic" pitchFamily="34" charset="-128"/>
                <a:cs typeface="+mn-cs"/>
              </a:rPr>
              <a:t>, World Wide Web Consortium, Massachusetts Institute of Technology.</a:t>
            </a:r>
          </a:p>
          <a:p>
            <a:pPr marL="0" indent="0" algn="l" defTabSz="914400" rtl="0" eaLnBrk="1" latinLnBrk="0" hangingPunct="1">
              <a:lnSpc>
                <a:spcPct val="100000"/>
              </a:lnSpc>
              <a:spcBef>
                <a:spcPts val="400"/>
              </a:spcBef>
            </a:pPr>
            <a:r>
              <a:rPr lang="de-DE" sz="900" kern="1200" noProof="1" smtClean="0">
                <a:solidFill>
                  <a:schemeClr val="tx1"/>
                </a:solidFill>
                <a:latin typeface="Arial"/>
                <a:ea typeface="MS PGothic" pitchFamily="34" charset="-128"/>
                <a:cs typeface="+mn-cs"/>
              </a:rPr>
              <a:t>SAP, R/3, SAP NetWeaver, Duet, PartnerEdge, ByDesign, SAP BusinessObjects Explorer, StreamWork und weitere im Text erwähnte SAP-Produkte und ­Dienstleistungen sowie die entsprechenden Logos sind Marken oder eingetragene Marken der SAP AG in Deutschland und anderen Ländern.</a:t>
            </a:r>
          </a:p>
          <a:p>
            <a:pPr marL="0" indent="0" algn="l" defTabSz="914400" rtl="0" eaLnBrk="1" fontAlgn="t" latinLnBrk="0" hangingPunct="1">
              <a:lnSpc>
                <a:spcPct val="100000"/>
              </a:lnSpc>
              <a:spcBef>
                <a:spcPts val="400"/>
              </a:spcBef>
            </a:pPr>
            <a:r>
              <a:rPr lang="de-DE" sz="900" kern="1200" noProof="1" smtClean="0">
                <a:solidFill>
                  <a:schemeClr val="tx1"/>
                </a:solidFill>
                <a:latin typeface="Arial"/>
                <a:ea typeface="MS PGothic" pitchFamily="34" charset="-128"/>
                <a:cs typeface="+mn-cs"/>
              </a:rPr>
              <a:t>Business Objects und das Business-Objects-Logo, BusinessObjects, Crystal Reports, Crystal Decisions, Web Intelligence, Xcelsius und andere im Text erwähnte Business-Objects-Produkte und ­Dienstleistungen sowie die entsprechenden Logos sind Marken oder eingetragene Marken der Business Objects Software Ltd. Business Objects ist ein Unternehmen der SAP AG.</a:t>
            </a:r>
          </a:p>
          <a:p>
            <a:pPr marL="0" indent="0" algn="l" defTabSz="914400" rtl="0" eaLnBrk="1" latinLnBrk="0" hangingPunct="1">
              <a:lnSpc>
                <a:spcPct val="100000"/>
              </a:lnSpc>
              <a:spcBef>
                <a:spcPts val="400"/>
              </a:spcBef>
            </a:pPr>
            <a:r>
              <a:rPr lang="de-DE" sz="900" kern="1200" noProof="1" smtClean="0">
                <a:solidFill>
                  <a:schemeClr val="tx1"/>
                </a:solidFill>
                <a:latin typeface="Arial"/>
                <a:ea typeface="MS PGothic" pitchFamily="34" charset="-128"/>
                <a:cs typeface="+mn-cs"/>
              </a:rPr>
              <a:t>Sybase und Adaptive Server, iAnywhere, Sybase 365, SQL Anywhere und weitere im Text erwähnte Sybase-Produkte und -Dienstleistungen sowie die entsprechenden Logos sind Marken oder eingetragene Marken der Sybase Inc. Sybase ist ein Unternehmen der SAP AG.</a:t>
            </a:r>
          </a:p>
          <a:p>
            <a:pPr marL="0" indent="0" algn="l" defTabSz="914400" rtl="0" eaLnBrk="1" latinLnBrk="0" hangingPunct="1">
              <a:lnSpc>
                <a:spcPct val="100000"/>
              </a:lnSpc>
              <a:spcBef>
                <a:spcPts val="400"/>
              </a:spcBef>
            </a:pPr>
            <a:r>
              <a:rPr lang="de-DE" sz="900" kern="1200" noProof="1" smtClean="0">
                <a:solidFill>
                  <a:schemeClr val="tx1"/>
                </a:solidFill>
                <a:latin typeface="Arial"/>
                <a:ea typeface="MS PGothic" pitchFamily="34" charset="-128"/>
                <a:cs typeface="+mn-cs"/>
              </a:rPr>
              <a:t>Alle anderen Namen von Produkten und Dienstleistungen sind Marken der jeweiligen Firmen. Die Angaben im Text sind unverbindlich und dienen lediglich zu Informationszwecken. Produkte können länderspezifische Unterschiede aufweisen.</a:t>
            </a:r>
          </a:p>
          <a:p>
            <a:pPr marL="0" indent="0" algn="l" defTabSz="914400" rtl="0" eaLnBrk="1" latinLnBrk="0" hangingPunct="1">
              <a:lnSpc>
                <a:spcPct val="100000"/>
              </a:lnSpc>
              <a:spcBef>
                <a:spcPts val="400"/>
              </a:spcBef>
            </a:pPr>
            <a:r>
              <a:rPr lang="de-DE" sz="900" kern="1200" noProof="1" smtClean="0">
                <a:solidFill>
                  <a:schemeClr val="tx1"/>
                </a:solidFill>
                <a:latin typeface="Arial"/>
                <a:ea typeface="MS PGothic" pitchFamily="34" charset="-128"/>
                <a:cs typeface="+mn-cs"/>
              </a:rPr>
              <a:t>Die in dieser Publikation enthaltene Information ist Eigentum der SAP. Weitergabe und Vervielfältigung dieser Publikation oder von Teilen daraus sind, zu welchem Zweck und in welcher Form auch immer, nur mit ausdrücklicher schriftlicher Genehmigung durch SAP AG gestattet.</a:t>
            </a:r>
          </a:p>
          <a:p>
            <a:pPr marL="0" indent="0" algn="l" defTabSz="914400" rtl="0" eaLnBrk="1" latinLnBrk="0" hangingPunct="1">
              <a:lnSpc>
                <a:spcPct val="100000"/>
              </a:lnSpc>
              <a:spcBef>
                <a:spcPts val="400"/>
              </a:spcBef>
            </a:pPr>
            <a:endParaRPr lang="de-DE" sz="900" kern="1200" noProof="1">
              <a:solidFill>
                <a:schemeClr val="tx1"/>
              </a:solidFill>
              <a:latin typeface="Arial"/>
              <a:ea typeface="MS PGothic" pitchFamily="34" charset="-128"/>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and Sub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2826" y="49024"/>
            <a:ext cx="8275575" cy="892552"/>
          </a:xfrm>
          <a:prstGeom prst="rect">
            <a:avLst/>
          </a:prstGeom>
        </p:spPr>
        <p:txBody>
          <a:bodyPr lIns="91425" tIns="45712" rIns="91425" bIns="0" anchor="ctr" anchorCtr="0">
            <a:noAutofit/>
          </a:bodyPr>
          <a:lstStyle>
            <a:lvl1pPr algn="l" defTabSz="914245" rtl="0" eaLnBrk="1" latinLnBrk="0" hangingPunct="1">
              <a:lnSpc>
                <a:spcPts val="3299"/>
              </a:lnSpc>
              <a:spcBef>
                <a:spcPct val="0"/>
              </a:spcBef>
              <a:buNone/>
              <a:defRPr lang="en-US" sz="3600" b="1" kern="1200" cap="all" dirty="0">
                <a:solidFill>
                  <a:schemeClr val="accent1"/>
                </a:solidFill>
                <a:latin typeface="+mj-lt"/>
                <a:ea typeface="+mj-ea"/>
                <a:cs typeface="+mj-cs"/>
              </a:defRPr>
            </a:lvl1pPr>
          </a:lstStyle>
          <a:p>
            <a:r>
              <a:rPr lang="en-US" dirty="0" smtClean="0"/>
              <a:t>ADD SLIDE TITLE: 36 PT BOLD, </a:t>
            </a:r>
            <a:br>
              <a:rPr lang="en-US" dirty="0" smtClean="0"/>
            </a:br>
            <a:r>
              <a:rPr lang="en-US" dirty="0" smtClean="0"/>
              <a:t>ALL CAPS, DARK BLUE</a:t>
            </a:r>
            <a:endParaRPr lang="en-US" dirty="0"/>
          </a:p>
        </p:txBody>
      </p:sp>
      <p:pic>
        <p:nvPicPr>
          <p:cNvPr id="7" name="Picture 6" descr="Sybease Color Barr_RGB.png"/>
          <p:cNvPicPr preferRelativeResize="0">
            <a:picLocks/>
          </p:cNvPicPr>
          <p:nvPr/>
        </p:nvPicPr>
        <p:blipFill>
          <a:blip r:embed="rId2" cstate="screen"/>
          <a:stretch>
            <a:fillRect/>
          </a:stretch>
        </p:blipFill>
        <p:spPr>
          <a:xfrm>
            <a:off x="0" y="0"/>
            <a:ext cx="91440" cy="990600"/>
          </a:xfrm>
          <a:prstGeom prst="rect">
            <a:avLst/>
          </a:prstGeom>
        </p:spPr>
      </p:pic>
      <p:pic>
        <p:nvPicPr>
          <p:cNvPr id="6" name="Picture 5" descr="Sybease Color Barr_RGB.png"/>
          <p:cNvPicPr preferRelativeResize="0">
            <a:picLocks/>
          </p:cNvPicPr>
          <p:nvPr/>
        </p:nvPicPr>
        <p:blipFill>
          <a:blip r:embed="rId2" cstate="screen"/>
          <a:stretch>
            <a:fillRect/>
          </a:stretch>
        </p:blipFill>
        <p:spPr>
          <a:xfrm>
            <a:off x="0" y="0"/>
            <a:ext cx="91440" cy="990600"/>
          </a:xfrm>
          <a:prstGeom prst="rect">
            <a:avLst/>
          </a:prstGeom>
        </p:spPr>
      </p:pic>
      <p:sp>
        <p:nvSpPr>
          <p:cNvPr id="8" name="Text Placeholder 8"/>
          <p:cNvSpPr>
            <a:spLocks noGrp="1"/>
          </p:cNvSpPr>
          <p:nvPr>
            <p:ph type="body" sz="quarter" idx="16" hasCustomPrompt="1"/>
          </p:nvPr>
        </p:nvSpPr>
        <p:spPr>
          <a:xfrm>
            <a:off x="512825" y="1103816"/>
            <a:ext cx="8275575" cy="553998"/>
          </a:xfrm>
          <a:prstGeom prst="rect">
            <a:avLst/>
          </a:prstGeom>
        </p:spPr>
        <p:txBody>
          <a:bodyPr lIns="91425" tIns="0" rIns="91425" bIns="0">
            <a:noAutofit/>
          </a:bodyPr>
          <a:lstStyle>
            <a:lvl1pPr marL="0" indent="-342842" algn="l" defTabSz="914245" rtl="0" eaLnBrk="1" latinLnBrk="0" hangingPunct="1">
              <a:spcBef>
                <a:spcPts val="0"/>
              </a:spcBef>
              <a:buFontTx/>
              <a:buNone/>
              <a:defRPr sz="1800" b="1" baseline="0">
                <a:solidFill>
                  <a:schemeClr val="tx2"/>
                </a:solidFill>
              </a:defRPr>
            </a:lvl1pPr>
            <a:lvl2pPr>
              <a:buFontTx/>
              <a:buNone/>
              <a:defRPr/>
            </a:lvl2pPr>
            <a:lvl3pPr>
              <a:buFontTx/>
              <a:buNone/>
              <a:defRPr/>
            </a:lvl3pPr>
            <a:lvl4pPr>
              <a:buFontTx/>
              <a:buNone/>
              <a:defRPr/>
            </a:lvl4pPr>
            <a:lvl5pPr>
              <a:buFontTx/>
              <a:buNone/>
              <a:defRPr/>
            </a:lvl5pPr>
          </a:lstStyle>
          <a:p>
            <a:pPr marL="0" lvl="0" indent="-342842" algn="l" defTabSz="914245" rtl="0" eaLnBrk="1" latinLnBrk="0" hangingPunct="1">
              <a:spcBef>
                <a:spcPts val="0"/>
              </a:spcBef>
              <a:buFontTx/>
              <a:buNone/>
            </a:pPr>
            <a:r>
              <a:rPr lang="en-US" dirty="0" smtClean="0"/>
              <a:t>Subtitle Is 18 pt, Bold, Dark Gray.</a:t>
            </a:r>
            <a:br>
              <a:rPr lang="en-US" dirty="0" smtClean="0"/>
            </a:br>
            <a:r>
              <a:rPr lang="en-US" dirty="0" smtClean="0"/>
              <a:t>Can be up to two lines.</a:t>
            </a:r>
            <a:endParaRPr lang="en-US" dirty="0"/>
          </a:p>
        </p:txBody>
      </p:sp>
      <p:pic>
        <p:nvPicPr>
          <p:cNvPr id="9" name="Picture 8" descr="Sybease Color Barr_RGB.png"/>
          <p:cNvPicPr preferRelativeResize="0">
            <a:picLocks/>
          </p:cNvPicPr>
          <p:nvPr userDrawn="1"/>
        </p:nvPicPr>
        <p:blipFill>
          <a:blip r:embed="rId2" cstate="screen"/>
          <a:stretch>
            <a:fillRect/>
          </a:stretch>
        </p:blipFill>
        <p:spPr>
          <a:xfrm>
            <a:off x="0" y="0"/>
            <a:ext cx="91440" cy="990600"/>
          </a:xfrm>
          <a:prstGeom prst="rect">
            <a:avLst/>
          </a:prstGeom>
        </p:spPr>
      </p:pic>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Subtitle,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2826" y="49024"/>
            <a:ext cx="8275575" cy="892552"/>
          </a:xfrm>
          <a:prstGeom prst="rect">
            <a:avLst/>
          </a:prstGeom>
        </p:spPr>
        <p:txBody>
          <a:bodyPr lIns="91425" tIns="45712" rIns="91425" bIns="0" anchor="ctr" anchorCtr="0">
            <a:noAutofit/>
          </a:bodyPr>
          <a:lstStyle>
            <a:lvl1pPr algn="l" defTabSz="914245" rtl="0" eaLnBrk="1" latinLnBrk="0" hangingPunct="1">
              <a:lnSpc>
                <a:spcPts val="3299"/>
              </a:lnSpc>
              <a:spcBef>
                <a:spcPct val="0"/>
              </a:spcBef>
              <a:buNone/>
              <a:defRPr lang="en-US" sz="3600" b="1" kern="1200" cap="all" dirty="0">
                <a:solidFill>
                  <a:schemeClr val="accent1"/>
                </a:solidFill>
                <a:latin typeface="+mj-lt"/>
                <a:ea typeface="+mj-ea"/>
                <a:cs typeface="+mj-cs"/>
              </a:defRPr>
            </a:lvl1pPr>
          </a:lstStyle>
          <a:p>
            <a:r>
              <a:rPr lang="en-US" dirty="0" smtClean="0"/>
              <a:t>ADD SLIDE TITLE: 36 PT BOLD, </a:t>
            </a:r>
            <a:br>
              <a:rPr lang="en-US" dirty="0" smtClean="0"/>
            </a:br>
            <a:r>
              <a:rPr lang="en-US" dirty="0" smtClean="0"/>
              <a:t>ALL CAPS, DARK BLUE</a:t>
            </a:r>
            <a:endParaRPr lang="en-US" dirty="0"/>
          </a:p>
        </p:txBody>
      </p:sp>
      <p:pic>
        <p:nvPicPr>
          <p:cNvPr id="7" name="Picture 6" descr="Sybease Color Barr_RGB.png"/>
          <p:cNvPicPr preferRelativeResize="0">
            <a:picLocks/>
          </p:cNvPicPr>
          <p:nvPr/>
        </p:nvPicPr>
        <p:blipFill>
          <a:blip r:embed="rId2" cstate="screen"/>
          <a:stretch>
            <a:fillRect/>
          </a:stretch>
        </p:blipFill>
        <p:spPr>
          <a:xfrm>
            <a:off x="0" y="0"/>
            <a:ext cx="91440" cy="990600"/>
          </a:xfrm>
          <a:prstGeom prst="rect">
            <a:avLst/>
          </a:prstGeom>
        </p:spPr>
      </p:pic>
      <p:sp>
        <p:nvSpPr>
          <p:cNvPr id="9" name="Text Placeholder 8"/>
          <p:cNvSpPr>
            <a:spLocks noGrp="1"/>
          </p:cNvSpPr>
          <p:nvPr>
            <p:ph type="body" sz="quarter" idx="13" hasCustomPrompt="1"/>
          </p:nvPr>
        </p:nvSpPr>
        <p:spPr>
          <a:xfrm>
            <a:off x="512825" y="1103816"/>
            <a:ext cx="8275575" cy="553998"/>
          </a:xfrm>
          <a:prstGeom prst="rect">
            <a:avLst/>
          </a:prstGeom>
        </p:spPr>
        <p:txBody>
          <a:bodyPr lIns="91425" tIns="0" rIns="91425" bIns="0">
            <a:normAutofit/>
          </a:bodyPr>
          <a:lstStyle>
            <a:lvl1pPr marL="0" indent="-342842" algn="l" defTabSz="914245" rtl="0" eaLnBrk="1" latinLnBrk="0" hangingPunct="1">
              <a:lnSpc>
                <a:spcPct val="100000"/>
              </a:lnSpc>
              <a:spcBef>
                <a:spcPts val="0"/>
              </a:spcBef>
              <a:buFontTx/>
              <a:buNone/>
              <a:defRPr sz="1800" b="1" baseline="0">
                <a:solidFill>
                  <a:schemeClr val="tx2"/>
                </a:solidFill>
              </a:defRPr>
            </a:lvl1pPr>
            <a:lvl2pPr>
              <a:buFontTx/>
              <a:buNone/>
              <a:defRPr/>
            </a:lvl2pPr>
            <a:lvl3pPr>
              <a:buFontTx/>
              <a:buNone/>
              <a:defRPr/>
            </a:lvl3pPr>
            <a:lvl4pPr>
              <a:buFontTx/>
              <a:buNone/>
              <a:defRPr/>
            </a:lvl4pPr>
            <a:lvl5pPr>
              <a:buFontTx/>
              <a:buNone/>
              <a:defRPr/>
            </a:lvl5pPr>
          </a:lstStyle>
          <a:p>
            <a:pPr marL="0" lvl="0" indent="-342842" algn="l" defTabSz="914245" rtl="0" eaLnBrk="1" latinLnBrk="0" hangingPunct="1">
              <a:spcBef>
                <a:spcPts val="0"/>
              </a:spcBef>
              <a:buFontTx/>
              <a:buNone/>
            </a:pPr>
            <a:r>
              <a:rPr lang="en-US" dirty="0" smtClean="0"/>
              <a:t>Subtitle Is 18 pt, Bold, Dark Gray.</a:t>
            </a:r>
            <a:br>
              <a:rPr lang="en-US" dirty="0" smtClean="0"/>
            </a:br>
            <a:r>
              <a:rPr lang="en-US" dirty="0" smtClean="0"/>
              <a:t>Can be up to two lines.</a:t>
            </a:r>
            <a:endParaRPr lang="en-US" dirty="0"/>
          </a:p>
        </p:txBody>
      </p:sp>
      <p:sp>
        <p:nvSpPr>
          <p:cNvPr id="11" name="Text Placeholder 10"/>
          <p:cNvSpPr>
            <a:spLocks noGrp="1"/>
          </p:cNvSpPr>
          <p:nvPr>
            <p:ph type="body" sz="quarter" idx="14" hasCustomPrompt="1"/>
          </p:nvPr>
        </p:nvSpPr>
        <p:spPr>
          <a:xfrm>
            <a:off x="512825" y="1819275"/>
            <a:ext cx="8275575" cy="4495800"/>
          </a:xfrm>
          <a:prstGeom prst="rect">
            <a:avLst/>
          </a:prstGeom>
        </p:spPr>
        <p:txBody>
          <a:bodyPr lIns="91425" tIns="45712" rIns="91425" bIns="45712"/>
          <a:lstStyle>
            <a:lvl1pPr marL="228561" indent="-228561">
              <a:buFont typeface="Arial" pitchFamily="34" charset="0"/>
              <a:buChar char="•"/>
              <a:defRPr sz="2400">
                <a:solidFill>
                  <a:schemeClr val="tx2"/>
                </a:solidFill>
              </a:defRPr>
            </a:lvl1pPr>
            <a:lvl2pPr marL="571403" indent="-228561">
              <a:defRPr sz="2400">
                <a:solidFill>
                  <a:schemeClr val="tx2"/>
                </a:solidFill>
              </a:defRPr>
            </a:lvl2pPr>
            <a:lvl3pPr marL="1028526" indent="-228561">
              <a:buSzPct val="80000"/>
              <a:buFont typeface="Wingdings" pitchFamily="2" charset="2"/>
              <a:buChar char="§"/>
              <a:defRPr sz="2000">
                <a:solidFill>
                  <a:schemeClr val="tx2"/>
                </a:solidFill>
              </a:defRPr>
            </a:lvl3pPr>
            <a:lvl4pPr marL="1257087" indent="-228561">
              <a:defRPr sz="1800">
                <a:solidFill>
                  <a:schemeClr val="tx2"/>
                </a:solidFill>
              </a:defRPr>
            </a:lvl4pPr>
            <a:lvl5pPr marL="1485648" indent="-228561">
              <a:buSzPct val="80000"/>
              <a:buFont typeface="Wingdings" pitchFamily="2" charset="2"/>
              <a:buChar char="§"/>
              <a:defRPr sz="1800">
                <a:solidFill>
                  <a:schemeClr val="tx2"/>
                </a:solidFill>
              </a:defRPr>
            </a:lvl5pPr>
          </a:lstStyle>
          <a:p>
            <a:pPr lvl="0"/>
            <a:r>
              <a:rPr lang="en-US" dirty="0" smtClean="0"/>
              <a:t>Level one, 24 pt</a:t>
            </a:r>
          </a:p>
          <a:p>
            <a:pPr lvl="1"/>
            <a:r>
              <a:rPr lang="en-US" dirty="0" smtClean="0"/>
              <a:t>Level two, 24 pt</a:t>
            </a:r>
          </a:p>
          <a:p>
            <a:pPr lvl="2"/>
            <a:r>
              <a:rPr lang="en-US" dirty="0" smtClean="0"/>
              <a:t>Level three, 20 pt</a:t>
            </a:r>
          </a:p>
          <a:p>
            <a:pPr lvl="3"/>
            <a:r>
              <a:rPr lang="en-US" dirty="0" smtClean="0"/>
              <a:t>Level four, 18 pt</a:t>
            </a:r>
          </a:p>
          <a:p>
            <a:pPr lvl="4"/>
            <a:r>
              <a:rPr lang="en-US" dirty="0" smtClean="0"/>
              <a:t>Level five, 18 pt</a:t>
            </a:r>
            <a:endParaRPr lang="en-US" dirty="0"/>
          </a:p>
        </p:txBody>
      </p:sp>
      <p:pic>
        <p:nvPicPr>
          <p:cNvPr id="6" name="Picture 5" descr="Sybease Color Barr_RGB.png"/>
          <p:cNvPicPr preferRelativeResize="0">
            <a:picLocks/>
          </p:cNvPicPr>
          <p:nvPr/>
        </p:nvPicPr>
        <p:blipFill>
          <a:blip r:embed="rId2" cstate="screen"/>
          <a:stretch>
            <a:fillRect/>
          </a:stretch>
        </p:blipFill>
        <p:spPr>
          <a:xfrm>
            <a:off x="0" y="0"/>
            <a:ext cx="91440" cy="990600"/>
          </a:xfrm>
          <a:prstGeom prst="rect">
            <a:avLst/>
          </a:prstGeom>
        </p:spPr>
      </p:pic>
      <p:pic>
        <p:nvPicPr>
          <p:cNvPr id="8" name="Picture 7" descr="Sybease Color Barr_RGB.png"/>
          <p:cNvPicPr preferRelativeResize="0">
            <a:picLocks/>
          </p:cNvPicPr>
          <p:nvPr userDrawn="1"/>
        </p:nvPicPr>
        <p:blipFill>
          <a:blip r:embed="rId2" cstate="screen"/>
          <a:stretch>
            <a:fillRect/>
          </a:stretch>
        </p:blipFill>
        <p:spPr>
          <a:xfrm>
            <a:off x="0" y="0"/>
            <a:ext cx="91440" cy="990600"/>
          </a:xfrm>
          <a:prstGeom prst="rect">
            <a:avLst/>
          </a:prstGeom>
        </p:spPr>
      </p:pic>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subtitle, paragraph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2826" y="49024"/>
            <a:ext cx="8275575" cy="892552"/>
          </a:xfrm>
          <a:prstGeom prst="rect">
            <a:avLst/>
          </a:prstGeom>
        </p:spPr>
        <p:txBody>
          <a:bodyPr lIns="91425" tIns="45712" rIns="91425" bIns="0" anchor="ctr" anchorCtr="0">
            <a:noAutofit/>
          </a:bodyPr>
          <a:lstStyle>
            <a:lvl1pPr algn="l" defTabSz="914245" rtl="0" eaLnBrk="1" latinLnBrk="0" hangingPunct="1">
              <a:lnSpc>
                <a:spcPts val="3299"/>
              </a:lnSpc>
              <a:spcBef>
                <a:spcPct val="0"/>
              </a:spcBef>
              <a:buNone/>
              <a:defRPr lang="en-US" sz="3600" b="1" kern="1200" cap="all" dirty="0">
                <a:solidFill>
                  <a:schemeClr val="accent1"/>
                </a:solidFill>
                <a:latin typeface="+mj-lt"/>
                <a:ea typeface="+mj-ea"/>
                <a:cs typeface="+mj-cs"/>
              </a:defRPr>
            </a:lvl1pPr>
          </a:lstStyle>
          <a:p>
            <a:r>
              <a:rPr lang="en-US" dirty="0" smtClean="0"/>
              <a:t>ADD SLIDE TITLE: 36 PT BOLD, </a:t>
            </a:r>
            <a:br>
              <a:rPr lang="en-US" dirty="0" smtClean="0"/>
            </a:br>
            <a:r>
              <a:rPr lang="en-US" dirty="0" smtClean="0"/>
              <a:t>ALL CAPS, DARK BLUE</a:t>
            </a:r>
            <a:endParaRPr lang="en-US" dirty="0"/>
          </a:p>
        </p:txBody>
      </p:sp>
      <p:pic>
        <p:nvPicPr>
          <p:cNvPr id="7" name="Picture 6" descr="Sybease Color Barr_RGB.png"/>
          <p:cNvPicPr preferRelativeResize="0">
            <a:picLocks/>
          </p:cNvPicPr>
          <p:nvPr/>
        </p:nvPicPr>
        <p:blipFill>
          <a:blip r:embed="rId2" cstate="screen"/>
          <a:stretch>
            <a:fillRect/>
          </a:stretch>
        </p:blipFill>
        <p:spPr>
          <a:xfrm>
            <a:off x="0" y="0"/>
            <a:ext cx="91440" cy="990600"/>
          </a:xfrm>
          <a:prstGeom prst="rect">
            <a:avLst/>
          </a:prstGeom>
        </p:spPr>
      </p:pic>
      <p:sp>
        <p:nvSpPr>
          <p:cNvPr id="12" name="Text Placeholder 10"/>
          <p:cNvSpPr>
            <a:spLocks noGrp="1"/>
          </p:cNvSpPr>
          <p:nvPr>
            <p:ph type="body" sz="quarter" idx="15" hasCustomPrompt="1"/>
          </p:nvPr>
        </p:nvSpPr>
        <p:spPr>
          <a:xfrm>
            <a:off x="512825" y="1819275"/>
            <a:ext cx="8275575" cy="4495800"/>
          </a:xfrm>
          <a:prstGeom prst="rect">
            <a:avLst/>
          </a:prstGeom>
        </p:spPr>
        <p:txBody>
          <a:bodyPr lIns="91425" tIns="45712" rIns="91425" bIns="45712"/>
          <a:lstStyle>
            <a:lvl1pPr marL="0" indent="0">
              <a:lnSpc>
                <a:spcPts val="2600"/>
              </a:lnSpc>
              <a:buFontTx/>
              <a:buNone/>
              <a:defRPr sz="2400">
                <a:solidFill>
                  <a:schemeClr val="tx2"/>
                </a:solidFill>
              </a:defRPr>
            </a:lvl1pPr>
            <a:lvl2pPr marL="571403" indent="-228561">
              <a:buFontTx/>
              <a:buNone/>
              <a:defRPr sz="2400">
                <a:solidFill>
                  <a:schemeClr val="tx2"/>
                </a:solidFill>
              </a:defRPr>
            </a:lvl2pPr>
            <a:lvl3pPr marL="1028526" indent="-228561">
              <a:buFontTx/>
              <a:buNone/>
              <a:defRPr sz="2000">
                <a:solidFill>
                  <a:schemeClr val="tx2"/>
                </a:solidFill>
              </a:defRPr>
            </a:lvl3pPr>
            <a:lvl4pPr marL="1257087" indent="-228561">
              <a:buFontTx/>
              <a:buNone/>
              <a:defRPr sz="1800" baseline="0">
                <a:solidFill>
                  <a:schemeClr val="tx2"/>
                </a:solidFill>
              </a:defRPr>
            </a:lvl4pPr>
            <a:lvl5pPr marL="1485648" indent="-228561">
              <a:buFontTx/>
              <a:buNone/>
              <a:defRPr sz="1800">
                <a:solidFill>
                  <a:schemeClr val="tx2"/>
                </a:solidFill>
              </a:defRPr>
            </a:lvl5pPr>
          </a:lstStyle>
          <a:p>
            <a:pPr lvl="0"/>
            <a:r>
              <a:rPr lang="en-US" dirty="0" smtClean="0"/>
              <a:t>Level one, 24 pt</a:t>
            </a:r>
          </a:p>
        </p:txBody>
      </p:sp>
      <p:pic>
        <p:nvPicPr>
          <p:cNvPr id="6" name="Picture 5" descr="Sybease Color Barr_RGB.png"/>
          <p:cNvPicPr preferRelativeResize="0">
            <a:picLocks/>
          </p:cNvPicPr>
          <p:nvPr/>
        </p:nvPicPr>
        <p:blipFill>
          <a:blip r:embed="rId2" cstate="screen"/>
          <a:stretch>
            <a:fillRect/>
          </a:stretch>
        </p:blipFill>
        <p:spPr>
          <a:xfrm>
            <a:off x="0" y="0"/>
            <a:ext cx="91440" cy="990600"/>
          </a:xfrm>
          <a:prstGeom prst="rect">
            <a:avLst/>
          </a:prstGeom>
        </p:spPr>
      </p:pic>
      <p:sp>
        <p:nvSpPr>
          <p:cNvPr id="8" name="Text Placeholder 8"/>
          <p:cNvSpPr>
            <a:spLocks noGrp="1"/>
          </p:cNvSpPr>
          <p:nvPr>
            <p:ph type="body" sz="quarter" idx="16" hasCustomPrompt="1"/>
          </p:nvPr>
        </p:nvSpPr>
        <p:spPr>
          <a:xfrm>
            <a:off x="512825" y="1103816"/>
            <a:ext cx="8275575" cy="553998"/>
          </a:xfrm>
          <a:prstGeom prst="rect">
            <a:avLst/>
          </a:prstGeom>
        </p:spPr>
        <p:txBody>
          <a:bodyPr lIns="91425" tIns="0" rIns="91425" bIns="0">
            <a:normAutofit/>
          </a:bodyPr>
          <a:lstStyle>
            <a:lvl1pPr marL="0" indent="-342842" algn="l" defTabSz="914245" rtl="0" eaLnBrk="1" latinLnBrk="0" hangingPunct="1">
              <a:spcBef>
                <a:spcPts val="0"/>
              </a:spcBef>
              <a:buFontTx/>
              <a:buNone/>
              <a:defRPr sz="1800" b="1" baseline="0">
                <a:solidFill>
                  <a:schemeClr val="tx2"/>
                </a:solidFill>
              </a:defRPr>
            </a:lvl1pPr>
            <a:lvl2pPr>
              <a:buFontTx/>
              <a:buNone/>
              <a:defRPr/>
            </a:lvl2pPr>
            <a:lvl3pPr>
              <a:buFontTx/>
              <a:buNone/>
              <a:defRPr/>
            </a:lvl3pPr>
            <a:lvl4pPr>
              <a:buFontTx/>
              <a:buNone/>
              <a:defRPr/>
            </a:lvl4pPr>
            <a:lvl5pPr>
              <a:buFontTx/>
              <a:buNone/>
              <a:defRPr/>
            </a:lvl5pPr>
          </a:lstStyle>
          <a:p>
            <a:pPr marL="0" lvl="0" indent="-342842" algn="l" defTabSz="914245" rtl="0" eaLnBrk="1" latinLnBrk="0" hangingPunct="1">
              <a:spcBef>
                <a:spcPts val="0"/>
              </a:spcBef>
              <a:buFontTx/>
              <a:buNone/>
            </a:pPr>
            <a:r>
              <a:rPr lang="en-US" dirty="0" smtClean="0"/>
              <a:t>Subtitle Is 18 pt, Bold, Dark Gray.</a:t>
            </a:r>
            <a:br>
              <a:rPr lang="en-US" dirty="0" smtClean="0"/>
            </a:br>
            <a:r>
              <a:rPr lang="en-US" dirty="0" smtClean="0"/>
              <a:t>Can be up to two lines.</a:t>
            </a:r>
            <a:endParaRPr lang="en-US" dirty="0"/>
          </a:p>
        </p:txBody>
      </p:sp>
      <p:pic>
        <p:nvPicPr>
          <p:cNvPr id="9" name="Picture 8" descr="Sybease Color Barr_RGB.png"/>
          <p:cNvPicPr preferRelativeResize="0">
            <a:picLocks/>
          </p:cNvPicPr>
          <p:nvPr userDrawn="1"/>
        </p:nvPicPr>
        <p:blipFill>
          <a:blip r:embed="rId2" cstate="screen"/>
          <a:stretch>
            <a:fillRect/>
          </a:stretch>
        </p:blipFill>
        <p:spPr>
          <a:xfrm>
            <a:off x="0" y="0"/>
            <a:ext cx="91440" cy="99060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shor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8613" y="6081713"/>
            <a:ext cx="916953" cy="454025"/>
          </a:xfrm>
          <a:prstGeom prst="rect">
            <a:avLst/>
          </a:prstGeom>
        </p:spPr>
      </p:pic>
      <p:sp>
        <p:nvSpPr>
          <p:cNvPr id="6"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two lines">
    <p:bg>
      <p:bgPr>
        <a:solidFill>
          <a:schemeClr val="accent1"/>
        </a:solidFill>
        <a:effectLst/>
      </p:bgPr>
    </p:bg>
    <p:spTree>
      <p:nvGrpSpPr>
        <p:cNvPr id="1" name=""/>
        <p:cNvGrpSpPr/>
        <p:nvPr/>
      </p:nvGrpSpPr>
      <p:grpSpPr>
        <a:xfrm>
          <a:off x="0" y="0"/>
          <a:ext cx="0" cy="0"/>
          <a:chOff x="0" y="0"/>
          <a:chExt cx="0" cy="0"/>
        </a:xfrm>
      </p:grpSpPr>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8613" y="6081713"/>
            <a:ext cx="916953" cy="454025"/>
          </a:xfrm>
          <a:prstGeom prst="rect">
            <a:avLst/>
          </a:prstGeom>
        </p:spPr>
      </p:pic>
      <p:sp>
        <p:nvSpPr>
          <p:cNvPr id="6"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
        <p:nvSpPr>
          <p:cNvPr id="9" name="Title 1"/>
          <p:cNvSpPr>
            <a:spLocks noGrp="1"/>
          </p:cNvSpPr>
          <p:nvPr>
            <p:ph type="ctrTitle" hasCustomPrompt="1"/>
          </p:nvPr>
        </p:nvSpPr>
        <p:spPr bwMode="gray">
          <a:xfrm>
            <a:off x="414000" y="324000"/>
            <a:ext cx="8280000" cy="923330"/>
          </a:xfrm>
        </p:spPr>
        <p:txBody>
          <a:bodyPr anchor="t" anchorCtr="0">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00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Divider page</a:t>
            </a:r>
            <a:endParaRPr lang="de-DE" dirty="0"/>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smtClean="0"/>
              <a:t>Click icon to add picture</a:t>
            </a:r>
            <a:endParaRPr lang="en-US"/>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Divider page</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Thank You!</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4604385"/>
            <a:ext cx="8496300" cy="1477328"/>
          </a:xfrm>
        </p:spPr>
        <p:txBody>
          <a:bodyPr anchor="b" anchorCtr="0">
            <a:noAutofit/>
          </a:bodyPr>
          <a:lstStyle>
            <a:lvl1pPr>
              <a:spcBef>
                <a:spcPts val="0"/>
              </a:spcBef>
              <a:defRPr sz="16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478631"/>
            <a:ext cx="1832305" cy="907257"/>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&lt;Agenda&gt;</a:t>
            </a:r>
            <a:endParaRPr lang="en-US" dirty="0"/>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27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45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630000">
              <a:buClr>
                <a:schemeClr val="accent2"/>
              </a:buClr>
              <a:buFont typeface="Courier New" pitchFamily="49" charset="0"/>
              <a:buChar char="o"/>
              <a:defRPr/>
            </a:lvl5pPr>
          </a:lstStyle>
          <a:p>
            <a:pPr lvl="0"/>
            <a:r>
              <a:rPr lang="en-US" dirty="0" smtClean="0"/>
              <a:t>Agenda Item/Divider Headline</a:t>
            </a:r>
          </a:p>
          <a:p>
            <a:pPr lvl="1"/>
            <a:r>
              <a:rPr lang="en-US" dirty="0" smtClean="0"/>
              <a:t>Details</a:t>
            </a:r>
          </a:p>
          <a:p>
            <a:pPr lvl="2"/>
            <a:r>
              <a:rPr lang="en-US" dirty="0" smtClean="0"/>
              <a:t>Third Level</a:t>
            </a:r>
          </a:p>
          <a:p>
            <a:pPr lvl="4"/>
            <a:r>
              <a:rPr lang="en-US" dirty="0" smtClean="0"/>
              <a:t>Fourth Level</a:t>
            </a:r>
          </a:p>
          <a:p>
            <a:endParaRPr lang="en-US"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0" y="6636183"/>
            <a:ext cx="1810358" cy="123111"/>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800" noProof="0" dirty="0" smtClean="0">
                <a:solidFill>
                  <a:schemeClr val="bg1"/>
                </a:solidFill>
              </a:rPr>
              <a:t>2011 SAP AG. All rights reserved.</a:t>
            </a:r>
          </a:p>
        </p:txBody>
      </p:sp>
      <p:sp>
        <p:nvSpPr>
          <p:cNvPr id="34" name="TextBox 33"/>
          <p:cNvSpPr txBox="1"/>
          <p:nvPr/>
        </p:nvSpPr>
        <p:spPr bwMode="black">
          <a:xfrm>
            <a:off x="8625588" y="6636183"/>
            <a:ext cx="197737" cy="123111"/>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800" baseline="0" noProof="0" smtClean="0">
                <a:solidFill>
                  <a:schemeClr val="bg1"/>
                </a:solidFill>
              </a:rPr>
              <a:pPr marL="93663" indent="-93663" algn="r">
                <a:buClr>
                  <a:schemeClr val="accent2"/>
                </a:buClr>
                <a:buFont typeface="Arial" pitchFamily="34" charset="0"/>
                <a:buNone/>
              </a:pPr>
              <a:t>‹#›</a:t>
            </a:fld>
            <a:endParaRPr lang="en-US" sz="800" noProof="0" dirty="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9" r:id="rId3"/>
    <p:sldLayoutId id="2147483708" r:id="rId4"/>
    <p:sldLayoutId id="2147483704" r:id="rId5"/>
    <p:sldLayoutId id="2147483689" r:id="rId6"/>
    <p:sldLayoutId id="2147483702" r:id="rId7"/>
    <p:sldLayoutId id="2147483684" r:id="rId8"/>
    <p:sldLayoutId id="2147483665" r:id="rId9"/>
    <p:sldLayoutId id="2147483683" r:id="rId10"/>
    <p:sldLayoutId id="2147483687" r:id="rId11"/>
    <p:sldLayoutId id="2147483710" r:id="rId12"/>
    <p:sldLayoutId id="2147483686" r:id="rId13"/>
    <p:sldLayoutId id="2147483669" r:id="rId14"/>
    <p:sldLayoutId id="2147483691" r:id="rId15"/>
    <p:sldLayoutId id="2147483688" r:id="rId16"/>
    <p:sldLayoutId id="2147483703" r:id="rId17"/>
    <p:sldLayoutId id="2147483685" r:id="rId18"/>
    <p:sldLayoutId id="2147483692" r:id="rId19"/>
    <p:sldLayoutId id="2147483674" r:id="rId20"/>
    <p:sldLayoutId id="2147483705" r:id="rId21"/>
    <p:sldLayoutId id="2147483711" r:id="rId22"/>
    <p:sldLayoutId id="2147483712" r:id="rId23"/>
    <p:sldLayoutId id="2147483713" r:id="rId24"/>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45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630000" indent="-179388"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www.google.com/imgres?imgurl=http://images.wikia.com/stargate/images/c/c1/Air_Force_Logo.jpg&amp;imgrefurl=http://stargate.wikia.com/wiki/United_States_Air_Force&amp;h=401&amp;w=502&amp;sz=16&amp;tbnid=pgTI_uZm35BWDM:&amp;tbnh=104&amp;tbnw=130&amp;prev=/search?q=us+air+force+logo&amp;tbm=isch&amp;tbo=u&amp;zoom=1&amp;q=us+air+force+logo&amp;usg=__bGwSyyUmtWjLZop_bmzq01Juyp4=&amp;sa=X&amp;ei=YdylTcbiMuSY0QGTmNn5CA&amp;ved=0CBoQ9QEwAA" TargetMode="External"/><Relationship Id="rId3" Type="http://schemas.openxmlformats.org/officeDocument/2006/relationships/hyperlink" Target="http://www.sybase.com/detail?id=1033830" TargetMode="External"/><Relationship Id="rId7" Type="http://schemas.openxmlformats.org/officeDocument/2006/relationships/hyperlink" Target="http://www.google.com/imgres?imgurl=http://www.c21learners.com/multimedia/images/usaf_logo.gif&amp;imgrefurl=http://www.c21learners.com/multimedia/fua2010.html&amp;h=252&amp;w=300&amp;sz=19&amp;tbnid=rGIzrXTQUxO5DM:&amp;tbnh=97&amp;tbnw=116&amp;prev=/search?q=us+air+force+logo&amp;tbm=isch&amp;tbo=u&amp;zoom=1&amp;q=us+air+force+logo&amp;usg=__UZO5mKyd8cRRV0Qe038qZ67q0qE=&amp;sa=X&amp;ei=YdylTcbiMuSY0QGTmNn5CA&amp;ved=0CB4Q9QEwAg"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1.jpeg"/><Relationship Id="rId5" Type="http://schemas.openxmlformats.org/officeDocument/2006/relationships/hyperlink" Target="http://www.cargill.com/" TargetMode="External"/><Relationship Id="rId4" Type="http://schemas.openxmlformats.org/officeDocument/2006/relationships/image" Target="../media/image10.gif"/><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hyperlink" Target="http://www.google.com/imgres?imgurl=http://www.c21learners.com/multimedia/images/usaf_logo.gif&amp;imgrefurl=http://www.c21learners.com/multimedia/fua2010.html&amp;h=252&amp;w=300&amp;sz=19&amp;tbnid=rGIzrXTQUxO5DM:&amp;tbnh=97&amp;tbnw=116&amp;prev=/search?q=us+air+force+logo&amp;tbm=isch&amp;tbo=u&amp;zoom=1&amp;q=us+air+force+logo&amp;usg=__UZO5mKyd8cRRV0Qe038qZ67q0qE=&amp;sa=X&amp;ei=YdylTcbiMuSY0QGTmNn5CA&amp;ved=0CB4Q9QEwAg" TargetMode="External"/><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hyperlink" Target="http://www.google.com/imgres?imgurl=http://images.wikia.com/stargate/images/c/c1/Air_Force_Logo.jpg&amp;imgrefurl=http://stargate.wikia.com/wiki/United_States_Air_Force&amp;h=401&amp;w=502&amp;sz=16&amp;tbnid=pgTI_uZm35BWDM:&amp;tbnh=104&amp;tbnw=130&amp;prev=/search?q=us+air+force+logo&amp;tbm=isch&amp;tbo=u&amp;zoom=1&amp;q=us+air+force+logo&amp;usg=__bGwSyyUmtWjLZop_bmzq01Juyp4=&amp;sa=X&amp;ei=YdylTcbiMuSY0QGTmNn5CA&amp;ved=0CBoQ9QEwAA" TargetMode="External"/><Relationship Id="rId9" Type="http://schemas.openxmlformats.org/officeDocument/2006/relationships/image" Target="../media/image17.png"/><Relationship Id="rId1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8" Type="http://schemas.openxmlformats.org/officeDocument/2006/relationships/image" Target="../media/image36.gif"/><Relationship Id="rId3" Type="http://schemas.openxmlformats.org/officeDocument/2006/relationships/image" Target="../media/image32.png"/><Relationship Id="rId7"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34.jpeg"/><Relationship Id="rId5" Type="http://schemas.openxmlformats.org/officeDocument/2006/relationships/image" Target="../media/image33.gif"/><Relationship Id="rId4" Type="http://schemas.openxmlformats.org/officeDocument/2006/relationships/hyperlink" Target="http://www.cameco.com/" TargetMode="External"/><Relationship Id="rId9" Type="http://schemas.openxmlformats.org/officeDocument/2006/relationships/image" Target="../media/image3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file:///\\localhost\Users\i053171\Desktop\ASE-HANA_Realtime_Replication.wmv"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Templates_Guidelines\eOn\Templates\2011\Corporate\PSD_Bilder_rechts\titelbild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Rectangle 4"/>
          <p:cNvSpPr/>
          <p:nvPr/>
        </p:nvSpPr>
        <p:spPr bwMode="gray">
          <a:xfrm>
            <a:off x="324000" y="-2"/>
            <a:ext cx="8475755" cy="2302137"/>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6" name="Picture 5" descr="SAP_grad_R_pref.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8613" y="6081713"/>
            <a:ext cx="916953" cy="454025"/>
          </a:xfrm>
          <a:prstGeom prst="rect">
            <a:avLst/>
          </a:prstGeom>
        </p:spPr>
      </p:pic>
      <p:sp>
        <p:nvSpPr>
          <p:cNvPr id="7" name="Rectangle 6"/>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p:ph type="title"/>
          </p:nvPr>
        </p:nvSpPr>
        <p:spPr>
          <a:xfrm>
            <a:off x="338694" y="141114"/>
            <a:ext cx="8280000" cy="738000"/>
          </a:xfrm>
        </p:spPr>
        <p:txBody>
          <a:bodyPr/>
          <a:lstStyle/>
          <a:p>
            <a:r>
              <a:rPr lang="ru-RU" sz="2800" dirty="0" smtClean="0"/>
              <a:t>Sybase ASE </a:t>
            </a:r>
            <a:r>
              <a:rPr lang="ru-RU" sz="2800" dirty="0" smtClean="0"/>
              <a:t/>
            </a:r>
            <a:br>
              <a:rPr lang="ru-RU" sz="2800" dirty="0" smtClean="0"/>
            </a:br>
            <a:r>
              <a:rPr lang="ru-RU" sz="2800" dirty="0" smtClean="0"/>
              <a:t>для </a:t>
            </a:r>
            <a:r>
              <a:rPr lang="en-US" sz="1800" dirty="0" smtClean="0"/>
              <a:t> </a:t>
            </a:r>
            <a:r>
              <a:rPr lang="en-US" sz="1800" dirty="0" smtClean="0"/>
              <a:t>Business Suite &amp; </a:t>
            </a:r>
            <a:r>
              <a:rPr lang="en-US" sz="1800" dirty="0" err="1" smtClean="0"/>
              <a:t>NetWeaver</a:t>
            </a:r>
            <a:endParaRPr lang="en-US" sz="1200" dirty="0"/>
          </a:p>
        </p:txBody>
      </p:sp>
      <p:sp>
        <p:nvSpPr>
          <p:cNvPr id="3" name="Subtitle 2"/>
          <p:cNvSpPr>
            <a:spLocks noGrp="1"/>
          </p:cNvSpPr>
          <p:nvPr>
            <p:ph type="subTitle" idx="1"/>
          </p:nvPr>
        </p:nvSpPr>
        <p:spPr>
          <a:xfrm>
            <a:off x="349454" y="1273959"/>
            <a:ext cx="8280000" cy="492443"/>
          </a:xfrm>
        </p:spPr>
        <p:txBody>
          <a:bodyPr/>
          <a:lstStyle/>
          <a:p>
            <a:endParaRPr lang="en-US" sz="700" b="1" dirty="0" smtClean="0">
              <a:solidFill>
                <a:schemeClr val="tx1"/>
              </a:solidFill>
            </a:endParaRPr>
          </a:p>
          <a:p>
            <a:r>
              <a:rPr lang="ru-RU" b="1" dirty="0" smtClean="0">
                <a:solidFill>
                  <a:schemeClr val="tx1"/>
                </a:solidFill>
              </a:rPr>
              <a:t>Алексей Кулаков, </a:t>
            </a:r>
          </a:p>
          <a:p>
            <a:r>
              <a:rPr lang="ru-RU" b="1" dirty="0" smtClean="0">
                <a:solidFill>
                  <a:schemeClr val="tx1"/>
                </a:solidFill>
              </a:rPr>
              <a:t>Архитектор бизнес решений SAP СНГ</a:t>
            </a:r>
            <a:endParaRPr lang="en-US" sz="1800" b="1" dirty="0" smtClean="0">
              <a:solidFill>
                <a:schemeClr val="tx1"/>
              </a:solidFill>
            </a:endParaRPr>
          </a:p>
          <a:p>
            <a:r>
              <a:rPr lang="ru-RU" dirty="0" smtClean="0">
                <a:solidFill>
                  <a:schemeClr val="tx1"/>
                </a:solidFill>
              </a:rPr>
              <a:t>Октябрь</a:t>
            </a:r>
            <a:r>
              <a:rPr lang="en-US" dirty="0" smtClean="0">
                <a:solidFill>
                  <a:schemeClr val="tx1"/>
                </a:solidFill>
              </a:rPr>
              <a:t> </a:t>
            </a:r>
            <a:r>
              <a:rPr lang="en-US" dirty="0" smtClean="0">
                <a:solidFill>
                  <a:schemeClr val="tx1"/>
                </a:solidFill>
              </a:rPr>
              <a:t>2011</a:t>
            </a:r>
          </a:p>
        </p:txBody>
      </p:sp>
      <p:pic>
        <p:nvPicPr>
          <p:cNvPr id="58370" name="Picture 2" descr="http://t3.gstatic.com/images?q=tbn:ANd9GcTqk3tltxYjyl_Ai-3-uw9n998NrCUF5Ju8RFNVdd-Tos63N4NeLw"/>
          <p:cNvPicPr>
            <a:picLocks noChangeAspect="1" noChangeArrowheads="1"/>
          </p:cNvPicPr>
          <p:nvPr/>
        </p:nvPicPr>
        <p:blipFill>
          <a:blip r:embed="rId5" cstate="print"/>
          <a:srcRect/>
          <a:stretch>
            <a:fillRect/>
          </a:stretch>
        </p:blipFill>
        <p:spPr bwMode="auto">
          <a:xfrm>
            <a:off x="7206933" y="5825299"/>
            <a:ext cx="1371600" cy="66675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Pepsi Bottling Company">
            <a:hlinkClick r:id="rId3"/>
          </p:cNvPr>
          <p:cNvPicPr>
            <a:picLocks noChangeAspect="1" noChangeArrowheads="1"/>
          </p:cNvPicPr>
          <p:nvPr/>
        </p:nvPicPr>
        <p:blipFill>
          <a:blip r:embed="rId4" cstate="screen"/>
          <a:srcRect/>
          <a:stretch>
            <a:fillRect/>
          </a:stretch>
        </p:blipFill>
        <p:spPr bwMode="auto">
          <a:xfrm>
            <a:off x="587514" y="2130346"/>
            <a:ext cx="1132158" cy="914183"/>
          </a:xfrm>
          <a:prstGeom prst="rect">
            <a:avLst/>
          </a:prstGeom>
          <a:noFill/>
        </p:spPr>
      </p:pic>
      <p:sp>
        <p:nvSpPr>
          <p:cNvPr id="35843" name="Rectangle 2"/>
          <p:cNvSpPr>
            <a:spLocks noGrp="1" noChangeArrowheads="1"/>
          </p:cNvSpPr>
          <p:nvPr>
            <p:ph type="title"/>
          </p:nvPr>
        </p:nvSpPr>
        <p:spPr/>
        <p:txBody>
          <a:bodyPr/>
          <a:lstStyle/>
          <a:p>
            <a:r>
              <a:rPr lang="ru-RU" sz="2700" dirty="0" smtClean="0"/>
              <a:t>Клиенты доверяют </a:t>
            </a:r>
            <a:r>
              <a:rPr lang="en-US" sz="2700" dirty="0" smtClean="0"/>
              <a:t>ASE</a:t>
            </a:r>
            <a:endParaRPr lang="en-US" sz="2700" dirty="0" smtClean="0"/>
          </a:p>
        </p:txBody>
      </p:sp>
      <p:sp>
        <p:nvSpPr>
          <p:cNvPr id="17" name="Text Placeholder 16"/>
          <p:cNvSpPr>
            <a:spLocks noGrp="1"/>
          </p:cNvSpPr>
          <p:nvPr>
            <p:ph type="body" sz="quarter" idx="4294967295"/>
          </p:nvPr>
        </p:nvSpPr>
        <p:spPr>
          <a:xfrm>
            <a:off x="766763" y="1277938"/>
            <a:ext cx="8377237" cy="396875"/>
          </a:xfrm>
        </p:spPr>
        <p:txBody>
          <a:bodyPr/>
          <a:lstStyle/>
          <a:p>
            <a:r>
              <a:rPr lang="en-US" sz="1500" dirty="0" smtClean="0"/>
              <a:t>Sybase ASE </a:t>
            </a:r>
            <a:r>
              <a:rPr lang="ru-RU" sz="1500" dirty="0" smtClean="0"/>
              <a:t>признанный лидер как основа для критически важных для бизнеса приложений во всех индустиях</a:t>
            </a:r>
            <a:endParaRPr lang="en-US" sz="1500" dirty="0" smtClean="0"/>
          </a:p>
          <a:p>
            <a:endParaRPr lang="en-US" dirty="0"/>
          </a:p>
        </p:txBody>
      </p:sp>
      <p:sp>
        <p:nvSpPr>
          <p:cNvPr id="35844" name="Text Box 8"/>
          <p:cNvSpPr txBox="1">
            <a:spLocks noChangeArrowheads="1"/>
          </p:cNvSpPr>
          <p:nvPr/>
        </p:nvSpPr>
        <p:spPr bwMode="auto">
          <a:xfrm>
            <a:off x="2057400" y="1922486"/>
            <a:ext cx="6915150" cy="492394"/>
          </a:xfrm>
          <a:prstGeom prst="rect">
            <a:avLst/>
          </a:prstGeom>
          <a:noFill/>
          <a:ln w="9525">
            <a:noFill/>
            <a:miter lim="800000"/>
            <a:headEnd/>
            <a:tailEnd/>
          </a:ln>
        </p:spPr>
        <p:txBody>
          <a:bodyPr wrap="square" lIns="91395" tIns="45696" rIns="91395" bIns="45696">
            <a:spAutoFit/>
          </a:bodyPr>
          <a:lstStyle/>
          <a:p>
            <a:pPr>
              <a:spcBef>
                <a:spcPct val="50000"/>
              </a:spcBef>
              <a:tabLst>
                <a:tab pos="456967" algn="l"/>
              </a:tabLst>
            </a:pPr>
            <a:r>
              <a:rPr lang="en-US" sz="1300" dirty="0" smtClean="0"/>
              <a:t>«</a:t>
            </a:r>
            <a:r>
              <a:rPr lang="ru-RU" sz="1300" dirty="0" smtClean="0"/>
              <a:t>Решения от </a:t>
            </a:r>
            <a:r>
              <a:rPr lang="en-US" sz="1300" dirty="0" smtClean="0"/>
              <a:t>Sybase </a:t>
            </a:r>
            <a:r>
              <a:rPr lang="ru-RU" sz="1300" dirty="0" smtClean="0"/>
              <a:t>являются основой нашей эталонной архитектуры</a:t>
            </a:r>
            <a:r>
              <a:rPr lang="en-US" sz="1300" dirty="0" smtClean="0"/>
              <a:t>. </a:t>
            </a:r>
            <a:r>
              <a:rPr lang="ru-RU" sz="1300" dirty="0" smtClean="0"/>
              <a:t>Также немаловажно, что </a:t>
            </a:r>
            <a:r>
              <a:rPr lang="en-US" sz="1300" dirty="0" smtClean="0"/>
              <a:t>Sybase </a:t>
            </a:r>
            <a:r>
              <a:rPr lang="ru-RU" sz="1300" dirty="0" smtClean="0"/>
              <a:t>является клиенто ориентированной компанией</a:t>
            </a:r>
            <a:r>
              <a:rPr lang="en-US" sz="1300" dirty="0" smtClean="0"/>
              <a:t>”</a:t>
            </a:r>
            <a:endParaRPr lang="en-US" sz="1300" dirty="0">
              <a:solidFill>
                <a:srgbClr val="002060"/>
              </a:solidFill>
            </a:endParaRPr>
          </a:p>
        </p:txBody>
      </p:sp>
      <p:sp>
        <p:nvSpPr>
          <p:cNvPr id="35845" name="Line 14"/>
          <p:cNvSpPr>
            <a:spLocks noChangeShapeType="1"/>
          </p:cNvSpPr>
          <p:nvPr/>
        </p:nvSpPr>
        <p:spPr bwMode="auto">
          <a:xfrm>
            <a:off x="247651" y="3010722"/>
            <a:ext cx="8613775" cy="0"/>
          </a:xfrm>
          <a:prstGeom prst="line">
            <a:avLst/>
          </a:prstGeom>
          <a:noFill/>
          <a:ln w="9525">
            <a:solidFill>
              <a:schemeClr val="hlink"/>
            </a:solidFill>
            <a:round/>
            <a:headEnd/>
            <a:tailEnd/>
          </a:ln>
        </p:spPr>
        <p:txBody>
          <a:bodyPr lIns="91395" tIns="45696" rIns="91395" bIns="45696"/>
          <a:lstStyle/>
          <a:p>
            <a:endParaRPr lang="en-US" dirty="0"/>
          </a:p>
        </p:txBody>
      </p:sp>
      <p:sp>
        <p:nvSpPr>
          <p:cNvPr id="35846" name="Line 15"/>
          <p:cNvSpPr>
            <a:spLocks noChangeShapeType="1"/>
          </p:cNvSpPr>
          <p:nvPr/>
        </p:nvSpPr>
        <p:spPr bwMode="auto">
          <a:xfrm>
            <a:off x="247651" y="4873405"/>
            <a:ext cx="8613775" cy="0"/>
          </a:xfrm>
          <a:prstGeom prst="line">
            <a:avLst/>
          </a:prstGeom>
          <a:noFill/>
          <a:ln w="9525">
            <a:solidFill>
              <a:schemeClr val="hlink"/>
            </a:solidFill>
            <a:round/>
            <a:headEnd/>
            <a:tailEnd/>
          </a:ln>
        </p:spPr>
        <p:txBody>
          <a:bodyPr lIns="91395" tIns="45696" rIns="91395" bIns="45696"/>
          <a:lstStyle/>
          <a:p>
            <a:endParaRPr lang="en-US" dirty="0"/>
          </a:p>
        </p:txBody>
      </p:sp>
      <p:sp>
        <p:nvSpPr>
          <p:cNvPr id="12" name="TextBox 23"/>
          <p:cNvSpPr txBox="1">
            <a:spLocks noChangeArrowheads="1"/>
          </p:cNvSpPr>
          <p:nvPr/>
        </p:nvSpPr>
        <p:spPr bwMode="auto">
          <a:xfrm>
            <a:off x="93108" y="4880400"/>
            <a:ext cx="2336942" cy="569948"/>
          </a:xfrm>
          <a:prstGeom prst="rect">
            <a:avLst/>
          </a:prstGeom>
          <a:noFill/>
          <a:ln w="9525">
            <a:noFill/>
            <a:miter lim="800000"/>
            <a:headEnd/>
            <a:tailEnd/>
          </a:ln>
        </p:spPr>
        <p:txBody>
          <a:bodyPr wrap="square" lIns="76756" tIns="38378" rIns="76756" bIns="38378">
            <a:prstTxWarp prst="textNoShape">
              <a:avLst/>
            </a:prstTxWarp>
            <a:spAutoFit/>
          </a:bodyPr>
          <a:lstStyle/>
          <a:p>
            <a:pPr indent="-342726">
              <a:spcBef>
                <a:spcPts val="600"/>
              </a:spcBef>
            </a:pPr>
            <a:r>
              <a:rPr lang="ru-RU" sz="1600" b="1" i="1" dirty="0" smtClean="0">
                <a:solidFill>
                  <a:srgbClr val="0070C0"/>
                </a:solidFill>
                <a:latin typeface="Calibri" charset="0"/>
              </a:rPr>
              <a:t>Добыча и переработка нефти и газа</a:t>
            </a:r>
            <a:r>
              <a:rPr lang="en-US" sz="1600" b="1" i="1" dirty="0" smtClean="0">
                <a:solidFill>
                  <a:srgbClr val="0070C0"/>
                </a:solidFill>
                <a:latin typeface="Calibri" charset="0"/>
              </a:rPr>
              <a:t>…</a:t>
            </a:r>
            <a:endParaRPr lang="en-US" sz="1600" b="1" i="1" dirty="0">
              <a:solidFill>
                <a:srgbClr val="0070C0"/>
              </a:solidFill>
              <a:latin typeface="Calibri" charset="0"/>
            </a:endParaRPr>
          </a:p>
        </p:txBody>
      </p:sp>
      <p:sp>
        <p:nvSpPr>
          <p:cNvPr id="14" name="TextBox 23"/>
          <p:cNvSpPr txBox="1">
            <a:spLocks noChangeArrowheads="1"/>
          </p:cNvSpPr>
          <p:nvPr/>
        </p:nvSpPr>
        <p:spPr bwMode="auto">
          <a:xfrm>
            <a:off x="218368" y="1807133"/>
            <a:ext cx="1582626" cy="569948"/>
          </a:xfrm>
          <a:prstGeom prst="rect">
            <a:avLst/>
          </a:prstGeom>
          <a:noFill/>
          <a:ln w="9525">
            <a:noFill/>
            <a:miter lim="800000"/>
            <a:headEnd/>
            <a:tailEnd/>
          </a:ln>
        </p:spPr>
        <p:txBody>
          <a:bodyPr wrap="square" lIns="76756" tIns="38378" rIns="76756" bIns="38378">
            <a:prstTxWarp prst="textNoShape">
              <a:avLst/>
            </a:prstTxWarp>
            <a:spAutoFit/>
          </a:bodyPr>
          <a:lstStyle/>
          <a:p>
            <a:pPr indent="-342726">
              <a:spcBef>
                <a:spcPts val="600"/>
              </a:spcBef>
            </a:pPr>
            <a:r>
              <a:rPr lang="ru-RU" sz="1600" b="1" i="1" dirty="0" smtClean="0">
                <a:solidFill>
                  <a:srgbClr val="0070C0"/>
                </a:solidFill>
                <a:latin typeface="Calibri" charset="0"/>
              </a:rPr>
              <a:t>Розничная торговля</a:t>
            </a:r>
            <a:r>
              <a:rPr lang="en-US" sz="1600" b="1" i="1" dirty="0" smtClean="0">
                <a:solidFill>
                  <a:srgbClr val="0070C0"/>
                </a:solidFill>
                <a:latin typeface="Calibri" charset="0"/>
              </a:rPr>
              <a:t>…</a:t>
            </a:r>
            <a:endParaRPr lang="en-US" sz="1600" b="1" i="1" dirty="0">
              <a:solidFill>
                <a:srgbClr val="0070C0"/>
              </a:solidFill>
              <a:latin typeface="Calibri" charset="0"/>
            </a:endParaRPr>
          </a:p>
        </p:txBody>
      </p:sp>
      <p:sp>
        <p:nvSpPr>
          <p:cNvPr id="16" name="Text Placeholder 18"/>
          <p:cNvSpPr txBox="1">
            <a:spLocks/>
          </p:cNvSpPr>
          <p:nvPr/>
        </p:nvSpPr>
        <p:spPr>
          <a:xfrm>
            <a:off x="302000" y="1379587"/>
            <a:ext cx="8627403" cy="409674"/>
          </a:xfrm>
          <a:prstGeom prst="rect">
            <a:avLst/>
          </a:prstGeom>
        </p:spPr>
        <p:txBody>
          <a:bodyPr lIns="91395" tIns="45696" rIns="91395" bIns="45696"/>
          <a:lstStyle/>
          <a:p>
            <a:pPr>
              <a:spcBef>
                <a:spcPts val="1620"/>
              </a:spcBef>
              <a:buClr>
                <a:schemeClr val="accent1"/>
              </a:buClr>
              <a:buSzPct val="80000"/>
              <a:defRPr/>
            </a:pPr>
            <a:endParaRPr lang="en-US" sz="1500" dirty="0" smtClean="0">
              <a:solidFill>
                <a:srgbClr val="002060"/>
              </a:solidFill>
            </a:endParaRPr>
          </a:p>
        </p:txBody>
      </p:sp>
      <p:pic>
        <p:nvPicPr>
          <p:cNvPr id="2052" name="Picture 4" descr="Cargill collaborates with farmers, food makers and industrial customers to bring new ideas to the table.">
            <a:hlinkClick r:id="rId5"/>
          </p:cNvPr>
          <p:cNvPicPr>
            <a:picLocks noChangeAspect="1" noChangeArrowheads="1"/>
          </p:cNvPicPr>
          <p:nvPr/>
        </p:nvPicPr>
        <p:blipFill>
          <a:blip r:embed="rId6" cstate="screen"/>
          <a:srcRect/>
          <a:stretch>
            <a:fillRect/>
          </a:stretch>
        </p:blipFill>
        <p:spPr bwMode="auto">
          <a:xfrm>
            <a:off x="456786" y="3526921"/>
            <a:ext cx="1319890" cy="1059361"/>
          </a:xfrm>
          <a:prstGeom prst="rect">
            <a:avLst/>
          </a:prstGeom>
          <a:noFill/>
        </p:spPr>
      </p:pic>
      <p:sp>
        <p:nvSpPr>
          <p:cNvPr id="2056" name="AutoShape 8" descr="data:image/jpg;base64,/9j/4AAQSkZJRgABAQAAAQABAAD/2wBDAAkGBwgHBgkIBwgKCgkLDRYPDQwMDRsUFRAWIB0iIiAdHx8kKDQsJCYxJx8fLT0tMTU3Ojo6Iys/RD84QzQ5Ojf/2wBDAQoKCg0MDRoPDxo3JR8lNzc3Nzc3Nzc3Nzc3Nzc3Nzc3Nzc3Nzc3Nzc3Nzc3Nzc3Nzc3Nzc3Nzc3Nzc3Nzc3Nzf/wAARCABeAG8DASIAAhEBAxEB/8QAGwAAAgMBAQEAAAAAAAAAAAAAAAIEBQYHAQP/xAA+EAABAwMCBAQEAgcGBwAAAAABAgMEAAURBiESMUFRIjJxgRMUYZEVUgcWIzNCYsFjgqGx0fAXJENTcpLh/8QAGQEBAQEBAQEAAAAAAAAAAAAAAAMCBAEF/8QAJBEAAgICAgEDBQAAAAAAAAAAAAECEQMhEhMxBCJRI1JhcbH/2gAMAwEAAhEDEQA/AOIKUeI7nn3rziPc/ehfmPrXg50BdaStgu14bRIUpMNhJflLzyaTuR6nZI+pFSNc2lFovjnyhJgSkiTEV/Zq3A9Ry9q0lssMu3aJbkMNca7goPSVIOVIaH7tJHYnKj/d7GvJ0b8f0S+yBxTrKTIZ7rjKPjH91WD71fpvD2Il2fU4HO+I9z96OI9z96U0VAqNxHufvRxHufvS0UA3Ee5+9HEe5+9LXooDVaBtcebOlXG6J47bbWC++FHZatwhPud/7pqr1Pal2O8yIXxC40CFsOjk60oZQoeoIrU3lH6uaNt9iT4Zs/E2d3SD+7QfQb/ei8WadN0DEnzY6m5NtyGyvZTkRRGCR04VHAzzB25VVwqHIynbowPEe5+9M2o8Y3P3r507fnFSNHi/MfWlpl+Y+tLQHR9G3eU/phxER4pn2ZRWlPMORVnxJI6hKj9l1f2CVBm3difBQiNNyUyISj+zktqGFhJ7kE7d65npC8Cx3+NLdBVGJLclH52lDCx9jn1Arc6k0w/aHlvQnRLhpIIebzlIIyMj0I3rt9NKMk4N0znzJp8ltGL1zp9emtTTbapKg0lfGwVDHE2rdJ/p7VQV0WVKi6hjtRNRKc+K0jgj3BG62h0SofxJ/wAR0rH32xTbK8lMlKVsubsyGjxNujuk/wBOYrny4ZYnUisMkZrRVUUUVI2Fan9HNi/HNRtB5sriRB8xIAGcpSRhPuogfeomm9LzL3xvlaIlvaP7aY9shPcD8yvoPfFaCTeodpguWrSyFssLx8xMWf2sgj69BucAf/TTHjc3ozKSiWV/uMC2XiVc5vwrnfXV5Qznijwx/CD+dQHt/nVbrO5yo+nIcGa+t25XYifOUo7pbGQy39BjKsdM19NNaRXNKbpelGNbG0F8hQPG+hO6iB0T3UfbJrH6juzt8vUu5PDCn3CUp/IkbJT7AAe1bzNL2o8gn5ZW07fnFJTt+cVA2eL8x9aWmX5j60tAeg4NdRsN6lS9Ix50V0/OWgiJKQrcOx1btlQ6gbp9hXLa0Gi763Y7m4Zja3YEthceU0jmUHkR9QoA+1bxz4yTZmatUbB2HDviC9aUiPOxlcInZZ7tn+lV0ScuIl2HLYTJhrOHojw2z3HVKh3G9E2CYqG5sJ9MqC4f2Mprv+VQ/hUOxqWJ0W8pDV2X8GWkYbngZ4uwdA5j+bmK+tacfuj/AA4aafwzP3jSyVsruGnlrlREjidjq3fj+oHmT/MPfFfa26biWttMzVGQrm3bkEhxR/tCN09PCPF34didn+j+wTTrqCy+hbbbAMlTrasocQkbcKhsQSU1Var0vM/W64sghmE04CZT2Q22FbhIxuo88JTuefLJrheLGslJ6OpTm47WynuN2uF/fZgxWSGQQiNCjIwkdgEj/f8AiasREtek0JeuwauF4xxNwkkKaZPQrPJR+nL15iK/f4lljuQtNIIdWOB6e4AXHB2GNkj6DbuVHeodqsapjJu97k/JWoKyuQ7ut89UtjmonvyH1xiqSkkvhHiW/wAlpqa9TW9JB6e8VXK/r4iP+1EQfCkDoFK3+oFc7POrjVt6F9vT0tptTUZIS1GaP/TaSMJH9fUmqauKTt2WSpBTt+cUlO35xWT08X5j60tMvzH1paAKKKKAtbDe5lnfUY2HGXRwvRnBxNvDsof5HmK7JbU6BMeAi82F6DNf2eaMlzDB6cXj2J/LzAxkDNct0VdbbbZDwnM/CkOgJYuAyoxj34fr+YeIdCOdT7rHmRHx8yEufEGWXGjxNvDpwEbe31ro9PFSbuVE8ja8Kzrmrb1B/R3Z4o0vHaAmKJCluLdSEjPlyrb/AHt2qG7vbtZWRF31FFZBQtTKsOLQnI4c4AV1ynbfJ9q+Go/weDp+HaL0j5hMJpI4AspUXAPEriG4ySofXlg4qvX8ldNNvwbKltlj4CvgtNk5SvzbkkkkkYJJ35ctqzql+/J6Q5R0qYUl+y6fbmTIys/LLcWSUjmrh4zxAdRuR1GM1zm93qde5Xx7g9xlI4W0JGENp6JSnkBVvYLZKkqM5EgQIcdQLk5wkJbI3wnqpfYDfvgb1E1fcrdc7j8W2RS2EjhcfVgKkK28akjYE7nbnnffc+ZVT8nsXZQ0UUVI0FO35xSU7fnFAeL8x9aWmX5j60tAFFFFAFX2m9TyrI62kobkxEuBz5d9IUlKgchSc8iDVDRQGwvKHLsHLpBkrlxvM42r96wf5x1/8vvjapNnb/Vn4d1u8hyOvHFHgNnDr3YrH8Ceu+5+g3rHwJ0q3yUSYTy2XkHKVoODSSpT8x9b8p1Trzhypazkk1XtfHiZ4q7J98vsu8OIDxQ3HaHCzGZSEttDsEjb/U1VUUVI0FFFFAFO35xSU7fnFAXsrS8hk2rMhpRuS0pQAD4Crh5/+3TtUe86fkWu+ptHxEPvrKAkoyASvGBv61pYN9tb8a2mfHlfHtyklstKHDxJwOp3GwqLcL7ZrpLl3CdbpC5Zcb+XCXSlIQnhyFEEbnB5csigJN2/Rwq2216Q5eYpfZb41NKbUhKueyVk4J2ONvtWE611SXru2ptbzTbFwfD7fB8GUtKkAEYOTniPuTy6Vj1yNPo1JDlQ4ktu1tFK3WVkKWtSST1OMHwjn3oB79omfZLMzcpDrSwvgDjSQeJriGd8/XalRo+Qr8N/5tnE9srT4T4MICt/vWnuOvLZdGbnEmW15EeUjhQ42QpZOMAqBOARsdj0qvRqu3obsYMeTxQGVIdICfES2E+HfuOtAUtw0m9Fivvty2nyxkuISkgjHOvhZdPKusRyT820whtfCS4k9hvn3q5uWp49yts+I+mQlTjijHWgAYRnKUqGfY46GoNivibTZZcdAcEtxZUy4lIKUnAG+fQ9KA8j6RdlXQQ4s+M62loOOvpzwoBJGMd9qe6aPMe1OXS2XKNcYrKsPFoYKPbJzzHXrX1serZMa5OyLqDJQ+hLaygBKgE5xjGB/EfvUmbf7ZbrFKs9giyUiWSXXJSgcA7HGPoMf60BM/4WyOJDf43BDzieJDakLBVVZZtByZjVwk3OdHtkOA8ph153xeNJwQBkbZIGc9ds1pR+kthFybKGZX4eY5S43hIWHM5Chv2251T2PU9u/Cp1hvTEyVb5D6nW3m1APbqCvFk4zkA5z350BGOgFrvcG3xLxAkszm1raktHOOFPF4kjcZ6HlT3zQQskB+W5e4bqmCEllKFhRJUE4ydts59qkxNUadtWoLdLtNmdYjQ0OIdcKgXnypOBnfG3PPPepeqdd22/2mTBbRdQp4pUlLriPhghQPIb4wDj2oD/2Q==">
            <a:hlinkClick r:id="rId7"/>
          </p:cNvPr>
          <p:cNvSpPr>
            <a:spLocks noChangeAspect="1" noChangeArrowheads="1"/>
          </p:cNvSpPr>
          <p:nvPr/>
        </p:nvSpPr>
        <p:spPr bwMode="auto">
          <a:xfrm>
            <a:off x="61897" y="-426939"/>
            <a:ext cx="792750" cy="895144"/>
          </a:xfrm>
          <a:prstGeom prst="rect">
            <a:avLst/>
          </a:prstGeom>
          <a:noFill/>
        </p:spPr>
        <p:txBody>
          <a:bodyPr vert="horz" wrap="square" lIns="76756" tIns="38378" rIns="76756" bIns="38378" numCol="1" anchor="t" anchorCtr="0" compatLnSpc="1">
            <a:prstTxWarp prst="textNoShape">
              <a:avLst/>
            </a:prstTxWarp>
          </a:bodyPr>
          <a:lstStyle/>
          <a:p>
            <a:endParaRPr lang="en-US" dirty="0"/>
          </a:p>
        </p:txBody>
      </p:sp>
      <p:sp>
        <p:nvSpPr>
          <p:cNvPr id="2058" name="AutoShape 10" descr="data:image/jpg;base64,/9j/4AAQSkZJRgABAQAAAQABAAD/2wBDAAkGBwgHBgkIBwgKCgkLDRYPDQwMDRsUFRAWIB0iIiAdHx8kKDQsJCYxJx8fLT0tMTU3Ojo6Iys/RD84QzQ5Ojf/2wBDAQoKCg0MDRoPDxo3JR8lNzc3Nzc3Nzc3Nzc3Nzc3Nzc3Nzc3Nzc3Nzc3Nzc3Nzc3Nzc3Nzc3Nzc3Nzc3Nzc3Nzf/wAARCABeAG8DASIAAhEBAxEB/8QAGwAAAgMBAQEAAAAAAAAAAAAAAAIEBQYHAQP/xAA+EAABAwMCBAQEAgcGBwAAAAABAgMEAAURBiESMUFRIjJxgRMUYZEVUgcWIzNCYsFjgqGx0fAXJENTcpLh/8QAGQEBAQEBAQEAAAAAAAAAAAAAAAMCBAEF/8QAJBEAAgICAgEDBQAAAAAAAAAAAAECEQMhEhMxBCJRI1JhcbH/2gAMAwEAAhEDEQA/AOIKUeI7nn3rziPc/ehfmPrXg50BdaStgu14bRIUpMNhJflLzyaTuR6nZI+pFSNc2lFovjnyhJgSkiTEV/Zq3A9Ry9q0lssMu3aJbkMNca7goPSVIOVIaH7tJHYnKj/d7GvJ0b8f0S+yBxTrKTIZ7rjKPjH91WD71fpvD2Il2fU4HO+I9z96OI9z96U0VAqNxHufvRxHufvS0UA3Ee5+9HEe5+9LXooDVaBtcebOlXG6J47bbWC++FHZatwhPud/7pqr1Pal2O8yIXxC40CFsOjk60oZQoeoIrU3lH6uaNt9iT4Zs/E2d3SD+7QfQb/ei8WadN0DEnzY6m5NtyGyvZTkRRGCR04VHAzzB25VVwqHIynbowPEe5+9M2o8Y3P3r507fnFSNHi/MfWlpl+Y+tLQHR9G3eU/phxER4pn2ZRWlPMORVnxJI6hKj9l1f2CVBm3difBQiNNyUyISj+zktqGFhJ7kE7d65npC8Cx3+NLdBVGJLclH52lDCx9jn1Arc6k0w/aHlvQnRLhpIIebzlIIyMj0I3rt9NKMk4N0znzJp8ltGL1zp9emtTTbapKg0lfGwVDHE2rdJ/p7VQV0WVKi6hjtRNRKc+K0jgj3BG62h0SofxJ/wAR0rH32xTbK8lMlKVsubsyGjxNujuk/wBOYrny4ZYnUisMkZrRVUUUVI2Fan9HNi/HNRtB5sriRB8xIAGcpSRhPuogfeomm9LzL3xvlaIlvaP7aY9shPcD8yvoPfFaCTeodpguWrSyFssLx8xMWf2sgj69BucAf/TTHjc3ozKSiWV/uMC2XiVc5vwrnfXV5Qznijwx/CD+dQHt/nVbrO5yo+nIcGa+t25XYifOUo7pbGQy39BjKsdM19NNaRXNKbpelGNbG0F8hQPG+hO6iB0T3UfbJrH6juzt8vUu5PDCn3CUp/IkbJT7AAe1bzNL2o8gn5ZW07fnFJTt+cVA2eL8x9aWmX5j60tAeg4NdRsN6lS9Ix50V0/OWgiJKQrcOx1btlQ6gbp9hXLa0Gi763Y7m4Zja3YEthceU0jmUHkR9QoA+1bxz4yTZmatUbB2HDviC9aUiPOxlcInZZ7tn+lV0ScuIl2HLYTJhrOHojw2z3HVKh3G9E2CYqG5sJ9MqC4f2Mprv+VQ/hUOxqWJ0W8pDV2X8GWkYbngZ4uwdA5j+bmK+tacfuj/AA4aafwzP3jSyVsruGnlrlREjidjq3fj+oHmT/MPfFfa26biWttMzVGQrm3bkEhxR/tCN09PCPF34didn+j+wTTrqCy+hbbbAMlTrasocQkbcKhsQSU1Var0vM/W64sghmE04CZT2Q22FbhIxuo88JTuefLJrheLGslJ6OpTm47WynuN2uF/fZgxWSGQQiNCjIwkdgEj/f8AiasREtek0JeuwauF4xxNwkkKaZPQrPJR+nL15iK/f4lljuQtNIIdWOB6e4AXHB2GNkj6DbuVHeodqsapjJu97k/JWoKyuQ7ut89UtjmonvyH1xiqSkkvhHiW/wAlpqa9TW9JB6e8VXK/r4iP+1EQfCkDoFK3+oFc7POrjVt6F9vT0tptTUZIS1GaP/TaSMJH9fUmqauKTt2WSpBTt+cUlO35xWT08X5j60tMvzH1paAKKKKAtbDe5lnfUY2HGXRwvRnBxNvDsof5HmK7JbU6BMeAi82F6DNf2eaMlzDB6cXj2J/LzAxkDNct0VdbbbZDwnM/CkOgJYuAyoxj34fr+YeIdCOdT7rHmRHx8yEufEGWXGjxNvDpwEbe31ro9PFSbuVE8ja8Kzrmrb1B/R3Z4o0vHaAmKJCluLdSEjPlyrb/AHt2qG7vbtZWRF31FFZBQtTKsOLQnI4c4AV1ynbfJ9q+Go/weDp+HaL0j5hMJpI4AspUXAPEriG4ySofXlg4qvX8ldNNvwbKltlj4CvgtNk5SvzbkkkkkYJJ35ctqzql+/J6Q5R0qYUl+y6fbmTIys/LLcWSUjmrh4zxAdRuR1GM1zm93qde5Xx7g9xlI4W0JGENp6JSnkBVvYLZKkqM5EgQIcdQLk5wkJbI3wnqpfYDfvgb1E1fcrdc7j8W2RS2EjhcfVgKkK28akjYE7nbnnffc+ZVT8nsXZQ0UUVI0FO35xSU7fnFAeL8x9aWmX5j60tAFFFFAFX2m9TyrI62kobkxEuBz5d9IUlKgchSc8iDVDRQGwvKHLsHLpBkrlxvM42r96wf5x1/8vvjapNnb/Vn4d1u8hyOvHFHgNnDr3YrH8Ceu+5+g3rHwJ0q3yUSYTy2XkHKVoODSSpT8x9b8p1Trzhypazkk1XtfHiZ4q7J98vsu8OIDxQ3HaHCzGZSEttDsEjb/U1VUUVI0FFFFAFO35xSU7fnFAXsrS8hk2rMhpRuS0pQAD4Crh5/+3TtUe86fkWu+ptHxEPvrKAkoyASvGBv61pYN9tb8a2mfHlfHtyklstKHDxJwOp3GwqLcL7ZrpLl3CdbpC5Zcb+XCXSlIQnhyFEEbnB5csigJN2/Rwq2216Q5eYpfZb41NKbUhKueyVk4J2ONvtWE611SXru2ptbzTbFwfD7fB8GUtKkAEYOTniPuTy6Vj1yNPo1JDlQ4ktu1tFK3WVkKWtSST1OMHwjn3oB79omfZLMzcpDrSwvgDjSQeJriGd8/XalRo+Qr8N/5tnE9srT4T4MICt/vWnuOvLZdGbnEmW15EeUjhQ42QpZOMAqBOARsdj0qvRqu3obsYMeTxQGVIdICfES2E+HfuOtAUtw0m9Fivvty2nyxkuISkgjHOvhZdPKusRyT820whtfCS4k9hvn3q5uWp49yts+I+mQlTjijHWgAYRnKUqGfY46GoNivibTZZcdAcEtxZUy4lIKUnAG+fQ9KA8j6RdlXQQ4s+M62loOOvpzwoBJGMd9qe6aPMe1OXS2XKNcYrKsPFoYKPbJzzHXrX1serZMa5OyLqDJQ+hLaygBKgE5xjGB/EfvUmbf7ZbrFKs9giyUiWSXXJSgcA7HGPoMf60BM/4WyOJDf43BDzieJDakLBVVZZtByZjVwk3OdHtkOA8ph153xeNJwQBkbZIGc9ds1pR+kthFybKGZX4eY5S43hIWHM5Chv2251T2PU9u/Cp1hvTEyVb5D6nW3m1APbqCvFk4zkA5z350BGOgFrvcG3xLxAkszm1raktHOOFPF4kjcZ6HlT3zQQskB+W5e4bqmCEllKFhRJUE4ydts59qkxNUadtWoLdLtNmdYjQ0OIdcKgXnypOBnfG3PPPepeqdd22/2mTBbRdQp4pUlLriPhghQPIb4wDj2oD/2Q==">
            <a:hlinkClick r:id="rId7"/>
          </p:cNvPr>
          <p:cNvSpPr>
            <a:spLocks noChangeAspect="1" noChangeArrowheads="1"/>
          </p:cNvSpPr>
          <p:nvPr/>
        </p:nvSpPr>
        <p:spPr bwMode="auto">
          <a:xfrm>
            <a:off x="61897" y="-426939"/>
            <a:ext cx="792750" cy="895144"/>
          </a:xfrm>
          <a:prstGeom prst="rect">
            <a:avLst/>
          </a:prstGeom>
          <a:noFill/>
        </p:spPr>
        <p:txBody>
          <a:bodyPr vert="horz" wrap="square" lIns="76756" tIns="38378" rIns="76756" bIns="38378" numCol="1" anchor="t" anchorCtr="0" compatLnSpc="1">
            <a:prstTxWarp prst="textNoShape">
              <a:avLst/>
            </a:prstTxWarp>
          </a:bodyPr>
          <a:lstStyle/>
          <a:p>
            <a:endParaRPr lang="en-US" dirty="0"/>
          </a:p>
        </p:txBody>
      </p:sp>
      <p:sp>
        <p:nvSpPr>
          <p:cNvPr id="2062" name="AutoShape 14" descr="data:image/jpg;base64,/9j/4AAQSkZJRgABAQAAAQABAAD/2wBDAAkGBwgHBgkIBwgKCgkLDRYPDQwMDRsUFRAWIB0iIiAdHx8kKDQsJCYxJx8fLT0tMTU3Ojo6Iys/RD84QzQ5Ojf/2wBDAQoKCg0MDRoPDxo3JR8lNzc3Nzc3Nzc3Nzc3Nzc3Nzc3Nzc3Nzc3Nzc3Nzc3Nzc3Nzc3Nzc3Nzc3Nzc3Nzc3Nzf/wAARCABeAHUDASIAAhEBAxEB/8QAHAABAAICAwEAAAAAAAAAAAAAAAYHAwUBAgQI/8QAOhAAAQMDAwIEAwYEBQUAAAAAAQIDBAAFEQYhMRJBBxNRYTKBkRQiI0JicTNScvAVQ1PB0SRkoaKx/8QAGQEBAQEBAQEAAAAAAAAAAAAAAAQDAQUC/8QALBEAAgIBAwIFAgcBAAAAAAAAAAECAxESITEEQRMiUWGhgbEjUnGRwdHh8P/aAAwDAQACEQMRAD8AvGlKUB5rjMYt8CRMlL6GWGy4s+wGaifhrq1epYsxEwpTLYeUrpH+kokp+m6fkPWs3iY20/p4xZUtyFHfdSlUkJ6kIVnKQ4OQgkYyODjtVVWF6doXVkV64tlthf3XFoPUh5lX50qGygNlfLtVdNMbKpfm7E1tsoWL0PoSldUEKSCkggjII712qQpFKUoBSlKA4JwKgbOuUueIzll6h9h6Ps6Ff9wDknP/AKfuBW/1tfRp7TsqcCPPx5ccHu4rYfTc/sDVG2SxvPJTeblLVAgIc6kylDLr6wc4aTytWe/Aqvp6YyjKU+OF+pNdbKMlGJ9IDilYoy1uR21utqbWpIKkKIJSccHG2ay1IUilKUApSlAeG9W1i72qVb5I/CkNlBP8voR7g4PyqgY90k2RyRYL7FE2A06pDkZw4LSgcdbSuUnv6H55r6Mqt/E/StrmuNXAviDOfUGg+5/BcVj7qXD+UkDAVxtg9qr6WyMXpnwybqK21qjyiSaCnw5en2G4Nw+2NRx5aVLHS6hI+FLieygNs8HGRUkr5mbcvWkL0enzYM5rkHhSffspJ+Yq4tE+IUHUHREndEO5HYNk/cdP6Ce/6Tv6ZrvUdLKPnjujlPUKXllsyb0rgEGuajKhTNYpEhqMyt6Q4hppCSpa1qCUpA7kniqj1t4nuSPMg6bWptrhc0jClf0DsP1c+mOa1qpna8RM7LY1rLNl4oXqztXFhE5Sbg7FSS1bkqw2lw/nePoBjCBvznY1oNAx5usdXpuV1WXWLeA50gYbQf8ALQlPAGRnH6d6i1nsMi6IcnSnkw7a2r8ec/kpz3CRytZ9BV96PsUGxWZpm3suth0BxwvfxFKIG6vQ8DA4q21wor0ReZElaldPU9kbwcUpSvNLxSlKAUpSgFazUdoZvlkl25/AD7eEqP5FcpV8iAa2dDXU2nlHGk1hnzpHvCo6F2HVMVcqIwtTYwcPxFA4PlqPbb4TscV5Lzp92BHRcID6Z9qcVhuY0MdJ/lcTyhXsatLxA8OxennbpaFpbnrwXGVnCHiBjIP5VYH7H25qqYVwummLi810ll34JESSjKHE/wAq0HYj+wa9mmxWLVXz3R5dsHB4nx2ZNNE+Jr8Ly4GolLfj/CiXjqcb/q/mHvz+9WRe9W2az2tu4PzEONvJ6mEsqClPf0+3vwO9Uou0wNRIVI0wAzPAKnbQ4sZ9yyo/En9J3FTvXGiXntL2SLa2krkW/DKzkJHQoffWSeB1DOfc1NdXQ7I9s8m9U7VB98cEC1brK56pf6HSWYYV+FEbJxnsVH8yv7AFdmbLCsTKJmqQpT6h1MWltWHFjsXT/lp9viNdjcbZpcFqyONT7sNl3JQBbYPcMpPJ/WflzXi0/p+76tuK/swU5lXVIlvElKSe6ldz7c1WsKO3lj8/98kzy5b7yJHo1EzWurIypyUJt1uAdEVpPSy0B8KEp43PzIBq8BsK0OkNLQ9LW8xoilOuOEKeeXy4cY47AdhW/ryuotVk/LwuD0aa3CPm5YpSlYGwpSlAKUpQClKUBwaj2rbtYbLG+13pphx0jDTZaStxzHZIPb34FSKqw8RfD2TdJL14tDzj0lQy5FdXnqA/0yeP6ePTHFa0xhKaU3hGdrko5iss9Y1ZZZulbhdbHBitXKGz5hYWwjraVkDr2G4Gc5HpvioLpTVt8d1HEYlzX58eW+ll6NIPmIUlRwcA7DGc7enpUn8L4kSw6fut3vxRHadc+zkSE4+6n4k9J3JKiRjH5a6aQ1FohvULimLQm2rUrpiynllSd9uCSGyfbbHccValGGtRjqXqS5lLQ3LBubtrLR9tvCLeqDHeSFFL8hmOhSGT6cZV7449ztU2tqoTkNt22+QYqx1NqYx0KB7jG1Utq/R1wma9lRLTGLiJWJQXwhCV/EVHsOoK/wBs1aGiNKo0tbVMCW7IddPU6SSEBX6U8D9+T9AJ7oVxri4y3fY1qnY5tNbEkpSlSlIpSlAKUpQClKUApSlAKUpQEZ1ppCJqmGhDrjjMlkHyHknISTzlPBB+vvVbWTwqu0i6ONXZSYsJlWC82oKLw/QO37kbehq76VvX1NlcXGLMZ0QnLLPJbLfHtkFmFDSUMMpCEJUoqIH7nevXSlYcmy2FKUoBSlKAUpSgIzp7VDl4v16tioiWhbXAgOBzqLn3lDJGNvh967aH1M5qi2SJjkVMYtSCz0pc684Sk5zgetapzSF5hX65XTTl4Yj/AOInLzcmP19J5yDn1Jxt371l05o+46dYhsQb1+Al5T05Bjj/AKgkJACSclOAn/zVEo1acp+nr9TCMp539/8ADUNeJNwmTX0Qbbb+hl4tCPJnpZfXvjICsD5dqsdlxS2ULWgoUpIJQSCUn022qu7r4fXe6B1mbe4ciO44FfaHrekyUgdgsY/v6VLLPa7jbpLqV3Pz7clltqLGU0AprpAGSsbqzg/WlqrwtH8itzy9RoNReIqLNqNVtTB8+KwptMuSHMeSV+2N8DB59RW1umqVwdW2qxoiocRPR1+f5mCj4uBjf4fXvUcHheqRHuKrhen3Js1wuFbQ6GirOR1o36sKJPIrZRdFTUXbT8+VdG3l2ljyVYZILoHV07522UB34r6apxt7/vg+U7TUjxOnrbmvNWeF5MRakr8y4pQtWPRJGT8s1Jl6s6tEK1KxEJwz5gYWvG/V0kdWOM53xUeHhawu13KPIlMrmSJHnR5SWSFM77pO+SDv3qSzbBJm6OXYn5bPnrjhkyEM9KdiMHoztsBtmk/BytPr8HYeLvn0NRYNaXW7OxFKtlvajSPvKULmguIRyT5eM5AHFYY2ub3do0u4WGwNP2yKpQLj0nocdAGT0px6YPf61u9PaOtVngxErhQ3ZzDfSqWlgJWs4IJzzuDjmtHF0RfbRGmW+wX5lm2SVKPQ/H6nGgRg9Ks84GM/70zS28L7j8RJZZxO8S0pstquMCAl1U55bK2nnujylpxyrGMfeBzttWaz+IK37y7bbrBZjlEdb5ejS0yEBKUlRyUjbYHv/wDaxyfDZhdps9ujS0hqC+p54vNdX2gqKeoYB22TjvtXttmhmbXfLlJiOMptdwZU07C8nBQCN+lWdhnO2O/sK6/A0vHv9/6OLxtSyeODrPUl3huXOzabbetyFlKQuTh5zHOBj/n513v2vJtrucGAm0tJelRQ+oTJaWfKOVZSpWCn8vOd81jhaM1FaoLtstGpUM21aypKlRsvNg89Kgf+PlXN90DLudwgTGrs2tyLFDBVOjCQXTlRKlAnB+LjG2K7inV2x9fk43bp9/ob/St8m3puSuXGhshpSUoMSciSFZBzkp47fWldNJ2OdY25KJUmC6l1SVIESCiMEkZyT0852+lKmmlqeDaLeNz/2Q==">
            <a:hlinkClick r:id="rId8"/>
          </p:cNvPr>
          <p:cNvSpPr>
            <a:spLocks noChangeAspect="1" noChangeArrowheads="1"/>
          </p:cNvSpPr>
          <p:nvPr/>
        </p:nvSpPr>
        <p:spPr bwMode="auto">
          <a:xfrm>
            <a:off x="61899" y="-426939"/>
            <a:ext cx="835601" cy="895144"/>
          </a:xfrm>
          <a:prstGeom prst="rect">
            <a:avLst/>
          </a:prstGeom>
          <a:noFill/>
        </p:spPr>
        <p:txBody>
          <a:bodyPr vert="horz" wrap="square" lIns="76756" tIns="38378" rIns="76756" bIns="38378" numCol="1" anchor="t" anchorCtr="0" compatLnSpc="1">
            <a:prstTxWarp prst="textNoShape">
              <a:avLst/>
            </a:prstTxWarp>
          </a:bodyPr>
          <a:lstStyle/>
          <a:p>
            <a:endParaRPr lang="en-US" dirty="0"/>
          </a:p>
        </p:txBody>
      </p:sp>
      <p:sp>
        <p:nvSpPr>
          <p:cNvPr id="13" name="TextBox 23"/>
          <p:cNvSpPr txBox="1">
            <a:spLocks noChangeArrowheads="1"/>
          </p:cNvSpPr>
          <p:nvPr/>
        </p:nvSpPr>
        <p:spPr bwMode="auto">
          <a:xfrm>
            <a:off x="218368" y="3145448"/>
            <a:ext cx="2064894" cy="323727"/>
          </a:xfrm>
          <a:prstGeom prst="rect">
            <a:avLst/>
          </a:prstGeom>
          <a:noFill/>
          <a:ln w="9525">
            <a:noFill/>
            <a:miter lim="800000"/>
            <a:headEnd/>
            <a:tailEnd/>
          </a:ln>
        </p:spPr>
        <p:txBody>
          <a:bodyPr wrap="square" lIns="76756" tIns="38378" rIns="76756" bIns="38378">
            <a:prstTxWarp prst="textNoShape">
              <a:avLst/>
            </a:prstTxWarp>
            <a:spAutoFit/>
          </a:bodyPr>
          <a:lstStyle/>
          <a:p>
            <a:pPr indent="-342726">
              <a:spcBef>
                <a:spcPts val="600"/>
              </a:spcBef>
            </a:pPr>
            <a:r>
              <a:rPr lang="ru-RU" sz="1600" b="1" i="1" dirty="0" smtClean="0">
                <a:solidFill>
                  <a:srgbClr val="0070C0"/>
                </a:solidFill>
                <a:latin typeface="Calibri" charset="0"/>
              </a:rPr>
              <a:t>Производство</a:t>
            </a:r>
            <a:r>
              <a:rPr lang="en-US" sz="1600" b="1" i="1" dirty="0" smtClean="0">
                <a:solidFill>
                  <a:srgbClr val="0070C0"/>
                </a:solidFill>
                <a:latin typeface="Calibri" charset="0"/>
              </a:rPr>
              <a:t>…</a:t>
            </a:r>
            <a:endParaRPr lang="en-US" sz="1600" b="1" i="1" dirty="0">
              <a:solidFill>
                <a:srgbClr val="0070C0"/>
              </a:solidFill>
              <a:latin typeface="Calibri" charset="0"/>
            </a:endParaRPr>
          </a:p>
        </p:txBody>
      </p:sp>
      <p:sp>
        <p:nvSpPr>
          <p:cNvPr id="18" name="Text Box 8"/>
          <p:cNvSpPr txBox="1">
            <a:spLocks noChangeArrowheads="1"/>
          </p:cNvSpPr>
          <p:nvPr/>
        </p:nvSpPr>
        <p:spPr bwMode="auto">
          <a:xfrm>
            <a:off x="2072807" y="3244248"/>
            <a:ext cx="6915150" cy="638588"/>
          </a:xfrm>
          <a:prstGeom prst="rect">
            <a:avLst/>
          </a:prstGeom>
          <a:noFill/>
          <a:ln w="9525">
            <a:noFill/>
            <a:miter lim="800000"/>
            <a:headEnd/>
            <a:tailEnd/>
          </a:ln>
        </p:spPr>
        <p:txBody>
          <a:bodyPr wrap="square" lIns="91395" tIns="45696" rIns="91395" bIns="45696">
            <a:spAutoFit/>
          </a:bodyPr>
          <a:lstStyle/>
          <a:p>
            <a:pPr>
              <a:spcBef>
                <a:spcPct val="50000"/>
              </a:spcBef>
              <a:tabLst>
                <a:tab pos="456967" algn="l"/>
              </a:tabLst>
            </a:pPr>
            <a:r>
              <a:rPr lang="en-US" sz="1600" dirty="0" smtClean="0"/>
              <a:t>“</a:t>
            </a:r>
            <a:r>
              <a:rPr lang="ru-RU" sz="1300" dirty="0" smtClean="0"/>
              <a:t>Мы кардинальо снизили стоимость владения с 42</a:t>
            </a:r>
            <a:r>
              <a:rPr lang="en-US" sz="1300" dirty="0" smtClean="0"/>
              <a:t> </a:t>
            </a:r>
            <a:r>
              <a:rPr lang="ru-RU" sz="1300" dirty="0" smtClean="0"/>
              <a:t>млн до 13 млн долларов в год</a:t>
            </a:r>
            <a:r>
              <a:rPr lang="en-US" sz="1300" dirty="0" smtClean="0"/>
              <a:t>”</a:t>
            </a:r>
            <a:endParaRPr lang="en-US" sz="1300" dirty="0" smtClean="0"/>
          </a:p>
          <a:p>
            <a:pPr>
              <a:spcBef>
                <a:spcPct val="50000"/>
              </a:spcBef>
              <a:tabLst>
                <a:tab pos="456967" algn="l"/>
              </a:tabLst>
            </a:pPr>
            <a:endParaRPr lang="en-US" sz="1300" dirty="0" smtClean="0"/>
          </a:p>
        </p:txBody>
      </p:sp>
      <p:sp>
        <p:nvSpPr>
          <p:cNvPr id="19" name="Text Box 8"/>
          <p:cNvSpPr txBox="1">
            <a:spLocks noChangeArrowheads="1"/>
          </p:cNvSpPr>
          <p:nvPr/>
        </p:nvSpPr>
        <p:spPr bwMode="auto">
          <a:xfrm>
            <a:off x="2043752" y="5154069"/>
            <a:ext cx="6915150" cy="523172"/>
          </a:xfrm>
          <a:prstGeom prst="rect">
            <a:avLst/>
          </a:prstGeom>
          <a:noFill/>
          <a:ln w="9525">
            <a:noFill/>
            <a:miter lim="800000"/>
            <a:headEnd/>
            <a:tailEnd/>
          </a:ln>
        </p:spPr>
        <p:txBody>
          <a:bodyPr wrap="square" lIns="91395" tIns="45696" rIns="91395" bIns="45696">
            <a:spAutoFit/>
          </a:bodyPr>
          <a:lstStyle/>
          <a:p>
            <a:r>
              <a:rPr lang="ru-RU" sz="1400" dirty="0" smtClean="0"/>
              <a:t>Более  5000 дистрибьюторов и более 2000 собственных заправок, которые обслуживают 70 млн клиентов</a:t>
            </a:r>
            <a:r>
              <a:rPr lang="de-DE" sz="1400" dirty="0" smtClean="0"/>
              <a:t>.</a:t>
            </a:r>
            <a:endParaRPr lang="de-DE" sz="1400" dirty="0"/>
          </a:p>
        </p:txBody>
      </p:sp>
      <p:pic>
        <p:nvPicPr>
          <p:cNvPr id="2" name="Picture 1"/>
          <p:cNvPicPr>
            <a:picLocks noChangeAspect="1"/>
          </p:cNvPicPr>
          <p:nvPr/>
        </p:nvPicPr>
        <p:blipFill>
          <a:blip r:embed="rId9" cstate="print"/>
          <a:stretch>
            <a:fillRect/>
          </a:stretch>
        </p:blipFill>
        <p:spPr>
          <a:xfrm>
            <a:off x="529389" y="5379453"/>
            <a:ext cx="812800" cy="965200"/>
          </a:xfrm>
          <a:prstGeom prst="rect">
            <a:avLst/>
          </a:prstGeom>
        </p:spPr>
      </p:pic>
    </p:spTree>
    <p:extLst>
      <p:ext uri="{BB962C8B-B14F-4D97-AF65-F5344CB8AC3E}">
        <p14:creationId xmlns:p14="http://schemas.microsoft.com/office/powerpoint/2010/main" xmlns="" val="39464376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r>
              <a:rPr lang="ru-RU" sz="2700" dirty="0" smtClean="0"/>
              <a:t>Клиенты доверяют </a:t>
            </a:r>
            <a:r>
              <a:rPr lang="en-US" sz="2700" dirty="0" smtClean="0"/>
              <a:t>ASE</a:t>
            </a:r>
            <a:endParaRPr lang="en-US" sz="2700" dirty="0" smtClean="0"/>
          </a:p>
        </p:txBody>
      </p:sp>
      <p:sp>
        <p:nvSpPr>
          <p:cNvPr id="2056" name="AutoShape 8" descr="data:image/jpg;base64,/9j/4AAQSkZJRgABAQAAAQABAAD/2wBDAAkGBwgHBgkIBwgKCgkLDRYPDQwMDRsUFRAWIB0iIiAdHx8kKDQsJCYxJx8fLT0tMTU3Ojo6Iys/RD84QzQ5Ojf/2wBDAQoKCg0MDRoPDxo3JR8lNzc3Nzc3Nzc3Nzc3Nzc3Nzc3Nzc3Nzc3Nzc3Nzc3Nzc3Nzc3Nzc3Nzc3Nzc3Nzc3Nzf/wAARCABeAG8DASIAAhEBAxEB/8QAGwAAAgMBAQEAAAAAAAAAAAAAAAIEBQYHAQP/xAA+EAABAwMCBAQEAgcGBwAAAAABAgMEAAURBiESMUFRIjJxgRMUYZEVUgcWIzNCYsFjgqGx0fAXJENTcpLh/8QAGQEBAQEBAQEAAAAAAAAAAAAAAAMCBAEF/8QAJBEAAgICAgEDBQAAAAAAAAAAAAECEQMhEhMxBCJRI1JhcbH/2gAMAwEAAhEDEQA/AOIKUeI7nn3rziPc/ehfmPrXg50BdaStgu14bRIUpMNhJflLzyaTuR6nZI+pFSNc2lFovjnyhJgSkiTEV/Zq3A9Ry9q0lssMu3aJbkMNca7goPSVIOVIaH7tJHYnKj/d7GvJ0b8f0S+yBxTrKTIZ7rjKPjH91WD71fpvD2Il2fU4HO+I9z96OI9z96U0VAqNxHufvRxHufvS0UA3Ee5+9HEe5+9LXooDVaBtcebOlXG6J47bbWC++FHZatwhPud/7pqr1Pal2O8yIXxC40CFsOjk60oZQoeoIrU3lH6uaNt9iT4Zs/E2d3SD+7QfQb/ei8WadN0DEnzY6m5NtyGyvZTkRRGCR04VHAzzB25VVwqHIynbowPEe5+9M2o8Y3P3r507fnFSNHi/MfWlpl+Y+tLQHR9G3eU/phxER4pn2ZRWlPMORVnxJI6hKj9l1f2CVBm3difBQiNNyUyISj+zktqGFhJ7kE7d65npC8Cx3+NLdBVGJLclH52lDCx9jn1Arc6k0w/aHlvQnRLhpIIebzlIIyMj0I3rt9NKMk4N0znzJp8ltGL1zp9emtTTbapKg0lfGwVDHE2rdJ/p7VQV0WVKi6hjtRNRKc+K0jgj3BG62h0SofxJ/wAR0rH32xTbK8lMlKVsubsyGjxNujuk/wBOYrny4ZYnUisMkZrRVUUUVI2Fan9HNi/HNRtB5sriRB8xIAGcpSRhPuogfeomm9LzL3xvlaIlvaP7aY9shPcD8yvoPfFaCTeodpguWrSyFssLx8xMWf2sgj69BucAf/TTHjc3ozKSiWV/uMC2XiVc5vwrnfXV5Qznijwx/CD+dQHt/nVbrO5yo+nIcGa+t25XYifOUo7pbGQy39BjKsdM19NNaRXNKbpelGNbG0F8hQPG+hO6iB0T3UfbJrH6juzt8vUu5PDCn3CUp/IkbJT7AAe1bzNL2o8gn5ZW07fnFJTt+cVA2eL8x9aWmX5j60tAeg4NdRsN6lS9Ix50V0/OWgiJKQrcOx1btlQ6gbp9hXLa0Gi763Y7m4Zja3YEthceU0jmUHkR9QoA+1bxz4yTZmatUbB2HDviC9aUiPOxlcInZZ7tn+lV0ScuIl2HLYTJhrOHojw2z3HVKh3G9E2CYqG5sJ9MqC4f2Mprv+VQ/hUOxqWJ0W8pDV2X8GWkYbngZ4uwdA5j+bmK+tacfuj/AA4aafwzP3jSyVsruGnlrlREjidjq3fj+oHmT/MPfFfa26biWttMzVGQrm3bkEhxR/tCN09PCPF34didn+j+wTTrqCy+hbbbAMlTrasocQkbcKhsQSU1Var0vM/W64sghmE04CZT2Q22FbhIxuo88JTuefLJrheLGslJ6OpTm47WynuN2uF/fZgxWSGQQiNCjIwkdgEj/f8AiasREtek0JeuwauF4xxNwkkKaZPQrPJR+nL15iK/f4lljuQtNIIdWOB6e4AXHB2GNkj6DbuVHeodqsapjJu97k/JWoKyuQ7ut89UtjmonvyH1xiqSkkvhHiW/wAlpqa9TW9JB6e8VXK/r4iP+1EQfCkDoFK3+oFc7POrjVt6F9vT0tptTUZIS1GaP/TaSMJH9fUmqauKTt2WSpBTt+cUlO35xWT08X5j60tMvzH1paAKKKKAtbDe5lnfUY2HGXRwvRnBxNvDsof5HmK7JbU6BMeAi82F6DNf2eaMlzDB6cXj2J/LzAxkDNct0VdbbbZDwnM/CkOgJYuAyoxj34fr+YeIdCOdT7rHmRHx8yEufEGWXGjxNvDpwEbe31ro9PFSbuVE8ja8Kzrmrb1B/R3Z4o0vHaAmKJCluLdSEjPlyrb/AHt2qG7vbtZWRF31FFZBQtTKsOLQnI4c4AV1ynbfJ9q+Go/weDp+HaL0j5hMJpI4AspUXAPEriG4ySofXlg4qvX8ldNNvwbKltlj4CvgtNk5SvzbkkkkkYJJ35ctqzql+/J6Q5R0qYUl+y6fbmTIys/LLcWSUjmrh4zxAdRuR1GM1zm93qde5Xx7g9xlI4W0JGENp6JSnkBVvYLZKkqM5EgQIcdQLk5wkJbI3wnqpfYDfvgb1E1fcrdc7j8W2RS2EjhcfVgKkK28akjYE7nbnnffc+ZVT8nsXZQ0UUVI0FO35xSU7fnFAeL8x9aWmX5j60tAFFFFAFX2m9TyrI62kobkxEuBz5d9IUlKgchSc8iDVDRQGwvKHLsHLpBkrlxvM42r96wf5x1/8vvjapNnb/Vn4d1u8hyOvHFHgNnDr3YrH8Ceu+5+g3rHwJ0q3yUSYTy2XkHKVoODSSpT8x9b8p1Trzhypazkk1XtfHiZ4q7J98vsu8OIDxQ3HaHCzGZSEttDsEjb/U1VUUVI0FFFFAFO35xSU7fnFAXsrS8hk2rMhpRuS0pQAD4Crh5/+3TtUe86fkWu+ptHxEPvrKAkoyASvGBv61pYN9tb8a2mfHlfHtyklstKHDxJwOp3GwqLcL7ZrpLl3CdbpC5Zcb+XCXSlIQnhyFEEbnB5csigJN2/Rwq2216Q5eYpfZb41NKbUhKueyVk4J2ONvtWE611SXru2ptbzTbFwfD7fB8GUtKkAEYOTniPuTy6Vj1yNPo1JDlQ4ktu1tFK3WVkKWtSST1OMHwjn3oB79omfZLMzcpDrSwvgDjSQeJriGd8/XalRo+Qr8N/5tnE9srT4T4MICt/vWnuOvLZdGbnEmW15EeUjhQ42QpZOMAqBOARsdj0qvRqu3obsYMeTxQGVIdICfES2E+HfuOtAUtw0m9Fivvty2nyxkuISkgjHOvhZdPKusRyT820whtfCS4k9hvn3q5uWp49yts+I+mQlTjijHWgAYRnKUqGfY46GoNivibTZZcdAcEtxZUy4lIKUnAG+fQ9KA8j6RdlXQQ4s+M62loOOvpzwoBJGMd9qe6aPMe1OXS2XKNcYrKsPFoYKPbJzzHXrX1serZMa5OyLqDJQ+hLaygBKgE5xjGB/EfvUmbf7ZbrFKs9giyUiWSXXJSgcA7HGPoMf60BM/4WyOJDf43BDzieJDakLBVVZZtByZjVwk3OdHtkOA8ph153xeNJwQBkbZIGc9ds1pR+kthFybKGZX4eY5S43hIWHM5Chv2251T2PU9u/Cp1hvTEyVb5D6nW3m1APbqCvFk4zkA5z350BGOgFrvcG3xLxAkszm1raktHOOFPF4kjcZ6HlT3zQQskB+W5e4bqmCEllKFhRJUE4ydts59qkxNUadtWoLdLtNmdYjQ0OIdcKgXnypOBnfG3PPPepeqdd22/2mTBbRdQp4pUlLriPhghQPIb4wDj2oD/2Q==">
            <a:hlinkClick r:id="rId3"/>
          </p:cNvPr>
          <p:cNvSpPr>
            <a:spLocks noChangeAspect="1" noChangeArrowheads="1"/>
          </p:cNvSpPr>
          <p:nvPr/>
        </p:nvSpPr>
        <p:spPr bwMode="auto">
          <a:xfrm>
            <a:off x="61897" y="-426939"/>
            <a:ext cx="792750" cy="895144"/>
          </a:xfrm>
          <a:prstGeom prst="rect">
            <a:avLst/>
          </a:prstGeom>
          <a:noFill/>
        </p:spPr>
        <p:txBody>
          <a:bodyPr vert="horz" wrap="square" lIns="76756" tIns="38378" rIns="76756" bIns="38378" numCol="1" anchor="t" anchorCtr="0" compatLnSpc="1">
            <a:prstTxWarp prst="textNoShape">
              <a:avLst/>
            </a:prstTxWarp>
          </a:bodyPr>
          <a:lstStyle/>
          <a:p>
            <a:endParaRPr lang="en-US" dirty="0"/>
          </a:p>
        </p:txBody>
      </p:sp>
      <p:sp>
        <p:nvSpPr>
          <p:cNvPr id="2058" name="AutoShape 10" descr="data:image/jpg;base64,/9j/4AAQSkZJRgABAQAAAQABAAD/2wBDAAkGBwgHBgkIBwgKCgkLDRYPDQwMDRsUFRAWIB0iIiAdHx8kKDQsJCYxJx8fLT0tMTU3Ojo6Iys/RD84QzQ5Ojf/2wBDAQoKCg0MDRoPDxo3JR8lNzc3Nzc3Nzc3Nzc3Nzc3Nzc3Nzc3Nzc3Nzc3Nzc3Nzc3Nzc3Nzc3Nzc3Nzc3Nzc3Nzf/wAARCABeAG8DASIAAhEBAxEB/8QAGwAAAgMBAQEAAAAAAAAAAAAAAAIEBQYHAQP/xAA+EAABAwMCBAQEAgcGBwAAAAABAgMEAAURBiESMUFRIjJxgRMUYZEVUgcWIzNCYsFjgqGx0fAXJENTcpLh/8QAGQEBAQEBAQEAAAAAAAAAAAAAAAMCBAEF/8QAJBEAAgICAgEDBQAAAAAAAAAAAAECEQMhEhMxBCJRI1JhcbH/2gAMAwEAAhEDEQA/AOIKUeI7nn3rziPc/ehfmPrXg50BdaStgu14bRIUpMNhJflLzyaTuR6nZI+pFSNc2lFovjnyhJgSkiTEV/Zq3A9Ry9q0lssMu3aJbkMNca7goPSVIOVIaH7tJHYnKj/d7GvJ0b8f0S+yBxTrKTIZ7rjKPjH91WD71fpvD2Il2fU4HO+I9z96OI9z96U0VAqNxHufvRxHufvS0UA3Ee5+9HEe5+9LXooDVaBtcebOlXG6J47bbWC++FHZatwhPud/7pqr1Pal2O8yIXxC40CFsOjk60oZQoeoIrU3lH6uaNt9iT4Zs/E2d3SD+7QfQb/ei8WadN0DEnzY6m5NtyGyvZTkRRGCR04VHAzzB25VVwqHIynbowPEe5+9M2o8Y3P3r507fnFSNHi/MfWlpl+Y+tLQHR9G3eU/phxER4pn2ZRWlPMORVnxJI6hKj9l1f2CVBm3difBQiNNyUyISj+zktqGFhJ7kE7d65npC8Cx3+NLdBVGJLclH52lDCx9jn1Arc6k0w/aHlvQnRLhpIIebzlIIyMj0I3rt9NKMk4N0znzJp8ltGL1zp9emtTTbapKg0lfGwVDHE2rdJ/p7VQV0WVKi6hjtRNRKc+K0jgj3BG62h0SofxJ/wAR0rH32xTbK8lMlKVsubsyGjxNujuk/wBOYrny4ZYnUisMkZrRVUUUVI2Fan9HNi/HNRtB5sriRB8xIAGcpSRhPuogfeomm9LzL3xvlaIlvaP7aY9shPcD8yvoPfFaCTeodpguWrSyFssLx8xMWf2sgj69BucAf/TTHjc3ozKSiWV/uMC2XiVc5vwrnfXV5Qznijwx/CD+dQHt/nVbrO5yo+nIcGa+t25XYifOUo7pbGQy39BjKsdM19NNaRXNKbpelGNbG0F8hQPG+hO6iB0T3UfbJrH6juzt8vUu5PDCn3CUp/IkbJT7AAe1bzNL2o8gn5ZW07fnFJTt+cVA2eL8x9aWmX5j60tAeg4NdRsN6lS9Ix50V0/OWgiJKQrcOx1btlQ6gbp9hXLa0Gi763Y7m4Zja3YEthceU0jmUHkR9QoA+1bxz4yTZmatUbB2HDviC9aUiPOxlcInZZ7tn+lV0ScuIl2HLYTJhrOHojw2z3HVKh3G9E2CYqG5sJ9MqC4f2Mprv+VQ/hUOxqWJ0W8pDV2X8GWkYbngZ4uwdA5j+bmK+tacfuj/AA4aafwzP3jSyVsruGnlrlREjidjq3fj+oHmT/MPfFfa26biWttMzVGQrm3bkEhxR/tCN09PCPF34didn+j+wTTrqCy+hbbbAMlTrasocQkbcKhsQSU1Var0vM/W64sghmE04CZT2Q22FbhIxuo88JTuefLJrheLGslJ6OpTm47WynuN2uF/fZgxWSGQQiNCjIwkdgEj/f8AiasREtek0JeuwauF4xxNwkkKaZPQrPJR+nL15iK/f4lljuQtNIIdWOB6e4AXHB2GNkj6DbuVHeodqsapjJu97k/JWoKyuQ7ut89UtjmonvyH1xiqSkkvhHiW/wAlpqa9TW9JB6e8VXK/r4iP+1EQfCkDoFK3+oFc7POrjVt6F9vT0tptTUZIS1GaP/TaSMJH9fUmqauKTt2WSpBTt+cUlO35xWT08X5j60tMvzH1paAKKKKAtbDe5lnfUY2HGXRwvRnBxNvDsof5HmK7JbU6BMeAi82F6DNf2eaMlzDB6cXj2J/LzAxkDNct0VdbbbZDwnM/CkOgJYuAyoxj34fr+YeIdCOdT7rHmRHx8yEufEGWXGjxNvDpwEbe31ro9PFSbuVE8ja8Kzrmrb1B/R3Z4o0vHaAmKJCluLdSEjPlyrb/AHt2qG7vbtZWRF31FFZBQtTKsOLQnI4c4AV1ynbfJ9q+Go/weDp+HaL0j5hMJpI4AspUXAPEriG4ySofXlg4qvX8ldNNvwbKltlj4CvgtNk5SvzbkkkkkYJJ35ctqzql+/J6Q5R0qYUl+y6fbmTIys/LLcWSUjmrh4zxAdRuR1GM1zm93qde5Xx7g9xlI4W0JGENp6JSnkBVvYLZKkqM5EgQIcdQLk5wkJbI3wnqpfYDfvgb1E1fcrdc7j8W2RS2EjhcfVgKkK28akjYE7nbnnffc+ZVT8nsXZQ0UUVI0FO35xSU7fnFAeL8x9aWmX5j60tAFFFFAFX2m9TyrI62kobkxEuBz5d9IUlKgchSc8iDVDRQGwvKHLsHLpBkrlxvM42r96wf5x1/8vvjapNnb/Vn4d1u8hyOvHFHgNnDr3YrH8Ceu+5+g3rHwJ0q3yUSYTy2XkHKVoODSSpT8x9b8p1Trzhypazkk1XtfHiZ4q7J98vsu8OIDxQ3HaHCzGZSEttDsEjb/U1VUUVI0FFFFAFO35xSU7fnFAXsrS8hk2rMhpRuS0pQAD4Crh5/+3TtUe86fkWu+ptHxEPvrKAkoyASvGBv61pYN9tb8a2mfHlfHtyklstKHDxJwOp3GwqLcL7ZrpLl3CdbpC5Zcb+XCXSlIQnhyFEEbnB5csigJN2/Rwq2216Q5eYpfZb41NKbUhKueyVk4J2ONvtWE611SXru2ptbzTbFwfD7fB8GUtKkAEYOTniPuTy6Vj1yNPo1JDlQ4ktu1tFK3WVkKWtSST1OMHwjn3oB79omfZLMzcpDrSwvgDjSQeJriGd8/XalRo+Qr8N/5tnE9srT4T4MICt/vWnuOvLZdGbnEmW15EeUjhQ42QpZOMAqBOARsdj0qvRqu3obsYMeTxQGVIdICfES2E+HfuOtAUtw0m9Fivvty2nyxkuISkgjHOvhZdPKusRyT820whtfCS4k9hvn3q5uWp49yts+I+mQlTjijHWgAYRnKUqGfY46GoNivibTZZcdAcEtxZUy4lIKUnAG+fQ9KA8j6RdlXQQ4s+M62loOOvpzwoBJGMd9qe6aPMe1OXS2XKNcYrKsPFoYKPbJzzHXrX1serZMa5OyLqDJQ+hLaygBKgE5xjGB/EfvUmbf7ZbrFKs9giyUiWSXXJSgcA7HGPoMf60BM/4WyOJDf43BDzieJDakLBVVZZtByZjVwk3OdHtkOA8ph153xeNJwQBkbZIGc9ds1pR+kthFybKGZX4eY5S43hIWHM5Chv2251T2PU9u/Cp1hvTEyVb5D6nW3m1APbqCvFk4zkA5z350BGOgFrvcG3xLxAkszm1raktHOOFPF4kjcZ6HlT3zQQskB+W5e4bqmCEllKFhRJUE4ydts59qkxNUadtWoLdLtNmdYjQ0OIdcKgXnypOBnfG3PPPepeqdd22/2mTBbRdQp4pUlLriPhghQPIb4wDj2oD/2Q==">
            <a:hlinkClick r:id="rId3"/>
          </p:cNvPr>
          <p:cNvSpPr>
            <a:spLocks noChangeAspect="1" noChangeArrowheads="1"/>
          </p:cNvSpPr>
          <p:nvPr/>
        </p:nvSpPr>
        <p:spPr bwMode="auto">
          <a:xfrm>
            <a:off x="61897" y="-426939"/>
            <a:ext cx="792750" cy="895144"/>
          </a:xfrm>
          <a:prstGeom prst="rect">
            <a:avLst/>
          </a:prstGeom>
          <a:noFill/>
        </p:spPr>
        <p:txBody>
          <a:bodyPr vert="horz" wrap="square" lIns="76756" tIns="38378" rIns="76756" bIns="38378" numCol="1" anchor="t" anchorCtr="0" compatLnSpc="1">
            <a:prstTxWarp prst="textNoShape">
              <a:avLst/>
            </a:prstTxWarp>
          </a:bodyPr>
          <a:lstStyle/>
          <a:p>
            <a:endParaRPr lang="en-US" dirty="0"/>
          </a:p>
        </p:txBody>
      </p:sp>
      <p:sp>
        <p:nvSpPr>
          <p:cNvPr id="2062" name="AutoShape 14" descr="data:image/jpg;base64,/9j/4AAQSkZJRgABAQAAAQABAAD/2wBDAAkGBwgHBgkIBwgKCgkLDRYPDQwMDRsUFRAWIB0iIiAdHx8kKDQsJCYxJx8fLT0tMTU3Ojo6Iys/RD84QzQ5Ojf/2wBDAQoKCg0MDRoPDxo3JR8lNzc3Nzc3Nzc3Nzc3Nzc3Nzc3Nzc3Nzc3Nzc3Nzc3Nzc3Nzc3Nzc3Nzc3Nzc3Nzc3Nzf/wAARCABeAHUDASIAAhEBAxEB/8QAHAABAAICAwEAAAAAAAAAAAAAAAYHAwUBAgQI/8QAOhAAAQMDAwIEAwYEBQUAAAAAAQIDBAAFEQYhMRJBBxNRYTKBkRQiI0JicTNScvAVQ1PB0SRkoaKx/8QAGQEBAQEBAQEAAAAAAAAAAAAAAAQDAQUC/8QALBEAAgIBAwIFAgcBAAAAAAAAAAECAxESITEEQRMiUWGhgbEjUnGRwdHh8P/aAAwDAQACEQMRAD8AvGlKUB5rjMYt8CRMlL6GWGy4s+wGaifhrq1epYsxEwpTLYeUrpH+kokp+m6fkPWs3iY20/p4xZUtyFHfdSlUkJ6kIVnKQ4OQgkYyODjtVVWF6doXVkV64tlthf3XFoPUh5lX50qGygNlfLtVdNMbKpfm7E1tsoWL0PoSldUEKSCkggjII712qQpFKUoBSlKA4JwKgbOuUueIzll6h9h6Ps6Ff9wDknP/AKfuBW/1tfRp7TsqcCPPx5ccHu4rYfTc/sDVG2SxvPJTeblLVAgIc6kylDLr6wc4aTytWe/Aqvp6YyjKU+OF+pNdbKMlGJ9IDilYoy1uR21utqbWpIKkKIJSccHG2ay1IUilKUApSlAeG9W1i72qVb5I/CkNlBP8voR7g4PyqgY90k2RyRYL7FE2A06pDkZw4LSgcdbSuUnv6H55r6Mqt/E/StrmuNXAviDOfUGg+5/BcVj7qXD+UkDAVxtg9qr6WyMXpnwybqK21qjyiSaCnw5en2G4Nw+2NRx5aVLHS6hI+FLieygNs8HGRUkr5mbcvWkL0enzYM5rkHhSffspJ+Yq4tE+IUHUHREndEO5HYNk/cdP6Ce/6Tv6ZrvUdLKPnjujlPUKXllsyb0rgEGuajKhTNYpEhqMyt6Q4hppCSpa1qCUpA7kniqj1t4nuSPMg6bWptrhc0jClf0DsP1c+mOa1qpna8RM7LY1rLNl4oXqztXFhE5Sbg7FSS1bkqw2lw/nePoBjCBvznY1oNAx5usdXpuV1WXWLeA50gYbQf8ALQlPAGRnH6d6i1nsMi6IcnSnkw7a2r8ec/kpz3CRytZ9BV96PsUGxWZpm3suth0BxwvfxFKIG6vQ8DA4q21wor0ReZElaldPU9kbwcUpSvNLxSlKAUpSgFazUdoZvlkl25/AD7eEqP5FcpV8iAa2dDXU2nlHGk1hnzpHvCo6F2HVMVcqIwtTYwcPxFA4PlqPbb4TscV5Lzp92BHRcID6Z9qcVhuY0MdJ/lcTyhXsatLxA8OxennbpaFpbnrwXGVnCHiBjIP5VYH7H25qqYVwummLi810ll34JESSjKHE/wAq0HYj+wa9mmxWLVXz3R5dsHB4nx2ZNNE+Jr8Ly4GolLfj/CiXjqcb/q/mHvz+9WRe9W2az2tu4PzEONvJ6mEsqClPf0+3vwO9Uou0wNRIVI0wAzPAKnbQ4sZ9yyo/En9J3FTvXGiXntL2SLa2krkW/DKzkJHQoffWSeB1DOfc1NdXQ7I9s8m9U7VB98cEC1brK56pf6HSWYYV+FEbJxnsVH8yv7AFdmbLCsTKJmqQpT6h1MWltWHFjsXT/lp9viNdjcbZpcFqyONT7sNl3JQBbYPcMpPJ/WflzXi0/p+76tuK/swU5lXVIlvElKSe6ldz7c1WsKO3lj8/98kzy5b7yJHo1EzWurIypyUJt1uAdEVpPSy0B8KEp43PzIBq8BsK0OkNLQ9LW8xoilOuOEKeeXy4cY47AdhW/ryuotVk/LwuD0aa3CPm5YpSlYGwpSlAKUpQClKUBwaj2rbtYbLG+13pphx0jDTZaStxzHZIPb34FSKqw8RfD2TdJL14tDzj0lQy5FdXnqA/0yeP6ePTHFa0xhKaU3hGdrko5iss9Y1ZZZulbhdbHBitXKGz5hYWwjraVkDr2G4Gc5HpvioLpTVt8d1HEYlzX58eW+ll6NIPmIUlRwcA7DGc7enpUn8L4kSw6fut3vxRHadc+zkSE4+6n4k9J3JKiRjH5a6aQ1FohvULimLQm2rUrpiynllSd9uCSGyfbbHccValGGtRjqXqS5lLQ3LBubtrLR9tvCLeqDHeSFFL8hmOhSGT6cZV7449ztU2tqoTkNt22+QYqx1NqYx0KB7jG1Utq/R1wma9lRLTGLiJWJQXwhCV/EVHsOoK/wBs1aGiNKo0tbVMCW7IddPU6SSEBX6U8D9+T9AJ7oVxri4y3fY1qnY5tNbEkpSlSlIpSlAKUpQClKUApSlAKUpQEZ1ppCJqmGhDrjjMlkHyHknISTzlPBB+vvVbWTwqu0i6ONXZSYsJlWC82oKLw/QO37kbehq76VvX1NlcXGLMZ0QnLLPJbLfHtkFmFDSUMMpCEJUoqIH7nevXSlYcmy2FKUoBSlKAUpSgIzp7VDl4v16tioiWhbXAgOBzqLn3lDJGNvh967aH1M5qi2SJjkVMYtSCz0pc684Sk5zgetapzSF5hX65XTTl4Yj/AOInLzcmP19J5yDn1Jxt371l05o+46dYhsQb1+Al5T05Bjj/AKgkJACSclOAn/zVEo1acp+nr9TCMp539/8ADUNeJNwmTX0Qbbb+hl4tCPJnpZfXvjICsD5dqsdlxS2ULWgoUpIJQSCUn022qu7r4fXe6B1mbe4ciO44FfaHrekyUgdgsY/v6VLLPa7jbpLqV3Pz7clltqLGU0AprpAGSsbqzg/WlqrwtH8itzy9RoNReIqLNqNVtTB8+KwptMuSHMeSV+2N8DB59RW1umqVwdW2qxoiocRPR1+f5mCj4uBjf4fXvUcHheqRHuKrhen3Js1wuFbQ6GirOR1o36sKJPIrZRdFTUXbT8+VdG3l2ljyVYZILoHV07522UB34r6apxt7/vg+U7TUjxOnrbmvNWeF5MRakr8y4pQtWPRJGT8s1Jl6s6tEK1KxEJwz5gYWvG/V0kdWOM53xUeHhawu13KPIlMrmSJHnR5SWSFM77pO+SDv3qSzbBJm6OXYn5bPnrjhkyEM9KdiMHoztsBtmk/BytPr8HYeLvn0NRYNaXW7OxFKtlvajSPvKULmguIRyT5eM5AHFYY2ub3do0u4WGwNP2yKpQLj0nocdAGT0px6YPf61u9PaOtVngxErhQ3ZzDfSqWlgJWs4IJzzuDjmtHF0RfbRGmW+wX5lm2SVKPQ/H6nGgRg9Ks84GM/70zS28L7j8RJZZxO8S0pstquMCAl1U55bK2nnujylpxyrGMfeBzttWaz+IK37y7bbrBZjlEdb5ejS0yEBKUlRyUjbYHv/wDaxyfDZhdps9ujS0hqC+p54vNdX2gqKeoYB22TjvtXttmhmbXfLlJiOMptdwZU07C8nBQCN+lWdhnO2O/sK6/A0vHv9/6OLxtSyeODrPUl3huXOzabbetyFlKQuTh5zHOBj/n513v2vJtrucGAm0tJelRQ+oTJaWfKOVZSpWCn8vOd81jhaM1FaoLtstGpUM21aypKlRsvNg89Kgf+PlXN90DLudwgTGrs2tyLFDBVOjCQXTlRKlAnB+LjG2K7inV2x9fk43bp9/ob/St8m3puSuXGhshpSUoMSciSFZBzkp47fWldNJ2OdY25KJUmC6l1SVIESCiMEkZyT0852+lKmmlqeDaLeNz/2Q==">
            <a:hlinkClick r:id="rId4"/>
          </p:cNvPr>
          <p:cNvSpPr>
            <a:spLocks noChangeAspect="1" noChangeArrowheads="1"/>
          </p:cNvSpPr>
          <p:nvPr/>
        </p:nvSpPr>
        <p:spPr bwMode="auto">
          <a:xfrm>
            <a:off x="61899" y="-426939"/>
            <a:ext cx="835601" cy="895144"/>
          </a:xfrm>
          <a:prstGeom prst="rect">
            <a:avLst/>
          </a:prstGeom>
          <a:noFill/>
        </p:spPr>
        <p:txBody>
          <a:bodyPr vert="horz" wrap="square" lIns="76756" tIns="38378" rIns="76756" bIns="38378" numCol="1" anchor="t" anchorCtr="0" compatLnSpc="1">
            <a:prstTxWarp prst="textNoShape">
              <a:avLst/>
            </a:prstTxWarp>
          </a:bodyPr>
          <a:lstStyle/>
          <a:p>
            <a:endParaRPr lang="en-US" dirty="0"/>
          </a:p>
        </p:txBody>
      </p:sp>
      <p:pic>
        <p:nvPicPr>
          <p:cNvPr id="4" name="Picture 3"/>
          <p:cNvPicPr>
            <a:picLocks noChangeAspect="1"/>
          </p:cNvPicPr>
          <p:nvPr/>
        </p:nvPicPr>
        <p:blipFill>
          <a:blip r:embed="rId5" cstate="print"/>
          <a:stretch>
            <a:fillRect/>
          </a:stretch>
        </p:blipFill>
        <p:spPr>
          <a:xfrm>
            <a:off x="607594" y="2933702"/>
            <a:ext cx="1919038" cy="755985"/>
          </a:xfrm>
          <a:prstGeom prst="rect">
            <a:avLst/>
          </a:prstGeom>
        </p:spPr>
      </p:pic>
      <p:pic>
        <p:nvPicPr>
          <p:cNvPr id="5" name="Picture 4"/>
          <p:cNvPicPr>
            <a:picLocks noChangeAspect="1"/>
          </p:cNvPicPr>
          <p:nvPr/>
        </p:nvPicPr>
        <p:blipFill>
          <a:blip r:embed="rId6" cstate="print"/>
          <a:stretch>
            <a:fillRect/>
          </a:stretch>
        </p:blipFill>
        <p:spPr>
          <a:xfrm>
            <a:off x="610268" y="2382921"/>
            <a:ext cx="1836153" cy="483198"/>
          </a:xfrm>
          <a:prstGeom prst="rect">
            <a:avLst/>
          </a:prstGeom>
        </p:spPr>
      </p:pic>
      <p:pic>
        <p:nvPicPr>
          <p:cNvPr id="8" name="Picture 7"/>
          <p:cNvPicPr>
            <a:picLocks noChangeAspect="1"/>
          </p:cNvPicPr>
          <p:nvPr/>
        </p:nvPicPr>
        <p:blipFill>
          <a:blip r:embed="rId7" cstate="print"/>
          <a:stretch>
            <a:fillRect/>
          </a:stretch>
        </p:blipFill>
        <p:spPr>
          <a:xfrm>
            <a:off x="2682374" y="5255794"/>
            <a:ext cx="1147679" cy="1147679"/>
          </a:xfrm>
          <a:prstGeom prst="rect">
            <a:avLst/>
          </a:prstGeom>
        </p:spPr>
      </p:pic>
      <p:pic>
        <p:nvPicPr>
          <p:cNvPr id="9" name="Picture 8"/>
          <p:cNvPicPr>
            <a:picLocks noChangeAspect="1"/>
          </p:cNvPicPr>
          <p:nvPr/>
        </p:nvPicPr>
        <p:blipFill>
          <a:blip r:embed="rId8" cstate="print"/>
          <a:stretch>
            <a:fillRect/>
          </a:stretch>
        </p:blipFill>
        <p:spPr>
          <a:xfrm>
            <a:off x="520699" y="5394158"/>
            <a:ext cx="1805405" cy="902703"/>
          </a:xfrm>
          <a:prstGeom prst="rect">
            <a:avLst/>
          </a:prstGeom>
        </p:spPr>
      </p:pic>
      <p:pic>
        <p:nvPicPr>
          <p:cNvPr id="10" name="Picture 9"/>
          <p:cNvPicPr>
            <a:picLocks noChangeAspect="1"/>
          </p:cNvPicPr>
          <p:nvPr/>
        </p:nvPicPr>
        <p:blipFill>
          <a:blip r:embed="rId9" cstate="print"/>
          <a:stretch>
            <a:fillRect/>
          </a:stretch>
        </p:blipFill>
        <p:spPr>
          <a:xfrm>
            <a:off x="606260" y="4648201"/>
            <a:ext cx="1920374" cy="574806"/>
          </a:xfrm>
          <a:prstGeom prst="rect">
            <a:avLst/>
          </a:prstGeom>
        </p:spPr>
      </p:pic>
      <p:pic>
        <p:nvPicPr>
          <p:cNvPr id="11" name="Picture 10"/>
          <p:cNvPicPr>
            <a:picLocks noChangeAspect="1"/>
          </p:cNvPicPr>
          <p:nvPr/>
        </p:nvPicPr>
        <p:blipFill>
          <a:blip r:embed="rId10" cstate="print"/>
          <a:stretch>
            <a:fillRect/>
          </a:stretch>
        </p:blipFill>
        <p:spPr>
          <a:xfrm>
            <a:off x="2800685" y="3061369"/>
            <a:ext cx="1029368" cy="1029368"/>
          </a:xfrm>
          <a:prstGeom prst="rect">
            <a:avLst/>
          </a:prstGeom>
        </p:spPr>
      </p:pic>
      <p:pic>
        <p:nvPicPr>
          <p:cNvPr id="12" name="Picture 11"/>
          <p:cNvPicPr>
            <a:picLocks noChangeAspect="1"/>
          </p:cNvPicPr>
          <p:nvPr/>
        </p:nvPicPr>
        <p:blipFill>
          <a:blip r:embed="rId11" cstate="print"/>
          <a:stretch>
            <a:fillRect/>
          </a:stretch>
        </p:blipFill>
        <p:spPr>
          <a:xfrm>
            <a:off x="479257" y="3600116"/>
            <a:ext cx="1766637" cy="655659"/>
          </a:xfrm>
          <a:prstGeom prst="rect">
            <a:avLst/>
          </a:prstGeom>
        </p:spPr>
      </p:pic>
      <p:pic>
        <p:nvPicPr>
          <p:cNvPr id="13" name="Picture 12"/>
          <p:cNvPicPr>
            <a:picLocks noChangeAspect="1"/>
          </p:cNvPicPr>
          <p:nvPr/>
        </p:nvPicPr>
        <p:blipFill>
          <a:blip r:embed="rId12" cstate="print"/>
          <a:stretch>
            <a:fillRect/>
          </a:stretch>
        </p:blipFill>
        <p:spPr>
          <a:xfrm>
            <a:off x="3313196" y="4396874"/>
            <a:ext cx="1117600" cy="780676"/>
          </a:xfrm>
          <a:prstGeom prst="rect">
            <a:avLst/>
          </a:prstGeom>
        </p:spPr>
      </p:pic>
      <p:pic>
        <p:nvPicPr>
          <p:cNvPr id="15" name="Picture 14"/>
          <p:cNvPicPr>
            <a:picLocks noChangeAspect="1"/>
          </p:cNvPicPr>
          <p:nvPr/>
        </p:nvPicPr>
        <p:blipFill>
          <a:blip r:embed="rId13" cstate="print"/>
          <a:stretch>
            <a:fillRect/>
          </a:stretch>
        </p:blipFill>
        <p:spPr>
          <a:xfrm>
            <a:off x="2906294" y="2086811"/>
            <a:ext cx="863282" cy="907716"/>
          </a:xfrm>
          <a:prstGeom prst="rect">
            <a:avLst/>
          </a:prstGeom>
        </p:spPr>
      </p:pic>
      <p:sp>
        <p:nvSpPr>
          <p:cNvPr id="18" name="Content Placeholder 2"/>
          <p:cNvSpPr txBox="1">
            <a:spLocks/>
          </p:cNvSpPr>
          <p:nvPr/>
        </p:nvSpPr>
        <p:spPr bwMode="gray">
          <a:xfrm>
            <a:off x="5131998" y="2508689"/>
            <a:ext cx="3223265" cy="279356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27013" lvl="2" indent="-227013" eaLnBrk="0" hangingPunct="0">
              <a:spcBef>
                <a:spcPts val="600"/>
              </a:spcBef>
              <a:buClr>
                <a:srgbClr val="F0AB00"/>
              </a:buClr>
              <a:buSzPct val="100000"/>
              <a:buFont typeface="Arial" pitchFamily="34" charset="0"/>
              <a:buChar char="■"/>
              <a:defRPr/>
            </a:pPr>
            <a:r>
              <a:rPr lang="ru-RU" sz="1200" b="1" dirty="0" smtClean="0">
                <a:solidFill>
                  <a:srgbClr val="000000">
                    <a:lumMod val="75000"/>
                    <a:lumOff val="25000"/>
                  </a:srgbClr>
                </a:solidFill>
                <a:ea typeface="Arial Unicode MS" pitchFamily="34" charset="-128"/>
                <a:cs typeface="Arial Unicode MS" pitchFamily="34" charset="-128"/>
                <a:sym typeface="Wingdings" pitchFamily="2" charset="2"/>
              </a:rPr>
              <a:t>Крупнейшие банки мира</a:t>
            </a:r>
            <a:endParaRPr lang="en-US" sz="1200" b="1" dirty="0" smtClean="0">
              <a:solidFill>
                <a:srgbClr val="000000">
                  <a:lumMod val="75000"/>
                  <a:lumOff val="25000"/>
                </a:srgbClr>
              </a:solidFill>
              <a:ea typeface="Arial Unicode MS" pitchFamily="34" charset="-128"/>
              <a:cs typeface="Arial Unicode MS" pitchFamily="34" charset="-128"/>
              <a:sym typeface="Wingdings" pitchFamily="2" charset="2"/>
            </a:endParaRPr>
          </a:p>
          <a:p>
            <a:pPr marL="227013" lvl="2" indent="-227013" eaLnBrk="0" hangingPunct="0">
              <a:spcBef>
                <a:spcPts val="600"/>
              </a:spcBef>
              <a:buClr>
                <a:srgbClr val="F0AB00"/>
              </a:buClr>
              <a:buSzPct val="100000"/>
              <a:buFont typeface="Arial" pitchFamily="34" charset="0"/>
              <a:buChar char="■"/>
              <a:defRPr/>
            </a:pPr>
            <a:r>
              <a:rPr lang="en-US" sz="1200" b="1" dirty="0" smtClean="0">
                <a:solidFill>
                  <a:srgbClr val="000000">
                    <a:lumMod val="75000"/>
                    <a:lumOff val="25000"/>
                  </a:srgbClr>
                </a:solidFill>
                <a:ea typeface="Arial Unicode MS" pitchFamily="34" charset="-128"/>
                <a:cs typeface="Arial Unicode MS" pitchFamily="34" charset="-128"/>
                <a:sym typeface="Wingdings" pitchFamily="2" charset="2"/>
              </a:rPr>
              <a:t>90% </a:t>
            </a:r>
            <a:r>
              <a:rPr lang="ru-RU" sz="1200" b="1" dirty="0" smtClean="0">
                <a:solidFill>
                  <a:srgbClr val="000000">
                    <a:lumMod val="75000"/>
                    <a:lumOff val="25000"/>
                  </a:srgbClr>
                </a:solidFill>
                <a:ea typeface="Arial Unicode MS" pitchFamily="34" charset="-128"/>
                <a:cs typeface="Arial Unicode MS" pitchFamily="34" charset="-128"/>
                <a:sym typeface="Wingdings" pitchFamily="2" charset="2"/>
              </a:rPr>
              <a:t>страховых компаний</a:t>
            </a:r>
            <a:endParaRPr lang="en-US" sz="1200" b="1" dirty="0" smtClean="0">
              <a:solidFill>
                <a:srgbClr val="000000">
                  <a:lumMod val="75000"/>
                  <a:lumOff val="25000"/>
                </a:srgbClr>
              </a:solidFill>
              <a:ea typeface="Arial Unicode MS" pitchFamily="34" charset="-128"/>
              <a:cs typeface="Arial Unicode MS" pitchFamily="34" charset="-128"/>
              <a:sym typeface="Wingdings" pitchFamily="2" charset="2"/>
            </a:endParaRPr>
          </a:p>
          <a:p>
            <a:pPr marL="227013" lvl="2" indent="-227013" eaLnBrk="0" hangingPunct="0">
              <a:spcBef>
                <a:spcPts val="600"/>
              </a:spcBef>
              <a:buClr>
                <a:srgbClr val="F0AB00"/>
              </a:buClr>
              <a:buSzPct val="100000"/>
              <a:buFont typeface="Arial" pitchFamily="34" charset="0"/>
              <a:buChar char="■"/>
              <a:defRPr/>
            </a:pPr>
            <a:r>
              <a:rPr lang="ru-RU" sz="1200" b="1" dirty="0" smtClean="0">
                <a:solidFill>
                  <a:srgbClr val="000000">
                    <a:lumMod val="75000"/>
                    <a:lumOff val="25000"/>
                  </a:srgbClr>
                </a:solidFill>
                <a:ea typeface="Arial Unicode MS" pitchFamily="34" charset="-128"/>
                <a:cs typeface="Arial Unicode MS" pitchFamily="34" charset="-128"/>
                <a:sym typeface="Wingdings" pitchFamily="2" charset="2"/>
              </a:rPr>
              <a:t>Каждые три из четырех телекоммуникационных компаний</a:t>
            </a:r>
            <a:endParaRPr lang="en-US" sz="1200" b="1" dirty="0" smtClean="0">
              <a:solidFill>
                <a:srgbClr val="000000">
                  <a:lumMod val="75000"/>
                  <a:lumOff val="25000"/>
                </a:srgbClr>
              </a:solidFill>
              <a:ea typeface="Arial Unicode MS" pitchFamily="34" charset="-128"/>
              <a:cs typeface="Arial Unicode MS" pitchFamily="34" charset="-128"/>
              <a:sym typeface="Wingdings" pitchFamily="2" charset="2"/>
            </a:endParaRPr>
          </a:p>
          <a:p>
            <a:pPr marL="227013" lvl="2" indent="-227013" eaLnBrk="0" hangingPunct="0">
              <a:spcBef>
                <a:spcPts val="600"/>
              </a:spcBef>
              <a:buClr>
                <a:srgbClr val="F0AB00"/>
              </a:buClr>
              <a:buSzPct val="100000"/>
              <a:buFont typeface="Arial" pitchFamily="34" charset="0"/>
              <a:buChar char="■"/>
              <a:defRPr/>
            </a:pPr>
            <a:r>
              <a:rPr lang="ru-RU" sz="1200" b="1" dirty="0" smtClean="0">
                <a:solidFill>
                  <a:srgbClr val="000000">
                    <a:lumMod val="75000"/>
                    <a:lumOff val="25000"/>
                  </a:srgbClr>
                </a:solidFill>
                <a:ea typeface="Arial Unicode MS" pitchFamily="34" charset="-128"/>
                <a:cs typeface="Arial Unicode MS" pitchFamily="34" charset="-128"/>
                <a:sym typeface="Wingdings" pitchFamily="2" charset="2"/>
              </a:rPr>
              <a:t>Крупнейшие ритейлеры</a:t>
            </a:r>
            <a:endParaRPr lang="en-US" sz="1200" b="1" dirty="0" smtClean="0">
              <a:solidFill>
                <a:srgbClr val="000000">
                  <a:lumMod val="75000"/>
                  <a:lumOff val="25000"/>
                </a:srgbClr>
              </a:solidFill>
              <a:ea typeface="Arial Unicode MS" pitchFamily="34" charset="-128"/>
              <a:cs typeface="Arial Unicode MS" pitchFamily="34" charset="-128"/>
              <a:sym typeface="Wingdings" pitchFamily="2" charset="2"/>
            </a:endParaRPr>
          </a:p>
          <a:p>
            <a:pPr marL="227013" lvl="2" indent="-227013" eaLnBrk="0" hangingPunct="0">
              <a:spcBef>
                <a:spcPts val="600"/>
              </a:spcBef>
              <a:buClr>
                <a:srgbClr val="F0AB00"/>
              </a:buClr>
              <a:buSzPct val="100000"/>
              <a:buFont typeface="Arial" pitchFamily="34" charset="0"/>
              <a:buChar char="■"/>
              <a:defRPr/>
            </a:pPr>
            <a:endParaRPr lang="en-US" sz="1200" dirty="0">
              <a:solidFill>
                <a:srgbClr val="000000">
                  <a:lumMod val="75000"/>
                  <a:lumOff val="25000"/>
                </a:srgbClr>
              </a:solidFill>
              <a:ea typeface="Arial Unicode MS" pitchFamily="34" charset="-128"/>
              <a:cs typeface="Arial Unicode MS" pitchFamily="34" charset="-128"/>
              <a:sym typeface="Wingdings" pitchFamily="2" charset="2"/>
            </a:endParaRPr>
          </a:p>
          <a:p>
            <a:pPr marL="227013" lvl="2" indent="-227013" eaLnBrk="0" hangingPunct="0">
              <a:spcBef>
                <a:spcPts val="600"/>
              </a:spcBef>
              <a:buClr>
                <a:srgbClr val="F0AB00"/>
              </a:buClr>
              <a:buSzPct val="100000"/>
              <a:buNone/>
              <a:defRPr/>
            </a:pPr>
            <a:endParaRPr lang="en-US" sz="1200" dirty="0" smtClean="0">
              <a:solidFill>
                <a:srgbClr val="000000">
                  <a:lumMod val="75000"/>
                  <a:lumOff val="25000"/>
                </a:srgbClr>
              </a:solidFill>
              <a:ea typeface="Arial Unicode MS" pitchFamily="34" charset="-128"/>
              <a:cs typeface="Arial Unicode MS" pitchFamily="34" charset="-128"/>
              <a:sym typeface="Wingdings" pitchFamily="2" charset="2"/>
            </a:endParaRPr>
          </a:p>
        </p:txBody>
      </p:sp>
      <p:pic>
        <p:nvPicPr>
          <p:cNvPr id="3" name="Picture 2"/>
          <p:cNvPicPr>
            <a:picLocks noChangeAspect="1"/>
          </p:cNvPicPr>
          <p:nvPr/>
        </p:nvPicPr>
        <p:blipFill>
          <a:blip r:embed="rId14" cstate="print"/>
          <a:stretch>
            <a:fillRect/>
          </a:stretch>
        </p:blipFill>
        <p:spPr>
          <a:xfrm>
            <a:off x="4175125" y="1933575"/>
            <a:ext cx="1477396" cy="320675"/>
          </a:xfrm>
          <a:prstGeom prst="rect">
            <a:avLst/>
          </a:prstGeom>
          <a:solidFill>
            <a:srgbClr val="FF0000"/>
          </a:solidFill>
        </p:spPr>
        <p:style>
          <a:lnRef idx="1">
            <a:schemeClr val="accent5"/>
          </a:lnRef>
          <a:fillRef idx="3">
            <a:schemeClr val="accent5"/>
          </a:fillRef>
          <a:effectRef idx="2">
            <a:schemeClr val="accent5"/>
          </a:effectRef>
          <a:fontRef idx="minor">
            <a:schemeClr val="lt1"/>
          </a:fontRef>
        </p:style>
      </p:pic>
      <p:pic>
        <p:nvPicPr>
          <p:cNvPr id="6" name="Picture 5"/>
          <p:cNvPicPr>
            <a:picLocks noChangeAspect="1"/>
          </p:cNvPicPr>
          <p:nvPr/>
        </p:nvPicPr>
        <p:blipFill>
          <a:blip r:embed="rId15" cstate="print"/>
          <a:stretch>
            <a:fillRect/>
          </a:stretch>
        </p:blipFill>
        <p:spPr>
          <a:xfrm>
            <a:off x="4108450" y="5667375"/>
            <a:ext cx="1752600" cy="508000"/>
          </a:xfrm>
          <a:prstGeom prst="rect">
            <a:avLst/>
          </a:prstGeom>
          <a:solidFill>
            <a:schemeClr val="tx1"/>
          </a:solidFill>
        </p:spPr>
      </p:pic>
      <p:sp>
        <p:nvSpPr>
          <p:cNvPr id="20" name="Text Placeholder 16"/>
          <p:cNvSpPr txBox="1">
            <a:spLocks/>
          </p:cNvSpPr>
          <p:nvPr/>
        </p:nvSpPr>
        <p:spPr bwMode="gray">
          <a:xfrm>
            <a:off x="766763" y="1277938"/>
            <a:ext cx="8377237" cy="396875"/>
          </a:xfrm>
          <a:prstGeom prst="rect">
            <a:avLst/>
          </a:prstGeom>
        </p:spPr>
        <p:txBody>
          <a:bodyPr vert="horz" lIns="0" tIns="0" rIns="0" bIns="0" rtlCol="0">
            <a:noAutofit/>
          </a:bodyPr>
          <a:lstStyle/>
          <a:p>
            <a:pPr marL="0" marR="0" lvl="0" indent="0" algn="l" defTabSz="914400" rtl="0" eaLnBrk="1" fontAlgn="auto" latinLnBrk="0" hangingPunct="1">
              <a:lnSpc>
                <a:spcPct val="100000"/>
              </a:lnSpc>
              <a:spcBef>
                <a:spcPts val="1620"/>
              </a:spcBef>
              <a:spcAft>
                <a:spcPts val="0"/>
              </a:spcAft>
              <a:buClr>
                <a:schemeClr val="accent1"/>
              </a:buClr>
              <a:buSzPct val="80000"/>
              <a:buFontTx/>
              <a:buNone/>
              <a:tabLst/>
              <a:defRPr/>
            </a:pPr>
            <a:r>
              <a:rPr kumimoji="0" lang="en-US" sz="1500" b="1" i="0" u="none" strike="noStrike" kern="1200" cap="none" spc="0" normalizeH="0" baseline="0" noProof="0" smtClean="0">
                <a:ln>
                  <a:noFill/>
                </a:ln>
                <a:solidFill>
                  <a:schemeClr val="tx1"/>
                </a:solidFill>
                <a:effectLst/>
                <a:uLnTx/>
                <a:uFillTx/>
                <a:latin typeface="+mn-lt"/>
                <a:ea typeface="+mn-ea"/>
                <a:cs typeface="+mn-cs"/>
              </a:rPr>
              <a:t>Sybase ASE </a:t>
            </a:r>
            <a:r>
              <a:rPr kumimoji="0" lang="ru-RU" sz="1500" b="1" i="0" u="none" strike="noStrike" kern="1200" cap="none" spc="0" normalizeH="0" baseline="0" noProof="0" smtClean="0">
                <a:ln>
                  <a:noFill/>
                </a:ln>
                <a:solidFill>
                  <a:schemeClr val="tx1"/>
                </a:solidFill>
                <a:effectLst/>
                <a:uLnTx/>
                <a:uFillTx/>
                <a:latin typeface="+mn-lt"/>
                <a:ea typeface="+mn-ea"/>
                <a:cs typeface="+mn-cs"/>
              </a:rPr>
              <a:t>признанный лидер как основа для критически важных для бизнеса приложений во всех индустиях</a:t>
            </a:r>
            <a:endParaRPr kumimoji="0" lang="en-US" sz="1500" b="1"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620"/>
              </a:spcBef>
              <a:spcAft>
                <a:spcPts val="0"/>
              </a:spcAft>
              <a:buClr>
                <a:schemeClr val="accent1"/>
              </a:buClr>
              <a:buSzPct val="80000"/>
              <a:buFontTx/>
              <a:buNone/>
              <a:tabLst/>
              <a:defRPr/>
            </a:pPr>
            <a:endParaRPr kumimoji="0" lang="en-US" sz="18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16143474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Что клиенты ждут от базы данных и что </a:t>
            </a:r>
            <a:r>
              <a:rPr lang="ru-RU" dirty="0" smtClean="0"/>
              <a:t>предоставляет </a:t>
            </a:r>
            <a:r>
              <a:rPr lang="en-US" dirty="0" smtClean="0"/>
              <a:t>ASE</a:t>
            </a:r>
            <a:endParaRPr lang="en-GB" dirty="0"/>
          </a:p>
        </p:txBody>
      </p:sp>
      <p:grpSp>
        <p:nvGrpSpPr>
          <p:cNvPr id="199" name="Group 198"/>
          <p:cNvGrpSpPr/>
          <p:nvPr/>
        </p:nvGrpSpPr>
        <p:grpSpPr>
          <a:xfrm>
            <a:off x="4651662" y="3737841"/>
            <a:ext cx="4362450" cy="2381250"/>
            <a:chOff x="4651662" y="3737841"/>
            <a:chExt cx="4362450" cy="2381250"/>
          </a:xfrm>
        </p:grpSpPr>
        <p:sp>
          <p:nvSpPr>
            <p:cNvPr id="9" name="Rectangle 8"/>
            <p:cNvSpPr/>
            <p:nvPr/>
          </p:nvSpPr>
          <p:spPr bwMode="gray">
            <a:xfrm>
              <a:off x="4651662" y="3737841"/>
              <a:ext cx="4362450" cy="2381250"/>
            </a:xfrm>
            <a:prstGeom prst="rect">
              <a:avLst/>
            </a:prstGeom>
            <a:solidFill>
              <a:srgbClr val="FF9933"/>
            </a:solidFill>
            <a:ln>
              <a:headEnd/>
              <a:tailEnd/>
            </a:ln>
          </p:spPr>
          <p:style>
            <a:lnRef idx="0">
              <a:schemeClr val="accent4"/>
            </a:lnRef>
            <a:fillRef idx="3">
              <a:schemeClr val="accent4"/>
            </a:fillRef>
            <a:effectRef idx="3">
              <a:schemeClr val="accent4"/>
            </a:effectRef>
            <a:fontRef idx="minor">
              <a:schemeClr val="lt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noProof="0" dirty="0" smtClean="0">
                <a:ln>
                  <a:noFill/>
                </a:ln>
                <a:solidFill>
                  <a:srgbClr val="FF0000"/>
                </a:solidFill>
                <a:effectLst/>
                <a:uLnTx/>
                <a:uFillTx/>
                <a:ea typeface="Arial Unicode MS" pitchFamily="34" charset="-128"/>
                <a:cs typeface="Arial Unicode MS" pitchFamily="34" charset="-128"/>
              </a:endParaRPr>
            </a:p>
          </p:txBody>
        </p:sp>
        <p:grpSp>
          <p:nvGrpSpPr>
            <p:cNvPr id="198" name="Group 197"/>
            <p:cNvGrpSpPr/>
            <p:nvPr/>
          </p:nvGrpSpPr>
          <p:grpSpPr>
            <a:xfrm>
              <a:off x="4726419" y="4254726"/>
              <a:ext cx="3582694" cy="1788266"/>
              <a:chOff x="4726419" y="4254726"/>
              <a:chExt cx="3582694" cy="1788266"/>
            </a:xfrm>
          </p:grpSpPr>
          <p:pic>
            <p:nvPicPr>
              <p:cNvPr id="4" name="Picture 6"/>
              <p:cNvPicPr>
                <a:picLocks noChangeAspect="1" noChangeArrowheads="1"/>
              </p:cNvPicPr>
              <p:nvPr/>
            </p:nvPicPr>
            <p:blipFill>
              <a:blip r:embed="rId3" cstate="screen"/>
              <a:srcRect r="11125" b="3766"/>
              <a:stretch>
                <a:fillRect/>
              </a:stretch>
            </p:blipFill>
            <p:spPr bwMode="auto">
              <a:xfrm>
                <a:off x="4726419" y="4254726"/>
                <a:ext cx="3582694" cy="1788266"/>
              </a:xfrm>
              <a:prstGeom prst="rect">
                <a:avLst/>
              </a:prstGeom>
              <a:noFill/>
              <a:ln w="9525">
                <a:noFill/>
                <a:miter lim="800000"/>
                <a:headEnd/>
                <a:tailEnd/>
              </a:ln>
            </p:spPr>
          </p:pic>
          <p:pic>
            <p:nvPicPr>
              <p:cNvPr id="5" name="Picture 4"/>
              <p:cNvPicPr>
                <a:picLocks noChangeAspect="1" noChangeArrowheads="1"/>
              </p:cNvPicPr>
              <p:nvPr/>
            </p:nvPicPr>
            <p:blipFill>
              <a:blip r:embed="rId4" cstate="screen"/>
              <a:srcRect/>
              <a:stretch>
                <a:fillRect/>
              </a:stretch>
            </p:blipFill>
            <p:spPr bwMode="auto">
              <a:xfrm>
                <a:off x="7014788" y="4502827"/>
                <a:ext cx="1125151" cy="525534"/>
              </a:xfrm>
              <a:prstGeom prst="rect">
                <a:avLst/>
              </a:prstGeom>
              <a:noFill/>
              <a:ln w="9525">
                <a:noFill/>
                <a:miter lim="800000"/>
                <a:headEnd/>
                <a:tailEnd/>
              </a:ln>
              <a:effectLst/>
            </p:spPr>
          </p:pic>
        </p:grpSp>
      </p:grpSp>
      <p:sp>
        <p:nvSpPr>
          <p:cNvPr id="3" name="Text Placeholder 2"/>
          <p:cNvSpPr>
            <a:spLocks noGrp="1"/>
          </p:cNvSpPr>
          <p:nvPr>
            <p:ph type="body" sz="quarter" idx="10"/>
          </p:nvPr>
        </p:nvSpPr>
        <p:spPr>
          <a:xfrm>
            <a:off x="4631634" y="3697357"/>
            <a:ext cx="4393095" cy="377687"/>
          </a:xfrm>
        </p:spPr>
        <p:txBody>
          <a:bodyPr/>
          <a:lstStyle/>
          <a:p>
            <a:pPr algn="ctr"/>
            <a:r>
              <a:rPr lang="ru-RU" dirty="0" smtClean="0">
                <a:solidFill>
                  <a:schemeClr val="bg1"/>
                </a:solidFill>
              </a:rPr>
              <a:t>Низкая стоимость</a:t>
            </a:r>
            <a:endParaRPr lang="en-GB" dirty="0">
              <a:solidFill>
                <a:schemeClr val="bg1"/>
              </a:solidFill>
            </a:endParaRPr>
          </a:p>
        </p:txBody>
      </p:sp>
      <p:grpSp>
        <p:nvGrpSpPr>
          <p:cNvPr id="196" name="Group 195"/>
          <p:cNvGrpSpPr/>
          <p:nvPr/>
        </p:nvGrpSpPr>
        <p:grpSpPr>
          <a:xfrm>
            <a:off x="4625008" y="1291359"/>
            <a:ext cx="4714461" cy="2381250"/>
            <a:chOff x="4625008" y="1291359"/>
            <a:chExt cx="4714461" cy="2381250"/>
          </a:xfrm>
        </p:grpSpPr>
        <p:sp>
          <p:nvSpPr>
            <p:cNvPr id="8" name="Rectangle 7"/>
            <p:cNvSpPr/>
            <p:nvPr/>
          </p:nvSpPr>
          <p:spPr bwMode="gray">
            <a:xfrm>
              <a:off x="4643010" y="1291359"/>
              <a:ext cx="4362450" cy="2381250"/>
            </a:xfrm>
            <a:prstGeom prst="rect">
              <a:avLst/>
            </a:prstGeom>
            <a:solidFill>
              <a:schemeClr val="accent3">
                <a:lumMod val="60000"/>
                <a:lumOff val="40000"/>
              </a:schemeClr>
            </a:solidFill>
            <a:ln>
              <a:headEnd/>
              <a:tailEnd/>
            </a:ln>
          </p:spPr>
          <p:style>
            <a:lnRef idx="0">
              <a:schemeClr val="accent3"/>
            </a:lnRef>
            <a:fillRef idx="3">
              <a:schemeClr val="accent3"/>
            </a:fillRef>
            <a:effectRef idx="3">
              <a:schemeClr val="accent3"/>
            </a:effectRef>
            <a:fontRef idx="minor">
              <a:schemeClr val="lt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1" name="Text Placeholder 2"/>
            <p:cNvSpPr txBox="1">
              <a:spLocks/>
            </p:cNvSpPr>
            <p:nvPr/>
          </p:nvSpPr>
          <p:spPr bwMode="gray">
            <a:xfrm>
              <a:off x="4625008" y="1305339"/>
              <a:ext cx="4393095" cy="377687"/>
            </a:xfrm>
            <a:prstGeom prst="rect">
              <a:avLst/>
            </a:prstGeom>
          </p:spPr>
          <p:txBody>
            <a:bodyPr vert="horz" lIns="0" tIns="0" rIns="0" bIns="0" rtlCol="0">
              <a:noAutofit/>
            </a:bodyPr>
            <a:lstStyle/>
            <a:p>
              <a:pPr marL="0" marR="0" lvl="0" indent="0" algn="ctr" defTabSz="914400" rtl="0" eaLnBrk="1" fontAlgn="auto" latinLnBrk="0" hangingPunct="1">
                <a:lnSpc>
                  <a:spcPct val="100000"/>
                </a:lnSpc>
                <a:spcBef>
                  <a:spcPts val="1620"/>
                </a:spcBef>
                <a:spcAft>
                  <a:spcPts val="0"/>
                </a:spcAft>
                <a:buClr>
                  <a:schemeClr val="accent1"/>
                </a:buClr>
                <a:buSzPct val="80000"/>
                <a:buFontTx/>
                <a:buNone/>
                <a:tabLst/>
                <a:defRPr/>
              </a:pPr>
              <a:r>
                <a:rPr kumimoji="0" lang="ru-RU" sz="1800" b="1" i="0" u="none" strike="noStrike" kern="1200" cap="none" spc="0" normalizeH="0" baseline="0" noProof="0" dirty="0" smtClean="0">
                  <a:ln>
                    <a:noFill/>
                  </a:ln>
                  <a:solidFill>
                    <a:schemeClr val="bg1"/>
                  </a:solidFill>
                  <a:effectLst/>
                  <a:uLnTx/>
                  <a:uFillTx/>
                  <a:latin typeface="+mn-lt"/>
                  <a:ea typeface="+mn-ea"/>
                  <a:cs typeface="+mn-cs"/>
                </a:rPr>
                <a:t>Эффективность</a:t>
              </a:r>
              <a:endParaRPr kumimoji="0" lang="en-GB" sz="1800" b="1" i="0" u="none" strike="noStrike" kern="1200" cap="none" spc="0" normalizeH="0" baseline="0" noProof="0" dirty="0">
                <a:ln>
                  <a:noFill/>
                </a:ln>
                <a:solidFill>
                  <a:schemeClr val="bg1"/>
                </a:solidFill>
                <a:effectLst/>
                <a:uLnTx/>
                <a:uFillTx/>
                <a:latin typeface="+mn-lt"/>
                <a:ea typeface="+mn-ea"/>
                <a:cs typeface="+mn-cs"/>
              </a:endParaRPr>
            </a:p>
          </p:txBody>
        </p:sp>
        <p:pic>
          <p:nvPicPr>
            <p:cNvPr id="186" name="Picture 185" descr="Multiple DBAS.png"/>
            <p:cNvPicPr>
              <a:picLocks noChangeAspect="1"/>
            </p:cNvPicPr>
            <p:nvPr/>
          </p:nvPicPr>
          <p:blipFill>
            <a:blip r:embed="rId5" cstate="print"/>
            <a:stretch>
              <a:fillRect/>
            </a:stretch>
          </p:blipFill>
          <p:spPr>
            <a:xfrm>
              <a:off x="4781573" y="1604428"/>
              <a:ext cx="1404299" cy="582181"/>
            </a:xfrm>
            <a:prstGeom prst="rect">
              <a:avLst/>
            </a:prstGeom>
          </p:spPr>
        </p:pic>
        <p:pic>
          <p:nvPicPr>
            <p:cNvPr id="188" name="Picture 2"/>
            <p:cNvPicPr>
              <a:picLocks noChangeAspect="1" noChangeArrowheads="1"/>
            </p:cNvPicPr>
            <p:nvPr/>
          </p:nvPicPr>
          <p:blipFill>
            <a:blip r:embed="rId6" cstate="print"/>
            <a:srcRect t="870"/>
            <a:stretch>
              <a:fillRect/>
            </a:stretch>
          </p:blipFill>
          <p:spPr bwMode="auto">
            <a:xfrm>
              <a:off x="5108731" y="2584174"/>
              <a:ext cx="689312" cy="867039"/>
            </a:xfrm>
            <a:prstGeom prst="rect">
              <a:avLst/>
            </a:prstGeom>
            <a:noFill/>
            <a:ln w="9525">
              <a:noFill/>
              <a:miter lim="800000"/>
              <a:headEnd/>
              <a:tailEnd/>
            </a:ln>
          </p:spPr>
        </p:pic>
        <p:sp>
          <p:nvSpPr>
            <p:cNvPr id="190" name="TextBox 189"/>
            <p:cNvSpPr txBox="1"/>
            <p:nvPr/>
          </p:nvSpPr>
          <p:spPr>
            <a:xfrm>
              <a:off x="6546573" y="1567067"/>
              <a:ext cx="2792896" cy="1456809"/>
            </a:xfrm>
            <a:prstGeom prst="rect">
              <a:avLst/>
            </a:prstGeom>
            <a:noFill/>
          </p:spPr>
          <p:txBody>
            <a:bodyPr wrap="square" lIns="0" tIns="0" rIns="0" bIns="0" rtlCol="0">
              <a:spAutoFit/>
            </a:bodyPr>
            <a:lstStyle/>
            <a:p>
              <a:pPr fontAlgn="base">
                <a:spcBef>
                  <a:spcPts val="200"/>
                </a:spcBef>
                <a:spcAft>
                  <a:spcPct val="0"/>
                </a:spcAft>
                <a:buClr>
                  <a:srgbClr val="F0AB00"/>
                </a:buClr>
                <a:buSzPct val="80000"/>
              </a:pPr>
              <a:r>
                <a:rPr lang="ru-RU" sz="1400" b="1" i="1" kern="0" dirty="0" smtClean="0">
                  <a:solidFill>
                    <a:schemeClr val="bg1"/>
                  </a:solidFill>
                  <a:ea typeface="Arial Unicode MS" pitchFamily="34" charset="-128"/>
                  <a:cs typeface="Arial Unicode MS" pitchFamily="34" charset="-128"/>
                </a:rPr>
                <a:t>Простое</a:t>
              </a:r>
            </a:p>
            <a:p>
              <a:pPr fontAlgn="base">
                <a:spcBef>
                  <a:spcPts val="200"/>
                </a:spcBef>
                <a:spcAft>
                  <a:spcPct val="0"/>
                </a:spcAft>
                <a:buClr>
                  <a:srgbClr val="F0AB00"/>
                </a:buClr>
                <a:buSzPct val="80000"/>
              </a:pPr>
              <a:r>
                <a:rPr lang="ru-RU" sz="1400" b="1" i="1" kern="0" dirty="0" smtClean="0">
                  <a:solidFill>
                    <a:schemeClr val="bg1"/>
                  </a:solidFill>
                  <a:ea typeface="Arial Unicode MS" pitchFamily="34" charset="-128"/>
                  <a:cs typeface="Arial Unicode MS" pitchFamily="34" charset="-128"/>
                </a:rPr>
                <a:t> администрирование</a:t>
              </a:r>
            </a:p>
            <a:p>
              <a:pPr fontAlgn="base">
                <a:spcBef>
                  <a:spcPts val="200"/>
                </a:spcBef>
                <a:spcAft>
                  <a:spcPct val="0"/>
                </a:spcAft>
                <a:buClr>
                  <a:srgbClr val="F0AB00"/>
                </a:buClr>
                <a:buSzPct val="80000"/>
              </a:pPr>
              <a:r>
                <a:rPr lang="ru-RU" sz="1400" b="1" i="1" kern="0" dirty="0" smtClean="0">
                  <a:solidFill>
                    <a:schemeClr val="bg1"/>
                  </a:solidFill>
                  <a:ea typeface="Arial Unicode MS" pitchFamily="34" charset="-128"/>
                  <a:cs typeface="Arial Unicode MS" pitchFamily="34" charset="-128"/>
                </a:rPr>
                <a:t>Баз данных </a:t>
              </a:r>
            </a:p>
            <a:p>
              <a:pPr fontAlgn="base">
                <a:spcBef>
                  <a:spcPts val="200"/>
                </a:spcBef>
                <a:spcAft>
                  <a:spcPct val="0"/>
                </a:spcAft>
                <a:buClr>
                  <a:srgbClr val="F0AB00"/>
                </a:buClr>
                <a:buSzPct val="80000"/>
              </a:pPr>
              <a:r>
                <a:rPr lang="ru-RU" sz="1400" b="1" i="1" kern="0" dirty="0" smtClean="0">
                  <a:solidFill>
                    <a:schemeClr val="bg1"/>
                  </a:solidFill>
                  <a:ea typeface="Arial Unicode MS" pitchFamily="34" charset="-128"/>
                  <a:cs typeface="Arial Unicode MS" pitchFamily="34" charset="-128"/>
                </a:rPr>
                <a:t>любых </a:t>
              </a:r>
            </a:p>
            <a:p>
              <a:pPr fontAlgn="base">
                <a:spcBef>
                  <a:spcPts val="200"/>
                </a:spcBef>
                <a:spcAft>
                  <a:spcPct val="0"/>
                </a:spcAft>
                <a:buClr>
                  <a:srgbClr val="F0AB00"/>
                </a:buClr>
                <a:buSzPct val="80000"/>
              </a:pPr>
              <a:r>
                <a:rPr lang="ru-RU" sz="1400" b="1" i="1" kern="0" dirty="0" smtClean="0">
                  <a:solidFill>
                    <a:schemeClr val="bg1"/>
                  </a:solidFill>
                  <a:ea typeface="Arial Unicode MS" pitchFamily="34" charset="-128"/>
                  <a:cs typeface="Arial Unicode MS" pitchFamily="34" charset="-128"/>
                </a:rPr>
                <a:t>размеров</a:t>
              </a:r>
              <a:endParaRPr lang="en-GB" sz="1400" b="1" i="1" kern="0" dirty="0" smtClean="0">
                <a:solidFill>
                  <a:schemeClr val="bg1"/>
                </a:solidFill>
                <a:ea typeface="Arial Unicode MS" pitchFamily="34" charset="-128"/>
                <a:cs typeface="Arial Unicode MS" pitchFamily="34" charset="-128"/>
              </a:endParaRPr>
            </a:p>
            <a:p>
              <a:pPr fontAlgn="base">
                <a:spcBef>
                  <a:spcPct val="50000"/>
                </a:spcBef>
                <a:spcAft>
                  <a:spcPct val="0"/>
                </a:spcAft>
                <a:buClr>
                  <a:srgbClr val="F0AB00"/>
                </a:buClr>
                <a:buSzPct val="80000"/>
              </a:pPr>
              <a:endParaRPr lang="en-GB" sz="1200" kern="0" dirty="0" err="1" smtClean="0">
                <a:ea typeface="Arial Unicode MS" pitchFamily="34" charset="-128"/>
                <a:cs typeface="Arial Unicode MS" pitchFamily="34" charset="-128"/>
              </a:endParaRPr>
            </a:p>
          </p:txBody>
        </p:sp>
      </p:grpSp>
      <p:grpSp>
        <p:nvGrpSpPr>
          <p:cNvPr id="195" name="Group 194"/>
          <p:cNvGrpSpPr/>
          <p:nvPr/>
        </p:nvGrpSpPr>
        <p:grpSpPr>
          <a:xfrm>
            <a:off x="250540" y="1314450"/>
            <a:ext cx="4362450" cy="2381250"/>
            <a:chOff x="250540" y="1314450"/>
            <a:chExt cx="4362450" cy="2381250"/>
          </a:xfrm>
        </p:grpSpPr>
        <p:sp>
          <p:nvSpPr>
            <p:cNvPr id="7" name="Rectangle 6"/>
            <p:cNvSpPr/>
            <p:nvPr/>
          </p:nvSpPr>
          <p:spPr bwMode="gray">
            <a:xfrm>
              <a:off x="250540" y="1314450"/>
              <a:ext cx="4362450" cy="238125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2" name="Text Placeholder 2"/>
            <p:cNvSpPr txBox="1">
              <a:spLocks/>
            </p:cNvSpPr>
            <p:nvPr/>
          </p:nvSpPr>
          <p:spPr bwMode="gray">
            <a:xfrm>
              <a:off x="271969" y="1335157"/>
              <a:ext cx="4303343" cy="278295"/>
            </a:xfrm>
            <a:prstGeom prst="rect">
              <a:avLst/>
            </a:prstGeom>
          </p:spPr>
          <p:txBody>
            <a:bodyPr vert="horz" lIns="0" tIns="0" rIns="0" bIns="0" rtlCol="0">
              <a:noAutofit/>
            </a:bodyPr>
            <a:lstStyle/>
            <a:p>
              <a:pPr marL="0" marR="0" lvl="0" indent="0" algn="ctr" defTabSz="914400" rtl="0" eaLnBrk="1" fontAlgn="auto" latinLnBrk="0" hangingPunct="1">
                <a:lnSpc>
                  <a:spcPct val="100000"/>
                </a:lnSpc>
                <a:spcBef>
                  <a:spcPts val="1620"/>
                </a:spcBef>
                <a:spcAft>
                  <a:spcPts val="0"/>
                </a:spcAft>
                <a:buClr>
                  <a:schemeClr val="accent1"/>
                </a:buClr>
                <a:buSzPct val="80000"/>
                <a:buFontTx/>
                <a:buNone/>
                <a:tabLst/>
                <a:defRPr/>
              </a:pPr>
              <a:r>
                <a:rPr kumimoji="0" lang="ru-RU" sz="1800" b="1" i="0" u="none" strike="noStrike" kern="1200" cap="none" spc="0" normalizeH="0" baseline="0" noProof="0" dirty="0" smtClean="0">
                  <a:ln>
                    <a:noFill/>
                  </a:ln>
                  <a:solidFill>
                    <a:schemeClr val="bg1"/>
                  </a:solidFill>
                  <a:effectLst/>
                  <a:uLnTx/>
                  <a:uFillTx/>
                  <a:latin typeface="+mn-lt"/>
                  <a:ea typeface="+mn-ea"/>
                  <a:cs typeface="+mn-cs"/>
                </a:rPr>
                <a:t>Производительность</a:t>
              </a:r>
              <a:endParaRPr kumimoji="0" lang="en-GB" sz="1400" b="1" i="0" u="none" strike="noStrike" kern="1200" cap="none" spc="0" normalizeH="0" baseline="0" noProof="0" dirty="0">
                <a:ln>
                  <a:noFill/>
                </a:ln>
                <a:solidFill>
                  <a:schemeClr val="bg1"/>
                </a:solidFill>
                <a:effectLst/>
                <a:uLnTx/>
                <a:uFillTx/>
                <a:latin typeface="+mn-lt"/>
                <a:ea typeface="+mn-ea"/>
                <a:cs typeface="+mn-cs"/>
              </a:endParaRPr>
            </a:p>
          </p:txBody>
        </p:sp>
        <p:grpSp>
          <p:nvGrpSpPr>
            <p:cNvPr id="13" name="Group 12"/>
            <p:cNvGrpSpPr/>
            <p:nvPr/>
          </p:nvGrpSpPr>
          <p:grpSpPr>
            <a:xfrm>
              <a:off x="349276" y="1977886"/>
              <a:ext cx="2871002" cy="1656852"/>
              <a:chOff x="329398" y="2913601"/>
              <a:chExt cx="8566530" cy="3394764"/>
            </a:xfrm>
          </p:grpSpPr>
          <p:pic>
            <p:nvPicPr>
              <p:cNvPr id="14" name="Picture 2"/>
              <p:cNvPicPr>
                <a:picLocks noChangeAspect="1" noChangeArrowheads="1"/>
              </p:cNvPicPr>
              <p:nvPr/>
            </p:nvPicPr>
            <p:blipFill>
              <a:blip r:embed="rId7" cstate="print"/>
              <a:srcRect/>
              <a:stretch>
                <a:fillRect/>
              </a:stretch>
            </p:blipFill>
            <p:spPr bwMode="auto">
              <a:xfrm>
                <a:off x="329398" y="2913601"/>
                <a:ext cx="4077069" cy="3394764"/>
              </a:xfrm>
              <a:prstGeom prst="rect">
                <a:avLst/>
              </a:prstGeom>
              <a:noFill/>
              <a:ln w="9525">
                <a:noFill/>
                <a:miter lim="800000"/>
                <a:headEnd/>
                <a:tailEnd/>
              </a:ln>
            </p:spPr>
          </p:pic>
          <p:pic>
            <p:nvPicPr>
              <p:cNvPr id="15" name="Picture 2"/>
              <p:cNvPicPr>
                <a:picLocks noChangeAspect="1" noChangeArrowheads="1"/>
              </p:cNvPicPr>
              <p:nvPr/>
            </p:nvPicPr>
            <p:blipFill>
              <a:blip r:embed="rId8" cstate="print"/>
              <a:srcRect/>
              <a:stretch>
                <a:fillRect/>
              </a:stretch>
            </p:blipFill>
            <p:spPr bwMode="auto">
              <a:xfrm>
                <a:off x="4741200" y="4099831"/>
                <a:ext cx="4154728" cy="1898887"/>
              </a:xfrm>
              <a:prstGeom prst="rect">
                <a:avLst/>
              </a:prstGeom>
              <a:noFill/>
              <a:ln w="9525">
                <a:noFill/>
                <a:miter lim="800000"/>
                <a:headEnd/>
                <a:tailEnd/>
              </a:ln>
            </p:spPr>
          </p:pic>
        </p:grpSp>
        <p:sp>
          <p:nvSpPr>
            <p:cNvPr id="191" name="Rectangle 190"/>
            <p:cNvSpPr/>
            <p:nvPr/>
          </p:nvSpPr>
          <p:spPr>
            <a:xfrm>
              <a:off x="1946891" y="1803160"/>
              <a:ext cx="2396509" cy="738664"/>
            </a:xfrm>
            <a:prstGeom prst="rect">
              <a:avLst/>
            </a:prstGeom>
          </p:spPr>
          <p:txBody>
            <a:bodyPr wrap="square">
              <a:spAutoFit/>
            </a:bodyPr>
            <a:lstStyle/>
            <a:p>
              <a:r>
                <a:rPr lang="en-GB" sz="1400" b="1" i="1" dirty="0" smtClean="0">
                  <a:solidFill>
                    <a:schemeClr val="bg1"/>
                  </a:solidFill>
                </a:rPr>
                <a:t>ASE </a:t>
              </a:r>
              <a:r>
                <a:rPr lang="ru-RU" sz="1400" b="1" i="1" dirty="0" smtClean="0">
                  <a:solidFill>
                    <a:schemeClr val="bg1"/>
                  </a:solidFill>
                </a:rPr>
                <a:t> </a:t>
              </a:r>
              <a:r>
                <a:rPr lang="ru-RU" sz="1400" b="1" i="1" dirty="0" smtClean="0">
                  <a:solidFill>
                    <a:schemeClr val="bg1"/>
                  </a:solidFill>
                </a:rPr>
                <a:t>была спроектированна для этоого</a:t>
              </a:r>
              <a:endParaRPr lang="en-GB" sz="1400" b="1" i="1" dirty="0"/>
            </a:p>
          </p:txBody>
        </p:sp>
      </p:grpSp>
      <p:sp>
        <p:nvSpPr>
          <p:cNvPr id="193" name="Rectangle 192"/>
          <p:cNvSpPr/>
          <p:nvPr/>
        </p:nvSpPr>
        <p:spPr>
          <a:xfrm rot="18923534">
            <a:off x="5434843" y="4478975"/>
            <a:ext cx="2082791" cy="1200329"/>
          </a:xfrm>
          <a:prstGeom prst="rect">
            <a:avLst/>
          </a:prstGeom>
          <a:solidFill>
            <a:schemeClr val="bg1"/>
          </a:solidFill>
        </p:spPr>
        <p:txBody>
          <a:bodyPr wrap="square">
            <a:spAutoFit/>
          </a:bodyPr>
          <a:lstStyle/>
          <a:p>
            <a:r>
              <a:rPr lang="en-US" b="1" i="1" dirty="0" smtClean="0">
                <a:solidFill>
                  <a:srgbClr val="0000CC"/>
                </a:solidFill>
              </a:rPr>
              <a:t>ASE</a:t>
            </a:r>
            <a:r>
              <a:rPr lang="ru-RU" b="1" i="1" dirty="0" smtClean="0">
                <a:solidFill>
                  <a:srgbClr val="0000CC"/>
                </a:solidFill>
              </a:rPr>
              <a:t> </a:t>
            </a:r>
            <a:r>
              <a:rPr lang="ru-RU" b="1" i="1" dirty="0" smtClean="0">
                <a:solidFill>
                  <a:srgbClr val="0000CC"/>
                </a:solidFill>
              </a:rPr>
              <a:t>обходится дешевле </a:t>
            </a:r>
            <a:r>
              <a:rPr lang="en-US" b="1" i="1" dirty="0" smtClean="0">
                <a:solidFill>
                  <a:srgbClr val="0000CC"/>
                </a:solidFill>
              </a:rPr>
              <a:t>Oracle </a:t>
            </a:r>
            <a:r>
              <a:rPr lang="ru-RU" b="1" i="1" dirty="0" smtClean="0">
                <a:solidFill>
                  <a:srgbClr val="0000CC"/>
                </a:solidFill>
              </a:rPr>
              <a:t>от 10 до 19 процентов</a:t>
            </a:r>
            <a:endParaRPr lang="en-US" b="1" i="1" dirty="0" smtClean="0">
              <a:solidFill>
                <a:srgbClr val="0000CC"/>
              </a:solidFill>
            </a:endParaRPr>
          </a:p>
        </p:txBody>
      </p:sp>
      <p:grpSp>
        <p:nvGrpSpPr>
          <p:cNvPr id="203" name="Group 202"/>
          <p:cNvGrpSpPr/>
          <p:nvPr/>
        </p:nvGrpSpPr>
        <p:grpSpPr>
          <a:xfrm>
            <a:off x="250540" y="3714750"/>
            <a:ext cx="4362450" cy="2381250"/>
            <a:chOff x="250540" y="3714750"/>
            <a:chExt cx="4362450" cy="2381250"/>
          </a:xfrm>
        </p:grpSpPr>
        <p:grpSp>
          <p:nvGrpSpPr>
            <p:cNvPr id="202" name="Group 201"/>
            <p:cNvGrpSpPr/>
            <p:nvPr/>
          </p:nvGrpSpPr>
          <p:grpSpPr>
            <a:xfrm>
              <a:off x="250540" y="3714750"/>
              <a:ext cx="4362450" cy="2381250"/>
              <a:chOff x="250540" y="3714750"/>
              <a:chExt cx="4362450" cy="2381250"/>
            </a:xfrm>
          </p:grpSpPr>
          <p:sp>
            <p:nvSpPr>
              <p:cNvPr id="6" name="Rectangle 5"/>
              <p:cNvSpPr/>
              <p:nvPr/>
            </p:nvSpPr>
            <p:spPr bwMode="gray">
              <a:xfrm>
                <a:off x="250540" y="3714750"/>
                <a:ext cx="4362450" cy="2381250"/>
              </a:xfrm>
              <a:prstGeom prst="rect">
                <a:avLst/>
              </a:prstGeom>
              <a:solidFill>
                <a:schemeClr val="accent4"/>
              </a:solidFill>
              <a:ln>
                <a:headEnd/>
                <a:tailEnd/>
              </a:ln>
            </p:spPr>
            <p:style>
              <a:lnRef idx="0">
                <a:schemeClr val="accent4"/>
              </a:lnRef>
              <a:fillRef idx="3">
                <a:schemeClr val="accent4"/>
              </a:fillRef>
              <a:effectRef idx="3">
                <a:schemeClr val="accent4"/>
              </a:effectRef>
              <a:fontRef idx="minor">
                <a:schemeClr val="lt1"/>
              </a:fontRef>
            </p:style>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endParaRPr kumimoji="0" lang="en-GB" sz="1100" b="0" i="0" u="none" strike="noStrike" kern="0" cap="none" spc="0" normalizeH="0" baseline="0" noProof="0" dirty="0" smtClean="0">
                  <a:ln>
                    <a:noFill/>
                  </a:ln>
                  <a:solidFill>
                    <a:srgbClr val="FF0000"/>
                  </a:solidFill>
                  <a:effectLst/>
                  <a:uLnTx/>
                  <a:uFillTx/>
                  <a:ea typeface="Arial Unicode MS" pitchFamily="34" charset="-128"/>
                  <a:cs typeface="Arial Unicode MS" pitchFamily="34" charset="-128"/>
                </a:endParaRPr>
              </a:p>
            </p:txBody>
          </p:sp>
          <p:sp>
            <p:nvSpPr>
              <p:cNvPr id="10" name="Text Placeholder 2"/>
              <p:cNvSpPr txBox="1">
                <a:spLocks/>
              </p:cNvSpPr>
              <p:nvPr/>
            </p:nvSpPr>
            <p:spPr bwMode="gray">
              <a:xfrm>
                <a:off x="278595" y="3727175"/>
                <a:ext cx="4303343" cy="278295"/>
              </a:xfrm>
              <a:prstGeom prst="rect">
                <a:avLst/>
              </a:prstGeom>
            </p:spPr>
            <p:txBody>
              <a:bodyPr vert="horz" lIns="0" tIns="0" rIns="0" bIns="0" rtlCol="0">
                <a:noAutofit/>
              </a:bodyPr>
              <a:lstStyle/>
              <a:p>
                <a:pPr marL="0" marR="0" lvl="0" indent="0" algn="ctr" defTabSz="914400" rtl="0" eaLnBrk="1" fontAlgn="auto" latinLnBrk="0" hangingPunct="1">
                  <a:lnSpc>
                    <a:spcPct val="100000"/>
                  </a:lnSpc>
                  <a:spcBef>
                    <a:spcPts val="1620"/>
                  </a:spcBef>
                  <a:spcAft>
                    <a:spcPts val="0"/>
                  </a:spcAft>
                  <a:buClr>
                    <a:schemeClr val="accent1"/>
                  </a:buClr>
                  <a:buSzPct val="80000"/>
                  <a:buFontTx/>
                  <a:buNone/>
                  <a:tabLst/>
                  <a:defRPr/>
                </a:pPr>
                <a:r>
                  <a:rPr kumimoji="0" lang="ru-RU" sz="1800" b="1" i="0" u="none" strike="noStrike" kern="1200" cap="none" spc="0" normalizeH="0" baseline="0" noProof="0" dirty="0" smtClean="0">
                    <a:ln>
                      <a:noFill/>
                    </a:ln>
                    <a:solidFill>
                      <a:schemeClr val="bg1"/>
                    </a:solidFill>
                    <a:effectLst/>
                    <a:uLnTx/>
                    <a:uFillTx/>
                    <a:latin typeface="+mn-lt"/>
                    <a:ea typeface="+mn-ea"/>
                    <a:cs typeface="+mn-cs"/>
                  </a:rPr>
                  <a:t>Снижение рисков</a:t>
                </a:r>
                <a:endParaRPr kumimoji="0" lang="en-GB" sz="1800" b="1" i="0" u="none" strike="noStrike" kern="1200" cap="none" spc="0" normalizeH="0" baseline="0" noProof="0" dirty="0">
                  <a:ln>
                    <a:noFill/>
                  </a:ln>
                  <a:solidFill>
                    <a:schemeClr val="bg1"/>
                  </a:solidFill>
                  <a:effectLst/>
                  <a:uLnTx/>
                  <a:uFillTx/>
                  <a:latin typeface="+mn-lt"/>
                  <a:ea typeface="+mn-ea"/>
                  <a:cs typeface="+mn-cs"/>
                </a:endParaRPr>
              </a:p>
            </p:txBody>
          </p:sp>
          <p:pic>
            <p:nvPicPr>
              <p:cNvPr id="16" name="Picture 15" descr="iStock_000005717282Medium-7.jpg"/>
              <p:cNvPicPr>
                <a:picLocks noChangeAspect="1"/>
              </p:cNvPicPr>
              <p:nvPr/>
            </p:nvPicPr>
            <p:blipFill>
              <a:blip r:embed="rId9" cstate="screen"/>
              <a:srcRect/>
              <a:stretch>
                <a:fillRect/>
              </a:stretch>
            </p:blipFill>
            <p:spPr>
              <a:xfrm>
                <a:off x="373311" y="4055166"/>
                <a:ext cx="740788" cy="844232"/>
              </a:xfrm>
              <a:prstGeom prst="rect">
                <a:avLst/>
              </a:prstGeom>
            </p:spPr>
          </p:pic>
          <p:sp>
            <p:nvSpPr>
              <p:cNvPr id="17" name="TextBox 16"/>
              <p:cNvSpPr txBox="1"/>
              <p:nvPr/>
            </p:nvSpPr>
            <p:spPr>
              <a:xfrm>
                <a:off x="1570382" y="4055165"/>
                <a:ext cx="2792896" cy="913070"/>
              </a:xfrm>
              <a:prstGeom prst="rect">
                <a:avLst/>
              </a:prstGeom>
              <a:noFill/>
            </p:spPr>
            <p:txBody>
              <a:bodyPr wrap="square" lIns="0" tIns="0" rIns="0" bIns="0" rtlCol="0">
                <a:spAutoFit/>
              </a:bodyPr>
              <a:lstStyle/>
              <a:p>
                <a:pPr fontAlgn="base">
                  <a:spcBef>
                    <a:spcPts val="200"/>
                  </a:spcBef>
                  <a:spcAft>
                    <a:spcPct val="0"/>
                  </a:spcAft>
                  <a:buClr>
                    <a:srgbClr val="F0AB00"/>
                  </a:buClr>
                  <a:buSzPct val="80000"/>
                </a:pPr>
                <a:r>
                  <a:rPr lang="ru-RU" sz="1400" b="1" i="1" kern="0" dirty="0" smtClean="0">
                    <a:solidFill>
                      <a:schemeClr val="bg1"/>
                    </a:solidFill>
                    <a:ea typeface="Arial Unicode MS" pitchFamily="34" charset="-128"/>
                    <a:cs typeface="Arial Unicode MS" pitchFamily="34" charset="-128"/>
                  </a:rPr>
                  <a:t>Безопасность</a:t>
                </a:r>
                <a:endParaRPr lang="en-GB" sz="1200" b="1" i="1" kern="0" dirty="0" smtClean="0">
                  <a:solidFill>
                    <a:schemeClr val="bg1"/>
                  </a:solidFill>
                  <a:ea typeface="Arial Unicode MS" pitchFamily="34" charset="-128"/>
                  <a:cs typeface="Arial Unicode MS" pitchFamily="34" charset="-128"/>
                </a:endParaRPr>
              </a:p>
              <a:p>
                <a:pPr lvl="1" fontAlgn="base">
                  <a:spcBef>
                    <a:spcPts val="200"/>
                  </a:spcBef>
                  <a:spcAft>
                    <a:spcPct val="0"/>
                  </a:spcAft>
                  <a:buClr>
                    <a:srgbClr val="F0AB00"/>
                  </a:buClr>
                  <a:buSzPct val="80000"/>
                  <a:buNone/>
                </a:pPr>
                <a:r>
                  <a:rPr lang="ru-RU" sz="1200" kern="0" dirty="0" smtClean="0">
                    <a:solidFill>
                      <a:schemeClr val="bg1"/>
                    </a:solidFill>
                    <a:ea typeface="Arial Unicode MS" pitchFamily="34" charset="-128"/>
                    <a:cs typeface="Arial Unicode MS" pitchFamily="34" charset="-128"/>
                  </a:rPr>
                  <a:t>Шифрование</a:t>
                </a:r>
                <a:endParaRPr lang="en-GB" sz="1200" kern="0" dirty="0" smtClean="0">
                  <a:solidFill>
                    <a:schemeClr val="bg1"/>
                  </a:solidFill>
                  <a:ea typeface="Arial Unicode MS" pitchFamily="34" charset="-128"/>
                  <a:cs typeface="Arial Unicode MS" pitchFamily="34" charset="-128"/>
                </a:endParaRPr>
              </a:p>
              <a:p>
                <a:pPr lvl="1" fontAlgn="base">
                  <a:spcBef>
                    <a:spcPts val="200"/>
                  </a:spcBef>
                  <a:spcAft>
                    <a:spcPct val="0"/>
                  </a:spcAft>
                  <a:buClr>
                    <a:srgbClr val="F0AB00"/>
                  </a:buClr>
                  <a:buSzPct val="80000"/>
                  <a:buNone/>
                </a:pPr>
                <a:r>
                  <a:rPr lang="en-GB" sz="1200" kern="0" dirty="0" smtClean="0">
                    <a:solidFill>
                      <a:schemeClr val="bg1"/>
                    </a:solidFill>
                    <a:ea typeface="Arial Unicode MS" pitchFamily="34" charset="-128"/>
                    <a:cs typeface="Arial Unicode MS" pitchFamily="34" charset="-128"/>
                  </a:rPr>
                  <a:t>Security and Directory Services</a:t>
                </a:r>
              </a:p>
              <a:p>
                <a:pPr fontAlgn="base">
                  <a:spcBef>
                    <a:spcPct val="50000"/>
                  </a:spcBef>
                  <a:spcAft>
                    <a:spcPct val="0"/>
                  </a:spcAft>
                  <a:buClr>
                    <a:srgbClr val="F0AB00"/>
                  </a:buClr>
                  <a:buSzPct val="80000"/>
                </a:pPr>
                <a:endParaRPr lang="en-GB" sz="1200" kern="0" dirty="0" err="1" smtClean="0">
                  <a:ea typeface="Arial Unicode MS" pitchFamily="34" charset="-128"/>
                  <a:cs typeface="Arial Unicode MS" pitchFamily="34" charset="-128"/>
                </a:endParaRPr>
              </a:p>
            </p:txBody>
          </p:sp>
          <p:sp>
            <p:nvSpPr>
              <p:cNvPr id="158" name="TextBox 157"/>
              <p:cNvSpPr txBox="1"/>
              <p:nvPr/>
            </p:nvSpPr>
            <p:spPr>
              <a:xfrm>
                <a:off x="1633330" y="5171658"/>
                <a:ext cx="2792896" cy="913070"/>
              </a:xfrm>
              <a:prstGeom prst="rect">
                <a:avLst/>
              </a:prstGeom>
              <a:noFill/>
            </p:spPr>
            <p:txBody>
              <a:bodyPr wrap="square" lIns="0" tIns="0" rIns="0" bIns="0" rtlCol="0">
                <a:spAutoFit/>
              </a:bodyPr>
              <a:lstStyle/>
              <a:p>
                <a:pPr fontAlgn="base">
                  <a:spcBef>
                    <a:spcPts val="200"/>
                  </a:spcBef>
                  <a:spcAft>
                    <a:spcPct val="0"/>
                  </a:spcAft>
                  <a:buClr>
                    <a:srgbClr val="F0AB00"/>
                  </a:buClr>
                  <a:buSzPct val="80000"/>
                </a:pPr>
                <a:r>
                  <a:rPr lang="ru-RU" sz="1400" b="1" i="1" kern="0" dirty="0" smtClean="0">
                    <a:solidFill>
                      <a:schemeClr val="bg1"/>
                    </a:solidFill>
                    <a:ea typeface="Arial Unicode MS" pitchFamily="34" charset="-128"/>
                    <a:cs typeface="Arial Unicode MS" pitchFamily="34" charset="-128"/>
                  </a:rPr>
                  <a:t>Отказоустойчивость</a:t>
                </a:r>
                <a:r>
                  <a:rPr lang="en-GB" sz="1400" b="1" i="1" kern="0" dirty="0" smtClean="0">
                    <a:solidFill>
                      <a:schemeClr val="bg1"/>
                    </a:solidFill>
                    <a:ea typeface="Arial Unicode MS" pitchFamily="34" charset="-128"/>
                    <a:cs typeface="Arial Unicode MS" pitchFamily="34" charset="-128"/>
                  </a:rPr>
                  <a:t> </a:t>
                </a:r>
                <a:endParaRPr lang="en-GB" sz="1400" b="1" i="1" kern="0" dirty="0" smtClean="0">
                  <a:solidFill>
                    <a:schemeClr val="bg1"/>
                  </a:solidFill>
                  <a:ea typeface="Arial Unicode MS" pitchFamily="34" charset="-128"/>
                  <a:cs typeface="Arial Unicode MS" pitchFamily="34" charset="-128"/>
                </a:endParaRPr>
              </a:p>
              <a:p>
                <a:pPr lvl="1" fontAlgn="base">
                  <a:spcBef>
                    <a:spcPts val="200"/>
                  </a:spcBef>
                  <a:spcAft>
                    <a:spcPct val="0"/>
                  </a:spcAft>
                  <a:buClr>
                    <a:srgbClr val="F0AB00"/>
                  </a:buClr>
                  <a:buSzPct val="80000"/>
                  <a:buNone/>
                </a:pPr>
                <a:r>
                  <a:rPr lang="en-GB" sz="1200" kern="0" dirty="0" smtClean="0">
                    <a:solidFill>
                      <a:schemeClr val="bg1"/>
                    </a:solidFill>
                    <a:ea typeface="Arial Unicode MS" pitchFamily="34" charset="-128"/>
                    <a:cs typeface="Arial Unicode MS" pitchFamily="34" charset="-128"/>
                  </a:rPr>
                  <a:t>ASE</a:t>
                </a:r>
                <a:r>
                  <a:rPr lang="ru-RU" sz="1200" kern="0" dirty="0" smtClean="0">
                    <a:solidFill>
                      <a:schemeClr val="bg1"/>
                    </a:solidFill>
                    <a:ea typeface="Arial Unicode MS" pitchFamily="34" charset="-128"/>
                    <a:cs typeface="Arial Unicode MS" pitchFamily="34" charset="-128"/>
                  </a:rPr>
                  <a:t> кластеризация</a:t>
                </a:r>
                <a:endParaRPr lang="en-GB" sz="1200" kern="0" dirty="0" smtClean="0">
                  <a:solidFill>
                    <a:schemeClr val="bg1"/>
                  </a:solidFill>
                  <a:ea typeface="Arial Unicode MS" pitchFamily="34" charset="-128"/>
                  <a:cs typeface="Arial Unicode MS" pitchFamily="34" charset="-128"/>
                </a:endParaRPr>
              </a:p>
              <a:p>
                <a:pPr lvl="1" fontAlgn="base">
                  <a:spcBef>
                    <a:spcPts val="200"/>
                  </a:spcBef>
                  <a:spcAft>
                    <a:spcPct val="0"/>
                  </a:spcAft>
                  <a:buClr>
                    <a:srgbClr val="F0AB00"/>
                  </a:buClr>
                  <a:buSzPct val="80000"/>
                  <a:buNone/>
                </a:pPr>
                <a:endParaRPr lang="en-GB" sz="1200" kern="0" dirty="0" smtClean="0">
                  <a:solidFill>
                    <a:schemeClr val="bg1"/>
                  </a:solidFill>
                  <a:ea typeface="Arial Unicode MS" pitchFamily="34" charset="-128"/>
                  <a:cs typeface="Arial Unicode MS" pitchFamily="34" charset="-128"/>
                </a:endParaRPr>
              </a:p>
              <a:p>
                <a:pPr fontAlgn="base">
                  <a:spcBef>
                    <a:spcPct val="50000"/>
                  </a:spcBef>
                  <a:spcAft>
                    <a:spcPct val="0"/>
                  </a:spcAft>
                  <a:buClr>
                    <a:srgbClr val="F0AB00"/>
                  </a:buClr>
                  <a:buSzPct val="80000"/>
                </a:pPr>
                <a:endParaRPr lang="en-GB" sz="1200" kern="0" dirty="0" err="1" smtClean="0">
                  <a:ea typeface="Arial Unicode MS" pitchFamily="34" charset="-128"/>
                  <a:cs typeface="Arial Unicode MS" pitchFamily="34" charset="-128"/>
                </a:endParaRPr>
              </a:p>
            </p:txBody>
          </p:sp>
        </p:grpSp>
        <p:grpSp>
          <p:nvGrpSpPr>
            <p:cNvPr id="201" name="Group 200"/>
            <p:cNvGrpSpPr/>
            <p:nvPr/>
          </p:nvGrpSpPr>
          <p:grpSpPr>
            <a:xfrm>
              <a:off x="337071" y="4999383"/>
              <a:ext cx="1143858" cy="1023729"/>
              <a:chOff x="-289094" y="5237922"/>
              <a:chExt cx="1143858" cy="1023729"/>
            </a:xfrm>
          </p:grpSpPr>
          <p:sp>
            <p:nvSpPr>
              <p:cNvPr id="200" name="Rectangle 199"/>
              <p:cNvSpPr/>
              <p:nvPr/>
            </p:nvSpPr>
            <p:spPr bwMode="gray">
              <a:xfrm>
                <a:off x="-268357" y="5237922"/>
                <a:ext cx="1123121" cy="1023729"/>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157" name="Picture 156" descr="ASE Arch Cluster etc..png"/>
              <p:cNvPicPr>
                <a:picLocks noChangeAspect="1"/>
              </p:cNvPicPr>
              <p:nvPr/>
            </p:nvPicPr>
            <p:blipFill>
              <a:blip r:embed="rId10" cstate="print"/>
              <a:stretch>
                <a:fillRect/>
              </a:stretch>
            </p:blipFill>
            <p:spPr>
              <a:xfrm>
                <a:off x="-289094" y="5287617"/>
                <a:ext cx="1137481" cy="877404"/>
              </a:xfrm>
              <a:prstGeom prst="rect">
                <a:avLst/>
              </a:prstGeom>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Мониторинг инфраструктуры </a:t>
            </a:r>
            <a:r>
              <a:rPr lang="en-US" dirty="0" smtClean="0"/>
              <a:t>Sybase </a:t>
            </a:r>
            <a:r>
              <a:rPr lang="en-US" dirty="0" smtClean="0"/>
              <a:t>ASE </a:t>
            </a:r>
            <a:endParaRPr lang="en-US" dirty="0"/>
          </a:p>
        </p:txBody>
      </p:sp>
      <p:graphicFrame>
        <p:nvGraphicFramePr>
          <p:cNvPr id="3" name="DataSource"/>
          <p:cNvGraphicFramePr>
            <a:graphicFrameLocks noChangeAspect="1"/>
          </p:cNvGraphicFramePr>
          <p:nvPr/>
        </p:nvGraphicFramePr>
        <p:xfrm>
          <a:off x="-1816832" y="1570096"/>
          <a:ext cx="9144000" cy="44765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Ring: Systems"/>
          <p:cNvGraphicFramePr>
            <a:graphicFrameLocks noChangeAspect="1"/>
          </p:cNvGraphicFramePr>
          <p:nvPr/>
        </p:nvGraphicFramePr>
        <p:xfrm>
          <a:off x="-1508063" y="1721619"/>
          <a:ext cx="8526463" cy="41735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9" name="Ring: Features2"/>
          <p:cNvGraphicFramePr>
            <a:graphicFrameLocks noChangeAspect="1"/>
          </p:cNvGraphicFramePr>
          <p:nvPr/>
        </p:nvGraphicFramePr>
        <p:xfrm>
          <a:off x="-1508063" y="1721619"/>
          <a:ext cx="8526463" cy="417353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Ring: Features"/>
          <p:cNvGraphicFramePr>
            <a:graphicFrameLocks noChangeAspect="1"/>
          </p:cNvGraphicFramePr>
          <p:nvPr/>
        </p:nvGraphicFramePr>
        <p:xfrm>
          <a:off x="-1508063" y="1721619"/>
          <a:ext cx="8526463" cy="4173537"/>
        </p:xfrm>
        <a:graphic>
          <a:graphicData uri="http://schemas.openxmlformats.org/drawingml/2006/chart">
            <c:chart xmlns:c="http://schemas.openxmlformats.org/drawingml/2006/chart" xmlns:r="http://schemas.openxmlformats.org/officeDocument/2006/relationships" r:id="rId6"/>
          </a:graphicData>
        </a:graphic>
      </p:graphicFrame>
      <p:grpSp>
        <p:nvGrpSpPr>
          <p:cNvPr id="6" name="Label Mon"/>
          <p:cNvGrpSpPr/>
          <p:nvPr/>
        </p:nvGrpSpPr>
        <p:grpSpPr>
          <a:xfrm>
            <a:off x="3693635" y="1915571"/>
            <a:ext cx="1455883" cy="338554"/>
            <a:chOff x="4740442" y="4442196"/>
            <a:chExt cx="2313526" cy="338554"/>
          </a:xfrm>
        </p:grpSpPr>
        <p:sp>
          <p:nvSpPr>
            <p:cNvPr id="8" name="TextBox 7"/>
            <p:cNvSpPr txBox="1"/>
            <p:nvPr/>
          </p:nvSpPr>
          <p:spPr>
            <a:xfrm>
              <a:off x="4959972" y="4442196"/>
              <a:ext cx="2084852" cy="338554"/>
            </a:xfrm>
            <a:prstGeom prst="rect">
              <a:avLst/>
            </a:prstGeom>
            <a:noFill/>
          </p:spPr>
          <p:txBody>
            <a:bodyPr wrap="square" lIns="0" rIns="0" rtlCol="0">
              <a:spAutoFit/>
            </a:bodyPr>
            <a:lstStyle/>
            <a:p>
              <a:pPr algn="r" fontAlgn="base">
                <a:spcBef>
                  <a:spcPct val="50000"/>
                </a:spcBef>
                <a:spcAft>
                  <a:spcPct val="0"/>
                </a:spcAft>
                <a:buClr>
                  <a:srgbClr val="F0AB00"/>
                </a:buClr>
                <a:buSzPct val="80000"/>
              </a:pPr>
              <a:r>
                <a:rPr lang="en-US" sz="1600" kern="0" dirty="0" smtClean="0">
                  <a:ea typeface="Arial Unicode MS" pitchFamily="34" charset="-128"/>
                  <a:cs typeface="Arial Unicode MS" pitchFamily="34" charset="-128"/>
                </a:rPr>
                <a:t>DB Monitoring</a:t>
              </a:r>
            </a:p>
          </p:txBody>
        </p:sp>
        <p:cxnSp>
          <p:nvCxnSpPr>
            <p:cNvPr id="9" name="Straight Connector 8"/>
            <p:cNvCxnSpPr/>
            <p:nvPr/>
          </p:nvCxnSpPr>
          <p:spPr>
            <a:xfrm rot="10800000">
              <a:off x="4740442" y="4737799"/>
              <a:ext cx="2313526" cy="0"/>
            </a:xfrm>
            <a:prstGeom prst="line">
              <a:avLst/>
            </a:prstGeom>
            <a:ln w="635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7" name="Label DPW"/>
          <p:cNvGrpSpPr/>
          <p:nvPr/>
        </p:nvGrpSpPr>
        <p:grpSpPr>
          <a:xfrm>
            <a:off x="505318" y="5034542"/>
            <a:ext cx="1448268" cy="830997"/>
            <a:chOff x="1499222" y="3280880"/>
            <a:chExt cx="1634033" cy="1100676"/>
          </a:xfrm>
        </p:grpSpPr>
        <p:cxnSp>
          <p:nvCxnSpPr>
            <p:cNvPr id="20" name="Straight Connector 19"/>
            <p:cNvCxnSpPr/>
            <p:nvPr/>
          </p:nvCxnSpPr>
          <p:spPr>
            <a:xfrm rot="10800000">
              <a:off x="1580672" y="3690676"/>
              <a:ext cx="1552583" cy="0"/>
            </a:xfrm>
            <a:prstGeom prst="line">
              <a:avLst/>
            </a:prstGeom>
            <a:ln w="635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499222" y="3280880"/>
              <a:ext cx="1568760" cy="1100676"/>
            </a:xfrm>
            <a:prstGeom prst="rect">
              <a:avLst/>
            </a:prstGeom>
            <a:noFill/>
          </p:spPr>
          <p:txBody>
            <a:bodyPr wrap="square" rtlCol="0">
              <a:spAutoFit/>
            </a:bodyPr>
            <a:lstStyle/>
            <a:p>
              <a:pPr fontAlgn="base">
                <a:spcBef>
                  <a:spcPct val="50000"/>
                </a:spcBef>
                <a:spcAft>
                  <a:spcPct val="0"/>
                </a:spcAft>
                <a:buClr>
                  <a:srgbClr val="F0AB00"/>
                </a:buClr>
                <a:buSzPct val="80000"/>
              </a:pPr>
              <a:r>
                <a:rPr lang="en-US" sz="1600" kern="0" dirty="0" smtClean="0">
                  <a:ea typeface="Arial Unicode MS" pitchFamily="34" charset="-128"/>
                  <a:cs typeface="Arial Unicode MS" pitchFamily="34" charset="-128"/>
                </a:rPr>
                <a:t>DB Performance Warehouse</a:t>
              </a:r>
            </a:p>
          </p:txBody>
        </p:sp>
      </p:grpSp>
      <p:grpSp>
        <p:nvGrpSpPr>
          <p:cNvPr id="10" name="Label CCDB"/>
          <p:cNvGrpSpPr/>
          <p:nvPr/>
        </p:nvGrpSpPr>
        <p:grpSpPr>
          <a:xfrm>
            <a:off x="168442" y="3189703"/>
            <a:ext cx="902305" cy="338554"/>
            <a:chOff x="766185" y="3663341"/>
            <a:chExt cx="3024813" cy="431044"/>
          </a:xfrm>
        </p:grpSpPr>
        <p:cxnSp>
          <p:nvCxnSpPr>
            <p:cNvPr id="26" name="Straight Connector 25"/>
            <p:cNvCxnSpPr/>
            <p:nvPr/>
          </p:nvCxnSpPr>
          <p:spPr>
            <a:xfrm flipH="1">
              <a:off x="849430" y="4043010"/>
              <a:ext cx="2941568" cy="0"/>
            </a:xfrm>
            <a:prstGeom prst="line">
              <a:avLst/>
            </a:prstGeom>
            <a:ln w="635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66185" y="3663341"/>
              <a:ext cx="2840694" cy="431044"/>
            </a:xfrm>
            <a:prstGeom prst="rect">
              <a:avLst/>
            </a:prstGeom>
            <a:noFill/>
          </p:spPr>
          <p:txBody>
            <a:bodyPr wrap="square" rtlCol="0">
              <a:spAutoFit/>
            </a:bodyPr>
            <a:lstStyle/>
            <a:p>
              <a:pPr algn="l" fontAlgn="base">
                <a:spcBef>
                  <a:spcPct val="50000"/>
                </a:spcBef>
                <a:spcAft>
                  <a:spcPct val="0"/>
                </a:spcAft>
                <a:buClr>
                  <a:srgbClr val="F0AB00"/>
                </a:buClr>
                <a:buSzPct val="80000"/>
              </a:pPr>
              <a:r>
                <a:rPr lang="en-US" sz="1600" kern="0" dirty="0" smtClean="0">
                  <a:ea typeface="Arial Unicode MS" pitchFamily="34" charset="-128"/>
                  <a:cs typeface="Arial Unicode MS" pitchFamily="34" charset="-128"/>
                </a:rPr>
                <a:t>CCDB</a:t>
              </a:r>
            </a:p>
          </p:txBody>
        </p:sp>
      </p:grpSp>
      <p:grpSp>
        <p:nvGrpSpPr>
          <p:cNvPr id="11" name="Label E2E"/>
          <p:cNvGrpSpPr/>
          <p:nvPr/>
        </p:nvGrpSpPr>
        <p:grpSpPr>
          <a:xfrm>
            <a:off x="356865" y="1850188"/>
            <a:ext cx="1652409" cy="338553"/>
            <a:chOff x="766185" y="3663349"/>
            <a:chExt cx="3387796" cy="431044"/>
          </a:xfrm>
        </p:grpSpPr>
        <p:cxnSp>
          <p:nvCxnSpPr>
            <p:cNvPr id="29" name="Straight Connector 28"/>
            <p:cNvCxnSpPr/>
            <p:nvPr/>
          </p:nvCxnSpPr>
          <p:spPr>
            <a:xfrm rot="10800000">
              <a:off x="849430" y="4058334"/>
              <a:ext cx="3304551" cy="0"/>
            </a:xfrm>
            <a:prstGeom prst="line">
              <a:avLst/>
            </a:prstGeom>
            <a:ln w="635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66185" y="3663349"/>
              <a:ext cx="2697784" cy="431044"/>
            </a:xfrm>
            <a:prstGeom prst="rect">
              <a:avLst/>
            </a:prstGeom>
            <a:noFill/>
          </p:spPr>
          <p:txBody>
            <a:bodyPr wrap="square" rtlCol="0">
              <a:spAutoFit/>
            </a:bodyPr>
            <a:lstStyle/>
            <a:p>
              <a:pPr algn="l" fontAlgn="base">
                <a:spcBef>
                  <a:spcPct val="50000"/>
                </a:spcBef>
                <a:spcAft>
                  <a:spcPct val="0"/>
                </a:spcAft>
                <a:buClr>
                  <a:srgbClr val="F0AB00"/>
                </a:buClr>
                <a:buSzPct val="80000"/>
              </a:pPr>
              <a:r>
                <a:rPr lang="en-US" sz="1600" kern="0" dirty="0" smtClean="0">
                  <a:ea typeface="Arial Unicode MS" pitchFamily="34" charset="-128"/>
                  <a:cs typeface="Arial Unicode MS" pitchFamily="34" charset="-128"/>
                </a:rPr>
                <a:t>E2E Alerting</a:t>
              </a:r>
            </a:p>
          </p:txBody>
        </p:sp>
      </p:grpSp>
      <p:grpSp>
        <p:nvGrpSpPr>
          <p:cNvPr id="12" name="Label Admin"/>
          <p:cNvGrpSpPr/>
          <p:nvPr/>
        </p:nvGrpSpPr>
        <p:grpSpPr>
          <a:xfrm>
            <a:off x="4410312" y="3451599"/>
            <a:ext cx="1352814" cy="338554"/>
            <a:chOff x="5000919" y="5024887"/>
            <a:chExt cx="1875644" cy="482244"/>
          </a:xfrm>
        </p:grpSpPr>
        <p:sp>
          <p:nvSpPr>
            <p:cNvPr id="34" name="TextBox 33"/>
            <p:cNvSpPr txBox="1"/>
            <p:nvPr/>
          </p:nvSpPr>
          <p:spPr>
            <a:xfrm>
              <a:off x="5400827" y="5024887"/>
              <a:ext cx="1475735" cy="482244"/>
            </a:xfrm>
            <a:prstGeom prst="rect">
              <a:avLst/>
            </a:prstGeom>
            <a:noFill/>
          </p:spPr>
          <p:txBody>
            <a:bodyPr vert="horz" wrap="square" lIns="0" rIns="0" rtlCol="0">
              <a:spAutoFit/>
            </a:bodyPr>
            <a:lstStyle/>
            <a:p>
              <a:pPr algn="r" fontAlgn="base">
                <a:spcBef>
                  <a:spcPct val="50000"/>
                </a:spcBef>
                <a:spcAft>
                  <a:spcPct val="0"/>
                </a:spcAft>
                <a:buClr>
                  <a:srgbClr val="F0AB00"/>
                </a:buClr>
                <a:buSzPct val="80000"/>
              </a:pPr>
              <a:r>
                <a:rPr lang="en-US" sz="1600" kern="0" dirty="0" smtClean="0">
                  <a:ea typeface="Arial Unicode MS" pitchFamily="34" charset="-128"/>
                  <a:cs typeface="Arial Unicode MS" pitchFamily="34" charset="-128"/>
                </a:rPr>
                <a:t>DB Admin.</a:t>
              </a:r>
            </a:p>
          </p:txBody>
        </p:sp>
        <p:cxnSp>
          <p:nvCxnSpPr>
            <p:cNvPr id="35" name="Straight Connector 34"/>
            <p:cNvCxnSpPr/>
            <p:nvPr/>
          </p:nvCxnSpPr>
          <p:spPr>
            <a:xfrm rot="10800000">
              <a:off x="5000919" y="5420110"/>
              <a:ext cx="1875644" cy="0"/>
            </a:xfrm>
            <a:prstGeom prst="line">
              <a:avLst/>
            </a:prstGeom>
            <a:ln w="635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3" name="Label DB13"/>
          <p:cNvGrpSpPr/>
          <p:nvPr/>
        </p:nvGrpSpPr>
        <p:grpSpPr>
          <a:xfrm>
            <a:off x="3666378" y="4891367"/>
            <a:ext cx="1519218" cy="707886"/>
            <a:chOff x="4959973" y="4442196"/>
            <a:chExt cx="2084853" cy="707886"/>
          </a:xfrm>
        </p:grpSpPr>
        <p:sp>
          <p:nvSpPr>
            <p:cNvPr id="37" name="TextBox 36"/>
            <p:cNvSpPr txBox="1"/>
            <p:nvPr/>
          </p:nvSpPr>
          <p:spPr>
            <a:xfrm>
              <a:off x="4959973" y="4442196"/>
              <a:ext cx="2084853" cy="707886"/>
            </a:xfrm>
            <a:prstGeom prst="rect">
              <a:avLst/>
            </a:prstGeom>
            <a:noFill/>
          </p:spPr>
          <p:txBody>
            <a:bodyPr wrap="square" lIns="0" rIns="0" rtlCol="0">
              <a:spAutoFit/>
            </a:bodyPr>
            <a:lstStyle/>
            <a:p>
              <a:pPr algn="r" fontAlgn="base">
                <a:spcBef>
                  <a:spcPct val="50000"/>
                </a:spcBef>
                <a:spcAft>
                  <a:spcPct val="0"/>
                </a:spcAft>
                <a:buClr>
                  <a:srgbClr val="F0AB00"/>
                </a:buClr>
                <a:buSzPct val="80000"/>
              </a:pPr>
              <a:endParaRPr lang="en-US" sz="1600" kern="0" dirty="0" smtClean="0">
                <a:ea typeface="Arial Unicode MS" pitchFamily="34" charset="-128"/>
                <a:cs typeface="Arial Unicode MS" pitchFamily="34" charset="-128"/>
              </a:endParaRPr>
            </a:p>
            <a:p>
              <a:pPr algn="r" fontAlgn="base">
                <a:spcBef>
                  <a:spcPct val="50000"/>
                </a:spcBef>
                <a:spcAft>
                  <a:spcPct val="0"/>
                </a:spcAft>
                <a:buClr>
                  <a:srgbClr val="F0AB00"/>
                </a:buClr>
                <a:buSzPct val="80000"/>
              </a:pPr>
              <a:r>
                <a:rPr lang="en-US" sz="1600" kern="0" dirty="0" smtClean="0">
                  <a:ea typeface="Arial Unicode MS" pitchFamily="34" charset="-128"/>
                  <a:cs typeface="Arial Unicode MS" pitchFamily="34" charset="-128"/>
                </a:rPr>
                <a:t>DBA Calendar</a:t>
              </a:r>
            </a:p>
          </p:txBody>
        </p:sp>
        <p:cxnSp>
          <p:nvCxnSpPr>
            <p:cNvPr id="38" name="Straight Connector 37"/>
            <p:cNvCxnSpPr/>
            <p:nvPr/>
          </p:nvCxnSpPr>
          <p:spPr>
            <a:xfrm rot="10800000" flipV="1">
              <a:off x="4980930" y="4822018"/>
              <a:ext cx="2053920" cy="7517"/>
            </a:xfrm>
            <a:prstGeom prst="line">
              <a:avLst/>
            </a:prstGeom>
            <a:ln w="635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pSp>
      <p:sp>
        <p:nvSpPr>
          <p:cNvPr id="51" name="TextArea"/>
          <p:cNvSpPr/>
          <p:nvPr/>
        </p:nvSpPr>
        <p:spPr bwMode="gray">
          <a:xfrm>
            <a:off x="5811253" y="1467852"/>
            <a:ext cx="2971800" cy="4728410"/>
          </a:xfrm>
          <a:prstGeom prst="rect">
            <a:avLst/>
          </a:prstGeom>
          <a:solidFill>
            <a:schemeClr val="bg1"/>
          </a:solidFill>
          <a:ln w="6350" algn="ctr">
            <a:solidFill>
              <a:schemeClr val="tx1"/>
            </a:solidFill>
            <a:miter lim="800000"/>
            <a:headEnd/>
            <a:tailEnd/>
          </a:ln>
          <a:effectLst>
            <a:outerShdw blurRad="50800" dist="38100" dir="2700000" algn="tl" rotWithShape="0">
              <a:prstClr val="black">
                <a:alpha val="40000"/>
              </a:prstClr>
            </a:outerShdw>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53" name="Text Summary"/>
          <p:cNvSpPr txBox="1"/>
          <p:nvPr/>
        </p:nvSpPr>
        <p:spPr>
          <a:xfrm>
            <a:off x="5887885" y="1596622"/>
            <a:ext cx="2791326" cy="2908489"/>
          </a:xfrm>
          <a:prstGeom prst="rect">
            <a:avLst/>
          </a:prstGeom>
          <a:noFill/>
        </p:spPr>
        <p:txBody>
          <a:bodyPr wrap="square" lIns="0" tIns="0" rIns="0" bIns="0" rtlCol="0">
            <a:spAutoFit/>
          </a:bodyPr>
          <a:lstStyle/>
          <a:p>
            <a:pPr marL="180975" indent="-180975" fontAlgn="base">
              <a:spcBef>
                <a:spcPct val="50000"/>
              </a:spcBef>
              <a:spcAft>
                <a:spcPct val="0"/>
              </a:spcAft>
              <a:buClr>
                <a:srgbClr val="F0AB00"/>
              </a:buClr>
              <a:buFont typeface="Arial" pitchFamily="34" charset="0"/>
              <a:buChar char="•"/>
              <a:tabLst>
                <a:tab pos="265113" algn="l"/>
              </a:tabLst>
            </a:pPr>
            <a:r>
              <a:rPr lang="en-US" kern="0" dirty="0" smtClean="0">
                <a:ea typeface="Arial Unicode MS" pitchFamily="34" charset="-128"/>
                <a:cs typeface="Arial Unicode MS" pitchFamily="34" charset="-128"/>
              </a:rPr>
              <a:t>DBA Cockpit </a:t>
            </a:r>
            <a:r>
              <a:rPr lang="ru-RU" kern="0" dirty="0" smtClean="0">
                <a:ea typeface="Arial Unicode MS" pitchFamily="34" charset="-128"/>
                <a:cs typeface="Arial Unicode MS" pitchFamily="34" charset="-128"/>
              </a:rPr>
              <a:t>позволяет наблюдать за все инфраструктурой </a:t>
            </a:r>
            <a:r>
              <a:rPr lang="en-US" kern="0" dirty="0" smtClean="0">
                <a:ea typeface="Arial Unicode MS" pitchFamily="34" charset="-128"/>
                <a:cs typeface="Arial Unicode MS" pitchFamily="34" charset="-128"/>
              </a:rPr>
              <a:t>ASE</a:t>
            </a:r>
            <a:endParaRPr lang="en-US" kern="0" dirty="0" smtClean="0">
              <a:ea typeface="Arial Unicode MS" pitchFamily="34" charset="-128"/>
              <a:cs typeface="Arial Unicode MS" pitchFamily="34" charset="-128"/>
            </a:endParaRPr>
          </a:p>
          <a:p>
            <a:pPr marL="180975" indent="-180975" fontAlgn="base">
              <a:spcBef>
                <a:spcPct val="50000"/>
              </a:spcBef>
              <a:spcAft>
                <a:spcPct val="0"/>
              </a:spcAft>
              <a:buClr>
                <a:srgbClr val="F0AB00"/>
              </a:buClr>
              <a:buFont typeface="Arial" pitchFamily="34" charset="0"/>
              <a:buChar char="•"/>
              <a:tabLst>
                <a:tab pos="265113" algn="l"/>
              </a:tabLst>
            </a:pPr>
            <a:r>
              <a:rPr lang="ru-RU" kern="0" dirty="0" smtClean="0">
                <a:ea typeface="Arial Unicode MS" pitchFamily="34" charset="-128"/>
                <a:cs typeface="Arial Unicode MS" pitchFamily="34" charset="-128"/>
              </a:rPr>
              <a:t>Возможность анализа исторических данных</a:t>
            </a:r>
            <a:endParaRPr lang="en-US" kern="0" dirty="0" smtClean="0">
              <a:ea typeface="Arial Unicode MS" pitchFamily="34" charset="-128"/>
              <a:cs typeface="Arial Unicode MS" pitchFamily="34" charset="-128"/>
            </a:endParaRPr>
          </a:p>
          <a:p>
            <a:pPr marL="180975" indent="-180975" fontAlgn="base">
              <a:spcBef>
                <a:spcPct val="50000"/>
              </a:spcBef>
              <a:spcAft>
                <a:spcPct val="0"/>
              </a:spcAft>
              <a:buClr>
                <a:srgbClr val="F0AB00"/>
              </a:buClr>
              <a:buFont typeface="Arial" pitchFamily="34" charset="0"/>
              <a:buChar char="•"/>
              <a:tabLst>
                <a:tab pos="265113" algn="l"/>
              </a:tabLst>
            </a:pPr>
            <a:r>
              <a:rPr lang="ru-RU" kern="0" dirty="0" smtClean="0">
                <a:ea typeface="Arial Unicode MS" pitchFamily="34" charset="-128"/>
                <a:cs typeface="Arial Unicode MS" pitchFamily="34" charset="-128"/>
              </a:rPr>
              <a:t>Возможность администрирования</a:t>
            </a:r>
            <a:endParaRPr lang="en-US" kern="0" dirty="0" smtClean="0">
              <a:ea typeface="Arial Unicode MS" pitchFamily="34" charset="-128"/>
              <a:cs typeface="Arial Unicode MS" pitchFamily="34" charset="-128"/>
            </a:endParaRPr>
          </a:p>
          <a:p>
            <a:pPr marL="180975" indent="-180975" fontAlgn="base">
              <a:spcBef>
                <a:spcPct val="50000"/>
              </a:spcBef>
              <a:spcAft>
                <a:spcPct val="0"/>
              </a:spcAft>
              <a:buClr>
                <a:srgbClr val="F0AB00"/>
              </a:buClr>
              <a:buFont typeface="Arial" pitchFamily="34" charset="0"/>
              <a:buChar char="•"/>
              <a:tabLst>
                <a:tab pos="265113" algn="l"/>
              </a:tabLst>
            </a:pPr>
            <a:r>
              <a:rPr lang="ru-RU" kern="0" dirty="0" smtClean="0">
                <a:ea typeface="Arial Unicode MS" pitchFamily="34" charset="-128"/>
                <a:cs typeface="Arial Unicode MS" pitchFamily="34" charset="-128"/>
              </a:rPr>
              <a:t>Интеграция </a:t>
            </a:r>
            <a:r>
              <a:rPr lang="ru-RU" kern="0" dirty="0" smtClean="0">
                <a:ea typeface="Arial Unicode MS" pitchFamily="34" charset="-128"/>
                <a:cs typeface="Arial Unicode MS" pitchFamily="34" charset="-128"/>
              </a:rPr>
              <a:t>с</a:t>
            </a:r>
            <a:r>
              <a:rPr lang="en-US" kern="0" dirty="0" smtClean="0">
                <a:ea typeface="Arial Unicode MS" pitchFamily="34" charset="-128"/>
                <a:cs typeface="Arial Unicode MS" pitchFamily="34" charset="-128"/>
              </a:rPr>
              <a:t> </a:t>
            </a:r>
            <a:r>
              <a:rPr lang="en-US" kern="0" dirty="0" smtClean="0">
                <a:ea typeface="Arial Unicode MS" pitchFamily="34" charset="-128"/>
                <a:cs typeface="Arial Unicode MS" pitchFamily="34" charset="-128"/>
              </a:rPr>
              <a:t>SAP Solution Manager</a:t>
            </a:r>
          </a:p>
        </p:txBody>
      </p:sp>
      <p:sp>
        <p:nvSpPr>
          <p:cNvPr id="54" name="TextBox 53"/>
          <p:cNvSpPr txBox="1"/>
          <p:nvPr/>
        </p:nvSpPr>
        <p:spPr>
          <a:xfrm>
            <a:off x="2001795" y="3371847"/>
            <a:ext cx="1544594" cy="830997"/>
          </a:xfrm>
          <a:prstGeom prst="rect">
            <a:avLst/>
          </a:prstGeom>
          <a:noFill/>
        </p:spPr>
        <p:txBody>
          <a:bodyPr wrap="square" lIns="0" tIns="0" rIns="0" bIns="0" rtlCol="0" anchor="ctr">
            <a:spAutoFit/>
          </a:bodyPr>
          <a:lstStyle/>
          <a:p>
            <a:pPr algn="ctr" fontAlgn="base">
              <a:spcBef>
                <a:spcPct val="50000"/>
              </a:spcBef>
              <a:spcAft>
                <a:spcPct val="0"/>
              </a:spcAft>
              <a:buClr>
                <a:srgbClr val="F0AB00"/>
              </a:buClr>
              <a:buSzPct val="80000"/>
            </a:pPr>
            <a:r>
              <a:rPr lang="en-US" sz="1800" kern="0" dirty="0" smtClean="0">
                <a:ea typeface="Arial Unicode MS" pitchFamily="34" charset="-128"/>
                <a:cs typeface="Arial Unicode MS" pitchFamily="34" charset="-128"/>
              </a:rPr>
              <a:t>SAP/ASE </a:t>
            </a:r>
            <a:r>
              <a:rPr lang="en-US" kern="0" dirty="0" smtClean="0">
                <a:ea typeface="Arial Unicode MS" pitchFamily="34" charset="-128"/>
                <a:cs typeface="Arial Unicode MS" pitchFamily="34" charset="-128"/>
              </a:rPr>
              <a:t>Monitoring Backend</a:t>
            </a:r>
            <a:endParaRPr lang="en-US" sz="1800" kern="0" dirty="0" smtClean="0">
              <a:ea typeface="Arial Unicode MS" pitchFamily="34" charset="-128"/>
              <a:cs typeface="Arial Unicode MS" pitchFamily="34" charset="-128"/>
            </a:endParaRPr>
          </a:p>
        </p:txBody>
      </p:sp>
      <p:sp>
        <p:nvSpPr>
          <p:cNvPr id="55" name="TextBox 54"/>
          <p:cNvSpPr txBox="1"/>
          <p:nvPr/>
        </p:nvSpPr>
        <p:spPr>
          <a:xfrm>
            <a:off x="3701877" y="2886677"/>
            <a:ext cx="276999" cy="1779371"/>
          </a:xfrm>
          <a:custGeom>
            <a:avLst/>
            <a:gdLst>
              <a:gd name="connsiteX0" fmla="*/ 0 w 276999"/>
              <a:gd name="connsiteY0" fmla="*/ 0 h 1581664"/>
              <a:gd name="connsiteX1" fmla="*/ 276999 w 276999"/>
              <a:gd name="connsiteY1" fmla="*/ 0 h 1581664"/>
              <a:gd name="connsiteX2" fmla="*/ 276999 w 276999"/>
              <a:gd name="connsiteY2" fmla="*/ 1581664 h 1581664"/>
              <a:gd name="connsiteX3" fmla="*/ 0 w 276999"/>
              <a:gd name="connsiteY3" fmla="*/ 1581664 h 1581664"/>
              <a:gd name="connsiteX4" fmla="*/ 0 w 276999"/>
              <a:gd name="connsiteY4" fmla="*/ 0 h 1581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999" h="1581664">
                <a:moveTo>
                  <a:pt x="0" y="0"/>
                </a:moveTo>
                <a:lnTo>
                  <a:pt x="276999" y="0"/>
                </a:lnTo>
                <a:lnTo>
                  <a:pt x="276999" y="1581664"/>
                </a:lnTo>
                <a:lnTo>
                  <a:pt x="0" y="1581664"/>
                </a:lnTo>
                <a:lnTo>
                  <a:pt x="0" y="0"/>
                </a:lnTo>
                <a:close/>
              </a:path>
            </a:pathLst>
          </a:custGeom>
          <a:noFill/>
        </p:spPr>
        <p:txBody>
          <a:bodyPr vert="vert" wrap="square" lIns="0" tIns="0" rIns="0" bIns="0" rtlCol="0">
            <a:spAutoFit/>
          </a:bodyPr>
          <a:lstStyle/>
          <a:p>
            <a:pPr algn="ctr" fontAlgn="base">
              <a:spcBef>
                <a:spcPct val="50000"/>
              </a:spcBef>
              <a:spcAft>
                <a:spcPct val="0"/>
              </a:spcAft>
              <a:buClr>
                <a:srgbClr val="F0AB00"/>
              </a:buClr>
              <a:buSzPct val="80000"/>
            </a:pPr>
            <a:r>
              <a:rPr lang="en-US" sz="1800" kern="0" dirty="0" smtClean="0">
                <a:ea typeface="Arial Unicode MS" pitchFamily="34" charset="-128"/>
                <a:cs typeface="Arial Unicode MS" pitchFamily="34" charset="-128"/>
              </a:rPr>
              <a:t>DBA Cockpit</a:t>
            </a:r>
          </a:p>
        </p:txBody>
      </p:sp>
      <p:sp>
        <p:nvSpPr>
          <p:cNvPr id="56" name="TextBox 55"/>
          <p:cNvSpPr txBox="1"/>
          <p:nvPr/>
        </p:nvSpPr>
        <p:spPr>
          <a:xfrm>
            <a:off x="1618735" y="2808118"/>
            <a:ext cx="276999" cy="1936490"/>
          </a:xfrm>
          <a:prstGeom prst="rect">
            <a:avLst/>
          </a:prstGeom>
          <a:noFill/>
        </p:spPr>
        <p:txBody>
          <a:bodyPr vert="vert270" wrap="none" lIns="0" tIns="0" rIns="0" bIns="0" rtlCol="0">
            <a:spAutoFit/>
          </a:bodyPr>
          <a:lstStyle/>
          <a:p>
            <a:pPr algn="ctr" fontAlgn="base">
              <a:spcBef>
                <a:spcPct val="50000"/>
              </a:spcBef>
              <a:spcAft>
                <a:spcPct val="0"/>
              </a:spcAft>
              <a:buClr>
                <a:srgbClr val="F0AB00"/>
              </a:buClr>
              <a:buSzPct val="80000"/>
            </a:pPr>
            <a:r>
              <a:rPr lang="en-US" sz="1800" b="1" kern="0" dirty="0" smtClean="0">
                <a:ea typeface="Arial Unicode MS" pitchFamily="34" charset="-128"/>
                <a:cs typeface="Arial Unicode MS" pitchFamily="34" charset="-128"/>
              </a:rPr>
              <a:t>Solution Manager</a:t>
            </a:r>
          </a:p>
        </p:txBody>
      </p:sp>
    </p:spTree>
    <p:extLst>
      <p:ext uri="{BB962C8B-B14F-4D97-AF65-F5344CB8AC3E}">
        <p14:creationId xmlns:p14="http://schemas.microsoft.com/office/powerpoint/2010/main" xmlns="" val="3252839777"/>
      </p:ext>
    </p:extLst>
  </p:cSld>
  <p:clrMapOvr>
    <a:masterClrMapping/>
  </p:clrMapOvr>
  <p:transition>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Где </a:t>
            </a:r>
            <a:r>
              <a:rPr lang="en-GB" dirty="0" smtClean="0"/>
              <a:t>SAP </a:t>
            </a:r>
            <a:r>
              <a:rPr lang="ru-RU" dirty="0" smtClean="0"/>
              <a:t>работает на </a:t>
            </a:r>
            <a:r>
              <a:rPr lang="en-GB" dirty="0" smtClean="0"/>
              <a:t>ASE</a:t>
            </a:r>
            <a:endParaRPr lang="en-US" dirty="0"/>
          </a:p>
        </p:txBody>
      </p:sp>
      <p:sp>
        <p:nvSpPr>
          <p:cNvPr id="4" name="Text Placeholder 2"/>
          <p:cNvSpPr>
            <a:spLocks noGrp="1"/>
          </p:cNvSpPr>
          <p:nvPr>
            <p:ph type="body" sz="quarter" idx="10"/>
          </p:nvPr>
        </p:nvSpPr>
        <p:spPr>
          <a:xfrm>
            <a:off x="324001" y="1632432"/>
            <a:ext cx="4324200" cy="4498546"/>
          </a:xfrm>
        </p:spPr>
        <p:txBody>
          <a:bodyPr/>
          <a:lstStyle/>
          <a:p>
            <a:pPr lvl="1">
              <a:spcBef>
                <a:spcPts val="1429"/>
              </a:spcBef>
            </a:pPr>
            <a:r>
              <a:rPr lang="en-US" sz="1600" b="1" dirty="0" smtClean="0">
                <a:solidFill>
                  <a:srgbClr val="000000"/>
                </a:solidFill>
              </a:rPr>
              <a:t>General </a:t>
            </a:r>
            <a:r>
              <a:rPr lang="en-US" sz="1600" b="1" dirty="0" smtClean="0">
                <a:solidFill>
                  <a:srgbClr val="000000"/>
                </a:solidFill>
              </a:rPr>
              <a:t>Availability </a:t>
            </a:r>
            <a:r>
              <a:rPr lang="en-US" sz="1600" dirty="0" smtClean="0">
                <a:solidFill>
                  <a:srgbClr val="000000"/>
                </a:solidFill>
              </a:rPr>
              <a:t>(</a:t>
            </a:r>
            <a:r>
              <a:rPr lang="en-US" sz="1600" b="1" dirty="0" smtClean="0">
                <a:solidFill>
                  <a:srgbClr val="000000"/>
                </a:solidFill>
              </a:rPr>
              <a:t>GA</a:t>
            </a:r>
            <a:r>
              <a:rPr lang="en-US" sz="1600" dirty="0" smtClean="0">
                <a:solidFill>
                  <a:srgbClr val="000000"/>
                </a:solidFill>
              </a:rPr>
              <a:t>)</a:t>
            </a:r>
            <a:endParaRPr lang="ru-RU" sz="1600" dirty="0" smtClean="0">
              <a:solidFill>
                <a:srgbClr val="000000"/>
              </a:solidFill>
            </a:endParaRPr>
          </a:p>
          <a:p>
            <a:pPr lvl="1">
              <a:spcBef>
                <a:spcPts val="1429"/>
              </a:spcBef>
            </a:pPr>
            <a:r>
              <a:rPr lang="ru-RU" sz="1600" dirty="0" smtClean="0">
                <a:solidFill>
                  <a:srgbClr val="000000"/>
                </a:solidFill>
              </a:rPr>
              <a:t>середина ноября</a:t>
            </a:r>
            <a:r>
              <a:rPr lang="en-US" sz="1600" dirty="0" smtClean="0">
                <a:solidFill>
                  <a:srgbClr val="000000"/>
                </a:solidFill>
              </a:rPr>
              <a:t> 2011</a:t>
            </a:r>
            <a:r>
              <a:rPr lang="ru-RU" sz="1600" dirty="0" smtClean="0">
                <a:solidFill>
                  <a:srgbClr val="000000"/>
                </a:solidFill>
              </a:rPr>
              <a:t> года</a:t>
            </a:r>
            <a:endParaRPr lang="en-US" sz="1600" dirty="0" smtClean="0">
              <a:solidFill>
                <a:srgbClr val="000000"/>
              </a:solidFill>
            </a:endParaRPr>
          </a:p>
          <a:p>
            <a:pPr lvl="1">
              <a:spcBef>
                <a:spcPts val="1429"/>
              </a:spcBef>
            </a:pPr>
            <a:endParaRPr lang="en-US" sz="1600" dirty="0" smtClean="0">
              <a:solidFill>
                <a:srgbClr val="000000"/>
              </a:solidFill>
            </a:endParaRPr>
          </a:p>
          <a:p>
            <a:pPr marL="211670" lvl="1" indent="-211670" eaLnBrk="0" hangingPunct="0">
              <a:spcBef>
                <a:spcPct val="30000"/>
              </a:spcBef>
              <a:buClr>
                <a:srgbClr val="F0AB00"/>
              </a:buClr>
              <a:defRPr/>
            </a:pPr>
            <a:r>
              <a:rPr lang="ru-RU" sz="1600" b="1" dirty="0" smtClean="0">
                <a:solidFill>
                  <a:srgbClr val="000000"/>
                </a:solidFill>
              </a:rPr>
              <a:t>Июнь</a:t>
            </a:r>
            <a:r>
              <a:rPr lang="en-US" sz="1600" dirty="0" smtClean="0">
                <a:solidFill>
                  <a:srgbClr val="000000"/>
                </a:solidFill>
              </a:rPr>
              <a:t>: </a:t>
            </a:r>
            <a:r>
              <a:rPr lang="en-US" sz="1600" dirty="0" smtClean="0">
                <a:solidFill>
                  <a:srgbClr val="000000"/>
                </a:solidFill>
              </a:rPr>
              <a:t>Support of ECC 6.0 EhP5, CRM 7.0 EhP1, SRM EhP1</a:t>
            </a:r>
          </a:p>
          <a:p>
            <a:pPr marL="211670" lvl="1" indent="-211670" eaLnBrk="0" hangingPunct="0">
              <a:spcBef>
                <a:spcPct val="30000"/>
              </a:spcBef>
              <a:buClr>
                <a:srgbClr val="F0AB00"/>
              </a:buClr>
              <a:defRPr/>
            </a:pPr>
            <a:r>
              <a:rPr lang="ru-RU" sz="1600" b="1" dirty="0" smtClean="0">
                <a:solidFill>
                  <a:srgbClr val="000000"/>
                </a:solidFill>
              </a:rPr>
              <a:t>Сентябрь</a:t>
            </a:r>
            <a:r>
              <a:rPr lang="en-US" sz="1600" b="1" dirty="0" smtClean="0">
                <a:solidFill>
                  <a:srgbClr val="000000"/>
                </a:solidFill>
              </a:rPr>
              <a:t>: </a:t>
            </a:r>
            <a:r>
              <a:rPr lang="en-US" sz="1600" dirty="0" smtClean="0">
                <a:solidFill>
                  <a:srgbClr val="000000"/>
                </a:solidFill>
              </a:rPr>
              <a:t>SCM 7.0 EhP1, </a:t>
            </a:r>
            <a:r>
              <a:rPr lang="en-US" sz="1600" dirty="0" err="1" smtClean="0">
                <a:solidFill>
                  <a:srgbClr val="000000"/>
                </a:solidFill>
              </a:rPr>
              <a:t>NetWeaver</a:t>
            </a:r>
            <a:r>
              <a:rPr lang="en-US" sz="1600" dirty="0" smtClean="0">
                <a:solidFill>
                  <a:srgbClr val="000000"/>
                </a:solidFill>
              </a:rPr>
              <a:t> 7.02, Portal 7.0 EhP2, BW 7.0 EhP2, PI 7.0 EhP2 + Migration Tools, </a:t>
            </a:r>
            <a:r>
              <a:rPr lang="en-GB" sz="1600" dirty="0" smtClean="0"/>
              <a:t>AIX 7.1, HP-UX 11.31, </a:t>
            </a:r>
            <a:r>
              <a:rPr lang="en-GB" sz="1600" dirty="0" err="1" smtClean="0"/>
              <a:t>SuSE</a:t>
            </a:r>
            <a:r>
              <a:rPr lang="en-GB" sz="1600" dirty="0" smtClean="0"/>
              <a:t> SLES11, RHEL 6, Windows 2008 R2</a:t>
            </a:r>
            <a:endParaRPr lang="en-US" sz="1600" dirty="0" smtClean="0">
              <a:solidFill>
                <a:srgbClr val="000000"/>
              </a:solidFill>
            </a:endParaRPr>
          </a:p>
          <a:p>
            <a:pPr marL="211670" lvl="1" indent="-211670" eaLnBrk="0" hangingPunct="0">
              <a:spcBef>
                <a:spcPct val="30000"/>
              </a:spcBef>
              <a:buClr>
                <a:srgbClr val="F0AB00"/>
              </a:buClr>
              <a:defRPr/>
            </a:pPr>
            <a:r>
              <a:rPr lang="ru-RU" sz="1600" b="1" dirty="0" smtClean="0">
                <a:solidFill>
                  <a:srgbClr val="000000"/>
                </a:solidFill>
              </a:rPr>
              <a:t>Ноябрь</a:t>
            </a:r>
            <a:r>
              <a:rPr lang="en-US" sz="1600" b="1" dirty="0" smtClean="0">
                <a:solidFill>
                  <a:srgbClr val="000000"/>
                </a:solidFill>
              </a:rPr>
              <a:t>: </a:t>
            </a:r>
            <a:r>
              <a:rPr lang="en-US" sz="1600" dirty="0" smtClean="0">
                <a:solidFill>
                  <a:srgbClr val="000000"/>
                </a:solidFill>
              </a:rPr>
              <a:t>General Availability </a:t>
            </a:r>
          </a:p>
          <a:p>
            <a:pPr marL="211670" lvl="1" indent="-211670" eaLnBrk="0" hangingPunct="0">
              <a:spcBef>
                <a:spcPct val="30000"/>
              </a:spcBef>
              <a:buClr>
                <a:srgbClr val="F0AB00"/>
              </a:buClr>
              <a:defRPr/>
            </a:pPr>
            <a:r>
              <a:rPr lang="ru-RU" sz="1600" b="1" dirty="0" smtClean="0">
                <a:solidFill>
                  <a:srgbClr val="000000"/>
                </a:solidFill>
              </a:rPr>
              <a:t>Декабрь</a:t>
            </a:r>
            <a:r>
              <a:rPr lang="en-US" sz="1600" b="1" dirty="0" smtClean="0">
                <a:solidFill>
                  <a:srgbClr val="000000"/>
                </a:solidFill>
              </a:rPr>
              <a:t>: </a:t>
            </a:r>
            <a:r>
              <a:rPr lang="en-US" sz="1600" dirty="0" smtClean="0">
                <a:solidFill>
                  <a:srgbClr val="000000"/>
                </a:solidFill>
              </a:rPr>
              <a:t>NW 7.3 (includes BW, Portal, PI and CE)</a:t>
            </a:r>
          </a:p>
          <a:p>
            <a:endParaRPr lang="en-GB" dirty="0"/>
          </a:p>
        </p:txBody>
      </p:sp>
      <p:sp>
        <p:nvSpPr>
          <p:cNvPr id="5" name="Text Placeholder 2"/>
          <p:cNvSpPr txBox="1">
            <a:spLocks/>
          </p:cNvSpPr>
          <p:nvPr/>
        </p:nvSpPr>
        <p:spPr bwMode="gray">
          <a:xfrm>
            <a:off x="4724401" y="1524000"/>
            <a:ext cx="4038599" cy="4645948"/>
          </a:xfrm>
          <a:prstGeom prst="rect">
            <a:avLst/>
          </a:prstGeom>
        </p:spPr>
        <p:txBody>
          <a:bodyPr vert="horz" lIns="0" tIns="0" rIns="0" bIns="0" rtlCol="0">
            <a:noAutofit/>
          </a:bodyPr>
          <a:lstStyle/>
          <a:p>
            <a:pPr marL="211670" lvl="1" indent="-211670" defTabSz="1088592" eaLnBrk="0" hangingPunct="0">
              <a:spcBef>
                <a:spcPct val="30000"/>
              </a:spcBef>
              <a:buClr>
                <a:srgbClr val="F0AB00"/>
              </a:buClr>
              <a:buNone/>
              <a:defRPr/>
            </a:pPr>
            <a:r>
              <a:rPr lang="en-US" sz="1600" dirty="0" smtClean="0">
                <a:solidFill>
                  <a:srgbClr val="000000"/>
                </a:solidFill>
                <a:latin typeface="+mn-lt"/>
              </a:rPr>
              <a:t>SAP </a:t>
            </a:r>
            <a:r>
              <a:rPr lang="en-US" sz="1600" dirty="0" smtClean="0">
                <a:solidFill>
                  <a:srgbClr val="000000"/>
                </a:solidFill>
                <a:latin typeface="+mn-lt"/>
              </a:rPr>
              <a:t>Business Suite </a:t>
            </a:r>
            <a:r>
              <a:rPr lang="ru-RU" sz="1600" dirty="0" smtClean="0">
                <a:solidFill>
                  <a:srgbClr val="000000"/>
                </a:solidFill>
                <a:latin typeface="+mn-lt"/>
              </a:rPr>
              <a:t>на </a:t>
            </a:r>
            <a:r>
              <a:rPr lang="en-US" sz="1600" dirty="0" smtClean="0">
                <a:solidFill>
                  <a:srgbClr val="000000"/>
                </a:solidFill>
                <a:latin typeface="+mn-lt"/>
              </a:rPr>
              <a:t>ASE</a:t>
            </a:r>
            <a:endParaRPr lang="en-US" sz="1600" dirty="0" smtClean="0">
              <a:solidFill>
                <a:srgbClr val="000000"/>
              </a:solidFill>
              <a:latin typeface="+mn-lt"/>
            </a:endParaRPr>
          </a:p>
          <a:p>
            <a:pPr defTabSz="1088592">
              <a:spcBef>
                <a:spcPts val="1200"/>
              </a:spcBef>
              <a:buClr>
                <a:schemeClr val="accent1"/>
              </a:buClr>
              <a:buSzPct val="80000"/>
              <a:defRPr/>
            </a:pPr>
            <a:endParaRPr lang="en-GB" sz="2000" dirty="0">
              <a:latin typeface="+mn-lt"/>
            </a:endParaRPr>
          </a:p>
        </p:txBody>
      </p:sp>
      <p:pic>
        <p:nvPicPr>
          <p:cNvPr id="6" name="Picture 5" descr="500px-Hewlett-Packard_logo.svg.png"/>
          <p:cNvPicPr>
            <a:picLocks noChangeAspect="1"/>
          </p:cNvPicPr>
          <p:nvPr/>
        </p:nvPicPr>
        <p:blipFill>
          <a:blip r:embed="rId3" cstate="print"/>
          <a:stretch>
            <a:fillRect/>
          </a:stretch>
        </p:blipFill>
        <p:spPr>
          <a:xfrm>
            <a:off x="4953000" y="2438400"/>
            <a:ext cx="1524000" cy="969264"/>
          </a:xfrm>
          <a:prstGeom prst="rect">
            <a:avLst/>
          </a:prstGeom>
        </p:spPr>
      </p:pic>
      <p:pic>
        <p:nvPicPr>
          <p:cNvPr id="7" name="Picture 4" descr="Cameco Logo">
            <a:hlinkClick r:id="rId4"/>
          </p:cNvPr>
          <p:cNvPicPr>
            <a:picLocks noChangeAspect="1" noChangeArrowheads="1"/>
          </p:cNvPicPr>
          <p:nvPr/>
        </p:nvPicPr>
        <p:blipFill>
          <a:blip r:embed="rId5" cstate="print"/>
          <a:stretch>
            <a:fillRect/>
          </a:stretch>
        </p:blipFill>
        <p:spPr bwMode="auto">
          <a:xfrm>
            <a:off x="7086601" y="2438402"/>
            <a:ext cx="1371600" cy="914399"/>
          </a:xfrm>
          <a:prstGeom prst="rect">
            <a:avLst/>
          </a:prstGeom>
          <a:noFill/>
          <a:ln>
            <a:noFill/>
          </a:ln>
        </p:spPr>
      </p:pic>
      <p:pic>
        <p:nvPicPr>
          <p:cNvPr id="8" name="Picture 7" descr="SybaseSAP_FINAL_logo.JPG"/>
          <p:cNvPicPr>
            <a:picLocks noChangeAspect="1"/>
          </p:cNvPicPr>
          <p:nvPr/>
        </p:nvPicPr>
        <p:blipFill>
          <a:blip r:embed="rId6" cstate="print"/>
          <a:stretch>
            <a:fillRect/>
          </a:stretch>
        </p:blipFill>
        <p:spPr>
          <a:xfrm>
            <a:off x="4953000" y="3733800"/>
            <a:ext cx="1524000" cy="914400"/>
          </a:xfrm>
          <a:prstGeom prst="rect">
            <a:avLst/>
          </a:prstGeom>
        </p:spPr>
      </p:pic>
      <p:pic>
        <p:nvPicPr>
          <p:cNvPr id="9" name="Picture 8" descr="logo_doehler.jpg"/>
          <p:cNvPicPr>
            <a:picLocks noChangeAspect="1"/>
          </p:cNvPicPr>
          <p:nvPr/>
        </p:nvPicPr>
        <p:blipFill>
          <a:blip r:embed="rId7" cstate="print"/>
          <a:stretch>
            <a:fillRect/>
          </a:stretch>
        </p:blipFill>
        <p:spPr>
          <a:xfrm>
            <a:off x="7162800" y="3810000"/>
            <a:ext cx="1135380" cy="762000"/>
          </a:xfrm>
          <a:prstGeom prst="rect">
            <a:avLst/>
          </a:prstGeom>
        </p:spPr>
      </p:pic>
      <p:pic>
        <p:nvPicPr>
          <p:cNvPr id="10" name="Picture 9" descr="Siegenia.gif"/>
          <p:cNvPicPr>
            <a:picLocks noChangeAspect="1"/>
          </p:cNvPicPr>
          <p:nvPr/>
        </p:nvPicPr>
        <p:blipFill>
          <a:blip r:embed="rId8" cstate="print"/>
          <a:stretch>
            <a:fillRect/>
          </a:stretch>
        </p:blipFill>
        <p:spPr>
          <a:xfrm>
            <a:off x="4876800" y="4800600"/>
            <a:ext cx="1890922" cy="1054886"/>
          </a:xfrm>
          <a:prstGeom prst="rect">
            <a:avLst/>
          </a:prstGeom>
        </p:spPr>
      </p:pic>
      <p:pic>
        <p:nvPicPr>
          <p:cNvPr id="1027" name="Picture 3"/>
          <p:cNvPicPr>
            <a:picLocks noChangeAspect="1" noChangeArrowheads="1"/>
          </p:cNvPicPr>
          <p:nvPr/>
        </p:nvPicPr>
        <p:blipFill>
          <a:blip r:embed="rId9" cstate="print"/>
          <a:srcRect/>
          <a:stretch>
            <a:fillRect/>
          </a:stretch>
        </p:blipFill>
        <p:spPr bwMode="auto">
          <a:xfrm>
            <a:off x="6781800" y="4572000"/>
            <a:ext cx="1905000" cy="129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12"/>
          <p:cNvSpPr>
            <a:spLocks noChangeArrowheads="1"/>
          </p:cNvSpPr>
          <p:nvPr/>
        </p:nvSpPr>
        <p:spPr bwMode="gray">
          <a:xfrm>
            <a:off x="442214" y="4941191"/>
            <a:ext cx="3960000" cy="1080000"/>
          </a:xfrm>
          <a:prstGeom prst="rect">
            <a:avLst/>
          </a:prstGeom>
          <a:solidFill>
            <a:srgbClr val="F2F2F2"/>
          </a:solidFill>
          <a:ln w="6350">
            <a:noFill/>
            <a:miter lim="800000"/>
            <a:headEnd/>
            <a:tailEnd/>
          </a:ln>
          <a:effectLst>
            <a:outerShdw blurRad="63500" algn="ctr" rotWithShape="0">
              <a:prstClr val="black">
                <a:alpha val="40000"/>
              </a:prstClr>
            </a:outerShdw>
          </a:effectLst>
        </p:spPr>
        <p:txBody>
          <a:bodyPr wrap="square" lIns="36000" tIns="144000" rIns="36000" bIns="0">
            <a:noAutofit/>
          </a:bodyPr>
          <a:lstStyle/>
          <a:p>
            <a:pPr marL="0" lvl="1" defTabSz="330200">
              <a:spcBef>
                <a:spcPts val="600"/>
              </a:spcBef>
              <a:buClr>
                <a:schemeClr val="accent1"/>
              </a:buClr>
              <a:buNone/>
              <a:defRPr/>
            </a:pPr>
            <a:r>
              <a:rPr lang="en-US" altLang="zh-HK" sz="1400" b="1" kern="0" dirty="0" smtClean="0">
                <a:solidFill>
                  <a:srgbClr val="000000"/>
                </a:solidFill>
                <a:latin typeface="+mn-lt"/>
              </a:rPr>
              <a:t>ASE </a:t>
            </a:r>
            <a:r>
              <a:rPr lang="ru-RU" altLang="zh-HK" sz="1400" b="1" kern="0" dirty="0" smtClean="0">
                <a:solidFill>
                  <a:srgbClr val="000000"/>
                </a:solidFill>
                <a:latin typeface="+mn-lt"/>
              </a:rPr>
              <a:t>кластер</a:t>
            </a:r>
            <a:endParaRPr lang="en-US" altLang="zh-HK" sz="1400" b="1" kern="0" dirty="0" smtClean="0">
              <a:solidFill>
                <a:srgbClr val="000000"/>
              </a:solidFill>
              <a:latin typeface="+mn-lt"/>
            </a:endParaRPr>
          </a:p>
          <a:p>
            <a:pPr marL="182563" lvl="1" indent="-182563" defTabSz="330200">
              <a:spcBef>
                <a:spcPts val="600"/>
              </a:spcBef>
              <a:buClr>
                <a:schemeClr val="accent1"/>
              </a:buClr>
              <a:buFont typeface="Wingdings" pitchFamily="2" charset="2"/>
              <a:buChar char="è"/>
              <a:defRPr/>
            </a:pPr>
            <a:r>
              <a:rPr lang="en-US" altLang="zh-HK" sz="1400" kern="0" dirty="0" smtClean="0">
                <a:solidFill>
                  <a:srgbClr val="000000"/>
                </a:solidFill>
                <a:latin typeface="+mn-lt"/>
              </a:rPr>
              <a:t> </a:t>
            </a:r>
            <a:r>
              <a:rPr lang="ru-RU" altLang="zh-HK" sz="1400" kern="0" dirty="0" smtClean="0">
                <a:solidFill>
                  <a:srgbClr val="000000"/>
                </a:solidFill>
                <a:latin typeface="+mn-lt"/>
              </a:rPr>
              <a:t>Масштабированние</a:t>
            </a:r>
            <a:endParaRPr lang="en-US" altLang="zh-HK" sz="1400" kern="0" dirty="0" smtClean="0">
              <a:solidFill>
                <a:srgbClr val="000000"/>
              </a:solidFill>
              <a:latin typeface="+mn-lt"/>
            </a:endParaRPr>
          </a:p>
          <a:p>
            <a:pPr marL="182563" lvl="1" indent="-182563" defTabSz="330200">
              <a:spcBef>
                <a:spcPts val="600"/>
              </a:spcBef>
              <a:buClr>
                <a:schemeClr val="accent1"/>
              </a:buClr>
              <a:buFont typeface="Wingdings" pitchFamily="2" charset="2"/>
              <a:buChar char="è"/>
              <a:defRPr/>
            </a:pPr>
            <a:r>
              <a:rPr lang="de-DE" altLang="zh-HK" sz="1400" kern="0" dirty="0" smtClean="0">
                <a:solidFill>
                  <a:srgbClr val="000000"/>
                </a:solidFill>
                <a:latin typeface="+mn-lt"/>
              </a:rPr>
              <a:t> </a:t>
            </a:r>
            <a:r>
              <a:rPr lang="ru-RU" altLang="zh-HK" sz="1400" kern="0" dirty="0" smtClean="0">
                <a:solidFill>
                  <a:srgbClr val="000000"/>
                </a:solidFill>
                <a:latin typeface="+mn-lt"/>
              </a:rPr>
              <a:t>Отказоустоичивость</a:t>
            </a:r>
            <a:endParaRPr lang="en-US" altLang="zh-HK" sz="1400" kern="0" dirty="0">
              <a:solidFill>
                <a:srgbClr val="000000"/>
              </a:solidFill>
              <a:latin typeface="+mn-lt"/>
            </a:endParaRPr>
          </a:p>
        </p:txBody>
      </p:sp>
      <p:sp>
        <p:nvSpPr>
          <p:cNvPr id="7" name="Title 1"/>
          <p:cNvSpPr>
            <a:spLocks noGrp="1"/>
          </p:cNvSpPr>
          <p:nvPr>
            <p:ph type="title"/>
          </p:nvPr>
        </p:nvSpPr>
        <p:spPr>
          <a:xfrm>
            <a:off x="324000" y="324000"/>
            <a:ext cx="8496000" cy="756000"/>
          </a:xfrm>
        </p:spPr>
        <p:txBody>
          <a:bodyPr/>
          <a:lstStyle/>
          <a:p>
            <a:r>
              <a:rPr lang="ru-RU" dirty="0" smtClean="0">
                <a:solidFill>
                  <a:srgbClr val="666666"/>
                </a:solidFill>
              </a:rPr>
              <a:t>Преимущества использования</a:t>
            </a:r>
            <a:br>
              <a:rPr lang="ru-RU" dirty="0" smtClean="0">
                <a:solidFill>
                  <a:srgbClr val="666666"/>
                </a:solidFill>
              </a:rPr>
            </a:br>
            <a:r>
              <a:rPr lang="en-US" dirty="0" smtClean="0">
                <a:solidFill>
                  <a:srgbClr val="666666"/>
                </a:solidFill>
              </a:rPr>
              <a:t>SAP </a:t>
            </a:r>
            <a:r>
              <a:rPr lang="en-US" dirty="0" smtClean="0">
                <a:solidFill>
                  <a:srgbClr val="666666"/>
                </a:solidFill>
              </a:rPr>
              <a:t>Business Suite </a:t>
            </a:r>
            <a:r>
              <a:rPr lang="ru-RU" dirty="0" smtClean="0">
                <a:solidFill>
                  <a:srgbClr val="666666"/>
                </a:solidFill>
              </a:rPr>
              <a:t>на</a:t>
            </a:r>
            <a:r>
              <a:rPr lang="en-US" dirty="0" smtClean="0">
                <a:solidFill>
                  <a:srgbClr val="666666"/>
                </a:solidFill>
              </a:rPr>
              <a:t> </a:t>
            </a:r>
            <a:r>
              <a:rPr lang="en-US" dirty="0" smtClean="0">
                <a:solidFill>
                  <a:srgbClr val="666666"/>
                </a:solidFill>
              </a:rPr>
              <a:t>Sybase ASE</a:t>
            </a:r>
            <a:br>
              <a:rPr lang="en-US" dirty="0" smtClean="0">
                <a:solidFill>
                  <a:srgbClr val="666666"/>
                </a:solidFill>
              </a:rPr>
            </a:br>
            <a:endParaRPr lang="en-US" sz="2000" b="0" dirty="0">
              <a:solidFill>
                <a:srgbClr val="666666"/>
              </a:solidFill>
            </a:endParaRPr>
          </a:p>
        </p:txBody>
      </p:sp>
      <p:sp>
        <p:nvSpPr>
          <p:cNvPr id="6" name="Text12"/>
          <p:cNvSpPr>
            <a:spLocks noChangeArrowheads="1"/>
          </p:cNvSpPr>
          <p:nvPr/>
        </p:nvSpPr>
        <p:spPr bwMode="gray">
          <a:xfrm>
            <a:off x="2600473" y="1638625"/>
            <a:ext cx="3960000" cy="1080000"/>
          </a:xfrm>
          <a:prstGeom prst="rect">
            <a:avLst/>
          </a:prstGeom>
          <a:solidFill>
            <a:srgbClr val="F2F2F2"/>
          </a:solidFill>
          <a:ln w="6350">
            <a:noFill/>
            <a:miter lim="800000"/>
            <a:headEnd/>
            <a:tailEnd/>
          </a:ln>
          <a:effectLst>
            <a:outerShdw blurRad="63500" algn="ctr" rotWithShape="0">
              <a:prstClr val="black">
                <a:alpha val="40000"/>
              </a:prstClr>
            </a:outerShdw>
          </a:effectLst>
        </p:spPr>
        <p:txBody>
          <a:bodyPr wrap="square" lIns="36000" tIns="144000" rIns="36000" bIns="0">
            <a:noAutofit/>
          </a:bodyPr>
          <a:lstStyle/>
          <a:p>
            <a:pPr marL="0" lvl="1" defTabSz="330200">
              <a:spcBef>
                <a:spcPts val="600"/>
              </a:spcBef>
              <a:buClr>
                <a:schemeClr val="accent1"/>
              </a:buClr>
              <a:buNone/>
              <a:defRPr/>
            </a:pPr>
            <a:r>
              <a:rPr lang="ru-RU" altLang="zh-HK" sz="1400" b="1" kern="0" dirty="0" smtClean="0">
                <a:solidFill>
                  <a:srgbClr val="000000"/>
                </a:solidFill>
                <a:latin typeface="+mn-lt"/>
              </a:rPr>
              <a:t>Оптимизация хранения</a:t>
            </a:r>
            <a:endParaRPr lang="en-US" altLang="zh-HK" sz="1400" b="1" kern="0" dirty="0" smtClean="0">
              <a:solidFill>
                <a:srgbClr val="000000"/>
              </a:solidFill>
              <a:latin typeface="+mn-lt"/>
            </a:endParaRPr>
          </a:p>
          <a:p>
            <a:pPr marL="182563" lvl="1" indent="-182563" defTabSz="330200">
              <a:spcBef>
                <a:spcPts val="600"/>
              </a:spcBef>
              <a:buClr>
                <a:schemeClr val="accent1"/>
              </a:buClr>
              <a:buFont typeface="Wingdings" pitchFamily="2" charset="2"/>
              <a:buChar char="è"/>
              <a:defRPr/>
            </a:pPr>
            <a:r>
              <a:rPr lang="en-US" altLang="zh-HK" sz="1400" kern="0" dirty="0" smtClean="0">
                <a:solidFill>
                  <a:srgbClr val="000000"/>
                </a:solidFill>
                <a:latin typeface="+mn-lt"/>
              </a:rPr>
              <a:t> </a:t>
            </a:r>
            <a:r>
              <a:rPr lang="ru-RU" altLang="zh-HK" sz="1400" kern="0" dirty="0" smtClean="0">
                <a:solidFill>
                  <a:srgbClr val="000000"/>
                </a:solidFill>
                <a:latin typeface="+mn-lt"/>
              </a:rPr>
              <a:t>Компрессия</a:t>
            </a:r>
            <a:endParaRPr lang="en-US" altLang="zh-HK" sz="1400" kern="0" dirty="0" smtClean="0">
              <a:solidFill>
                <a:srgbClr val="000000"/>
              </a:solidFill>
              <a:latin typeface="+mn-lt"/>
            </a:endParaRPr>
          </a:p>
          <a:p>
            <a:pPr marL="182563" lvl="1" indent="-182563" defTabSz="330200">
              <a:spcBef>
                <a:spcPts val="600"/>
              </a:spcBef>
              <a:buClr>
                <a:schemeClr val="accent1"/>
              </a:buClr>
              <a:buFont typeface="Wingdings" pitchFamily="2" charset="2"/>
              <a:buChar char="è"/>
              <a:defRPr/>
            </a:pPr>
            <a:r>
              <a:rPr lang="en-US" altLang="zh-HK" sz="1400" kern="0" dirty="0" smtClean="0">
                <a:solidFill>
                  <a:srgbClr val="000000"/>
                </a:solidFill>
                <a:latin typeface="+mn-lt"/>
              </a:rPr>
              <a:t> </a:t>
            </a:r>
            <a:r>
              <a:rPr lang="ru-RU" altLang="zh-HK" sz="1400" kern="0" dirty="0" smtClean="0">
                <a:solidFill>
                  <a:srgbClr val="000000"/>
                </a:solidFill>
                <a:latin typeface="+mn-lt"/>
              </a:rPr>
              <a:t>Расширенные возможности при работе с текстом и большими объектами</a:t>
            </a:r>
            <a:endParaRPr lang="en-US" altLang="zh-HK" sz="1400" kern="0" dirty="0" smtClean="0">
              <a:solidFill>
                <a:srgbClr val="000000"/>
              </a:solidFill>
              <a:latin typeface="+mn-lt"/>
            </a:endParaRPr>
          </a:p>
        </p:txBody>
      </p:sp>
      <p:sp>
        <p:nvSpPr>
          <p:cNvPr id="11" name="Text12"/>
          <p:cNvSpPr>
            <a:spLocks noChangeArrowheads="1"/>
          </p:cNvSpPr>
          <p:nvPr/>
        </p:nvSpPr>
        <p:spPr bwMode="gray">
          <a:xfrm>
            <a:off x="4761633" y="3076581"/>
            <a:ext cx="3960000" cy="1080000"/>
          </a:xfrm>
          <a:prstGeom prst="rect">
            <a:avLst/>
          </a:prstGeom>
          <a:solidFill>
            <a:srgbClr val="F2F2F2"/>
          </a:solidFill>
          <a:ln w="6350">
            <a:noFill/>
            <a:miter lim="800000"/>
            <a:headEnd/>
            <a:tailEnd/>
          </a:ln>
          <a:effectLst>
            <a:outerShdw blurRad="63500" algn="ctr" rotWithShape="0">
              <a:prstClr val="black">
                <a:alpha val="40000"/>
              </a:prstClr>
            </a:outerShdw>
          </a:effectLst>
        </p:spPr>
        <p:txBody>
          <a:bodyPr wrap="square" lIns="36000" tIns="144000" rIns="36000" bIns="0">
            <a:noAutofit/>
          </a:bodyPr>
          <a:lstStyle/>
          <a:p>
            <a:pPr marL="0" lvl="1" defTabSz="330200">
              <a:spcBef>
                <a:spcPts val="600"/>
              </a:spcBef>
              <a:buClr>
                <a:schemeClr val="accent1"/>
              </a:buClr>
              <a:buNone/>
              <a:defRPr/>
            </a:pPr>
            <a:r>
              <a:rPr lang="ru-RU" altLang="zh-HK" sz="1400" b="1" kern="0" dirty="0" smtClean="0">
                <a:solidFill>
                  <a:srgbClr val="000000"/>
                </a:solidFill>
                <a:latin typeface="+mn-lt"/>
              </a:rPr>
              <a:t>Расширенные возможности по администрированию</a:t>
            </a:r>
            <a:endParaRPr lang="en-US" altLang="zh-HK" sz="1400" b="1" kern="0" dirty="0" smtClean="0">
              <a:solidFill>
                <a:srgbClr val="000000"/>
              </a:solidFill>
              <a:latin typeface="+mn-lt"/>
            </a:endParaRPr>
          </a:p>
          <a:p>
            <a:pPr marL="182563" lvl="1" indent="-182563" defTabSz="330200">
              <a:spcBef>
                <a:spcPts val="600"/>
              </a:spcBef>
              <a:buClr>
                <a:schemeClr val="accent1"/>
              </a:buClr>
              <a:buFont typeface="Wingdings" pitchFamily="2" charset="2"/>
              <a:buChar char="è"/>
              <a:defRPr/>
            </a:pPr>
            <a:r>
              <a:rPr lang="en-US" altLang="zh-HK" sz="1400" kern="0" dirty="0" smtClean="0">
                <a:solidFill>
                  <a:srgbClr val="000000"/>
                </a:solidFill>
                <a:latin typeface="+mn-lt"/>
              </a:rPr>
              <a:t> </a:t>
            </a:r>
            <a:r>
              <a:rPr lang="ru-RU" altLang="zh-HK" sz="1400" kern="0" dirty="0" smtClean="0">
                <a:solidFill>
                  <a:srgbClr val="000000"/>
                </a:solidFill>
                <a:latin typeface="+mn-lt"/>
              </a:rPr>
              <a:t>Расширенный</a:t>
            </a:r>
            <a:r>
              <a:rPr lang="en-US" altLang="zh-HK" sz="1400" kern="0" dirty="0" smtClean="0">
                <a:solidFill>
                  <a:srgbClr val="000000"/>
                </a:solidFill>
                <a:latin typeface="+mn-lt"/>
              </a:rPr>
              <a:t> </a:t>
            </a:r>
            <a:r>
              <a:rPr lang="en-US" altLang="zh-HK" sz="1400" kern="0" dirty="0" smtClean="0">
                <a:solidFill>
                  <a:srgbClr val="000000"/>
                </a:solidFill>
                <a:latin typeface="+mn-lt"/>
              </a:rPr>
              <a:t>DBA Cockpit</a:t>
            </a:r>
          </a:p>
          <a:p>
            <a:pPr marL="182563" lvl="1" indent="-182563" defTabSz="330200">
              <a:spcBef>
                <a:spcPts val="600"/>
              </a:spcBef>
              <a:buClr>
                <a:schemeClr val="accent1"/>
              </a:buClr>
              <a:buFont typeface="Wingdings" pitchFamily="2" charset="2"/>
              <a:buChar char="è"/>
              <a:defRPr/>
            </a:pPr>
            <a:r>
              <a:rPr lang="en-US" altLang="zh-HK" sz="1400" kern="0" dirty="0" smtClean="0">
                <a:solidFill>
                  <a:srgbClr val="000000"/>
                </a:solidFill>
              </a:rPr>
              <a:t> </a:t>
            </a:r>
            <a:r>
              <a:rPr lang="ru-RU" altLang="zh-HK" sz="1400" kern="0" dirty="0" smtClean="0">
                <a:solidFill>
                  <a:srgbClr val="000000"/>
                </a:solidFill>
              </a:rPr>
              <a:t>Снижение нагрузки на администраторов</a:t>
            </a:r>
            <a:endParaRPr lang="en-US" altLang="zh-HK" sz="1400" kern="0" dirty="0" smtClean="0">
              <a:solidFill>
                <a:srgbClr val="000000"/>
              </a:solidFill>
            </a:endParaRPr>
          </a:p>
        </p:txBody>
      </p:sp>
      <p:sp>
        <p:nvSpPr>
          <p:cNvPr id="15" name="Text12"/>
          <p:cNvSpPr>
            <a:spLocks noChangeArrowheads="1"/>
          </p:cNvSpPr>
          <p:nvPr/>
        </p:nvSpPr>
        <p:spPr bwMode="gray">
          <a:xfrm>
            <a:off x="4771158" y="4941191"/>
            <a:ext cx="3960000" cy="1080000"/>
          </a:xfrm>
          <a:prstGeom prst="rect">
            <a:avLst/>
          </a:prstGeom>
          <a:solidFill>
            <a:srgbClr val="F2F2F2"/>
          </a:solidFill>
          <a:ln w="6350">
            <a:noFill/>
            <a:miter lim="800000"/>
            <a:headEnd/>
            <a:tailEnd/>
          </a:ln>
          <a:effectLst>
            <a:outerShdw blurRad="63500" algn="ctr" rotWithShape="0">
              <a:prstClr val="black">
                <a:alpha val="40000"/>
              </a:prstClr>
            </a:outerShdw>
          </a:effectLst>
        </p:spPr>
        <p:txBody>
          <a:bodyPr wrap="square" lIns="36000" tIns="144000" rIns="36000" bIns="0">
            <a:noAutofit/>
          </a:bodyPr>
          <a:lstStyle/>
          <a:p>
            <a:pPr marL="0" lvl="1" defTabSz="330200">
              <a:spcBef>
                <a:spcPts val="600"/>
              </a:spcBef>
              <a:buClr>
                <a:schemeClr val="accent1"/>
              </a:buClr>
              <a:buNone/>
              <a:defRPr/>
            </a:pPr>
            <a:r>
              <a:rPr lang="ru-RU" altLang="zh-HK" sz="1400" b="1" kern="0" dirty="0" smtClean="0">
                <a:solidFill>
                  <a:srgbClr val="000000"/>
                </a:solidFill>
                <a:latin typeface="+mn-lt"/>
              </a:rPr>
              <a:t>Репликация</a:t>
            </a:r>
            <a:endParaRPr lang="en-US" altLang="zh-HK" sz="1400" b="1" kern="0" dirty="0" smtClean="0">
              <a:solidFill>
                <a:srgbClr val="000000"/>
              </a:solidFill>
              <a:latin typeface="+mn-lt"/>
            </a:endParaRPr>
          </a:p>
          <a:p>
            <a:pPr marL="182563" lvl="1" indent="-182563" defTabSz="330200">
              <a:spcBef>
                <a:spcPts val="600"/>
              </a:spcBef>
              <a:buClr>
                <a:schemeClr val="accent1"/>
              </a:buClr>
              <a:buFont typeface="Wingdings" pitchFamily="2" charset="2"/>
              <a:buChar char="è"/>
              <a:defRPr/>
            </a:pPr>
            <a:r>
              <a:rPr lang="ru-RU" altLang="zh-HK" sz="1400" kern="0" dirty="0" smtClean="0">
                <a:solidFill>
                  <a:srgbClr val="000000"/>
                </a:solidFill>
                <a:latin typeface="+mn-lt"/>
              </a:rPr>
              <a:t>Репликация в гетерогенном ландшафте</a:t>
            </a:r>
            <a:endParaRPr lang="en-US" altLang="zh-HK" sz="1400" kern="0" dirty="0" smtClean="0">
              <a:solidFill>
                <a:srgbClr val="000000"/>
              </a:solidFill>
              <a:latin typeface="+mn-lt"/>
            </a:endParaRPr>
          </a:p>
          <a:p>
            <a:pPr marL="182563" lvl="1" indent="-182563" defTabSz="330200">
              <a:spcBef>
                <a:spcPts val="600"/>
              </a:spcBef>
              <a:buClr>
                <a:schemeClr val="accent1"/>
              </a:buClr>
              <a:buFont typeface="Wingdings" pitchFamily="2" charset="2"/>
              <a:buChar char="è"/>
              <a:defRPr/>
            </a:pPr>
            <a:r>
              <a:rPr lang="en-US" altLang="zh-HK" sz="1400" kern="0" dirty="0" smtClean="0">
                <a:solidFill>
                  <a:srgbClr val="000000"/>
                </a:solidFill>
                <a:latin typeface="+mn-lt"/>
              </a:rPr>
              <a:t> </a:t>
            </a:r>
            <a:r>
              <a:rPr lang="ru-RU" altLang="zh-HK" sz="1400" kern="0" dirty="0" smtClean="0">
                <a:solidFill>
                  <a:srgbClr val="000000"/>
                </a:solidFill>
                <a:latin typeface="+mn-lt"/>
              </a:rPr>
              <a:t>парадигма публикации-подписки</a:t>
            </a:r>
            <a:endParaRPr lang="en-US" altLang="zh-HK" sz="1400" kern="0" dirty="0" smtClean="0">
              <a:solidFill>
                <a:srgbClr val="000000"/>
              </a:solidFill>
              <a:latin typeface="+mn-lt"/>
            </a:endParaRPr>
          </a:p>
        </p:txBody>
      </p:sp>
      <p:sp>
        <p:nvSpPr>
          <p:cNvPr id="10" name="TextBox 9"/>
          <p:cNvSpPr txBox="1"/>
          <p:nvPr/>
        </p:nvSpPr>
        <p:spPr>
          <a:xfrm>
            <a:off x="3303029" y="4352692"/>
            <a:ext cx="2560320" cy="600164"/>
          </a:xfrm>
          <a:prstGeom prst="rect">
            <a:avLst/>
          </a:prstGeom>
          <a:solidFill>
            <a:schemeClr val="accent1">
              <a:lumMod val="20000"/>
              <a:lumOff val="80000"/>
            </a:schemeClr>
          </a:solidFill>
          <a:ln>
            <a:solidFill>
              <a:schemeClr val="accent1"/>
            </a:solidFill>
          </a:ln>
        </p:spPr>
        <p:txBody>
          <a:bodyPr wrap="square" rtlCol="0">
            <a:spAutoFit/>
          </a:bodyPr>
          <a:lstStyle/>
          <a:p>
            <a:pPr algn="ctr" fontAlgn="base">
              <a:spcBef>
                <a:spcPct val="50000"/>
              </a:spcBef>
              <a:spcAft>
                <a:spcPct val="0"/>
              </a:spcAft>
              <a:buClr>
                <a:srgbClr val="F0AB00"/>
              </a:buClr>
              <a:buSzPct val="80000"/>
            </a:pPr>
            <a:r>
              <a:rPr lang="ru-RU" sz="1100" b="1" kern="0" dirty="0" smtClean="0">
                <a:ea typeface="Arial Unicode MS" pitchFamily="34" charset="-128"/>
                <a:cs typeface="Arial Unicode MS" pitchFamily="34" charset="-128"/>
              </a:rPr>
              <a:t>Некоторые из опций, которые  в данный момент еще не реализованы</a:t>
            </a:r>
            <a:endParaRPr lang="en-US" sz="1100" b="1" kern="0" dirty="0" smtClean="0">
              <a:ea typeface="Arial Unicode MS" pitchFamily="34" charset="-128"/>
              <a:cs typeface="Arial Unicode MS" pitchFamily="34" charset="-128"/>
            </a:endParaRPr>
          </a:p>
        </p:txBody>
      </p:sp>
      <p:sp>
        <p:nvSpPr>
          <p:cNvPr id="13" name="Text12"/>
          <p:cNvSpPr>
            <a:spLocks noChangeArrowheads="1"/>
          </p:cNvSpPr>
          <p:nvPr/>
        </p:nvSpPr>
        <p:spPr bwMode="gray">
          <a:xfrm>
            <a:off x="442214" y="3076581"/>
            <a:ext cx="3960000" cy="1080000"/>
          </a:xfrm>
          <a:prstGeom prst="rect">
            <a:avLst/>
          </a:prstGeom>
          <a:solidFill>
            <a:srgbClr val="F2F2F2"/>
          </a:solidFill>
          <a:ln w="6350">
            <a:noFill/>
            <a:miter lim="800000"/>
            <a:headEnd/>
            <a:tailEnd/>
          </a:ln>
          <a:effectLst>
            <a:outerShdw blurRad="63500" algn="ctr" rotWithShape="0">
              <a:prstClr val="black">
                <a:alpha val="40000"/>
              </a:prstClr>
            </a:outerShdw>
          </a:effectLst>
        </p:spPr>
        <p:txBody>
          <a:bodyPr wrap="square" lIns="36000" tIns="144000" rIns="36000" bIns="0">
            <a:noAutofit/>
          </a:bodyPr>
          <a:lstStyle/>
          <a:p>
            <a:pPr marL="0" lvl="1" defTabSz="330200">
              <a:spcBef>
                <a:spcPts val="600"/>
              </a:spcBef>
              <a:buClr>
                <a:schemeClr val="accent1"/>
              </a:buClr>
              <a:buNone/>
              <a:defRPr/>
            </a:pPr>
            <a:r>
              <a:rPr lang="ru-RU" altLang="zh-HK" sz="1400" b="1" kern="0" dirty="0" smtClean="0">
                <a:solidFill>
                  <a:srgbClr val="000000"/>
                </a:solidFill>
                <a:latin typeface="+mn-lt"/>
              </a:rPr>
              <a:t>Интегрированный мониторинг</a:t>
            </a:r>
            <a:endParaRPr lang="en-US" altLang="zh-HK" sz="1400" b="1" kern="0" dirty="0" smtClean="0">
              <a:solidFill>
                <a:srgbClr val="000000"/>
              </a:solidFill>
              <a:latin typeface="+mn-lt"/>
            </a:endParaRPr>
          </a:p>
          <a:p>
            <a:pPr marL="182563" lvl="1" indent="-182563" defTabSz="330200">
              <a:spcBef>
                <a:spcPts val="600"/>
              </a:spcBef>
              <a:buClr>
                <a:schemeClr val="accent1"/>
              </a:buClr>
              <a:buFont typeface="Wingdings" pitchFamily="2" charset="2"/>
              <a:buChar char="è"/>
              <a:defRPr/>
            </a:pPr>
            <a:r>
              <a:rPr lang="en-US" altLang="zh-HK" sz="1400" kern="0" dirty="0" smtClean="0">
                <a:solidFill>
                  <a:srgbClr val="000000"/>
                </a:solidFill>
              </a:rPr>
              <a:t> </a:t>
            </a:r>
            <a:r>
              <a:rPr lang="ru-RU" altLang="zh-HK" sz="1400" kern="0" dirty="0" smtClean="0">
                <a:solidFill>
                  <a:srgbClr val="000000"/>
                </a:solidFill>
              </a:rPr>
              <a:t>Детальный мониторинг</a:t>
            </a:r>
            <a:endParaRPr lang="en-US" altLang="zh-HK" sz="1400" kern="0" dirty="0" smtClean="0">
              <a:solidFill>
                <a:srgbClr val="000000"/>
              </a:solidFill>
            </a:endParaRPr>
          </a:p>
          <a:p>
            <a:pPr marL="182563" lvl="1" indent="-182563" defTabSz="330200">
              <a:spcBef>
                <a:spcPts val="600"/>
              </a:spcBef>
              <a:buClr>
                <a:schemeClr val="accent1"/>
              </a:buClr>
              <a:buFont typeface="Wingdings" pitchFamily="2" charset="2"/>
              <a:buChar char="è"/>
              <a:defRPr/>
            </a:pPr>
            <a:r>
              <a:rPr lang="en-US" altLang="zh-HK" sz="1400" kern="0" dirty="0" smtClean="0">
                <a:solidFill>
                  <a:srgbClr val="000000"/>
                </a:solidFill>
              </a:rPr>
              <a:t> </a:t>
            </a:r>
            <a:r>
              <a:rPr lang="ru-RU" altLang="zh-HK" sz="1400" kern="0" dirty="0" smtClean="0">
                <a:solidFill>
                  <a:srgbClr val="000000"/>
                </a:solidFill>
              </a:rPr>
              <a:t>Расширенные возможности по тюнингу</a:t>
            </a:r>
            <a:endParaRPr lang="en-US" altLang="zh-HK" sz="1400" kern="0" dirty="0" smtClean="0">
              <a:solidFill>
                <a:srgbClr val="000000"/>
              </a:solidFill>
            </a:endParaRPr>
          </a:p>
        </p:txBody>
      </p:sp>
    </p:spTree>
    <p:extLst>
      <p:ext uri="{BB962C8B-B14F-4D97-AF65-F5344CB8AC3E}">
        <p14:creationId xmlns:p14="http://schemas.microsoft.com/office/powerpoint/2010/main" xmlns="" val="1927998709"/>
      </p:ext>
    </p:extLst>
  </p:cSld>
  <p:clrMapOvr>
    <a:masterClrMapping/>
  </p:clrMapOvr>
  <p:transition>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defTabSz="914400">
              <a:spcBef>
                <a:spcPts val="0"/>
              </a:spcBef>
              <a:buNone/>
            </a:pPr>
            <a:r>
              <a:rPr lang="en-US" sz="2400" b="1" i="0" dirty="0" err="1">
                <a:solidFill>
                  <a:srgbClr val="666666"/>
                </a:solidFill>
                <a:latin typeface="Arial"/>
                <a:ea typeface="+mj-ea"/>
                <a:cs typeface="+mj-cs"/>
              </a:rPr>
              <a:t>Причины</a:t>
            </a:r>
            <a:r>
              <a:rPr lang="en-US" sz="2400" b="1" i="0" dirty="0">
                <a:solidFill>
                  <a:srgbClr val="666666"/>
                </a:solidFill>
                <a:latin typeface="Arial"/>
                <a:ea typeface="+mj-ea"/>
                <a:cs typeface="+mj-cs"/>
              </a:rPr>
              <a:t> для </a:t>
            </a:r>
            <a:r>
              <a:rPr lang="en-US" sz="2400" b="1" i="0" dirty="0" err="1">
                <a:solidFill>
                  <a:srgbClr val="666666"/>
                </a:solidFill>
                <a:latin typeface="Arial"/>
                <a:ea typeface="+mj-ea"/>
                <a:cs typeface="+mj-cs"/>
              </a:rPr>
              <a:t>выбора</a:t>
            </a:r>
            <a:r>
              <a:rPr lang="en-US" sz="2400" b="1" i="0" dirty="0">
                <a:solidFill>
                  <a:srgbClr val="666666"/>
                </a:solidFill>
                <a:latin typeface="Arial"/>
                <a:ea typeface="+mj-ea"/>
                <a:cs typeface="+mj-cs"/>
              </a:rPr>
              <a:t> ASE в </a:t>
            </a:r>
            <a:r>
              <a:rPr lang="en-US" sz="2400" b="1" i="0" dirty="0" err="1">
                <a:solidFill>
                  <a:srgbClr val="666666"/>
                </a:solidFill>
                <a:latin typeface="Arial"/>
                <a:ea typeface="+mj-ea"/>
                <a:cs typeface="+mj-cs"/>
              </a:rPr>
              <a:t>качестве</a:t>
            </a:r>
            <a:r>
              <a:rPr lang="en-US" sz="2400" b="1" i="0" dirty="0">
                <a:solidFill>
                  <a:srgbClr val="666666"/>
                </a:solidFill>
                <a:latin typeface="Arial"/>
                <a:ea typeface="+mj-ea"/>
                <a:cs typeface="+mj-cs"/>
              </a:rPr>
              <a:t> </a:t>
            </a:r>
            <a:r>
              <a:rPr lang="en-US" sz="2400" b="1" i="0" dirty="0" err="1">
                <a:solidFill>
                  <a:srgbClr val="666666"/>
                </a:solidFill>
                <a:latin typeface="Arial"/>
                <a:ea typeface="+mj-ea"/>
                <a:cs typeface="+mj-cs"/>
              </a:rPr>
              <a:t>основной</a:t>
            </a:r>
            <a:r>
              <a:rPr lang="en-US" sz="2400" b="1" i="0" dirty="0">
                <a:solidFill>
                  <a:srgbClr val="666666"/>
                </a:solidFill>
                <a:latin typeface="Arial"/>
                <a:ea typeface="+mj-ea"/>
                <a:cs typeface="+mj-cs"/>
              </a:rPr>
              <a:t> СУБД для </a:t>
            </a:r>
            <a:r>
              <a:rPr lang="en-US" sz="2400" b="1" i="0" dirty="0" err="1">
                <a:solidFill>
                  <a:srgbClr val="666666"/>
                </a:solidFill>
                <a:latin typeface="Arial"/>
                <a:ea typeface="+mj-ea"/>
                <a:cs typeface="+mj-cs"/>
              </a:rPr>
              <a:t>ландшафта</a:t>
            </a:r>
            <a:r>
              <a:rPr lang="en-US" sz="2400" b="1" i="0" dirty="0">
                <a:solidFill>
                  <a:srgbClr val="666666"/>
                </a:solidFill>
                <a:latin typeface="Arial"/>
                <a:ea typeface="+mj-ea"/>
                <a:cs typeface="+mj-cs"/>
              </a:rPr>
              <a:t> </a:t>
            </a:r>
            <a:r>
              <a:rPr lang="en-US" sz="2400" b="1" i="0" dirty="0" err="1">
                <a:solidFill>
                  <a:srgbClr val="666666"/>
                </a:solidFill>
                <a:latin typeface="Arial"/>
                <a:ea typeface="+mj-ea"/>
                <a:cs typeface="+mj-cs"/>
              </a:rPr>
              <a:t>решений</a:t>
            </a:r>
            <a:r>
              <a:rPr lang="en-US" sz="2400" b="1" i="0" dirty="0">
                <a:solidFill>
                  <a:srgbClr val="666666"/>
                </a:solidFill>
                <a:latin typeface="Arial"/>
                <a:ea typeface="+mj-ea"/>
                <a:cs typeface="+mj-cs"/>
              </a:rPr>
              <a:t> SAP</a:t>
            </a:r>
          </a:p>
        </p:txBody>
      </p:sp>
      <p:sp>
        <p:nvSpPr>
          <p:cNvPr id="9" name="Text Placeholder 8"/>
          <p:cNvSpPr>
            <a:spLocks noGrp="1"/>
          </p:cNvSpPr>
          <p:nvPr>
            <p:ph type="body" sz="quarter" idx="10"/>
          </p:nvPr>
        </p:nvSpPr>
        <p:spPr>
          <a:xfrm>
            <a:off x="324000" y="1275826"/>
            <a:ext cx="8494713" cy="5213873"/>
          </a:xfrm>
        </p:spPr>
        <p:txBody>
          <a:bodyPr>
            <a:normAutofit fontScale="85000" lnSpcReduction="10000"/>
          </a:bodyPr>
          <a:lstStyle/>
          <a:p>
            <a:pPr marL="283464" indent="-283464" algn="l" defTabSz="914400">
              <a:spcBef>
                <a:spcPts val="1620"/>
              </a:spcBef>
              <a:buClr>
                <a:srgbClr val="FF9933"/>
              </a:buClr>
              <a:buFont typeface="Wingdings"/>
              <a:buChar char="q"/>
            </a:pPr>
            <a:r>
              <a:rPr lang="en-US" sz="1800" b="1" i="0" dirty="0" err="1">
                <a:solidFill>
                  <a:srgbClr val="000000"/>
                </a:solidFill>
                <a:latin typeface="Arial"/>
                <a:ea typeface="+mn-ea"/>
                <a:cs typeface="+mn-cs"/>
              </a:rPr>
              <a:t>Это</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собственная</a:t>
            </a:r>
            <a:r>
              <a:rPr lang="en-US" sz="1800" b="1" i="0" dirty="0">
                <a:solidFill>
                  <a:srgbClr val="000000"/>
                </a:solidFill>
                <a:latin typeface="Arial"/>
                <a:ea typeface="+mn-ea"/>
                <a:cs typeface="+mn-cs"/>
              </a:rPr>
              <a:t> СУБД SAP, </a:t>
            </a:r>
            <a:r>
              <a:rPr lang="en-US" sz="1800" b="1" i="0" dirty="0" err="1">
                <a:solidFill>
                  <a:srgbClr val="000000"/>
                </a:solidFill>
                <a:latin typeface="Arial"/>
                <a:ea typeface="+mn-ea"/>
                <a:cs typeface="+mn-cs"/>
              </a:rPr>
              <a:t>что</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обеспечивает</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значительные</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преимущества</a:t>
            </a:r>
            <a:r>
              <a:rPr lang="en-US" sz="1800" b="1" i="0" dirty="0">
                <a:solidFill>
                  <a:srgbClr val="000000"/>
                </a:solidFill>
                <a:latin typeface="Arial"/>
                <a:ea typeface="+mn-ea"/>
                <a:cs typeface="+mn-cs"/>
              </a:rPr>
              <a:t> </a:t>
            </a:r>
            <a:r>
              <a:rPr lang="en-US" sz="1800" b="1" i="0" dirty="0" err="1" smtClean="0">
                <a:solidFill>
                  <a:srgbClr val="000000"/>
                </a:solidFill>
                <a:latin typeface="Arial"/>
                <a:ea typeface="+mn-ea"/>
                <a:cs typeface="+mn-cs"/>
              </a:rPr>
              <a:t>для</a:t>
            </a:r>
            <a:r>
              <a:rPr lang="ru-RU" sz="1800" b="1" i="0" dirty="0" smtClean="0">
                <a:solidFill>
                  <a:srgbClr val="000000"/>
                </a:solidFill>
                <a:latin typeface="Arial"/>
                <a:ea typeface="+mn-ea"/>
                <a:cs typeface="+mn-cs"/>
              </a:rPr>
              <a:t> </a:t>
            </a:r>
            <a:r>
              <a:rPr lang="en-US" sz="1800" b="1" i="0" dirty="0" err="1" smtClean="0">
                <a:solidFill>
                  <a:srgbClr val="000000"/>
                </a:solidFill>
                <a:latin typeface="Arial"/>
                <a:ea typeface="+mn-ea"/>
                <a:cs typeface="+mn-cs"/>
              </a:rPr>
              <a:t>пользователей</a:t>
            </a:r>
            <a:r>
              <a:rPr lang="en-US" sz="1800" b="1" i="0" dirty="0">
                <a:solidFill>
                  <a:srgbClr val="000000"/>
                </a:solidFill>
                <a:latin typeface="Arial"/>
                <a:ea typeface="+mn-ea"/>
                <a:cs typeface="+mn-cs"/>
              </a:rPr>
              <a:t>.</a:t>
            </a:r>
          </a:p>
          <a:p>
            <a:pPr marL="557784" lvl="2" indent="-283464" algn="l">
              <a:buClr>
                <a:srgbClr val="FF9933"/>
              </a:buClr>
              <a:buFont typeface="Wingdings"/>
              <a:buChar char="q"/>
            </a:pPr>
            <a:r>
              <a:rPr lang="en-US" b="0" i="0" dirty="0" err="1"/>
              <a:t>Инновационные</a:t>
            </a:r>
            <a:r>
              <a:rPr lang="en-US" b="0" i="0" dirty="0"/>
              <a:t> </a:t>
            </a:r>
            <a:r>
              <a:rPr lang="en-US" b="0" i="0" dirty="0" err="1"/>
              <a:t>разработки</a:t>
            </a:r>
            <a:r>
              <a:rPr lang="en-US" b="0" i="0" dirty="0"/>
              <a:t>, </a:t>
            </a:r>
            <a:r>
              <a:rPr lang="en-US" b="0" i="0" dirty="0" err="1"/>
              <a:t>связанные</a:t>
            </a:r>
            <a:r>
              <a:rPr lang="en-US" b="0" i="0" dirty="0"/>
              <a:t> с HANA, </a:t>
            </a:r>
            <a:r>
              <a:rPr lang="en-US" b="0" i="0" dirty="0" err="1"/>
              <a:t>рассчитаны</a:t>
            </a:r>
            <a:r>
              <a:rPr lang="en-US" b="0" i="0" dirty="0"/>
              <a:t> на </a:t>
            </a:r>
            <a:r>
              <a:rPr lang="en-US" b="0" i="0" dirty="0" err="1"/>
              <a:t>долгосрочную</a:t>
            </a:r>
            <a:r>
              <a:rPr lang="en-US" b="0" i="0" dirty="0"/>
              <a:t> </a:t>
            </a:r>
            <a:r>
              <a:rPr lang="en-US" b="0" i="0" dirty="0" err="1"/>
              <a:t>перспективу</a:t>
            </a:r>
            <a:r>
              <a:rPr lang="en-US" b="0" i="0" dirty="0"/>
              <a:t>.</a:t>
            </a:r>
          </a:p>
          <a:p>
            <a:pPr marL="557784" lvl="2" indent="-283464" algn="l">
              <a:buClr>
                <a:srgbClr val="FF9933"/>
              </a:buClr>
              <a:buFont typeface="Wingdings"/>
              <a:buChar char="q"/>
            </a:pPr>
            <a:r>
              <a:rPr lang="en-US" b="0" i="0" dirty="0"/>
              <a:t>Более </a:t>
            </a:r>
            <a:r>
              <a:rPr lang="en-US" b="0" i="0" dirty="0" err="1"/>
              <a:t>быстрая</a:t>
            </a:r>
            <a:r>
              <a:rPr lang="en-US" b="0" i="0" dirty="0"/>
              <a:t> </a:t>
            </a:r>
            <a:r>
              <a:rPr lang="en-US" b="0" i="0" dirty="0" err="1" smtClean="0"/>
              <a:t>сертификация</a:t>
            </a:r>
            <a:r>
              <a:rPr lang="ru-RU" b="0" i="0" dirty="0" smtClean="0"/>
              <a:t> </a:t>
            </a:r>
            <a:r>
              <a:rPr lang="en-US" b="0" i="0" dirty="0" err="1" smtClean="0"/>
              <a:t>по</a:t>
            </a:r>
            <a:r>
              <a:rPr lang="en-US" b="0" i="0" dirty="0" smtClean="0"/>
              <a:t> </a:t>
            </a:r>
            <a:r>
              <a:rPr lang="en-US" b="0" i="0" dirty="0" err="1"/>
              <a:t>сравнению</a:t>
            </a:r>
            <a:r>
              <a:rPr lang="en-US" b="0" i="0" dirty="0"/>
              <a:t> с </a:t>
            </a:r>
            <a:r>
              <a:rPr lang="en-US" b="0" i="0" dirty="0" err="1"/>
              <a:t>базами</a:t>
            </a:r>
            <a:r>
              <a:rPr lang="en-US" b="0" i="0" dirty="0"/>
              <a:t> данных </a:t>
            </a:r>
            <a:r>
              <a:rPr lang="en-US" b="0" i="0" dirty="0" err="1"/>
              <a:t>других</a:t>
            </a:r>
            <a:r>
              <a:rPr lang="en-US" b="0" i="0" dirty="0"/>
              <a:t> </a:t>
            </a:r>
            <a:r>
              <a:rPr lang="en-US" b="0" i="0" dirty="0" err="1"/>
              <a:t>поставщиков</a:t>
            </a:r>
            <a:r>
              <a:rPr lang="en-US" b="0" i="0" dirty="0"/>
              <a:t>.</a:t>
            </a:r>
          </a:p>
          <a:p>
            <a:pPr marL="283464" indent="-283464" algn="l" defTabSz="914400">
              <a:spcBef>
                <a:spcPts val="1620"/>
              </a:spcBef>
              <a:buClr>
                <a:srgbClr val="FF9933"/>
              </a:buClr>
              <a:buFont typeface="Wingdings"/>
              <a:buChar char="q"/>
            </a:pPr>
            <a:r>
              <a:rPr lang="en-US" sz="1800" b="1" i="0" dirty="0">
                <a:solidFill>
                  <a:srgbClr val="000000"/>
                </a:solidFill>
                <a:latin typeface="Arial"/>
                <a:ea typeface="+mn-ea"/>
                <a:cs typeface="+mn-cs"/>
              </a:rPr>
              <a:t>﻿﻿﻿</a:t>
            </a:r>
            <a:r>
              <a:rPr lang="en-US" sz="1800" b="1" i="0" dirty="0" err="1">
                <a:solidFill>
                  <a:srgbClr val="000000"/>
                </a:solidFill>
                <a:latin typeface="Arial"/>
                <a:ea typeface="+mn-ea"/>
                <a:cs typeface="+mn-cs"/>
              </a:rPr>
              <a:t>Коммерческая</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модель</a:t>
            </a:r>
            <a:r>
              <a:rPr lang="en-US" sz="1800" b="1" i="0" dirty="0">
                <a:solidFill>
                  <a:srgbClr val="000000"/>
                </a:solidFill>
                <a:latin typeface="Arial"/>
                <a:ea typeface="+mn-ea"/>
                <a:cs typeface="+mn-cs"/>
              </a:rPr>
              <a:t> SAP </a:t>
            </a:r>
            <a:r>
              <a:rPr lang="en-US" sz="1800" b="1" i="0" dirty="0" err="1">
                <a:solidFill>
                  <a:srgbClr val="000000"/>
                </a:solidFill>
                <a:latin typeface="Arial"/>
                <a:ea typeface="+mn-ea"/>
                <a:cs typeface="+mn-cs"/>
              </a:rPr>
              <a:t>позволяет</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клиентам</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относящимся</a:t>
            </a:r>
            <a:r>
              <a:rPr lang="en-US" sz="1800" b="1" i="0" dirty="0">
                <a:solidFill>
                  <a:srgbClr val="000000"/>
                </a:solidFill>
                <a:latin typeface="Arial"/>
                <a:ea typeface="+mn-ea"/>
                <a:cs typeface="+mn-cs"/>
              </a:rPr>
              <a:t> к </a:t>
            </a:r>
            <a:r>
              <a:rPr lang="en-US" sz="1800" b="1" i="0" dirty="0" err="1">
                <a:solidFill>
                  <a:srgbClr val="000000"/>
                </a:solidFill>
                <a:latin typeface="Arial"/>
                <a:ea typeface="+mn-ea"/>
                <a:cs typeface="+mn-cs"/>
              </a:rPr>
              <a:t>группе</a:t>
            </a:r>
            <a:r>
              <a:rPr lang="en-US" sz="1800" b="1" i="0" dirty="0">
                <a:solidFill>
                  <a:srgbClr val="000000"/>
                </a:solidFill>
                <a:latin typeface="Arial"/>
                <a:ea typeface="+mn-ea"/>
                <a:cs typeface="+mn-cs"/>
              </a:rPr>
              <a:t> </a:t>
            </a:r>
            <a:r>
              <a:rPr lang="en-US" sz="1800" b="1" i="0" dirty="0" smtClean="0">
                <a:solidFill>
                  <a:srgbClr val="000000"/>
                </a:solidFill>
                <a:latin typeface="Arial"/>
                <a:ea typeface="+mn-ea"/>
                <a:cs typeface="+mn-cs"/>
              </a:rPr>
              <a:t>Standard Bank</a:t>
            </a:r>
            <a:r>
              <a:rPr lang="ru-RU" dirty="0" smtClean="0">
                <a:solidFill>
                  <a:srgbClr val="000000"/>
                </a:solidFill>
                <a:latin typeface="Arial"/>
              </a:rPr>
              <a:t>,</a:t>
            </a:r>
            <a:r>
              <a:rPr lang="en-US" sz="1800" b="1" i="0" dirty="0" smtClean="0">
                <a:solidFill>
                  <a:srgbClr val="000000"/>
                </a:solidFill>
                <a:latin typeface="Arial"/>
                <a:ea typeface="+mn-ea"/>
                <a:cs typeface="+mn-cs"/>
              </a:rPr>
              <a:t> </a:t>
            </a:r>
            <a:r>
              <a:rPr lang="en-US" sz="1800" b="1" i="0" dirty="0" err="1">
                <a:solidFill>
                  <a:srgbClr val="000000"/>
                </a:solidFill>
                <a:latin typeface="Arial"/>
                <a:ea typeface="+mn-ea"/>
                <a:cs typeface="+mn-cs"/>
              </a:rPr>
              <a:t>разворачивать</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неограниченное</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количество</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серверов</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баз</a:t>
            </a:r>
            <a:r>
              <a:rPr lang="en-US" sz="1800" b="1" i="0" dirty="0">
                <a:solidFill>
                  <a:srgbClr val="000000"/>
                </a:solidFill>
                <a:latin typeface="Arial"/>
                <a:ea typeface="+mn-ea"/>
                <a:cs typeface="+mn-cs"/>
              </a:rPr>
              <a:t> данных в </a:t>
            </a:r>
            <a:r>
              <a:rPr lang="en-US" sz="1800" b="1" i="0" dirty="0" err="1">
                <a:solidFill>
                  <a:srgbClr val="000000"/>
                </a:solidFill>
                <a:latin typeface="Arial"/>
                <a:ea typeface="+mn-ea"/>
                <a:cs typeface="+mn-cs"/>
              </a:rPr>
              <a:t>рамках</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текущей</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стоимости</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приложений</a:t>
            </a:r>
            <a:r>
              <a:rPr lang="en-US" sz="1800" b="1" i="0" dirty="0">
                <a:solidFill>
                  <a:srgbClr val="000000"/>
                </a:solidFill>
                <a:latin typeface="Arial"/>
                <a:ea typeface="+mn-ea"/>
                <a:cs typeface="+mn-cs"/>
              </a:rPr>
              <a:t> SAP (</a:t>
            </a:r>
            <a:r>
              <a:rPr lang="en-US" sz="1800" b="1" i="0" dirty="0" err="1">
                <a:solidFill>
                  <a:srgbClr val="000000"/>
                </a:solidFill>
                <a:latin typeface="Arial"/>
                <a:ea typeface="+mn-ea"/>
                <a:cs typeface="+mn-cs"/>
              </a:rPr>
              <a:t>при</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условии</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что</a:t>
            </a:r>
            <a:r>
              <a:rPr lang="en-US" sz="1800" b="1" i="0" dirty="0">
                <a:solidFill>
                  <a:srgbClr val="000000"/>
                </a:solidFill>
                <a:latin typeface="Arial"/>
                <a:ea typeface="+mn-ea"/>
                <a:cs typeface="+mn-cs"/>
              </a:rPr>
              <a:t> SAV не </a:t>
            </a:r>
            <a:r>
              <a:rPr lang="en-US" sz="1800" b="1" i="0" dirty="0" err="1">
                <a:solidFill>
                  <a:srgbClr val="000000"/>
                </a:solidFill>
                <a:latin typeface="Arial"/>
                <a:ea typeface="+mn-ea"/>
                <a:cs typeface="+mn-cs"/>
              </a:rPr>
              <a:t>увеличивается</a:t>
            </a:r>
            <a:r>
              <a:rPr lang="en-US" sz="1800" b="1" i="0" dirty="0">
                <a:solidFill>
                  <a:srgbClr val="000000"/>
                </a:solidFill>
                <a:latin typeface="Arial"/>
                <a:ea typeface="+mn-ea"/>
                <a:cs typeface="+mn-cs"/>
              </a:rPr>
              <a:t>).</a:t>
            </a:r>
          </a:p>
          <a:p>
            <a:pPr marL="557784" lvl="2" indent="-283464" algn="l">
              <a:buClr>
                <a:srgbClr val="FF9933"/>
              </a:buClr>
              <a:buFont typeface="Wingdings"/>
              <a:buChar char="q"/>
            </a:pPr>
            <a:r>
              <a:rPr lang="en-US" b="0" i="0" dirty="0" err="1"/>
              <a:t>Дополнительные</a:t>
            </a:r>
            <a:r>
              <a:rPr lang="en-US" b="0" i="0" dirty="0"/>
              <a:t> </a:t>
            </a:r>
            <a:r>
              <a:rPr lang="en-US" b="0" i="0" dirty="0" err="1"/>
              <a:t>лицензии</a:t>
            </a:r>
            <a:r>
              <a:rPr lang="en-US" b="0" i="0" dirty="0"/>
              <a:t> для </a:t>
            </a:r>
            <a:r>
              <a:rPr lang="en-US" b="0" i="0" dirty="0" err="1"/>
              <a:t>установки</a:t>
            </a:r>
            <a:r>
              <a:rPr lang="en-US" b="0" i="0" dirty="0"/>
              <a:t> </a:t>
            </a:r>
            <a:r>
              <a:rPr lang="en-US" b="0" i="0" dirty="0" err="1"/>
              <a:t>серверов</a:t>
            </a:r>
            <a:r>
              <a:rPr lang="en-US" b="0" i="0" dirty="0"/>
              <a:t> не </a:t>
            </a:r>
            <a:r>
              <a:rPr lang="en-US" b="0" i="0" dirty="0" err="1"/>
              <a:t>требуются</a:t>
            </a:r>
            <a:r>
              <a:rPr lang="en-US" b="0" i="0" dirty="0"/>
              <a:t>.</a:t>
            </a:r>
          </a:p>
          <a:p>
            <a:pPr marL="557784" lvl="2" indent="-283464" algn="l">
              <a:buClr>
                <a:srgbClr val="FF9933"/>
              </a:buClr>
              <a:buFont typeface="Wingdings"/>
              <a:buChar char="q"/>
            </a:pPr>
            <a:r>
              <a:rPr lang="en-US" b="0" i="0" dirty="0" err="1"/>
              <a:t>Дополнительные</a:t>
            </a:r>
            <a:r>
              <a:rPr lang="en-US" b="0" i="0" dirty="0"/>
              <a:t> </a:t>
            </a:r>
            <a:r>
              <a:rPr lang="en-US" b="0" i="0" dirty="0" err="1"/>
              <a:t>усилия</a:t>
            </a:r>
            <a:r>
              <a:rPr lang="en-US" b="0" i="0" dirty="0"/>
              <a:t> для </a:t>
            </a:r>
            <a:r>
              <a:rPr lang="en-US" b="0" i="0" dirty="0" err="1"/>
              <a:t>сопровождения</a:t>
            </a:r>
            <a:r>
              <a:rPr lang="en-US" b="0" i="0" dirty="0"/>
              <a:t> </a:t>
            </a:r>
            <a:r>
              <a:rPr lang="en-US" b="0" i="0" dirty="0" err="1"/>
              <a:t>новых</a:t>
            </a:r>
            <a:r>
              <a:rPr lang="en-US" b="0" i="0" dirty="0"/>
              <a:t> </a:t>
            </a:r>
            <a:r>
              <a:rPr lang="en-US" b="0" i="0" dirty="0" err="1"/>
              <a:t>сред</a:t>
            </a:r>
            <a:r>
              <a:rPr lang="en-US" b="0" i="0" dirty="0"/>
              <a:t> не </a:t>
            </a:r>
            <a:r>
              <a:rPr lang="en-US" b="0" i="0" dirty="0" err="1"/>
              <a:t>потребуются</a:t>
            </a:r>
            <a:r>
              <a:rPr lang="en-US" b="0" i="0" dirty="0"/>
              <a:t>.</a:t>
            </a:r>
          </a:p>
          <a:p>
            <a:pPr marL="283464" indent="-283464" algn="l" defTabSz="914400">
              <a:spcBef>
                <a:spcPts val="1620"/>
              </a:spcBef>
              <a:buClr>
                <a:srgbClr val="FF9933"/>
              </a:buClr>
              <a:buFont typeface="Wingdings"/>
              <a:buChar char="q"/>
            </a:pPr>
            <a:r>
              <a:rPr lang="en-US" sz="1800" b="1" i="0" dirty="0" err="1">
                <a:solidFill>
                  <a:srgbClr val="000000"/>
                </a:solidFill>
                <a:latin typeface="Arial"/>
                <a:ea typeface="+mn-ea"/>
                <a:cs typeface="+mn-cs"/>
              </a:rPr>
              <a:t>Комплексное</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обслуживание</a:t>
            </a:r>
            <a:r>
              <a:rPr lang="en-US" sz="1800" b="1" i="0" dirty="0">
                <a:solidFill>
                  <a:srgbClr val="000000"/>
                </a:solidFill>
                <a:latin typeface="Arial"/>
                <a:ea typeface="+mn-ea"/>
                <a:cs typeface="+mn-cs"/>
              </a:rPr>
              <a:t> на </a:t>
            </a:r>
            <a:r>
              <a:rPr lang="en-US" sz="1800" b="1" i="0" dirty="0" err="1">
                <a:solidFill>
                  <a:srgbClr val="000000"/>
                </a:solidFill>
                <a:latin typeface="Arial"/>
                <a:ea typeface="+mn-ea"/>
                <a:cs typeface="+mn-cs"/>
              </a:rPr>
              <a:t>протяжении</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всего</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жизненного</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цикла</a:t>
            </a:r>
            <a:r>
              <a:rPr lang="en-US" sz="1800" b="1" i="0" dirty="0">
                <a:solidFill>
                  <a:srgbClr val="000000"/>
                </a:solidFill>
                <a:latin typeface="Arial"/>
                <a:ea typeface="+mn-ea"/>
                <a:cs typeface="+mn-cs"/>
              </a:rPr>
              <a:t> в </a:t>
            </a:r>
            <a:r>
              <a:rPr lang="en-US" sz="1800" b="1" i="0" dirty="0" err="1">
                <a:solidFill>
                  <a:srgbClr val="000000"/>
                </a:solidFill>
                <a:latin typeface="Arial"/>
                <a:ea typeface="+mn-ea"/>
                <a:cs typeface="+mn-cs"/>
              </a:rPr>
              <a:t>рамках</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соглашения</a:t>
            </a:r>
            <a:r>
              <a:rPr lang="en-US" sz="1800" b="1" i="0" dirty="0">
                <a:solidFill>
                  <a:srgbClr val="000000"/>
                </a:solidFill>
                <a:latin typeface="Arial"/>
                <a:ea typeface="+mn-ea"/>
                <a:cs typeface="+mn-cs"/>
              </a:rPr>
              <a:t> с SAP о </a:t>
            </a:r>
            <a:r>
              <a:rPr lang="en-US" sz="1800" b="1" i="0" dirty="0" err="1">
                <a:solidFill>
                  <a:srgbClr val="000000"/>
                </a:solidFill>
                <a:latin typeface="Arial"/>
                <a:ea typeface="+mn-ea"/>
                <a:cs typeface="+mn-cs"/>
              </a:rPr>
              <a:t>поддержке</a:t>
            </a:r>
            <a:r>
              <a:rPr lang="en-US" sz="1800" b="1" i="0" dirty="0">
                <a:solidFill>
                  <a:srgbClr val="000000"/>
                </a:solidFill>
                <a:latin typeface="Arial"/>
                <a:ea typeface="+mn-ea"/>
                <a:cs typeface="+mn-cs"/>
              </a:rPr>
              <a:t> в </a:t>
            </a:r>
            <a:r>
              <a:rPr lang="en-US" sz="1800" b="1" i="0" dirty="0" err="1">
                <a:solidFill>
                  <a:srgbClr val="000000"/>
                </a:solidFill>
                <a:latin typeface="Arial"/>
                <a:ea typeface="+mn-ea"/>
                <a:cs typeface="+mn-cs"/>
              </a:rPr>
              <a:t>формате</a:t>
            </a:r>
            <a:r>
              <a:rPr lang="en-US" sz="1800" b="1" i="0" dirty="0">
                <a:solidFill>
                  <a:srgbClr val="000000"/>
                </a:solidFill>
                <a:latin typeface="Arial"/>
                <a:ea typeface="+mn-ea"/>
                <a:cs typeface="+mn-cs"/>
              </a:rPr>
              <a:t> </a:t>
            </a:r>
            <a:r>
              <a:rPr lang="ru-RU" sz="1800" b="1" i="0" dirty="0" smtClean="0">
                <a:solidFill>
                  <a:srgbClr val="000000"/>
                </a:solidFill>
                <a:latin typeface="Arial"/>
                <a:ea typeface="+mn-ea"/>
                <a:cs typeface="+mn-cs"/>
              </a:rPr>
              <a:t>«</a:t>
            </a:r>
            <a:r>
              <a:rPr lang="en-US" sz="1800" b="1" i="0" dirty="0" smtClean="0">
                <a:solidFill>
                  <a:srgbClr val="000000"/>
                </a:solidFill>
                <a:latin typeface="Arial"/>
                <a:ea typeface="+mn-ea"/>
                <a:cs typeface="+mn-cs"/>
              </a:rPr>
              <a:t>7+2</a:t>
            </a:r>
            <a:r>
              <a:rPr lang="ru-RU" sz="1800" b="1" i="0" dirty="0" smtClean="0">
                <a:solidFill>
                  <a:srgbClr val="000000"/>
                </a:solidFill>
                <a:latin typeface="Arial"/>
                <a:ea typeface="+mn-ea"/>
                <a:cs typeface="+mn-cs"/>
              </a:rPr>
              <a:t>»</a:t>
            </a:r>
            <a:r>
              <a:rPr lang="en-US" sz="1800" b="1" i="0" dirty="0" smtClean="0">
                <a:solidFill>
                  <a:srgbClr val="000000"/>
                </a:solidFill>
                <a:latin typeface="Arial"/>
                <a:ea typeface="+mn-ea"/>
                <a:cs typeface="+mn-cs"/>
              </a:rPr>
              <a:t>.</a:t>
            </a:r>
            <a:endParaRPr lang="en-US" sz="1800" b="1" i="0" dirty="0">
              <a:solidFill>
                <a:srgbClr val="000000"/>
              </a:solidFill>
              <a:latin typeface="Arial"/>
              <a:ea typeface="+mn-ea"/>
              <a:cs typeface="+mn-cs"/>
            </a:endParaRPr>
          </a:p>
          <a:p>
            <a:pPr marL="283464" indent="-283464" algn="l" defTabSz="914400">
              <a:spcBef>
                <a:spcPts val="1620"/>
              </a:spcBef>
              <a:buClr>
                <a:srgbClr val="FF9933"/>
              </a:buClr>
              <a:buFont typeface="Wingdings"/>
              <a:buChar char="q"/>
            </a:pPr>
            <a:r>
              <a:rPr lang="en-US" sz="1800" b="1" i="0" dirty="0">
                <a:solidFill>
                  <a:srgbClr val="000000"/>
                </a:solidFill>
                <a:latin typeface="Arial"/>
                <a:ea typeface="+mn-ea"/>
                <a:cs typeface="+mn-cs"/>
              </a:rPr>
              <a:t>Gartner </a:t>
            </a:r>
            <a:r>
              <a:rPr lang="en-US" sz="1800" b="1" i="0" dirty="0" err="1">
                <a:solidFill>
                  <a:srgbClr val="000000"/>
                </a:solidFill>
                <a:latin typeface="Arial"/>
                <a:ea typeface="+mn-ea"/>
                <a:cs typeface="+mn-cs"/>
              </a:rPr>
              <a:t>предлагает</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рассматривать</a:t>
            </a:r>
            <a:r>
              <a:rPr lang="en-US" sz="1800" b="1" i="0" dirty="0">
                <a:solidFill>
                  <a:srgbClr val="000000"/>
                </a:solidFill>
                <a:latin typeface="Arial"/>
                <a:ea typeface="+mn-ea"/>
                <a:cs typeface="+mn-cs"/>
              </a:rPr>
              <a:t> Sybase ASE в </a:t>
            </a:r>
            <a:r>
              <a:rPr lang="en-US" sz="1800" b="1" i="0" dirty="0" err="1">
                <a:solidFill>
                  <a:srgbClr val="000000"/>
                </a:solidFill>
                <a:latin typeface="Arial"/>
                <a:ea typeface="+mn-ea"/>
                <a:cs typeface="+mn-cs"/>
              </a:rPr>
              <a:t>качестве</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основной</a:t>
            </a:r>
            <a:r>
              <a:rPr lang="en-US" sz="1800" b="1" i="0" dirty="0">
                <a:solidFill>
                  <a:srgbClr val="000000"/>
                </a:solidFill>
                <a:latin typeface="Arial"/>
                <a:ea typeface="+mn-ea"/>
                <a:cs typeface="+mn-cs"/>
              </a:rPr>
              <a:t> СУБД </a:t>
            </a:r>
            <a:r>
              <a:rPr lang="en-US" sz="1800" b="1" i="0" dirty="0" err="1" smtClean="0">
                <a:solidFill>
                  <a:srgbClr val="000000"/>
                </a:solidFill>
                <a:latin typeface="Arial"/>
                <a:ea typeface="+mn-ea"/>
                <a:cs typeface="+mn-cs"/>
              </a:rPr>
              <a:t>для</a:t>
            </a:r>
            <a:r>
              <a:rPr lang="ru-RU" sz="1800" b="1" i="0" dirty="0" smtClean="0">
                <a:solidFill>
                  <a:srgbClr val="000000"/>
                </a:solidFill>
                <a:latin typeface="Arial"/>
                <a:ea typeface="+mn-ea"/>
                <a:cs typeface="+mn-cs"/>
              </a:rPr>
              <a:t> </a:t>
            </a:r>
            <a:r>
              <a:rPr lang="en-US" sz="1800" b="1" i="0" dirty="0" err="1" smtClean="0">
                <a:solidFill>
                  <a:srgbClr val="000000"/>
                </a:solidFill>
                <a:latin typeface="Arial"/>
                <a:ea typeface="+mn-ea"/>
                <a:cs typeface="+mn-cs"/>
              </a:rPr>
              <a:t>решений</a:t>
            </a:r>
            <a:r>
              <a:rPr lang="en-US" sz="1800" b="1" i="0" dirty="0" smtClean="0">
                <a:solidFill>
                  <a:srgbClr val="000000"/>
                </a:solidFill>
                <a:latin typeface="Arial"/>
                <a:ea typeface="+mn-ea"/>
                <a:cs typeface="+mn-cs"/>
              </a:rPr>
              <a:t> </a:t>
            </a:r>
            <a:r>
              <a:rPr lang="en-US" sz="1800" b="1" i="0" dirty="0">
                <a:solidFill>
                  <a:srgbClr val="000000"/>
                </a:solidFill>
                <a:latin typeface="Arial"/>
                <a:ea typeface="+mn-ea"/>
                <a:cs typeface="+mn-cs"/>
              </a:rPr>
              <a:t>SAP.</a:t>
            </a:r>
          </a:p>
          <a:p>
            <a:pPr marL="283464" indent="-283464" algn="l" defTabSz="914400">
              <a:spcBef>
                <a:spcPts val="1620"/>
              </a:spcBef>
              <a:buClr>
                <a:srgbClr val="FF9933"/>
              </a:buClr>
              <a:buFont typeface="Wingdings"/>
              <a:buChar char="q"/>
            </a:pPr>
            <a:r>
              <a:rPr lang="en-US" sz="1800" b="1" i="0" dirty="0">
                <a:solidFill>
                  <a:srgbClr val="000000"/>
                </a:solidFill>
                <a:latin typeface="Arial"/>
                <a:ea typeface="+mn-ea"/>
                <a:cs typeface="+mn-cs"/>
              </a:rPr>
              <a:t>Sybase на </a:t>
            </a:r>
            <a:r>
              <a:rPr lang="en-US" sz="1800" b="1" i="0" dirty="0" err="1">
                <a:solidFill>
                  <a:srgbClr val="000000"/>
                </a:solidFill>
                <a:latin typeface="Arial"/>
                <a:ea typeface="+mn-ea"/>
                <a:cs typeface="+mn-cs"/>
              </a:rPr>
              <a:t>протяжении</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долгого</a:t>
            </a:r>
            <a:r>
              <a:rPr lang="en-US" sz="1800" b="1" i="0" dirty="0">
                <a:solidFill>
                  <a:srgbClr val="000000"/>
                </a:solidFill>
                <a:latin typeface="Arial"/>
                <a:ea typeface="+mn-ea"/>
                <a:cs typeface="+mn-cs"/>
              </a:rPr>
              <a:t> времени </a:t>
            </a:r>
            <a:r>
              <a:rPr lang="en-US" sz="1800" b="1" i="0" dirty="0" err="1">
                <a:solidFill>
                  <a:srgbClr val="000000"/>
                </a:solidFill>
                <a:latin typeface="Arial"/>
                <a:ea typeface="+mn-ea"/>
                <a:cs typeface="+mn-cs"/>
              </a:rPr>
              <a:t>обеспечивает</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превосходную</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поддержку</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своих</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клиентов</a:t>
            </a:r>
            <a:r>
              <a:rPr lang="en-US" sz="1800" b="1" i="0" dirty="0">
                <a:solidFill>
                  <a:srgbClr val="000000"/>
                </a:solidFill>
                <a:latin typeface="Arial"/>
                <a:ea typeface="+mn-ea"/>
                <a:cs typeface="+mn-cs"/>
              </a:rPr>
              <a:t>.</a:t>
            </a:r>
          </a:p>
          <a:p>
            <a:pPr marL="557784" lvl="2" indent="-283464" algn="l">
              <a:buClr>
                <a:srgbClr val="FF9933"/>
              </a:buClr>
              <a:buFont typeface="Wingdings"/>
              <a:buChar char="q"/>
            </a:pPr>
            <a:r>
              <a:rPr lang="en-US" b="0" i="0" dirty="0" err="1"/>
              <a:t>Последнее</a:t>
            </a:r>
            <a:r>
              <a:rPr lang="en-US" b="0" i="0" dirty="0"/>
              <a:t> </a:t>
            </a:r>
            <a:r>
              <a:rPr lang="en-US" b="0" i="0" dirty="0" err="1"/>
              <a:t>исследование</a:t>
            </a:r>
            <a:r>
              <a:rPr lang="en-US" b="0" i="0" dirty="0"/>
              <a:t> </a:t>
            </a:r>
            <a:r>
              <a:rPr lang="en-US" b="0" i="0" dirty="0" err="1"/>
              <a:t>показало</a:t>
            </a:r>
            <a:r>
              <a:rPr lang="en-US" b="0" i="0" dirty="0"/>
              <a:t>, </a:t>
            </a:r>
            <a:r>
              <a:rPr lang="en-US" b="0" i="0" dirty="0" err="1"/>
              <a:t>что</a:t>
            </a:r>
            <a:r>
              <a:rPr lang="en-US" b="0" i="0" dirty="0"/>
              <a:t> </a:t>
            </a:r>
            <a:r>
              <a:rPr lang="en-US" b="0" i="0" dirty="0" err="1"/>
              <a:t>удовлетворенность</a:t>
            </a:r>
            <a:r>
              <a:rPr lang="en-US" b="0" i="0" dirty="0"/>
              <a:t> </a:t>
            </a:r>
            <a:r>
              <a:rPr lang="en-US" b="0" i="0" dirty="0" err="1"/>
              <a:t>клиентов</a:t>
            </a:r>
            <a:r>
              <a:rPr lang="en-US" b="0" i="0" dirty="0"/>
              <a:t> </a:t>
            </a:r>
            <a:r>
              <a:rPr lang="en-US" b="0" i="0" dirty="0" err="1"/>
              <a:t>достигает</a:t>
            </a:r>
            <a:r>
              <a:rPr lang="en-US" b="0" i="0" dirty="0"/>
              <a:t> </a:t>
            </a:r>
            <a:r>
              <a:rPr lang="en-US" b="0" i="0" dirty="0" smtClean="0"/>
              <a:t>97</a:t>
            </a:r>
            <a:r>
              <a:rPr lang="ru-RU" b="0" i="0" dirty="0" smtClean="0"/>
              <a:t> </a:t>
            </a:r>
            <a:r>
              <a:rPr lang="en-US" b="0" i="0" dirty="0" smtClean="0"/>
              <a:t>%.</a:t>
            </a:r>
            <a:endParaRPr lang="en-US" b="0" i="0" dirty="0"/>
          </a:p>
          <a:p>
            <a:pPr marL="557784" lvl="2" indent="-283464" algn="l">
              <a:buClr>
                <a:srgbClr val="FF9933"/>
              </a:buClr>
              <a:buFont typeface="Wingdings"/>
              <a:buChar char="q"/>
            </a:pPr>
            <a:endParaRPr lang="en-US" dirty="0" smtClean="0"/>
          </a:p>
          <a:p>
            <a:pPr marL="283464" lvl="1" indent="-283464" algn="l">
              <a:buClr>
                <a:srgbClr val="FF9933"/>
              </a:buClr>
              <a:buFont typeface="Wingdings"/>
              <a:buChar char="q"/>
            </a:pPr>
            <a:r>
              <a:rPr lang="en-US" b="1" i="0" dirty="0" err="1"/>
              <a:t>По</a:t>
            </a:r>
            <a:r>
              <a:rPr lang="en-US" b="1" i="0" dirty="0"/>
              <a:t> </a:t>
            </a:r>
            <a:r>
              <a:rPr lang="en-US" b="1" i="0" dirty="0" err="1"/>
              <a:t>данным</a:t>
            </a:r>
            <a:r>
              <a:rPr lang="en-US" b="1" i="0" dirty="0"/>
              <a:t> </a:t>
            </a:r>
            <a:r>
              <a:rPr lang="en-US" b="1" i="0" dirty="0" err="1"/>
              <a:t>исследования</a:t>
            </a:r>
            <a:r>
              <a:rPr lang="en-US" b="1" i="0" dirty="0"/>
              <a:t> The Standish </a:t>
            </a:r>
            <a:r>
              <a:rPr lang="en-US" b="1" i="0" dirty="0" smtClean="0"/>
              <a:t>Group </a:t>
            </a:r>
            <a:r>
              <a:rPr lang="en-US" b="1" i="0" dirty="0" err="1"/>
              <a:t>использование</a:t>
            </a:r>
            <a:r>
              <a:rPr lang="en-US" b="1" i="0" dirty="0"/>
              <a:t> ASE </a:t>
            </a:r>
            <a:r>
              <a:rPr lang="en-US" b="1" i="0" dirty="0" err="1"/>
              <a:t>вместо</a:t>
            </a:r>
            <a:r>
              <a:rPr lang="en-US" b="1" i="0" dirty="0"/>
              <a:t> СУБД Oracle </a:t>
            </a:r>
            <a:r>
              <a:rPr lang="en-US" b="1" i="0" dirty="0" err="1"/>
              <a:t>обеспечивает</a:t>
            </a:r>
            <a:r>
              <a:rPr lang="en-US" b="1" i="0" dirty="0"/>
              <a:t> </a:t>
            </a:r>
            <a:r>
              <a:rPr lang="en-US" b="1" i="0" dirty="0" err="1"/>
              <a:t>снижение</a:t>
            </a:r>
            <a:r>
              <a:rPr lang="en-US" b="1" i="0" dirty="0"/>
              <a:t> </a:t>
            </a:r>
            <a:r>
              <a:rPr lang="en-US" b="1" i="0" dirty="0" err="1"/>
              <a:t>операционных</a:t>
            </a:r>
            <a:r>
              <a:rPr lang="en-US" b="1" i="0" dirty="0"/>
              <a:t> </a:t>
            </a:r>
            <a:r>
              <a:rPr lang="en-US" b="1" i="0" dirty="0" err="1"/>
              <a:t>затрат</a:t>
            </a:r>
            <a:r>
              <a:rPr lang="en-US" b="1" i="0" dirty="0"/>
              <a:t> на </a:t>
            </a:r>
            <a:r>
              <a:rPr lang="en-US" b="1" i="0" dirty="0" smtClean="0"/>
              <a:t>10</a:t>
            </a:r>
            <a:r>
              <a:rPr lang="ru-RU" b="1" i="0" dirty="0" smtClean="0"/>
              <a:t>-</a:t>
            </a:r>
            <a:r>
              <a:rPr lang="en-US" b="1" i="0" dirty="0" smtClean="0"/>
              <a:t>19</a:t>
            </a:r>
            <a:r>
              <a:rPr lang="ru-RU" b="1" i="0" dirty="0" smtClean="0"/>
              <a:t> </a:t>
            </a:r>
            <a:r>
              <a:rPr lang="en-US" b="1" i="0" dirty="0" smtClean="0"/>
              <a:t>%.</a:t>
            </a:r>
            <a:endParaRPr lang="en-US" b="1" i="0" dirty="0"/>
          </a:p>
          <a:p>
            <a:pPr marL="0" indent="0" algn="l" defTabSz="914400">
              <a:spcBef>
                <a:spcPts val="1620"/>
              </a:spcBef>
              <a:buNone/>
            </a:pPr>
            <a:endParaRPr lang="en-US" dirty="0" smtClean="0"/>
          </a:p>
        </p:txBody>
      </p:sp>
      <p:sp>
        <p:nvSpPr>
          <p:cNvPr id="10" name="TextBox 9"/>
          <p:cNvSpPr txBox="1"/>
          <p:nvPr/>
        </p:nvSpPr>
        <p:spPr>
          <a:xfrm>
            <a:off x="8805333" y="7332133"/>
            <a:ext cx="184666" cy="369332"/>
          </a:xfrm>
          <a:prstGeom prst="rect">
            <a:avLst/>
          </a:prstGeom>
          <a:noFill/>
        </p:spPr>
        <p:txBody>
          <a:bodyPr wrap="none" rtlCol="0">
            <a:spAutoFit/>
          </a:bodyPr>
          <a:lstStyle/>
          <a:p>
            <a:pPr fontAlgn="base">
              <a:spcBef>
                <a:spcPct val="50000"/>
              </a:spcBef>
              <a:spcAft>
                <a:spcPct val="0"/>
              </a:spcAft>
              <a:buClr>
                <a:srgbClr val="F0AB00"/>
              </a:buClr>
              <a:buSzPct val="80000"/>
            </a:pPr>
            <a:endParaRPr lang="en-US" sz="1800" kern="0" dirty="0" smtClean="0">
              <a:ea typeface="Arial Unicode MS" pitchFamily="34" charset="-128"/>
              <a:cs typeface="Arial Unicode MS" pitchFamily="34" charset="-128"/>
            </a:endParaRPr>
          </a:p>
        </p:txBody>
      </p:sp>
    </p:spTree>
    <p:extLst>
      <p:ext uri="{BB962C8B-B14F-4D97-AF65-F5344CB8AC3E}">
        <p14:creationId xmlns="" xmlns:p14="http://schemas.microsoft.com/office/powerpoint/2010/main" val="23687564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ru-RU" dirty="0" smtClean="0"/>
              <a:t>Спасибо</a:t>
            </a:r>
            <a:r>
              <a:rPr lang="en-US" dirty="0" smtClean="0"/>
              <a:t>!</a:t>
            </a:r>
            <a:endParaRPr lang="en-US" dirty="0"/>
          </a:p>
        </p:txBody>
      </p:sp>
      <p:sp>
        <p:nvSpPr>
          <p:cNvPr id="4" name="Text Placeholder 3"/>
          <p:cNvSpPr>
            <a:spLocks noGrp="1"/>
          </p:cNvSpPr>
          <p:nvPr>
            <p:ph type="body" sz="quarter" idx="10"/>
          </p:nvPr>
        </p:nvSpPr>
        <p:spPr/>
        <p:txBody>
          <a:bodyPr/>
          <a:lstStyle/>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ru-RU" dirty="0" smtClean="0"/>
              <a:t>Ограничение ответственности</a:t>
            </a:r>
            <a:endParaRPr lang="en-US" dirty="0"/>
          </a:p>
        </p:txBody>
      </p:sp>
      <p:sp>
        <p:nvSpPr>
          <p:cNvPr id="6" name="Rectangle 3"/>
          <p:cNvSpPr txBox="1">
            <a:spLocks noChangeArrowheads="1"/>
          </p:cNvSpPr>
          <p:nvPr/>
        </p:nvSpPr>
        <p:spPr>
          <a:xfrm>
            <a:off x="254000" y="1600199"/>
            <a:ext cx="8628063" cy="5102225"/>
          </a:xfrm>
          <a:prstGeom prst="rect">
            <a:avLst/>
          </a:prstGeom>
        </p:spPr>
        <p:txBody>
          <a:bodyPr/>
          <a:lstStyle/>
          <a:p>
            <a:pPr lvl="0">
              <a:spcBef>
                <a:spcPts val="1620"/>
              </a:spcBef>
              <a:buClr>
                <a:schemeClr val="accent1"/>
              </a:buClr>
              <a:buSzPct val="80000"/>
              <a:defRPr/>
            </a:pPr>
            <a:r>
              <a:rPr lang="ru-RU" dirty="0" smtClean="0">
                <a:latin typeface="+mn-lt"/>
              </a:rPr>
              <a:t>Эта презентация представляет общую информацию о наших продуктах; </a:t>
            </a:r>
            <a:br>
              <a:rPr lang="ru-RU" dirty="0" smtClean="0">
                <a:latin typeface="+mn-lt"/>
              </a:rPr>
            </a:br>
            <a:r>
              <a:rPr lang="ru-RU" dirty="0" smtClean="0">
                <a:latin typeface="+mn-lt"/>
              </a:rPr>
              <a:t>ее не следует использовать при принятии решений о покупке. Презентация </a:t>
            </a:r>
            <a:br>
              <a:rPr lang="ru-RU" dirty="0" smtClean="0">
                <a:latin typeface="+mn-lt"/>
              </a:rPr>
            </a:br>
            <a:r>
              <a:rPr lang="ru-RU" dirty="0" smtClean="0">
                <a:latin typeface="+mn-lt"/>
              </a:rPr>
              <a:t>не подпадает под условия лицензионного соглашения или иного соглашения, заключенного вами с компанией SAP. SAP не дает обязательств вести какое-либо направление бизнеса, указанное в этой презентации, либо разрабатывать или осуществлять какие-либо упомянутые здесь функции. Презентация и стратегия SAP в области возможных будущих разработок могут меняться в любое время по любой причине без предварительного уведомления. </a:t>
            </a:r>
          </a:p>
          <a:p>
            <a:pPr lvl="0">
              <a:spcBef>
                <a:spcPts val="1620"/>
              </a:spcBef>
              <a:buClr>
                <a:schemeClr val="accent1"/>
              </a:buClr>
              <a:buSzPct val="80000"/>
              <a:defRPr/>
            </a:pPr>
            <a:r>
              <a:rPr lang="ru-RU" dirty="0" smtClean="0">
                <a:latin typeface="+mn-lt"/>
              </a:rPr>
              <a:t>Этот документ предоставляется без какой-либо явной или подразумеваемой гарантии, в т. ч. без гарантии коммерческой годности, пригодности для каких-либо целей или защиты прав третьих лиц. Компания SAP не принимает на себя ответственность за ошибки или упущения, содержащиеся в этом документе, кроме случаев, если такие недочеты были совершены намеренно или по грубой неосторожности SAP.</a:t>
            </a:r>
          </a:p>
          <a:p>
            <a:pPr marL="0" marR="0" lvl="0" indent="0" algn="l" defTabSz="914400" rtl="0" eaLnBrk="1" fontAlgn="auto" latinLnBrk="0" hangingPunct="1">
              <a:lnSpc>
                <a:spcPct val="100000"/>
              </a:lnSpc>
              <a:spcBef>
                <a:spcPts val="1620"/>
              </a:spcBef>
              <a:spcAft>
                <a:spcPts val="0"/>
              </a:spcAft>
              <a:buClr>
                <a:schemeClr val="accent1"/>
              </a:buClr>
              <a:buSzPct val="80000"/>
              <a:buFont typeface="Wingdings" pitchFamily="2" charset="2"/>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Title 410"/>
          <p:cNvSpPr>
            <a:spLocks noGrp="1"/>
          </p:cNvSpPr>
          <p:nvPr>
            <p:ph type="title"/>
          </p:nvPr>
        </p:nvSpPr>
        <p:spPr bwMode="gray"/>
        <p:txBody>
          <a:bodyPr/>
          <a:lstStyle/>
          <a:p>
            <a:pPr algn="l" defTabSz="914400">
              <a:spcBef>
                <a:spcPts val="0"/>
              </a:spcBef>
              <a:buNone/>
            </a:pPr>
            <a:r>
              <a:rPr lang="en-US" sz="2400" b="1" i="0" dirty="0">
                <a:solidFill>
                  <a:srgbClr val="666666"/>
                </a:solidFill>
                <a:latin typeface="Arial"/>
                <a:ea typeface="+mj-ea"/>
                <a:cs typeface="+mj-cs"/>
              </a:rPr>
              <a:t>Обзор предложений SAP в сфере СУБД</a:t>
            </a:r>
          </a:p>
        </p:txBody>
      </p:sp>
      <p:sp>
        <p:nvSpPr>
          <p:cNvPr id="6" name="Flowchart: Magnetic Disk 5"/>
          <p:cNvSpPr/>
          <p:nvPr/>
        </p:nvSpPr>
        <p:spPr bwMode="gray">
          <a:xfrm>
            <a:off x="239879" y="2333449"/>
            <a:ext cx="2653929" cy="3400377"/>
          </a:xfrm>
          <a:prstGeom prst="flowChartMagneticDisk">
            <a:avLst/>
          </a:prstGeom>
          <a:solidFill>
            <a:schemeClr val="tx2"/>
          </a:solidFill>
          <a:ln w="6350" algn="ctr">
            <a:solidFill>
              <a:schemeClr val="bg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B/>
          </a:sp3d>
        </p:spPr>
        <p:txBody>
          <a:bodyPr lIns="90000" tIns="72000" rIns="90000" bIns="72000" rtlCol="0" anchor="ctr"/>
          <a:lstStyle/>
          <a:p>
            <a:pPr marL="109728" marR="0" indent="-109728" algn="l" defTabSz="914400">
              <a:lnSpc>
                <a:spcPct val="100000"/>
              </a:lnSpc>
              <a:spcBef>
                <a:spcPts val="720"/>
              </a:spcBef>
              <a:spcAft>
                <a:spcPts val="0"/>
              </a:spcAft>
              <a:buClr>
                <a:srgbClr val="F0AB00"/>
              </a:buClr>
              <a:buSzPct val="80000"/>
              <a:buFont typeface="Arial"/>
              <a:buChar char="•"/>
            </a:pPr>
            <a:r>
              <a:rPr lang="en-US" sz="1000" b="1" i="0" dirty="0">
                <a:solidFill>
                  <a:srgbClr val="FFFFFF"/>
                </a:solidFill>
                <a:latin typeface="Arial"/>
                <a:ea typeface="Arial Unicode MS"/>
                <a:cs typeface="Arial Unicode MS"/>
              </a:rPr>
              <a:t>Сфера </a:t>
            </a:r>
            <a:r>
              <a:rPr lang="en-US" sz="1000" b="1" i="0" dirty="0" err="1">
                <a:solidFill>
                  <a:srgbClr val="FFFFFF"/>
                </a:solidFill>
                <a:latin typeface="Arial"/>
                <a:ea typeface="Arial Unicode MS"/>
                <a:cs typeface="Arial Unicode MS"/>
              </a:rPr>
              <a:t>применения</a:t>
            </a:r>
            <a:r>
              <a:rPr lang="en-US" sz="1000" b="1" i="0" dirty="0" smtClean="0">
                <a:solidFill>
                  <a:srgbClr val="FFFFFF"/>
                </a:solidFill>
                <a:latin typeface="Arial"/>
                <a:ea typeface="Arial Unicode MS"/>
                <a:cs typeface="Arial Unicode MS"/>
              </a:rPr>
              <a:t>:</a:t>
            </a:r>
            <a:r>
              <a:rPr lang="en-US" sz="1000" b="0" i="0" dirty="0" smtClean="0">
                <a:solidFill>
                  <a:srgbClr val="FFFFFF"/>
                </a:solidFill>
                <a:latin typeface="Arial"/>
                <a:ea typeface="Arial Unicode MS"/>
                <a:cs typeface="Arial Unicode MS"/>
              </a:rPr>
              <a:t> БД </a:t>
            </a:r>
            <a:r>
              <a:rPr lang="en-US" sz="1000" b="0" i="0" dirty="0">
                <a:solidFill>
                  <a:srgbClr val="FFFFFF"/>
                </a:solidFill>
                <a:latin typeface="Arial"/>
                <a:ea typeface="Arial Unicode MS"/>
                <a:cs typeface="Arial Unicode MS"/>
              </a:rPr>
              <a:t>для SAP Business Suite; работа с OLTP</a:t>
            </a:r>
          </a:p>
          <a:p>
            <a:pPr marL="109728" marR="0" indent="-109728" algn="l" defTabSz="914400">
              <a:lnSpc>
                <a:spcPct val="100000"/>
              </a:lnSpc>
              <a:spcBef>
                <a:spcPts val="720"/>
              </a:spcBef>
              <a:spcAft>
                <a:spcPts val="0"/>
              </a:spcAft>
              <a:buClr>
                <a:srgbClr val="F0AB00"/>
              </a:buClr>
              <a:buSzPct val="80000"/>
              <a:buFont typeface="Arial"/>
              <a:buChar char="•"/>
            </a:pPr>
            <a:r>
              <a:rPr lang="en-US" sz="1000" b="1" i="0" dirty="0">
                <a:solidFill>
                  <a:srgbClr val="FFFFFF"/>
                </a:solidFill>
                <a:latin typeface="Arial"/>
                <a:ea typeface="Arial Unicode MS"/>
                <a:cs typeface="Arial Unicode MS"/>
              </a:rPr>
              <a:t>Особенности:</a:t>
            </a:r>
            <a:r>
              <a:rPr lang="en-US" sz="1000" b="0" i="0" dirty="0">
                <a:solidFill>
                  <a:srgbClr val="FFFFFF"/>
                </a:solidFill>
                <a:latin typeface="Arial"/>
                <a:ea typeface="Arial Unicode MS"/>
                <a:cs typeface="Arial Unicode MS"/>
              </a:rPr>
              <a:t> низкая полная стоимость владения.</a:t>
            </a:r>
          </a:p>
          <a:p>
            <a:pPr marL="109728" marR="0" indent="-109728" algn="l" defTabSz="914400">
              <a:lnSpc>
                <a:spcPct val="100000"/>
              </a:lnSpc>
              <a:spcBef>
                <a:spcPts val="720"/>
              </a:spcBef>
              <a:spcAft>
                <a:spcPts val="0"/>
              </a:spcAft>
              <a:buClr>
                <a:srgbClr val="F0AB00"/>
              </a:buClr>
              <a:buSzPct val="80000"/>
              <a:buFont typeface="Arial"/>
              <a:buChar char="•"/>
            </a:pPr>
            <a:r>
              <a:rPr lang="en-US" sz="1000" b="1" i="0" dirty="0">
                <a:solidFill>
                  <a:srgbClr val="FFFFFF"/>
                </a:solidFill>
                <a:latin typeface="Arial"/>
                <a:ea typeface="Arial Unicode MS"/>
                <a:cs typeface="Arial Unicode MS"/>
              </a:rPr>
              <a:t>﻿Альтернативы:</a:t>
            </a:r>
            <a:r>
              <a:rPr lang="en-US" sz="1000" b="0" i="0" dirty="0">
                <a:solidFill>
                  <a:srgbClr val="FFFFFF"/>
                </a:solidFill>
                <a:latin typeface="Arial"/>
                <a:ea typeface="Arial Unicode MS"/>
                <a:cs typeface="Arial Unicode MS"/>
              </a:rPr>
              <a:t> IBM DB2, MS SQL Server, Max DB, </a:t>
            </a:r>
            <a:r>
              <a:rPr lang="en-US" sz="1000" b="0" i="0" dirty="0" smtClean="0">
                <a:solidFill>
                  <a:srgbClr val="FFFFFF"/>
                </a:solidFill>
                <a:latin typeface="Arial"/>
                <a:ea typeface="Arial Unicode MS"/>
                <a:cs typeface="Arial Unicode MS"/>
              </a:rPr>
              <a:t>Oracle</a:t>
            </a:r>
            <a:endParaRPr lang="en-US" sz="1000" strike="noStrike" dirty="0" smtClean="0">
              <a:ea typeface="Arial Unicode MS"/>
              <a:cs typeface="Arial Unicode MS"/>
            </a:endParaRPr>
          </a:p>
        </p:txBody>
      </p:sp>
      <p:sp>
        <p:nvSpPr>
          <p:cNvPr id="7" name="TextBox 6"/>
          <p:cNvSpPr txBox="1"/>
          <p:nvPr/>
        </p:nvSpPr>
        <p:spPr>
          <a:xfrm>
            <a:off x="776638" y="2575740"/>
            <a:ext cx="1346522" cy="276999"/>
          </a:xfrm>
          <a:prstGeom prst="rect">
            <a:avLst/>
          </a:prstGeom>
          <a:noFill/>
        </p:spPr>
        <p:txBody>
          <a:bodyPr wrap="none" lIns="0" tIns="0" rIns="0" bIns="0" rtlCol="0">
            <a:spAutoFit/>
          </a:bodyPr>
          <a:lstStyle/>
          <a:p>
            <a:pPr algn="l" defTabSz="914400">
              <a:spcBef>
                <a:spcPts val="1080"/>
              </a:spcBef>
              <a:spcAft>
                <a:spcPts val="0"/>
              </a:spcAft>
              <a:buNone/>
            </a:pPr>
            <a:r>
              <a:rPr lang="en-US" sz="1800" b="1" i="0" dirty="0">
                <a:solidFill>
                  <a:srgbClr val="FFFFFF"/>
                </a:solidFill>
                <a:latin typeface="Arial"/>
                <a:ea typeface="Arial Unicode MS"/>
                <a:cs typeface="Arial Unicode MS"/>
              </a:rPr>
              <a:t>Sybase ASE</a:t>
            </a:r>
          </a:p>
        </p:txBody>
      </p:sp>
      <p:sp>
        <p:nvSpPr>
          <p:cNvPr id="8" name="Flowchart: Magnetic Disk 7"/>
          <p:cNvSpPr/>
          <p:nvPr/>
        </p:nvSpPr>
        <p:spPr bwMode="gray">
          <a:xfrm>
            <a:off x="3174332" y="2237623"/>
            <a:ext cx="2602524" cy="3506961"/>
          </a:xfrm>
          <a:prstGeom prst="flowChartMagneticDisk">
            <a:avLst/>
          </a:prstGeom>
          <a:solidFill>
            <a:schemeClr val="accent6">
              <a:alpha val="63000"/>
            </a:schemeClr>
          </a:solidFill>
          <a:ln w="6350" algn="ctr">
            <a:solidFill>
              <a:schemeClr val="bg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B/>
          </a:sp3d>
        </p:spPr>
        <p:txBody>
          <a:bodyPr lIns="90000" tIns="72000" rIns="90000" bIns="72000" rtlCol="0" anchor="ctr"/>
          <a:lstStyle/>
          <a:p>
            <a:pPr marL="109728" indent="-109728" algn="l" defTabSz="914400">
              <a:spcBef>
                <a:spcPts val="720"/>
              </a:spcBef>
              <a:spcAft>
                <a:spcPts val="0"/>
              </a:spcAft>
              <a:buClr>
                <a:srgbClr val="F0AB00"/>
              </a:buClr>
              <a:buSzPct val="80000"/>
              <a:buFont typeface="Arial"/>
              <a:buChar char="•"/>
            </a:pPr>
            <a:r>
              <a:rPr lang="en-US" sz="1000" b="1" i="0" dirty="0">
                <a:solidFill>
                  <a:srgbClr val="FFFFFF"/>
                </a:solidFill>
                <a:latin typeface="Arial"/>
                <a:ea typeface="Arial Unicode MS"/>
                <a:cs typeface="Arial Unicode MS"/>
              </a:rPr>
              <a:t>Сфера </a:t>
            </a:r>
            <a:r>
              <a:rPr lang="en-US" sz="1000" b="1" i="0" dirty="0" err="1">
                <a:solidFill>
                  <a:srgbClr val="FFFFFF"/>
                </a:solidFill>
                <a:latin typeface="Arial"/>
                <a:ea typeface="Arial Unicode MS"/>
                <a:cs typeface="Arial Unicode MS"/>
              </a:rPr>
              <a:t>применения</a:t>
            </a:r>
            <a:r>
              <a:rPr lang="en-US" sz="1000" b="0" i="0" dirty="0" smtClean="0">
                <a:solidFill>
                  <a:srgbClr val="FFFFFF"/>
                </a:solidFill>
                <a:latin typeface="Arial"/>
                <a:ea typeface="Arial Unicode MS"/>
                <a:cs typeface="Arial Unicode MS"/>
              </a:rPr>
              <a:t>: </a:t>
            </a:r>
            <a:r>
              <a:rPr lang="en-US" sz="1000" b="0" i="0" dirty="0" err="1" smtClean="0">
                <a:solidFill>
                  <a:srgbClr val="FFFFFF"/>
                </a:solidFill>
                <a:latin typeface="Arial"/>
                <a:ea typeface="Arial Unicode MS"/>
                <a:cs typeface="Arial Unicode MS"/>
              </a:rPr>
              <a:t>системы</a:t>
            </a:r>
            <a:r>
              <a:rPr lang="en-US" sz="1000" b="0" i="0" dirty="0" smtClean="0">
                <a:solidFill>
                  <a:srgbClr val="FFFFFF"/>
                </a:solidFill>
                <a:latin typeface="Arial"/>
                <a:ea typeface="Arial Unicode MS"/>
                <a:cs typeface="Arial Unicode MS"/>
              </a:rPr>
              <a:t> </a:t>
            </a:r>
            <a:r>
              <a:rPr lang="en-US" sz="1000" b="0" i="0" dirty="0">
                <a:solidFill>
                  <a:srgbClr val="FFFFFF"/>
                </a:solidFill>
                <a:latin typeface="Arial"/>
                <a:ea typeface="Arial Unicode MS"/>
                <a:cs typeface="Arial Unicode MS"/>
              </a:rPr>
              <a:t>реального времени, большие объемы данных, оперативная аналитика, гибкие витрины данных, системы планирования нового поколения, аналитические БД для ﻿﻿хранилищ бизнес-информации</a:t>
            </a:r>
          </a:p>
          <a:p>
            <a:pPr marL="109728" indent="-109728" algn="l" defTabSz="914400">
              <a:spcBef>
                <a:spcPts val="720"/>
              </a:spcBef>
              <a:spcAft>
                <a:spcPts val="0"/>
              </a:spcAft>
              <a:buClr>
                <a:srgbClr val="F0AB00"/>
              </a:buClr>
              <a:buSzPct val="80000"/>
              <a:buFont typeface="Arial"/>
              <a:buChar char="•"/>
            </a:pPr>
            <a:r>
              <a:rPr lang="en-US" sz="1000" b="1" i="0" dirty="0">
                <a:solidFill>
                  <a:srgbClr val="FFFFFF"/>
                </a:solidFill>
                <a:latin typeface="Arial"/>
                <a:ea typeface="Arial Unicode MS"/>
                <a:cs typeface="Arial Unicode MS"/>
              </a:rPr>
              <a:t>Особенности: </a:t>
            </a:r>
            <a:r>
              <a:rPr lang="en-US" sz="1000" b="0" i="0" dirty="0">
                <a:solidFill>
                  <a:srgbClr val="FFFFFF"/>
                </a:solidFill>
                <a:latin typeface="Arial"/>
                <a:ea typeface="Arial Unicode MS"/>
                <a:cs typeface="Arial Unicode MS"/>
              </a:rPr>
              <a:t>БД, полностью работающая в оперативной памяти, хранение данных в </a:t>
            </a:r>
            <a:r>
              <a:rPr lang="en-US" sz="1000" b="0" i="0" dirty="0" err="1" smtClean="0">
                <a:solidFill>
                  <a:srgbClr val="FFFFFF"/>
                </a:solidFill>
                <a:latin typeface="Arial"/>
                <a:ea typeface="Arial Unicode MS"/>
                <a:cs typeface="Arial Unicode MS"/>
              </a:rPr>
              <a:t>столбцах</a:t>
            </a:r>
            <a:endParaRPr lang="en-US" sz="1000" dirty="0" smtClean="0">
              <a:solidFill>
                <a:schemeClr val="bg1"/>
              </a:solidFill>
              <a:ea typeface="Arial Unicode MS"/>
              <a:cs typeface="Arial Unicode MS"/>
            </a:endParaRPr>
          </a:p>
        </p:txBody>
      </p:sp>
      <p:sp>
        <p:nvSpPr>
          <p:cNvPr id="9" name="TextBox 8"/>
          <p:cNvSpPr txBox="1"/>
          <p:nvPr/>
        </p:nvSpPr>
        <p:spPr>
          <a:xfrm>
            <a:off x="3739996" y="2606115"/>
            <a:ext cx="1205458" cy="276999"/>
          </a:xfrm>
          <a:prstGeom prst="rect">
            <a:avLst/>
          </a:prstGeom>
          <a:noFill/>
        </p:spPr>
        <p:txBody>
          <a:bodyPr wrap="none" lIns="0" tIns="0" rIns="0" bIns="0" rtlCol="0">
            <a:spAutoFit/>
          </a:bodyPr>
          <a:lstStyle/>
          <a:p>
            <a:pPr algn="l" defTabSz="914400">
              <a:spcBef>
                <a:spcPts val="1080"/>
              </a:spcBef>
              <a:spcAft>
                <a:spcPts val="0"/>
              </a:spcAft>
              <a:buNone/>
            </a:pPr>
            <a:r>
              <a:rPr lang="en-US" sz="1800" b="1" i="0" dirty="0">
                <a:solidFill>
                  <a:srgbClr val="FFFFFF"/>
                </a:solidFill>
                <a:latin typeface="Arial"/>
                <a:ea typeface="Arial Unicode MS"/>
                <a:cs typeface="Arial Unicode MS"/>
              </a:rPr>
              <a:t>SAP HANA</a:t>
            </a:r>
          </a:p>
        </p:txBody>
      </p:sp>
      <p:sp>
        <p:nvSpPr>
          <p:cNvPr id="10" name="Flowchart: Magnetic Disk 9"/>
          <p:cNvSpPr/>
          <p:nvPr/>
        </p:nvSpPr>
        <p:spPr bwMode="gray">
          <a:xfrm>
            <a:off x="6028135" y="2267192"/>
            <a:ext cx="2631771" cy="3541938"/>
          </a:xfrm>
          <a:prstGeom prst="flowChartMagneticDisk">
            <a:avLst/>
          </a:prstGeom>
          <a:solidFill>
            <a:schemeClr val="accent4">
              <a:lumMod val="50000"/>
            </a:schemeClr>
          </a:solidFill>
          <a:ln w="6350" algn="ctr">
            <a:solidFill>
              <a:schemeClr val="bg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B/>
          </a:sp3d>
        </p:spPr>
        <p:txBody>
          <a:bodyPr lIns="90000" tIns="72000" rIns="90000" bIns="72000" rtlCol="0" anchor="ctr"/>
          <a:lstStyle/>
          <a:p>
            <a:pPr marL="109728" marR="0" indent="-109728" algn="l" defTabSz="914400">
              <a:lnSpc>
                <a:spcPct val="100000"/>
              </a:lnSpc>
              <a:spcBef>
                <a:spcPts val="720"/>
              </a:spcBef>
              <a:spcAft>
                <a:spcPts val="0"/>
              </a:spcAft>
              <a:buClr>
                <a:srgbClr val="F0AB00"/>
              </a:buClr>
              <a:buSzPct val="80000"/>
              <a:buFont typeface="Arial"/>
              <a:buChar char="•"/>
            </a:pPr>
            <a:r>
              <a:rPr lang="en-US" sz="1000" b="1" i="0" dirty="0">
                <a:solidFill>
                  <a:srgbClr val="FFFFFF"/>
                </a:solidFill>
                <a:latin typeface="Arial"/>
                <a:ea typeface="Arial Unicode MS"/>
                <a:cs typeface="Arial Unicode MS"/>
              </a:rPr>
              <a:t>Сфера </a:t>
            </a:r>
            <a:r>
              <a:rPr lang="en-US" sz="1000" b="1" i="0" dirty="0" err="1">
                <a:solidFill>
                  <a:srgbClr val="FFFFFF"/>
                </a:solidFill>
                <a:latin typeface="Arial"/>
                <a:ea typeface="Arial Unicode MS"/>
                <a:cs typeface="Arial Unicode MS"/>
              </a:rPr>
              <a:t>применения</a:t>
            </a:r>
            <a:r>
              <a:rPr lang="en-US" sz="1000" b="1" i="0" dirty="0" smtClean="0">
                <a:solidFill>
                  <a:srgbClr val="FFFFFF"/>
                </a:solidFill>
                <a:latin typeface="Arial"/>
                <a:ea typeface="Arial Unicode MS"/>
                <a:cs typeface="Arial Unicode MS"/>
              </a:rPr>
              <a:t>: </a:t>
            </a:r>
            <a:r>
              <a:rPr lang="en-US" sz="1000" b="0" i="0" dirty="0" smtClean="0">
                <a:solidFill>
                  <a:srgbClr val="FFFFFF"/>
                </a:solidFill>
                <a:latin typeface="Arial"/>
                <a:ea typeface="Arial Unicode MS"/>
                <a:cs typeface="Arial Unicode MS"/>
              </a:rPr>
              <a:t>SAP </a:t>
            </a:r>
            <a:r>
              <a:rPr lang="en-US" sz="1000" b="0" i="0" dirty="0">
                <a:solidFill>
                  <a:srgbClr val="FFFFFF"/>
                </a:solidFill>
                <a:latin typeface="Arial"/>
                <a:ea typeface="Arial Unicode MS"/>
                <a:cs typeface="Arial Unicode MS"/>
              </a:rPr>
              <a:t>BOBJ DW (не ERP), основное оперативное хранилище в дополнение к хранилищу бизнес-информации для HANA; SAN-хранилище больших объемов данных; БД для компонентов OEM BOBJ</a:t>
            </a:r>
          </a:p>
          <a:p>
            <a:pPr marL="109728" marR="0" indent="-109728" algn="l" defTabSz="914400">
              <a:lnSpc>
                <a:spcPct val="100000"/>
              </a:lnSpc>
              <a:spcBef>
                <a:spcPts val="720"/>
              </a:spcBef>
              <a:spcAft>
                <a:spcPts val="0"/>
              </a:spcAft>
              <a:buClr>
                <a:srgbClr val="F0AB00"/>
              </a:buClr>
              <a:buSzPct val="80000"/>
              <a:buFont typeface="Arial"/>
              <a:buChar char="•"/>
            </a:pPr>
            <a:r>
              <a:rPr lang="en-US" sz="1000" b="1" i="0" dirty="0">
                <a:solidFill>
                  <a:srgbClr val="FFFFFF"/>
                </a:solidFill>
                <a:latin typeface="Arial"/>
                <a:ea typeface="Arial Unicode MS"/>
                <a:cs typeface="Arial Unicode MS"/>
              </a:rPr>
              <a:t>Особенности: </a:t>
            </a:r>
            <a:r>
              <a:rPr lang="en-US" sz="1000" b="0" i="0" dirty="0">
                <a:solidFill>
                  <a:srgbClr val="FFFFFF"/>
                </a:solidFill>
                <a:latin typeface="Arial"/>
                <a:ea typeface="Arial Unicode MS"/>
                <a:cs typeface="Arial Unicode MS"/>
              </a:rPr>
              <a:t>БД на основе дисковых хранилищ, хранение </a:t>
            </a:r>
            <a:r>
              <a:rPr lang="en-US" sz="1000" b="0" i="0" dirty="0" err="1">
                <a:solidFill>
                  <a:srgbClr val="FFFFFF"/>
                </a:solidFill>
                <a:latin typeface="Arial"/>
                <a:ea typeface="Arial Unicode MS"/>
                <a:cs typeface="Arial Unicode MS"/>
              </a:rPr>
              <a:t>данных</a:t>
            </a:r>
            <a:r>
              <a:rPr lang="en-US" sz="1000" b="0" i="0" dirty="0">
                <a:solidFill>
                  <a:srgbClr val="FFFFFF"/>
                </a:solidFill>
                <a:latin typeface="Arial"/>
                <a:ea typeface="Arial Unicode MS"/>
                <a:cs typeface="Arial Unicode MS"/>
              </a:rPr>
              <a:t> </a:t>
            </a:r>
            <a:r>
              <a:rPr lang="en-US" sz="1000" b="0" i="0" dirty="0" smtClean="0">
                <a:solidFill>
                  <a:srgbClr val="FFFFFF"/>
                </a:solidFill>
                <a:latin typeface="Arial"/>
                <a:ea typeface="Arial Unicode MS"/>
                <a:cs typeface="Arial Unicode MS"/>
              </a:rPr>
              <a:t>в</a:t>
            </a:r>
            <a:r>
              <a:rPr lang="ru-RU" sz="1000" b="0" i="0" dirty="0" smtClean="0">
                <a:solidFill>
                  <a:srgbClr val="FFFFFF"/>
                </a:solidFill>
                <a:latin typeface="Arial"/>
                <a:ea typeface="Arial Unicode MS"/>
                <a:cs typeface="Arial Unicode MS"/>
              </a:rPr>
              <a:t> </a:t>
            </a:r>
            <a:r>
              <a:rPr lang="en-US" sz="1000" b="0" i="0" dirty="0" err="1" smtClean="0">
                <a:solidFill>
                  <a:srgbClr val="FFFFFF"/>
                </a:solidFill>
                <a:latin typeface="Arial"/>
                <a:ea typeface="Arial Unicode MS"/>
                <a:cs typeface="Arial Unicode MS"/>
              </a:rPr>
              <a:t>колонках</a:t>
            </a:r>
            <a:endParaRPr lang="en-US" sz="1000" dirty="0" smtClean="0">
              <a:solidFill>
                <a:schemeClr val="bg1"/>
              </a:solidFill>
              <a:ea typeface="Arial Unicode MS"/>
              <a:cs typeface="Arial Unicode MS"/>
            </a:endParaRPr>
          </a:p>
        </p:txBody>
      </p:sp>
      <p:sp>
        <p:nvSpPr>
          <p:cNvPr id="11" name="TextBox 10"/>
          <p:cNvSpPr txBox="1"/>
          <p:nvPr/>
        </p:nvSpPr>
        <p:spPr>
          <a:xfrm>
            <a:off x="6837047" y="2579006"/>
            <a:ext cx="1115690" cy="276999"/>
          </a:xfrm>
          <a:prstGeom prst="rect">
            <a:avLst/>
          </a:prstGeom>
          <a:noFill/>
        </p:spPr>
        <p:txBody>
          <a:bodyPr wrap="none" lIns="0" tIns="0" rIns="0" bIns="0" rtlCol="0">
            <a:spAutoFit/>
          </a:bodyPr>
          <a:lstStyle/>
          <a:p>
            <a:pPr algn="ctr" defTabSz="914400">
              <a:spcBef>
                <a:spcPts val="1080"/>
              </a:spcBef>
              <a:spcAft>
                <a:spcPts val="0"/>
              </a:spcAft>
              <a:buNone/>
            </a:pPr>
            <a:r>
              <a:rPr lang="en-US" sz="1800" b="1" i="0" dirty="0">
                <a:solidFill>
                  <a:srgbClr val="FFFFFF"/>
                </a:solidFill>
                <a:latin typeface="Arial"/>
                <a:ea typeface="Arial Unicode MS"/>
                <a:cs typeface="Arial Unicode MS"/>
              </a:rPr>
              <a:t>Sybase IQ</a:t>
            </a:r>
          </a:p>
        </p:txBody>
      </p:sp>
      <p:sp>
        <p:nvSpPr>
          <p:cNvPr id="13" name="Left-Right Arrow 12"/>
          <p:cNvSpPr/>
          <p:nvPr/>
        </p:nvSpPr>
        <p:spPr bwMode="gray">
          <a:xfrm>
            <a:off x="245660" y="1487606"/>
            <a:ext cx="8639033" cy="607894"/>
          </a:xfrm>
          <a:prstGeom prst="leftRightArrow">
            <a:avLst/>
          </a:prstGeom>
          <a:solidFill>
            <a:schemeClr val="bg2"/>
          </a:solidFill>
          <a:ln w="6350" algn="ctr">
            <a:solidFill>
              <a:schemeClr val="tx1"/>
            </a:solidFill>
            <a:miter lim="800000"/>
            <a:headEnd/>
            <a:tailEnd/>
          </a:ln>
        </p:spPr>
        <p:txBody>
          <a:bodyPr lIns="90000" tIns="72000" rIns="90000" bIns="72000" rtlCol="0" anchor="ctr"/>
          <a:lstStyle/>
          <a:p>
            <a:pPr marL="361950" marR="0" algn="l" defTabSz="809625">
              <a:lnSpc>
                <a:spcPct val="100000"/>
              </a:lnSpc>
              <a:spcBef>
                <a:spcPts val="720"/>
              </a:spcBef>
              <a:spcAft>
                <a:spcPts val="0"/>
              </a:spcAft>
              <a:buNone/>
            </a:pPr>
            <a:r>
              <a:rPr lang="en-US" sz="1200" b="0" i="0" u="none" strike="noStrike" cap="none" spc="0" baseline="0" dirty="0">
                <a:effectLst/>
                <a:latin typeface="Arial"/>
                <a:ea typeface="Arial Unicode MS"/>
                <a:cs typeface="Arial Unicode MS"/>
              </a:rPr>
              <a:t>Транзакционные</a:t>
            </a:r>
            <a:r>
              <a:rPr lang="en-US" sz="1200" b="0" i="0" u="none" strike="noStrike" cap="none" spc="0" baseline="0" dirty="0">
                <a:latin typeface="Arial"/>
                <a:ea typeface="Arial Unicode MS"/>
                <a:cs typeface="Arial Unicode MS"/>
              </a:rPr>
              <a:t>							</a:t>
            </a:r>
            <a:r>
              <a:rPr lang="en-US" sz="1200" b="0" i="0" u="none" strike="noStrike" cap="none" spc="0" baseline="0" dirty="0" smtClean="0">
                <a:latin typeface="Arial"/>
                <a:ea typeface="Arial Unicode MS"/>
                <a:cs typeface="Arial Unicode MS"/>
              </a:rPr>
              <a:t> </a:t>
            </a:r>
            <a:r>
              <a:rPr lang="en-US" sz="1200" b="0" i="0" dirty="0" err="1" smtClean="0">
                <a:effectLst/>
                <a:latin typeface="Arial"/>
                <a:ea typeface="Arial Unicode MS"/>
                <a:cs typeface="Arial Unicode MS"/>
              </a:rPr>
              <a:t>Аналитические</a:t>
            </a:r>
            <a:endParaRPr lang="en-US" sz="1200" b="0" i="0" dirty="0">
              <a:effectLst/>
              <a:latin typeface="Arial"/>
              <a:ea typeface="Arial Unicode MS"/>
              <a:cs typeface="Arial Unicode M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24000" y="343050"/>
            <a:ext cx="8496000" cy="756000"/>
          </a:xfrm>
        </p:spPr>
        <p:txBody>
          <a:bodyPr/>
          <a:lstStyle/>
          <a:p>
            <a:pPr algn="l" defTabSz="914400">
              <a:spcBef>
                <a:spcPts val="0"/>
              </a:spcBef>
              <a:buNone/>
            </a:pPr>
            <a:r>
              <a:rPr lang="de-DE" sz="2400" b="1" i="0" dirty="0">
                <a:solidFill>
                  <a:srgbClr val="666666"/>
                </a:solidFill>
                <a:latin typeface="Arial"/>
                <a:ea typeface="+mj-ea"/>
                <a:cs typeface="+mj-cs"/>
              </a:rPr>
              <a:t>Актуальные предложения SAP в сфере СУБД</a:t>
            </a:r>
            <a:br>
              <a:rPr lang="de-DE" sz="2400" b="1" i="0" dirty="0">
                <a:solidFill>
                  <a:srgbClr val="666666"/>
                </a:solidFill>
                <a:latin typeface="Arial"/>
                <a:ea typeface="+mj-ea"/>
                <a:cs typeface="+mj-cs"/>
              </a:rPr>
            </a:br>
            <a:r>
              <a:rPr lang="de-DE" sz="2000" b="0" i="0" dirty="0">
                <a:solidFill>
                  <a:srgbClr val="666666"/>
                </a:solidFill>
                <a:latin typeface="Arial"/>
                <a:ea typeface="+mj-ea"/>
                <a:cs typeface="+mj-cs"/>
              </a:rPr>
              <a:t>Компоненты БД оптимизированы под конкретные сферы </a:t>
            </a:r>
            <a:r>
              <a:rPr lang="de-DE" sz="2000" b="0" i="0" dirty="0" err="1">
                <a:solidFill>
                  <a:srgbClr val="666666"/>
                </a:solidFill>
                <a:latin typeface="Arial"/>
                <a:ea typeface="+mj-ea"/>
                <a:cs typeface="+mj-cs"/>
              </a:rPr>
              <a:t>применения</a:t>
            </a:r>
            <a:r>
              <a:rPr lang="de-DE" sz="2000" b="0" i="0" dirty="0">
                <a:solidFill>
                  <a:srgbClr val="666666"/>
                </a:solidFill>
                <a:latin typeface="Arial"/>
                <a:ea typeface="+mj-ea"/>
                <a:cs typeface="+mj-cs"/>
              </a:rPr>
              <a:t> </a:t>
            </a:r>
            <a:r>
              <a:rPr lang="de-DE" sz="2000" b="0" i="0" dirty="0" smtClean="0">
                <a:solidFill>
                  <a:srgbClr val="666666"/>
                </a:solidFill>
                <a:latin typeface="Arial"/>
                <a:ea typeface="+mj-ea"/>
                <a:cs typeface="+mj-cs"/>
              </a:rPr>
              <a:t>и</a:t>
            </a:r>
            <a:r>
              <a:rPr lang="ru-RU" sz="2000" b="0" i="0" dirty="0" smtClean="0">
                <a:solidFill>
                  <a:srgbClr val="666666"/>
                </a:solidFill>
                <a:latin typeface="Arial"/>
                <a:ea typeface="+mj-ea"/>
                <a:cs typeface="+mj-cs"/>
              </a:rPr>
              <a:t> </a:t>
            </a:r>
            <a:r>
              <a:rPr lang="de-DE" sz="2000" b="0" i="0" dirty="0" err="1" smtClean="0">
                <a:solidFill>
                  <a:srgbClr val="666666"/>
                </a:solidFill>
                <a:latin typeface="Arial"/>
                <a:ea typeface="+mj-ea"/>
                <a:cs typeface="+mj-cs"/>
              </a:rPr>
              <a:t>беспрепятственно</a:t>
            </a:r>
            <a:r>
              <a:rPr lang="de-DE" sz="2000" b="0" i="0" dirty="0" smtClean="0">
                <a:solidFill>
                  <a:srgbClr val="666666"/>
                </a:solidFill>
                <a:latin typeface="Arial"/>
                <a:ea typeface="+mj-ea"/>
                <a:cs typeface="+mj-cs"/>
              </a:rPr>
              <a:t> </a:t>
            </a:r>
            <a:r>
              <a:rPr lang="de-DE" sz="2000" b="0" i="0" dirty="0">
                <a:solidFill>
                  <a:srgbClr val="666666"/>
                </a:solidFill>
                <a:latin typeface="Arial"/>
                <a:ea typeface="+mj-ea"/>
                <a:cs typeface="+mj-cs"/>
              </a:rPr>
              <a:t>взаимодействуют между собой</a:t>
            </a:r>
          </a:p>
        </p:txBody>
      </p:sp>
      <p:grpSp>
        <p:nvGrpSpPr>
          <p:cNvPr id="2" name="Group 17"/>
          <p:cNvGrpSpPr/>
          <p:nvPr/>
        </p:nvGrpSpPr>
        <p:grpSpPr>
          <a:xfrm>
            <a:off x="235975" y="1294787"/>
            <a:ext cx="5801031" cy="2382485"/>
            <a:chOff x="235975" y="1294787"/>
            <a:chExt cx="5466735" cy="2382485"/>
          </a:xfrm>
        </p:grpSpPr>
        <p:sp>
          <p:nvSpPr>
            <p:cNvPr id="36" name="Rectangle 35"/>
            <p:cNvSpPr/>
            <p:nvPr/>
          </p:nvSpPr>
          <p:spPr bwMode="gray">
            <a:xfrm>
              <a:off x="275303" y="1294787"/>
              <a:ext cx="5379497" cy="510028"/>
            </a:xfrm>
            <a:prstGeom prst="rect">
              <a:avLst/>
            </a:prstGeom>
            <a:solidFill>
              <a:schemeClr val="bg1"/>
            </a:solidFill>
            <a:ln w="9525" algn="ctr">
              <a:solidFill>
                <a:schemeClr val="tx1"/>
              </a:solidFill>
              <a:miter lim="800000"/>
              <a:headEnd/>
              <a:tailEnd/>
            </a:ln>
          </p:spPr>
          <p:txBody>
            <a:bodyPr lIns="90000" tIns="72000" rIns="90000" bIns="72000" rtlCol="0" anchor="ctr"/>
            <a:lstStyle/>
            <a:p>
              <a:pPr marR="0" algn="ctr" defTabSz="914400">
                <a:lnSpc>
                  <a:spcPct val="100000"/>
                </a:lnSpc>
                <a:spcBef>
                  <a:spcPts val="720"/>
                </a:spcBef>
                <a:spcAft>
                  <a:spcPts val="0"/>
                </a:spcAft>
                <a:buNone/>
              </a:pPr>
              <a:r>
                <a:rPr lang="de-DE" sz="1200" b="0" i="0" u="none" strike="noStrike" cap="none" spc="0" baseline="0" dirty="0">
                  <a:effectLst/>
                  <a:latin typeface="Arial"/>
                  <a:ea typeface="Arial Unicode MS"/>
                  <a:cs typeface="Arial Unicode MS"/>
                </a:rPr>
                <a:t>Бизнес-аналитика, мобильные клиенты, другие каналы потребления</a:t>
              </a:r>
            </a:p>
          </p:txBody>
        </p:sp>
        <p:sp>
          <p:nvSpPr>
            <p:cNvPr id="34" name="Rectangle 33"/>
            <p:cNvSpPr/>
            <p:nvPr/>
          </p:nvSpPr>
          <p:spPr bwMode="gray">
            <a:xfrm>
              <a:off x="2212258" y="2751419"/>
              <a:ext cx="1750142" cy="924946"/>
            </a:xfrm>
            <a:prstGeom prst="rect">
              <a:avLst/>
            </a:prstGeom>
            <a:solidFill>
              <a:schemeClr val="accent3">
                <a:lumMod val="20000"/>
                <a:lumOff val="80000"/>
              </a:schemeClr>
            </a:solidFill>
            <a:ln w="9525" algn="ctr">
              <a:solidFill>
                <a:schemeClr val="accent3"/>
              </a:solidFill>
              <a:miter lim="800000"/>
              <a:headEnd/>
              <a:tailEnd/>
            </a:ln>
            <a:effectLst/>
          </p:spPr>
          <p:txBody>
            <a:bodyPr lIns="90000" tIns="144000" rIns="90000" bIns="72000" rtlCol="0" anchor="t" anchorCtr="0"/>
            <a:lstStyle/>
            <a:p>
              <a:pPr algn="ctr" defTabSz="914400">
                <a:spcBef>
                  <a:spcPts val="720"/>
                </a:spcBef>
                <a:buNone/>
              </a:pPr>
              <a:r>
                <a:rPr lang="de-DE" sz="1000" b="1" i="0" dirty="0">
                  <a:latin typeface="Arial"/>
                  <a:ea typeface="Arial Unicode MS"/>
                  <a:cs typeface="Arial Unicode MS"/>
                </a:rPr>
                <a:t>HANA</a:t>
              </a:r>
              <a:r>
                <a:rPr lang="de-DE" sz="1000" b="0" i="0" dirty="0">
                  <a:latin typeface="Arial"/>
                  <a:ea typeface="Arial Unicode MS"/>
                  <a:cs typeface="Arial Unicode MS"/>
                </a:rPr>
                <a:t> </a:t>
              </a:r>
            </a:p>
            <a:p>
              <a:pPr algn="ctr" defTabSz="914400">
                <a:spcBef>
                  <a:spcPts val="720"/>
                </a:spcBef>
                <a:buNone/>
              </a:pPr>
              <a:r>
                <a:rPr lang="de-DE" sz="1000" b="0" i="0" dirty="0" err="1">
                  <a:latin typeface="Arial"/>
                  <a:ea typeface="Arial Unicode MS"/>
                  <a:cs typeface="Arial Unicode MS"/>
                </a:rPr>
                <a:t>Аналитика</a:t>
              </a:r>
              <a:r>
                <a:rPr lang="de-DE" sz="1000" b="0" i="0" dirty="0">
                  <a:latin typeface="Arial"/>
                  <a:ea typeface="Arial Unicode MS"/>
                  <a:cs typeface="Arial Unicode MS"/>
                </a:rPr>
                <a:t> и </a:t>
              </a:r>
              <a:r>
                <a:rPr lang="de-DE" sz="1000" b="0" i="0" dirty="0" err="1">
                  <a:latin typeface="Arial"/>
                  <a:ea typeface="Arial Unicode MS"/>
                  <a:cs typeface="Arial Unicode MS"/>
                </a:rPr>
                <a:t>планирование</a:t>
              </a:r>
              <a:r>
                <a:rPr lang="de-DE" sz="1000" b="0" i="0" dirty="0">
                  <a:latin typeface="Arial"/>
                  <a:ea typeface="Arial Unicode MS"/>
                  <a:cs typeface="Arial Unicode MS"/>
                </a:rPr>
                <a:t> в </a:t>
              </a:r>
              <a:r>
                <a:rPr lang="de-DE" sz="1000" b="0" i="0" dirty="0" err="1">
                  <a:latin typeface="Arial"/>
                  <a:ea typeface="Arial Unicode MS"/>
                  <a:cs typeface="Arial Unicode MS"/>
                </a:rPr>
                <a:t>режиме</a:t>
              </a:r>
              <a:r>
                <a:rPr lang="de-DE" sz="1000" b="0" i="0" dirty="0">
                  <a:latin typeface="Arial"/>
                  <a:ea typeface="Arial Unicode MS"/>
                  <a:cs typeface="Arial Unicode MS"/>
                </a:rPr>
                <a:t> </a:t>
              </a:r>
              <a:r>
                <a:rPr lang="de-DE" sz="1000" b="0" i="0" dirty="0" err="1">
                  <a:latin typeface="Arial"/>
                  <a:ea typeface="Arial Unicode MS"/>
                  <a:cs typeface="Arial Unicode MS"/>
                </a:rPr>
                <a:t>реального</a:t>
              </a:r>
              <a:r>
                <a:rPr lang="de-DE" sz="1000" b="0" i="0" dirty="0">
                  <a:latin typeface="Arial"/>
                  <a:ea typeface="Arial Unicode MS"/>
                  <a:cs typeface="Arial Unicode MS"/>
                </a:rPr>
                <a:t> </a:t>
              </a:r>
              <a:r>
                <a:rPr lang="de-DE" sz="1000" b="0" i="0" dirty="0" err="1">
                  <a:latin typeface="Arial"/>
                  <a:ea typeface="Arial Unicode MS"/>
                  <a:cs typeface="Arial Unicode MS"/>
                </a:rPr>
                <a:t>времени</a:t>
              </a:r>
              <a:endParaRPr lang="de-DE" sz="1000" b="0" i="0" dirty="0">
                <a:latin typeface="Arial"/>
                <a:ea typeface="Arial Unicode MS"/>
                <a:cs typeface="Arial Unicode MS"/>
              </a:endParaRPr>
            </a:p>
          </p:txBody>
        </p:sp>
        <p:sp>
          <p:nvSpPr>
            <p:cNvPr id="22" name="Rectangle 21"/>
            <p:cNvSpPr/>
            <p:nvPr/>
          </p:nvSpPr>
          <p:spPr bwMode="gray">
            <a:xfrm>
              <a:off x="294968" y="2751419"/>
              <a:ext cx="1543664" cy="924946"/>
            </a:xfrm>
            <a:prstGeom prst="rect">
              <a:avLst/>
            </a:prstGeom>
            <a:solidFill>
              <a:schemeClr val="accent3">
                <a:lumMod val="20000"/>
                <a:lumOff val="80000"/>
              </a:schemeClr>
            </a:solidFill>
            <a:ln w="9525" algn="ctr">
              <a:solidFill>
                <a:schemeClr val="accent3"/>
              </a:solidFill>
              <a:miter lim="800000"/>
              <a:headEnd/>
              <a:tailEnd/>
            </a:ln>
            <a:effectLst/>
          </p:spPr>
          <p:txBody>
            <a:bodyPr lIns="90000" tIns="144000" rIns="90000" bIns="72000" rtlCol="0" anchor="t" anchorCtr="0"/>
            <a:lstStyle/>
            <a:p>
              <a:pPr algn="ctr" defTabSz="914400">
                <a:spcBef>
                  <a:spcPts val="720"/>
                </a:spcBef>
                <a:buNone/>
              </a:pPr>
              <a:r>
                <a:rPr lang="de-DE" sz="1000" b="1" i="0" dirty="0">
                  <a:latin typeface="Arial"/>
                  <a:ea typeface="Arial Unicode MS"/>
                  <a:cs typeface="Arial Unicode MS"/>
                </a:rPr>
                <a:t>ASE </a:t>
              </a:r>
            </a:p>
            <a:p>
              <a:pPr algn="ctr" defTabSz="914400">
                <a:spcBef>
                  <a:spcPts val="720"/>
                </a:spcBef>
                <a:buNone/>
              </a:pPr>
              <a:r>
                <a:rPr lang="de-DE" sz="1000" b="0" i="0" dirty="0">
                  <a:latin typeface="Arial"/>
                  <a:ea typeface="Arial Unicode MS"/>
                  <a:cs typeface="Arial Unicode MS"/>
                </a:rPr>
                <a:t>﻿</a:t>
              </a:r>
              <a:r>
                <a:rPr lang="de-DE" sz="1000" b="0" i="0" dirty="0" err="1">
                  <a:latin typeface="Arial"/>
                  <a:ea typeface="Arial Unicode MS"/>
                  <a:cs typeface="Arial Unicode MS"/>
                </a:rPr>
                <a:t>Обработка</a:t>
              </a:r>
              <a:r>
                <a:rPr lang="de-DE" sz="1000" b="0" i="0" dirty="0">
                  <a:latin typeface="Arial"/>
                  <a:ea typeface="Arial Unicode MS"/>
                  <a:cs typeface="Arial Unicode MS"/>
                </a:rPr>
                <a:t> </a:t>
              </a:r>
              <a:r>
                <a:rPr lang="de-DE" sz="1000" b="0" i="0" dirty="0" err="1">
                  <a:latin typeface="Arial"/>
                  <a:ea typeface="Arial Unicode MS"/>
                  <a:cs typeface="Arial Unicode MS"/>
                </a:rPr>
                <a:t>транзакций</a:t>
              </a:r>
              <a:endParaRPr lang="de-DE" sz="1000" b="0" i="0" dirty="0">
                <a:latin typeface="Arial"/>
                <a:ea typeface="Arial Unicode MS"/>
                <a:cs typeface="Arial Unicode MS"/>
              </a:endParaRPr>
            </a:p>
          </p:txBody>
        </p:sp>
        <p:sp>
          <p:nvSpPr>
            <p:cNvPr id="32" name="Rectangle 31"/>
            <p:cNvSpPr/>
            <p:nvPr/>
          </p:nvSpPr>
          <p:spPr bwMode="gray">
            <a:xfrm>
              <a:off x="4444513" y="2751767"/>
              <a:ext cx="1258197" cy="925505"/>
            </a:xfrm>
            <a:prstGeom prst="rect">
              <a:avLst/>
            </a:prstGeom>
            <a:solidFill>
              <a:schemeClr val="accent3">
                <a:lumMod val="20000"/>
                <a:lumOff val="80000"/>
              </a:schemeClr>
            </a:solidFill>
            <a:ln w="9525" algn="ctr">
              <a:solidFill>
                <a:schemeClr val="accent3"/>
              </a:solidFill>
              <a:miter lim="800000"/>
              <a:headEnd/>
              <a:tailEnd/>
            </a:ln>
          </p:spPr>
          <p:txBody>
            <a:bodyPr lIns="90000" tIns="72000" rIns="90000" bIns="72000" rtlCol="0" anchor="ctr"/>
            <a:lstStyle/>
            <a:p>
              <a:pPr marR="0" algn="ctr" defTabSz="914400">
                <a:lnSpc>
                  <a:spcPct val="100000"/>
                </a:lnSpc>
                <a:spcBef>
                  <a:spcPts val="720"/>
                </a:spcBef>
                <a:spcAft>
                  <a:spcPts val="0"/>
                </a:spcAft>
                <a:buNone/>
              </a:pPr>
              <a:r>
                <a:rPr lang="de-DE" sz="1000" b="1" i="0" u="none" strike="noStrike" cap="none" spc="0" baseline="0" dirty="0">
                  <a:effectLst/>
                  <a:latin typeface="Arial"/>
                  <a:ea typeface="Arial Unicode MS"/>
                  <a:cs typeface="Arial Unicode MS"/>
                </a:rPr>
                <a:t>IQ</a:t>
              </a:r>
              <a:r>
                <a:rPr lang="de-DE" sz="1000" b="1" i="0" u="none" strike="noStrike" cap="none" spc="0" baseline="0" dirty="0">
                  <a:latin typeface="Arial"/>
                  <a:ea typeface="Arial Unicode MS"/>
                  <a:cs typeface="Arial Unicode MS"/>
                </a:rPr>
                <a:t> </a:t>
              </a:r>
            </a:p>
            <a:p>
              <a:pPr marR="0" algn="ctr" defTabSz="914400">
                <a:lnSpc>
                  <a:spcPct val="100000"/>
                </a:lnSpc>
                <a:spcBef>
                  <a:spcPts val="720"/>
                </a:spcBef>
                <a:spcAft>
                  <a:spcPts val="0"/>
                </a:spcAft>
                <a:buNone/>
              </a:pPr>
              <a:r>
                <a:rPr lang="de-DE" sz="1000" b="0" i="0" u="none" strike="noStrike" cap="none" spc="0" baseline="0" dirty="0" err="1" smtClean="0">
                  <a:effectLst/>
                  <a:latin typeface="Arial"/>
                  <a:ea typeface="Arial Unicode MS"/>
                  <a:cs typeface="Arial Unicode MS"/>
                </a:rPr>
                <a:t>Усовершенство</a:t>
              </a:r>
              <a:r>
                <a:rPr lang="ru-RU" sz="1000" b="0" i="0" u="none" strike="noStrike" cap="none" spc="0" baseline="0" dirty="0" smtClean="0">
                  <a:effectLst/>
                  <a:latin typeface="Arial"/>
                  <a:ea typeface="Arial Unicode MS"/>
                  <a:cs typeface="Arial Unicode MS"/>
                </a:rPr>
                <a:t>-</a:t>
              </a:r>
              <a:r>
                <a:rPr lang="de-DE" sz="1000" b="0" i="0" u="none" strike="noStrike" cap="none" spc="0" baseline="0" dirty="0" err="1" smtClean="0">
                  <a:effectLst/>
                  <a:latin typeface="Arial"/>
                  <a:ea typeface="Arial Unicode MS"/>
                  <a:cs typeface="Arial Unicode MS"/>
                </a:rPr>
                <a:t>ванное</a:t>
              </a:r>
              <a:r>
                <a:rPr lang="de-DE" sz="1000" b="0" i="0" u="none" strike="noStrike" cap="none" spc="0" baseline="0" dirty="0" smtClean="0">
                  <a:effectLst/>
                  <a:latin typeface="Arial"/>
                  <a:ea typeface="Arial Unicode MS"/>
                  <a:cs typeface="Arial Unicode MS"/>
                </a:rPr>
                <a:t> </a:t>
              </a:r>
              <a:r>
                <a:rPr lang="de-DE" sz="1000" b="0" i="0" u="none" strike="noStrike" cap="none" spc="0" baseline="0" dirty="0" err="1">
                  <a:effectLst/>
                  <a:latin typeface="Arial"/>
                  <a:ea typeface="Arial Unicode MS"/>
                  <a:cs typeface="Arial Unicode MS"/>
                </a:rPr>
                <a:t>хранилище</a:t>
              </a:r>
              <a:r>
                <a:rPr lang="de-DE" sz="1000" b="0" i="0" u="none" strike="noStrike" cap="none" spc="0" baseline="0" dirty="0">
                  <a:effectLst/>
                  <a:latin typeface="Arial"/>
                  <a:ea typeface="Arial Unicode MS"/>
                  <a:cs typeface="Arial Unicode MS"/>
                </a:rPr>
                <a:t> </a:t>
              </a:r>
              <a:r>
                <a:rPr lang="de-DE" sz="1000" b="0" i="0" u="none" strike="noStrike" cap="none" spc="0" baseline="0" dirty="0" err="1">
                  <a:effectLst/>
                  <a:latin typeface="Arial"/>
                  <a:ea typeface="Arial Unicode MS"/>
                  <a:cs typeface="Arial Unicode MS"/>
                </a:rPr>
                <a:t>данных</a:t>
              </a:r>
              <a:r>
                <a:rPr lang="de-DE" sz="1000" b="0" i="0" u="none" strike="noStrike" cap="none" spc="0" baseline="0" dirty="0">
                  <a:effectLst/>
                  <a:latin typeface="Arial"/>
                  <a:ea typeface="Arial Unicode MS"/>
                  <a:cs typeface="Arial Unicode MS"/>
                </a:rPr>
                <a:t> </a:t>
              </a:r>
              <a:r>
                <a:rPr lang="de-DE" sz="1000" b="0" i="0" u="none" strike="noStrike" cap="none" spc="0" baseline="0" dirty="0" err="1">
                  <a:effectLst/>
                  <a:latin typeface="Arial"/>
                  <a:ea typeface="Arial Unicode MS"/>
                  <a:cs typeface="Arial Unicode MS"/>
                </a:rPr>
                <a:t>предприятия</a:t>
              </a:r>
              <a:endParaRPr lang="de-DE" sz="1000" b="0" i="0" u="none" strike="noStrike" cap="none" spc="0" baseline="0" dirty="0">
                <a:effectLst/>
                <a:latin typeface="Arial"/>
                <a:ea typeface="Arial Unicode MS"/>
                <a:cs typeface="Arial Unicode MS"/>
              </a:endParaRPr>
            </a:p>
          </p:txBody>
        </p:sp>
        <p:sp>
          <p:nvSpPr>
            <p:cNvPr id="43" name="Rounded Rectangle 42"/>
            <p:cNvSpPr/>
            <p:nvPr/>
          </p:nvSpPr>
          <p:spPr bwMode="gray">
            <a:xfrm>
              <a:off x="4406712" y="1927130"/>
              <a:ext cx="1230489" cy="651547"/>
            </a:xfrm>
            <a:prstGeom prst="roundRect">
              <a:avLst/>
            </a:prstGeom>
            <a:solidFill>
              <a:schemeClr val="bg1"/>
            </a:solidFill>
            <a:ln w="9525" algn="ctr">
              <a:solidFill>
                <a:schemeClr val="tx1"/>
              </a:solidFill>
              <a:miter lim="800000"/>
              <a:headEnd/>
              <a:tailEnd/>
            </a:ln>
            <a:effectLst/>
          </p:spPr>
          <p:txBody>
            <a:bodyPr lIns="90000" tIns="72000" rIns="90000" bIns="72000" rtlCol="0" anchor="ctr"/>
            <a:lstStyle/>
            <a:p>
              <a:pPr marR="0" algn="ctr" defTabSz="914400">
                <a:lnSpc>
                  <a:spcPct val="100000"/>
                </a:lnSpc>
                <a:spcBef>
                  <a:spcPts val="660"/>
                </a:spcBef>
                <a:spcAft>
                  <a:spcPts val="0"/>
                </a:spcAft>
                <a:buNone/>
              </a:pPr>
              <a:r>
                <a:rPr lang="de-DE" sz="800" b="0" i="0" u="none" strike="noStrike" cap="none" spc="0" baseline="0" dirty="0" err="1">
                  <a:effectLst/>
                  <a:latin typeface="Arial"/>
                  <a:ea typeface="Arial Unicode MS"/>
                  <a:cs typeface="Arial Unicode MS"/>
                </a:rPr>
                <a:t>Хранилище</a:t>
              </a:r>
              <a:r>
                <a:rPr lang="de-DE" sz="800" b="0" i="0" u="none" strike="noStrike" cap="none" spc="0" baseline="0" dirty="0">
                  <a:effectLst/>
                  <a:latin typeface="Arial"/>
                  <a:ea typeface="Arial Unicode MS"/>
                  <a:cs typeface="Arial Unicode MS"/>
                </a:rPr>
                <a:t> </a:t>
              </a:r>
              <a:r>
                <a:rPr lang="de-DE" sz="800" b="0" i="0" u="none" strike="noStrike" cap="none" spc="0" baseline="0" dirty="0" err="1">
                  <a:effectLst/>
                  <a:latin typeface="Arial"/>
                  <a:ea typeface="Arial Unicode MS"/>
                  <a:cs typeface="Arial Unicode MS"/>
                </a:rPr>
                <a:t>данных</a:t>
              </a:r>
              <a:r>
                <a:rPr lang="de-DE" sz="800" b="0" i="0" u="none" strike="noStrike" cap="none" spc="0" baseline="0" dirty="0">
                  <a:effectLst/>
                  <a:latin typeface="Arial"/>
                  <a:ea typeface="Arial Unicode MS"/>
                  <a:cs typeface="Arial Unicode MS"/>
                </a:rPr>
                <a:t> </a:t>
              </a:r>
              <a:r>
                <a:rPr lang="de-DE" sz="800" b="0" i="0" u="none" strike="noStrike" cap="none" spc="0" baseline="0" dirty="0" err="1">
                  <a:effectLst/>
                  <a:latin typeface="Arial"/>
                  <a:ea typeface="Arial Unicode MS"/>
                  <a:cs typeface="Arial Unicode MS"/>
                </a:rPr>
                <a:t>предприятия</a:t>
              </a:r>
              <a:r>
                <a:rPr lang="de-DE" sz="800" b="0" i="0" u="none" strike="noStrike" cap="none" spc="0" baseline="0" dirty="0">
                  <a:effectLst/>
                  <a:latin typeface="Arial"/>
                  <a:ea typeface="Arial Unicode MS"/>
                  <a:cs typeface="Arial Unicode MS"/>
                </a:rPr>
                <a:t>,</a:t>
              </a:r>
              <a:r>
                <a:rPr lang="de-DE" sz="800" b="0" i="0" u="none" strike="noStrike" cap="none" spc="0" dirty="0">
                  <a:latin typeface="Arial"/>
                  <a:ea typeface="Arial Unicode MS"/>
                  <a:cs typeface="Arial Unicode MS"/>
                </a:rPr>
                <a:t> </a:t>
              </a:r>
              <a:r>
                <a:rPr lang="de-DE" sz="800" b="0" i="0" dirty="0" err="1">
                  <a:effectLst/>
                  <a:latin typeface="Arial"/>
                  <a:ea typeface="Arial Unicode MS"/>
                  <a:cs typeface="Arial Unicode MS"/>
                </a:rPr>
                <a:t>приложения</a:t>
              </a:r>
              <a:r>
                <a:rPr lang="de-DE" sz="800" b="0" i="0" dirty="0">
                  <a:effectLst/>
                  <a:latin typeface="Arial"/>
                  <a:ea typeface="Arial Unicode MS"/>
                  <a:cs typeface="Arial Unicode MS"/>
                </a:rPr>
                <a:t> </a:t>
              </a:r>
              <a:r>
                <a:rPr lang="ru-RU" sz="800" b="0" i="0" dirty="0" smtClean="0">
                  <a:effectLst/>
                  <a:latin typeface="Arial"/>
                  <a:ea typeface="Arial Unicode MS"/>
                  <a:cs typeface="Arial Unicode MS"/>
                </a:rPr>
                <a:t/>
              </a:r>
              <a:br>
                <a:rPr lang="ru-RU" sz="800" b="0" i="0" dirty="0" smtClean="0">
                  <a:effectLst/>
                  <a:latin typeface="Arial"/>
                  <a:ea typeface="Arial Unicode MS"/>
                  <a:cs typeface="Arial Unicode MS"/>
                </a:rPr>
              </a:br>
              <a:r>
                <a:rPr lang="de-DE" sz="800" b="0" i="0" dirty="0" err="1" smtClean="0">
                  <a:effectLst/>
                  <a:latin typeface="Arial"/>
                  <a:ea typeface="Arial Unicode MS"/>
                  <a:cs typeface="Arial Unicode MS"/>
                </a:rPr>
                <a:t>на</a:t>
              </a:r>
              <a:r>
                <a:rPr lang="de-DE" sz="800" b="0" i="0" dirty="0" smtClean="0">
                  <a:effectLst/>
                  <a:latin typeface="Arial"/>
                  <a:ea typeface="Arial Unicode MS"/>
                  <a:cs typeface="Arial Unicode MS"/>
                </a:rPr>
                <a:t> </a:t>
              </a:r>
              <a:r>
                <a:rPr lang="de-DE" sz="800" b="0" i="0" dirty="0" err="1">
                  <a:effectLst/>
                  <a:latin typeface="Arial"/>
                  <a:ea typeface="Arial Unicode MS"/>
                  <a:cs typeface="Arial Unicode MS"/>
                </a:rPr>
                <a:t>базе</a:t>
              </a:r>
              <a:r>
                <a:rPr lang="de-DE" sz="800" b="0" i="0" dirty="0">
                  <a:effectLst/>
                  <a:latin typeface="Arial"/>
                  <a:ea typeface="Arial Unicode MS"/>
                  <a:cs typeface="Arial Unicode MS"/>
                </a:rPr>
                <a:t> IQ</a:t>
              </a:r>
            </a:p>
          </p:txBody>
        </p:sp>
        <p:sp>
          <p:nvSpPr>
            <p:cNvPr id="51" name="Rounded Rectangle 50"/>
            <p:cNvSpPr/>
            <p:nvPr/>
          </p:nvSpPr>
          <p:spPr bwMode="gray">
            <a:xfrm>
              <a:off x="2192594" y="1918427"/>
              <a:ext cx="830606" cy="650577"/>
            </a:xfrm>
            <a:prstGeom prst="roundRect">
              <a:avLst/>
            </a:prstGeom>
            <a:solidFill>
              <a:schemeClr val="bg1"/>
            </a:solidFill>
            <a:ln w="9525" algn="ctr">
              <a:solidFill>
                <a:schemeClr val="tx1"/>
              </a:solidFill>
              <a:miter lim="800000"/>
              <a:headEnd/>
              <a:tailEnd/>
            </a:ln>
            <a:effectLst/>
          </p:spPr>
          <p:txBody>
            <a:bodyPr lIns="90000" tIns="72000" rIns="90000" bIns="72000" rtlCol="0" anchor="ctr"/>
            <a:lstStyle/>
            <a:p>
              <a:pPr algn="ctr" defTabSz="914400">
                <a:spcBef>
                  <a:spcPts val="660"/>
                </a:spcBef>
                <a:spcAft>
                  <a:spcPts val="0"/>
                </a:spcAft>
                <a:buNone/>
              </a:pPr>
              <a:r>
                <a:rPr lang="de-DE" sz="800" b="0" i="0" dirty="0" err="1">
                  <a:latin typeface="Arial"/>
                  <a:ea typeface="Arial Unicode MS"/>
                  <a:cs typeface="Arial Unicode MS"/>
                </a:rPr>
                <a:t>Приложение</a:t>
              </a:r>
              <a:r>
                <a:rPr lang="de-DE" sz="800" b="0" i="0" dirty="0">
                  <a:latin typeface="Arial"/>
                  <a:ea typeface="Arial Unicode MS"/>
                  <a:cs typeface="Arial Unicode MS"/>
                </a:rPr>
                <a:t> </a:t>
              </a:r>
              <a:r>
                <a:rPr lang="de-DE" sz="800" b="0" i="0" dirty="0" smtClean="0">
                  <a:latin typeface="Arial"/>
                  <a:ea typeface="Arial Unicode MS"/>
                  <a:cs typeface="Arial Unicode MS"/>
                </a:rPr>
                <a:t>HANA 1</a:t>
              </a:r>
              <a:r>
                <a:rPr lang="de-DE" sz="800" b="0" i="0" dirty="0">
                  <a:latin typeface="Arial"/>
                  <a:ea typeface="Arial Unicode MS"/>
                  <a:cs typeface="Arial Unicode MS"/>
                </a:rPr>
                <a:t>....n</a:t>
              </a:r>
            </a:p>
          </p:txBody>
        </p:sp>
        <p:sp>
          <p:nvSpPr>
            <p:cNvPr id="52" name="Rounded Rectangle 51"/>
            <p:cNvSpPr/>
            <p:nvPr/>
          </p:nvSpPr>
          <p:spPr bwMode="gray">
            <a:xfrm>
              <a:off x="3105975" y="1928185"/>
              <a:ext cx="866257" cy="650577"/>
            </a:xfrm>
            <a:prstGeom prst="roundRect">
              <a:avLst/>
            </a:prstGeom>
            <a:solidFill>
              <a:schemeClr val="bg1"/>
            </a:solidFill>
            <a:ln w="9525" algn="ctr">
              <a:solidFill>
                <a:schemeClr val="tx1"/>
              </a:solidFill>
              <a:miter lim="800000"/>
              <a:headEnd/>
              <a:tailEnd/>
            </a:ln>
            <a:effectLst/>
          </p:spPr>
          <p:txBody>
            <a:bodyPr lIns="90000" tIns="72000" rIns="90000" bIns="72000" rtlCol="0" anchor="ctr"/>
            <a:lstStyle/>
            <a:p>
              <a:pPr marR="0" algn="ctr" defTabSz="914400">
                <a:lnSpc>
                  <a:spcPct val="100000"/>
                </a:lnSpc>
                <a:spcBef>
                  <a:spcPts val="660"/>
                </a:spcBef>
                <a:spcAft>
                  <a:spcPts val="0"/>
                </a:spcAft>
                <a:buNone/>
              </a:pPr>
              <a:r>
                <a:rPr lang="de-DE" sz="700" b="0" i="0" dirty="0" err="1">
                  <a:latin typeface="Arial"/>
                  <a:ea typeface="Arial Unicode MS"/>
                  <a:cs typeface="Arial Unicode MS"/>
                </a:rPr>
                <a:t>Хранилище</a:t>
              </a:r>
              <a:r>
                <a:rPr lang="de-DE" sz="700" b="0" i="0" dirty="0">
                  <a:latin typeface="Arial"/>
                  <a:ea typeface="Arial Unicode MS"/>
                  <a:cs typeface="Arial Unicode MS"/>
                </a:rPr>
                <a:t> </a:t>
              </a:r>
              <a:r>
                <a:rPr lang="de-DE" sz="700" b="0" i="0" dirty="0" err="1">
                  <a:latin typeface="Arial"/>
                  <a:ea typeface="Arial Unicode MS"/>
                  <a:cs typeface="Arial Unicode MS"/>
                </a:rPr>
                <a:t>данных</a:t>
              </a:r>
              <a:r>
                <a:rPr lang="de-DE" sz="700" b="0" i="0" dirty="0">
                  <a:latin typeface="Arial"/>
                  <a:ea typeface="Arial Unicode MS"/>
                  <a:cs typeface="Arial Unicode MS"/>
                </a:rPr>
                <a:t> </a:t>
              </a:r>
              <a:r>
                <a:rPr lang="de-DE" sz="700" b="0" i="0" dirty="0" err="1">
                  <a:latin typeface="Arial"/>
                  <a:ea typeface="Arial Unicode MS"/>
                  <a:cs typeface="Arial Unicode MS"/>
                </a:rPr>
                <a:t>приложения</a:t>
              </a:r>
              <a:r>
                <a:rPr lang="de-DE" sz="700" b="0" i="0" u="none" strike="noStrike" cap="none" spc="0" baseline="0" dirty="0">
                  <a:effectLst/>
                  <a:latin typeface="Arial"/>
                  <a:ea typeface="Arial Unicode MS"/>
                  <a:cs typeface="Arial Unicode MS"/>
                </a:rPr>
                <a:t> (</a:t>
              </a:r>
              <a:r>
                <a:rPr lang="de-DE" sz="700" b="0" i="0" u="none" strike="noStrike" cap="none" spc="0" baseline="0" dirty="0">
                  <a:latin typeface="Arial"/>
                  <a:ea typeface="Arial Unicode MS"/>
                  <a:cs typeface="Arial Unicode MS"/>
                </a:rPr>
                <a:t>﻿﻿</a:t>
              </a:r>
              <a:r>
                <a:rPr lang="de-DE" sz="700" b="0" i="0" u="none" strike="noStrike" cap="none" spc="0" baseline="0" dirty="0" err="1">
                  <a:effectLst/>
                  <a:latin typeface="Arial"/>
                  <a:ea typeface="Arial Unicode MS"/>
                  <a:cs typeface="Arial Unicode MS"/>
                </a:rPr>
                <a:t>хранилище</a:t>
              </a:r>
              <a:r>
                <a:rPr lang="de-DE" sz="700" b="0" i="0" u="none" strike="noStrike" cap="none" spc="0" baseline="0" dirty="0">
                  <a:effectLst/>
                  <a:latin typeface="Arial"/>
                  <a:ea typeface="Arial Unicode MS"/>
                  <a:cs typeface="Arial Unicode MS"/>
                </a:rPr>
                <a:t> </a:t>
              </a:r>
              <a:r>
                <a:rPr lang="de-DE" sz="700" b="0" i="0" u="none" strike="noStrike" cap="none" spc="0" baseline="0" dirty="0" err="1">
                  <a:effectLst/>
                  <a:latin typeface="Arial"/>
                  <a:ea typeface="Arial Unicode MS"/>
                  <a:cs typeface="Arial Unicode MS"/>
                </a:rPr>
                <a:t>бизнес-информации</a:t>
              </a:r>
              <a:r>
                <a:rPr lang="de-DE" sz="700" b="0" i="0" u="none" strike="noStrike" cap="none" spc="0" baseline="0" dirty="0">
                  <a:effectLst/>
                  <a:latin typeface="Arial"/>
                  <a:ea typeface="Arial Unicode MS"/>
                  <a:cs typeface="Arial Unicode MS"/>
                </a:rPr>
                <a:t>)</a:t>
              </a:r>
            </a:p>
          </p:txBody>
        </p:sp>
        <p:sp>
          <p:nvSpPr>
            <p:cNvPr id="54" name="Rounded Rectangle 53"/>
            <p:cNvSpPr/>
            <p:nvPr/>
          </p:nvSpPr>
          <p:spPr bwMode="gray">
            <a:xfrm>
              <a:off x="1061884" y="1918983"/>
              <a:ext cx="796412" cy="650577"/>
            </a:xfrm>
            <a:prstGeom prst="roundRect">
              <a:avLst/>
            </a:prstGeom>
            <a:solidFill>
              <a:schemeClr val="bg1"/>
            </a:solidFill>
            <a:ln w="9525" algn="ctr">
              <a:solidFill>
                <a:schemeClr val="tx1"/>
              </a:solidFill>
              <a:miter lim="800000"/>
              <a:headEnd/>
              <a:tailEnd/>
            </a:ln>
            <a:effectLst/>
          </p:spPr>
          <p:txBody>
            <a:bodyPr lIns="90000" tIns="72000" rIns="90000" bIns="72000" rtlCol="0" anchor="ctr"/>
            <a:lstStyle/>
            <a:p>
              <a:pPr marR="0" algn="ctr" defTabSz="914400">
                <a:lnSpc>
                  <a:spcPct val="100000"/>
                </a:lnSpc>
                <a:spcBef>
                  <a:spcPts val="630"/>
                </a:spcBef>
                <a:spcAft>
                  <a:spcPts val="0"/>
                </a:spcAft>
                <a:buNone/>
              </a:pPr>
              <a:r>
                <a:rPr lang="de-DE" sz="1050" b="0" i="0" u="none" strike="noStrike" cap="none" spc="0" baseline="0" dirty="0">
                  <a:effectLst/>
                  <a:latin typeface="Arial"/>
                  <a:ea typeface="Arial Unicode MS"/>
                  <a:cs typeface="Arial Unicode MS"/>
                </a:rPr>
                <a:t>ERP, NW 1...n</a:t>
              </a:r>
            </a:p>
          </p:txBody>
        </p:sp>
        <p:sp>
          <p:nvSpPr>
            <p:cNvPr id="23" name="Rounded Rectangle 22"/>
            <p:cNvSpPr/>
            <p:nvPr/>
          </p:nvSpPr>
          <p:spPr bwMode="gray">
            <a:xfrm>
              <a:off x="235975" y="1915437"/>
              <a:ext cx="765829" cy="653086"/>
            </a:xfrm>
            <a:prstGeom prst="roundRect">
              <a:avLst/>
            </a:prstGeom>
            <a:solidFill>
              <a:schemeClr val="bg1"/>
            </a:solidFill>
            <a:ln w="9525" algn="ctr">
              <a:solidFill>
                <a:schemeClr val="tx1"/>
              </a:solidFill>
              <a:miter lim="800000"/>
              <a:headEnd/>
              <a:tailEnd/>
            </a:ln>
            <a:effectLst/>
          </p:spPr>
          <p:txBody>
            <a:bodyPr lIns="90000" tIns="72000" rIns="90000" bIns="72000" rtlCol="0" anchor="ctr"/>
            <a:lstStyle/>
            <a:p>
              <a:pPr marR="0" algn="ctr" defTabSz="914400">
                <a:lnSpc>
                  <a:spcPct val="100000"/>
                </a:lnSpc>
                <a:spcBef>
                  <a:spcPts val="600"/>
                </a:spcBef>
                <a:spcAft>
                  <a:spcPts val="0"/>
                </a:spcAft>
                <a:buNone/>
              </a:pPr>
              <a:r>
                <a:rPr lang="de-DE" sz="700" b="0" i="0" dirty="0" err="1" smtClean="0">
                  <a:latin typeface="Arial"/>
                  <a:ea typeface="Arial Unicode MS"/>
                  <a:cs typeface="Arial Unicode MS"/>
                </a:rPr>
                <a:t>П</a:t>
              </a:r>
              <a:r>
                <a:rPr lang="de-DE" sz="700" b="0" i="0" u="none" strike="noStrike" cap="none" spc="0" baseline="0" dirty="0" err="1" smtClean="0">
                  <a:effectLst/>
                  <a:latin typeface="Arial"/>
                  <a:ea typeface="Arial Unicode MS"/>
                  <a:cs typeface="Arial Unicode MS"/>
                </a:rPr>
                <a:t>ользова</a:t>
              </a:r>
              <a:r>
                <a:rPr lang="ru-RU" sz="700" b="0" i="0" u="none" strike="noStrike" cap="none" spc="0" baseline="0" dirty="0" smtClean="0">
                  <a:effectLst/>
                  <a:latin typeface="Arial"/>
                  <a:ea typeface="Arial Unicode MS"/>
                  <a:cs typeface="Arial Unicode MS"/>
                </a:rPr>
                <a:t>-</a:t>
              </a:r>
              <a:r>
                <a:rPr lang="de-DE" sz="700" b="0" i="0" u="none" strike="noStrike" cap="none" spc="0" baseline="0" dirty="0" err="1" smtClean="0">
                  <a:effectLst/>
                  <a:latin typeface="Arial"/>
                  <a:ea typeface="Arial Unicode MS"/>
                  <a:cs typeface="Arial Unicode MS"/>
                </a:rPr>
                <a:t>тельское</a:t>
              </a:r>
              <a:r>
                <a:rPr lang="de-DE" sz="700" b="0" i="0" u="none" strike="noStrike" cap="none" spc="0" baseline="0" dirty="0" smtClean="0">
                  <a:effectLst/>
                  <a:latin typeface="Arial"/>
                  <a:ea typeface="Arial Unicode MS"/>
                  <a:cs typeface="Arial Unicode MS"/>
                </a:rPr>
                <a:t> </a:t>
              </a:r>
              <a:r>
                <a:rPr lang="de-DE" sz="700" b="0" i="0" u="none" strike="noStrike" cap="none" spc="0" baseline="0" dirty="0" err="1" smtClean="0">
                  <a:effectLst/>
                  <a:latin typeface="Arial"/>
                  <a:ea typeface="Arial Unicode MS"/>
                  <a:cs typeface="Arial Unicode MS"/>
                </a:rPr>
                <a:t>приложение</a:t>
              </a:r>
              <a:r>
                <a:rPr lang="de-DE" sz="700" b="0" i="0" u="none" strike="noStrike" cap="none" spc="0" baseline="0" dirty="0" smtClean="0">
                  <a:effectLst/>
                  <a:latin typeface="Arial"/>
                  <a:ea typeface="Arial Unicode MS"/>
                  <a:cs typeface="Arial Unicode MS"/>
                </a:rPr>
                <a:t> </a:t>
              </a:r>
              <a:r>
                <a:rPr lang="de-DE" sz="700" b="0" i="0" u="none" strike="noStrike" cap="none" spc="0" dirty="0" smtClean="0">
                  <a:effectLst/>
                  <a:latin typeface="Arial"/>
                  <a:ea typeface="Arial Unicode MS"/>
                  <a:cs typeface="Arial Unicode MS"/>
                </a:rPr>
                <a:t>1</a:t>
              </a:r>
              <a:r>
                <a:rPr lang="de-DE" sz="700" b="0" i="0" u="none" strike="noStrike" cap="none" spc="0" dirty="0">
                  <a:effectLst/>
                  <a:latin typeface="Arial"/>
                  <a:ea typeface="Arial Unicode MS"/>
                  <a:cs typeface="Arial Unicode MS"/>
                </a:rPr>
                <a:t>....n</a:t>
              </a:r>
            </a:p>
          </p:txBody>
        </p:sp>
        <p:cxnSp>
          <p:nvCxnSpPr>
            <p:cNvPr id="25" name="Straight Arrow Connector 24"/>
            <p:cNvCxnSpPr>
              <a:stCxn id="22" idx="3"/>
              <a:endCxn id="34" idx="1"/>
            </p:cNvCxnSpPr>
            <p:nvPr/>
          </p:nvCxnSpPr>
          <p:spPr>
            <a:xfrm>
              <a:off x="1838632" y="3213892"/>
              <a:ext cx="373626" cy="158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34" idx="3"/>
              <a:endCxn id="32" idx="1"/>
            </p:cNvCxnSpPr>
            <p:nvPr/>
          </p:nvCxnSpPr>
          <p:spPr>
            <a:xfrm>
              <a:off x="3962400" y="3213892"/>
              <a:ext cx="482113" cy="628"/>
            </a:xfrm>
            <a:prstGeom prst="straightConnector1">
              <a:avLst/>
            </a:prstGeom>
            <a:ln w="63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17" name="Table 16"/>
          <p:cNvGraphicFramePr>
            <a:graphicFrameLocks noGrp="1"/>
          </p:cNvGraphicFramePr>
          <p:nvPr/>
        </p:nvGraphicFramePr>
        <p:xfrm>
          <a:off x="226450" y="3735705"/>
          <a:ext cx="5978011" cy="2644140"/>
        </p:xfrm>
        <a:graphic>
          <a:graphicData uri="http://schemas.openxmlformats.org/drawingml/2006/table">
            <a:tbl>
              <a:tblPr bandCol="1">
                <a:tableStyleId>{C083E6E3-FA7D-4D7B-A595-EF9225AFEA82}</a:tableStyleId>
              </a:tblPr>
              <a:tblGrid>
                <a:gridCol w="1917085"/>
                <a:gridCol w="2267522"/>
                <a:gridCol w="1793404"/>
              </a:tblGrid>
              <a:tr h="776749">
                <a:tc>
                  <a:txBody>
                    <a:bodyPr/>
                    <a:lstStyle/>
                    <a:p>
                      <a:pPr marL="0" marR="0" algn="l" defTabSz="914400">
                        <a:spcBef>
                          <a:spcPts val="0"/>
                        </a:spcBef>
                        <a:spcAft>
                          <a:spcPts val="0"/>
                        </a:spcAft>
                        <a:buNone/>
                      </a:pPr>
                      <a:r>
                        <a:rPr lang="en-US" sz="850" b="1" i="0" dirty="0" err="1">
                          <a:solidFill>
                            <a:srgbClr val="000000"/>
                          </a:solidFill>
                          <a:latin typeface="Arial"/>
                          <a:ea typeface="+mn-ea"/>
                          <a:cs typeface="+mn-cs"/>
                        </a:rPr>
                        <a:t>Примеры</a:t>
                      </a:r>
                      <a:r>
                        <a:rPr lang="en-US" sz="850" b="1" i="0" dirty="0">
                          <a:solidFill>
                            <a:srgbClr val="000000"/>
                          </a:solidFill>
                          <a:latin typeface="Arial"/>
                          <a:ea typeface="+mn-ea"/>
                          <a:cs typeface="+mn-cs"/>
                        </a:rPr>
                        <a:t> </a:t>
                      </a:r>
                      <a:r>
                        <a:rPr lang="en-US" sz="850" b="1" i="0" dirty="0" err="1">
                          <a:solidFill>
                            <a:srgbClr val="000000"/>
                          </a:solidFill>
                          <a:latin typeface="Arial"/>
                          <a:ea typeface="+mn-ea"/>
                          <a:cs typeface="+mn-cs"/>
                        </a:rPr>
                        <a:t>использования</a:t>
                      </a:r>
                      <a:r>
                        <a:rPr lang="en-US" sz="850" b="1" i="0" dirty="0">
                          <a:solidFill>
                            <a:srgbClr val="000000"/>
                          </a:solidFill>
                          <a:latin typeface="Arial"/>
                          <a:ea typeface="+mn-ea"/>
                          <a:cs typeface="+mn-cs"/>
                        </a:rPr>
                        <a:t>: </a:t>
                      </a:r>
                      <a:r>
                        <a:rPr lang="en-US" sz="850" b="0" i="0" dirty="0">
                          <a:solidFill>
                            <a:srgbClr val="000000"/>
                          </a:solidFill>
                          <a:latin typeface="Arial"/>
                          <a:ea typeface="+mn-ea"/>
                          <a:cs typeface="+mn-cs"/>
                        </a:rPr>
                        <a:t>﻿﻿</a:t>
                      </a:r>
                      <a:r>
                        <a:rPr lang="en-US" sz="850" b="0" i="0" dirty="0" err="1">
                          <a:solidFill>
                            <a:srgbClr val="000000"/>
                          </a:solidFill>
                          <a:latin typeface="Arial"/>
                          <a:ea typeface="+mn-ea"/>
                          <a:cs typeface="+mn-cs"/>
                        </a:rPr>
                        <a:t>пользовательские</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приложения</a:t>
                      </a:r>
                      <a:r>
                        <a:rPr lang="en-US" sz="850" b="0" i="0" baseline="0" dirty="0">
                          <a:solidFill>
                            <a:srgbClr val="000000"/>
                          </a:solidFill>
                          <a:latin typeface="Arial"/>
                          <a:ea typeface="+mn-ea"/>
                          <a:cs typeface="+mn-cs"/>
                        </a:rPr>
                        <a:t> и </a:t>
                      </a:r>
                      <a:r>
                        <a:rPr lang="en-US" sz="850" b="0" i="0" dirty="0" err="1">
                          <a:solidFill>
                            <a:srgbClr val="000000"/>
                          </a:solidFill>
                          <a:latin typeface="Arial"/>
                          <a:ea typeface="+mn-ea"/>
                          <a:cs typeface="+mn-cs"/>
                        </a:rPr>
                        <a:t>решения</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сторонних</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поставщиков</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традиционные</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приложения</a:t>
                      </a:r>
                      <a:r>
                        <a:rPr lang="en-US" sz="850" b="0" i="0" dirty="0">
                          <a:solidFill>
                            <a:srgbClr val="000000"/>
                          </a:solidFill>
                          <a:latin typeface="Arial"/>
                          <a:ea typeface="+mn-ea"/>
                          <a:cs typeface="+mn-cs"/>
                        </a:rPr>
                        <a:t> </a:t>
                      </a:r>
                      <a:r>
                        <a:rPr lang="en-US" sz="850" b="0" i="0" dirty="0" smtClean="0">
                          <a:solidFill>
                            <a:srgbClr val="000000"/>
                          </a:solidFill>
                          <a:latin typeface="Arial"/>
                          <a:ea typeface="+mn-ea"/>
                          <a:cs typeface="+mn-cs"/>
                        </a:rPr>
                        <a:t>SAP </a:t>
                      </a:r>
                      <a:r>
                        <a:rPr lang="en-US" sz="850" b="0" i="0" baseline="0" dirty="0" smtClean="0">
                          <a:solidFill>
                            <a:srgbClr val="000000"/>
                          </a:solidFill>
                          <a:latin typeface="Arial"/>
                          <a:ea typeface="+mn-ea"/>
                          <a:cs typeface="+mn-cs"/>
                        </a:rPr>
                        <a:t>и</a:t>
                      </a:r>
                      <a:r>
                        <a:rPr lang="ru-RU" sz="850" b="0" i="0" baseline="0" dirty="0" smtClean="0">
                          <a:solidFill>
                            <a:srgbClr val="000000"/>
                          </a:solidFill>
                          <a:latin typeface="Arial"/>
                          <a:ea typeface="+mn-ea"/>
                          <a:cs typeface="+mn-cs"/>
                        </a:rPr>
                        <a:t> </a:t>
                      </a:r>
                      <a:r>
                        <a:rPr lang="en-US" sz="850" b="0" i="0" dirty="0" err="1" smtClean="0">
                          <a:solidFill>
                            <a:srgbClr val="000000"/>
                          </a:solidFill>
                          <a:latin typeface="Arial"/>
                          <a:ea typeface="+mn-ea"/>
                          <a:cs typeface="+mn-cs"/>
                        </a:rPr>
                        <a:t>компоненты</a:t>
                      </a:r>
                      <a:r>
                        <a:rPr lang="en-US" sz="850" b="0" i="0" dirty="0" smtClean="0">
                          <a:solidFill>
                            <a:srgbClr val="000000"/>
                          </a:solidFill>
                          <a:latin typeface="Arial"/>
                          <a:ea typeface="+mn-ea"/>
                          <a:cs typeface="+mn-cs"/>
                        </a:rPr>
                        <a:t> </a:t>
                      </a:r>
                      <a:r>
                        <a:rPr lang="en-US" sz="850" b="0" i="0" dirty="0">
                          <a:solidFill>
                            <a:srgbClr val="000000"/>
                          </a:solidFill>
                          <a:latin typeface="Arial"/>
                          <a:ea typeface="+mn-ea"/>
                          <a:cs typeface="+mn-cs"/>
                        </a:rPr>
                        <a:t>NW, </a:t>
                      </a:r>
                      <a:r>
                        <a:rPr lang="en-US" sz="850" b="0" i="0" dirty="0" err="1">
                          <a:solidFill>
                            <a:srgbClr val="000000"/>
                          </a:solidFill>
                          <a:latin typeface="Arial"/>
                          <a:ea typeface="+mn-ea"/>
                          <a:cs typeface="+mn-cs"/>
                        </a:rPr>
                        <a:t>которым</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требуется</a:t>
                      </a:r>
                      <a:r>
                        <a:rPr lang="en-US" sz="850" b="0" i="0" dirty="0">
                          <a:solidFill>
                            <a:srgbClr val="000000"/>
                          </a:solidFill>
                          <a:latin typeface="Arial"/>
                          <a:ea typeface="+mn-ea"/>
                          <a:cs typeface="+mn-cs"/>
                        </a:rPr>
                        <a:t> БД</a:t>
                      </a:r>
                    </a:p>
                  </a:txBody>
                  <a:tcPr>
                    <a:lnL>
                      <a:noFill/>
                    </a:lnL>
                    <a:lnR>
                      <a:noFill/>
                    </a:lnR>
                    <a:lnT w="12700" cmpd="sng">
                      <a:noFill/>
                    </a:lnT>
                    <a:lnB>
                      <a:noFill/>
                    </a:lnB>
                    <a:lnTlToBr w="12700" cmpd="sng">
                      <a:noFill/>
                      <a:prstDash val="solid"/>
                    </a:lnTlToBr>
                    <a:lnBlToTr w="12700" cmpd="sng">
                      <a:noFill/>
                      <a:prstDash val="solid"/>
                    </a:lnBlToTr>
                  </a:tcPr>
                </a:tc>
                <a:tc>
                  <a:txBody>
                    <a:bodyPr/>
                    <a:lstStyle/>
                    <a:p>
                      <a:pPr marL="0" marR="0" algn="l" defTabSz="914400">
                        <a:spcBef>
                          <a:spcPts val="0"/>
                        </a:spcBef>
                        <a:spcAft>
                          <a:spcPts val="0"/>
                        </a:spcAft>
                        <a:buNone/>
                      </a:pPr>
                      <a:r>
                        <a:rPr lang="en-US" sz="850" b="1" i="0" dirty="0" err="1">
                          <a:solidFill>
                            <a:srgbClr val="000000"/>
                          </a:solidFill>
                          <a:latin typeface="Arial"/>
                          <a:ea typeface="+mn-ea"/>
                          <a:cs typeface="+mn-cs"/>
                        </a:rPr>
                        <a:t>Примеры</a:t>
                      </a:r>
                      <a:r>
                        <a:rPr lang="en-US" sz="850" b="1" i="0" dirty="0">
                          <a:solidFill>
                            <a:srgbClr val="000000"/>
                          </a:solidFill>
                          <a:latin typeface="Arial"/>
                          <a:ea typeface="+mn-ea"/>
                          <a:cs typeface="+mn-cs"/>
                        </a:rPr>
                        <a:t> </a:t>
                      </a:r>
                      <a:r>
                        <a:rPr lang="en-US" sz="850" b="1" i="0" dirty="0" err="1">
                          <a:solidFill>
                            <a:srgbClr val="000000"/>
                          </a:solidFill>
                          <a:latin typeface="Arial"/>
                          <a:ea typeface="+mn-ea"/>
                          <a:cs typeface="+mn-cs"/>
                        </a:rPr>
                        <a:t>использования</a:t>
                      </a:r>
                      <a:r>
                        <a:rPr lang="en-US" sz="850" b="1" i="0" dirty="0">
                          <a:solidFill>
                            <a:srgbClr val="000000"/>
                          </a:solidFill>
                          <a:latin typeface="Arial"/>
                          <a:ea typeface="+mn-ea"/>
                          <a:cs typeface="+mn-cs"/>
                        </a:rPr>
                        <a:t>: </a:t>
                      </a:r>
                      <a:r>
                        <a:rPr lang="en-US" sz="850" b="0" i="0" dirty="0" err="1">
                          <a:solidFill>
                            <a:srgbClr val="000000"/>
                          </a:solidFill>
                          <a:latin typeface="Arial"/>
                          <a:ea typeface="+mn-ea"/>
                          <a:cs typeface="+mn-cs"/>
                        </a:rPr>
                        <a:t>аналитика</a:t>
                      </a:r>
                      <a:r>
                        <a:rPr lang="en-US" sz="850" b="0" i="0" baseline="0" dirty="0">
                          <a:solidFill>
                            <a:srgbClr val="000000"/>
                          </a:solidFill>
                          <a:latin typeface="Arial"/>
                          <a:ea typeface="+mn-ea"/>
                          <a:cs typeface="+mn-cs"/>
                        </a:rPr>
                        <a:t> </a:t>
                      </a:r>
                      <a:r>
                        <a:rPr lang="en-US" sz="850" b="0" i="0" dirty="0" smtClean="0">
                          <a:solidFill>
                            <a:srgbClr val="000000"/>
                          </a:solidFill>
                          <a:latin typeface="Arial"/>
                          <a:ea typeface="+mn-ea"/>
                          <a:cs typeface="+mn-cs"/>
                        </a:rPr>
                        <a:t>в</a:t>
                      </a:r>
                      <a:r>
                        <a:rPr lang="ru-RU" sz="850" b="0" i="0" dirty="0" smtClean="0">
                          <a:solidFill>
                            <a:srgbClr val="000000"/>
                          </a:solidFill>
                          <a:latin typeface="Arial"/>
                          <a:ea typeface="+mn-ea"/>
                          <a:cs typeface="+mn-cs"/>
                        </a:rPr>
                        <a:t> </a:t>
                      </a:r>
                      <a:r>
                        <a:rPr lang="en-US" sz="850" b="0" i="0" dirty="0" err="1" smtClean="0">
                          <a:solidFill>
                            <a:srgbClr val="000000"/>
                          </a:solidFill>
                          <a:latin typeface="Arial"/>
                          <a:ea typeface="+mn-ea"/>
                          <a:cs typeface="+mn-cs"/>
                        </a:rPr>
                        <a:t>режиме</a:t>
                      </a:r>
                      <a:r>
                        <a:rPr lang="en-US" sz="850" b="0" i="0" dirty="0" smtClean="0">
                          <a:solidFill>
                            <a:srgbClr val="000000"/>
                          </a:solidFill>
                          <a:latin typeface="Arial"/>
                          <a:ea typeface="+mn-ea"/>
                          <a:cs typeface="+mn-cs"/>
                        </a:rPr>
                        <a:t> </a:t>
                      </a:r>
                      <a:r>
                        <a:rPr lang="en-US" sz="850" b="0" i="0" dirty="0">
                          <a:solidFill>
                            <a:srgbClr val="000000"/>
                          </a:solidFill>
                          <a:latin typeface="Arial"/>
                          <a:ea typeface="+mn-ea"/>
                          <a:cs typeface="+mn-cs"/>
                        </a:rPr>
                        <a:t>реального времени, </a:t>
                      </a:r>
                      <a:r>
                        <a:rPr lang="en-US" sz="850" b="0" i="0" dirty="0" err="1">
                          <a:solidFill>
                            <a:srgbClr val="000000"/>
                          </a:solidFill>
                          <a:latin typeface="Arial"/>
                          <a:ea typeface="+mn-ea"/>
                          <a:cs typeface="+mn-cs"/>
                        </a:rPr>
                        <a:t>современные</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приложения</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работающие</a:t>
                      </a:r>
                      <a:r>
                        <a:rPr lang="en-US" sz="850" b="0" i="0" dirty="0">
                          <a:solidFill>
                            <a:srgbClr val="000000"/>
                          </a:solidFill>
                          <a:latin typeface="Arial"/>
                          <a:ea typeface="+mn-ea"/>
                          <a:cs typeface="+mn-cs"/>
                        </a:rPr>
                        <a:t> в оперативной памяти, </a:t>
                      </a:r>
                      <a:r>
                        <a:rPr lang="en-US" sz="850" b="0" i="0" dirty="0" err="1">
                          <a:solidFill>
                            <a:srgbClr val="000000"/>
                          </a:solidFill>
                          <a:latin typeface="Arial"/>
                          <a:ea typeface="+mn-ea"/>
                          <a:cs typeface="+mn-cs"/>
                        </a:rPr>
                        <a:t>ускорение</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процессов</a:t>
                      </a:r>
                      <a:r>
                        <a:rPr lang="en-US" sz="850" b="0" i="0" dirty="0">
                          <a:solidFill>
                            <a:srgbClr val="000000"/>
                          </a:solidFill>
                          <a:latin typeface="Arial"/>
                          <a:ea typeface="+mn-ea"/>
                          <a:cs typeface="+mn-cs"/>
                        </a:rPr>
                        <a:t> Business Suite</a:t>
                      </a:r>
                    </a:p>
                  </a:txBody>
                  <a:tcPr>
                    <a:lnL>
                      <a:noFill/>
                    </a:lnL>
                    <a:lnR>
                      <a:noFill/>
                    </a:lnR>
                    <a:lnT w="12700" cmpd="sng">
                      <a:noFill/>
                    </a:lnT>
                    <a:lnB>
                      <a:noFill/>
                    </a:lnB>
                    <a:lnTlToBr w="12700" cmpd="sng">
                      <a:noFill/>
                      <a:prstDash val="solid"/>
                    </a:lnTlToBr>
                    <a:lnBlToTr w="12700" cmpd="sng">
                      <a:noFill/>
                      <a:prstDash val="solid"/>
                    </a:lnBlToTr>
                  </a:tcPr>
                </a:tc>
                <a:tc>
                  <a:txBody>
                    <a:bodyPr/>
                    <a:lstStyle/>
                    <a:p>
                      <a:pPr marL="0" marR="0" algn="l" defTabSz="914400">
                        <a:spcBef>
                          <a:spcPts val="0"/>
                        </a:spcBef>
                        <a:spcAft>
                          <a:spcPts val="0"/>
                        </a:spcAft>
                        <a:buNone/>
                      </a:pPr>
                      <a:r>
                        <a:rPr lang="en-US" sz="850" b="1" i="0" dirty="0" err="1">
                          <a:solidFill>
                            <a:srgbClr val="000000"/>
                          </a:solidFill>
                          <a:latin typeface="Arial"/>
                          <a:ea typeface="+mn-ea"/>
                          <a:cs typeface="+mn-cs"/>
                        </a:rPr>
                        <a:t>Примеры</a:t>
                      </a:r>
                      <a:r>
                        <a:rPr lang="en-US" sz="850" b="1" i="0" dirty="0">
                          <a:solidFill>
                            <a:srgbClr val="000000"/>
                          </a:solidFill>
                          <a:latin typeface="Arial"/>
                          <a:ea typeface="+mn-ea"/>
                          <a:cs typeface="+mn-cs"/>
                        </a:rPr>
                        <a:t> </a:t>
                      </a:r>
                      <a:r>
                        <a:rPr lang="en-US" sz="850" b="1" i="0" dirty="0" err="1">
                          <a:solidFill>
                            <a:srgbClr val="000000"/>
                          </a:solidFill>
                          <a:latin typeface="Arial"/>
                          <a:ea typeface="+mn-ea"/>
                          <a:cs typeface="+mn-cs"/>
                        </a:rPr>
                        <a:t>использования</a:t>
                      </a:r>
                      <a:r>
                        <a:rPr lang="en-US" sz="850" b="0" i="0" dirty="0">
                          <a:solidFill>
                            <a:srgbClr val="000000"/>
                          </a:solidFill>
                          <a:latin typeface="Arial"/>
                          <a:ea typeface="+mn-ea"/>
                          <a:cs typeface="+mn-cs"/>
                        </a:rPr>
                        <a:t>: аналитические </a:t>
                      </a:r>
                      <a:r>
                        <a:rPr lang="en-US" sz="850" b="0" i="0" dirty="0" err="1">
                          <a:solidFill>
                            <a:srgbClr val="000000"/>
                          </a:solidFill>
                          <a:latin typeface="Arial"/>
                          <a:ea typeface="+mn-ea"/>
                          <a:cs typeface="+mn-cs"/>
                        </a:rPr>
                        <a:t>приложения</a:t>
                      </a:r>
                      <a:r>
                        <a:rPr lang="en-US" sz="850" b="0" i="0" dirty="0">
                          <a:solidFill>
                            <a:srgbClr val="000000"/>
                          </a:solidFill>
                          <a:latin typeface="Arial"/>
                          <a:ea typeface="+mn-ea"/>
                          <a:cs typeface="+mn-cs"/>
                        </a:rPr>
                        <a:t> </a:t>
                      </a:r>
                      <a:r>
                        <a:rPr lang="en-US" sz="850" b="0" i="0" dirty="0" err="1" smtClean="0">
                          <a:solidFill>
                            <a:srgbClr val="000000"/>
                          </a:solidFill>
                          <a:latin typeface="Arial"/>
                          <a:ea typeface="+mn-ea"/>
                          <a:cs typeface="+mn-cs"/>
                        </a:rPr>
                        <a:t>на</a:t>
                      </a:r>
                      <a:r>
                        <a:rPr lang="ru-RU" sz="850" b="0" i="0" dirty="0" smtClean="0">
                          <a:solidFill>
                            <a:srgbClr val="000000"/>
                          </a:solidFill>
                          <a:latin typeface="Arial"/>
                          <a:ea typeface="+mn-ea"/>
                          <a:cs typeface="+mn-cs"/>
                        </a:rPr>
                        <a:t> </a:t>
                      </a:r>
                      <a:r>
                        <a:rPr lang="en-US" sz="850" b="0" i="0" dirty="0" err="1" smtClean="0">
                          <a:solidFill>
                            <a:srgbClr val="000000"/>
                          </a:solidFill>
                          <a:latin typeface="Arial"/>
                          <a:ea typeface="+mn-ea"/>
                          <a:cs typeface="+mn-cs"/>
                        </a:rPr>
                        <a:t>базе</a:t>
                      </a:r>
                      <a:r>
                        <a:rPr lang="en-US" sz="850" b="0" i="0" dirty="0" smtClean="0">
                          <a:solidFill>
                            <a:srgbClr val="000000"/>
                          </a:solidFill>
                          <a:latin typeface="Arial"/>
                          <a:ea typeface="+mn-ea"/>
                          <a:cs typeface="+mn-cs"/>
                        </a:rPr>
                        <a:t> </a:t>
                      </a:r>
                      <a:r>
                        <a:rPr lang="en-US" sz="850" b="0" i="0" dirty="0">
                          <a:solidFill>
                            <a:srgbClr val="000000"/>
                          </a:solidFill>
                          <a:latin typeface="Arial"/>
                          <a:ea typeface="+mn-ea"/>
                          <a:cs typeface="+mn-cs"/>
                        </a:rPr>
                        <a:t>IQ</a:t>
                      </a:r>
                      <a:r>
                        <a:rPr lang="en-US" sz="850" b="0" i="0" baseline="0" dirty="0">
                          <a:solidFill>
                            <a:srgbClr val="000000"/>
                          </a:solidFill>
                          <a:latin typeface="Arial"/>
                          <a:ea typeface="+mn-ea"/>
                          <a:cs typeface="+mn-cs"/>
                        </a:rPr>
                        <a:t>, </a:t>
                      </a:r>
                      <a:r>
                        <a:rPr lang="en-US" sz="850" b="0" i="0" baseline="0" dirty="0" err="1" smtClean="0">
                          <a:solidFill>
                            <a:srgbClr val="000000"/>
                          </a:solidFill>
                          <a:latin typeface="Arial"/>
                          <a:ea typeface="+mn-ea"/>
                          <a:cs typeface="+mn-cs"/>
                        </a:rPr>
                        <a:t>усовершенствован</a:t>
                      </a:r>
                      <a:r>
                        <a:rPr lang="ru-RU" sz="850" b="0" i="0" baseline="0" dirty="0" smtClean="0">
                          <a:solidFill>
                            <a:srgbClr val="000000"/>
                          </a:solidFill>
                          <a:latin typeface="Arial"/>
                          <a:ea typeface="+mn-ea"/>
                          <a:cs typeface="+mn-cs"/>
                        </a:rPr>
                        <a:t>-</a:t>
                      </a:r>
                      <a:r>
                        <a:rPr lang="en-US" sz="850" b="0" i="0" baseline="0" dirty="0" err="1" smtClean="0">
                          <a:solidFill>
                            <a:srgbClr val="000000"/>
                          </a:solidFill>
                          <a:latin typeface="Arial"/>
                          <a:ea typeface="+mn-ea"/>
                          <a:cs typeface="+mn-cs"/>
                        </a:rPr>
                        <a:t>ные</a:t>
                      </a:r>
                      <a:r>
                        <a:rPr lang="en-US" sz="850" b="0" i="0" baseline="0" dirty="0" smtClean="0">
                          <a:solidFill>
                            <a:srgbClr val="000000"/>
                          </a:solidFill>
                          <a:latin typeface="Arial"/>
                          <a:ea typeface="+mn-ea"/>
                          <a:cs typeface="+mn-cs"/>
                        </a:rPr>
                        <a:t> </a:t>
                      </a:r>
                      <a:r>
                        <a:rPr lang="en-US" sz="850" b="0" i="0" baseline="0" dirty="0" err="1">
                          <a:solidFill>
                            <a:srgbClr val="000000"/>
                          </a:solidFill>
                          <a:latin typeface="Arial"/>
                          <a:ea typeface="+mn-ea"/>
                          <a:cs typeface="+mn-cs"/>
                        </a:rPr>
                        <a:t>сценарии</a:t>
                      </a:r>
                      <a:r>
                        <a:rPr lang="en-US" sz="850" b="0" i="0" baseline="0" dirty="0">
                          <a:solidFill>
                            <a:srgbClr val="000000"/>
                          </a:solidFill>
                          <a:latin typeface="Arial"/>
                          <a:ea typeface="+mn-ea"/>
                          <a:cs typeface="+mn-cs"/>
                        </a:rPr>
                        <a:t> для хранилищ данных, основное оперативное хранилище в </a:t>
                      </a:r>
                      <a:r>
                        <a:rPr lang="en-US" sz="850" b="0" i="0" baseline="0" dirty="0" err="1">
                          <a:solidFill>
                            <a:srgbClr val="000000"/>
                          </a:solidFill>
                          <a:latin typeface="Arial"/>
                          <a:ea typeface="+mn-ea"/>
                          <a:cs typeface="+mn-cs"/>
                        </a:rPr>
                        <a:t>дополнение</a:t>
                      </a:r>
                      <a:r>
                        <a:rPr lang="en-US" sz="850" b="0" i="0" baseline="0" dirty="0">
                          <a:solidFill>
                            <a:srgbClr val="000000"/>
                          </a:solidFill>
                          <a:latin typeface="Arial"/>
                          <a:ea typeface="+mn-ea"/>
                          <a:cs typeface="+mn-cs"/>
                        </a:rPr>
                        <a:t> </a:t>
                      </a:r>
                      <a:r>
                        <a:rPr lang="en-US" sz="850" b="0" i="0" baseline="0" dirty="0" smtClean="0">
                          <a:solidFill>
                            <a:srgbClr val="000000"/>
                          </a:solidFill>
                          <a:latin typeface="Arial"/>
                          <a:ea typeface="+mn-ea"/>
                          <a:cs typeface="+mn-cs"/>
                        </a:rPr>
                        <a:t>к</a:t>
                      </a:r>
                      <a:r>
                        <a:rPr lang="ru-RU" sz="850" b="0" i="0" baseline="0" dirty="0" smtClean="0">
                          <a:solidFill>
                            <a:srgbClr val="000000"/>
                          </a:solidFill>
                          <a:latin typeface="Arial"/>
                          <a:ea typeface="+mn-ea"/>
                          <a:cs typeface="+mn-cs"/>
                        </a:rPr>
                        <a:t> </a:t>
                      </a:r>
                      <a:r>
                        <a:rPr lang="en-US" sz="850" b="0" i="0" baseline="0" dirty="0" err="1" smtClean="0">
                          <a:solidFill>
                            <a:srgbClr val="000000"/>
                          </a:solidFill>
                          <a:latin typeface="Arial"/>
                          <a:ea typeface="+mn-ea"/>
                          <a:cs typeface="+mn-cs"/>
                        </a:rPr>
                        <a:t>хранилищу</a:t>
                      </a:r>
                      <a:r>
                        <a:rPr lang="en-US" sz="850" b="0" i="0" baseline="0" dirty="0" smtClean="0">
                          <a:solidFill>
                            <a:srgbClr val="000000"/>
                          </a:solidFill>
                          <a:latin typeface="Arial"/>
                          <a:ea typeface="+mn-ea"/>
                          <a:cs typeface="+mn-cs"/>
                        </a:rPr>
                        <a:t> </a:t>
                      </a:r>
                      <a:r>
                        <a:rPr lang="en-US" sz="850" b="0" i="0" baseline="0" dirty="0">
                          <a:solidFill>
                            <a:srgbClr val="000000"/>
                          </a:solidFill>
                          <a:latin typeface="Arial"/>
                          <a:ea typeface="+mn-ea"/>
                          <a:cs typeface="+mn-cs"/>
                        </a:rPr>
                        <a:t>бизнес-информации для HANA</a:t>
                      </a:r>
                    </a:p>
                  </a:txBody>
                  <a:tcPr>
                    <a:lnL>
                      <a:noFill/>
                    </a:lnL>
                    <a:lnR>
                      <a:noFill/>
                    </a:lnR>
                    <a:lnT w="12700" cmpd="sng">
                      <a:noFill/>
                    </a:lnT>
                    <a:lnB>
                      <a:noFill/>
                    </a:lnB>
                    <a:lnTlToBr w="12700" cmpd="sng">
                      <a:noFill/>
                      <a:prstDash val="solid"/>
                    </a:lnTlToBr>
                    <a:lnBlToTr w="12700" cmpd="sng">
                      <a:noFill/>
                      <a:prstDash val="solid"/>
                    </a:lnBlToTr>
                  </a:tcPr>
                </a:tc>
              </a:tr>
              <a:tr h="772672">
                <a:tc>
                  <a:txBody>
                    <a:bodyPr/>
                    <a:lstStyle/>
                    <a:p>
                      <a:pPr marL="0" marR="0" algn="l" defTabSz="914400">
                        <a:spcBef>
                          <a:spcPts val="0"/>
                        </a:spcBef>
                        <a:spcAft>
                          <a:spcPts val="0"/>
                        </a:spcAft>
                        <a:buNone/>
                      </a:pPr>
                      <a:r>
                        <a:rPr lang="en-US" sz="850" b="1" i="0" dirty="0" err="1">
                          <a:solidFill>
                            <a:srgbClr val="000000"/>
                          </a:solidFill>
                          <a:latin typeface="Arial"/>
                          <a:ea typeface="+mn-ea"/>
                          <a:cs typeface="+mn-cs"/>
                        </a:rPr>
                        <a:t>Преимущества</a:t>
                      </a:r>
                      <a:r>
                        <a:rPr lang="en-US" sz="850" b="1" i="0" dirty="0">
                          <a:solidFill>
                            <a:srgbClr val="000000"/>
                          </a:solidFill>
                          <a:latin typeface="Arial"/>
                          <a:ea typeface="+mn-ea"/>
                          <a:cs typeface="+mn-cs"/>
                        </a:rPr>
                        <a:t>:</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максимальная</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надежность</a:t>
                      </a:r>
                      <a:r>
                        <a:rPr lang="en-US" sz="850" b="0" i="0" dirty="0">
                          <a:solidFill>
                            <a:srgbClr val="000000"/>
                          </a:solidFill>
                          <a:latin typeface="Arial"/>
                          <a:ea typeface="+mn-ea"/>
                          <a:cs typeface="+mn-cs"/>
                        </a:rPr>
                        <a:t> и </a:t>
                      </a:r>
                      <a:r>
                        <a:rPr lang="en-US" sz="850" b="0" i="0" dirty="0" err="1" smtClean="0">
                          <a:solidFill>
                            <a:srgbClr val="000000"/>
                          </a:solidFill>
                          <a:latin typeface="Arial"/>
                          <a:ea typeface="+mn-ea"/>
                          <a:cs typeface="+mn-cs"/>
                        </a:rPr>
                        <a:t>производи</a:t>
                      </a:r>
                      <a:r>
                        <a:rPr lang="ru-RU" sz="850" b="0" i="0" dirty="0" smtClean="0">
                          <a:solidFill>
                            <a:srgbClr val="000000"/>
                          </a:solidFill>
                          <a:latin typeface="Arial"/>
                          <a:ea typeface="+mn-ea"/>
                          <a:cs typeface="+mn-cs"/>
                        </a:rPr>
                        <a:t>-</a:t>
                      </a:r>
                      <a:r>
                        <a:rPr lang="en-US" sz="850" b="0" i="0" dirty="0" err="1" smtClean="0">
                          <a:solidFill>
                            <a:srgbClr val="000000"/>
                          </a:solidFill>
                          <a:latin typeface="Arial"/>
                          <a:ea typeface="+mn-ea"/>
                          <a:cs typeface="+mn-cs"/>
                        </a:rPr>
                        <a:t>тельность</a:t>
                      </a:r>
                      <a:r>
                        <a:rPr lang="en-US" sz="850" b="0" i="0" dirty="0">
                          <a:solidFill>
                            <a:srgbClr val="000000"/>
                          </a:solidFill>
                          <a:latin typeface="Arial"/>
                          <a:ea typeface="+mn-ea"/>
                          <a:cs typeface="+mn-cs"/>
                        </a:rPr>
                        <a:t>, низкая полная стоимость владения ﻿﻿</a:t>
                      </a:r>
                      <a:r>
                        <a:rPr lang="en-US" sz="850" b="0" i="0" dirty="0" err="1">
                          <a:solidFill>
                            <a:srgbClr val="000000"/>
                          </a:solidFill>
                          <a:latin typeface="Arial"/>
                          <a:ea typeface="+mn-ea"/>
                          <a:cs typeface="+mn-cs"/>
                        </a:rPr>
                        <a:t>критически</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важными</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приложениями</a:t>
                      </a:r>
                      <a:r>
                        <a:rPr lang="en-US" sz="850" b="0" i="0" dirty="0">
                          <a:solidFill>
                            <a:srgbClr val="000000"/>
                          </a:solidFill>
                          <a:latin typeface="Arial"/>
                          <a:ea typeface="+mn-ea"/>
                          <a:cs typeface="+mn-cs"/>
                        </a:rPr>
                        <a:t>. </a:t>
                      </a:r>
                    </a:p>
                  </a:txBody>
                  <a:tcPr>
                    <a:lnL>
                      <a:noFill/>
                    </a:lnL>
                    <a:lnR>
                      <a:noFill/>
                    </a:lnR>
                    <a:lnT>
                      <a:noFill/>
                    </a:lnT>
                    <a:lnB w="12700" cmpd="sng">
                      <a:noFill/>
                    </a:lnB>
                    <a:lnTlToBr w="12700" cmpd="sng">
                      <a:noFill/>
                      <a:prstDash val="solid"/>
                    </a:lnTlToBr>
                    <a:lnBlToTr w="12700" cmpd="sng">
                      <a:noFill/>
                      <a:prstDash val="solid"/>
                    </a:lnBlToTr>
                  </a:tcPr>
                </a:tc>
                <a:tc>
                  <a:txBody>
                    <a:bodyPr/>
                    <a:lstStyle/>
                    <a:p>
                      <a:pPr marL="0" marR="0" algn="l" defTabSz="914400">
                        <a:spcBef>
                          <a:spcPts val="0"/>
                        </a:spcBef>
                        <a:spcAft>
                          <a:spcPts val="0"/>
                        </a:spcAft>
                        <a:buNone/>
                      </a:pPr>
                      <a:r>
                        <a:rPr lang="en-US" sz="850" b="1" i="0" dirty="0" err="1">
                          <a:solidFill>
                            <a:srgbClr val="000000"/>
                          </a:solidFill>
                          <a:latin typeface="Arial"/>
                          <a:ea typeface="+mn-ea"/>
                          <a:cs typeface="+mn-cs"/>
                        </a:rPr>
                        <a:t>Преимущества</a:t>
                      </a:r>
                      <a:r>
                        <a:rPr lang="en-US" sz="850" b="1" i="0" dirty="0">
                          <a:solidFill>
                            <a:srgbClr val="000000"/>
                          </a:solidFill>
                          <a:latin typeface="Arial"/>
                          <a:ea typeface="+mn-ea"/>
                          <a:cs typeface="+mn-cs"/>
                        </a:rPr>
                        <a:t>:</a:t>
                      </a:r>
                      <a:r>
                        <a:rPr lang="en-US" sz="850" b="0" i="0" baseline="0" dirty="0">
                          <a:solidFill>
                            <a:srgbClr val="000000"/>
                          </a:solidFill>
                          <a:latin typeface="Arial"/>
                          <a:ea typeface="+mn-ea"/>
                          <a:cs typeface="+mn-cs"/>
                        </a:rPr>
                        <a:t> </a:t>
                      </a:r>
                      <a:r>
                        <a:rPr lang="en-US" sz="850" b="0" i="0" dirty="0" err="1">
                          <a:solidFill>
                            <a:srgbClr val="000000"/>
                          </a:solidFill>
                          <a:latin typeface="Arial"/>
                          <a:ea typeface="+mn-ea"/>
                          <a:cs typeface="+mn-cs"/>
                        </a:rPr>
                        <a:t>беспрецедентная</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производительность</a:t>
                      </a:r>
                      <a:r>
                        <a:rPr lang="en-US" sz="850" b="0" i="0" baseline="0" dirty="0">
                          <a:solidFill>
                            <a:srgbClr val="000000"/>
                          </a:solidFill>
                          <a:latin typeface="Arial"/>
                          <a:ea typeface="+mn-ea"/>
                          <a:cs typeface="+mn-cs"/>
                        </a:rPr>
                        <a:t>, </a:t>
                      </a:r>
                      <a:r>
                        <a:rPr lang="en-US" sz="850" b="0" i="0" baseline="0" dirty="0" err="1">
                          <a:solidFill>
                            <a:srgbClr val="000000"/>
                          </a:solidFill>
                          <a:latin typeface="Arial"/>
                          <a:ea typeface="+mn-ea"/>
                          <a:cs typeface="+mn-cs"/>
                        </a:rPr>
                        <a:t>устранение</a:t>
                      </a:r>
                      <a:r>
                        <a:rPr lang="en-US" sz="850" b="0" i="0" baseline="0" dirty="0">
                          <a:solidFill>
                            <a:srgbClr val="000000"/>
                          </a:solidFill>
                          <a:latin typeface="Arial"/>
                          <a:ea typeface="+mn-ea"/>
                          <a:cs typeface="+mn-cs"/>
                        </a:rPr>
                        <a:t> </a:t>
                      </a:r>
                      <a:r>
                        <a:rPr lang="en-US" sz="850" b="0" i="0" baseline="0" dirty="0" err="1">
                          <a:solidFill>
                            <a:srgbClr val="000000"/>
                          </a:solidFill>
                          <a:latin typeface="Arial"/>
                          <a:ea typeface="+mn-ea"/>
                          <a:cs typeface="+mn-cs"/>
                        </a:rPr>
                        <a:t>проблемы</a:t>
                      </a:r>
                      <a:r>
                        <a:rPr lang="en-US" sz="850" b="0" i="0" baseline="0" dirty="0">
                          <a:solidFill>
                            <a:srgbClr val="000000"/>
                          </a:solidFill>
                          <a:latin typeface="Arial"/>
                          <a:ea typeface="+mn-ea"/>
                          <a:cs typeface="+mn-cs"/>
                        </a:rPr>
                        <a:t> </a:t>
                      </a:r>
                      <a:r>
                        <a:rPr lang="en-US" sz="850" b="0" i="0" baseline="0" dirty="0" err="1">
                          <a:solidFill>
                            <a:srgbClr val="000000"/>
                          </a:solidFill>
                          <a:latin typeface="Arial"/>
                          <a:ea typeface="+mn-ea"/>
                          <a:cs typeface="+mn-cs"/>
                        </a:rPr>
                        <a:t>избыточности</a:t>
                      </a:r>
                      <a:r>
                        <a:rPr lang="en-US" sz="850" b="0" i="0" baseline="0" dirty="0">
                          <a:solidFill>
                            <a:srgbClr val="000000"/>
                          </a:solidFill>
                          <a:latin typeface="Arial"/>
                          <a:ea typeface="+mn-ea"/>
                          <a:cs typeface="+mn-cs"/>
                        </a:rPr>
                        <a:t> данных </a:t>
                      </a:r>
                      <a:r>
                        <a:rPr lang="en-US" sz="850" b="0" i="0" baseline="0" dirty="0" err="1">
                          <a:solidFill>
                            <a:srgbClr val="000000"/>
                          </a:solidFill>
                          <a:latin typeface="Arial"/>
                          <a:ea typeface="+mn-ea"/>
                          <a:cs typeface="+mn-cs"/>
                        </a:rPr>
                        <a:t>благодаря</a:t>
                      </a:r>
                      <a:r>
                        <a:rPr lang="en-US" sz="850" b="0" i="0" baseline="0" dirty="0">
                          <a:solidFill>
                            <a:srgbClr val="000000"/>
                          </a:solidFill>
                          <a:latin typeface="Arial"/>
                          <a:ea typeface="+mn-ea"/>
                          <a:cs typeface="+mn-cs"/>
                        </a:rPr>
                        <a:t> </a:t>
                      </a:r>
                      <a:r>
                        <a:rPr lang="en-US" sz="850" b="0" i="0" baseline="0" dirty="0" err="1">
                          <a:solidFill>
                            <a:srgbClr val="000000"/>
                          </a:solidFill>
                          <a:latin typeface="Arial"/>
                          <a:ea typeface="+mn-ea"/>
                          <a:cs typeface="+mn-cs"/>
                        </a:rPr>
                        <a:t>платформе</a:t>
                      </a:r>
                      <a:r>
                        <a:rPr lang="en-US" sz="850" b="0" i="0" baseline="0" dirty="0">
                          <a:solidFill>
                            <a:srgbClr val="000000"/>
                          </a:solidFill>
                          <a:latin typeface="Arial"/>
                          <a:ea typeface="+mn-ea"/>
                          <a:cs typeface="+mn-cs"/>
                        </a:rPr>
                        <a:t>, </a:t>
                      </a:r>
                      <a:r>
                        <a:rPr lang="en-US" sz="850" b="0" i="0" baseline="0" dirty="0" err="1" smtClean="0">
                          <a:solidFill>
                            <a:srgbClr val="000000"/>
                          </a:solidFill>
                          <a:latin typeface="Arial"/>
                          <a:ea typeface="+mn-ea"/>
                          <a:cs typeface="+mn-cs"/>
                        </a:rPr>
                        <a:t>ориентирован</a:t>
                      </a:r>
                      <a:r>
                        <a:rPr lang="ru-RU" sz="850" b="0" i="0" baseline="0" dirty="0" smtClean="0">
                          <a:solidFill>
                            <a:srgbClr val="000000"/>
                          </a:solidFill>
                          <a:latin typeface="Arial"/>
                          <a:ea typeface="+mn-ea"/>
                          <a:cs typeface="+mn-cs"/>
                        </a:rPr>
                        <a:t>-</a:t>
                      </a:r>
                      <a:r>
                        <a:rPr lang="en-US" sz="850" b="0" i="0" baseline="0" dirty="0" err="1" smtClean="0">
                          <a:solidFill>
                            <a:srgbClr val="000000"/>
                          </a:solidFill>
                          <a:latin typeface="Arial"/>
                          <a:ea typeface="+mn-ea"/>
                          <a:cs typeface="+mn-cs"/>
                        </a:rPr>
                        <a:t>ной</a:t>
                      </a:r>
                      <a:r>
                        <a:rPr lang="en-US" sz="850" b="0" i="0" baseline="0" dirty="0" smtClean="0">
                          <a:solidFill>
                            <a:srgbClr val="000000"/>
                          </a:solidFill>
                          <a:latin typeface="Arial"/>
                          <a:ea typeface="+mn-ea"/>
                          <a:cs typeface="+mn-cs"/>
                        </a:rPr>
                        <a:t> </a:t>
                      </a:r>
                      <a:r>
                        <a:rPr lang="en-US" sz="850" b="0" i="0" baseline="0" dirty="0">
                          <a:solidFill>
                            <a:srgbClr val="000000"/>
                          </a:solidFill>
                          <a:latin typeface="Arial"/>
                          <a:ea typeface="+mn-ea"/>
                          <a:cs typeface="+mn-cs"/>
                        </a:rPr>
                        <a:t>на </a:t>
                      </a:r>
                      <a:r>
                        <a:rPr lang="en-US" sz="850" b="0" i="0" baseline="0" dirty="0" err="1">
                          <a:solidFill>
                            <a:srgbClr val="000000"/>
                          </a:solidFill>
                          <a:latin typeface="Arial"/>
                          <a:ea typeface="+mn-ea"/>
                          <a:cs typeface="+mn-cs"/>
                        </a:rPr>
                        <a:t>работу</a:t>
                      </a:r>
                      <a:r>
                        <a:rPr lang="en-US" sz="850" b="0" i="0" baseline="0" dirty="0">
                          <a:solidFill>
                            <a:srgbClr val="000000"/>
                          </a:solidFill>
                          <a:latin typeface="Arial"/>
                          <a:ea typeface="+mn-ea"/>
                          <a:cs typeface="+mn-cs"/>
                        </a:rPr>
                        <a:t> в оперативной памяти</a:t>
                      </a:r>
                    </a:p>
                  </a:txBody>
                  <a:tcPr>
                    <a:lnL>
                      <a:noFill/>
                    </a:lnL>
                    <a:lnR>
                      <a:noFill/>
                    </a:lnR>
                    <a:lnT>
                      <a:noFill/>
                    </a:lnT>
                    <a:lnB w="12700" cmpd="sng">
                      <a:noFill/>
                    </a:lnB>
                    <a:lnTlToBr w="12700" cmpd="sng">
                      <a:noFill/>
                      <a:prstDash val="solid"/>
                    </a:lnTlToBr>
                    <a:lnBlToTr w="12700" cmpd="sng">
                      <a:noFill/>
                      <a:prstDash val="solid"/>
                    </a:lnBlToTr>
                  </a:tcPr>
                </a:tc>
                <a:tc>
                  <a:txBody>
                    <a:bodyPr/>
                    <a:lstStyle/>
                    <a:p>
                      <a:pPr marL="0" marR="0" lvl="2" indent="0" algn="l" defTabSz="914400">
                        <a:spcBef>
                          <a:spcPts val="0"/>
                        </a:spcBef>
                        <a:spcAft>
                          <a:spcPts val="0"/>
                        </a:spcAft>
                        <a:buNone/>
                      </a:pPr>
                      <a:r>
                        <a:rPr lang="en-US" sz="850" b="1" i="0" dirty="0" err="1">
                          <a:solidFill>
                            <a:srgbClr val="000000"/>
                          </a:solidFill>
                          <a:latin typeface="Arial"/>
                          <a:ea typeface="+mn-ea"/>
                          <a:cs typeface="+mn-cs"/>
                        </a:rPr>
                        <a:t>Преимущества</a:t>
                      </a:r>
                      <a:r>
                        <a:rPr lang="en-US" sz="850" b="1" i="0" dirty="0">
                          <a:solidFill>
                            <a:srgbClr val="000000"/>
                          </a:solidFill>
                          <a:latin typeface="Arial"/>
                          <a:ea typeface="+mn-ea"/>
                          <a:cs typeface="+mn-cs"/>
                        </a:rPr>
                        <a:t>:</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ускоренная</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обработка</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специальных</a:t>
                      </a:r>
                      <a:r>
                        <a:rPr lang="en-US" sz="850" b="0" i="0" dirty="0">
                          <a:solidFill>
                            <a:srgbClr val="000000"/>
                          </a:solidFill>
                          <a:latin typeface="Arial"/>
                          <a:ea typeface="+mn-ea"/>
                          <a:cs typeface="+mn-cs"/>
                        </a:rPr>
                        <a:t> </a:t>
                      </a:r>
                      <a:r>
                        <a:rPr lang="en-US" sz="850" b="0" i="0" dirty="0" smtClean="0">
                          <a:solidFill>
                            <a:srgbClr val="000000"/>
                          </a:solidFill>
                          <a:latin typeface="Arial"/>
                          <a:ea typeface="+mn-ea"/>
                          <a:cs typeface="+mn-cs"/>
                        </a:rPr>
                        <a:t>и</a:t>
                      </a:r>
                      <a:r>
                        <a:rPr lang="ru-RU" sz="850" b="0" i="0" dirty="0" smtClean="0">
                          <a:solidFill>
                            <a:srgbClr val="000000"/>
                          </a:solidFill>
                          <a:latin typeface="Arial"/>
                          <a:ea typeface="+mn-ea"/>
                          <a:cs typeface="+mn-cs"/>
                        </a:rPr>
                        <a:t> </a:t>
                      </a:r>
                      <a:r>
                        <a:rPr lang="en-US" sz="850" b="0" i="0" dirty="0" err="1" smtClean="0">
                          <a:solidFill>
                            <a:srgbClr val="000000"/>
                          </a:solidFill>
                          <a:latin typeface="Arial"/>
                          <a:ea typeface="+mn-ea"/>
                          <a:cs typeface="+mn-cs"/>
                        </a:rPr>
                        <a:t>сложных</a:t>
                      </a:r>
                      <a:r>
                        <a:rPr lang="en-US" sz="850" b="0" i="0" dirty="0" smtClean="0">
                          <a:solidFill>
                            <a:srgbClr val="000000"/>
                          </a:solidFill>
                          <a:latin typeface="Arial"/>
                          <a:ea typeface="+mn-ea"/>
                          <a:cs typeface="+mn-cs"/>
                        </a:rPr>
                        <a:t> </a:t>
                      </a:r>
                      <a:r>
                        <a:rPr lang="en-US" sz="850" b="0" i="0" dirty="0" err="1">
                          <a:solidFill>
                            <a:srgbClr val="000000"/>
                          </a:solidFill>
                          <a:latin typeface="Arial"/>
                          <a:ea typeface="+mn-ea"/>
                          <a:cs typeface="+mn-cs"/>
                        </a:rPr>
                        <a:t>запросов</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большего</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количества</a:t>
                      </a:r>
                      <a:r>
                        <a:rPr lang="en-US" sz="850" b="0" i="0" dirty="0">
                          <a:solidFill>
                            <a:srgbClr val="000000"/>
                          </a:solidFill>
                          <a:latin typeface="Arial"/>
                          <a:ea typeface="+mn-ea"/>
                          <a:cs typeface="+mn-cs"/>
                        </a:rPr>
                        <a:t> </a:t>
                      </a:r>
                      <a:r>
                        <a:rPr lang="en-US" sz="850" b="0" i="0" dirty="0" err="1" smtClean="0">
                          <a:solidFill>
                            <a:srgbClr val="000000"/>
                          </a:solidFill>
                          <a:latin typeface="Arial"/>
                          <a:ea typeface="+mn-ea"/>
                          <a:cs typeface="+mn-cs"/>
                        </a:rPr>
                        <a:t>бизнес-пользова</a:t>
                      </a:r>
                      <a:r>
                        <a:rPr lang="ru-RU" sz="850" b="0" i="0" dirty="0" smtClean="0">
                          <a:solidFill>
                            <a:srgbClr val="000000"/>
                          </a:solidFill>
                          <a:latin typeface="Arial"/>
                          <a:ea typeface="+mn-ea"/>
                          <a:cs typeface="+mn-cs"/>
                        </a:rPr>
                        <a:t>-</a:t>
                      </a:r>
                      <a:r>
                        <a:rPr lang="en-US" sz="850" b="0" i="0" dirty="0" err="1" smtClean="0">
                          <a:solidFill>
                            <a:srgbClr val="000000"/>
                          </a:solidFill>
                          <a:latin typeface="Arial"/>
                          <a:ea typeface="+mn-ea"/>
                          <a:cs typeface="+mn-cs"/>
                        </a:rPr>
                        <a:t>телей</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возможность</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анализа</a:t>
                      </a:r>
                      <a:r>
                        <a:rPr lang="en-US" sz="850" b="0" i="0" dirty="0">
                          <a:solidFill>
                            <a:srgbClr val="000000"/>
                          </a:solidFill>
                          <a:latin typeface="Arial"/>
                          <a:ea typeface="+mn-ea"/>
                          <a:cs typeface="+mn-cs"/>
                        </a:rPr>
                        <a:t> данных в </a:t>
                      </a:r>
                      <a:r>
                        <a:rPr lang="en-US" sz="850" b="0" i="0" dirty="0" err="1">
                          <a:solidFill>
                            <a:srgbClr val="000000"/>
                          </a:solidFill>
                          <a:latin typeface="Arial"/>
                          <a:ea typeface="+mn-ea"/>
                          <a:cs typeface="+mn-cs"/>
                        </a:rPr>
                        <a:t>рамках</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всего</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предприятия</a:t>
                      </a:r>
                      <a:r>
                        <a:rPr lang="en-US" sz="850" b="0" i="0" dirty="0">
                          <a:solidFill>
                            <a:srgbClr val="000000"/>
                          </a:solidFill>
                          <a:latin typeface="Arial"/>
                          <a:ea typeface="+mn-ea"/>
                          <a:cs typeface="+mn-cs"/>
                        </a:rPr>
                        <a:t>.</a:t>
                      </a:r>
                      <a:r>
                        <a:rPr lang="en-US" sz="850" b="0" i="0" baseline="0" dirty="0">
                          <a:solidFill>
                            <a:srgbClr val="000000"/>
                          </a:solidFill>
                          <a:latin typeface="Arial"/>
                          <a:ea typeface="+mn-ea"/>
                          <a:cs typeface="+mn-cs"/>
                        </a:rPr>
                        <a:t> </a:t>
                      </a:r>
                      <a:r>
                        <a:rPr lang="en-US" sz="850" b="0" i="0" dirty="0" err="1">
                          <a:solidFill>
                            <a:srgbClr val="000000"/>
                          </a:solidFill>
                          <a:latin typeface="Arial"/>
                          <a:ea typeface="+mn-ea"/>
                          <a:cs typeface="+mn-cs"/>
                        </a:rPr>
                        <a:t>Экономичное</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управление</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важными</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корпоративными</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данными</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накапливаемыми</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множеством</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решений</a:t>
                      </a:r>
                      <a:r>
                        <a:rPr lang="en-US" sz="850" b="0" i="0" dirty="0">
                          <a:solidFill>
                            <a:srgbClr val="000000"/>
                          </a:solidFill>
                          <a:latin typeface="Arial"/>
                          <a:ea typeface="+mn-ea"/>
                          <a:cs typeface="+mn-cs"/>
                        </a:rPr>
                        <a:t>.</a:t>
                      </a:r>
                    </a:p>
                  </a:txBody>
                  <a:tcPr>
                    <a:lnL>
                      <a:noFill/>
                    </a:lnL>
                    <a:lnR>
                      <a:noFill/>
                    </a:lnR>
                    <a:lnT>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 xmlns:p14="http://schemas.microsoft.com/office/powerpoint/2010/main" val="364909747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bwMode="gray">
          <a:xfrm>
            <a:off x="314632" y="2880852"/>
            <a:ext cx="4984953" cy="2359742"/>
          </a:xfrm>
          <a:prstGeom prst="rect">
            <a:avLst/>
          </a:prstGeom>
          <a:solidFill>
            <a:schemeClr val="accent3">
              <a:lumMod val="20000"/>
              <a:lumOff val="80000"/>
            </a:schemeClr>
          </a:solidFill>
          <a:ln w="12700" algn="ctr">
            <a:solidFill>
              <a:schemeClr val="accent3"/>
            </a:solidFill>
            <a:prstDash val="solid"/>
            <a:miter lim="800000"/>
            <a:headEnd/>
            <a:tailEnd/>
          </a:ln>
          <a:effectLst/>
        </p:spPr>
        <p:txBody>
          <a:bodyPr lIns="90000" tIns="144000" rIns="90000" bIns="72000" rtlCol="0" anchor="t" anchorCtr="0"/>
          <a:lstStyle/>
          <a:p>
            <a:pPr algn="ctr" fontAlgn="base">
              <a:spcBef>
                <a:spcPct val="50000"/>
              </a:spcBef>
              <a:spcAft>
                <a:spcPct val="0"/>
              </a:spcAft>
              <a:buClr>
                <a:srgbClr val="F0AB00"/>
              </a:buClr>
              <a:buSzPct val="80000"/>
            </a:pPr>
            <a:endParaRPr lang="en-US" sz="1000" kern="0" dirty="0" err="1">
              <a:ea typeface="Arial Unicode MS" pitchFamily="34" charset="-128"/>
              <a:cs typeface="Arial Unicode MS" pitchFamily="34" charset="-128"/>
            </a:endParaRPr>
          </a:p>
        </p:txBody>
      </p:sp>
      <p:sp>
        <p:nvSpPr>
          <p:cNvPr id="21" name="Title 20"/>
          <p:cNvSpPr>
            <a:spLocks noGrp="1"/>
          </p:cNvSpPr>
          <p:nvPr>
            <p:ph type="title"/>
          </p:nvPr>
        </p:nvSpPr>
        <p:spPr>
          <a:xfrm>
            <a:off x="324000" y="343050"/>
            <a:ext cx="8496000" cy="756000"/>
          </a:xfrm>
        </p:spPr>
        <p:txBody>
          <a:bodyPr/>
          <a:lstStyle/>
          <a:p>
            <a:pPr algn="l" defTabSz="914400">
              <a:spcBef>
                <a:spcPts val="0"/>
              </a:spcBef>
              <a:buNone/>
            </a:pPr>
            <a:r>
              <a:rPr lang="de-DE" sz="2000" b="1" i="0">
                <a:solidFill>
                  <a:srgbClr val="666666"/>
                </a:solidFill>
                <a:latin typeface="Arial"/>
                <a:ea typeface="+mj-ea"/>
                <a:cs typeface="+mj-cs"/>
              </a:rPr>
              <a:t>Концепция – развитие HANA как ﻿﻿архитектурной структуры, ориентированной на работу в оперативной памяти</a:t>
            </a:r>
            <a:r>
              <a:rPr lang="de-DE" sz="2400" b="1" i="0">
                <a:solidFill>
                  <a:srgbClr val="666666"/>
                </a:solidFill>
                <a:latin typeface="Arial"/>
                <a:ea typeface="+mj-ea"/>
                <a:cs typeface="+mj-cs"/>
              </a:rPr>
              <a:t/>
            </a:r>
            <a:br>
              <a:rPr lang="de-DE" sz="2400" b="1" i="0">
                <a:solidFill>
                  <a:srgbClr val="666666"/>
                </a:solidFill>
                <a:latin typeface="Arial"/>
                <a:ea typeface="+mj-ea"/>
                <a:cs typeface="+mj-cs"/>
              </a:rPr>
            </a:br>
            <a:r>
              <a:rPr lang="de-DE" sz="1400" b="0" i="0">
                <a:solidFill>
                  <a:srgbClr val="666666"/>
                </a:solidFill>
                <a:latin typeface="Arial"/>
                <a:ea typeface="+mj-ea"/>
                <a:cs typeface="+mj-cs"/>
              </a:rPr>
              <a:t>Единый пользовательский опыт с точки зрения администрирования, интерфейсов, модели программирования, механизмов выполнения</a:t>
            </a:r>
          </a:p>
        </p:txBody>
      </p:sp>
      <p:sp>
        <p:nvSpPr>
          <p:cNvPr id="36" name="Rectangle 35"/>
          <p:cNvSpPr/>
          <p:nvPr/>
        </p:nvSpPr>
        <p:spPr bwMode="gray">
          <a:xfrm>
            <a:off x="333218" y="1530761"/>
            <a:ext cx="4936871" cy="466350"/>
          </a:xfrm>
          <a:prstGeom prst="rect">
            <a:avLst/>
          </a:prstGeom>
          <a:solidFill>
            <a:schemeClr val="bg1"/>
          </a:solidFill>
          <a:ln w="9525" algn="ctr">
            <a:solidFill>
              <a:schemeClr val="tx1"/>
            </a:solidFill>
            <a:miter lim="800000"/>
            <a:headEnd/>
            <a:tailEnd/>
          </a:ln>
        </p:spPr>
        <p:txBody>
          <a:bodyPr lIns="90000" tIns="72000" rIns="90000" bIns="72000" rtlCol="0" anchor="ctr"/>
          <a:lstStyle/>
          <a:p>
            <a:pPr marR="0" algn="ctr" defTabSz="914400">
              <a:lnSpc>
                <a:spcPct val="100000"/>
              </a:lnSpc>
              <a:spcBef>
                <a:spcPts val="720"/>
              </a:spcBef>
              <a:spcAft>
                <a:spcPts val="0"/>
              </a:spcAft>
              <a:buNone/>
            </a:pPr>
            <a:r>
              <a:rPr lang="de-DE" sz="1200" b="0" i="0" u="none" strike="noStrike" cap="none" spc="0" baseline="0" dirty="0" err="1">
                <a:effectLst/>
                <a:latin typeface="Arial"/>
                <a:ea typeface="Arial Unicode MS"/>
                <a:cs typeface="Arial Unicode MS"/>
              </a:rPr>
              <a:t>Каналы</a:t>
            </a:r>
            <a:r>
              <a:rPr lang="de-DE" sz="1200" b="0" i="0" u="none" strike="noStrike" cap="none" spc="0" baseline="0" dirty="0">
                <a:effectLst/>
                <a:latin typeface="Arial"/>
                <a:ea typeface="Arial Unicode MS"/>
                <a:cs typeface="Arial Unicode MS"/>
              </a:rPr>
              <a:t> </a:t>
            </a:r>
            <a:r>
              <a:rPr lang="de-DE" sz="1200" b="0" i="0" dirty="0" err="1" smtClean="0">
                <a:effectLst/>
                <a:latin typeface="Arial"/>
                <a:ea typeface="Arial Unicode MS"/>
                <a:cs typeface="Arial Unicode MS"/>
              </a:rPr>
              <a:t>потребления</a:t>
            </a:r>
            <a:r>
              <a:rPr lang="de-DE" sz="1200" b="0" i="0" dirty="0" smtClean="0">
                <a:effectLst/>
                <a:latin typeface="Arial"/>
                <a:ea typeface="Arial Unicode MS"/>
                <a:cs typeface="Arial Unicode MS"/>
              </a:rPr>
              <a:t> (</a:t>
            </a:r>
            <a:r>
              <a:rPr lang="de-DE" sz="1200" b="0" i="0" u="none" strike="noStrike" cap="none" spc="0" baseline="0" dirty="0">
                <a:effectLst/>
                <a:latin typeface="Arial"/>
                <a:ea typeface="Arial Unicode MS"/>
                <a:cs typeface="Arial Unicode MS"/>
              </a:rPr>
              <a:t>мобильные </a:t>
            </a:r>
            <a:r>
              <a:rPr lang="de-DE" sz="1200" b="0" i="0" u="none" strike="noStrike" cap="none" spc="0" baseline="0" dirty="0" err="1">
                <a:effectLst/>
                <a:latin typeface="Arial"/>
                <a:ea typeface="Arial Unicode MS"/>
                <a:cs typeface="Arial Unicode MS"/>
              </a:rPr>
              <a:t>решения</a:t>
            </a:r>
            <a:r>
              <a:rPr lang="de-DE" sz="1200" b="0" i="0" u="none" strike="noStrike" cap="none" spc="0" baseline="0" dirty="0">
                <a:effectLst/>
                <a:latin typeface="Arial"/>
                <a:ea typeface="Arial Unicode MS"/>
                <a:cs typeface="Arial Unicode MS"/>
              </a:rPr>
              <a:t>, </a:t>
            </a:r>
            <a:r>
              <a:rPr lang="de-DE" sz="1200" b="0" i="0" u="none" strike="noStrike" cap="none" spc="0" baseline="0" dirty="0" err="1">
                <a:effectLst/>
                <a:latin typeface="Arial"/>
                <a:ea typeface="Arial Unicode MS"/>
                <a:cs typeface="Arial Unicode MS"/>
              </a:rPr>
              <a:t>порталы</a:t>
            </a:r>
            <a:r>
              <a:rPr lang="de-DE" sz="1200" b="0" i="0" u="none" strike="noStrike" cap="none" spc="0" baseline="0" dirty="0">
                <a:effectLst/>
                <a:latin typeface="Arial"/>
                <a:ea typeface="Arial Unicode MS"/>
                <a:cs typeface="Arial Unicode MS"/>
              </a:rPr>
              <a:t>, </a:t>
            </a:r>
            <a:r>
              <a:rPr lang="de-DE" sz="1200" b="0" i="0" u="none" strike="noStrike" cap="none" spc="0" baseline="0" dirty="0" err="1">
                <a:effectLst/>
                <a:latin typeface="Arial"/>
                <a:ea typeface="Arial Unicode MS"/>
                <a:cs typeface="Arial Unicode MS"/>
              </a:rPr>
              <a:t>корпоративные</a:t>
            </a:r>
            <a:r>
              <a:rPr lang="de-DE" sz="1200" b="0" i="0" u="none" strike="noStrike" cap="none" spc="0" baseline="0" dirty="0">
                <a:effectLst/>
                <a:latin typeface="Arial"/>
                <a:ea typeface="Arial Unicode MS"/>
                <a:cs typeface="Arial Unicode MS"/>
              </a:rPr>
              <a:t> </a:t>
            </a:r>
            <a:r>
              <a:rPr lang="de-DE" sz="1200" b="0" i="0" u="none" strike="noStrike" cap="none" spc="0" baseline="0" dirty="0" err="1">
                <a:effectLst/>
                <a:latin typeface="Arial"/>
                <a:ea typeface="Arial Unicode MS"/>
                <a:cs typeface="Arial Unicode MS"/>
              </a:rPr>
              <a:t>рабочие</a:t>
            </a:r>
            <a:r>
              <a:rPr lang="de-DE" sz="1200" b="0" i="0" u="none" strike="noStrike" cap="none" spc="0" baseline="0" dirty="0">
                <a:effectLst/>
                <a:latin typeface="Arial"/>
                <a:ea typeface="Arial Unicode MS"/>
                <a:cs typeface="Arial Unicode MS"/>
              </a:rPr>
              <a:t> </a:t>
            </a:r>
            <a:r>
              <a:rPr lang="de-DE" sz="1200" b="0" i="0" u="none" strike="noStrike" cap="none" spc="0" baseline="0" dirty="0" err="1">
                <a:effectLst/>
                <a:latin typeface="Arial"/>
                <a:ea typeface="Arial Unicode MS"/>
                <a:cs typeface="Arial Unicode MS"/>
              </a:rPr>
              <a:t>станции</a:t>
            </a:r>
            <a:r>
              <a:rPr lang="de-DE" sz="1200" b="0" i="0" u="none" strike="noStrike" cap="none" spc="0" baseline="0" dirty="0">
                <a:effectLst/>
                <a:latin typeface="Arial"/>
                <a:ea typeface="Arial Unicode MS"/>
                <a:cs typeface="Arial Unicode MS"/>
              </a:rPr>
              <a:t>)</a:t>
            </a:r>
          </a:p>
        </p:txBody>
      </p:sp>
      <p:sp>
        <p:nvSpPr>
          <p:cNvPr id="29" name="Rounded Rectangle 28"/>
          <p:cNvSpPr/>
          <p:nvPr/>
        </p:nvSpPr>
        <p:spPr bwMode="gray">
          <a:xfrm>
            <a:off x="324466" y="2161236"/>
            <a:ext cx="727586" cy="653086"/>
          </a:xfrm>
          <a:prstGeom prst="roundRect">
            <a:avLst/>
          </a:prstGeom>
          <a:solidFill>
            <a:schemeClr val="bg1"/>
          </a:solidFill>
          <a:ln w="9525" algn="ctr">
            <a:solidFill>
              <a:schemeClr val="tx1"/>
            </a:solidFill>
            <a:miter lim="800000"/>
            <a:headEnd/>
            <a:tailEnd/>
          </a:ln>
          <a:effectLst/>
        </p:spPr>
        <p:txBody>
          <a:bodyPr lIns="90000" tIns="72000" rIns="90000" bIns="72000" rtlCol="0" anchor="ctr"/>
          <a:lstStyle/>
          <a:p>
            <a:pPr marR="0" algn="ctr" defTabSz="914400">
              <a:lnSpc>
                <a:spcPct val="100000"/>
              </a:lnSpc>
              <a:spcBef>
                <a:spcPts val="600"/>
              </a:spcBef>
              <a:spcAft>
                <a:spcPts val="0"/>
              </a:spcAft>
              <a:buNone/>
            </a:pPr>
            <a:r>
              <a:rPr lang="de-DE" sz="650" b="0" i="0" u="none" strike="noStrike" cap="none" spc="0" baseline="0" dirty="0" err="1" smtClean="0">
                <a:effectLst/>
                <a:latin typeface="Arial"/>
                <a:ea typeface="Arial Unicode MS"/>
                <a:cs typeface="Arial Unicode MS"/>
              </a:rPr>
              <a:t>Пользова</a:t>
            </a:r>
            <a:r>
              <a:rPr lang="ru-RU" sz="650" b="0" i="0" u="none" strike="noStrike" cap="none" spc="0" baseline="0" dirty="0" smtClean="0">
                <a:effectLst/>
                <a:latin typeface="Arial"/>
                <a:ea typeface="Arial Unicode MS"/>
                <a:cs typeface="Arial Unicode MS"/>
              </a:rPr>
              <a:t>-</a:t>
            </a:r>
            <a:r>
              <a:rPr lang="de-DE" sz="650" b="0" i="0" u="none" strike="noStrike" cap="none" spc="0" baseline="0" dirty="0" err="1" smtClean="0">
                <a:effectLst/>
                <a:latin typeface="Arial"/>
                <a:ea typeface="Arial Unicode MS"/>
                <a:cs typeface="Arial Unicode MS"/>
              </a:rPr>
              <a:t>тельское</a:t>
            </a:r>
            <a:r>
              <a:rPr lang="de-DE" sz="650" b="0" i="0" u="none" strike="noStrike" cap="none" spc="0" baseline="0" dirty="0" smtClean="0">
                <a:effectLst/>
                <a:latin typeface="Arial"/>
                <a:ea typeface="Arial Unicode MS"/>
                <a:cs typeface="Arial Unicode MS"/>
              </a:rPr>
              <a:t> </a:t>
            </a:r>
            <a:r>
              <a:rPr lang="de-DE" sz="650" b="0" i="0" u="none" strike="noStrike" cap="none" spc="0" baseline="0" dirty="0" err="1">
                <a:effectLst/>
                <a:latin typeface="Arial"/>
                <a:ea typeface="Arial Unicode MS"/>
                <a:cs typeface="Arial Unicode MS"/>
              </a:rPr>
              <a:t>приложение</a:t>
            </a:r>
            <a:r>
              <a:rPr lang="de-DE" sz="650" b="0" i="0" u="none" strike="noStrike" cap="none" spc="0" baseline="0" dirty="0">
                <a:effectLst/>
                <a:latin typeface="Arial"/>
                <a:ea typeface="Arial Unicode MS"/>
                <a:cs typeface="Arial Unicode MS"/>
              </a:rPr>
              <a:t> ASE</a:t>
            </a:r>
            <a:r>
              <a:rPr lang="de-DE" sz="650" b="0" i="0" u="none" strike="noStrike" cap="none" spc="0" dirty="0">
                <a:effectLst/>
                <a:latin typeface="Arial"/>
                <a:ea typeface="Arial Unicode MS"/>
                <a:cs typeface="Arial Unicode MS"/>
              </a:rPr>
              <a:t> 1....n</a:t>
            </a:r>
          </a:p>
        </p:txBody>
      </p:sp>
      <p:sp>
        <p:nvSpPr>
          <p:cNvPr id="30" name="Rounded Rectangle 29"/>
          <p:cNvSpPr/>
          <p:nvPr/>
        </p:nvSpPr>
        <p:spPr bwMode="gray">
          <a:xfrm>
            <a:off x="2694046" y="2137742"/>
            <a:ext cx="830606" cy="653086"/>
          </a:xfrm>
          <a:prstGeom prst="roundRect">
            <a:avLst/>
          </a:prstGeom>
          <a:solidFill>
            <a:schemeClr val="bg1"/>
          </a:solidFill>
          <a:ln w="9525" algn="ctr">
            <a:solidFill>
              <a:schemeClr val="tx1"/>
            </a:solidFill>
            <a:miter lim="800000"/>
            <a:headEnd/>
            <a:tailEnd/>
          </a:ln>
          <a:effectLst/>
        </p:spPr>
        <p:txBody>
          <a:bodyPr lIns="90000" tIns="72000" rIns="90000" bIns="72000" rtlCol="0" anchor="ctr"/>
          <a:lstStyle/>
          <a:p>
            <a:pPr algn="ctr" defTabSz="914400">
              <a:spcBef>
                <a:spcPts val="660"/>
              </a:spcBef>
              <a:spcAft>
                <a:spcPts val="0"/>
              </a:spcAft>
              <a:buNone/>
            </a:pPr>
            <a:r>
              <a:rPr lang="de-DE" sz="700" b="0" i="0" dirty="0" err="1">
                <a:latin typeface="Arial"/>
                <a:ea typeface="Arial Unicode MS"/>
                <a:cs typeface="Arial Unicode MS"/>
              </a:rPr>
              <a:t>Приложение</a:t>
            </a:r>
            <a:r>
              <a:rPr lang="de-DE" sz="700" b="0" i="0" dirty="0">
                <a:latin typeface="Arial"/>
                <a:ea typeface="Arial Unicode MS"/>
                <a:cs typeface="Arial Unicode MS"/>
              </a:rPr>
              <a:t> </a:t>
            </a:r>
            <a:r>
              <a:rPr lang="de-DE" sz="700" b="0" i="0" dirty="0" smtClean="0">
                <a:latin typeface="Arial"/>
                <a:ea typeface="Arial Unicode MS"/>
                <a:cs typeface="Arial Unicode MS"/>
              </a:rPr>
              <a:t>HANA 1</a:t>
            </a:r>
            <a:r>
              <a:rPr lang="de-DE" sz="700" b="0" i="0" dirty="0">
                <a:latin typeface="Arial"/>
                <a:ea typeface="Arial Unicode MS"/>
                <a:cs typeface="Arial Unicode MS"/>
              </a:rPr>
              <a:t>....n</a:t>
            </a:r>
          </a:p>
        </p:txBody>
      </p:sp>
      <p:sp>
        <p:nvSpPr>
          <p:cNvPr id="31" name="Rounded Rectangle 30"/>
          <p:cNvSpPr/>
          <p:nvPr/>
        </p:nvSpPr>
        <p:spPr bwMode="gray">
          <a:xfrm>
            <a:off x="3577930" y="2147572"/>
            <a:ext cx="797432" cy="653086"/>
          </a:xfrm>
          <a:prstGeom prst="roundRect">
            <a:avLst/>
          </a:prstGeom>
          <a:solidFill>
            <a:schemeClr val="bg1"/>
          </a:solidFill>
          <a:ln w="9525" algn="ctr">
            <a:solidFill>
              <a:schemeClr val="tx1"/>
            </a:solidFill>
            <a:miter lim="800000"/>
            <a:headEnd/>
            <a:tailEnd/>
          </a:ln>
          <a:effectLst/>
        </p:spPr>
        <p:txBody>
          <a:bodyPr lIns="90000" tIns="72000" rIns="90000" bIns="72000" rtlCol="0" anchor="ctr"/>
          <a:lstStyle/>
          <a:p>
            <a:pPr marR="0" algn="ctr" defTabSz="914400">
              <a:lnSpc>
                <a:spcPct val="100000"/>
              </a:lnSpc>
              <a:spcBef>
                <a:spcPts val="660"/>
              </a:spcBef>
              <a:spcAft>
                <a:spcPts val="0"/>
              </a:spcAft>
              <a:buNone/>
            </a:pPr>
            <a:r>
              <a:rPr lang="de-DE" sz="700" b="0" i="0" spc="-20" dirty="0" err="1">
                <a:latin typeface="Arial"/>
                <a:ea typeface="Arial Unicode MS"/>
                <a:cs typeface="Arial Unicode MS"/>
              </a:rPr>
              <a:t>Хранилище</a:t>
            </a:r>
            <a:r>
              <a:rPr lang="de-DE" sz="700" b="0" i="0" spc="-20" dirty="0">
                <a:latin typeface="Arial"/>
                <a:ea typeface="Arial Unicode MS"/>
                <a:cs typeface="Arial Unicode MS"/>
              </a:rPr>
              <a:t> </a:t>
            </a:r>
            <a:r>
              <a:rPr lang="de-DE" sz="700" b="0" i="0" spc="-20" dirty="0" err="1">
                <a:latin typeface="Arial"/>
                <a:ea typeface="Arial Unicode MS"/>
                <a:cs typeface="Arial Unicode MS"/>
              </a:rPr>
              <a:t>данных</a:t>
            </a:r>
            <a:r>
              <a:rPr lang="de-DE" sz="700" b="0" i="0" spc="-20" dirty="0">
                <a:latin typeface="Arial"/>
                <a:ea typeface="Arial Unicode MS"/>
                <a:cs typeface="Arial Unicode MS"/>
              </a:rPr>
              <a:t> </a:t>
            </a:r>
            <a:r>
              <a:rPr lang="de-DE" sz="700" b="0" i="0" spc="-20" dirty="0" err="1">
                <a:latin typeface="Arial"/>
                <a:ea typeface="Arial Unicode MS"/>
                <a:cs typeface="Arial Unicode MS"/>
              </a:rPr>
              <a:t>приложения</a:t>
            </a:r>
            <a:r>
              <a:rPr lang="de-DE" sz="700" b="0" i="0" u="none" strike="noStrike" cap="none" spc="-20" baseline="0" dirty="0">
                <a:effectLst/>
                <a:latin typeface="Arial"/>
                <a:ea typeface="Arial Unicode MS"/>
                <a:cs typeface="Arial Unicode MS"/>
              </a:rPr>
              <a:t> (</a:t>
            </a:r>
            <a:r>
              <a:rPr lang="de-DE" sz="700" b="0" i="0" u="none" strike="noStrike" cap="none" spc="-20" baseline="0" dirty="0">
                <a:latin typeface="Arial"/>
                <a:ea typeface="Arial Unicode MS"/>
                <a:cs typeface="Arial Unicode MS"/>
              </a:rPr>
              <a:t>﻿﻿</a:t>
            </a:r>
            <a:r>
              <a:rPr lang="de-DE" sz="700" b="0" i="0" u="none" strike="noStrike" cap="none" spc="-20" baseline="0" dirty="0" err="1">
                <a:effectLst/>
                <a:latin typeface="Arial"/>
                <a:ea typeface="Arial Unicode MS"/>
                <a:cs typeface="Arial Unicode MS"/>
              </a:rPr>
              <a:t>хранилище</a:t>
            </a:r>
            <a:r>
              <a:rPr lang="de-DE" sz="700" b="0" i="0" u="none" strike="noStrike" cap="none" spc="-20" baseline="0" dirty="0">
                <a:effectLst/>
                <a:latin typeface="Arial"/>
                <a:ea typeface="Arial Unicode MS"/>
                <a:cs typeface="Arial Unicode MS"/>
              </a:rPr>
              <a:t> </a:t>
            </a:r>
            <a:r>
              <a:rPr lang="de-DE" sz="700" b="0" i="0" u="none" strike="noStrike" cap="none" spc="-20" baseline="0" dirty="0" err="1">
                <a:effectLst/>
                <a:latin typeface="Arial"/>
                <a:ea typeface="Arial Unicode MS"/>
                <a:cs typeface="Arial Unicode MS"/>
              </a:rPr>
              <a:t>бизнес-информации</a:t>
            </a:r>
            <a:r>
              <a:rPr lang="de-DE" sz="700" b="0" i="0" u="none" strike="noStrike" cap="none" spc="-20" baseline="0" dirty="0">
                <a:effectLst/>
                <a:latin typeface="Arial"/>
                <a:ea typeface="Arial Unicode MS"/>
                <a:cs typeface="Arial Unicode MS"/>
              </a:rPr>
              <a:t>)</a:t>
            </a:r>
          </a:p>
        </p:txBody>
      </p:sp>
      <p:sp>
        <p:nvSpPr>
          <p:cNvPr id="24" name="Rounded Rectangle 23"/>
          <p:cNvSpPr/>
          <p:nvPr/>
        </p:nvSpPr>
        <p:spPr bwMode="gray">
          <a:xfrm>
            <a:off x="1101215" y="2148170"/>
            <a:ext cx="739417" cy="653086"/>
          </a:xfrm>
          <a:prstGeom prst="roundRect">
            <a:avLst/>
          </a:prstGeom>
          <a:solidFill>
            <a:schemeClr val="bg1"/>
          </a:solidFill>
          <a:ln w="9525" algn="ctr">
            <a:solidFill>
              <a:schemeClr val="tx1"/>
            </a:solidFill>
            <a:miter lim="800000"/>
            <a:headEnd/>
            <a:tailEnd/>
          </a:ln>
          <a:effectLst/>
        </p:spPr>
        <p:txBody>
          <a:bodyPr lIns="90000" tIns="72000" rIns="90000" bIns="72000" rtlCol="0" anchor="ctr"/>
          <a:lstStyle/>
          <a:p>
            <a:pPr marR="0" algn="ctr" defTabSz="914400">
              <a:lnSpc>
                <a:spcPct val="100000"/>
              </a:lnSpc>
              <a:spcBef>
                <a:spcPts val="630"/>
              </a:spcBef>
              <a:spcAft>
                <a:spcPts val="0"/>
              </a:spcAft>
              <a:buNone/>
            </a:pPr>
            <a:r>
              <a:rPr lang="de-DE" sz="900" b="0" i="0" u="none" strike="noStrike" cap="none" spc="0" baseline="0" dirty="0">
                <a:effectLst/>
                <a:latin typeface="Arial"/>
                <a:ea typeface="Arial Unicode MS"/>
                <a:cs typeface="Arial Unicode MS"/>
              </a:rPr>
              <a:t>ERP 1...n</a:t>
            </a:r>
          </a:p>
        </p:txBody>
      </p:sp>
      <p:sp>
        <p:nvSpPr>
          <p:cNvPr id="43" name="Rounded Rectangle 42"/>
          <p:cNvSpPr/>
          <p:nvPr/>
        </p:nvSpPr>
        <p:spPr bwMode="gray">
          <a:xfrm>
            <a:off x="4434359" y="2132800"/>
            <a:ext cx="884902" cy="653086"/>
          </a:xfrm>
          <a:prstGeom prst="roundRect">
            <a:avLst/>
          </a:prstGeom>
          <a:solidFill>
            <a:schemeClr val="bg1"/>
          </a:solidFill>
          <a:ln w="9525" algn="ctr">
            <a:solidFill>
              <a:schemeClr val="tx1"/>
            </a:solidFill>
            <a:miter lim="800000"/>
            <a:headEnd/>
            <a:tailEnd/>
          </a:ln>
          <a:effectLst/>
        </p:spPr>
        <p:txBody>
          <a:bodyPr lIns="90000" tIns="72000" rIns="90000" bIns="72000" rtlCol="0" anchor="ctr"/>
          <a:lstStyle/>
          <a:p>
            <a:pPr marR="0" algn="ctr" defTabSz="914400">
              <a:lnSpc>
                <a:spcPct val="100000"/>
              </a:lnSpc>
              <a:spcBef>
                <a:spcPts val="660"/>
              </a:spcBef>
              <a:spcAft>
                <a:spcPts val="0"/>
              </a:spcAft>
              <a:buNone/>
            </a:pPr>
            <a:r>
              <a:rPr lang="de-DE" sz="600" b="0" i="0" dirty="0" err="1" smtClean="0">
                <a:latin typeface="Arial"/>
                <a:ea typeface="Arial Unicode MS"/>
                <a:cs typeface="Arial Unicode MS"/>
              </a:rPr>
              <a:t>Усовершенство</a:t>
            </a:r>
            <a:r>
              <a:rPr lang="ru-RU" sz="600" b="0" i="0" dirty="0" smtClean="0">
                <a:latin typeface="Arial"/>
                <a:ea typeface="Arial Unicode MS"/>
                <a:cs typeface="Arial Unicode MS"/>
              </a:rPr>
              <a:t>-</a:t>
            </a:r>
            <a:r>
              <a:rPr lang="de-DE" sz="600" b="0" i="0" dirty="0" err="1" smtClean="0">
                <a:latin typeface="Arial"/>
                <a:ea typeface="Arial Unicode MS"/>
                <a:cs typeface="Arial Unicode MS"/>
              </a:rPr>
              <a:t>ванное</a:t>
            </a:r>
            <a:r>
              <a:rPr lang="de-DE" sz="600" b="0" i="0" dirty="0" smtClean="0">
                <a:latin typeface="Arial"/>
                <a:ea typeface="Arial Unicode MS"/>
                <a:cs typeface="Arial Unicode MS"/>
              </a:rPr>
              <a:t> </a:t>
            </a:r>
            <a:r>
              <a:rPr lang="de-DE" sz="600" b="0" i="0" dirty="0" err="1">
                <a:latin typeface="Arial"/>
                <a:ea typeface="Arial Unicode MS"/>
                <a:cs typeface="Arial Unicode MS"/>
              </a:rPr>
              <a:t>хранилище</a:t>
            </a:r>
            <a:r>
              <a:rPr lang="de-DE" sz="600" b="0" i="0" dirty="0">
                <a:latin typeface="Arial"/>
                <a:ea typeface="Arial Unicode MS"/>
                <a:cs typeface="Arial Unicode MS"/>
              </a:rPr>
              <a:t> </a:t>
            </a:r>
            <a:r>
              <a:rPr lang="de-DE" sz="600" b="0" i="0" dirty="0" err="1">
                <a:latin typeface="Arial"/>
                <a:ea typeface="Arial Unicode MS"/>
                <a:cs typeface="Arial Unicode MS"/>
              </a:rPr>
              <a:t>данных</a:t>
            </a:r>
            <a:r>
              <a:rPr lang="de-DE" sz="600" b="0" i="0" dirty="0">
                <a:latin typeface="Arial"/>
                <a:ea typeface="Arial Unicode MS"/>
                <a:cs typeface="Arial Unicode MS"/>
              </a:rPr>
              <a:t> </a:t>
            </a:r>
            <a:r>
              <a:rPr lang="de-DE" sz="600" b="0" i="0" dirty="0" err="1">
                <a:latin typeface="Arial"/>
                <a:ea typeface="Arial Unicode MS"/>
                <a:cs typeface="Arial Unicode MS"/>
              </a:rPr>
              <a:t>предприятия</a:t>
            </a:r>
            <a:r>
              <a:rPr lang="de-DE" sz="600" b="0" i="0" dirty="0">
                <a:latin typeface="Arial"/>
                <a:ea typeface="Arial Unicode MS"/>
                <a:cs typeface="Arial Unicode MS"/>
              </a:rPr>
              <a:t>, </a:t>
            </a:r>
            <a:r>
              <a:rPr lang="de-DE" sz="600" b="0" i="0" dirty="0" err="1">
                <a:latin typeface="Arial"/>
                <a:ea typeface="Arial Unicode MS"/>
                <a:cs typeface="Arial Unicode MS"/>
              </a:rPr>
              <a:t>аналитические</a:t>
            </a:r>
            <a:r>
              <a:rPr lang="de-DE" sz="600" b="0" i="0" dirty="0">
                <a:latin typeface="Arial"/>
                <a:ea typeface="Arial Unicode MS"/>
                <a:cs typeface="Arial Unicode MS"/>
              </a:rPr>
              <a:t> </a:t>
            </a:r>
            <a:r>
              <a:rPr lang="de-DE" sz="600" b="0" i="0" dirty="0" err="1">
                <a:latin typeface="Arial"/>
                <a:ea typeface="Arial Unicode MS"/>
                <a:cs typeface="Arial Unicode MS"/>
              </a:rPr>
              <a:t>приложения</a:t>
            </a:r>
            <a:r>
              <a:rPr lang="de-DE" sz="600" b="0" i="0" dirty="0">
                <a:latin typeface="Arial"/>
                <a:ea typeface="Arial Unicode MS"/>
                <a:cs typeface="Arial Unicode MS"/>
              </a:rPr>
              <a:t> IQ</a:t>
            </a:r>
          </a:p>
        </p:txBody>
      </p:sp>
      <p:sp>
        <p:nvSpPr>
          <p:cNvPr id="34" name="Rectangle 33"/>
          <p:cNvSpPr/>
          <p:nvPr/>
        </p:nvSpPr>
        <p:spPr bwMode="gray">
          <a:xfrm>
            <a:off x="1402870" y="3516895"/>
            <a:ext cx="868379" cy="848628"/>
          </a:xfrm>
          <a:prstGeom prst="rect">
            <a:avLst/>
          </a:prstGeom>
          <a:solidFill>
            <a:schemeClr val="bg1"/>
          </a:solidFill>
          <a:ln w="9525" algn="ctr">
            <a:solidFill>
              <a:schemeClr val="accent3"/>
            </a:solidFill>
            <a:prstDash val="dash"/>
            <a:miter lim="800000"/>
            <a:headEnd/>
            <a:tailEnd/>
          </a:ln>
          <a:effectLst/>
        </p:spPr>
        <p:txBody>
          <a:bodyPr lIns="90000" tIns="144000" rIns="90000" bIns="72000" rtlCol="0" anchor="t" anchorCtr="0"/>
          <a:lstStyle/>
          <a:p>
            <a:pPr algn="ctr" defTabSz="914400">
              <a:spcBef>
                <a:spcPts val="600"/>
              </a:spcBef>
              <a:buNone/>
            </a:pPr>
            <a:r>
              <a:rPr lang="de-DE" sz="800" b="0" i="0">
                <a:latin typeface="Arial"/>
                <a:ea typeface="Arial Unicode MS"/>
                <a:cs typeface="Arial Unicode MS"/>
              </a:rPr>
              <a:t>Служба аналитики</a:t>
            </a:r>
          </a:p>
          <a:p>
            <a:pPr algn="ctr" defTabSz="914400">
              <a:spcBef>
                <a:spcPts val="540"/>
              </a:spcBef>
              <a:buNone/>
            </a:pPr>
            <a:r>
              <a:rPr lang="de-DE" sz="800" b="0" i="0">
                <a:latin typeface="Arial"/>
                <a:ea typeface="Arial Unicode MS"/>
                <a:cs typeface="Arial Unicode MS"/>
              </a:rPr>
              <a:t>(HANA/IQ)</a:t>
            </a:r>
          </a:p>
        </p:txBody>
      </p:sp>
      <p:sp>
        <p:nvSpPr>
          <p:cNvPr id="22" name="Rectangle 21"/>
          <p:cNvSpPr/>
          <p:nvPr/>
        </p:nvSpPr>
        <p:spPr bwMode="gray">
          <a:xfrm>
            <a:off x="467965" y="3526726"/>
            <a:ext cx="859388" cy="845737"/>
          </a:xfrm>
          <a:prstGeom prst="rect">
            <a:avLst/>
          </a:prstGeom>
          <a:solidFill>
            <a:schemeClr val="bg1"/>
          </a:solidFill>
          <a:ln w="9525" algn="ctr">
            <a:solidFill>
              <a:schemeClr val="accent3"/>
            </a:solidFill>
            <a:prstDash val="dash"/>
            <a:miter lim="800000"/>
            <a:headEnd/>
            <a:tailEnd/>
          </a:ln>
          <a:effectLst/>
        </p:spPr>
        <p:txBody>
          <a:bodyPr lIns="90000" tIns="144000" rIns="90000" bIns="72000" rtlCol="0" anchor="t" anchorCtr="0"/>
          <a:lstStyle/>
          <a:p>
            <a:pPr algn="ctr" defTabSz="914400">
              <a:spcBef>
                <a:spcPts val="600"/>
              </a:spcBef>
              <a:buNone/>
            </a:pPr>
            <a:r>
              <a:rPr lang="de-DE" sz="800" b="0" i="0" dirty="0" err="1">
                <a:latin typeface="Arial"/>
                <a:ea typeface="Arial Unicode MS"/>
                <a:cs typeface="Arial Unicode MS"/>
              </a:rPr>
              <a:t>Служба</a:t>
            </a:r>
            <a:r>
              <a:rPr lang="de-DE" sz="800" b="0" i="0" dirty="0">
                <a:latin typeface="Arial"/>
                <a:ea typeface="Arial Unicode MS"/>
                <a:cs typeface="Arial Unicode MS"/>
              </a:rPr>
              <a:t> </a:t>
            </a:r>
            <a:r>
              <a:rPr lang="de-DE" sz="800" b="0" i="0" dirty="0" err="1">
                <a:latin typeface="Arial"/>
                <a:ea typeface="Arial Unicode MS"/>
                <a:cs typeface="Arial Unicode MS"/>
              </a:rPr>
              <a:t>обработки</a:t>
            </a:r>
            <a:r>
              <a:rPr lang="de-DE" sz="800" b="0" i="0" dirty="0">
                <a:latin typeface="Arial"/>
                <a:ea typeface="Arial Unicode MS"/>
                <a:cs typeface="Arial Unicode MS"/>
              </a:rPr>
              <a:t> </a:t>
            </a:r>
            <a:r>
              <a:rPr lang="de-DE" sz="800" b="0" i="0" dirty="0" err="1">
                <a:latin typeface="Arial"/>
                <a:ea typeface="Arial Unicode MS"/>
                <a:cs typeface="Arial Unicode MS"/>
              </a:rPr>
              <a:t>транзакций</a:t>
            </a:r>
            <a:endParaRPr lang="de-DE" sz="800" b="0" i="0" dirty="0">
              <a:latin typeface="Arial"/>
              <a:ea typeface="Arial Unicode MS"/>
              <a:cs typeface="Arial Unicode MS"/>
            </a:endParaRPr>
          </a:p>
          <a:p>
            <a:pPr algn="ctr" defTabSz="914400">
              <a:spcBef>
                <a:spcPts val="540"/>
              </a:spcBef>
              <a:buNone/>
            </a:pPr>
            <a:r>
              <a:rPr lang="de-DE" sz="800" b="0" i="0" dirty="0">
                <a:latin typeface="Arial"/>
                <a:ea typeface="Arial Unicode MS"/>
                <a:cs typeface="Arial Unicode MS"/>
              </a:rPr>
              <a:t>(ASE)</a:t>
            </a:r>
          </a:p>
        </p:txBody>
      </p:sp>
      <p:sp>
        <p:nvSpPr>
          <p:cNvPr id="76" name="Rectangle 75"/>
          <p:cNvSpPr/>
          <p:nvPr/>
        </p:nvSpPr>
        <p:spPr>
          <a:xfrm>
            <a:off x="2151224" y="4974807"/>
            <a:ext cx="1596912" cy="261610"/>
          </a:xfrm>
          <a:prstGeom prst="rect">
            <a:avLst/>
          </a:prstGeom>
        </p:spPr>
        <p:txBody>
          <a:bodyPr wrap="none">
            <a:spAutoFit/>
          </a:bodyPr>
          <a:lstStyle/>
          <a:p>
            <a:pPr algn="ctr" defTabSz="914400">
              <a:spcBef>
                <a:spcPts val="660"/>
              </a:spcBef>
              <a:spcAft>
                <a:spcPts val="0"/>
              </a:spcAft>
              <a:buNone/>
            </a:pPr>
            <a:r>
              <a:rPr lang="de-DE" sz="1100" b="0" i="0">
                <a:latin typeface="Arial"/>
                <a:ea typeface="Arial Unicode MS"/>
                <a:cs typeface="Arial Unicode MS"/>
              </a:rPr>
              <a:t>Платформа SAP HANA</a:t>
            </a:r>
          </a:p>
        </p:txBody>
      </p:sp>
      <p:sp>
        <p:nvSpPr>
          <p:cNvPr id="77" name="Content Placeholder 2"/>
          <p:cNvSpPr txBox="1">
            <a:spLocks/>
          </p:cNvSpPr>
          <p:nvPr/>
        </p:nvSpPr>
        <p:spPr bwMode="gray">
          <a:xfrm>
            <a:off x="5920736" y="1332268"/>
            <a:ext cx="3023240" cy="45381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73736" lvl="1" indent="-173736" algn="l" defTabSz="914400">
              <a:spcBef>
                <a:spcPts val="1625"/>
              </a:spcBef>
              <a:buNone/>
            </a:pPr>
            <a:r>
              <a:rPr lang="en-US" sz="1400" b="1" i="0" dirty="0" err="1">
                <a:solidFill>
                  <a:srgbClr val="000000">
                    <a:lumMod val="65000"/>
                    <a:lumOff val="35000"/>
                  </a:srgbClr>
                </a:solidFill>
                <a:latin typeface="Arial"/>
                <a:ea typeface="Arial Unicode MS"/>
                <a:cs typeface="Arial Unicode MS"/>
              </a:rPr>
              <a:t>Потребности</a:t>
            </a:r>
            <a:r>
              <a:rPr lang="en-US" sz="1400" b="1" i="0" dirty="0">
                <a:solidFill>
                  <a:srgbClr val="000000">
                    <a:lumMod val="65000"/>
                    <a:lumOff val="35000"/>
                  </a:srgbClr>
                </a:solidFill>
                <a:latin typeface="Arial"/>
                <a:ea typeface="Arial Unicode MS"/>
                <a:cs typeface="Arial Unicode MS"/>
              </a:rPr>
              <a:t> </a:t>
            </a:r>
            <a:r>
              <a:rPr lang="en-US" sz="1400" b="1" i="0" dirty="0" err="1">
                <a:solidFill>
                  <a:srgbClr val="000000">
                    <a:lumMod val="65000"/>
                    <a:lumOff val="35000"/>
                  </a:srgbClr>
                </a:solidFill>
                <a:latin typeface="Arial"/>
                <a:ea typeface="Arial Unicode MS"/>
                <a:cs typeface="Arial Unicode MS"/>
              </a:rPr>
              <a:t>клиента</a:t>
            </a:r>
            <a:endParaRPr lang="en-US" sz="1400" b="1" i="0" dirty="0">
              <a:solidFill>
                <a:srgbClr val="000000">
                  <a:lumMod val="65000"/>
                  <a:lumOff val="35000"/>
                </a:srgbClr>
              </a:solidFill>
              <a:latin typeface="Arial"/>
              <a:ea typeface="Arial Unicode MS"/>
              <a:cs typeface="Arial Unicode MS"/>
            </a:endParaRPr>
          </a:p>
          <a:p>
            <a:pPr marL="228600" lvl="2" indent="-228600" algn="l" defTabSz="914400">
              <a:spcBef>
                <a:spcPts val="600"/>
              </a:spcBef>
              <a:buClr>
                <a:srgbClr val="F0AB00"/>
              </a:buClr>
              <a:buSzPct val="100000"/>
              <a:buFont typeface="Arial"/>
              <a:buChar char="■"/>
            </a:pPr>
            <a:r>
              <a:rPr lang="en-US" sz="1100" b="0" i="0" dirty="0">
                <a:solidFill>
                  <a:srgbClr val="000000">
                    <a:lumMod val="75000"/>
                    <a:lumOff val="25000"/>
                  </a:srgbClr>
                </a:solidFill>
                <a:latin typeface="Arial"/>
                <a:ea typeface="Arial Unicode MS"/>
                <a:cs typeface="Arial Unicode MS"/>
              </a:rPr>
              <a:t>﻿</a:t>
            </a:r>
            <a:r>
              <a:rPr lang="en-US" sz="1100" b="0" i="0" dirty="0" err="1">
                <a:solidFill>
                  <a:srgbClr val="000000">
                    <a:lumMod val="75000"/>
                    <a:lumOff val="25000"/>
                  </a:srgbClr>
                </a:solidFill>
                <a:latin typeface="Arial"/>
                <a:ea typeface="Arial Unicode MS"/>
                <a:cs typeface="Arial Unicode MS"/>
              </a:rPr>
              <a:t>Беспрецедентная</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производительность</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бизнес-процессов</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устранение</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проблем</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связанных</a:t>
            </a:r>
            <a:r>
              <a:rPr lang="en-US" sz="1100" b="0" i="0" dirty="0">
                <a:solidFill>
                  <a:srgbClr val="000000">
                    <a:lumMod val="75000"/>
                    <a:lumOff val="25000"/>
                  </a:srgbClr>
                </a:solidFill>
                <a:latin typeface="Arial"/>
                <a:ea typeface="Arial Unicode MS"/>
                <a:cs typeface="Arial Unicode MS"/>
              </a:rPr>
              <a:t> с </a:t>
            </a:r>
            <a:r>
              <a:rPr lang="en-US" sz="1100" b="0" i="0" dirty="0" err="1">
                <a:solidFill>
                  <a:srgbClr val="000000">
                    <a:lumMod val="75000"/>
                    <a:lumOff val="25000"/>
                  </a:srgbClr>
                </a:solidFill>
                <a:latin typeface="Arial"/>
                <a:ea typeface="Arial Unicode MS"/>
                <a:cs typeface="Arial Unicode MS"/>
              </a:rPr>
              <a:t>традиционными</a:t>
            </a:r>
            <a:r>
              <a:rPr lang="en-US" sz="1100" b="0" i="0" dirty="0">
                <a:solidFill>
                  <a:srgbClr val="000000">
                    <a:lumMod val="75000"/>
                    <a:lumOff val="25000"/>
                  </a:srgbClr>
                </a:solidFill>
                <a:latin typeface="Arial"/>
                <a:ea typeface="Arial Unicode MS"/>
                <a:cs typeface="Arial Unicode MS"/>
              </a:rPr>
              <a:t> БД (</a:t>
            </a:r>
            <a:r>
              <a:rPr lang="en-US" sz="1100" b="0" i="0" dirty="0" err="1">
                <a:solidFill>
                  <a:srgbClr val="000000">
                    <a:lumMod val="75000"/>
                    <a:lumOff val="25000"/>
                  </a:srgbClr>
                </a:solidFill>
                <a:latin typeface="Arial"/>
                <a:ea typeface="Arial Unicode MS"/>
                <a:cs typeface="Arial Unicode MS"/>
              </a:rPr>
              <a:t>материализованные</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слои</a:t>
            </a:r>
            <a:r>
              <a:rPr lang="en-US" sz="1100" b="0" i="0" dirty="0">
                <a:solidFill>
                  <a:srgbClr val="000000">
                    <a:lumMod val="75000"/>
                    <a:lumOff val="25000"/>
                  </a:srgbClr>
                </a:solidFill>
                <a:latin typeface="Arial"/>
                <a:ea typeface="Arial Unicode MS"/>
                <a:cs typeface="Arial Unicode MS"/>
              </a:rPr>
              <a:t> / </a:t>
            </a:r>
            <a:r>
              <a:rPr lang="en-US" sz="1100" b="0" i="0" dirty="0" err="1">
                <a:solidFill>
                  <a:srgbClr val="000000">
                    <a:lumMod val="75000"/>
                    <a:lumOff val="25000"/>
                  </a:srgbClr>
                </a:solidFill>
                <a:latin typeface="Arial"/>
                <a:ea typeface="Arial Unicode MS"/>
                <a:cs typeface="Arial Unicode MS"/>
              </a:rPr>
              <a:t>сводные</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показатели</a:t>
            </a:r>
            <a:r>
              <a:rPr lang="en-US" sz="1100" b="0" i="0" dirty="0">
                <a:solidFill>
                  <a:srgbClr val="000000">
                    <a:lumMod val="75000"/>
                    <a:lumOff val="25000"/>
                  </a:srgbClr>
                </a:solidFill>
                <a:latin typeface="Arial"/>
                <a:ea typeface="Arial Unicode MS"/>
                <a:cs typeface="Arial Unicode MS"/>
              </a:rPr>
              <a:t>).</a:t>
            </a:r>
          </a:p>
          <a:p>
            <a:pPr marL="228600" lvl="2" indent="-228600" algn="l" defTabSz="914400">
              <a:spcBef>
                <a:spcPts val="600"/>
              </a:spcBef>
              <a:buClr>
                <a:srgbClr val="F0AB00"/>
              </a:buClr>
              <a:buSzPct val="100000"/>
              <a:buFont typeface="Arial"/>
              <a:buChar char="■"/>
            </a:pPr>
            <a:r>
              <a:rPr lang="en-US" sz="1100" b="0" i="0" dirty="0" err="1">
                <a:solidFill>
                  <a:srgbClr val="000000">
                    <a:lumMod val="75000"/>
                    <a:lumOff val="25000"/>
                  </a:srgbClr>
                </a:solidFill>
                <a:latin typeface="Arial"/>
                <a:ea typeface="Arial Unicode MS"/>
                <a:cs typeface="Arial Unicode MS"/>
              </a:rPr>
              <a:t>Рентабельное</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управление</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важными</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корпоративными</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данными</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накапливаемыми</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множеством</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решений</a:t>
            </a:r>
            <a:r>
              <a:rPr lang="en-US" sz="1100" b="0" i="0" dirty="0">
                <a:solidFill>
                  <a:srgbClr val="000000">
                    <a:lumMod val="75000"/>
                    <a:lumOff val="25000"/>
                  </a:srgbClr>
                </a:solidFill>
                <a:latin typeface="Arial"/>
                <a:ea typeface="Arial Unicode MS"/>
                <a:cs typeface="Arial Unicode MS"/>
              </a:rPr>
              <a:t>.</a:t>
            </a:r>
          </a:p>
          <a:p>
            <a:pPr marL="173736" lvl="1" indent="-173736" algn="l" defTabSz="914400">
              <a:spcBef>
                <a:spcPts val="1625"/>
              </a:spcBef>
              <a:buNone/>
            </a:pPr>
            <a:r>
              <a:rPr lang="en-US" sz="1400" b="1" i="0" dirty="0" err="1">
                <a:solidFill>
                  <a:srgbClr val="000000">
                    <a:lumMod val="65000"/>
                    <a:lumOff val="35000"/>
                  </a:srgbClr>
                </a:solidFill>
                <a:latin typeface="Arial"/>
                <a:ea typeface="Arial Unicode MS"/>
                <a:cs typeface="Arial Unicode MS"/>
              </a:rPr>
              <a:t>Подход</a:t>
            </a:r>
            <a:r>
              <a:rPr lang="en-US" sz="1400" b="1" i="0" dirty="0">
                <a:solidFill>
                  <a:srgbClr val="000000">
                    <a:lumMod val="65000"/>
                    <a:lumOff val="35000"/>
                  </a:srgbClr>
                </a:solidFill>
                <a:latin typeface="Arial"/>
                <a:ea typeface="Arial Unicode MS"/>
                <a:cs typeface="Arial Unicode MS"/>
              </a:rPr>
              <a:t> SAP</a:t>
            </a:r>
          </a:p>
          <a:p>
            <a:pPr marL="228600" lvl="2" indent="-228600" algn="l" defTabSz="914400">
              <a:spcBef>
                <a:spcPts val="600"/>
              </a:spcBef>
              <a:buClr>
                <a:srgbClr val="F0AB00"/>
              </a:buClr>
              <a:buSzPct val="100000"/>
              <a:buFont typeface="Arial"/>
              <a:buChar char="■"/>
            </a:pPr>
            <a:r>
              <a:rPr lang="en-US" sz="1100" b="0" i="0" dirty="0" err="1">
                <a:solidFill>
                  <a:srgbClr val="000000">
                    <a:lumMod val="75000"/>
                    <a:lumOff val="25000"/>
                  </a:srgbClr>
                </a:solidFill>
                <a:latin typeface="Arial"/>
                <a:ea typeface="Arial Unicode MS"/>
                <a:cs typeface="Arial Unicode MS"/>
              </a:rPr>
              <a:t>Немедленное</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вовлечение</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существующих</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внешних</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разработчиков</a:t>
            </a:r>
            <a:r>
              <a:rPr lang="en-US" sz="1100" b="0" i="0" dirty="0">
                <a:solidFill>
                  <a:srgbClr val="000000">
                    <a:lumMod val="75000"/>
                    <a:lumOff val="25000"/>
                  </a:srgbClr>
                </a:solidFill>
                <a:latin typeface="Arial"/>
                <a:ea typeface="Arial Unicode MS"/>
                <a:cs typeface="Arial Unicode MS"/>
              </a:rPr>
              <a:t> ASE/IQ </a:t>
            </a:r>
            <a:r>
              <a:rPr lang="en-US" sz="1100" b="0" i="0" dirty="0" smtClean="0">
                <a:solidFill>
                  <a:srgbClr val="000000">
                    <a:lumMod val="75000"/>
                    <a:lumOff val="25000"/>
                  </a:srgbClr>
                </a:solidFill>
                <a:latin typeface="Arial"/>
                <a:ea typeface="Arial Unicode MS"/>
                <a:cs typeface="Arial Unicode MS"/>
              </a:rPr>
              <a:t>и</a:t>
            </a:r>
            <a:r>
              <a:rPr lang="ru-RU" sz="1100" b="0" i="0" dirty="0" smtClean="0">
                <a:solidFill>
                  <a:srgbClr val="000000">
                    <a:lumMod val="75000"/>
                    <a:lumOff val="25000"/>
                  </a:srgbClr>
                </a:solidFill>
                <a:latin typeface="Arial"/>
                <a:ea typeface="Arial Unicode MS"/>
                <a:cs typeface="Arial Unicode MS"/>
              </a:rPr>
              <a:t> </a:t>
            </a:r>
            <a:r>
              <a:rPr lang="en-US" sz="1100" b="0" i="0" dirty="0" err="1" smtClean="0">
                <a:solidFill>
                  <a:srgbClr val="000000">
                    <a:lumMod val="75000"/>
                    <a:lumOff val="25000"/>
                  </a:srgbClr>
                </a:solidFill>
                <a:latin typeface="Arial"/>
                <a:ea typeface="Arial Unicode MS"/>
                <a:cs typeface="Arial Unicode MS"/>
              </a:rPr>
              <a:t>сообществ</a:t>
            </a:r>
            <a:r>
              <a:rPr lang="en-US" sz="1100" b="0" i="0" dirty="0" smtClean="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специалистов</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по</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базам</a:t>
            </a:r>
            <a:r>
              <a:rPr lang="en-US" sz="1100" b="0" i="0" dirty="0">
                <a:solidFill>
                  <a:srgbClr val="000000">
                    <a:lumMod val="75000"/>
                    <a:lumOff val="25000"/>
                  </a:srgbClr>
                </a:solidFill>
                <a:latin typeface="Arial"/>
                <a:ea typeface="Arial Unicode MS"/>
                <a:cs typeface="Arial Unicode MS"/>
              </a:rPr>
              <a:t> данных.</a:t>
            </a:r>
          </a:p>
          <a:p>
            <a:pPr marL="228600" lvl="2" indent="-228600" algn="l" defTabSz="914400">
              <a:spcBef>
                <a:spcPts val="600"/>
              </a:spcBef>
              <a:buClr>
                <a:srgbClr val="F0AB00"/>
              </a:buClr>
              <a:buSzPct val="100000"/>
              <a:buFont typeface="Arial"/>
              <a:buChar char="■"/>
            </a:pPr>
            <a:r>
              <a:rPr lang="en-US" sz="1100" b="0" i="0" dirty="0" err="1">
                <a:solidFill>
                  <a:srgbClr val="000000">
                    <a:lumMod val="75000"/>
                    <a:lumOff val="25000"/>
                  </a:srgbClr>
                </a:solidFill>
                <a:latin typeface="Arial"/>
                <a:ea typeface="Arial Unicode MS"/>
                <a:cs typeface="Arial Unicode MS"/>
              </a:rPr>
              <a:t>Возможность</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внедрения</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архитектуры</a:t>
            </a:r>
            <a:r>
              <a:rPr lang="en-US" sz="1100" b="0" i="0" dirty="0">
                <a:solidFill>
                  <a:srgbClr val="000000">
                    <a:lumMod val="75000"/>
                    <a:lumOff val="25000"/>
                  </a:srgbClr>
                </a:solidFill>
                <a:latin typeface="Arial"/>
                <a:ea typeface="Arial Unicode MS"/>
                <a:cs typeface="Arial Unicode MS"/>
              </a:rPr>
              <a:t> HANA в </a:t>
            </a:r>
            <a:r>
              <a:rPr lang="en-US" sz="1100" b="0" i="0" dirty="0" err="1">
                <a:solidFill>
                  <a:srgbClr val="000000">
                    <a:lumMod val="75000"/>
                    <a:lumOff val="25000"/>
                  </a:srgbClr>
                </a:solidFill>
                <a:latin typeface="Arial"/>
                <a:ea typeface="Arial Unicode MS"/>
                <a:cs typeface="Arial Unicode MS"/>
              </a:rPr>
              <a:t>рамках</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существующих</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инсталляций</a:t>
            </a:r>
            <a:r>
              <a:rPr lang="en-US" sz="1100" b="0" i="0" dirty="0">
                <a:solidFill>
                  <a:srgbClr val="000000">
                    <a:lumMod val="75000"/>
                    <a:lumOff val="25000"/>
                  </a:srgbClr>
                </a:solidFill>
                <a:latin typeface="Arial"/>
                <a:ea typeface="Arial Unicode MS"/>
                <a:cs typeface="Arial Unicode MS"/>
              </a:rPr>
              <a:t> Sybase.</a:t>
            </a:r>
          </a:p>
          <a:p>
            <a:pPr marL="228600" lvl="2" indent="-228600" algn="l" defTabSz="914400">
              <a:spcBef>
                <a:spcPts val="600"/>
              </a:spcBef>
              <a:buClr>
                <a:srgbClr val="F0AB00"/>
              </a:buClr>
              <a:buSzPct val="100000"/>
              <a:buFont typeface="Arial"/>
              <a:buChar char="■"/>
            </a:pPr>
            <a:r>
              <a:rPr lang="en-US" sz="1100" b="0" i="0" dirty="0" err="1">
                <a:solidFill>
                  <a:srgbClr val="000000">
                    <a:lumMod val="75000"/>
                    <a:lumOff val="25000"/>
                  </a:srgbClr>
                </a:solidFill>
                <a:latin typeface="Arial"/>
                <a:ea typeface="Arial Unicode MS"/>
                <a:cs typeface="Arial Unicode MS"/>
              </a:rPr>
              <a:t>Концепция</a:t>
            </a:r>
            <a:r>
              <a:rPr lang="en-US" sz="1100" b="0" i="0" dirty="0">
                <a:solidFill>
                  <a:srgbClr val="000000">
                    <a:lumMod val="75000"/>
                    <a:lumOff val="25000"/>
                  </a:srgbClr>
                </a:solidFill>
                <a:latin typeface="Arial"/>
                <a:ea typeface="Arial Unicode MS"/>
                <a:cs typeface="Arial Unicode MS"/>
              </a:rPr>
              <a:t> развития </a:t>
            </a:r>
            <a:r>
              <a:rPr lang="en-US" sz="1100" b="0" i="0" dirty="0" err="1">
                <a:solidFill>
                  <a:srgbClr val="000000">
                    <a:lumMod val="75000"/>
                    <a:lumOff val="25000"/>
                  </a:srgbClr>
                </a:solidFill>
                <a:latin typeface="Arial"/>
                <a:ea typeface="Arial Unicode MS"/>
                <a:cs typeface="Arial Unicode MS"/>
              </a:rPr>
              <a:t>платформы</a:t>
            </a:r>
            <a:r>
              <a:rPr lang="en-US" sz="1100" b="0" i="0" dirty="0">
                <a:solidFill>
                  <a:srgbClr val="000000">
                    <a:lumMod val="75000"/>
                    <a:lumOff val="25000"/>
                  </a:srgbClr>
                </a:solidFill>
                <a:latin typeface="Arial"/>
                <a:ea typeface="Arial Unicode MS"/>
                <a:cs typeface="Arial Unicode MS"/>
              </a:rPr>
              <a:t> OLTP+OLAP, </a:t>
            </a:r>
            <a:r>
              <a:rPr lang="en-US" sz="1100" b="0" i="0" dirty="0" err="1">
                <a:solidFill>
                  <a:srgbClr val="000000">
                    <a:lumMod val="75000"/>
                    <a:lumOff val="25000"/>
                  </a:srgbClr>
                </a:solidFill>
                <a:latin typeface="Arial"/>
                <a:ea typeface="Arial Unicode MS"/>
                <a:cs typeface="Arial Unicode MS"/>
              </a:rPr>
              <a:t>рассчитанная</a:t>
            </a:r>
            <a:r>
              <a:rPr lang="en-US" sz="1100" b="0" i="0" dirty="0">
                <a:solidFill>
                  <a:srgbClr val="000000">
                    <a:lumMod val="75000"/>
                    <a:lumOff val="25000"/>
                  </a:srgbClr>
                </a:solidFill>
                <a:latin typeface="Arial"/>
                <a:ea typeface="Arial Unicode MS"/>
                <a:cs typeface="Arial Unicode MS"/>
              </a:rPr>
              <a:t> </a:t>
            </a:r>
            <a:r>
              <a:rPr lang="en-US" sz="1100" b="0" i="0" dirty="0" err="1" smtClean="0">
                <a:solidFill>
                  <a:srgbClr val="000000">
                    <a:lumMod val="75000"/>
                    <a:lumOff val="25000"/>
                  </a:srgbClr>
                </a:solidFill>
                <a:latin typeface="Arial"/>
                <a:ea typeface="Arial Unicode MS"/>
                <a:cs typeface="Arial Unicode MS"/>
              </a:rPr>
              <a:t>на</a:t>
            </a:r>
            <a:r>
              <a:rPr lang="ru-RU" sz="1100" b="0" i="0" dirty="0" smtClean="0">
                <a:solidFill>
                  <a:srgbClr val="000000">
                    <a:lumMod val="75000"/>
                    <a:lumOff val="25000"/>
                  </a:srgbClr>
                </a:solidFill>
                <a:latin typeface="Arial"/>
                <a:ea typeface="Arial Unicode MS"/>
                <a:cs typeface="Arial Unicode MS"/>
              </a:rPr>
              <a:t> </a:t>
            </a:r>
            <a:r>
              <a:rPr lang="en-US" sz="1100" b="0" i="0" dirty="0" err="1" smtClean="0">
                <a:solidFill>
                  <a:srgbClr val="000000">
                    <a:lumMod val="75000"/>
                    <a:lumOff val="25000"/>
                  </a:srgbClr>
                </a:solidFill>
                <a:latin typeface="Arial"/>
                <a:ea typeface="Arial Unicode MS"/>
                <a:cs typeface="Arial Unicode MS"/>
              </a:rPr>
              <a:t>долгосрочную</a:t>
            </a:r>
            <a:r>
              <a:rPr lang="en-US" sz="1100" b="0" i="0" dirty="0" smtClean="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перспективу</a:t>
            </a:r>
            <a:r>
              <a:rPr lang="en-US" sz="1100" b="0" i="0" dirty="0">
                <a:solidFill>
                  <a:srgbClr val="000000">
                    <a:lumMod val="75000"/>
                    <a:lumOff val="25000"/>
                  </a:srgbClr>
                </a:solidFill>
                <a:latin typeface="Arial"/>
                <a:ea typeface="Arial Unicode MS"/>
                <a:cs typeface="Arial Unicode MS"/>
              </a:rPr>
              <a:t>.</a:t>
            </a:r>
          </a:p>
          <a:p>
            <a:pPr marL="228600" lvl="2" indent="-228600" algn="l" defTabSz="914400">
              <a:spcBef>
                <a:spcPts val="600"/>
              </a:spcBef>
              <a:buClr>
                <a:srgbClr val="F0AB00"/>
              </a:buClr>
              <a:buSzPct val="100000"/>
              <a:buFont typeface="Arial"/>
              <a:buChar char="■"/>
            </a:pPr>
            <a:r>
              <a:rPr lang="en-US" sz="1100" b="0" i="0" dirty="0" err="1">
                <a:solidFill>
                  <a:srgbClr val="000000">
                    <a:lumMod val="75000"/>
                    <a:lumOff val="25000"/>
                  </a:srgbClr>
                </a:solidFill>
                <a:latin typeface="Arial"/>
                <a:ea typeface="Arial Unicode MS"/>
                <a:cs typeface="Arial Unicode MS"/>
              </a:rPr>
              <a:t>Комплексное</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решение</a:t>
            </a:r>
            <a:r>
              <a:rPr lang="en-US" sz="1100" b="0" i="0" dirty="0">
                <a:solidFill>
                  <a:srgbClr val="000000">
                    <a:lumMod val="75000"/>
                    <a:lumOff val="25000"/>
                  </a:srgbClr>
                </a:solidFill>
                <a:latin typeface="Arial"/>
                <a:ea typeface="Arial Unicode MS"/>
                <a:cs typeface="Arial Unicode MS"/>
              </a:rPr>
              <a:t> для </a:t>
            </a:r>
            <a:r>
              <a:rPr lang="en-US" sz="1100" b="0" i="0" dirty="0" err="1">
                <a:solidFill>
                  <a:srgbClr val="000000">
                    <a:lumMod val="75000"/>
                    <a:lumOff val="25000"/>
                  </a:srgbClr>
                </a:solidFill>
                <a:latin typeface="Arial"/>
                <a:ea typeface="Arial Unicode MS"/>
                <a:cs typeface="Arial Unicode MS"/>
              </a:rPr>
              <a:t>работы</a:t>
            </a:r>
            <a:r>
              <a:rPr lang="en-US" sz="1100" b="0" i="0" dirty="0">
                <a:solidFill>
                  <a:srgbClr val="000000">
                    <a:lumMod val="75000"/>
                    <a:lumOff val="25000"/>
                  </a:srgbClr>
                </a:solidFill>
                <a:latin typeface="Arial"/>
                <a:ea typeface="Arial Unicode MS"/>
                <a:cs typeface="Arial Unicode MS"/>
              </a:rPr>
              <a:t> </a:t>
            </a:r>
            <a:r>
              <a:rPr lang="en-US" sz="1100" b="0" i="0" dirty="0" smtClean="0">
                <a:solidFill>
                  <a:srgbClr val="000000">
                    <a:lumMod val="75000"/>
                    <a:lumOff val="25000"/>
                  </a:srgbClr>
                </a:solidFill>
                <a:latin typeface="Arial"/>
                <a:ea typeface="Arial Unicode MS"/>
                <a:cs typeface="Arial Unicode MS"/>
              </a:rPr>
              <a:t>с</a:t>
            </a:r>
            <a:r>
              <a:rPr lang="ru-RU" sz="1100" b="0" i="0" dirty="0" smtClean="0">
                <a:solidFill>
                  <a:srgbClr val="000000">
                    <a:lumMod val="75000"/>
                    <a:lumOff val="25000"/>
                  </a:srgbClr>
                </a:solidFill>
                <a:latin typeface="Arial"/>
                <a:ea typeface="Arial Unicode MS"/>
                <a:cs typeface="Arial Unicode MS"/>
              </a:rPr>
              <a:t> </a:t>
            </a:r>
            <a:r>
              <a:rPr lang="en-US" sz="1100" b="0" i="0" dirty="0" err="1" smtClean="0">
                <a:solidFill>
                  <a:srgbClr val="000000">
                    <a:lumMod val="75000"/>
                    <a:lumOff val="25000"/>
                  </a:srgbClr>
                </a:solidFill>
                <a:latin typeface="Arial"/>
                <a:ea typeface="Arial Unicode MS"/>
                <a:cs typeface="Arial Unicode MS"/>
              </a:rPr>
              <a:t>большими</a:t>
            </a:r>
            <a:r>
              <a:rPr lang="en-US" sz="1100" b="0" i="0" dirty="0" smtClean="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объемами</a:t>
            </a:r>
            <a:r>
              <a:rPr lang="en-US" sz="1100" b="0" i="0" dirty="0">
                <a:solidFill>
                  <a:srgbClr val="000000">
                    <a:lumMod val="75000"/>
                    <a:lumOff val="25000"/>
                  </a:srgbClr>
                </a:solidFill>
                <a:latin typeface="Arial"/>
                <a:ea typeface="Arial Unicode MS"/>
                <a:cs typeface="Arial Unicode MS"/>
              </a:rPr>
              <a:t> данных. </a:t>
            </a:r>
            <a:endParaRPr lang="en-US" sz="1100" dirty="0" smtClean="0">
              <a:solidFill>
                <a:srgbClr val="44697D"/>
              </a:solidFill>
              <a:ea typeface="Arial Unicode MS"/>
              <a:cs typeface="Arial Unicode MS"/>
            </a:endParaRPr>
          </a:p>
        </p:txBody>
      </p:sp>
      <p:sp>
        <p:nvSpPr>
          <p:cNvPr id="78" name="Rectangle 77"/>
          <p:cNvSpPr/>
          <p:nvPr/>
        </p:nvSpPr>
        <p:spPr bwMode="gray">
          <a:xfrm>
            <a:off x="480060" y="2960061"/>
            <a:ext cx="4542503" cy="466350"/>
          </a:xfrm>
          <a:prstGeom prst="rect">
            <a:avLst/>
          </a:prstGeom>
          <a:solidFill>
            <a:schemeClr val="bg1"/>
          </a:solidFill>
          <a:ln w="9525" algn="ctr">
            <a:solidFill>
              <a:schemeClr val="accent3"/>
            </a:solidFill>
            <a:prstDash val="dash"/>
            <a:miter lim="800000"/>
            <a:headEnd/>
            <a:tailEnd/>
          </a:ln>
          <a:effectLst/>
        </p:spPr>
        <p:txBody>
          <a:bodyPr lIns="90000" tIns="144000" rIns="90000" bIns="72000" rtlCol="0" anchor="t" anchorCtr="0"/>
          <a:lstStyle/>
          <a:p>
            <a:pPr marR="0" algn="ctr" defTabSz="914400">
              <a:lnSpc>
                <a:spcPct val="100000"/>
              </a:lnSpc>
              <a:spcBef>
                <a:spcPts val="600"/>
              </a:spcBef>
              <a:spcAft>
                <a:spcPts val="0"/>
              </a:spcAft>
              <a:buNone/>
            </a:pPr>
            <a:r>
              <a:rPr lang="de-DE" sz="1000" b="0" i="0">
                <a:latin typeface="Arial"/>
                <a:ea typeface="Arial Unicode MS"/>
                <a:cs typeface="Arial Unicode MS"/>
              </a:rPr>
              <a:t>Слой служб БД (DBSL)</a:t>
            </a:r>
          </a:p>
        </p:txBody>
      </p:sp>
      <p:sp>
        <p:nvSpPr>
          <p:cNvPr id="20" name="Rectangle 19"/>
          <p:cNvSpPr/>
          <p:nvPr/>
        </p:nvSpPr>
        <p:spPr bwMode="gray">
          <a:xfrm>
            <a:off x="2351686" y="3521811"/>
            <a:ext cx="892958" cy="833880"/>
          </a:xfrm>
          <a:prstGeom prst="rect">
            <a:avLst/>
          </a:prstGeom>
          <a:solidFill>
            <a:schemeClr val="bg1"/>
          </a:solidFill>
          <a:ln w="9525" algn="ctr">
            <a:solidFill>
              <a:schemeClr val="accent3"/>
            </a:solidFill>
            <a:prstDash val="dash"/>
            <a:miter lim="800000"/>
            <a:headEnd/>
            <a:tailEnd/>
          </a:ln>
          <a:effectLst/>
        </p:spPr>
        <p:txBody>
          <a:bodyPr lIns="90000" tIns="144000" rIns="90000" bIns="72000" rtlCol="0" anchor="t" anchorCtr="0"/>
          <a:lstStyle/>
          <a:p>
            <a:pPr algn="ctr" defTabSz="914400">
              <a:spcBef>
                <a:spcPts val="600"/>
              </a:spcBef>
              <a:buNone/>
            </a:pPr>
            <a:r>
              <a:rPr lang="de-DE" sz="800" b="0" i="0" dirty="0" err="1">
                <a:latin typeface="Arial"/>
                <a:ea typeface="Arial Unicode MS"/>
                <a:cs typeface="Arial Unicode MS"/>
              </a:rPr>
              <a:t>Служба</a:t>
            </a:r>
            <a:r>
              <a:rPr lang="de-DE" sz="800" b="0" i="0" dirty="0">
                <a:latin typeface="Arial"/>
                <a:ea typeface="Arial Unicode MS"/>
                <a:cs typeface="Arial Unicode MS"/>
              </a:rPr>
              <a:t> </a:t>
            </a:r>
            <a:r>
              <a:rPr lang="de-DE" sz="800" b="0" i="0" dirty="0" err="1">
                <a:latin typeface="Arial"/>
                <a:ea typeface="Arial Unicode MS"/>
                <a:cs typeface="Arial Unicode MS"/>
              </a:rPr>
              <a:t>планирования</a:t>
            </a:r>
            <a:r>
              <a:rPr lang="de-DE" sz="800" b="0" i="0" dirty="0">
                <a:latin typeface="Arial"/>
                <a:ea typeface="Arial Unicode MS"/>
                <a:cs typeface="Arial Unicode MS"/>
              </a:rPr>
              <a:t> и </a:t>
            </a:r>
            <a:r>
              <a:rPr lang="de-DE" sz="800" b="0" i="0" dirty="0" err="1">
                <a:latin typeface="Arial"/>
                <a:ea typeface="Arial Unicode MS"/>
                <a:cs typeface="Arial Unicode MS"/>
              </a:rPr>
              <a:t>оптимизации</a:t>
            </a:r>
            <a:endParaRPr lang="de-DE" sz="800" b="0" i="0" dirty="0">
              <a:latin typeface="Arial"/>
              <a:ea typeface="Arial Unicode MS"/>
              <a:cs typeface="Arial Unicode MS"/>
            </a:endParaRPr>
          </a:p>
          <a:p>
            <a:pPr algn="ctr" defTabSz="914400">
              <a:spcBef>
                <a:spcPts val="540"/>
              </a:spcBef>
              <a:buNone/>
            </a:pPr>
            <a:r>
              <a:rPr lang="de-DE" sz="800" b="0" i="0" dirty="0">
                <a:latin typeface="Arial"/>
                <a:ea typeface="Arial Unicode MS"/>
                <a:cs typeface="Arial Unicode MS"/>
              </a:rPr>
              <a:t>(HANA)</a:t>
            </a:r>
          </a:p>
        </p:txBody>
      </p:sp>
      <p:sp>
        <p:nvSpPr>
          <p:cNvPr id="23" name="Rectangle 22"/>
          <p:cNvSpPr/>
          <p:nvPr/>
        </p:nvSpPr>
        <p:spPr bwMode="gray">
          <a:xfrm>
            <a:off x="3313471" y="3526726"/>
            <a:ext cx="825908" cy="833880"/>
          </a:xfrm>
          <a:prstGeom prst="rect">
            <a:avLst/>
          </a:prstGeom>
          <a:solidFill>
            <a:schemeClr val="bg1"/>
          </a:solidFill>
          <a:ln w="9525" algn="ctr">
            <a:solidFill>
              <a:schemeClr val="accent3"/>
            </a:solidFill>
            <a:prstDash val="dash"/>
            <a:miter lim="800000"/>
            <a:headEnd/>
            <a:tailEnd/>
          </a:ln>
          <a:effectLst/>
        </p:spPr>
        <p:txBody>
          <a:bodyPr lIns="90000" tIns="144000" rIns="90000" bIns="72000" rtlCol="0" anchor="t" anchorCtr="0"/>
          <a:lstStyle/>
          <a:p>
            <a:pPr algn="ctr" defTabSz="914400">
              <a:spcBef>
                <a:spcPts val="600"/>
              </a:spcBef>
              <a:buNone/>
            </a:pPr>
            <a:r>
              <a:rPr lang="en-US" sz="800" b="0" i="0">
                <a:latin typeface="Arial"/>
                <a:ea typeface="Arial Unicode MS"/>
                <a:cs typeface="Arial Unicode MS"/>
              </a:rPr>
              <a:t>Служба обработки событий</a:t>
            </a:r>
          </a:p>
          <a:p>
            <a:pPr algn="ctr" defTabSz="914400">
              <a:spcBef>
                <a:spcPts val="540"/>
              </a:spcBef>
              <a:buNone/>
            </a:pPr>
            <a:r>
              <a:rPr lang="en-US" sz="800" b="0" i="0">
                <a:latin typeface="Arial"/>
                <a:ea typeface="Arial Unicode MS"/>
                <a:cs typeface="Arial Unicode MS"/>
              </a:rPr>
              <a:t>(CEP)</a:t>
            </a:r>
          </a:p>
        </p:txBody>
      </p:sp>
      <p:sp>
        <p:nvSpPr>
          <p:cNvPr id="27" name="Rectangle 26"/>
          <p:cNvSpPr/>
          <p:nvPr/>
        </p:nvSpPr>
        <p:spPr bwMode="gray">
          <a:xfrm>
            <a:off x="476863" y="4421441"/>
            <a:ext cx="4567084" cy="534016"/>
          </a:xfrm>
          <a:prstGeom prst="rect">
            <a:avLst/>
          </a:prstGeom>
          <a:solidFill>
            <a:schemeClr val="bg1"/>
          </a:solidFill>
          <a:ln w="9525" algn="ctr">
            <a:solidFill>
              <a:schemeClr val="accent3"/>
            </a:solidFill>
            <a:prstDash val="dash"/>
            <a:miter lim="800000"/>
            <a:headEnd/>
            <a:tailEnd/>
          </a:ln>
          <a:effectLst/>
        </p:spPr>
        <p:txBody>
          <a:bodyPr lIns="90000" tIns="72000" rIns="90000" bIns="72000" rtlCol="0" anchor="t" anchorCtr="0"/>
          <a:lstStyle/>
          <a:p>
            <a:pPr marR="0" algn="ctr" defTabSz="914400">
              <a:lnSpc>
                <a:spcPct val="100000"/>
              </a:lnSpc>
              <a:spcBef>
                <a:spcPts val="600"/>
              </a:spcBef>
              <a:spcAft>
                <a:spcPts val="0"/>
              </a:spcAft>
              <a:buNone/>
            </a:pPr>
            <a:r>
              <a:rPr lang="de-DE" sz="1000" b="0" i="0" dirty="0" err="1">
                <a:latin typeface="Arial"/>
                <a:ea typeface="Arial Unicode MS"/>
                <a:cs typeface="Arial Unicode MS"/>
              </a:rPr>
              <a:t>Служба</a:t>
            </a:r>
            <a:r>
              <a:rPr lang="de-DE" sz="1000" b="0" i="0" dirty="0">
                <a:latin typeface="Arial"/>
                <a:ea typeface="Arial Unicode MS"/>
                <a:cs typeface="Arial Unicode MS"/>
              </a:rPr>
              <a:t> </a:t>
            </a:r>
            <a:r>
              <a:rPr lang="de-DE" sz="1000" b="0" i="0" dirty="0" err="1" smtClean="0">
                <a:latin typeface="Arial"/>
                <a:ea typeface="Arial Unicode MS"/>
                <a:cs typeface="Arial Unicode MS"/>
              </a:rPr>
              <a:t>синхронизации</a:t>
            </a:r>
            <a:r>
              <a:rPr lang="de-DE" sz="1000" b="0" i="0" dirty="0" smtClean="0">
                <a:latin typeface="Arial"/>
                <a:ea typeface="Arial Unicode MS"/>
                <a:cs typeface="Arial Unicode MS"/>
              </a:rPr>
              <a:t> </a:t>
            </a:r>
            <a:endParaRPr lang="de-DE" sz="1000" b="0" i="0" dirty="0">
              <a:latin typeface="Arial"/>
              <a:ea typeface="Arial Unicode MS"/>
              <a:cs typeface="Arial Unicode MS"/>
            </a:endParaRPr>
          </a:p>
          <a:p>
            <a:pPr marR="0" algn="ctr" defTabSz="914400">
              <a:lnSpc>
                <a:spcPct val="100000"/>
              </a:lnSpc>
              <a:spcBef>
                <a:spcPts val="600"/>
              </a:spcBef>
              <a:spcAft>
                <a:spcPts val="0"/>
              </a:spcAft>
              <a:buNone/>
            </a:pPr>
            <a:r>
              <a:rPr lang="de-DE" sz="1000" b="0" i="0" dirty="0">
                <a:latin typeface="Arial"/>
                <a:ea typeface="Arial Unicode MS"/>
                <a:cs typeface="Arial Unicode MS"/>
              </a:rPr>
              <a:t>(</a:t>
            </a:r>
            <a:r>
              <a:rPr lang="de-DE" sz="1000" b="0" i="0" dirty="0" err="1">
                <a:latin typeface="Arial"/>
                <a:ea typeface="Arial Unicode MS"/>
                <a:cs typeface="Arial Unicode MS"/>
              </a:rPr>
              <a:t>сервер</a:t>
            </a:r>
            <a:r>
              <a:rPr lang="de-DE" sz="1000" b="0" i="0" dirty="0">
                <a:latin typeface="Arial"/>
                <a:ea typeface="Arial Unicode MS"/>
                <a:cs typeface="Arial Unicode MS"/>
              </a:rPr>
              <a:t> </a:t>
            </a:r>
            <a:r>
              <a:rPr lang="de-DE" sz="1000" b="0" i="0" dirty="0" err="1">
                <a:latin typeface="Arial"/>
                <a:ea typeface="Arial Unicode MS"/>
                <a:cs typeface="Arial Unicode MS"/>
              </a:rPr>
              <a:t>репликации</a:t>
            </a:r>
            <a:r>
              <a:rPr lang="de-DE" sz="1000" b="0" i="0" dirty="0">
                <a:latin typeface="Arial"/>
                <a:ea typeface="Arial Unicode MS"/>
                <a:cs typeface="Arial Unicode MS"/>
              </a:rPr>
              <a:t>, </a:t>
            </a:r>
            <a:r>
              <a:rPr lang="de-DE" sz="1000" b="0" i="0" dirty="0" err="1">
                <a:latin typeface="Arial"/>
                <a:ea typeface="Arial Unicode MS"/>
                <a:cs typeface="Arial Unicode MS"/>
              </a:rPr>
              <a:t>служба</a:t>
            </a:r>
            <a:r>
              <a:rPr lang="de-DE" sz="1000" b="0" i="0" dirty="0">
                <a:latin typeface="Arial"/>
                <a:ea typeface="Arial Unicode MS"/>
                <a:cs typeface="Arial Unicode MS"/>
              </a:rPr>
              <a:t> </a:t>
            </a:r>
            <a:r>
              <a:rPr lang="de-DE" sz="1000" b="0" i="0" dirty="0" err="1">
                <a:latin typeface="Arial"/>
                <a:ea typeface="Arial Unicode MS"/>
                <a:cs typeface="Arial Unicode MS"/>
              </a:rPr>
              <a:t>данных</a:t>
            </a:r>
            <a:r>
              <a:rPr lang="de-DE" sz="1000" b="0" i="0" dirty="0">
                <a:latin typeface="Arial"/>
                <a:ea typeface="Arial Unicode MS"/>
                <a:cs typeface="Arial Unicode MS"/>
              </a:rPr>
              <a:t>, </a:t>
            </a:r>
            <a:r>
              <a:rPr lang="de-DE" sz="1000" b="0" i="0" dirty="0" err="1">
                <a:latin typeface="Arial"/>
                <a:ea typeface="Arial Unicode MS"/>
                <a:cs typeface="Arial Unicode MS"/>
              </a:rPr>
              <a:t>триггеры</a:t>
            </a:r>
            <a:r>
              <a:rPr lang="de-DE" sz="1000" b="0" i="0" dirty="0">
                <a:latin typeface="Arial"/>
                <a:ea typeface="Arial Unicode MS"/>
                <a:cs typeface="Arial Unicode MS"/>
              </a:rPr>
              <a:t> БД)</a:t>
            </a:r>
          </a:p>
        </p:txBody>
      </p:sp>
      <p:sp>
        <p:nvSpPr>
          <p:cNvPr id="25" name="Rectangle 24"/>
          <p:cNvSpPr/>
          <p:nvPr/>
        </p:nvSpPr>
        <p:spPr bwMode="gray">
          <a:xfrm>
            <a:off x="4208204" y="3529781"/>
            <a:ext cx="816078" cy="806246"/>
          </a:xfrm>
          <a:prstGeom prst="rect">
            <a:avLst/>
          </a:prstGeom>
          <a:solidFill>
            <a:schemeClr val="bg1"/>
          </a:solidFill>
          <a:ln w="9525" algn="ctr">
            <a:solidFill>
              <a:schemeClr val="accent3"/>
            </a:solidFill>
            <a:prstDash val="dash"/>
            <a:miter lim="800000"/>
            <a:headEnd/>
            <a:tailEnd/>
          </a:ln>
          <a:effectLst/>
        </p:spPr>
        <p:txBody>
          <a:bodyPr lIns="90000" tIns="144000" rIns="90000" bIns="72000" rtlCol="0" anchor="t" anchorCtr="0"/>
          <a:lstStyle/>
          <a:p>
            <a:pPr algn="ctr" defTabSz="914400">
              <a:spcBef>
                <a:spcPts val="600"/>
              </a:spcBef>
              <a:buNone/>
            </a:pPr>
            <a:r>
              <a:rPr lang="de-DE" sz="800" b="0" i="0">
                <a:latin typeface="Arial"/>
                <a:ea typeface="Arial Unicode MS"/>
                <a:cs typeface="Arial Unicode MS"/>
              </a:rPr>
              <a:t>Служба организации уровней данных (HANA/IQ</a:t>
            </a:r>
            <a:r>
              <a:rPr lang="en-US" sz="800" b="0" i="0">
                <a:latin typeface="Arial"/>
                <a:ea typeface="Arial Unicode MS"/>
                <a:cs typeface="Arial Unicode MS"/>
              </a:rPr>
              <a:t>)</a:t>
            </a:r>
          </a:p>
        </p:txBody>
      </p:sp>
      <p:sp>
        <p:nvSpPr>
          <p:cNvPr id="35" name="Rounded Rectangle 34"/>
          <p:cNvSpPr/>
          <p:nvPr/>
        </p:nvSpPr>
        <p:spPr bwMode="gray">
          <a:xfrm>
            <a:off x="1892713" y="2153086"/>
            <a:ext cx="739417" cy="653086"/>
          </a:xfrm>
          <a:prstGeom prst="roundRect">
            <a:avLst/>
          </a:prstGeom>
          <a:solidFill>
            <a:schemeClr val="bg1"/>
          </a:solidFill>
          <a:ln w="9525" algn="ctr">
            <a:solidFill>
              <a:schemeClr val="tx1"/>
            </a:solidFill>
            <a:miter lim="800000"/>
            <a:headEnd/>
            <a:tailEnd/>
          </a:ln>
          <a:effectLst/>
        </p:spPr>
        <p:txBody>
          <a:bodyPr lIns="90000" tIns="72000" rIns="90000" bIns="72000" rtlCol="0" anchor="ctr"/>
          <a:lstStyle/>
          <a:p>
            <a:pPr marR="0" algn="ctr" defTabSz="914400">
              <a:lnSpc>
                <a:spcPct val="100000"/>
              </a:lnSpc>
              <a:spcBef>
                <a:spcPts val="630"/>
              </a:spcBef>
              <a:spcAft>
                <a:spcPts val="0"/>
              </a:spcAft>
              <a:buNone/>
            </a:pPr>
            <a:r>
              <a:rPr lang="de-DE" sz="700" b="0" i="0" dirty="0">
                <a:latin typeface="Arial"/>
                <a:ea typeface="Arial Unicode MS"/>
                <a:cs typeface="Arial Unicode MS"/>
              </a:rPr>
              <a:t>Бизнес-аналитика</a:t>
            </a:r>
          </a:p>
        </p:txBody>
      </p:sp>
    </p:spTree>
    <p:extLst>
      <p:ext uri="{BB962C8B-B14F-4D97-AF65-F5344CB8AC3E}">
        <p14:creationId xmlns="" xmlns:p14="http://schemas.microsoft.com/office/powerpoint/2010/main" val="265756794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ASE </a:t>
            </a:r>
            <a:r>
              <a:rPr lang="en-US" dirty="0" smtClean="0"/>
              <a:t>+ </a:t>
            </a:r>
            <a:r>
              <a:rPr lang="en-US" dirty="0" smtClean="0"/>
              <a:t>HANA</a:t>
            </a:r>
            <a:endParaRPr lang="en-US" dirty="0"/>
          </a:p>
        </p:txBody>
      </p:sp>
      <p:sp>
        <p:nvSpPr>
          <p:cNvPr id="3" name="Text Placeholder 2"/>
          <p:cNvSpPr>
            <a:spLocks noGrp="1"/>
          </p:cNvSpPr>
          <p:nvPr>
            <p:ph type="body" sz="quarter" idx="10"/>
          </p:nvPr>
        </p:nvSpPr>
        <p:spPr/>
        <p:txBody>
          <a:bodyPr/>
          <a:lstStyle/>
          <a:p>
            <a:endParaRPr lang="en-US"/>
          </a:p>
        </p:txBody>
      </p:sp>
      <p:pic>
        <p:nvPicPr>
          <p:cNvPr id="4" name="Picture 3">
            <a:hlinkClick r:id="rId2" action="ppaction://hlinkfile"/>
          </p:cNvPr>
          <p:cNvPicPr>
            <a:picLocks noChangeAspect="1"/>
          </p:cNvPicPr>
          <p:nvPr/>
        </p:nvPicPr>
        <p:blipFill rotWithShape="1">
          <a:blip r:embed="rId3" cstate="print"/>
          <a:srcRect t="15260"/>
          <a:stretch/>
        </p:blipFill>
        <p:spPr>
          <a:xfrm>
            <a:off x="964228" y="1350603"/>
            <a:ext cx="6648497" cy="5189924"/>
          </a:xfrm>
          <a:prstGeom prst="rect">
            <a:avLst/>
          </a:prstGeom>
        </p:spPr>
      </p:pic>
    </p:spTree>
    <p:extLst>
      <p:ext uri="{BB962C8B-B14F-4D97-AF65-F5344CB8AC3E}">
        <p14:creationId xmlns:p14="http://schemas.microsoft.com/office/powerpoint/2010/main" xmlns="" val="2982568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noProof="0" dirty="0" smtClean="0"/>
              <a:t>Sybase ASE </a:t>
            </a:r>
            <a:r>
              <a:rPr lang="en-US" noProof="0" dirty="0" smtClean="0"/>
              <a:t>–</a:t>
            </a:r>
            <a:r>
              <a:rPr lang="ru-RU" noProof="0" dirty="0" smtClean="0"/>
              <a:t> ключевые инновации и достижения</a:t>
            </a:r>
            <a:endParaRPr lang="en-US" noProof="0" dirty="0"/>
          </a:p>
        </p:txBody>
      </p:sp>
      <p:sp>
        <p:nvSpPr>
          <p:cNvPr id="8" name="Right Arrow 7"/>
          <p:cNvSpPr/>
          <p:nvPr/>
        </p:nvSpPr>
        <p:spPr>
          <a:xfrm>
            <a:off x="1109787" y="2804439"/>
            <a:ext cx="9424223" cy="1008787"/>
          </a:xfrm>
          <a:prstGeom prst="rightArrow">
            <a:avLst>
              <a:gd name="adj1" fmla="val 54308"/>
              <a:gd name="adj2" fmla="val 86186"/>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lin ang="2700000" scaled="1"/>
            <a:tileRect/>
          </a:gradFill>
          <a:ln>
            <a:solidFill>
              <a:srgbClr val="2B3F7B">
                <a:alpha val="59000"/>
              </a:srgbClr>
            </a:solidFill>
          </a:ln>
          <a:scene3d>
            <a:camera prst="perspectiveFront">
              <a:rot lat="19106341" lon="18047367" rev="4384211"/>
            </a:camera>
            <a:lightRig rig="threePt" dir="t"/>
          </a:scene3d>
          <a:sp3d>
            <a:bevelT w="38100" prst="coolSlant"/>
          </a:sp3d>
        </p:spPr>
        <p:style>
          <a:lnRef idx="1">
            <a:schemeClr val="accent4"/>
          </a:lnRef>
          <a:fillRef idx="2">
            <a:schemeClr val="accent4"/>
          </a:fillRef>
          <a:effectRef idx="1">
            <a:schemeClr val="accent4"/>
          </a:effectRef>
          <a:fontRef idx="minor">
            <a:schemeClr val="dk1"/>
          </a:fontRef>
        </p:style>
        <p:txBody>
          <a:bodyPr lIns="76782" tIns="38391" rIns="76782" bIns="38391" rtlCol="0" anchor="ctr"/>
          <a:lstStyle/>
          <a:p>
            <a:pPr algn="ctr"/>
            <a:endParaRPr lang="en-US" dirty="0" smtClean="0">
              <a:solidFill>
                <a:srgbClr val="1C1C1C"/>
              </a:solidFill>
            </a:endParaRPr>
          </a:p>
        </p:txBody>
      </p:sp>
      <p:sp>
        <p:nvSpPr>
          <p:cNvPr id="19" name="Rectangle 86"/>
          <p:cNvSpPr>
            <a:spLocks noChangeArrowheads="1"/>
          </p:cNvSpPr>
          <p:nvPr/>
        </p:nvSpPr>
        <p:spPr bwMode="auto">
          <a:xfrm>
            <a:off x="7079620" y="2711750"/>
            <a:ext cx="2064380" cy="614640"/>
          </a:xfrm>
          <a:prstGeom prst="rect">
            <a:avLst/>
          </a:prstGeom>
          <a:noFill/>
          <a:ln w="9525">
            <a:noFill/>
            <a:miter lim="800000"/>
            <a:headEnd/>
            <a:tailEnd/>
          </a:ln>
        </p:spPr>
        <p:txBody>
          <a:bodyPr wrap="square" lIns="38391" tIns="38391" rIns="38391" bIns="38391">
            <a:noAutofit/>
          </a:bodyPr>
          <a:lstStyle/>
          <a:p>
            <a:pPr>
              <a:lnSpc>
                <a:spcPct val="90000"/>
              </a:lnSpc>
              <a:spcBef>
                <a:spcPts val="600"/>
              </a:spcBef>
            </a:pPr>
            <a:endParaRPr lang="en-US" sz="1600" dirty="0" smtClean="0"/>
          </a:p>
        </p:txBody>
      </p:sp>
      <p:sp>
        <p:nvSpPr>
          <p:cNvPr id="24" name="Text Box 5"/>
          <p:cNvSpPr txBox="1">
            <a:spLocks noChangeArrowheads="1"/>
          </p:cNvSpPr>
          <p:nvPr/>
        </p:nvSpPr>
        <p:spPr bwMode="auto">
          <a:xfrm>
            <a:off x="324000" y="5592554"/>
            <a:ext cx="2743434" cy="969488"/>
          </a:xfrm>
          <a:prstGeom prst="rect">
            <a:avLst/>
          </a:prstGeom>
          <a:noFill/>
          <a:ln w="9525">
            <a:noFill/>
            <a:miter lim="800000"/>
            <a:headEnd/>
            <a:tailEnd/>
          </a:ln>
        </p:spPr>
        <p:txBody>
          <a:bodyPr wrap="square" lIns="0" tIns="0" rIns="91425" bIns="45712">
            <a:spAutoFit/>
          </a:bodyPr>
          <a:lstStyle/>
          <a:p>
            <a:pPr eaLnBrk="0" hangingPunct="0">
              <a:spcBef>
                <a:spcPct val="50000"/>
              </a:spcBef>
            </a:pPr>
            <a:r>
              <a:rPr lang="en-US" b="1" dirty="0" smtClean="0">
                <a:solidFill>
                  <a:srgbClr val="003283"/>
                </a:solidFill>
              </a:rPr>
              <a:t>Client/server</a:t>
            </a:r>
          </a:p>
          <a:p>
            <a:pPr eaLnBrk="0" hangingPunct="0"/>
            <a:r>
              <a:rPr lang="ru-RU" sz="1400" dirty="0" smtClean="0">
                <a:solidFill>
                  <a:srgbClr val="333333"/>
                </a:solidFill>
                <a:latin typeface="+mn-lt"/>
              </a:rPr>
              <a:t>Клиент серверная архитектура, хранимые процедуры и тригеры</a:t>
            </a:r>
            <a:endParaRPr lang="en-US" sz="1400" dirty="0">
              <a:solidFill>
                <a:srgbClr val="333333"/>
              </a:solidFill>
              <a:latin typeface="+mn-lt"/>
            </a:endParaRPr>
          </a:p>
        </p:txBody>
      </p:sp>
      <p:sp>
        <p:nvSpPr>
          <p:cNvPr id="25" name="Text Box 6"/>
          <p:cNvSpPr txBox="1">
            <a:spLocks noChangeArrowheads="1"/>
          </p:cNvSpPr>
          <p:nvPr/>
        </p:nvSpPr>
        <p:spPr bwMode="auto">
          <a:xfrm>
            <a:off x="324000" y="3464112"/>
            <a:ext cx="3377312" cy="1031043"/>
          </a:xfrm>
          <a:prstGeom prst="rect">
            <a:avLst/>
          </a:prstGeom>
          <a:noFill/>
          <a:ln w="9525">
            <a:noFill/>
            <a:miter lim="800000"/>
            <a:headEnd/>
            <a:tailEnd/>
          </a:ln>
        </p:spPr>
        <p:txBody>
          <a:bodyPr wrap="square" lIns="0" tIns="0" rIns="91425" bIns="45712">
            <a:spAutoFit/>
          </a:bodyPr>
          <a:lstStyle/>
          <a:p>
            <a:pPr eaLnBrk="0" hangingPunct="0">
              <a:spcBef>
                <a:spcPct val="50000"/>
              </a:spcBef>
            </a:pPr>
            <a:r>
              <a:rPr lang="ru-RU" b="1" dirty="0" smtClean="0">
                <a:solidFill>
                  <a:srgbClr val="003283"/>
                </a:solidFill>
              </a:rPr>
              <a:t>Управление гетерогенным ландшафтом</a:t>
            </a:r>
          </a:p>
          <a:p>
            <a:pPr eaLnBrk="0" hangingPunct="0"/>
            <a:r>
              <a:rPr lang="ru-RU" sz="1400" dirty="0" smtClean="0">
                <a:solidFill>
                  <a:srgbClr val="333333"/>
                </a:solidFill>
              </a:rPr>
              <a:t>Репликации, управление и распределение запросов</a:t>
            </a:r>
            <a:endParaRPr lang="en-US" sz="1400" dirty="0">
              <a:solidFill>
                <a:srgbClr val="333333"/>
              </a:solidFill>
            </a:endParaRPr>
          </a:p>
        </p:txBody>
      </p:sp>
      <p:sp>
        <p:nvSpPr>
          <p:cNvPr id="26" name="Text Box 8"/>
          <p:cNvSpPr txBox="1">
            <a:spLocks noChangeArrowheads="1"/>
          </p:cNvSpPr>
          <p:nvPr/>
        </p:nvSpPr>
        <p:spPr bwMode="auto">
          <a:xfrm>
            <a:off x="2178219" y="2874226"/>
            <a:ext cx="4189413" cy="584759"/>
          </a:xfrm>
          <a:prstGeom prst="rect">
            <a:avLst/>
          </a:prstGeom>
          <a:noFill/>
          <a:ln w="9525">
            <a:noFill/>
            <a:miter lim="800000"/>
            <a:headEnd/>
            <a:tailEnd/>
          </a:ln>
        </p:spPr>
        <p:txBody>
          <a:bodyPr lIns="91425" tIns="45712" rIns="91425" bIns="45712">
            <a:spAutoFit/>
          </a:bodyPr>
          <a:lstStyle/>
          <a:p>
            <a:pPr eaLnBrk="0" hangingPunct="0">
              <a:spcBef>
                <a:spcPct val="50000"/>
              </a:spcBef>
            </a:pPr>
            <a:r>
              <a:rPr lang="ru-RU" b="1" dirty="0" smtClean="0">
                <a:solidFill>
                  <a:srgbClr val="003283"/>
                </a:solidFill>
              </a:rPr>
              <a:t>Низкая стоимость владения</a:t>
            </a:r>
            <a:endParaRPr lang="en-US" b="1" dirty="0" smtClean="0">
              <a:solidFill>
                <a:srgbClr val="003283"/>
              </a:solidFill>
            </a:endParaRPr>
          </a:p>
          <a:p>
            <a:pPr eaLnBrk="0" hangingPunct="0"/>
            <a:r>
              <a:rPr lang="en-US" sz="1400" dirty="0" smtClean="0">
                <a:solidFill>
                  <a:srgbClr val="333333"/>
                </a:solidFill>
              </a:rPr>
              <a:t>Linux, Java </a:t>
            </a:r>
            <a:r>
              <a:rPr lang="ru-RU" sz="1400" dirty="0" smtClean="0">
                <a:solidFill>
                  <a:srgbClr val="333333"/>
                </a:solidFill>
              </a:rPr>
              <a:t>в базе данных</a:t>
            </a:r>
            <a:r>
              <a:rPr lang="en-US" sz="1400" dirty="0" smtClean="0">
                <a:solidFill>
                  <a:srgbClr val="333333"/>
                </a:solidFill>
              </a:rPr>
              <a:t>, </a:t>
            </a:r>
            <a:r>
              <a:rPr lang="en-US" sz="1400" dirty="0" smtClean="0">
                <a:solidFill>
                  <a:srgbClr val="333333"/>
                </a:solidFill>
              </a:rPr>
              <a:t>XML</a:t>
            </a:r>
            <a:endParaRPr lang="en-US" sz="1400" dirty="0">
              <a:solidFill>
                <a:srgbClr val="333333"/>
              </a:solidFill>
            </a:endParaRPr>
          </a:p>
        </p:txBody>
      </p:sp>
      <p:sp>
        <p:nvSpPr>
          <p:cNvPr id="27" name="Text Box 10"/>
          <p:cNvSpPr txBox="1">
            <a:spLocks noChangeArrowheads="1"/>
          </p:cNvSpPr>
          <p:nvPr/>
        </p:nvSpPr>
        <p:spPr bwMode="auto">
          <a:xfrm>
            <a:off x="2881965" y="1894464"/>
            <a:ext cx="4469878" cy="800203"/>
          </a:xfrm>
          <a:prstGeom prst="rect">
            <a:avLst/>
          </a:prstGeom>
          <a:noFill/>
          <a:ln w="9525">
            <a:noFill/>
            <a:miter lim="800000"/>
            <a:headEnd/>
            <a:tailEnd/>
          </a:ln>
        </p:spPr>
        <p:txBody>
          <a:bodyPr wrap="square" lIns="91425" tIns="45712" rIns="91425" bIns="45712">
            <a:spAutoFit/>
          </a:bodyPr>
          <a:lstStyle/>
          <a:p>
            <a:pPr eaLnBrk="0" hangingPunct="0">
              <a:spcBef>
                <a:spcPct val="50000"/>
              </a:spcBef>
            </a:pPr>
            <a:r>
              <a:rPr lang="en-US" b="1" dirty="0" smtClean="0">
                <a:solidFill>
                  <a:srgbClr val="003283"/>
                </a:solidFill>
              </a:rPr>
              <a:t>DBMS </a:t>
            </a:r>
            <a:r>
              <a:rPr lang="ru-RU" b="1" dirty="0" smtClean="0">
                <a:solidFill>
                  <a:srgbClr val="003283"/>
                </a:solidFill>
              </a:rPr>
              <a:t>кластеризация</a:t>
            </a:r>
            <a:endParaRPr lang="en-US" b="1" dirty="0" smtClean="0">
              <a:solidFill>
                <a:srgbClr val="003283"/>
              </a:solidFill>
            </a:endParaRPr>
          </a:p>
          <a:p>
            <a:pPr eaLnBrk="0" hangingPunct="0"/>
            <a:r>
              <a:rPr lang="en-US" sz="1400" dirty="0">
                <a:solidFill>
                  <a:srgbClr val="333333"/>
                </a:solidFill>
              </a:rPr>
              <a:t/>
            </a:r>
            <a:br>
              <a:rPr lang="en-US" sz="1400" dirty="0">
                <a:solidFill>
                  <a:srgbClr val="333333"/>
                </a:solidFill>
              </a:rPr>
            </a:br>
            <a:endParaRPr lang="en-US" sz="1400" dirty="0">
              <a:solidFill>
                <a:srgbClr val="333333"/>
              </a:solidFill>
            </a:endParaRPr>
          </a:p>
        </p:txBody>
      </p:sp>
      <p:sp>
        <p:nvSpPr>
          <p:cNvPr id="28" name="Text Box 11"/>
          <p:cNvSpPr txBox="1">
            <a:spLocks noChangeArrowheads="1"/>
          </p:cNvSpPr>
          <p:nvPr/>
        </p:nvSpPr>
        <p:spPr bwMode="auto">
          <a:xfrm>
            <a:off x="3972353" y="1244720"/>
            <a:ext cx="4847647" cy="584759"/>
          </a:xfrm>
          <a:prstGeom prst="rect">
            <a:avLst/>
          </a:prstGeom>
          <a:noFill/>
          <a:ln w="9525">
            <a:noFill/>
            <a:miter lim="800000"/>
            <a:headEnd/>
            <a:tailEnd/>
          </a:ln>
        </p:spPr>
        <p:txBody>
          <a:bodyPr wrap="square" lIns="91425" tIns="45712" rIns="91425" bIns="45712">
            <a:spAutoFit/>
          </a:bodyPr>
          <a:lstStyle/>
          <a:p>
            <a:pPr eaLnBrk="0" hangingPunct="0">
              <a:spcBef>
                <a:spcPct val="50000"/>
              </a:spcBef>
            </a:pPr>
            <a:r>
              <a:rPr lang="en-US" b="1" dirty="0" smtClean="0">
                <a:solidFill>
                  <a:srgbClr val="003283"/>
                </a:solidFill>
              </a:rPr>
              <a:t>In-memory </a:t>
            </a:r>
          </a:p>
          <a:p>
            <a:pPr eaLnBrk="0" hangingPunct="0"/>
            <a:r>
              <a:rPr lang="ru-RU" sz="1400" dirty="0" smtClean="0">
                <a:solidFill>
                  <a:srgbClr val="333333"/>
                </a:solidFill>
              </a:rPr>
              <a:t>Встроенная функциональность</a:t>
            </a:r>
            <a:r>
              <a:rPr lang="en-US" sz="1400" dirty="0" smtClean="0">
                <a:solidFill>
                  <a:srgbClr val="333333"/>
                </a:solidFill>
              </a:rPr>
              <a:t> </a:t>
            </a:r>
            <a:r>
              <a:rPr lang="en-US" sz="1400" dirty="0" smtClean="0">
                <a:solidFill>
                  <a:srgbClr val="333333"/>
                </a:solidFill>
              </a:rPr>
              <a:t>in-memory </a:t>
            </a:r>
            <a:endParaRPr lang="en-US" sz="1400" dirty="0">
              <a:solidFill>
                <a:srgbClr val="333333"/>
              </a:solidFill>
            </a:endParaRPr>
          </a:p>
        </p:txBody>
      </p:sp>
      <p:sp>
        <p:nvSpPr>
          <p:cNvPr id="29" name="Rectangle 86"/>
          <p:cNvSpPr>
            <a:spLocks noChangeArrowheads="1"/>
          </p:cNvSpPr>
          <p:nvPr/>
        </p:nvSpPr>
        <p:spPr bwMode="auto">
          <a:xfrm>
            <a:off x="5266183" y="4459691"/>
            <a:ext cx="1888311" cy="762866"/>
          </a:xfrm>
          <a:prstGeom prst="rect">
            <a:avLst/>
          </a:prstGeom>
          <a:noFill/>
          <a:ln w="9525">
            <a:noFill/>
            <a:miter lim="800000"/>
            <a:headEnd/>
            <a:tailEnd/>
          </a:ln>
        </p:spPr>
        <p:txBody>
          <a:bodyPr wrap="square" lIns="38391" tIns="38391" rIns="38391" bIns="38391">
            <a:noAutofit/>
          </a:bodyPr>
          <a:lstStyle/>
          <a:p>
            <a:pPr>
              <a:lnSpc>
                <a:spcPct val="90000"/>
              </a:lnSpc>
              <a:spcBef>
                <a:spcPts val="600"/>
              </a:spcBef>
            </a:pPr>
            <a:r>
              <a:rPr lang="en-US" sz="1600" b="1" dirty="0" smtClean="0">
                <a:solidFill>
                  <a:srgbClr val="BC3618"/>
                </a:solidFill>
              </a:rPr>
              <a:t>2009: </a:t>
            </a:r>
            <a:r>
              <a:rPr lang="ru-RU" sz="1600" dirty="0" smtClean="0"/>
              <a:t>Лидер по оценке </a:t>
            </a:r>
            <a:r>
              <a:rPr lang="en-US" sz="1600" dirty="0" smtClean="0"/>
              <a:t>Forrester</a:t>
            </a:r>
            <a:endParaRPr lang="en-US" sz="1600" dirty="0" smtClean="0"/>
          </a:p>
        </p:txBody>
      </p:sp>
      <p:pic>
        <p:nvPicPr>
          <p:cNvPr id="30" name="Picture 3"/>
          <p:cNvPicPr>
            <a:picLocks noChangeAspect="1" noChangeArrowheads="1"/>
          </p:cNvPicPr>
          <p:nvPr/>
        </p:nvPicPr>
        <p:blipFill>
          <a:blip r:embed="rId3" cstate="print"/>
          <a:stretch>
            <a:fillRect/>
          </a:stretch>
        </p:blipFill>
        <p:spPr bwMode="auto">
          <a:xfrm>
            <a:off x="6060643" y="5063468"/>
            <a:ext cx="920395" cy="252782"/>
          </a:xfrm>
          <a:prstGeom prst="rect">
            <a:avLst/>
          </a:prstGeom>
          <a:noFill/>
          <a:ln w="9525">
            <a:noFill/>
            <a:miter lim="800000"/>
            <a:headEnd/>
            <a:tailEnd/>
          </a:ln>
        </p:spPr>
      </p:pic>
      <p:sp>
        <p:nvSpPr>
          <p:cNvPr id="31" name="Rectangle 86"/>
          <p:cNvSpPr>
            <a:spLocks noChangeArrowheads="1"/>
          </p:cNvSpPr>
          <p:nvPr/>
        </p:nvSpPr>
        <p:spPr bwMode="auto">
          <a:xfrm>
            <a:off x="6604379" y="3382367"/>
            <a:ext cx="2215621" cy="1443611"/>
          </a:xfrm>
          <a:prstGeom prst="rect">
            <a:avLst/>
          </a:prstGeom>
          <a:noFill/>
          <a:ln w="9525">
            <a:noFill/>
            <a:miter lim="800000"/>
            <a:headEnd/>
            <a:tailEnd/>
          </a:ln>
        </p:spPr>
        <p:txBody>
          <a:bodyPr wrap="square" lIns="38391" tIns="38391" rIns="38391" bIns="38391">
            <a:noAutofit/>
          </a:bodyPr>
          <a:lstStyle/>
          <a:p>
            <a:pPr>
              <a:lnSpc>
                <a:spcPct val="90000"/>
              </a:lnSpc>
              <a:spcBef>
                <a:spcPts val="600"/>
              </a:spcBef>
            </a:pPr>
            <a:r>
              <a:rPr lang="en-US" sz="1600" b="1" dirty="0" smtClean="0">
                <a:solidFill>
                  <a:srgbClr val="BC3618"/>
                </a:solidFill>
              </a:rPr>
              <a:t>2010: </a:t>
            </a:r>
            <a:r>
              <a:rPr lang="en-US" sz="1600" dirty="0" smtClean="0"/>
              <a:t>“</a:t>
            </a:r>
            <a:r>
              <a:rPr lang="ru-RU" sz="1600" dirty="0" smtClean="0"/>
              <a:t>Лучший вендор предоставляющий решение по управлению данными на на </a:t>
            </a:r>
            <a:r>
              <a:rPr lang="en-US" sz="1600" dirty="0" smtClean="0"/>
              <a:t>Wall</a:t>
            </a:r>
            <a:r>
              <a:rPr lang="ru-RU" sz="1600" dirty="0" smtClean="0"/>
              <a:t> </a:t>
            </a:r>
            <a:r>
              <a:rPr lang="en-US" sz="1600" dirty="0" err="1" smtClean="0"/>
              <a:t>Streer</a:t>
            </a:r>
            <a:r>
              <a:rPr lang="en-US" sz="1600" dirty="0" smtClean="0"/>
              <a:t>.” </a:t>
            </a:r>
            <a:endParaRPr lang="en-US" sz="1600" dirty="0" smtClean="0"/>
          </a:p>
        </p:txBody>
      </p:sp>
      <p:pic>
        <p:nvPicPr>
          <p:cNvPr id="32" name="Picture 6"/>
          <p:cNvPicPr>
            <a:picLocks noChangeAspect="1" noChangeArrowheads="1"/>
          </p:cNvPicPr>
          <p:nvPr/>
        </p:nvPicPr>
        <p:blipFill>
          <a:blip r:embed="rId4" cstate="screen"/>
          <a:srcRect/>
          <a:stretch>
            <a:fillRect/>
          </a:stretch>
        </p:blipFill>
        <p:spPr bwMode="auto">
          <a:xfrm>
            <a:off x="8025504" y="4821152"/>
            <a:ext cx="642047" cy="221087"/>
          </a:xfrm>
          <a:prstGeom prst="rect">
            <a:avLst/>
          </a:prstGeom>
          <a:noFill/>
          <a:ln w="9525">
            <a:noFill/>
            <a:miter lim="800000"/>
            <a:headEnd/>
            <a:tailEnd/>
          </a:ln>
        </p:spPr>
      </p:pic>
      <p:cxnSp>
        <p:nvCxnSpPr>
          <p:cNvPr id="17" name="Straight Connector 16"/>
          <p:cNvCxnSpPr/>
          <p:nvPr/>
        </p:nvCxnSpPr>
        <p:spPr>
          <a:xfrm rot="5400000">
            <a:off x="1931732" y="5256426"/>
            <a:ext cx="492974" cy="0"/>
          </a:xfrm>
          <a:prstGeom prst="line">
            <a:avLst/>
          </a:prstGeom>
          <a:ln w="19050" cap="flat" cmpd="sng" algn="ctr">
            <a:solidFill>
              <a:schemeClr val="accent2"/>
            </a:solidFill>
            <a:prstDash val="solid"/>
            <a:round/>
            <a:headEnd type="none"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3187696" y="4668383"/>
            <a:ext cx="417384" cy="0"/>
          </a:xfrm>
          <a:prstGeom prst="line">
            <a:avLst/>
          </a:prstGeom>
          <a:ln w="19050" cap="flat" cmpd="sng" algn="ctr">
            <a:solidFill>
              <a:schemeClr val="accent2"/>
            </a:solidFill>
            <a:prstDash val="solid"/>
            <a:round/>
            <a:headEnd type="none"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5040572" y="3746534"/>
            <a:ext cx="501335" cy="16702"/>
          </a:xfrm>
          <a:prstGeom prst="line">
            <a:avLst/>
          </a:prstGeom>
          <a:ln w="19050" cap="flat" cmpd="sng" algn="ctr">
            <a:solidFill>
              <a:schemeClr val="accent2"/>
            </a:solidFill>
            <a:prstDash val="solid"/>
            <a:round/>
            <a:headEnd type="none"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7391952" y="2717608"/>
            <a:ext cx="526985" cy="16702"/>
          </a:xfrm>
          <a:prstGeom prst="line">
            <a:avLst/>
          </a:prstGeom>
          <a:ln w="19050" cap="flat" cmpd="sng" algn="ctr">
            <a:solidFill>
              <a:schemeClr val="accent2"/>
            </a:solidFill>
            <a:prstDash val="solid"/>
            <a:round/>
            <a:headEnd type="none" w="med" len="med"/>
            <a:tailEnd type="diamond"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178218" y="5509042"/>
            <a:ext cx="514564" cy="230832"/>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500" kern="0" dirty="0" smtClean="0">
                <a:latin typeface="+mn-lt"/>
                <a:ea typeface="Arial Unicode MS" pitchFamily="34" charset="-128"/>
                <a:cs typeface="Arial Unicode MS" pitchFamily="34" charset="-128"/>
              </a:rPr>
              <a:t>1980</a:t>
            </a:r>
            <a:r>
              <a:rPr lang="en-US" sz="1000" kern="0" dirty="0" smtClean="0">
                <a:latin typeface="+mn-lt"/>
                <a:ea typeface="Arial Unicode MS" pitchFamily="34" charset="-128"/>
                <a:cs typeface="Arial Unicode MS" pitchFamily="34" charset="-128"/>
              </a:rPr>
              <a:t>S</a:t>
            </a:r>
          </a:p>
        </p:txBody>
      </p:sp>
      <p:sp>
        <p:nvSpPr>
          <p:cNvPr id="33" name="TextBox 32"/>
          <p:cNvSpPr txBox="1"/>
          <p:nvPr/>
        </p:nvSpPr>
        <p:spPr>
          <a:xfrm>
            <a:off x="3169115" y="5009937"/>
            <a:ext cx="532197" cy="230832"/>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500" kern="0" dirty="0" smtClean="0">
                <a:latin typeface="+mn-lt"/>
                <a:ea typeface="Arial Unicode MS" pitchFamily="34" charset="-128"/>
                <a:cs typeface="Arial Unicode MS" pitchFamily="34" charset="-128"/>
              </a:rPr>
              <a:t>1990</a:t>
            </a:r>
            <a:r>
              <a:rPr lang="en-US" sz="1000" kern="0" dirty="0" smtClean="0">
                <a:latin typeface="+mn-lt"/>
                <a:ea typeface="Arial Unicode MS" pitchFamily="34" charset="-128"/>
                <a:cs typeface="Arial Unicode MS" pitchFamily="34" charset="-128"/>
              </a:rPr>
              <a:t>S</a:t>
            </a:r>
          </a:p>
        </p:txBody>
      </p:sp>
      <p:sp>
        <p:nvSpPr>
          <p:cNvPr id="34" name="TextBox 33"/>
          <p:cNvSpPr txBox="1"/>
          <p:nvPr/>
        </p:nvSpPr>
        <p:spPr>
          <a:xfrm>
            <a:off x="5086869" y="4067274"/>
            <a:ext cx="514564" cy="230832"/>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500" kern="0" dirty="0" smtClean="0">
                <a:latin typeface="+mn-lt"/>
                <a:ea typeface="Arial Unicode MS" pitchFamily="34" charset="-128"/>
                <a:cs typeface="Arial Unicode MS" pitchFamily="34" charset="-128"/>
              </a:rPr>
              <a:t>2000</a:t>
            </a:r>
            <a:r>
              <a:rPr lang="en-US" sz="1000" kern="0" dirty="0" smtClean="0">
                <a:latin typeface="+mn-lt"/>
                <a:ea typeface="Arial Unicode MS" pitchFamily="34" charset="-128"/>
                <a:cs typeface="Arial Unicode MS" pitchFamily="34" charset="-128"/>
              </a:rPr>
              <a:t>S</a:t>
            </a:r>
          </a:p>
        </p:txBody>
      </p:sp>
      <p:sp>
        <p:nvSpPr>
          <p:cNvPr id="35" name="TextBox 34"/>
          <p:cNvSpPr txBox="1"/>
          <p:nvPr/>
        </p:nvSpPr>
        <p:spPr>
          <a:xfrm>
            <a:off x="7383742" y="3098226"/>
            <a:ext cx="514564" cy="230832"/>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500" kern="0" dirty="0" smtClean="0">
                <a:latin typeface="+mn-lt"/>
                <a:ea typeface="Arial Unicode MS" pitchFamily="34" charset="-128"/>
                <a:cs typeface="Arial Unicode MS" pitchFamily="34" charset="-128"/>
              </a:rPr>
              <a:t>2010</a:t>
            </a:r>
            <a:r>
              <a:rPr lang="en-US" sz="1000" kern="0" dirty="0" smtClean="0">
                <a:latin typeface="+mn-lt"/>
                <a:ea typeface="Arial Unicode MS" pitchFamily="34" charset="-128"/>
                <a:cs typeface="Arial Unicode MS" pitchFamily="34" charset="-128"/>
              </a:rPr>
              <a:t>S</a:t>
            </a:r>
          </a:p>
        </p:txBody>
      </p:sp>
    </p:spTree>
    <p:extLst>
      <p:ext uri="{BB962C8B-B14F-4D97-AF65-F5344CB8AC3E}">
        <p14:creationId xmlns:p14="http://schemas.microsoft.com/office/powerpoint/2010/main" xmlns="" val="177069840"/>
      </p:ext>
    </p:extLst>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en-US" sz="2400" b="1" i="0" dirty="0">
                <a:solidFill>
                  <a:srgbClr val="666666"/>
                </a:solidFill>
                <a:latin typeface="Arial"/>
                <a:ea typeface="+mj-ea"/>
                <a:cs typeface="+mj-cs"/>
              </a:rPr>
              <a:t>Sybase ASE: </a:t>
            </a:r>
            <a:r>
              <a:rPr lang="en-US" sz="2400" b="1" i="0" dirty="0" err="1">
                <a:solidFill>
                  <a:srgbClr val="666666"/>
                </a:solidFill>
                <a:latin typeface="Arial"/>
                <a:ea typeface="+mj-ea"/>
                <a:cs typeface="+mj-cs"/>
              </a:rPr>
              <a:t>стратегическая</a:t>
            </a:r>
            <a:r>
              <a:rPr lang="en-US" sz="2400" b="1" i="0" dirty="0">
                <a:solidFill>
                  <a:srgbClr val="666666"/>
                </a:solidFill>
                <a:latin typeface="Arial"/>
                <a:ea typeface="+mj-ea"/>
                <a:cs typeface="+mj-cs"/>
              </a:rPr>
              <a:t> </a:t>
            </a:r>
            <a:r>
              <a:rPr lang="en-US" sz="2400" b="1" i="0" dirty="0" err="1">
                <a:solidFill>
                  <a:srgbClr val="666666"/>
                </a:solidFill>
                <a:latin typeface="Arial"/>
                <a:ea typeface="+mj-ea"/>
                <a:cs typeface="+mj-cs"/>
              </a:rPr>
              <a:t>транзакционная</a:t>
            </a:r>
            <a:r>
              <a:rPr lang="en-US" sz="2400" b="1" i="0" dirty="0">
                <a:solidFill>
                  <a:srgbClr val="666666"/>
                </a:solidFill>
                <a:latin typeface="Arial"/>
                <a:ea typeface="+mj-ea"/>
                <a:cs typeface="+mj-cs"/>
              </a:rPr>
              <a:t> </a:t>
            </a:r>
            <a:r>
              <a:rPr lang="en-US" sz="2400" b="1" i="0" dirty="0" err="1">
                <a:solidFill>
                  <a:srgbClr val="666666"/>
                </a:solidFill>
                <a:latin typeface="Arial"/>
                <a:ea typeface="+mj-ea"/>
                <a:cs typeface="+mj-cs"/>
              </a:rPr>
              <a:t>база</a:t>
            </a:r>
            <a:r>
              <a:rPr lang="en-US" sz="2400" b="1" i="0" dirty="0">
                <a:solidFill>
                  <a:srgbClr val="666666"/>
                </a:solidFill>
                <a:latin typeface="Arial"/>
                <a:ea typeface="+mj-ea"/>
                <a:cs typeface="+mj-cs"/>
              </a:rPr>
              <a:t> данных для </a:t>
            </a:r>
            <a:r>
              <a:rPr lang="en-US" sz="2400" b="1" i="0" dirty="0" err="1">
                <a:solidFill>
                  <a:srgbClr val="666666"/>
                </a:solidFill>
                <a:latin typeface="Arial"/>
                <a:ea typeface="+mj-ea"/>
                <a:cs typeface="+mj-cs"/>
              </a:rPr>
              <a:t>приложений</a:t>
            </a:r>
            <a:r>
              <a:rPr lang="en-US" sz="2400" b="1" i="0" dirty="0">
                <a:solidFill>
                  <a:srgbClr val="666666"/>
                </a:solidFill>
                <a:latin typeface="Arial"/>
                <a:ea typeface="+mj-ea"/>
                <a:cs typeface="+mj-cs"/>
              </a:rPr>
              <a:t> SAP</a:t>
            </a:r>
          </a:p>
        </p:txBody>
      </p:sp>
      <p:sp>
        <p:nvSpPr>
          <p:cNvPr id="4" name="Text Placeholder 3"/>
          <p:cNvSpPr>
            <a:spLocks noGrp="1"/>
          </p:cNvSpPr>
          <p:nvPr>
            <p:ph type="body" sz="quarter" idx="11"/>
          </p:nvPr>
        </p:nvSpPr>
        <p:spPr>
          <a:xfrm>
            <a:off x="195977" y="1514972"/>
            <a:ext cx="5551973" cy="4885828"/>
          </a:xfrm>
        </p:spPr>
        <p:txBody>
          <a:bodyPr/>
          <a:lstStyle/>
          <a:p>
            <a:pPr marL="0" indent="0" algn="l" defTabSz="914400">
              <a:lnSpc>
                <a:spcPct val="95000"/>
              </a:lnSpc>
              <a:spcBef>
                <a:spcPts val="168"/>
              </a:spcBef>
              <a:buNone/>
            </a:pPr>
            <a:r>
              <a:rPr lang="en-US" sz="1400" b="1" i="0" dirty="0">
                <a:solidFill>
                  <a:srgbClr val="000000"/>
                </a:solidFill>
                <a:latin typeface="Arial"/>
                <a:ea typeface="+mn-ea"/>
                <a:cs typeface="+mn-cs"/>
              </a:rPr>
              <a:t>﻿﻿﻿﻿</a:t>
            </a:r>
            <a:r>
              <a:rPr lang="en-US" sz="1600" b="1" i="0" dirty="0">
                <a:solidFill>
                  <a:srgbClr val="000000"/>
                </a:solidFill>
                <a:latin typeface="Arial"/>
                <a:ea typeface="+mn-ea"/>
                <a:cs typeface="+mn-cs"/>
              </a:rPr>
              <a:t>ОПТИМИЗИРОВАНА ДЛЯ ПРИЛОЖЕНИЙ SAP</a:t>
            </a:r>
          </a:p>
          <a:p>
            <a:pPr lvl="2">
              <a:lnSpc>
                <a:spcPct val="95000"/>
              </a:lnSpc>
              <a:spcBef>
                <a:spcPts val="168"/>
              </a:spcBef>
            </a:pPr>
            <a:r>
              <a:rPr lang="en-US" sz="1400" b="0" i="0" dirty="0" err="1"/>
              <a:t>Оптимизация</a:t>
            </a:r>
            <a:r>
              <a:rPr lang="en-US" sz="1400" b="0" i="0" dirty="0"/>
              <a:t> хранилищ данных.</a:t>
            </a:r>
          </a:p>
          <a:p>
            <a:pPr lvl="2">
              <a:lnSpc>
                <a:spcPct val="95000"/>
              </a:lnSpc>
              <a:spcBef>
                <a:spcPts val="168"/>
              </a:spcBef>
            </a:pPr>
            <a:r>
              <a:rPr lang="en-US" sz="1400" b="0" i="0" dirty="0"/>
              <a:t>Более </a:t>
            </a:r>
            <a:r>
              <a:rPr lang="en-US" sz="1400" b="0" i="0" dirty="0" err="1"/>
              <a:t>эффективное</a:t>
            </a:r>
            <a:r>
              <a:rPr lang="en-US" sz="1400" b="0" i="0" dirty="0"/>
              <a:t> </a:t>
            </a:r>
            <a:r>
              <a:rPr lang="en-US" sz="1400" b="0" i="0" dirty="0" err="1"/>
              <a:t>управление</a:t>
            </a:r>
            <a:r>
              <a:rPr lang="en-US" sz="1400" b="0" i="0" dirty="0"/>
              <a:t> </a:t>
            </a:r>
            <a:r>
              <a:rPr lang="en-US" sz="1400" b="0" i="0" dirty="0" err="1"/>
              <a:t>текстом</a:t>
            </a:r>
            <a:r>
              <a:rPr lang="en-US" sz="1400" b="0" i="0" dirty="0"/>
              <a:t>.</a:t>
            </a:r>
          </a:p>
          <a:p>
            <a:pPr lvl="2">
              <a:lnSpc>
                <a:spcPct val="95000"/>
              </a:lnSpc>
              <a:spcBef>
                <a:spcPts val="168"/>
              </a:spcBef>
            </a:pPr>
            <a:r>
              <a:rPr lang="en-US" sz="1400" b="0" i="0" dirty="0" err="1"/>
              <a:t>Встроенные</a:t>
            </a:r>
            <a:r>
              <a:rPr lang="en-US" sz="1400" b="0" i="0" dirty="0"/>
              <a:t> </a:t>
            </a:r>
            <a:r>
              <a:rPr lang="en-US" sz="1400" b="0" i="0" dirty="0" err="1"/>
              <a:t>средства</a:t>
            </a:r>
            <a:r>
              <a:rPr lang="en-US" sz="1400" b="0" i="0" dirty="0"/>
              <a:t> </a:t>
            </a:r>
            <a:r>
              <a:rPr lang="en-US" sz="1400" b="0" i="0" dirty="0" err="1"/>
              <a:t>администрирования</a:t>
            </a:r>
            <a:r>
              <a:rPr lang="en-US" sz="1400" b="0" i="0" dirty="0"/>
              <a:t>.</a:t>
            </a:r>
          </a:p>
          <a:p>
            <a:pPr lvl="2">
              <a:lnSpc>
                <a:spcPct val="95000"/>
              </a:lnSpc>
              <a:spcBef>
                <a:spcPts val="168"/>
              </a:spcBef>
              <a:buNone/>
            </a:pPr>
            <a:endParaRPr lang="en-US" sz="1400" dirty="0" smtClean="0"/>
          </a:p>
          <a:p>
            <a:pPr marL="0" indent="0" algn="l" defTabSz="914400">
              <a:lnSpc>
                <a:spcPct val="95000"/>
              </a:lnSpc>
              <a:spcBef>
                <a:spcPts val="336"/>
              </a:spcBef>
              <a:buNone/>
            </a:pPr>
            <a:r>
              <a:rPr lang="en-US" sz="1400" b="1" i="0" dirty="0">
                <a:solidFill>
                  <a:srgbClr val="000000"/>
                </a:solidFill>
                <a:latin typeface="Arial"/>
                <a:ea typeface="+mn-ea"/>
                <a:cs typeface="+mn-cs"/>
              </a:rPr>
              <a:t>﻿﻿﻿﻿</a:t>
            </a:r>
            <a:r>
              <a:rPr lang="en-US" sz="1600" b="1" i="0" dirty="0">
                <a:solidFill>
                  <a:srgbClr val="000000"/>
                </a:solidFill>
                <a:latin typeface="Arial"/>
                <a:ea typeface="+mn-ea"/>
                <a:cs typeface="+mn-cs"/>
              </a:rPr>
              <a:t>БОЛЕЕ ВЫСОКАЯ ЦЕННОСТЬ ДЛЯ КЛИЕНТОВ SAP</a:t>
            </a:r>
          </a:p>
          <a:p>
            <a:pPr lvl="2">
              <a:lnSpc>
                <a:spcPct val="95000"/>
              </a:lnSpc>
              <a:spcBef>
                <a:spcPts val="168"/>
              </a:spcBef>
            </a:pPr>
            <a:r>
              <a:rPr lang="en-US" sz="1400" b="0" i="0" dirty="0" err="1"/>
              <a:t>Интегрированные</a:t>
            </a:r>
            <a:r>
              <a:rPr lang="en-US" sz="1400" b="0" i="0" dirty="0"/>
              <a:t> </a:t>
            </a:r>
            <a:r>
              <a:rPr lang="en-US" sz="1400" b="0" i="0" dirty="0" err="1"/>
              <a:t>версии</a:t>
            </a:r>
            <a:r>
              <a:rPr lang="en-US" sz="1400" b="0" i="0" dirty="0"/>
              <a:t> </a:t>
            </a:r>
            <a:r>
              <a:rPr lang="en-US" sz="1400" b="0" i="0" dirty="0" err="1"/>
              <a:t>продукта</a:t>
            </a:r>
            <a:r>
              <a:rPr lang="en-US" sz="1400" b="0" i="0" dirty="0"/>
              <a:t>, </a:t>
            </a:r>
            <a:r>
              <a:rPr lang="en-US" sz="1400" b="0" i="0" dirty="0" err="1"/>
              <a:t>синхронизация</a:t>
            </a:r>
            <a:r>
              <a:rPr lang="en-US" sz="1400" b="0" i="0" dirty="0"/>
              <a:t> </a:t>
            </a:r>
            <a:r>
              <a:rPr lang="en-US" sz="1400" b="0" i="0" dirty="0" err="1"/>
              <a:t>обновлений</a:t>
            </a:r>
            <a:r>
              <a:rPr lang="en-US" sz="1400" b="0" i="0" dirty="0"/>
              <a:t>.</a:t>
            </a:r>
          </a:p>
          <a:p>
            <a:pPr lvl="2">
              <a:lnSpc>
                <a:spcPct val="95000"/>
              </a:lnSpc>
              <a:spcBef>
                <a:spcPts val="168"/>
              </a:spcBef>
            </a:pPr>
            <a:r>
              <a:rPr lang="en-US" sz="1400" b="0" i="0" dirty="0"/>
              <a:t>Более низкая полная стоимость владения (TCO).</a:t>
            </a:r>
          </a:p>
          <a:p>
            <a:pPr lvl="2">
              <a:lnSpc>
                <a:spcPct val="95000"/>
              </a:lnSpc>
              <a:spcBef>
                <a:spcPts val="168"/>
              </a:spcBef>
            </a:pPr>
            <a:r>
              <a:rPr lang="en-US" sz="1400" b="0" i="0" dirty="0" err="1"/>
              <a:t>Единый</a:t>
            </a:r>
            <a:r>
              <a:rPr lang="en-US" sz="1400" b="0" i="0" dirty="0"/>
              <a:t> </a:t>
            </a:r>
            <a:r>
              <a:rPr lang="en-US" sz="1400" b="0" i="0" dirty="0" err="1"/>
              <a:t>источник</a:t>
            </a:r>
            <a:r>
              <a:rPr lang="en-US" sz="1400" b="0" i="0" dirty="0"/>
              <a:t> в </a:t>
            </a:r>
            <a:r>
              <a:rPr lang="en-US" sz="1400" b="0" i="0" dirty="0" err="1"/>
              <a:t>сфере</a:t>
            </a:r>
            <a:r>
              <a:rPr lang="en-US" sz="1400" b="0" i="0" dirty="0"/>
              <a:t> </a:t>
            </a:r>
            <a:r>
              <a:rPr lang="en-US" sz="1400" b="0" i="0" dirty="0" err="1"/>
              <a:t>поддержки</a:t>
            </a:r>
            <a:r>
              <a:rPr lang="en-US" sz="1400" b="0" i="0" dirty="0"/>
              <a:t>, </a:t>
            </a:r>
            <a:r>
              <a:rPr lang="en-US" sz="1400" b="0" i="0" dirty="0" err="1"/>
              <a:t>обслуживания</a:t>
            </a:r>
            <a:r>
              <a:rPr lang="en-US" sz="1400" b="0" i="0" dirty="0"/>
              <a:t>, </a:t>
            </a:r>
            <a:r>
              <a:rPr lang="en-US" sz="1400" b="0" i="0" dirty="0" err="1"/>
              <a:t>управления</a:t>
            </a:r>
            <a:r>
              <a:rPr lang="en-US" sz="1400" b="0" i="0" dirty="0"/>
              <a:t> </a:t>
            </a:r>
            <a:r>
              <a:rPr lang="en-US" sz="1400" b="0" i="0" dirty="0" err="1"/>
              <a:t>жизненным</a:t>
            </a:r>
            <a:r>
              <a:rPr lang="en-US" sz="1400" b="0" i="0" dirty="0"/>
              <a:t> </a:t>
            </a:r>
            <a:r>
              <a:rPr lang="en-US" sz="1400" b="0" i="0" dirty="0" err="1"/>
              <a:t>циклом</a:t>
            </a:r>
            <a:r>
              <a:rPr lang="en-US" sz="1400" b="0" i="0" dirty="0"/>
              <a:t>.</a:t>
            </a:r>
          </a:p>
          <a:p>
            <a:pPr lvl="2">
              <a:lnSpc>
                <a:spcPct val="95000"/>
              </a:lnSpc>
              <a:spcBef>
                <a:spcPts val="168"/>
              </a:spcBef>
              <a:buNone/>
            </a:pPr>
            <a:endParaRPr lang="en-US" sz="1400" dirty="0" smtClean="0"/>
          </a:p>
          <a:p>
            <a:pPr marL="0" indent="0" algn="l" defTabSz="914400">
              <a:lnSpc>
                <a:spcPct val="95000"/>
              </a:lnSpc>
              <a:spcBef>
                <a:spcPts val="336"/>
              </a:spcBef>
              <a:buNone/>
            </a:pPr>
            <a:r>
              <a:rPr lang="en-US" sz="1400" b="1" i="0" dirty="0">
                <a:solidFill>
                  <a:srgbClr val="000000"/>
                </a:solidFill>
                <a:latin typeface="Arial"/>
                <a:ea typeface="+mn-ea"/>
                <a:cs typeface="+mn-cs"/>
              </a:rPr>
              <a:t>﻿﻿</a:t>
            </a:r>
            <a:r>
              <a:rPr lang="en-US" sz="1600" b="1" i="0" dirty="0">
                <a:solidFill>
                  <a:srgbClr val="000000"/>
                </a:solidFill>
                <a:latin typeface="Arial"/>
                <a:ea typeface="+mn-ea"/>
                <a:cs typeface="+mn-cs"/>
              </a:rPr>
              <a:t>ПРОШЛИ ПРОВЕРКУ РЫНКОМ</a:t>
            </a:r>
          </a:p>
          <a:p>
            <a:pPr lvl="2">
              <a:lnSpc>
                <a:spcPct val="95000"/>
              </a:lnSpc>
              <a:spcBef>
                <a:spcPts val="168"/>
              </a:spcBef>
            </a:pPr>
            <a:r>
              <a:rPr lang="en-US" sz="1400" b="0" i="0" dirty="0"/>
              <a:t>30 000 </a:t>
            </a:r>
            <a:r>
              <a:rPr lang="en-US" sz="1400" b="0" i="0" dirty="0" err="1"/>
              <a:t>клиентов</a:t>
            </a:r>
            <a:r>
              <a:rPr lang="en-US" sz="1400" b="0" i="0" dirty="0"/>
              <a:t>, в </a:t>
            </a:r>
            <a:r>
              <a:rPr lang="en-US" sz="1400" b="0" i="0" dirty="0" err="1"/>
              <a:t>том</a:t>
            </a:r>
            <a:r>
              <a:rPr lang="en-US" sz="1400" b="0" i="0" dirty="0"/>
              <a:t> </a:t>
            </a:r>
            <a:r>
              <a:rPr lang="en-US" sz="1400" b="0" i="0" dirty="0" err="1" smtClean="0"/>
              <a:t>числе</a:t>
            </a:r>
            <a:r>
              <a:rPr lang="en-US" sz="1400" b="0" i="0" dirty="0" smtClean="0"/>
              <a:t> </a:t>
            </a:r>
            <a:r>
              <a:rPr lang="en-US" sz="1400" b="0" i="0" dirty="0"/>
              <a:t>46 </a:t>
            </a:r>
            <a:r>
              <a:rPr lang="en-US" sz="1400" b="0" i="0" dirty="0" err="1"/>
              <a:t>из</a:t>
            </a:r>
            <a:r>
              <a:rPr lang="en-US" sz="1400" b="0" i="0" dirty="0"/>
              <a:t> 50 </a:t>
            </a:r>
            <a:r>
              <a:rPr lang="en-US" sz="1400" b="0" i="0" dirty="0" err="1"/>
              <a:t>ведущих</a:t>
            </a:r>
            <a:r>
              <a:rPr lang="en-US" sz="1400" b="0" i="0" dirty="0"/>
              <a:t> </a:t>
            </a:r>
            <a:r>
              <a:rPr lang="en-US" sz="1400" b="0" i="0" dirty="0" err="1"/>
              <a:t>банков</a:t>
            </a:r>
            <a:r>
              <a:rPr lang="en-US" sz="1400" b="0" i="0" dirty="0"/>
              <a:t> </a:t>
            </a:r>
            <a:r>
              <a:rPr lang="en-US" sz="1400" b="0" i="0" dirty="0" err="1"/>
              <a:t>мира</a:t>
            </a:r>
            <a:r>
              <a:rPr lang="en-US" sz="1400" b="0" i="0" dirty="0"/>
              <a:t>.</a:t>
            </a:r>
          </a:p>
          <a:p>
            <a:pPr lvl="2">
              <a:lnSpc>
                <a:spcPct val="95000"/>
              </a:lnSpc>
              <a:spcBef>
                <a:spcPts val="168"/>
              </a:spcBef>
            </a:pPr>
            <a:r>
              <a:rPr lang="en-US" sz="1400" b="0" i="0" dirty="0" err="1"/>
              <a:t>Двузначные</a:t>
            </a:r>
            <a:r>
              <a:rPr lang="en-US" sz="1400" b="0" i="0" dirty="0"/>
              <a:t> </a:t>
            </a:r>
            <a:r>
              <a:rPr lang="en-US" sz="1400" b="0" i="0" dirty="0" err="1"/>
              <a:t>показатели</a:t>
            </a:r>
            <a:r>
              <a:rPr lang="en-US" sz="1400" b="0" i="0" dirty="0"/>
              <a:t> </a:t>
            </a:r>
            <a:r>
              <a:rPr lang="en-US" sz="1400" b="0" i="0" dirty="0" err="1"/>
              <a:t>роста</a:t>
            </a:r>
            <a:r>
              <a:rPr lang="en-US" sz="1400" b="0" i="0" dirty="0"/>
              <a:t> на </a:t>
            </a:r>
            <a:r>
              <a:rPr lang="en-US" sz="1400" b="0" i="0" dirty="0" err="1"/>
              <a:t>сформированном</a:t>
            </a:r>
            <a:r>
              <a:rPr lang="en-US" sz="1400" b="0" i="0" dirty="0"/>
              <a:t> </a:t>
            </a:r>
            <a:r>
              <a:rPr lang="en-US" sz="1400" b="0" i="0" dirty="0" err="1"/>
              <a:t>рынке</a:t>
            </a:r>
            <a:r>
              <a:rPr lang="en-US" sz="1400" b="0" i="0" dirty="0"/>
              <a:t> (</a:t>
            </a:r>
            <a:r>
              <a:rPr lang="en-US" sz="1400" b="0" i="0" dirty="0" smtClean="0"/>
              <a:t>22</a:t>
            </a:r>
            <a:r>
              <a:rPr lang="ru-RU" sz="1400" dirty="0" smtClean="0"/>
              <a:t> </a:t>
            </a:r>
            <a:r>
              <a:rPr lang="en-US" sz="1400" b="0" i="0" dirty="0" smtClean="0"/>
              <a:t>% </a:t>
            </a:r>
            <a:r>
              <a:rPr lang="en-US" sz="1400" b="0" i="0" dirty="0"/>
              <a:t>в </a:t>
            </a:r>
            <a:r>
              <a:rPr lang="en-US" sz="1400" b="0" i="0" dirty="0" err="1"/>
              <a:t>годовом</a:t>
            </a:r>
            <a:r>
              <a:rPr lang="en-US" sz="1400" b="0" i="0" dirty="0"/>
              <a:t> </a:t>
            </a:r>
            <a:r>
              <a:rPr lang="en-US" sz="1400" b="0" i="0" dirty="0" err="1"/>
              <a:t>исчислении</a:t>
            </a:r>
            <a:r>
              <a:rPr lang="en-US" sz="1400" b="0" i="0" dirty="0"/>
              <a:t> в 2009 </a:t>
            </a:r>
            <a:r>
              <a:rPr lang="en-US" sz="1400" b="0" i="0" dirty="0" err="1"/>
              <a:t>календарном</a:t>
            </a:r>
            <a:r>
              <a:rPr lang="en-US" sz="1400" b="0" i="0" dirty="0"/>
              <a:t> </a:t>
            </a:r>
            <a:r>
              <a:rPr lang="en-US" sz="1400" b="0" i="0" dirty="0" err="1"/>
              <a:t>году</a:t>
            </a:r>
            <a:r>
              <a:rPr lang="en-US" sz="1400" b="0" i="0" dirty="0"/>
              <a:t>).</a:t>
            </a:r>
          </a:p>
          <a:p>
            <a:pPr lvl="2">
              <a:lnSpc>
                <a:spcPct val="95000"/>
              </a:lnSpc>
              <a:spcBef>
                <a:spcPts val="168"/>
              </a:spcBef>
            </a:pPr>
            <a:r>
              <a:rPr lang="en-US" sz="1400" b="0" i="0" dirty="0" err="1"/>
              <a:t>Лучший</a:t>
            </a:r>
            <a:r>
              <a:rPr lang="en-US" sz="1400" b="0" i="0" dirty="0"/>
              <a:t> </a:t>
            </a:r>
            <a:r>
              <a:rPr lang="en-US" sz="1400" b="0" i="0" dirty="0" err="1"/>
              <a:t>поставщик</a:t>
            </a:r>
            <a:r>
              <a:rPr lang="en-US" sz="1400" b="0" i="0" dirty="0"/>
              <a:t> </a:t>
            </a:r>
            <a:r>
              <a:rPr lang="en-US" sz="1400" b="0" i="0" dirty="0" err="1"/>
              <a:t>решений</a:t>
            </a:r>
            <a:r>
              <a:rPr lang="en-US" sz="1400" b="0" i="0" dirty="0"/>
              <a:t> для </a:t>
            </a:r>
            <a:r>
              <a:rPr lang="en-US" sz="1400" b="0" i="0" dirty="0" err="1"/>
              <a:t>управления</a:t>
            </a:r>
            <a:r>
              <a:rPr lang="en-US" sz="1400" b="0" i="0" dirty="0"/>
              <a:t> </a:t>
            </a:r>
            <a:r>
              <a:rPr lang="en-US" sz="1400" b="0" i="0" dirty="0" err="1"/>
              <a:t>корпоративными</a:t>
            </a:r>
            <a:r>
              <a:rPr lang="en-US" sz="1400" b="0" i="0" dirty="0"/>
              <a:t> </a:t>
            </a:r>
            <a:r>
              <a:rPr lang="en-US" sz="1400" b="0" i="0" dirty="0" err="1"/>
              <a:t>данными</a:t>
            </a:r>
            <a:r>
              <a:rPr lang="en-US" sz="1400" b="0" i="0" dirty="0"/>
              <a:t> на </a:t>
            </a:r>
            <a:r>
              <a:rPr lang="en-US" sz="1400" b="0" i="0" dirty="0" err="1"/>
              <a:t>Уолл-стрит</a:t>
            </a:r>
            <a:r>
              <a:rPr lang="en-US" sz="1400" b="0" i="0" dirty="0"/>
              <a:t> (</a:t>
            </a:r>
            <a:r>
              <a:rPr lang="en-US" sz="1400" b="0" i="0" dirty="0" err="1"/>
              <a:t>журнал</a:t>
            </a:r>
            <a:r>
              <a:rPr lang="en-US" sz="1400" b="0" i="0" dirty="0"/>
              <a:t> </a:t>
            </a:r>
            <a:r>
              <a:rPr lang="en-US" sz="1400" b="0" i="0" dirty="0" smtClean="0"/>
              <a:t>Waters Magazine, </a:t>
            </a:r>
            <a:r>
              <a:rPr lang="en-US" sz="1400" b="0" i="0" dirty="0" err="1"/>
              <a:t>три</a:t>
            </a:r>
            <a:r>
              <a:rPr lang="en-US" sz="1400" b="0" i="0" dirty="0"/>
              <a:t> </a:t>
            </a:r>
            <a:r>
              <a:rPr lang="en-US" sz="1400" b="0" i="0" dirty="0" err="1"/>
              <a:t>года</a:t>
            </a:r>
            <a:r>
              <a:rPr lang="en-US" sz="1400" b="0" i="0" dirty="0"/>
              <a:t> </a:t>
            </a:r>
            <a:r>
              <a:rPr lang="en-US" sz="1400" b="0" i="0" dirty="0" err="1"/>
              <a:t>подряд</a:t>
            </a:r>
            <a:r>
              <a:rPr lang="en-US" sz="1400" b="0" i="0" dirty="0"/>
              <a:t>), </a:t>
            </a:r>
            <a:r>
              <a:rPr lang="en-US" sz="1400" b="0" i="0" dirty="0" err="1"/>
              <a:t>лидер</a:t>
            </a:r>
            <a:r>
              <a:rPr lang="en-US" sz="1400" b="0" i="0" dirty="0"/>
              <a:t> в </a:t>
            </a:r>
            <a:r>
              <a:rPr lang="en-US" sz="1400" b="0" i="0" dirty="0" err="1"/>
              <a:t>отчете</a:t>
            </a:r>
            <a:r>
              <a:rPr lang="en-US" sz="1400" b="0" i="0" dirty="0"/>
              <a:t> </a:t>
            </a:r>
            <a:r>
              <a:rPr lang="en-US" sz="1400" b="0" i="0" dirty="0" smtClean="0"/>
              <a:t>Forrester </a:t>
            </a:r>
            <a:r>
              <a:rPr lang="en-US" sz="1400" b="0" i="0" dirty="0"/>
              <a:t>DBMS </a:t>
            </a:r>
            <a:r>
              <a:rPr lang="en-US" sz="1400" b="0" i="0" dirty="0" smtClean="0"/>
              <a:t>Wave </a:t>
            </a:r>
            <a:r>
              <a:rPr lang="en-US" sz="1400" b="0" i="0" dirty="0"/>
              <a:t>(2009 г.), ﻿﻿</a:t>
            </a:r>
            <a:r>
              <a:rPr lang="en-US" sz="1400" b="0" i="0" dirty="0" err="1"/>
              <a:t>победа</a:t>
            </a:r>
            <a:r>
              <a:rPr lang="en-US" sz="1400" b="0" i="0" dirty="0"/>
              <a:t> в </a:t>
            </a:r>
            <a:r>
              <a:rPr lang="en-US" sz="1400" b="0" i="0" dirty="0" err="1"/>
              <a:t>номинации</a:t>
            </a:r>
            <a:r>
              <a:rPr lang="en-US" sz="1400" b="0" i="0" dirty="0"/>
              <a:t> </a:t>
            </a:r>
            <a:r>
              <a:rPr lang="ru-RU" sz="1400" b="0" i="0" dirty="0" smtClean="0"/>
              <a:t>«</a:t>
            </a:r>
            <a:r>
              <a:rPr lang="en-US" sz="1400" b="0" i="0" dirty="0" err="1" smtClean="0"/>
              <a:t>Самый</a:t>
            </a:r>
            <a:r>
              <a:rPr lang="en-US" sz="1400" b="0" i="0" dirty="0" smtClean="0"/>
              <a:t> </a:t>
            </a:r>
            <a:r>
              <a:rPr lang="en-US" sz="1400" b="0" i="0" dirty="0" err="1"/>
              <a:t>успешный</a:t>
            </a:r>
            <a:r>
              <a:rPr lang="en-US" sz="1400" b="0" i="0" dirty="0"/>
              <a:t> </a:t>
            </a:r>
            <a:r>
              <a:rPr lang="en-US" sz="1400" b="0" i="0" dirty="0" err="1"/>
              <a:t>поставщик</a:t>
            </a:r>
            <a:r>
              <a:rPr lang="en-US" sz="1400" b="0" i="0" dirty="0"/>
              <a:t> СУБД в </a:t>
            </a:r>
            <a:r>
              <a:rPr lang="en-US" sz="1400" b="0" i="0" dirty="0" err="1" smtClean="0"/>
              <a:t>Китае</a:t>
            </a:r>
            <a:r>
              <a:rPr lang="ru-RU" sz="1400" b="0" i="0" dirty="0" smtClean="0"/>
              <a:t>»</a:t>
            </a:r>
            <a:r>
              <a:rPr lang="en-US" sz="1400" b="0" i="0" dirty="0" smtClean="0"/>
              <a:t> в</a:t>
            </a:r>
            <a:r>
              <a:rPr lang="ru-RU" sz="1400" b="0" i="0" dirty="0" smtClean="0"/>
              <a:t> </a:t>
            </a:r>
            <a:r>
              <a:rPr lang="en-US" sz="1400" b="0" i="0" dirty="0" smtClean="0"/>
              <a:t>2010 </a:t>
            </a:r>
            <a:r>
              <a:rPr lang="en-US" sz="1400" b="0" i="0" dirty="0"/>
              <a:t>– 2011 </a:t>
            </a:r>
            <a:r>
              <a:rPr lang="en-US" sz="1400" b="0" i="0" dirty="0" err="1" smtClean="0"/>
              <a:t>гг</a:t>
            </a:r>
            <a:r>
              <a:rPr lang="en-US" sz="1400" b="0" i="0" dirty="0" smtClean="0"/>
              <a:t>. </a:t>
            </a:r>
            <a:endParaRPr lang="en-US" sz="1400" b="0" i="0" dirty="0"/>
          </a:p>
        </p:txBody>
      </p:sp>
      <p:pic>
        <p:nvPicPr>
          <p:cNvPr id="1027" name="Picture 3"/>
          <p:cNvPicPr>
            <a:picLocks noChangeAspect="1" noChangeArrowheads="1"/>
          </p:cNvPicPr>
          <p:nvPr/>
        </p:nvPicPr>
        <p:blipFill>
          <a:blip r:embed="rId3" cstate="print"/>
          <a:srcRect/>
          <a:stretch>
            <a:fillRect/>
          </a:stretch>
        </p:blipFill>
        <p:spPr bwMode="auto">
          <a:xfrm>
            <a:off x="7906344" y="5416911"/>
            <a:ext cx="994832" cy="669743"/>
          </a:xfrm>
          <a:prstGeom prst="rect">
            <a:avLst/>
          </a:prstGeom>
          <a:noFill/>
          <a:ln w="9525">
            <a:noFill/>
            <a:miter lim="800000"/>
            <a:headEnd/>
            <a:tailEnd/>
          </a:ln>
        </p:spPr>
      </p:pic>
      <p:pic>
        <p:nvPicPr>
          <p:cNvPr id="6" name="Picture 7" descr="iStock_000014094734Medium-10.jpg"/>
          <p:cNvPicPr>
            <a:picLocks noChangeAspect="1"/>
          </p:cNvPicPr>
          <p:nvPr/>
        </p:nvPicPr>
        <p:blipFill>
          <a:blip r:embed="rId4" cstate="print"/>
          <a:srcRect l="31924" b="41779"/>
          <a:stretch>
            <a:fillRect/>
          </a:stretch>
        </p:blipFill>
        <p:spPr bwMode="auto">
          <a:xfrm>
            <a:off x="5724328" y="1690296"/>
            <a:ext cx="3176848" cy="3227806"/>
          </a:xfrm>
          <a:prstGeom prst="rect">
            <a:avLst/>
          </a:prstGeom>
          <a:noFill/>
          <a:ln w="9525">
            <a:noFill/>
            <a:miter lim="800000"/>
            <a:headEnd/>
            <a:tailEnd/>
          </a:ln>
        </p:spPr>
      </p:pic>
    </p:spTree>
    <p:extLst>
      <p:ext uri="{BB962C8B-B14F-4D97-AF65-F5344CB8AC3E}">
        <p14:creationId xmlns="" xmlns:p14="http://schemas.microsoft.com/office/powerpoint/2010/main" val="188788897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ru-RU" dirty="0" smtClean="0"/>
              <a:t>Клиенты которые используют </a:t>
            </a:r>
            <a:r>
              <a:rPr lang="en-US" dirty="0" smtClean="0"/>
              <a:t>ASE</a:t>
            </a:r>
            <a:endParaRPr lang="en-US" sz="1400" dirty="0" smtClean="0"/>
          </a:p>
        </p:txBody>
      </p:sp>
      <p:sp>
        <p:nvSpPr>
          <p:cNvPr id="43010" name="Content Placeholder 2"/>
          <p:cNvSpPr>
            <a:spLocks noGrp="1"/>
          </p:cNvSpPr>
          <p:nvPr>
            <p:ph idx="4294967295"/>
          </p:nvPr>
        </p:nvSpPr>
        <p:spPr>
          <a:xfrm>
            <a:off x="4367317" y="1238671"/>
            <a:ext cx="2321479" cy="5181600"/>
          </a:xfrm>
          <a:prstGeom prst="rect">
            <a:avLst/>
          </a:prstGeom>
        </p:spPr>
        <p:txBody>
          <a:bodyPr lIns="76782" tIns="38391" rIns="76782" bIns="38391"/>
          <a:lstStyle/>
          <a:p>
            <a:r>
              <a:rPr lang="ru-RU" sz="1400" dirty="0" smtClean="0"/>
              <a:t>Примеры клиентов у которых </a:t>
            </a:r>
            <a:r>
              <a:rPr lang="en-US" sz="1400" dirty="0" smtClean="0"/>
              <a:t>&gt; </a:t>
            </a:r>
            <a:r>
              <a:rPr lang="en-US" sz="1400" dirty="0" smtClean="0"/>
              <a:t>4TB</a:t>
            </a:r>
          </a:p>
          <a:p>
            <a:pPr lvl="3">
              <a:buFont typeface="Wingdings" pitchFamily="2" charset="2"/>
              <a:buChar char="§"/>
            </a:pPr>
            <a:r>
              <a:rPr lang="en-US" sz="1300" dirty="0" smtClean="0"/>
              <a:t>Anthem</a:t>
            </a:r>
          </a:p>
          <a:p>
            <a:pPr lvl="3">
              <a:buFont typeface="Wingdings" pitchFamily="2" charset="2"/>
              <a:buChar char="§"/>
            </a:pPr>
            <a:r>
              <a:rPr lang="en-US" sz="1300" dirty="0" smtClean="0"/>
              <a:t>AT&amp;T Wireless</a:t>
            </a:r>
          </a:p>
          <a:p>
            <a:pPr lvl="3">
              <a:buFont typeface="Wingdings" pitchFamily="2" charset="2"/>
              <a:buChar char="§"/>
            </a:pPr>
            <a:r>
              <a:rPr lang="en-US" sz="1300" dirty="0" smtClean="0"/>
              <a:t>Barclays BGI</a:t>
            </a:r>
          </a:p>
          <a:p>
            <a:pPr lvl="3">
              <a:buFont typeface="Wingdings" pitchFamily="2" charset="2"/>
              <a:buChar char="§"/>
            </a:pPr>
            <a:r>
              <a:rPr lang="en-US" sz="1300" dirty="0" err="1" smtClean="0"/>
              <a:t>Blackrock</a:t>
            </a:r>
            <a:endParaRPr lang="en-US" sz="1300" dirty="0" smtClean="0"/>
          </a:p>
          <a:p>
            <a:pPr lvl="3">
              <a:buFont typeface="Wingdings" pitchFamily="2" charset="2"/>
              <a:buChar char="§"/>
            </a:pPr>
            <a:r>
              <a:rPr lang="en-US" sz="1300" dirty="0" smtClean="0"/>
              <a:t>Blue Cross/Blue Shield</a:t>
            </a:r>
          </a:p>
          <a:p>
            <a:pPr lvl="3">
              <a:buFont typeface="Wingdings" pitchFamily="2" charset="2"/>
              <a:buChar char="§"/>
            </a:pPr>
            <a:r>
              <a:rPr lang="en-US" sz="1300" dirty="0" smtClean="0"/>
              <a:t>Charles Schwab</a:t>
            </a:r>
          </a:p>
          <a:p>
            <a:pPr lvl="3">
              <a:buFont typeface="Wingdings" pitchFamily="2" charset="2"/>
              <a:buChar char="§"/>
            </a:pPr>
            <a:r>
              <a:rPr lang="en-US" sz="1300" dirty="0" smtClean="0"/>
              <a:t>Citadel</a:t>
            </a:r>
          </a:p>
          <a:p>
            <a:pPr lvl="3">
              <a:buFont typeface="Wingdings" pitchFamily="2" charset="2"/>
              <a:buChar char="§"/>
            </a:pPr>
            <a:r>
              <a:rPr lang="en-US" sz="1300" dirty="0" smtClean="0"/>
              <a:t>JPMC</a:t>
            </a:r>
          </a:p>
          <a:p>
            <a:pPr lvl="3">
              <a:buFont typeface="Wingdings" pitchFamily="2" charset="2"/>
              <a:buChar char="§"/>
            </a:pPr>
            <a:r>
              <a:rPr lang="en-US" sz="1300" dirty="0" smtClean="0"/>
              <a:t>Northwestern Mutual Life</a:t>
            </a:r>
          </a:p>
          <a:p>
            <a:pPr lvl="3">
              <a:buFont typeface="Wingdings" pitchFamily="2" charset="2"/>
              <a:buChar char="§"/>
            </a:pPr>
            <a:r>
              <a:rPr lang="en-US" sz="1300" dirty="0" smtClean="0"/>
              <a:t>National Center for Genome Resources</a:t>
            </a:r>
          </a:p>
          <a:p>
            <a:pPr lvl="3">
              <a:buFont typeface="Wingdings" pitchFamily="2" charset="2"/>
              <a:buChar char="§"/>
            </a:pPr>
            <a:r>
              <a:rPr lang="en-US" sz="1300" dirty="0" smtClean="0"/>
              <a:t>Passport Canada</a:t>
            </a:r>
          </a:p>
          <a:p>
            <a:pPr lvl="3">
              <a:buFont typeface="Wingdings" pitchFamily="2" charset="2"/>
              <a:buChar char="§"/>
            </a:pPr>
            <a:r>
              <a:rPr lang="en-US" sz="1300" dirty="0" err="1" smtClean="0"/>
              <a:t>Wellpoint</a:t>
            </a:r>
            <a:endParaRPr lang="en-US" sz="1300" dirty="0" smtClean="0"/>
          </a:p>
        </p:txBody>
      </p:sp>
      <p:graphicFrame>
        <p:nvGraphicFramePr>
          <p:cNvPr id="5" name="Content Placeholder 3"/>
          <p:cNvGraphicFramePr>
            <a:graphicFrameLocks noGrp="1"/>
          </p:cNvGraphicFramePr>
          <p:nvPr/>
        </p:nvGraphicFramePr>
        <p:xfrm>
          <a:off x="449228" y="1313082"/>
          <a:ext cx="3632612" cy="2079433"/>
        </p:xfrm>
        <a:graphic>
          <a:graphicData uri="http://schemas.openxmlformats.org/drawingml/2006/table">
            <a:tbl>
              <a:tblPr/>
              <a:tblGrid>
                <a:gridCol w="1997840"/>
                <a:gridCol w="1634772"/>
              </a:tblGrid>
              <a:tr h="3048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ahoma" pitchFamily="34" charset="0"/>
                        </a:rPr>
                        <a:t>Обзор клиентов </a:t>
                      </a:r>
                      <a:r>
                        <a:rPr kumimoji="0" lang="en-US" sz="1400" b="0" i="0" u="none" strike="noStrike" cap="none" normalizeH="0" baseline="0" dirty="0" smtClean="0">
                          <a:ln>
                            <a:noFill/>
                          </a:ln>
                          <a:solidFill>
                            <a:schemeClr val="tx1"/>
                          </a:solidFill>
                          <a:effectLst/>
                          <a:latin typeface="Tahoma" pitchFamily="34" charset="0"/>
                        </a:rPr>
                        <a:t>Sybase </a:t>
                      </a:r>
                      <a:r>
                        <a:rPr kumimoji="0" lang="en-US" sz="1400" b="0" i="0" u="none" strike="noStrike" cap="none" normalizeH="0" baseline="0" dirty="0" smtClean="0">
                          <a:ln>
                            <a:noFill/>
                          </a:ln>
                          <a:solidFill>
                            <a:schemeClr val="tx1"/>
                          </a:solidFill>
                          <a:effectLst/>
                          <a:latin typeface="Tahoma" pitchFamily="34" charset="0"/>
                        </a:rPr>
                        <a:t>ASE </a:t>
                      </a:r>
                      <a:r>
                        <a:rPr kumimoji="0" lang="en-US" sz="1400" b="0" i="0" u="none" strike="noStrike" cap="none" normalizeH="0" baseline="0" dirty="0" smtClean="0">
                          <a:ln>
                            <a:noFill/>
                          </a:ln>
                          <a:solidFill>
                            <a:schemeClr val="tx1"/>
                          </a:solidFill>
                          <a:effectLst/>
                          <a:latin typeface="Tahoma" pitchFamily="34" charset="0"/>
                        </a:rPr>
                        <a:t>– </a:t>
                      </a:r>
                      <a:r>
                        <a:rPr kumimoji="0" lang="ru-RU" sz="1400" b="0" i="0" u="none" strike="noStrike" cap="none" normalizeH="0" baseline="0" dirty="0" smtClean="0">
                          <a:ln>
                            <a:noFill/>
                          </a:ln>
                          <a:solidFill>
                            <a:schemeClr val="tx1"/>
                          </a:solidFill>
                          <a:effectLst/>
                          <a:latin typeface="Tahoma" pitchFamily="34" charset="0"/>
                        </a:rPr>
                        <a:t>апрель 2009 </a:t>
                      </a:r>
                      <a:endParaRPr kumimoji="0" lang="en-US" sz="1400" b="0" i="0" u="none" strike="noStrike" cap="none" normalizeH="0" baseline="0" dirty="0" smtClean="0">
                        <a:ln>
                          <a:noFill/>
                        </a:ln>
                        <a:solidFill>
                          <a:schemeClr val="tx1"/>
                        </a:solidFill>
                        <a:effectLst/>
                        <a:latin typeface="Tahoma" pitchFamily="34" charset="0"/>
                      </a:endParaRPr>
                    </a:p>
                  </a:txBody>
                  <a:tcPr marL="2438" marR="2438" marT="24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99"/>
                    </a:solidFill>
                  </a:tcPr>
                </a:tc>
                <a:tc hMerge="1">
                  <a:txBody>
                    <a:bodyPr/>
                    <a:lstStyle/>
                    <a:p>
                      <a:endParaRPr lang="en-US"/>
                    </a:p>
                  </a:txBody>
                  <a:tcPr/>
                </a:tc>
              </a:tr>
              <a:tr h="429158">
                <a:tc gridSpan="2">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ahoma" pitchFamily="34" charset="0"/>
                        </a:rPr>
                        <a:t>Какой размер базы данных </a:t>
                      </a:r>
                      <a:r>
                        <a:rPr kumimoji="0" lang="en-US" sz="1400" b="1" i="0" u="none" strike="noStrike" cap="none" normalizeH="0" baseline="0" dirty="0" smtClean="0">
                          <a:ln>
                            <a:noFill/>
                          </a:ln>
                          <a:solidFill>
                            <a:schemeClr val="tx1"/>
                          </a:solidFill>
                          <a:effectLst/>
                          <a:latin typeface="Tahoma" pitchFamily="34" charset="0"/>
                        </a:rPr>
                        <a:t>ASE</a:t>
                      </a:r>
                      <a:r>
                        <a:rPr kumimoji="0" lang="ru-RU" sz="1400" b="1" i="0" u="none" strike="noStrike" cap="none" normalizeH="0" baseline="0" dirty="0" smtClean="0">
                          <a:ln>
                            <a:noFill/>
                          </a:ln>
                          <a:solidFill>
                            <a:schemeClr val="tx1"/>
                          </a:solidFill>
                          <a:effectLst/>
                          <a:latin typeface="Tahoma" pitchFamily="34" charset="0"/>
                        </a:rPr>
                        <a:t> вы используете в продуктиве</a:t>
                      </a:r>
                      <a:r>
                        <a:rPr kumimoji="0" lang="en-US" sz="1400" b="1" i="0" u="none" strike="noStrike" cap="none" normalizeH="0" baseline="0" dirty="0" smtClean="0">
                          <a:ln>
                            <a:noFill/>
                          </a:ln>
                          <a:solidFill>
                            <a:schemeClr val="tx1"/>
                          </a:solidFill>
                          <a:effectLst/>
                          <a:latin typeface="Tahoma" pitchFamily="34" charset="0"/>
                        </a:rPr>
                        <a:t>?</a:t>
                      </a:r>
                      <a:endParaRPr kumimoji="0" lang="en-US" sz="1400" b="1" i="0" u="none" strike="noStrike" cap="none" normalizeH="0" baseline="0" dirty="0" smtClean="0">
                        <a:ln>
                          <a:noFill/>
                        </a:ln>
                        <a:solidFill>
                          <a:schemeClr val="tx1"/>
                        </a:solidFill>
                        <a:effectLst/>
                        <a:latin typeface="Tahoma" pitchFamily="34" charset="0"/>
                      </a:endParaRPr>
                    </a:p>
                  </a:txBody>
                  <a:tcPr marL="2438" marR="2438" marT="2438"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r>
              <a:tr h="3603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FFFFFF"/>
                          </a:solidFill>
                          <a:effectLst/>
                          <a:latin typeface="Tahoma" pitchFamily="34" charset="0"/>
                        </a:rPr>
                        <a:t>Варианты ответов</a:t>
                      </a:r>
                      <a:endParaRPr kumimoji="0" lang="en-US" sz="1000" b="1" i="0" u="none" strike="noStrike" cap="none" normalizeH="0" baseline="0" dirty="0" smtClean="0">
                        <a:ln>
                          <a:noFill/>
                        </a:ln>
                        <a:solidFill>
                          <a:srgbClr val="FFFFFF"/>
                        </a:solidFill>
                        <a:effectLst/>
                        <a:latin typeface="Tahoma" pitchFamily="34" charset="0"/>
                      </a:endParaRPr>
                    </a:p>
                  </a:txBody>
                  <a:tcPr marL="2438" marR="2438" marT="243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6969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FFFFFF"/>
                        </a:solidFill>
                        <a:effectLst/>
                        <a:latin typeface="Tahoma" pitchFamily="34" charset="0"/>
                      </a:endParaRPr>
                    </a:p>
                  </a:txBody>
                  <a:tcPr marL="2438" marR="2438" marT="24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3366"/>
                    </a:solidFill>
                  </a:tcPr>
                </a:tc>
              </a:tr>
              <a:tr h="24627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ahoma" pitchFamily="34" charset="0"/>
                        </a:rPr>
                        <a:t>1 - 100 GB</a:t>
                      </a:r>
                    </a:p>
                  </a:txBody>
                  <a:tcPr marL="2438" marR="2438" marT="243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ahoma" pitchFamily="34" charset="0"/>
                        </a:rPr>
                        <a:t>33.0%</a:t>
                      </a:r>
                    </a:p>
                  </a:txBody>
                  <a:tcPr marL="2438" marR="2438" marT="24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9CCFF"/>
                    </a:solidFill>
                  </a:tcPr>
                </a:tc>
              </a:tr>
              <a:tr h="24627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ahoma" pitchFamily="34" charset="0"/>
                        </a:rPr>
                        <a:t>100 GB – 1TB</a:t>
                      </a:r>
                    </a:p>
                  </a:txBody>
                  <a:tcPr marL="2438" marR="2438" marT="243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ahoma" pitchFamily="34" charset="0"/>
                        </a:rPr>
                        <a:t>41.8%</a:t>
                      </a:r>
                    </a:p>
                  </a:txBody>
                  <a:tcPr marL="2438" marR="2438" marT="24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9CCFF"/>
                    </a:solidFill>
                  </a:tcPr>
                </a:tc>
              </a:tr>
              <a:tr h="24627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ahoma" pitchFamily="34" charset="0"/>
                        </a:rPr>
                        <a:t>1TB to 5TB</a:t>
                      </a:r>
                    </a:p>
                  </a:txBody>
                  <a:tcPr marL="2438" marR="2438" marT="243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ahoma" pitchFamily="34" charset="0"/>
                        </a:rPr>
                        <a:t>17.3%</a:t>
                      </a:r>
                    </a:p>
                  </a:txBody>
                  <a:tcPr marL="2438" marR="2438" marT="24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9CCFF"/>
                    </a:solidFill>
                  </a:tcPr>
                </a:tc>
              </a:tr>
              <a:tr h="24627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ahoma" pitchFamily="34" charset="0"/>
                        </a:rPr>
                        <a:t>&gt; </a:t>
                      </a:r>
                      <a:r>
                        <a:rPr kumimoji="0" lang="en-US" sz="1600" b="0" i="0" u="none" strike="noStrike" cap="none" normalizeH="0" baseline="0" dirty="0" smtClean="0">
                          <a:ln>
                            <a:noFill/>
                          </a:ln>
                          <a:solidFill>
                            <a:schemeClr val="tx1"/>
                          </a:solidFill>
                          <a:effectLst/>
                          <a:latin typeface="Tahoma" pitchFamily="34" charset="0"/>
                        </a:rPr>
                        <a:t>10TB</a:t>
                      </a:r>
                    </a:p>
                  </a:txBody>
                  <a:tcPr marL="2438" marR="2438" marT="243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ahoma" pitchFamily="34" charset="0"/>
                        </a:rPr>
                        <a:t>8.0%</a:t>
                      </a:r>
                    </a:p>
                  </a:txBody>
                  <a:tcPr marL="2438" marR="2438" marT="24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9CCFF"/>
                    </a:solidFill>
                  </a:tcPr>
                </a:tc>
              </a:tr>
            </a:tbl>
          </a:graphicData>
        </a:graphic>
      </p:graphicFrame>
      <p:graphicFrame>
        <p:nvGraphicFramePr>
          <p:cNvPr id="43085" name="Group 77"/>
          <p:cNvGraphicFramePr>
            <a:graphicFrameLocks noGrp="1"/>
          </p:cNvGraphicFramePr>
          <p:nvPr/>
        </p:nvGraphicFramePr>
        <p:xfrm>
          <a:off x="457200" y="3810002"/>
          <a:ext cx="3632612" cy="2183474"/>
        </p:xfrm>
        <a:graphic>
          <a:graphicData uri="http://schemas.openxmlformats.org/drawingml/2006/table">
            <a:tbl>
              <a:tblPr/>
              <a:tblGrid>
                <a:gridCol w="2494894"/>
                <a:gridCol w="1137718"/>
              </a:tblGrid>
              <a:tr h="216571">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ahoma" pitchFamily="34" charset="0"/>
                        </a:rPr>
                        <a:t>Обзор клиентов </a:t>
                      </a:r>
                      <a:r>
                        <a:rPr kumimoji="0" lang="en-US" sz="1400" b="0" i="0" u="none" strike="noStrike" cap="none" normalizeH="0" baseline="0" dirty="0" smtClean="0">
                          <a:ln>
                            <a:noFill/>
                          </a:ln>
                          <a:solidFill>
                            <a:schemeClr val="tx1"/>
                          </a:solidFill>
                          <a:effectLst/>
                          <a:latin typeface="Tahoma" pitchFamily="34" charset="0"/>
                        </a:rPr>
                        <a:t>Sybase ASE – </a:t>
                      </a:r>
                      <a:r>
                        <a:rPr kumimoji="0" lang="ru-RU" sz="1400" b="0" i="0" u="none" strike="noStrike" cap="none" normalizeH="0" baseline="0" dirty="0" smtClean="0">
                          <a:ln>
                            <a:noFill/>
                          </a:ln>
                          <a:solidFill>
                            <a:schemeClr val="tx1"/>
                          </a:solidFill>
                          <a:effectLst/>
                          <a:latin typeface="Tahoma" pitchFamily="34" charset="0"/>
                        </a:rPr>
                        <a:t>апрель 2009 </a:t>
                      </a:r>
                      <a:endParaRPr kumimoji="0" lang="en-US" sz="1400" b="0" i="0" u="none" strike="noStrike" cap="none" normalizeH="0" baseline="0" dirty="0" smtClean="0">
                        <a:ln>
                          <a:noFill/>
                        </a:ln>
                        <a:solidFill>
                          <a:schemeClr val="tx1"/>
                        </a:solidFill>
                        <a:effectLst/>
                        <a:latin typeface="Tahoma" pitchFamily="34" charset="0"/>
                      </a:endParaRPr>
                    </a:p>
                  </a:txBody>
                  <a:tcPr marL="3260" marR="3260" marT="326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99"/>
                    </a:solidFill>
                  </a:tcPr>
                </a:tc>
                <a:tc hMerge="1">
                  <a:txBody>
                    <a:bodyPr/>
                    <a:lstStyle/>
                    <a:p>
                      <a:endParaRPr lang="en-US"/>
                    </a:p>
                  </a:txBody>
                  <a:tcPr/>
                </a:tc>
              </a:tr>
              <a:tr h="429881">
                <a:tc gridSpan="2">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ahoma" pitchFamily="34" charset="0"/>
                        </a:rPr>
                        <a:t>Какое количество транзакций обрабатывает </a:t>
                      </a:r>
                      <a:r>
                        <a:rPr kumimoji="0" lang="en-US" sz="1400" b="1" i="0" u="none" strike="noStrike" cap="none" normalizeH="0" baseline="0" dirty="0" smtClean="0">
                          <a:ln>
                            <a:noFill/>
                          </a:ln>
                          <a:solidFill>
                            <a:schemeClr val="tx1"/>
                          </a:solidFill>
                          <a:effectLst/>
                          <a:latin typeface="Tahoma" pitchFamily="34" charset="0"/>
                        </a:rPr>
                        <a:t>ASE?</a:t>
                      </a:r>
                      <a:endParaRPr kumimoji="0" lang="en-US" sz="1400" b="1" i="0" u="none" strike="noStrike" cap="none" normalizeH="0" baseline="0" dirty="0" smtClean="0">
                        <a:ln>
                          <a:noFill/>
                        </a:ln>
                        <a:solidFill>
                          <a:schemeClr val="tx1"/>
                        </a:solidFill>
                        <a:effectLst/>
                        <a:latin typeface="Tahoma" pitchFamily="34" charset="0"/>
                      </a:endParaRPr>
                    </a:p>
                  </a:txBody>
                  <a:tcPr marL="3260" marR="3260" marT="326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r>
              <a:tr h="30137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FFFFFF"/>
                          </a:solidFill>
                          <a:effectLst/>
                          <a:latin typeface="Tahoma" pitchFamily="34" charset="0"/>
                        </a:rPr>
                        <a:t>Варианты ответов</a:t>
                      </a:r>
                      <a:endParaRPr kumimoji="0" lang="en-US" sz="1000" b="1" i="0" u="none" strike="noStrike" cap="none" normalizeH="0" baseline="0" dirty="0" smtClean="0">
                        <a:ln>
                          <a:noFill/>
                        </a:ln>
                        <a:solidFill>
                          <a:srgbClr val="FFFFFF"/>
                        </a:solidFill>
                        <a:effectLst/>
                        <a:latin typeface="Tahoma" pitchFamily="34" charset="0"/>
                      </a:endParaRPr>
                    </a:p>
                  </a:txBody>
                  <a:tcPr marL="3260" marR="3260" marT="326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6969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FFFFFF"/>
                        </a:solidFill>
                        <a:effectLst/>
                        <a:latin typeface="Tahoma" pitchFamily="34" charset="0"/>
                      </a:endParaRPr>
                    </a:p>
                  </a:txBody>
                  <a:tcPr marL="3260" marR="3260" marT="326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3366"/>
                    </a:solidFill>
                  </a:tcPr>
                </a:tc>
              </a:tr>
              <a:tr h="24704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ahoma" pitchFamily="34" charset="0"/>
                        </a:rPr>
                        <a:t>1 – 1K </a:t>
                      </a:r>
                      <a:r>
                        <a:rPr kumimoji="0" lang="ru-RU" sz="1600" b="0" i="0" u="none" strike="noStrike" cap="none" normalizeH="0" baseline="0" dirty="0" smtClean="0">
                          <a:ln>
                            <a:noFill/>
                          </a:ln>
                          <a:solidFill>
                            <a:schemeClr val="tx1"/>
                          </a:solidFill>
                          <a:effectLst/>
                          <a:latin typeface="Tahoma" pitchFamily="34" charset="0"/>
                        </a:rPr>
                        <a:t>в минуту</a:t>
                      </a:r>
                      <a:endParaRPr kumimoji="0" lang="en-US" sz="1600" b="0" i="0" u="none" strike="noStrike" cap="none" normalizeH="0" baseline="0" dirty="0" smtClean="0">
                        <a:ln>
                          <a:noFill/>
                        </a:ln>
                        <a:solidFill>
                          <a:schemeClr val="tx1"/>
                        </a:solidFill>
                        <a:effectLst/>
                        <a:latin typeface="Tahoma" pitchFamily="34" charset="0"/>
                      </a:endParaRPr>
                    </a:p>
                  </a:txBody>
                  <a:tcPr marL="3260" marR="3260" marT="326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ahoma" pitchFamily="34" charset="0"/>
                        </a:rPr>
                        <a:t>33.8%</a:t>
                      </a:r>
                    </a:p>
                  </a:txBody>
                  <a:tcPr marL="3260" marR="3260" marT="326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9CCFF"/>
                    </a:solidFill>
                  </a:tcPr>
                </a:tc>
              </a:tr>
              <a:tr h="24704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ahoma" pitchFamily="34" charset="0"/>
                        </a:rPr>
                        <a:t>1K – 10K </a:t>
                      </a:r>
                      <a:r>
                        <a:rPr kumimoji="0" lang="ru-RU" sz="1600" b="0" i="0" u="none" strike="noStrike" cap="none" normalizeH="0" baseline="0" dirty="0" smtClean="0">
                          <a:ln>
                            <a:noFill/>
                          </a:ln>
                          <a:solidFill>
                            <a:schemeClr val="tx1"/>
                          </a:solidFill>
                          <a:effectLst/>
                          <a:latin typeface="Tahoma" pitchFamily="34" charset="0"/>
                        </a:rPr>
                        <a:t>в минуту</a:t>
                      </a:r>
                      <a:endParaRPr kumimoji="0" lang="en-US" sz="1600" b="0" i="0" u="none" strike="noStrike" cap="none" normalizeH="0" baseline="0" dirty="0" smtClean="0">
                        <a:ln>
                          <a:noFill/>
                        </a:ln>
                        <a:solidFill>
                          <a:schemeClr val="tx1"/>
                        </a:solidFill>
                        <a:effectLst/>
                        <a:latin typeface="Tahoma" pitchFamily="34" charset="0"/>
                      </a:endParaRPr>
                    </a:p>
                  </a:txBody>
                  <a:tcPr marL="3260" marR="3260" marT="326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ahoma" pitchFamily="34" charset="0"/>
                        </a:rPr>
                        <a:t>35.3%</a:t>
                      </a:r>
                    </a:p>
                  </a:txBody>
                  <a:tcPr marL="3260" marR="3260" marT="326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9CCFF"/>
                    </a:solidFill>
                  </a:tcPr>
                </a:tc>
              </a:tr>
              <a:tr h="24704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ahoma" pitchFamily="34" charset="0"/>
                        </a:rPr>
                        <a:t>10K – 100K </a:t>
                      </a:r>
                      <a:r>
                        <a:rPr kumimoji="0" lang="ru-RU" sz="1600" b="0" i="0" u="none" strike="noStrike" cap="none" normalizeH="0" baseline="0" dirty="0" smtClean="0">
                          <a:ln>
                            <a:noFill/>
                          </a:ln>
                          <a:solidFill>
                            <a:schemeClr val="tx1"/>
                          </a:solidFill>
                          <a:effectLst/>
                          <a:latin typeface="Tahoma" pitchFamily="34" charset="0"/>
                        </a:rPr>
                        <a:t>в минуту</a:t>
                      </a:r>
                      <a:endParaRPr kumimoji="0" lang="en-US" sz="1600" b="0" i="0" u="none" strike="noStrike" cap="none" normalizeH="0" baseline="0" dirty="0" smtClean="0">
                        <a:ln>
                          <a:noFill/>
                        </a:ln>
                        <a:solidFill>
                          <a:schemeClr val="tx1"/>
                        </a:solidFill>
                        <a:effectLst/>
                        <a:latin typeface="Tahoma" pitchFamily="34" charset="0"/>
                      </a:endParaRPr>
                    </a:p>
                  </a:txBody>
                  <a:tcPr marL="3260" marR="3260" marT="326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ahoma" pitchFamily="34" charset="0"/>
                        </a:rPr>
                        <a:t>24.0%</a:t>
                      </a:r>
                    </a:p>
                  </a:txBody>
                  <a:tcPr marL="3260" marR="3260" marT="326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9CCFF"/>
                    </a:solidFill>
                  </a:tcPr>
                </a:tc>
              </a:tr>
              <a:tr h="24704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ahoma" pitchFamily="34" charset="0"/>
                        </a:rPr>
                        <a:t>100K – 1M </a:t>
                      </a:r>
                      <a:r>
                        <a:rPr kumimoji="0" lang="ru-RU" sz="1600" b="0" i="0" u="none" strike="noStrike" cap="none" normalizeH="0" baseline="0" dirty="0" smtClean="0">
                          <a:ln>
                            <a:noFill/>
                          </a:ln>
                          <a:solidFill>
                            <a:schemeClr val="tx1"/>
                          </a:solidFill>
                          <a:effectLst/>
                          <a:latin typeface="Tahoma" pitchFamily="34" charset="0"/>
                        </a:rPr>
                        <a:t>в минуту</a:t>
                      </a:r>
                      <a:endParaRPr kumimoji="0" lang="en-US" sz="1600" b="0" i="0" u="none" strike="noStrike" cap="none" normalizeH="0" baseline="0" dirty="0" smtClean="0">
                        <a:ln>
                          <a:noFill/>
                        </a:ln>
                        <a:solidFill>
                          <a:schemeClr val="tx1"/>
                        </a:solidFill>
                        <a:effectLst/>
                        <a:latin typeface="Tahoma" pitchFamily="34" charset="0"/>
                      </a:endParaRPr>
                    </a:p>
                  </a:txBody>
                  <a:tcPr marL="3260" marR="3260" marT="326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ahoma" pitchFamily="34" charset="0"/>
                        </a:rPr>
                        <a:t>5.9%</a:t>
                      </a:r>
                    </a:p>
                  </a:txBody>
                  <a:tcPr marL="3260" marR="3260" marT="326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9CCFF"/>
                    </a:solidFill>
                  </a:tcPr>
                </a:tc>
              </a:tr>
              <a:tr h="24704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ahoma" pitchFamily="34" charset="0"/>
                        </a:rPr>
                        <a:t>&gt; 1M </a:t>
                      </a:r>
                      <a:r>
                        <a:rPr kumimoji="0" lang="ru-RU" sz="1600" b="0" i="0" u="none" strike="noStrike" cap="none" normalizeH="0" baseline="0" dirty="0" smtClean="0">
                          <a:ln>
                            <a:noFill/>
                          </a:ln>
                          <a:solidFill>
                            <a:schemeClr val="tx1"/>
                          </a:solidFill>
                          <a:effectLst/>
                          <a:latin typeface="Tahoma" pitchFamily="34" charset="0"/>
                        </a:rPr>
                        <a:t>в минуту</a:t>
                      </a:r>
                      <a:endParaRPr kumimoji="0" lang="en-US" sz="1600" b="0" i="0" u="none" strike="noStrike" cap="none" normalizeH="0" baseline="0" dirty="0" smtClean="0">
                        <a:ln>
                          <a:noFill/>
                        </a:ln>
                        <a:solidFill>
                          <a:schemeClr val="tx1"/>
                        </a:solidFill>
                        <a:effectLst/>
                        <a:latin typeface="Tahoma" pitchFamily="34" charset="0"/>
                      </a:endParaRPr>
                    </a:p>
                  </a:txBody>
                  <a:tcPr marL="3260" marR="3260" marT="326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ahoma" pitchFamily="34" charset="0"/>
                        </a:rPr>
                        <a:t>1.0%</a:t>
                      </a:r>
                    </a:p>
                  </a:txBody>
                  <a:tcPr marL="3260" marR="3260" marT="326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9CCFF"/>
                    </a:solidFill>
                  </a:tcPr>
                </a:tc>
              </a:tr>
            </a:tbl>
          </a:graphicData>
        </a:graphic>
      </p:graphicFrame>
      <p:sp>
        <p:nvSpPr>
          <p:cNvPr id="7" name="Content Placeholder 2"/>
          <p:cNvSpPr txBox="1">
            <a:spLocks/>
          </p:cNvSpPr>
          <p:nvPr/>
        </p:nvSpPr>
        <p:spPr bwMode="auto">
          <a:xfrm>
            <a:off x="4495800" y="3810000"/>
            <a:ext cx="3962400" cy="2743200"/>
          </a:xfrm>
          <a:prstGeom prst="rect">
            <a:avLst/>
          </a:prstGeom>
          <a:noFill/>
          <a:ln w="9525">
            <a:noFill/>
            <a:miter lim="800000"/>
            <a:headEnd/>
            <a:tailEnd/>
          </a:ln>
        </p:spPr>
        <p:txBody>
          <a:bodyPr lIns="91425" tIns="45712" rIns="91425" bIns="45712"/>
          <a:lstStyle/>
          <a:p>
            <a:pPr marL="342842" indent="-342842" eaLnBrk="0" hangingPunct="0">
              <a:lnSpc>
                <a:spcPct val="80000"/>
              </a:lnSpc>
              <a:spcBef>
                <a:spcPct val="20000"/>
              </a:spcBef>
              <a:buClr>
                <a:schemeClr val="tx1"/>
              </a:buClr>
              <a:defRPr/>
            </a:pPr>
            <a:endParaRPr lang="en-US" sz="2400" kern="0" dirty="0">
              <a:latin typeface="+mn-lt"/>
            </a:endParaRPr>
          </a:p>
        </p:txBody>
      </p:sp>
      <p:sp>
        <p:nvSpPr>
          <p:cNvPr id="8" name="Rectangle 3"/>
          <p:cNvSpPr txBox="1">
            <a:spLocks noChangeArrowheads="1"/>
          </p:cNvSpPr>
          <p:nvPr/>
        </p:nvSpPr>
        <p:spPr bwMode="auto">
          <a:xfrm>
            <a:off x="6609072" y="1647665"/>
            <a:ext cx="2534928" cy="4407604"/>
          </a:xfrm>
          <a:prstGeom prst="rect">
            <a:avLst/>
          </a:prstGeom>
          <a:noFill/>
          <a:ln w="9525">
            <a:noFill/>
            <a:miter lim="800000"/>
            <a:headEnd/>
            <a:tailEnd/>
          </a:ln>
        </p:spPr>
        <p:txBody>
          <a:bodyPr lIns="91425" tIns="45712" rIns="91425" bIns="45712"/>
          <a:lstStyle/>
          <a:p>
            <a:pPr marL="342842" indent="-342842" eaLnBrk="0" hangingPunct="0">
              <a:lnSpc>
                <a:spcPct val="80000"/>
              </a:lnSpc>
              <a:spcBef>
                <a:spcPct val="20000"/>
              </a:spcBef>
              <a:buClr>
                <a:schemeClr val="tx1"/>
              </a:buClr>
            </a:pPr>
            <a:r>
              <a:rPr lang="ru-RU" sz="1400" dirty="0" smtClean="0">
                <a:ea typeface="ＭＳ Ｐゴシック"/>
                <a:cs typeface="ＭＳ Ｐゴシック"/>
              </a:rPr>
              <a:t>Пример конфигурации</a:t>
            </a:r>
            <a:r>
              <a:rPr lang="en-US" sz="1400" dirty="0" smtClean="0">
                <a:ea typeface="ＭＳ Ｐゴシック"/>
                <a:cs typeface="ＭＳ Ｐゴシック"/>
              </a:rPr>
              <a:t>:</a:t>
            </a:r>
            <a:endParaRPr lang="en-US" sz="1400" dirty="0">
              <a:ea typeface="ＭＳ Ｐゴシック"/>
              <a:cs typeface="ＭＳ Ｐゴシック"/>
            </a:endParaRPr>
          </a:p>
          <a:p>
            <a:pPr marL="685684" lvl="1" indent="-228561" eaLnBrk="0" hangingPunct="0">
              <a:lnSpc>
                <a:spcPct val="80000"/>
              </a:lnSpc>
              <a:spcBef>
                <a:spcPct val="20000"/>
              </a:spcBef>
              <a:buClr>
                <a:schemeClr val="tx1"/>
              </a:buClr>
              <a:buFont typeface="Wingdings" pitchFamily="2" charset="2"/>
              <a:buChar char="§"/>
            </a:pPr>
            <a:endParaRPr lang="en-US" sz="1300" dirty="0" smtClean="0">
              <a:ea typeface="ＭＳ Ｐゴシック"/>
              <a:cs typeface="ＭＳ Ｐゴシック"/>
            </a:endParaRPr>
          </a:p>
          <a:p>
            <a:pPr marL="228561" indent="-228561" eaLnBrk="0" hangingPunct="0">
              <a:lnSpc>
                <a:spcPct val="80000"/>
              </a:lnSpc>
              <a:spcBef>
                <a:spcPct val="20000"/>
              </a:spcBef>
              <a:buClr>
                <a:schemeClr val="tx1"/>
              </a:buClr>
              <a:buFont typeface="Wingdings" pitchFamily="2" charset="2"/>
              <a:buChar char="§"/>
            </a:pPr>
            <a:r>
              <a:rPr lang="en-US" sz="1300" dirty="0" smtClean="0">
                <a:ea typeface="ＭＳ Ｐゴシック"/>
                <a:cs typeface="ＭＳ Ｐゴシック"/>
              </a:rPr>
              <a:t>250,000 </a:t>
            </a:r>
            <a:r>
              <a:rPr lang="en-US" sz="1300" dirty="0">
                <a:ea typeface="ＭＳ Ｐゴシック"/>
                <a:cs typeface="ＭＳ Ｐゴシック"/>
              </a:rPr>
              <a:t>inserts </a:t>
            </a:r>
            <a:r>
              <a:rPr lang="ru-RU" sz="1300" dirty="0" smtClean="0">
                <a:ea typeface="ＭＳ Ｐゴシック"/>
                <a:cs typeface="ＭＳ Ｐゴシック"/>
              </a:rPr>
              <a:t>в секунду</a:t>
            </a:r>
            <a:endParaRPr lang="en-US" sz="1300" dirty="0">
              <a:ea typeface="ＭＳ Ｐゴシック"/>
              <a:cs typeface="ＭＳ Ｐゴシック"/>
            </a:endParaRPr>
          </a:p>
          <a:p>
            <a:pPr marL="228561" indent="-228561" eaLnBrk="0" hangingPunct="0">
              <a:lnSpc>
                <a:spcPct val="80000"/>
              </a:lnSpc>
              <a:spcBef>
                <a:spcPct val="20000"/>
              </a:spcBef>
              <a:buClr>
                <a:schemeClr val="tx1"/>
              </a:buClr>
              <a:buFont typeface="Wingdings" pitchFamily="2" charset="2"/>
              <a:buChar char="§"/>
            </a:pPr>
            <a:r>
              <a:rPr lang="en-US" sz="1300" dirty="0">
                <a:ea typeface="ＭＳ Ｐゴシック"/>
                <a:cs typeface="ＭＳ Ｐゴシック"/>
              </a:rPr>
              <a:t>5,000 </a:t>
            </a:r>
            <a:r>
              <a:rPr lang="ru-RU" sz="1300" dirty="0" smtClean="0">
                <a:ea typeface="ＭＳ Ｐゴシック"/>
                <a:cs typeface="ＭＳ Ｐゴシック"/>
              </a:rPr>
              <a:t>одновременных соединений</a:t>
            </a:r>
            <a:endParaRPr lang="en-US" sz="1300" dirty="0">
              <a:ea typeface="ＭＳ Ｐゴシック"/>
              <a:cs typeface="ＭＳ Ｐゴシック"/>
            </a:endParaRPr>
          </a:p>
          <a:p>
            <a:pPr marL="228561" indent="-228561" eaLnBrk="0" hangingPunct="0">
              <a:lnSpc>
                <a:spcPct val="80000"/>
              </a:lnSpc>
              <a:spcBef>
                <a:spcPct val="20000"/>
              </a:spcBef>
              <a:buClr>
                <a:schemeClr val="tx1"/>
              </a:buClr>
              <a:buFont typeface="Wingdings" pitchFamily="2" charset="2"/>
              <a:buChar char="§"/>
            </a:pPr>
            <a:r>
              <a:rPr lang="en-US" sz="1300" dirty="0">
                <a:ea typeface="ＭＳ Ｐゴシック"/>
                <a:cs typeface="ＭＳ Ｐゴシック"/>
              </a:rPr>
              <a:t>96 CPUs/Cores </a:t>
            </a:r>
            <a:r>
              <a:rPr lang="ru-RU" sz="1300" dirty="0" smtClean="0">
                <a:ea typeface="ＭＳ Ｐゴシック"/>
                <a:cs typeface="ＭＳ Ｐゴシック"/>
              </a:rPr>
              <a:t>в одном узле</a:t>
            </a:r>
            <a:endParaRPr lang="en-US" sz="1300" dirty="0">
              <a:ea typeface="ＭＳ Ｐゴシック"/>
              <a:cs typeface="ＭＳ Ｐゴシック"/>
            </a:endParaRPr>
          </a:p>
          <a:p>
            <a:pPr marL="228561" indent="-228561" eaLnBrk="0" hangingPunct="0">
              <a:lnSpc>
                <a:spcPct val="80000"/>
              </a:lnSpc>
              <a:spcBef>
                <a:spcPct val="20000"/>
              </a:spcBef>
              <a:buClr>
                <a:schemeClr val="tx1"/>
              </a:buClr>
              <a:buFont typeface="Wingdings" pitchFamily="2" charset="2"/>
              <a:buChar char="§"/>
            </a:pPr>
            <a:r>
              <a:rPr lang="en-US" sz="1300" dirty="0">
                <a:ea typeface="ＭＳ Ｐゴシック"/>
                <a:cs typeface="ＭＳ Ｐゴシック"/>
              </a:rPr>
              <a:t>4 </a:t>
            </a:r>
            <a:r>
              <a:rPr lang="ru-RU" sz="1300" dirty="0" smtClean="0">
                <a:ea typeface="ＭＳ Ｐゴシック"/>
                <a:cs typeface="ＭＳ Ｐゴシック"/>
              </a:rPr>
              <a:t>узловой кластер </a:t>
            </a:r>
            <a:endParaRPr lang="en-US" sz="1300" dirty="0">
              <a:ea typeface="ＭＳ Ｐゴシック"/>
              <a:cs typeface="ＭＳ Ｐゴシック"/>
            </a:endParaRPr>
          </a:p>
          <a:p>
            <a:pPr marL="228561" indent="-228561" eaLnBrk="0" hangingPunct="0">
              <a:lnSpc>
                <a:spcPct val="80000"/>
              </a:lnSpc>
              <a:spcBef>
                <a:spcPct val="20000"/>
              </a:spcBef>
              <a:buClr>
                <a:schemeClr val="tx1"/>
              </a:buClr>
              <a:buFont typeface="Wingdings" pitchFamily="2" charset="2"/>
              <a:buChar char="§"/>
            </a:pPr>
            <a:r>
              <a:rPr lang="en-US" sz="1300" dirty="0">
                <a:ea typeface="ＭＳ Ｐゴシック"/>
                <a:cs typeface="ＭＳ Ｐゴシック"/>
              </a:rPr>
              <a:t>256 </a:t>
            </a:r>
            <a:r>
              <a:rPr lang="en-US" sz="1300" dirty="0" err="1">
                <a:ea typeface="ＭＳ Ｐゴシック"/>
                <a:cs typeface="ＭＳ Ｐゴシック"/>
              </a:rPr>
              <a:t>Gb</a:t>
            </a:r>
            <a:r>
              <a:rPr lang="en-US" sz="1300" dirty="0">
                <a:ea typeface="ＭＳ Ｐゴシック"/>
                <a:cs typeface="ＭＳ Ｐゴシック"/>
              </a:rPr>
              <a:t> </a:t>
            </a:r>
            <a:r>
              <a:rPr lang="ru-RU" sz="1300" dirty="0" smtClean="0">
                <a:ea typeface="ＭＳ Ｐゴシック"/>
                <a:cs typeface="ＭＳ Ｐゴシック"/>
              </a:rPr>
              <a:t>оперативной памяти</a:t>
            </a:r>
            <a:endParaRPr lang="en-US" sz="1300" dirty="0">
              <a:ea typeface="ＭＳ Ｐゴシック"/>
              <a:cs typeface="ＭＳ Ｐゴシック"/>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AP_2011_v1.2">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theme>
</file>

<file path=ppt/theme/theme2.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SAP_2011_v1.2</Template>
  <TotalTime>11647</TotalTime>
  <Words>1756</Words>
  <Application>Microsoft Office PowerPoint</Application>
  <PresentationFormat>On-screen Show (4:3)</PresentationFormat>
  <Paragraphs>348</Paragraphs>
  <Slides>17</Slides>
  <Notes>14</Notes>
  <HiddenSlides>1</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SAP_2011_v1.2</vt:lpstr>
      <vt:lpstr>Sybase ASE  для  Business Suite &amp; NetWeaver</vt:lpstr>
      <vt:lpstr>Ограничение ответственности</vt:lpstr>
      <vt:lpstr>Обзор предложений SAP в сфере СУБД</vt:lpstr>
      <vt:lpstr>Актуальные предложения SAP в сфере СУБД Компоненты БД оптимизированы под конкретные сферы применения и беспрепятственно взаимодействуют между собой</vt:lpstr>
      <vt:lpstr>Концепция – развитие HANA как ﻿﻿архитектурной структуры, ориентированной на работу в оперативной памяти Единый пользовательский опыт с точки зрения администрирования, интерфейсов, модели программирования, механизмов выполнения</vt:lpstr>
      <vt:lpstr>ASE + HANA</vt:lpstr>
      <vt:lpstr>Sybase ASE – ключевые инновации и достижения</vt:lpstr>
      <vt:lpstr>Sybase ASE: стратегическая транзакционная база данных для приложений SAP</vt:lpstr>
      <vt:lpstr>Клиенты которые используют ASE</vt:lpstr>
      <vt:lpstr>Клиенты доверяют ASE</vt:lpstr>
      <vt:lpstr>Клиенты доверяют ASE</vt:lpstr>
      <vt:lpstr>Что клиенты ждут от базы данных и что предоставляет ASE</vt:lpstr>
      <vt:lpstr>Мониторинг инфраструктуры Sybase ASE </vt:lpstr>
      <vt:lpstr>Где SAP работает на ASE</vt:lpstr>
      <vt:lpstr>Преимущества использования SAP Business Suite на Sybase ASE </vt:lpstr>
      <vt:lpstr>Причины для выбора ASE в качестве основной СУБД для ландшафта решений SAP</vt:lpstr>
      <vt:lpstr>Спасибо!</vt:lpstr>
    </vt:vector>
  </TitlesOfParts>
  <Company>SAP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SAP’s Database Overview</dc:title>
  <dc:creator>I053171</dc:creator>
  <cp:lastModifiedBy>Kulakov</cp:lastModifiedBy>
  <cp:revision>139</cp:revision>
  <dcterms:created xsi:type="dcterms:W3CDTF">2011-06-24T11:49:36Z</dcterms:created>
  <dcterms:modified xsi:type="dcterms:W3CDTF">2011-10-17T11:34:23Z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-243619740</vt:i4>
  </property>
  <property fmtid="{D5CDD505-2E9C-101B-9397-08002B2CF9AE}" pid="3" name="_NewReviewCycle">
    <vt:lpwstr/>
  </property>
  <property fmtid="{D5CDD505-2E9C-101B-9397-08002B2CF9AE}" pid="4" name="_EmailSubject">
    <vt:lpwstr>Content</vt:lpwstr>
  </property>
  <property fmtid="{D5CDD505-2E9C-101B-9397-08002B2CF9AE}" pid="5" name="_AuthorEmail">
    <vt:lpwstr>naren.chawla@sap.com</vt:lpwstr>
  </property>
  <property fmtid="{D5CDD505-2E9C-101B-9397-08002B2CF9AE}" pid="6" name="_AuthorEmailDisplayName">
    <vt:lpwstr>Chawla, Naren</vt:lpwstr>
  </property>
  <property fmtid="{D5CDD505-2E9C-101B-9397-08002B2CF9AE}" pid="7" name="_PreviousAdHocReviewCycleID">
    <vt:i4>1357826825</vt:i4>
  </property>
</Properties>
</file>