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40" r:id="rId2"/>
    <p:sldId id="411" r:id="rId3"/>
    <p:sldId id="443" r:id="rId4"/>
    <p:sldId id="441" r:id="rId5"/>
    <p:sldId id="445" r:id="rId6"/>
    <p:sldId id="446" r:id="rId7"/>
    <p:sldId id="486" r:id="rId8"/>
    <p:sldId id="484" r:id="rId9"/>
    <p:sldId id="483" r:id="rId10"/>
    <p:sldId id="481" r:id="rId11"/>
    <p:sldId id="482" r:id="rId12"/>
    <p:sldId id="485" r:id="rId13"/>
    <p:sldId id="448" r:id="rId14"/>
    <p:sldId id="413" r:id="rId15"/>
    <p:sldId id="487" r:id="rId16"/>
    <p:sldId id="488" r:id="rId17"/>
    <p:sldId id="479" r:id="rId18"/>
    <p:sldId id="476" r:id="rId19"/>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33"/>
    <a:srgbClr val="CCFF33"/>
    <a:srgbClr val="FF0000"/>
    <a:srgbClr val="003283"/>
    <a:srgbClr val="666666"/>
    <a:srgbClr val="2B3F7B"/>
    <a:srgbClr val="9C277B"/>
    <a:srgbClr val="D4652D"/>
    <a:srgbClr val="9E3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4" autoAdjust="0"/>
    <p:restoredTop sz="98325" autoAdjust="0"/>
  </p:normalViewPr>
  <p:slideViewPr>
    <p:cSldViewPr snapToGrid="0" showGuides="1">
      <p:cViewPr>
        <p:scale>
          <a:sx n="75" d="100"/>
          <a:sy n="75" d="100"/>
        </p:scale>
        <p:origin x="-606" y="-36"/>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876"/>
    </p:cViewPr>
  </p:sorterViewPr>
  <p:notesViewPr>
    <p:cSldViewPr snapToGrid="0" showGuides="1">
      <p:cViewPr varScale="1">
        <p:scale>
          <a:sx n="73" d="100"/>
          <a:sy n="73" d="100"/>
        </p:scale>
        <p:origin x="-22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4047130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48423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a:t>
            </a:fld>
            <a:endParaRPr lang="de-DE" sz="1000" b="0" i="0">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txBox="1">
            <a:spLocks noGrp="1"/>
          </p:cNvSpPr>
          <p:nvPr/>
        </p:nvSpPr>
        <p:spPr bwMode="auto">
          <a:xfrm>
            <a:off x="2957513" y="8915400"/>
            <a:ext cx="942975" cy="204788"/>
          </a:xfrm>
          <a:prstGeom prst="rect">
            <a:avLst/>
          </a:prstGeom>
          <a:noFill/>
          <a:ln w="9525">
            <a:noFill/>
            <a:miter lim="800000"/>
            <a:headEnd/>
            <a:tailEnd/>
          </a:ln>
        </p:spPr>
        <p:txBody>
          <a:bodyPr anchor="b"/>
          <a:lstStyle/>
          <a:p>
            <a:pPr algn="ctr" defTabSz="914400">
              <a:buNone/>
            </a:pPr>
            <a:fld id="{EAF7AE73-1971-49B0-A7DD-1866B5AD0055}" type="slidenum">
              <a:rPr lang="de-DE" sz="1000" b="0" i="0">
                <a:latin typeface="Arial"/>
                <a:ea typeface="+mn-ea"/>
                <a:cs typeface="+mn-cs"/>
              </a:rPr>
              <a:pPr algn="ctr" defTabSz="914400">
                <a:buNone/>
              </a:pPr>
              <a:t>11</a:t>
            </a:fld>
            <a:endParaRPr lang="de-DE" sz="1000" b="0" i="0">
              <a:latin typeface="Arial"/>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8C2C35-2B8A-446E-BEC0-FD36716C29AC}" type="slidenum">
              <a:rPr lang="de-DE" smtClean="0"/>
              <a:pPr/>
              <a:t>12</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8C2C35-2B8A-446E-BEC0-FD36716C29AC}" type="slidenum">
              <a:rPr lang="de-DE" smtClean="0"/>
              <a:pPr/>
              <a:t>13</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58294035-ABAD-43E2-9162-122004DBD877}" type="slidenum">
              <a:rPr lang="en-US" sz="1000" b="0" i="0">
                <a:latin typeface="Arial"/>
                <a:ea typeface="+mn-ea"/>
                <a:cs typeface="+mn-cs"/>
              </a:rPr>
              <a:pPr algn="ctr" defTabSz="914400">
                <a:buNone/>
              </a:pPr>
              <a:t>14</a:t>
            </a:fld>
            <a:endParaRPr lang="en-US" sz="1000" b="0" i="0">
              <a:latin typeface="Arial"/>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8C2C35-2B8A-446E-BEC0-FD36716C29AC}" type="slidenum">
              <a:rPr lang="de-DE" smtClean="0"/>
              <a:pPr/>
              <a:t>17</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8C2C35-2B8A-446E-BEC0-FD36716C29AC}" type="slidenum">
              <a:rPr lang="de-DE" smtClean="0"/>
              <a:pPr/>
              <a:t>18</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normAutofit fontScale="70000" lnSpcReduction="20000"/>
          </a:bodyPr>
          <a:lstStyle/>
          <a:p>
            <a:endParaRPr lang="en-US" dirty="0" smtClean="0">
              <a:latin typeface="Arial" pitchFamily="34" charset="0"/>
            </a:endParaRPr>
          </a:p>
        </p:txBody>
      </p:sp>
      <p:sp>
        <p:nvSpPr>
          <p:cNvPr id="57348" name="Slide Number Placeholder 3"/>
          <p:cNvSpPr>
            <a:spLocks noGrp="1"/>
          </p:cNvSpPr>
          <p:nvPr>
            <p:ph type="sldNum" sz="quarter" idx="4294967295"/>
          </p:nvPr>
        </p:nvSpPr>
        <p:spPr bwMode="auto">
          <a:xfrm>
            <a:off x="3884464" y="8685881"/>
            <a:ext cx="2972004" cy="456703"/>
          </a:xfrm>
          <a:prstGeom prst="rect">
            <a:avLst/>
          </a:prstGeom>
          <a:noFill/>
          <a:ln>
            <a:miter lim="800000"/>
            <a:headEnd/>
            <a:tailEnd/>
          </a:ln>
        </p:spPr>
        <p:txBody>
          <a:bodyPr lIns="92803" tIns="46403" rIns="92803" bIns="46403"/>
          <a:lstStyle/>
          <a:p>
            <a:pPr algn="ctr" defTabSz="914400">
              <a:buNone/>
            </a:pPr>
            <a:fld id="{F6578D9B-355B-4492-B491-F8CB37B3BCEE}" type="slidenum">
              <a:rPr lang="en-US" sz="1000" b="0" i="0">
                <a:latin typeface="Arial"/>
                <a:ea typeface="+mn-ea"/>
                <a:cs typeface="+mn-cs"/>
              </a:rPr>
              <a:pPr algn="ctr" defTabSz="914400">
                <a:buNone/>
              </a:pPr>
              <a:t>4</a:t>
            </a:fld>
            <a:endParaRPr lang="en-US" sz="1000" b="0" i="0" dirty="0">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lgn="ctr" defTabSz="914400">
              <a:buNone/>
            </a:pPr>
            <a:fld id="{634DA96A-AF6F-4B1B-8654-20E4E77CEFD0}" type="slidenum">
              <a:rPr lang="de-DE" sz="1000" b="0" i="0">
                <a:latin typeface="Arial"/>
                <a:ea typeface="+mn-ea"/>
                <a:cs typeface="+mn-cs"/>
              </a:rPr>
              <a:pPr algn="ctr" defTabSz="914400">
                <a:buNone/>
              </a:pPr>
              <a:t>5</a:t>
            </a:fld>
            <a:endParaRPr lang="de-DE" sz="1000" b="0" i="0">
              <a:latin typeface="Arial"/>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algn="l" defTabSz="914400">
              <a:buNone/>
            </a:pPr>
            <a:r>
              <a:rPr lang="en-US" sz="1200" b="0" i="0" dirty="0" err="1">
                <a:solidFill>
                  <a:srgbClr val="000000"/>
                </a:solidFill>
                <a:latin typeface="Arial"/>
                <a:ea typeface="+mn-ea"/>
                <a:cs typeface="+mn-cs"/>
              </a:rPr>
              <a:t>Воспользуйтесь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преимуществами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массового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параллелизма</a:t>
            </a:r>
            <a:r>
              <a:rPr lang="en-US" sz="1200" b="0" i="0" baseline="0" dirty="0">
                <a:solidFill>
                  <a:srgbClr val="000000"/>
                </a:solidFill>
                <a:latin typeface="Arial"/>
                <a:ea typeface="+mn-ea"/>
                <a:cs typeface="+mn-cs"/>
              </a:rPr>
              <a:t>, </a:t>
            </a:r>
            <a:r>
              <a:rPr lang="en-US" sz="1200" b="0" i="0" baseline="0" dirty="0" err="1" smtClean="0">
                <a:solidFill>
                  <a:srgbClr val="000000"/>
                </a:solidFill>
                <a:latin typeface="Arial"/>
                <a:ea typeface="+mn-ea"/>
                <a:cs typeface="+mn-cs"/>
              </a:rPr>
              <a:t>многоядерност</a:t>
            </a:r>
            <a:r>
              <a:rPr lang="ru-RU" sz="1200" b="0" i="0" baseline="0" dirty="0" smtClean="0">
                <a:solidFill>
                  <a:srgbClr val="000000"/>
                </a:solidFill>
                <a:latin typeface="Arial"/>
                <a:ea typeface="+mn-ea"/>
                <a:cs typeface="+mn-cs"/>
              </a:rPr>
              <a:t>и</a:t>
            </a:r>
            <a:r>
              <a:rPr lang="en-US" sz="1200" b="0" i="0" baseline="0" dirty="0" smtClean="0">
                <a:solidFill>
                  <a:srgbClr val="000000"/>
                </a:solidFill>
                <a:latin typeface="Arial"/>
                <a:ea typeface="+mn-ea"/>
                <a:cs typeface="+mn-cs"/>
              </a:rPr>
              <a:t>, </a:t>
            </a:r>
            <a:r>
              <a:rPr lang="en-US" sz="1200" b="0" i="0" baseline="0" dirty="0">
                <a:solidFill>
                  <a:srgbClr val="000000"/>
                </a:solidFill>
                <a:latin typeface="Arial"/>
                <a:ea typeface="+mn-ea"/>
                <a:cs typeface="+mn-cs"/>
              </a:rPr>
              <a:t>ЗУ </a:t>
            </a:r>
            <a:r>
              <a:rPr lang="en-US" sz="1200" b="0" i="0" baseline="0" dirty="0" err="1">
                <a:solidFill>
                  <a:srgbClr val="000000"/>
                </a:solidFill>
                <a:latin typeface="Arial"/>
                <a:ea typeface="+mn-ea"/>
                <a:cs typeface="+mn-cs"/>
              </a:rPr>
              <a:t>большой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емкости</a:t>
            </a:r>
            <a:r>
              <a:rPr lang="en-US" sz="1200" b="0" i="0" baseline="0" dirty="0">
                <a:solidFill>
                  <a:srgbClr val="000000"/>
                </a:solidFill>
                <a:latin typeface="Arial"/>
                <a:ea typeface="+mn-ea"/>
                <a:cs typeface="+mn-cs"/>
              </a:rPr>
              <a:t>.</a:t>
            </a:r>
          </a:p>
        </p:txBody>
      </p:sp>
      <p:sp>
        <p:nvSpPr>
          <p:cNvPr id="4" name="Foliennummernplatzhalter 3"/>
          <p:cNvSpPr>
            <a:spLocks noGrp="1"/>
          </p:cNvSpPr>
          <p:nvPr>
            <p:ph type="sldNum" sz="quarter" idx="10"/>
          </p:nvPr>
        </p:nvSpPr>
        <p:spPr/>
        <p:txBody>
          <a:bodyPr/>
          <a:lstStyle/>
          <a:p>
            <a:pPr algn="ctr" defTabSz="914400">
              <a:buNone/>
            </a:pPr>
            <a:fld id="{634DA96A-AF6F-4B1B-8654-20E4E77CEFD0}" type="slidenum">
              <a:rPr lang="de-DE" sz="1000" b="0" i="0">
                <a:latin typeface="Arial"/>
                <a:ea typeface="+mn-ea"/>
                <a:cs typeface="+mn-cs"/>
              </a:rPr>
              <a:pPr algn="ctr" defTabSz="914400">
                <a:buNone/>
              </a:pPr>
              <a:t>6</a:t>
            </a:fld>
            <a:endParaRPr lang="de-DE" sz="1000" b="0" i="0">
              <a:latin typeface="Arial"/>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n-US" sz="1200" b="0" i="0" dirty="0" err="1">
                <a:solidFill>
                  <a:srgbClr val="000000"/>
                </a:solidFill>
                <a:latin typeface="Arial"/>
                <a:ea typeface="+mn-ea"/>
                <a:cs typeface="+mn-cs"/>
              </a:rPr>
              <a:t>Итак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из</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чего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же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состоит</a:t>
            </a:r>
            <a:r>
              <a:rPr lang="en-US" sz="1200" b="0" i="0" dirty="0">
                <a:solidFill>
                  <a:srgbClr val="000000"/>
                </a:solidFill>
                <a:latin typeface="Arial"/>
                <a:ea typeface="+mn-ea"/>
                <a:cs typeface="+mn-cs"/>
              </a:rPr>
              <a:t> HANA? На </a:t>
            </a:r>
            <a:r>
              <a:rPr lang="en-US" sz="1200" b="0" i="0" dirty="0" err="1" smtClean="0">
                <a:solidFill>
                  <a:srgbClr val="000000"/>
                </a:solidFill>
                <a:latin typeface="Arial"/>
                <a:ea typeface="+mn-ea"/>
                <a:cs typeface="+mn-cs"/>
              </a:rPr>
              <a:t>это</a:t>
            </a:r>
            <a:r>
              <a:rPr lang="ru-RU" sz="1200" b="0" i="0" dirty="0" err="1" smtClean="0">
                <a:solidFill>
                  <a:srgbClr val="000000"/>
                </a:solidFill>
                <a:latin typeface="Arial"/>
                <a:ea typeface="+mn-ea"/>
                <a:cs typeface="+mn-cs"/>
              </a:rPr>
              <a:t>й</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схеме</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показаны</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основные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компоненты</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возможности</a:t>
            </a:r>
            <a:r>
              <a:rPr lang="en-US" sz="1200" b="0" i="0" dirty="0">
                <a:solidFill>
                  <a:srgbClr val="000000"/>
                </a:solidFill>
                <a:latin typeface="Arial"/>
                <a:ea typeface="+mn-ea"/>
                <a:cs typeface="+mn-cs"/>
              </a:rPr>
              <a:t>. </a:t>
            </a:r>
          </a:p>
          <a:p>
            <a:pPr marL="0" algn="l" defTabSz="914400">
              <a:buNone/>
            </a:pPr>
            <a:endParaRPr lang="en-US" dirty="0" smtClean="0"/>
          </a:p>
          <a:p>
            <a:pPr marL="0" algn="l" defTabSz="914400">
              <a:buNone/>
            </a:pPr>
            <a:r>
              <a:rPr lang="en-US" sz="1200" b="0" i="0" dirty="0">
                <a:solidFill>
                  <a:srgbClr val="000000"/>
                </a:solidFill>
                <a:latin typeface="Arial"/>
                <a:ea typeface="+mn-ea"/>
                <a:cs typeface="+mn-cs"/>
              </a:rPr>
              <a:t>…</a:t>
            </a:r>
          </a:p>
          <a:p>
            <a:pPr marL="0" algn="l" defTabSz="914400">
              <a:buNone/>
            </a:pPr>
            <a:endParaRPr lang="en-US" dirty="0" smtClean="0"/>
          </a:p>
          <a:p>
            <a:pPr marL="0" algn="l" defTabSz="914400">
              <a:buNone/>
            </a:pPr>
            <a:r>
              <a:rPr lang="en-US" sz="1200" b="0" i="0" dirty="0">
                <a:solidFill>
                  <a:srgbClr val="000000"/>
                </a:solidFill>
                <a:latin typeface="Arial"/>
                <a:ea typeface="+mn-ea"/>
                <a:cs typeface="+mn-cs"/>
              </a:rPr>
              <a:t>Я </a:t>
            </a:r>
            <a:r>
              <a:rPr lang="en-US" sz="1200" b="0" i="0" dirty="0" err="1">
                <a:solidFill>
                  <a:srgbClr val="000000"/>
                </a:solidFill>
                <a:latin typeface="Arial"/>
                <a:ea typeface="+mn-ea"/>
                <a:cs typeface="+mn-cs"/>
              </a:rPr>
              <a:t>продолжу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оперировать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такими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понятиями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как</a:t>
            </a:r>
            <a:r>
              <a:rPr lang="en-US" sz="1200" b="0" i="0" dirty="0">
                <a:solidFill>
                  <a:srgbClr val="000000"/>
                </a:solidFill>
                <a:latin typeface="Arial"/>
                <a:ea typeface="+mn-ea"/>
                <a:cs typeface="+mn-cs"/>
              </a:rPr>
              <a:t>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огромные</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объемы данных и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удивительные</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скорости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Какие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масштабы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скорости</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улучшения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наблюдают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наши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клиенты</a:t>
            </a:r>
            <a:r>
              <a:rPr lang="en-US" sz="1200" b="0" i="0" dirty="0">
                <a:solidFill>
                  <a:srgbClr val="000000"/>
                </a:solidFill>
                <a:latin typeface="Arial"/>
                <a:ea typeface="+mn-ea"/>
                <a:cs typeface="+mn-cs"/>
              </a:rPr>
              <a:t>?</a:t>
            </a:r>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7</a:t>
            </a:fld>
            <a:endParaRPr lang="de-DE" sz="1000" b="0" i="0">
              <a:latin typeface="Arial"/>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8</a:t>
            </a:fld>
            <a:endParaRPr lang="de-DE" sz="1000" b="0" i="0">
              <a:latin typeface="Arial"/>
              <a:ea typeface="+mn-ea"/>
              <a:cs typeface="+mn-cs"/>
            </a:endParaRPr>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fontScale="62500" lnSpcReduction="20000"/>
          </a:bodyPr>
          <a:lstStyle/>
          <a:p>
            <a:pPr marL="274320" lvl="1" indent="-182880" algn="l" defTabSz="914400">
              <a:spcBef>
                <a:spcPts val="300"/>
              </a:spcBef>
              <a:buClr>
                <a:srgbClr val="FDB913"/>
              </a:buClr>
              <a:buSzPct val="100000"/>
              <a:buFont typeface="Wingdings"/>
              <a:buChar char=""/>
            </a:pPr>
            <a:r>
              <a:rPr lang="en-US" sz="2000" b="0" i="0" dirty="0" err="1">
                <a:solidFill>
                  <a:srgbClr val="000000"/>
                </a:solidFill>
                <a:latin typeface="Arial"/>
                <a:ea typeface="+mn-ea"/>
                <a:cs typeface="+mn-cs"/>
              </a:rPr>
              <a:t>Оптимизация</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подсистемы</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хранения</a:t>
            </a:r>
            <a:r>
              <a:rPr lang="en-US" sz="2000" b="0" i="0" dirty="0">
                <a:solidFill>
                  <a:srgbClr val="000000"/>
                </a:solidFill>
                <a:latin typeface="Arial"/>
                <a:ea typeface="+mn-ea"/>
                <a:cs typeface="+mn-cs"/>
              </a:rPr>
              <a:t>.</a:t>
            </a:r>
          </a:p>
          <a:p>
            <a:pPr marL="274320" lvl="1" indent="-182880" algn="l" defTabSz="914400">
              <a:spcBef>
                <a:spcPts val="300"/>
              </a:spcBef>
              <a:buClr>
                <a:srgbClr val="FDB913"/>
              </a:buClr>
              <a:buSzPct val="100000"/>
              <a:buFont typeface="Wingdings"/>
              <a:buChar char=""/>
            </a:pPr>
            <a:r>
              <a:rPr lang="en-US" sz="2000" b="0" i="0" dirty="0">
                <a:solidFill>
                  <a:srgbClr val="000000"/>
                </a:solidFill>
                <a:latin typeface="Arial"/>
                <a:ea typeface="+mn-ea"/>
                <a:cs typeface="+mn-cs"/>
              </a:rPr>
              <a:t>Более </a:t>
            </a:r>
            <a:r>
              <a:rPr lang="en-US" sz="2000" b="0" i="0" dirty="0" err="1">
                <a:solidFill>
                  <a:srgbClr val="000000"/>
                </a:solidFill>
                <a:latin typeface="Arial"/>
                <a:ea typeface="+mn-ea"/>
                <a:cs typeface="+mn-cs"/>
              </a:rPr>
              <a:t>эффективное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управление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текстом</a:t>
            </a:r>
            <a:r>
              <a:rPr lang="en-US" sz="2000" b="0" i="0" dirty="0">
                <a:solidFill>
                  <a:srgbClr val="000000"/>
                </a:solidFill>
                <a:latin typeface="Arial"/>
                <a:ea typeface="+mn-ea"/>
                <a:cs typeface="+mn-cs"/>
              </a:rPr>
              <a:t>.</a:t>
            </a:r>
          </a:p>
          <a:p>
            <a:pPr marL="274320" lvl="1" indent="-182880" algn="l" defTabSz="914400">
              <a:spcBef>
                <a:spcPts val="300"/>
              </a:spcBef>
              <a:buClr>
                <a:srgbClr val="FDB913"/>
              </a:buClr>
              <a:buSzPct val="100000"/>
              <a:buFont typeface="Wingdings"/>
              <a:buChar char=""/>
            </a:pPr>
            <a:r>
              <a:rPr lang="en-US" sz="2000" b="0" i="0" dirty="0" err="1">
                <a:solidFill>
                  <a:srgbClr val="000000"/>
                </a:solidFill>
                <a:latin typeface="Arial"/>
                <a:ea typeface="+mn-ea"/>
                <a:cs typeface="+mn-cs"/>
              </a:rPr>
              <a:t>Встроенные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средства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администрирования</a:t>
            </a:r>
            <a:r>
              <a:rPr lang="en-US" sz="2000" b="0" i="0" dirty="0">
                <a:solidFill>
                  <a:srgbClr val="000000"/>
                </a:solidFill>
                <a:latin typeface="Arial"/>
                <a:ea typeface="+mn-ea"/>
                <a:cs typeface="+mn-cs"/>
              </a:rPr>
              <a:t>.</a:t>
            </a:r>
          </a:p>
          <a:p>
            <a:pPr marL="0" algn="l" defTabSz="914400">
              <a:buNone/>
            </a:pPr>
            <a:endParaRPr lang="en-US" dirty="0" smtClean="0"/>
          </a:p>
          <a:p>
            <a:pPr marL="0" algn="l" defTabSz="914400">
              <a:buNone/>
            </a:pPr>
            <a:endParaRPr lang="en-US" dirty="0" smtClean="0"/>
          </a:p>
          <a:p>
            <a:pPr marL="0" algn="l" defTabSz="914400">
              <a:buNone/>
            </a:pPr>
            <a:r>
              <a:rPr lang="en-US" sz="1200" b="0" i="0" dirty="0" err="1">
                <a:solidFill>
                  <a:srgbClr val="000000"/>
                </a:solidFill>
                <a:latin typeface="Arial"/>
                <a:ea typeface="+mn-ea"/>
                <a:cs typeface="+mn-cs"/>
              </a:rPr>
              <a:t>Стратегическая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ориентация</a:t>
            </a:r>
            <a:r>
              <a:rPr lang="en-US" sz="1200" b="0" i="0" baseline="0" dirty="0">
                <a:solidFill>
                  <a:srgbClr val="000000"/>
                </a:solidFill>
                <a:latin typeface="Arial"/>
                <a:ea typeface="+mn-ea"/>
                <a:cs typeface="+mn-cs"/>
              </a:rPr>
              <a:t> ASE на SAP – </a:t>
            </a:r>
            <a:r>
              <a:rPr lang="en-US" sz="1200" b="0" i="0" baseline="0" dirty="0" err="1">
                <a:solidFill>
                  <a:srgbClr val="000000"/>
                </a:solidFill>
                <a:latin typeface="Arial"/>
                <a:ea typeface="+mn-ea"/>
                <a:cs typeface="+mn-cs"/>
              </a:rPr>
              <a:t>Крис</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расскажет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подробнее</a:t>
            </a:r>
            <a:endParaRPr lang="en-US" sz="1200" b="0" i="0" baseline="0" dirty="0">
              <a:solidFill>
                <a:srgbClr val="000000"/>
              </a:solidFill>
              <a:latin typeface="Arial"/>
              <a:ea typeface="+mn-ea"/>
              <a:cs typeface="+mn-cs"/>
            </a:endParaRPr>
          </a:p>
          <a:p>
            <a:pPr marL="0" marR="0" indent="0" algn="l" defTabSz="1088136">
              <a:lnSpc>
                <a:spcPct val="100000"/>
              </a:lnSpc>
              <a:spcBef>
                <a:spcPts val="0"/>
              </a:spcBef>
              <a:spcAft>
                <a:spcPts val="0"/>
              </a:spcAft>
              <a:buNone/>
            </a:pPr>
            <a:endParaRPr lang="en-US" sz="1400" dirty="0" smtClean="0">
              <a:solidFill>
                <a:schemeClr val="tx1"/>
              </a:solidFill>
              <a:latin typeface="+mn-lt"/>
              <a:ea typeface="+mn-ea"/>
              <a:cs typeface="+mn-cs"/>
            </a:endParaRPr>
          </a:p>
          <a:p>
            <a:pPr marL="0" marR="0" indent="0" algn="l" defTabSz="1088136">
              <a:lnSpc>
                <a:spcPct val="100000"/>
              </a:lnSpc>
              <a:spcBef>
                <a:spcPts val="0"/>
              </a:spcBef>
              <a:spcAft>
                <a:spcPts val="0"/>
              </a:spcAft>
              <a:buNone/>
            </a:pPr>
            <a:r>
              <a:rPr lang="en-US" sz="1400" b="0" i="0" baseline="0" dirty="0" err="1">
                <a:solidFill>
                  <a:srgbClr val="000000"/>
                </a:solidFill>
                <a:latin typeface="Arial"/>
                <a:ea typeface="+mn-ea"/>
                <a:cs typeface="+mn-cs"/>
              </a:rPr>
              <a:t>Основные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моменты</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совместной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разработки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инноваций</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связанны</a:t>
            </a:r>
            <a:r>
              <a:rPr lang="ru-RU" sz="1400" b="0" i="0" baseline="0" dirty="0" smtClean="0">
                <a:solidFill>
                  <a:srgbClr val="000000"/>
                </a:solidFill>
                <a:latin typeface="Arial"/>
                <a:ea typeface="+mn-ea"/>
                <a:cs typeface="+mn-cs"/>
              </a:rPr>
              <a:t>е</a:t>
            </a:r>
            <a:r>
              <a:rPr lang="en-US" sz="1400" b="0" i="0" baseline="0" dirty="0" smtClean="0">
                <a:solidFill>
                  <a:srgbClr val="000000"/>
                </a:solidFill>
                <a:latin typeface="Arial"/>
                <a:ea typeface="+mn-ea"/>
                <a:cs typeface="+mn-cs"/>
              </a:rPr>
              <a:t> </a:t>
            </a:r>
            <a:r>
              <a:rPr lang="en-US" sz="1400" b="0" i="0" baseline="0" dirty="0">
                <a:solidFill>
                  <a:srgbClr val="000000"/>
                </a:solidFill>
                <a:latin typeface="Arial"/>
                <a:ea typeface="+mn-ea"/>
                <a:cs typeface="+mn-cs"/>
              </a:rPr>
              <a:t>с </a:t>
            </a:r>
            <a:r>
              <a:rPr lang="en-US" sz="1400" b="0" i="0" baseline="0" dirty="0" err="1">
                <a:solidFill>
                  <a:srgbClr val="000000"/>
                </a:solidFill>
                <a:latin typeface="Arial"/>
                <a:ea typeface="+mn-ea"/>
                <a:cs typeface="+mn-cs"/>
              </a:rPr>
              <a:t>интеграцией</a:t>
            </a:r>
            <a:r>
              <a:rPr lang="en-US" sz="1400" b="0" i="0" baseline="0" dirty="0">
                <a:solidFill>
                  <a:srgbClr val="000000"/>
                </a:solidFill>
                <a:latin typeface="Arial"/>
                <a:ea typeface="+mn-ea"/>
                <a:cs typeface="+mn-cs"/>
              </a:rPr>
              <a:t> SAP и ASE.</a:t>
            </a:r>
          </a:p>
          <a:p>
            <a:pPr marL="0" algn="l" defTabSz="914400">
              <a:buNone/>
            </a:pPr>
            <a:endParaRPr lang="en-US" dirty="0" smtClean="0"/>
          </a:p>
          <a:p>
            <a:pPr marL="0" algn="l" defTabSz="914400">
              <a:buNone/>
            </a:pPr>
            <a:r>
              <a:rPr lang="en-US" sz="1400" b="0" i="0" baseline="0" dirty="0" smtClean="0">
                <a:solidFill>
                  <a:srgbClr val="000000"/>
                </a:solidFill>
                <a:latin typeface="Arial"/>
                <a:ea typeface="+mn-ea"/>
                <a:cs typeface="+mn-cs"/>
              </a:rPr>
              <a:t>o </a:t>
            </a:r>
            <a:r>
              <a:rPr lang="en-US" sz="1400" b="0" i="0" baseline="0" dirty="0" err="1">
                <a:solidFill>
                  <a:srgbClr val="000000"/>
                </a:solidFill>
                <a:latin typeface="Arial"/>
                <a:ea typeface="+mn-ea"/>
                <a:cs typeface="+mn-cs"/>
              </a:rPr>
              <a:t>Оптимизация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подсистемы</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хранения</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Сжатие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данные</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текст</a:t>
            </a:r>
            <a:r>
              <a:rPr lang="en-US" sz="1400" b="0" i="0" baseline="0" dirty="0" smtClean="0">
                <a:solidFill>
                  <a:srgbClr val="000000"/>
                </a:solidFill>
                <a:latin typeface="Arial"/>
                <a:ea typeface="+mn-ea"/>
                <a:cs typeface="+mn-cs"/>
              </a:rPr>
              <a:t>). </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Хранилище данных, </a:t>
            </a:r>
            <a:r>
              <a:rPr lang="en-US" sz="1400" b="0" i="0" baseline="0" dirty="0" err="1">
                <a:solidFill>
                  <a:srgbClr val="000000"/>
                </a:solidFill>
                <a:latin typeface="Arial"/>
                <a:ea typeface="+mn-ea"/>
                <a:cs typeface="+mn-cs"/>
              </a:rPr>
              <a:t>ориентированное</a:t>
            </a:r>
            <a:r>
              <a:rPr lang="en-US" sz="1400" b="0" i="0" baseline="0" dirty="0">
                <a:solidFill>
                  <a:srgbClr val="000000"/>
                </a:solidFill>
                <a:latin typeface="Arial"/>
                <a:ea typeface="+mn-ea"/>
                <a:cs typeface="+mn-cs"/>
              </a:rPr>
              <a:t> на </a:t>
            </a:r>
            <a:r>
              <a:rPr lang="en-US" sz="1400" b="0" i="0" baseline="0" dirty="0" err="1">
                <a:solidFill>
                  <a:srgbClr val="000000"/>
                </a:solidFill>
                <a:latin typeface="Arial"/>
                <a:ea typeface="+mn-ea"/>
                <a:cs typeface="+mn-cs"/>
              </a:rPr>
              <a:t>работу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строками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оптимизированное</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менее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масштабных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сфер</a:t>
            </a:r>
            <a:r>
              <a:rPr lang="en-US" sz="1400" b="0" i="0" baseline="0" dirty="0">
                <a:solidFill>
                  <a:srgbClr val="000000"/>
                </a:solidFill>
                <a:latin typeface="Arial"/>
                <a:ea typeface="+mn-ea"/>
                <a:cs typeface="+mn-cs"/>
              </a:rPr>
              <a:t> бизнеса.</a:t>
            </a: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Оптимизированные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команды</a:t>
            </a:r>
            <a:r>
              <a:rPr lang="en-US" sz="1400" b="0" i="0" baseline="0" dirty="0">
                <a:solidFill>
                  <a:srgbClr val="000000"/>
                </a:solidFill>
                <a:latin typeface="Arial"/>
                <a:ea typeface="+mn-ea"/>
                <a:cs typeface="+mn-cs"/>
              </a:rPr>
              <a:t> DDL, </a:t>
            </a:r>
            <a:r>
              <a:rPr lang="en-US" sz="1400" b="0" i="0" baseline="0" dirty="0" err="1">
                <a:solidFill>
                  <a:srgbClr val="000000"/>
                </a:solidFill>
                <a:latin typeface="Arial"/>
                <a:ea typeface="+mn-ea"/>
                <a:cs typeface="+mn-cs"/>
              </a:rPr>
              <a:t>которые</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предъявляют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дополнительных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требований</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хранилищам</a:t>
            </a:r>
            <a:r>
              <a:rPr lang="en-US" sz="1400" b="0" i="0" baseline="0" dirty="0">
                <a:solidFill>
                  <a:srgbClr val="000000"/>
                </a:solidFill>
                <a:latin typeface="Arial"/>
                <a:ea typeface="+mn-ea"/>
                <a:cs typeface="+mn-cs"/>
              </a:rPr>
              <a:t> данных.</a:t>
            </a: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Возможность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отложить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выделение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места</a:t>
            </a:r>
            <a:r>
              <a:rPr lang="en-US" sz="1400" b="0" i="0" baseline="0" dirty="0">
                <a:solidFill>
                  <a:srgbClr val="000000"/>
                </a:solidFill>
                <a:latin typeface="Arial"/>
                <a:ea typeface="+mn-ea"/>
                <a:cs typeface="+mn-cs"/>
              </a:rPr>
              <a:t> на </a:t>
            </a:r>
            <a:r>
              <a:rPr lang="en-US" sz="1400" b="0" i="0" baseline="0" dirty="0" err="1">
                <a:solidFill>
                  <a:srgbClr val="000000"/>
                </a:solidFill>
                <a:latin typeface="Arial"/>
                <a:ea typeface="+mn-ea"/>
                <a:cs typeface="+mn-cs"/>
              </a:rPr>
              <a:t>дисках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под</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вновь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созданные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таблицы</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пока</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появится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реальная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необходимость</a:t>
            </a:r>
            <a:r>
              <a:rPr lang="en-US" sz="1400" b="0" i="0" baseline="0" dirty="0">
                <a:solidFill>
                  <a:srgbClr val="000000"/>
                </a:solidFill>
                <a:latin typeface="Arial"/>
                <a:ea typeface="+mn-ea"/>
                <a:cs typeface="+mn-cs"/>
              </a:rPr>
              <a:t>.</a:t>
            </a: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Управление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текстом</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Эффективное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управление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текстом</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извлечение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обновление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позволяет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свести</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минимуму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сетевой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трафик</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между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клиентами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сервером</a:t>
            </a:r>
            <a:r>
              <a:rPr lang="en-US" sz="1400" b="0" i="0" baseline="0" dirty="0">
                <a:solidFill>
                  <a:srgbClr val="000000"/>
                </a:solidFill>
                <a:latin typeface="Arial"/>
                <a:ea typeface="+mn-ea"/>
                <a:cs typeface="+mn-cs"/>
              </a:rPr>
              <a:t>.</a:t>
            </a:r>
          </a:p>
          <a:p>
            <a:pPr marL="0" algn="l" defTabSz="914400">
              <a:buNone/>
            </a:pPr>
            <a:r>
              <a:rPr lang="en-US" sz="1400" b="0" i="0" baseline="0" dirty="0">
                <a:solidFill>
                  <a:srgbClr val="000000"/>
                </a:solidFill>
                <a:latin typeface="Arial"/>
                <a:ea typeface="+mn-ea"/>
                <a:cs typeface="+mn-cs"/>
              </a:rPr>
              <a:t>	</a:t>
            </a:r>
          </a:p>
          <a:p>
            <a:pPr marL="0" algn="l" defTabSz="914400">
              <a:buNone/>
            </a:pPr>
            <a:r>
              <a:rPr lang="en-US" sz="1400" b="0" i="0" baseline="0" dirty="0">
                <a:solidFill>
                  <a:srgbClr val="000000"/>
                </a:solidFill>
                <a:latin typeface="Arial"/>
                <a:ea typeface="+mn-ea"/>
                <a:cs typeface="+mn-cs"/>
              </a:rPr>
              <a:t>o DDL для </a:t>
            </a:r>
            <a:r>
              <a:rPr lang="en-US" sz="1400" b="0" i="0" baseline="0" dirty="0" err="1">
                <a:solidFill>
                  <a:srgbClr val="000000"/>
                </a:solidFill>
                <a:latin typeface="Arial"/>
                <a:ea typeface="+mn-ea"/>
                <a:cs typeface="+mn-cs"/>
              </a:rPr>
              <a:t>многократного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использования</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другие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возможности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позволяющие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как</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можно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реже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обращаться</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администратору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баз</a:t>
            </a:r>
            <a:r>
              <a:rPr lang="en-US" sz="1400" b="0" i="0" baseline="0" dirty="0">
                <a:solidFill>
                  <a:srgbClr val="000000"/>
                </a:solidFill>
                <a:latin typeface="Arial"/>
                <a:ea typeface="+mn-ea"/>
                <a:cs typeface="+mn-cs"/>
              </a:rPr>
              <a:t> </a:t>
            </a:r>
            <a:r>
              <a:rPr lang="en-US" sz="1400" b="0" i="0" baseline="0" dirty="0" smtClean="0">
                <a:solidFill>
                  <a:srgbClr val="000000"/>
                </a:solidFill>
                <a:latin typeface="Arial"/>
                <a:ea typeface="+mn-ea"/>
                <a:cs typeface="+mn-cs"/>
              </a:rPr>
              <a:t>данных</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Операции</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требующие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приостановки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бизнес-процессов</a:t>
            </a:r>
            <a:r>
              <a:rPr lang="en-US" sz="1400" b="0" i="0" baseline="0" dirty="0">
                <a:solidFill>
                  <a:srgbClr val="000000"/>
                </a:solidFill>
                <a:latin typeface="Arial"/>
                <a:ea typeface="+mn-ea"/>
                <a:cs typeface="+mn-cs"/>
              </a:rPr>
              <a:t> или </a:t>
            </a:r>
            <a:r>
              <a:rPr lang="en-US" sz="1400" b="0" i="0" baseline="0" dirty="0" err="1">
                <a:solidFill>
                  <a:srgbClr val="000000"/>
                </a:solidFill>
                <a:latin typeface="Arial"/>
                <a:ea typeface="+mn-ea"/>
                <a:cs typeface="+mn-cs"/>
              </a:rPr>
              <a:t>транзакций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например</a:t>
            </a:r>
            <a:r>
              <a:rPr lang="en-US" sz="1400" b="0" i="0" baseline="0" dirty="0">
                <a:solidFill>
                  <a:srgbClr val="000000"/>
                </a:solidFill>
                <a:latin typeface="Arial"/>
                <a:ea typeface="+mn-ea"/>
                <a:cs typeface="+mn-cs"/>
              </a:rPr>
              <a:t>, с </a:t>
            </a:r>
            <a:r>
              <a:rPr lang="en-US" sz="1400" b="0" i="0" baseline="0" dirty="0" err="1">
                <a:solidFill>
                  <a:srgbClr val="000000"/>
                </a:solidFill>
                <a:latin typeface="Arial"/>
                <a:ea typeface="+mn-ea"/>
                <a:cs typeface="+mn-cs"/>
              </a:rPr>
              <a:t>целью</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реорганизации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таблиц</a:t>
            </a:r>
            <a:r>
              <a:rPr lang="en-US" sz="1400" b="0" i="0" baseline="0" dirty="0">
                <a:solidFill>
                  <a:srgbClr val="000000"/>
                </a:solidFill>
                <a:latin typeface="Arial"/>
                <a:ea typeface="+mn-ea"/>
                <a:cs typeface="+mn-cs"/>
              </a:rPr>
              <a:t> </a:t>
            </a:r>
            <a:r>
              <a:rPr lang="en-US" sz="1400" b="0" i="0" baseline="0" dirty="0" smtClean="0">
                <a:solidFill>
                  <a:srgbClr val="000000"/>
                </a:solidFill>
                <a:latin typeface="Arial"/>
                <a:ea typeface="+mn-ea"/>
                <a:cs typeface="+mn-cs"/>
              </a:rPr>
              <a:t>данных</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Усовершенствованные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инструменты</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диагностики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мониторинга</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позволяют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администратору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баз</a:t>
            </a:r>
            <a:r>
              <a:rPr lang="en-US" sz="1400" b="0" i="0" baseline="0" dirty="0">
                <a:solidFill>
                  <a:srgbClr val="000000"/>
                </a:solidFill>
                <a:latin typeface="Arial"/>
                <a:ea typeface="+mn-ea"/>
                <a:cs typeface="+mn-cs"/>
              </a:rPr>
              <a:t> данных </a:t>
            </a:r>
            <a:r>
              <a:rPr lang="en-US" sz="1400" b="0" i="0" baseline="0" dirty="0" err="1">
                <a:solidFill>
                  <a:srgbClr val="000000"/>
                </a:solidFill>
                <a:latin typeface="Arial"/>
                <a:ea typeface="+mn-ea"/>
                <a:cs typeface="+mn-cs"/>
              </a:rPr>
              <a:t>использовать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единый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пульт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управления</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решения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всех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соответствующих</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задач</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Инструменты</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повышения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эффективности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ускорения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процесса</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диагностики</a:t>
            </a:r>
            <a:r>
              <a:rPr lang="ru-RU" sz="1400" b="0" i="0" baseline="0" dirty="0" smtClean="0">
                <a:solidFill>
                  <a:srgbClr val="000000"/>
                </a:solidFill>
                <a:latin typeface="Arial"/>
                <a:ea typeface="+mn-ea"/>
                <a:cs typeface="+mn-cs"/>
              </a:rPr>
              <a:t>, а также </a:t>
            </a:r>
            <a:r>
              <a:rPr lang="en-US" sz="1400" b="0" i="0" baseline="0" dirty="0" err="1" smtClean="0">
                <a:solidFill>
                  <a:srgbClr val="000000"/>
                </a:solidFill>
                <a:latin typeface="Arial"/>
                <a:ea typeface="+mn-ea"/>
                <a:cs typeface="+mn-cs"/>
              </a:rPr>
              <a:t>решения</a:t>
            </a:r>
            <a:r>
              <a:rPr lang="en-US" sz="1400" b="0" i="0" baseline="0" dirty="0" smtClean="0">
                <a:solidFill>
                  <a:srgbClr val="000000"/>
                </a:solidFill>
                <a:latin typeface="Arial"/>
                <a:ea typeface="+mn-ea"/>
                <a:cs typeface="+mn-cs"/>
              </a:rPr>
              <a:t> </a:t>
            </a:r>
            <a:r>
              <a:rPr lang="en-US" sz="1400" b="0" i="0" baseline="0" dirty="0" err="1">
                <a:solidFill>
                  <a:srgbClr val="000000"/>
                </a:solidFill>
                <a:latin typeface="Arial"/>
                <a:ea typeface="+mn-ea"/>
                <a:cs typeface="+mn-cs"/>
              </a:rPr>
              <a:t>проблем</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возникающих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между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клиентом</a:t>
            </a:r>
            <a:r>
              <a:rPr lang="en-US" sz="1400" b="0" i="0" baseline="0" dirty="0">
                <a:solidFill>
                  <a:srgbClr val="000000"/>
                </a:solidFill>
                <a:latin typeface="Arial"/>
                <a:ea typeface="+mn-ea"/>
                <a:cs typeface="+mn-cs"/>
              </a:rPr>
              <a:t> SAP и SAP/Sybase CS&amp;S.</a:t>
            </a:r>
          </a:p>
          <a:p>
            <a:pPr marL="0" algn="l" defTabSz="914400">
              <a:buNone/>
            </a:pPr>
            <a:endParaRPr lang="en-US" dirty="0" smtClean="0"/>
          </a:p>
          <a:p>
            <a:pPr marL="0" algn="l" defTabSz="914400">
              <a:buNone/>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9</a:t>
            </a:fld>
            <a:endParaRPr lang="de-DE" sz="1000" b="0" i="0">
              <a:latin typeface="Arial"/>
              <a:ea typeface="+mn-ea"/>
              <a:cs typeface="+mn-cs"/>
            </a:endParaRPr>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fontScale="62500" lnSpcReduction="20000"/>
          </a:bodyPr>
          <a:lstStyle/>
          <a:p>
            <a:pPr marL="274320" lvl="1" indent="-182880" algn="l" defTabSz="914400">
              <a:spcBef>
                <a:spcPts val="300"/>
              </a:spcBef>
              <a:buClr>
                <a:srgbClr val="FDB913"/>
              </a:buClr>
              <a:buSzPct val="100000"/>
              <a:buFont typeface="Wingdings"/>
              <a:buChar char=""/>
            </a:pPr>
            <a:r>
              <a:rPr lang="en-US" sz="2000" b="0" i="0" dirty="0" err="1">
                <a:solidFill>
                  <a:srgbClr val="000000"/>
                </a:solidFill>
                <a:latin typeface="Arial"/>
                <a:ea typeface="+mn-ea"/>
                <a:cs typeface="+mn-cs"/>
              </a:rPr>
              <a:t>Оптимизация</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подсистемы</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хранения</a:t>
            </a:r>
            <a:r>
              <a:rPr lang="en-US" sz="2000" b="0" i="0" dirty="0">
                <a:solidFill>
                  <a:srgbClr val="000000"/>
                </a:solidFill>
                <a:latin typeface="Arial"/>
                <a:ea typeface="+mn-ea"/>
                <a:cs typeface="+mn-cs"/>
              </a:rPr>
              <a:t>.</a:t>
            </a:r>
          </a:p>
          <a:p>
            <a:pPr marL="274320" lvl="1" indent="-182880" algn="l" defTabSz="914400">
              <a:spcBef>
                <a:spcPts val="300"/>
              </a:spcBef>
              <a:buClr>
                <a:srgbClr val="FDB913"/>
              </a:buClr>
              <a:buSzPct val="100000"/>
              <a:buFont typeface="Wingdings"/>
              <a:buChar char=""/>
            </a:pPr>
            <a:r>
              <a:rPr lang="en-US" sz="2000" b="0" i="0" dirty="0">
                <a:solidFill>
                  <a:srgbClr val="000000"/>
                </a:solidFill>
                <a:latin typeface="Arial"/>
                <a:ea typeface="+mn-ea"/>
                <a:cs typeface="+mn-cs"/>
              </a:rPr>
              <a:t>Более </a:t>
            </a:r>
            <a:r>
              <a:rPr lang="en-US" sz="2000" b="0" i="0" dirty="0" err="1">
                <a:solidFill>
                  <a:srgbClr val="000000"/>
                </a:solidFill>
                <a:latin typeface="Arial"/>
                <a:ea typeface="+mn-ea"/>
                <a:cs typeface="+mn-cs"/>
              </a:rPr>
              <a:t>эффективное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управление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текстом</a:t>
            </a:r>
            <a:r>
              <a:rPr lang="en-US" sz="2000" b="0" i="0" dirty="0">
                <a:solidFill>
                  <a:srgbClr val="000000"/>
                </a:solidFill>
                <a:latin typeface="Arial"/>
                <a:ea typeface="+mn-ea"/>
                <a:cs typeface="+mn-cs"/>
              </a:rPr>
              <a:t>.</a:t>
            </a:r>
          </a:p>
          <a:p>
            <a:pPr marL="274320" lvl="1" indent="-182880" algn="l" defTabSz="914400">
              <a:spcBef>
                <a:spcPts val="300"/>
              </a:spcBef>
              <a:buClr>
                <a:srgbClr val="FDB913"/>
              </a:buClr>
              <a:buSzPct val="100000"/>
              <a:buFont typeface="Wingdings"/>
              <a:buChar char=""/>
            </a:pPr>
            <a:r>
              <a:rPr lang="en-US" sz="2000" b="0" i="0" dirty="0" err="1">
                <a:solidFill>
                  <a:srgbClr val="000000"/>
                </a:solidFill>
                <a:latin typeface="Arial"/>
                <a:ea typeface="+mn-ea"/>
                <a:cs typeface="+mn-cs"/>
              </a:rPr>
              <a:t>Встроенные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средства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администрирования</a:t>
            </a:r>
            <a:r>
              <a:rPr lang="en-US" sz="2000" b="0" i="0" dirty="0">
                <a:solidFill>
                  <a:srgbClr val="000000"/>
                </a:solidFill>
                <a:latin typeface="Arial"/>
                <a:ea typeface="+mn-ea"/>
                <a:cs typeface="+mn-cs"/>
              </a:rPr>
              <a:t>.</a:t>
            </a:r>
          </a:p>
          <a:p>
            <a:pPr marL="0" algn="l" defTabSz="914400">
              <a:buNone/>
            </a:pPr>
            <a:endParaRPr lang="en-US" dirty="0" smtClean="0"/>
          </a:p>
          <a:p>
            <a:pPr marL="0" algn="l" defTabSz="914400">
              <a:buNone/>
            </a:pPr>
            <a:endParaRPr lang="en-US" dirty="0" smtClean="0"/>
          </a:p>
          <a:p>
            <a:pPr marL="0" algn="l" defTabSz="914400">
              <a:buNone/>
            </a:pPr>
            <a:r>
              <a:rPr lang="en-US" sz="1200" b="0" i="0" dirty="0" err="1">
                <a:solidFill>
                  <a:srgbClr val="000000"/>
                </a:solidFill>
                <a:latin typeface="Arial"/>
                <a:ea typeface="+mn-ea"/>
                <a:cs typeface="+mn-cs"/>
              </a:rPr>
              <a:t>Стратегическая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ориентация</a:t>
            </a:r>
            <a:r>
              <a:rPr lang="en-US" sz="1200" b="0" i="0" baseline="0" dirty="0">
                <a:solidFill>
                  <a:srgbClr val="000000"/>
                </a:solidFill>
                <a:latin typeface="Arial"/>
                <a:ea typeface="+mn-ea"/>
                <a:cs typeface="+mn-cs"/>
              </a:rPr>
              <a:t> ASE на SAP – </a:t>
            </a:r>
            <a:r>
              <a:rPr lang="en-US" sz="1200" b="0" i="0" baseline="0" dirty="0" err="1">
                <a:solidFill>
                  <a:srgbClr val="000000"/>
                </a:solidFill>
                <a:latin typeface="Arial"/>
                <a:ea typeface="+mn-ea"/>
                <a:cs typeface="+mn-cs"/>
              </a:rPr>
              <a:t>Крис</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расскажет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подробнее</a:t>
            </a:r>
            <a:endParaRPr lang="en-US" sz="1200" b="0" i="0" baseline="0" dirty="0">
              <a:solidFill>
                <a:srgbClr val="000000"/>
              </a:solidFill>
              <a:latin typeface="Arial"/>
              <a:ea typeface="+mn-ea"/>
              <a:cs typeface="+mn-cs"/>
            </a:endParaRPr>
          </a:p>
          <a:p>
            <a:pPr marL="0" marR="0" indent="0" algn="l" defTabSz="1088136">
              <a:lnSpc>
                <a:spcPct val="100000"/>
              </a:lnSpc>
              <a:spcBef>
                <a:spcPts val="0"/>
              </a:spcBef>
              <a:spcAft>
                <a:spcPts val="0"/>
              </a:spcAft>
              <a:buNone/>
            </a:pPr>
            <a:endParaRPr lang="en-US" sz="1400" dirty="0" smtClean="0">
              <a:solidFill>
                <a:schemeClr val="tx1"/>
              </a:solidFill>
              <a:latin typeface="+mn-lt"/>
              <a:ea typeface="+mn-ea"/>
              <a:cs typeface="+mn-cs"/>
            </a:endParaRPr>
          </a:p>
          <a:p>
            <a:pPr marL="0" marR="0" indent="0" algn="l" defTabSz="1088136">
              <a:lnSpc>
                <a:spcPct val="100000"/>
              </a:lnSpc>
              <a:spcBef>
                <a:spcPts val="0"/>
              </a:spcBef>
              <a:spcAft>
                <a:spcPts val="0"/>
              </a:spcAft>
              <a:buNone/>
            </a:pPr>
            <a:r>
              <a:rPr lang="en-US" sz="1400" b="0" i="0" baseline="0" dirty="0" err="1">
                <a:solidFill>
                  <a:srgbClr val="000000"/>
                </a:solidFill>
                <a:latin typeface="Arial"/>
                <a:ea typeface="+mn-ea"/>
                <a:cs typeface="+mn-cs"/>
              </a:rPr>
              <a:t>Основные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моменты</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совместной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разработки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инноваций</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связанны</a:t>
            </a:r>
            <a:r>
              <a:rPr lang="ru-RU" sz="1400" b="0" i="0" baseline="0" dirty="0" smtClean="0">
                <a:solidFill>
                  <a:srgbClr val="000000"/>
                </a:solidFill>
                <a:latin typeface="Arial"/>
                <a:ea typeface="+mn-ea"/>
                <a:cs typeface="+mn-cs"/>
              </a:rPr>
              <a:t>е</a:t>
            </a:r>
            <a:r>
              <a:rPr lang="en-US" sz="1400" b="0" i="0" baseline="0" dirty="0" smtClean="0">
                <a:solidFill>
                  <a:srgbClr val="000000"/>
                </a:solidFill>
                <a:latin typeface="Arial"/>
                <a:ea typeface="+mn-ea"/>
                <a:cs typeface="+mn-cs"/>
              </a:rPr>
              <a:t> </a:t>
            </a:r>
            <a:r>
              <a:rPr lang="en-US" sz="1400" b="0" i="0" baseline="0" dirty="0">
                <a:solidFill>
                  <a:srgbClr val="000000"/>
                </a:solidFill>
                <a:latin typeface="Arial"/>
                <a:ea typeface="+mn-ea"/>
                <a:cs typeface="+mn-cs"/>
              </a:rPr>
              <a:t>с </a:t>
            </a:r>
            <a:r>
              <a:rPr lang="en-US" sz="1400" b="0" i="0" baseline="0" dirty="0" err="1">
                <a:solidFill>
                  <a:srgbClr val="000000"/>
                </a:solidFill>
                <a:latin typeface="Arial"/>
                <a:ea typeface="+mn-ea"/>
                <a:cs typeface="+mn-cs"/>
              </a:rPr>
              <a:t>интеграцией</a:t>
            </a:r>
            <a:r>
              <a:rPr lang="en-US" sz="1400" b="0" i="0" baseline="0" dirty="0">
                <a:solidFill>
                  <a:srgbClr val="000000"/>
                </a:solidFill>
                <a:latin typeface="Arial"/>
                <a:ea typeface="+mn-ea"/>
                <a:cs typeface="+mn-cs"/>
              </a:rPr>
              <a:t> SAP и ASE.</a:t>
            </a:r>
          </a:p>
          <a:p>
            <a:pPr marL="0" algn="l" defTabSz="914400">
              <a:buNone/>
            </a:pPr>
            <a:endParaRPr lang="en-US" dirty="0" smtClean="0"/>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Оптимизация</a:t>
            </a:r>
            <a:r>
              <a:rPr lang="en-US" sz="1400" b="0" i="0" baseline="0" dirty="0">
                <a:solidFill>
                  <a:srgbClr val="000000"/>
                </a:solidFill>
                <a:latin typeface="Arial"/>
                <a:ea typeface="+mn-ea"/>
                <a:cs typeface="+mn-cs"/>
              </a:rPr>
              <a:t> хранилищ </a:t>
            </a:r>
            <a:r>
              <a:rPr lang="en-US" sz="1400" b="0" i="0" baseline="0" dirty="0" smtClean="0">
                <a:solidFill>
                  <a:srgbClr val="000000"/>
                </a:solidFill>
                <a:latin typeface="Arial"/>
                <a:ea typeface="+mn-ea"/>
                <a:cs typeface="+mn-cs"/>
              </a:rPr>
              <a:t>данных</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Сжатие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данные</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текст</a:t>
            </a:r>
            <a:r>
              <a:rPr lang="en-US" sz="1400" b="0" i="0" baseline="0" dirty="0" smtClean="0">
                <a:solidFill>
                  <a:srgbClr val="000000"/>
                </a:solidFill>
                <a:latin typeface="Arial"/>
                <a:ea typeface="+mn-ea"/>
                <a:cs typeface="+mn-cs"/>
              </a:rPr>
              <a:t>). </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Хранилище данных, </a:t>
            </a:r>
            <a:r>
              <a:rPr lang="en-US" sz="1400" b="0" i="0" baseline="0" dirty="0" err="1">
                <a:solidFill>
                  <a:srgbClr val="000000"/>
                </a:solidFill>
                <a:latin typeface="Arial"/>
                <a:ea typeface="+mn-ea"/>
                <a:cs typeface="+mn-cs"/>
              </a:rPr>
              <a:t>ориентированное</a:t>
            </a:r>
            <a:r>
              <a:rPr lang="en-US" sz="1400" b="0" i="0" baseline="0" dirty="0">
                <a:solidFill>
                  <a:srgbClr val="000000"/>
                </a:solidFill>
                <a:latin typeface="Arial"/>
                <a:ea typeface="+mn-ea"/>
                <a:cs typeface="+mn-cs"/>
              </a:rPr>
              <a:t> на </a:t>
            </a:r>
            <a:r>
              <a:rPr lang="en-US" sz="1400" b="0" i="0" baseline="0" dirty="0" err="1">
                <a:solidFill>
                  <a:srgbClr val="000000"/>
                </a:solidFill>
                <a:latin typeface="Arial"/>
                <a:ea typeface="+mn-ea"/>
                <a:cs typeface="+mn-cs"/>
              </a:rPr>
              <a:t>работу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строками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оптимизированное</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менее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масштабных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сфер</a:t>
            </a:r>
            <a:r>
              <a:rPr lang="en-US" sz="1400" b="0" i="0" baseline="0" dirty="0">
                <a:solidFill>
                  <a:srgbClr val="000000"/>
                </a:solidFill>
                <a:latin typeface="Arial"/>
                <a:ea typeface="+mn-ea"/>
                <a:cs typeface="+mn-cs"/>
              </a:rPr>
              <a:t> бизнеса.</a:t>
            </a: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Оптимизированные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команды</a:t>
            </a:r>
            <a:r>
              <a:rPr lang="en-US" sz="1400" b="0" i="0" baseline="0" dirty="0">
                <a:solidFill>
                  <a:srgbClr val="000000"/>
                </a:solidFill>
                <a:latin typeface="Arial"/>
                <a:ea typeface="+mn-ea"/>
                <a:cs typeface="+mn-cs"/>
              </a:rPr>
              <a:t> DDL, </a:t>
            </a:r>
            <a:r>
              <a:rPr lang="en-US" sz="1400" b="0" i="0" baseline="0" dirty="0" err="1">
                <a:solidFill>
                  <a:srgbClr val="000000"/>
                </a:solidFill>
                <a:latin typeface="Arial"/>
                <a:ea typeface="+mn-ea"/>
                <a:cs typeface="+mn-cs"/>
              </a:rPr>
              <a:t>которые</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предъявляют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дополнительных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требований</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хранилищам</a:t>
            </a:r>
            <a:r>
              <a:rPr lang="en-US" sz="1400" b="0" i="0" baseline="0" dirty="0">
                <a:solidFill>
                  <a:srgbClr val="000000"/>
                </a:solidFill>
                <a:latin typeface="Arial"/>
                <a:ea typeface="+mn-ea"/>
                <a:cs typeface="+mn-cs"/>
              </a:rPr>
              <a:t> данных.</a:t>
            </a: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Возможность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отложить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выделение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места</a:t>
            </a:r>
            <a:r>
              <a:rPr lang="en-US" sz="1400" b="0" i="0" baseline="0" dirty="0">
                <a:solidFill>
                  <a:srgbClr val="000000"/>
                </a:solidFill>
                <a:latin typeface="Arial"/>
                <a:ea typeface="+mn-ea"/>
                <a:cs typeface="+mn-cs"/>
              </a:rPr>
              <a:t> на </a:t>
            </a:r>
            <a:r>
              <a:rPr lang="en-US" sz="1400" b="0" i="0" baseline="0" dirty="0" err="1">
                <a:solidFill>
                  <a:srgbClr val="000000"/>
                </a:solidFill>
                <a:latin typeface="Arial"/>
                <a:ea typeface="+mn-ea"/>
                <a:cs typeface="+mn-cs"/>
              </a:rPr>
              <a:t>дисках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под</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вновь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созданные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таблицы</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пока</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появится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реальная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необходимость</a:t>
            </a:r>
            <a:r>
              <a:rPr lang="en-US" sz="1400" b="0" i="0" baseline="0" dirty="0">
                <a:solidFill>
                  <a:srgbClr val="000000"/>
                </a:solidFill>
                <a:latin typeface="Arial"/>
                <a:ea typeface="+mn-ea"/>
                <a:cs typeface="+mn-cs"/>
              </a:rPr>
              <a:t>.</a:t>
            </a: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Управление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текстом</a:t>
            </a:r>
            <a:endParaRPr lang="en-US" sz="1400" b="0" i="0" baseline="0" dirty="0">
              <a:solidFill>
                <a:srgbClr val="000000"/>
              </a:solidFill>
              <a:latin typeface="Arial"/>
              <a:ea typeface="+mn-ea"/>
              <a:cs typeface="+mn-cs"/>
            </a:endParaRPr>
          </a:p>
          <a:p>
            <a:pPr marL="0" algn="l" defTabSz="914400">
              <a:buNone/>
            </a:pPr>
            <a:r>
              <a:rPr lang="en-US" sz="1400" b="0" i="0" baseline="0" dirty="0">
                <a:solidFill>
                  <a:srgbClr val="000000"/>
                </a:solidFill>
                <a:latin typeface="Arial"/>
                <a:ea typeface="+mn-ea"/>
                <a:cs typeface="+mn-cs"/>
              </a:rPr>
              <a:t>	- </a:t>
            </a:r>
            <a:r>
              <a:rPr lang="en-US" sz="1400" b="0" i="0" baseline="0" dirty="0" err="1">
                <a:solidFill>
                  <a:srgbClr val="000000"/>
                </a:solidFill>
                <a:latin typeface="Arial"/>
                <a:ea typeface="+mn-ea"/>
                <a:cs typeface="+mn-cs"/>
              </a:rPr>
              <a:t>Эффективное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управление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текстом</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извлечение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обновление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позволяет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свести</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минимуму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сетевой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трафик</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между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клиентами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сервером</a:t>
            </a:r>
            <a:r>
              <a:rPr lang="en-US" sz="1400" b="0" i="0" baseline="0" dirty="0">
                <a:solidFill>
                  <a:srgbClr val="000000"/>
                </a:solidFill>
                <a:latin typeface="Arial"/>
                <a:ea typeface="+mn-ea"/>
                <a:cs typeface="+mn-cs"/>
              </a:rPr>
              <a:t>.</a:t>
            </a:r>
          </a:p>
          <a:p>
            <a:pPr marL="0" algn="l" defTabSz="914400">
              <a:buNone/>
            </a:pPr>
            <a:r>
              <a:rPr lang="en-US" sz="1400" b="0" i="0" baseline="0" dirty="0">
                <a:solidFill>
                  <a:srgbClr val="000000"/>
                </a:solidFill>
                <a:latin typeface="Arial"/>
                <a:ea typeface="+mn-ea"/>
                <a:cs typeface="+mn-cs"/>
              </a:rPr>
              <a:t>	</a:t>
            </a:r>
          </a:p>
          <a:p>
            <a:pPr marL="0" algn="l" defTabSz="914400">
              <a:buNone/>
            </a:pPr>
            <a:r>
              <a:rPr lang="en-US" sz="1400" b="0" i="0" baseline="0" dirty="0">
                <a:solidFill>
                  <a:srgbClr val="000000"/>
                </a:solidFill>
                <a:latin typeface="Arial"/>
                <a:ea typeface="+mn-ea"/>
                <a:cs typeface="+mn-cs"/>
              </a:rPr>
              <a:t>o DDL для </a:t>
            </a:r>
            <a:r>
              <a:rPr lang="en-US" sz="1400" b="0" i="0" baseline="0" dirty="0" err="1">
                <a:solidFill>
                  <a:srgbClr val="000000"/>
                </a:solidFill>
                <a:latin typeface="Arial"/>
                <a:ea typeface="+mn-ea"/>
                <a:cs typeface="+mn-cs"/>
              </a:rPr>
              <a:t>многократного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использования</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другие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возможности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позволяющие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как</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можно</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реже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обращаться</a:t>
            </a:r>
            <a:r>
              <a:rPr lang="en-US" sz="1400" b="0" i="0" baseline="0" dirty="0">
                <a:solidFill>
                  <a:srgbClr val="000000"/>
                </a:solidFill>
                <a:latin typeface="Arial"/>
                <a:ea typeface="+mn-ea"/>
                <a:cs typeface="+mn-cs"/>
              </a:rPr>
              <a:t> к </a:t>
            </a:r>
            <a:r>
              <a:rPr lang="en-US" sz="1400" b="0" i="0" baseline="0" dirty="0" err="1">
                <a:solidFill>
                  <a:srgbClr val="000000"/>
                </a:solidFill>
                <a:latin typeface="Arial"/>
                <a:ea typeface="+mn-ea"/>
                <a:cs typeface="+mn-cs"/>
              </a:rPr>
              <a:t>администратору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баз</a:t>
            </a:r>
            <a:r>
              <a:rPr lang="en-US" sz="1400" b="0" i="0" baseline="0" dirty="0">
                <a:solidFill>
                  <a:srgbClr val="000000"/>
                </a:solidFill>
                <a:latin typeface="Arial"/>
                <a:ea typeface="+mn-ea"/>
                <a:cs typeface="+mn-cs"/>
              </a:rPr>
              <a:t> </a:t>
            </a:r>
            <a:r>
              <a:rPr lang="en-US" sz="1400" b="0" i="0" baseline="0" dirty="0" smtClean="0">
                <a:solidFill>
                  <a:srgbClr val="000000"/>
                </a:solidFill>
                <a:latin typeface="Arial"/>
                <a:ea typeface="+mn-ea"/>
                <a:cs typeface="+mn-cs"/>
              </a:rPr>
              <a:t>данных</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Операции</a:t>
            </a:r>
            <a:r>
              <a:rPr lang="en-US" sz="1400" b="0" i="0" baseline="0" dirty="0">
                <a:solidFill>
                  <a:srgbClr val="000000"/>
                </a:solidFill>
                <a:latin typeface="Arial"/>
                <a:ea typeface="+mn-ea"/>
                <a:cs typeface="+mn-cs"/>
              </a:rPr>
              <a:t>, не </a:t>
            </a:r>
            <a:r>
              <a:rPr lang="en-US" sz="1400" b="0" i="0" baseline="0" dirty="0" err="1">
                <a:solidFill>
                  <a:srgbClr val="000000"/>
                </a:solidFill>
                <a:latin typeface="Arial"/>
                <a:ea typeface="+mn-ea"/>
                <a:cs typeface="+mn-cs"/>
              </a:rPr>
              <a:t>требующие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приостановки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бизнес-процессов</a:t>
            </a:r>
            <a:r>
              <a:rPr lang="en-US" sz="1400" b="0" i="0" baseline="0" dirty="0">
                <a:solidFill>
                  <a:srgbClr val="000000"/>
                </a:solidFill>
                <a:latin typeface="Arial"/>
                <a:ea typeface="+mn-ea"/>
                <a:cs typeface="+mn-cs"/>
              </a:rPr>
              <a:t> или </a:t>
            </a:r>
            <a:r>
              <a:rPr lang="en-US" sz="1400" b="0" i="0" baseline="0" dirty="0" err="1">
                <a:solidFill>
                  <a:srgbClr val="000000"/>
                </a:solidFill>
                <a:latin typeface="Arial"/>
                <a:ea typeface="+mn-ea"/>
                <a:cs typeface="+mn-cs"/>
              </a:rPr>
              <a:t>транзакций</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например</a:t>
            </a:r>
            <a:r>
              <a:rPr lang="en-US" sz="1400" b="0" i="0" baseline="0" dirty="0">
                <a:solidFill>
                  <a:srgbClr val="000000"/>
                </a:solidFill>
                <a:latin typeface="Arial"/>
                <a:ea typeface="+mn-ea"/>
                <a:cs typeface="+mn-cs"/>
              </a:rPr>
              <a:t>, с </a:t>
            </a:r>
            <a:r>
              <a:rPr lang="en-US" sz="1400" b="0" i="0" baseline="0" dirty="0" err="1">
                <a:solidFill>
                  <a:srgbClr val="000000"/>
                </a:solidFill>
                <a:latin typeface="Arial"/>
                <a:ea typeface="+mn-ea"/>
                <a:cs typeface="+mn-cs"/>
              </a:rPr>
              <a:t>целью</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реорганизации</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таблиц</a:t>
            </a:r>
            <a:r>
              <a:rPr lang="en-US" sz="1400" b="0" i="0" baseline="0" dirty="0">
                <a:solidFill>
                  <a:srgbClr val="000000"/>
                </a:solidFill>
                <a:latin typeface="Arial"/>
                <a:ea typeface="+mn-ea"/>
                <a:cs typeface="+mn-cs"/>
              </a:rPr>
              <a:t> </a:t>
            </a:r>
            <a:r>
              <a:rPr lang="en-US" sz="1400" b="0" i="0" baseline="0" dirty="0" smtClean="0">
                <a:solidFill>
                  <a:srgbClr val="000000"/>
                </a:solidFill>
                <a:latin typeface="Arial"/>
                <a:ea typeface="+mn-ea"/>
                <a:cs typeface="+mn-cs"/>
              </a:rPr>
              <a:t>данных</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Усовершенствованные</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инструменты</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диагностики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мониторинга</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позволяют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администратору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баз</a:t>
            </a:r>
            <a:r>
              <a:rPr lang="en-US" sz="1400" b="0" i="0" baseline="0" dirty="0">
                <a:solidFill>
                  <a:srgbClr val="000000"/>
                </a:solidFill>
                <a:latin typeface="Arial"/>
                <a:ea typeface="+mn-ea"/>
                <a:cs typeface="+mn-cs"/>
              </a:rPr>
              <a:t> данных </a:t>
            </a:r>
            <a:r>
              <a:rPr lang="en-US" sz="1400" b="0" i="0" baseline="0" dirty="0" err="1">
                <a:solidFill>
                  <a:srgbClr val="000000"/>
                </a:solidFill>
                <a:latin typeface="Arial"/>
                <a:ea typeface="+mn-ea"/>
                <a:cs typeface="+mn-cs"/>
              </a:rPr>
              <a:t>использовать</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один</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пульт</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управления</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решения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всех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соответствующих</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задач</a:t>
            </a:r>
            <a:endParaRPr lang="en-US" sz="1400" b="0" i="0" baseline="0" dirty="0">
              <a:solidFill>
                <a:srgbClr val="000000"/>
              </a:solidFill>
              <a:latin typeface="Arial"/>
              <a:ea typeface="+mn-ea"/>
              <a:cs typeface="+mn-cs"/>
            </a:endParaRPr>
          </a:p>
          <a:p>
            <a:pPr marL="0" algn="l" defTabSz="914400">
              <a:buNone/>
            </a:pPr>
            <a:endParaRPr lang="en-US" sz="1400" dirty="0" smtClean="0">
              <a:solidFill>
                <a:schemeClr val="tx1"/>
              </a:solidFill>
              <a:latin typeface="+mn-lt"/>
              <a:ea typeface="+mn-ea"/>
              <a:cs typeface="+mn-cs"/>
            </a:endParaRPr>
          </a:p>
          <a:p>
            <a:pPr marL="0" algn="l" defTabSz="914400">
              <a:buNone/>
            </a:pPr>
            <a:r>
              <a:rPr lang="en-US" sz="1400" b="0" i="0" baseline="0" dirty="0">
                <a:solidFill>
                  <a:srgbClr val="000000"/>
                </a:solidFill>
                <a:latin typeface="Arial"/>
                <a:ea typeface="+mn-ea"/>
                <a:cs typeface="+mn-cs"/>
              </a:rPr>
              <a:t>o </a:t>
            </a:r>
            <a:r>
              <a:rPr lang="en-US" sz="1400" b="0" i="0" baseline="0" dirty="0" err="1">
                <a:solidFill>
                  <a:srgbClr val="000000"/>
                </a:solidFill>
                <a:latin typeface="Arial"/>
                <a:ea typeface="+mn-ea"/>
                <a:cs typeface="+mn-cs"/>
              </a:rPr>
              <a:t>Инструменты</a:t>
            </a:r>
            <a:r>
              <a:rPr lang="en-US" sz="1400" b="0" i="0" baseline="0" dirty="0">
                <a:solidFill>
                  <a:srgbClr val="000000"/>
                </a:solidFill>
                <a:latin typeface="Arial"/>
                <a:ea typeface="+mn-ea"/>
                <a:cs typeface="+mn-cs"/>
              </a:rPr>
              <a:t> для </a:t>
            </a:r>
            <a:r>
              <a:rPr lang="en-US" sz="1400" b="0" i="0" baseline="0" dirty="0" err="1">
                <a:solidFill>
                  <a:srgbClr val="000000"/>
                </a:solidFill>
                <a:latin typeface="Arial"/>
                <a:ea typeface="+mn-ea"/>
                <a:cs typeface="+mn-cs"/>
              </a:rPr>
              <a:t>повышения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эффективности</a:t>
            </a:r>
            <a:r>
              <a:rPr lang="en-US" sz="1400" b="0" i="0" baseline="0" dirty="0">
                <a:solidFill>
                  <a:srgbClr val="000000"/>
                </a:solidFill>
                <a:latin typeface="Arial"/>
                <a:ea typeface="+mn-ea"/>
                <a:cs typeface="+mn-cs"/>
              </a:rPr>
              <a:t> и </a:t>
            </a:r>
            <a:r>
              <a:rPr lang="en-US" sz="1400" b="0" i="0" baseline="0" dirty="0" err="1">
                <a:solidFill>
                  <a:srgbClr val="000000"/>
                </a:solidFill>
                <a:latin typeface="Arial"/>
                <a:ea typeface="+mn-ea"/>
                <a:cs typeface="+mn-cs"/>
              </a:rPr>
              <a:t>ускорения</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процесса</a:t>
            </a:r>
            <a:r>
              <a:rPr lang="en-US" sz="1400" b="0" i="0" baseline="0" dirty="0">
                <a:solidFill>
                  <a:srgbClr val="000000"/>
                </a:solidFill>
                <a:latin typeface="Arial"/>
                <a:ea typeface="+mn-ea"/>
                <a:cs typeface="+mn-cs"/>
              </a:rPr>
              <a:t> </a:t>
            </a:r>
            <a:r>
              <a:rPr lang="en-US" sz="1400" b="0" i="0" baseline="0" dirty="0" err="1" smtClean="0">
                <a:solidFill>
                  <a:srgbClr val="000000"/>
                </a:solidFill>
                <a:latin typeface="Arial"/>
                <a:ea typeface="+mn-ea"/>
                <a:cs typeface="+mn-cs"/>
              </a:rPr>
              <a:t>диагностики</a:t>
            </a:r>
            <a:r>
              <a:rPr lang="ru-RU" sz="1400" b="0" i="0" baseline="0" dirty="0" smtClean="0">
                <a:solidFill>
                  <a:srgbClr val="000000"/>
                </a:solidFill>
                <a:latin typeface="Arial"/>
                <a:ea typeface="+mn-ea"/>
                <a:cs typeface="+mn-cs"/>
              </a:rPr>
              <a:t>, а также </a:t>
            </a:r>
            <a:r>
              <a:rPr lang="en-US" sz="1400" b="0" i="0" baseline="0" dirty="0" err="1" smtClean="0">
                <a:solidFill>
                  <a:srgbClr val="000000"/>
                </a:solidFill>
                <a:latin typeface="Arial"/>
                <a:ea typeface="+mn-ea"/>
                <a:cs typeface="+mn-cs"/>
              </a:rPr>
              <a:t>решения</a:t>
            </a:r>
            <a:r>
              <a:rPr lang="en-US" sz="1400" b="0" i="0" baseline="0" dirty="0" smtClean="0">
                <a:solidFill>
                  <a:srgbClr val="000000"/>
                </a:solidFill>
                <a:latin typeface="Arial"/>
                <a:ea typeface="+mn-ea"/>
                <a:cs typeface="+mn-cs"/>
              </a:rPr>
              <a:t> </a:t>
            </a:r>
            <a:r>
              <a:rPr lang="en-US" sz="1400" b="0" i="0" baseline="0" dirty="0" err="1">
                <a:solidFill>
                  <a:srgbClr val="000000"/>
                </a:solidFill>
                <a:latin typeface="Arial"/>
                <a:ea typeface="+mn-ea"/>
                <a:cs typeface="+mn-cs"/>
              </a:rPr>
              <a:t>проблем</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возникающих</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между</a:t>
            </a:r>
            <a:r>
              <a:rPr lang="en-US" sz="1400" b="0" i="0" baseline="0" dirty="0">
                <a:solidFill>
                  <a:srgbClr val="000000"/>
                </a:solidFill>
                <a:latin typeface="Arial"/>
                <a:ea typeface="+mn-ea"/>
                <a:cs typeface="+mn-cs"/>
              </a:rPr>
              <a:t> </a:t>
            </a:r>
            <a:r>
              <a:rPr lang="en-US" sz="1400" b="0" i="0" baseline="0" dirty="0" err="1">
                <a:solidFill>
                  <a:srgbClr val="000000"/>
                </a:solidFill>
                <a:latin typeface="Arial"/>
                <a:ea typeface="+mn-ea"/>
                <a:cs typeface="+mn-cs"/>
              </a:rPr>
              <a:t>клиентом</a:t>
            </a:r>
            <a:r>
              <a:rPr lang="en-US" sz="1400" b="0" i="0" baseline="0" dirty="0">
                <a:solidFill>
                  <a:srgbClr val="000000"/>
                </a:solidFill>
                <a:latin typeface="Arial"/>
                <a:ea typeface="+mn-ea"/>
                <a:cs typeface="+mn-cs"/>
              </a:rPr>
              <a:t> SAP и SAP/Sybase CS&amp;S.</a:t>
            </a:r>
          </a:p>
          <a:p>
            <a:pPr marL="0" algn="l" defTabSz="914400">
              <a:buNone/>
            </a:pPr>
            <a:endParaRPr lang="en-US" dirty="0" smtClean="0"/>
          </a:p>
          <a:p>
            <a:pPr marL="0" algn="l" defTabSz="914400">
              <a:buNone/>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8" name="Text Placeholder 7"/>
          <p:cNvSpPr>
            <a:spLocks noGrp="1"/>
          </p:cNvSpPr>
          <p:nvPr>
            <p:ph type="body" sz="quarter" idx="10" hasCustomPrompt="1"/>
          </p:nvPr>
        </p:nvSpPr>
        <p:spPr>
          <a:xfrm>
            <a:off x="6718300" y="6086475"/>
            <a:ext cx="2101850" cy="449263"/>
          </a:xfrm>
          <a:solidFill>
            <a:schemeClr val="bg1"/>
          </a:solidFill>
        </p:spPr>
        <p:txBody>
          <a:bodyPr anchor="ctr" anchorCtr="0"/>
          <a:lstStyle>
            <a:lvl1pPr marR="0" algn="ctr" defTabSz="914400" eaLnBrk="1" fontAlgn="base" latinLnBrk="0" hangingPunct="1">
              <a:lnSpc>
                <a:spcPct val="100000"/>
              </a:lnSpc>
              <a:spcBef>
                <a:spcPct val="50000"/>
              </a:spcBef>
              <a:spcAft>
                <a:spcPct val="0"/>
              </a:spcAft>
              <a:buClr>
                <a:srgbClr val="F0AB00"/>
              </a:buClr>
              <a:buSzPct val="80000"/>
              <a:tabLst/>
              <a:defRPr sz="1800" b="0"/>
            </a:lvl1pPr>
          </a:lstStyle>
          <a:p>
            <a:pPr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placeholder for partner/customer 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893647"/>
          </a:xfrm>
          <a:prstGeom prst="rect">
            <a:avLst/>
          </a:prstGeom>
          <a:noFill/>
        </p:spPr>
        <p:txBody>
          <a:bodyPr wrap="square" lIns="0" tIns="0" rIns="0" bIns="0" rtlCol="0">
            <a:spAutoFit/>
          </a:bodyPr>
          <a:lstStyle/>
          <a:p>
            <a:pPr marL="0" indent="0" algn="l" defTabSz="914400">
              <a:lnSpc>
                <a:spcPct val="100000"/>
              </a:lnSpc>
              <a:spcBef>
                <a:spcPts val="400"/>
              </a:spcBef>
              <a:buNone/>
            </a:pPr>
            <a:r>
              <a:rPr lang="en-GB" sz="900" b="0" i="0" dirty="0">
                <a:solidFill>
                  <a:srgbClr val="000000"/>
                </a:solidFill>
                <a:latin typeface="Arial"/>
                <a:ea typeface="MS PGothic"/>
                <a:cs typeface="+mn-cs"/>
              </a:rPr>
              <a:t>No part of this publication may be reproduced or transmitted in any form or for any purpose without the express permission of SAP AG. The information contained herein may be changed without prior notice.</a:t>
            </a:r>
          </a:p>
          <a:p>
            <a:pPr marL="0" indent="0" algn="l" defTabSz="914400">
              <a:lnSpc>
                <a:spcPct val="100000"/>
              </a:lnSpc>
              <a:spcBef>
                <a:spcPts val="400"/>
              </a:spcBef>
              <a:buNone/>
            </a:pPr>
            <a:r>
              <a:rPr lang="en-GB" sz="900" b="0" i="0" dirty="0">
                <a:solidFill>
                  <a:srgbClr val="000000"/>
                </a:solidFill>
                <a:latin typeface="Arial"/>
                <a:ea typeface="MS PGothic"/>
                <a:cs typeface="+mn-cs"/>
              </a:rPr>
              <a:t>Некоторые программные продукты, которыми торгует компания SAP AG и ее дистрибьюторы, содержат программные компоненты, являющиеся собственностью других поставщиков программного обеспечения.</a:t>
            </a:r>
          </a:p>
          <a:p>
            <a:pPr marL="0" indent="0" algn="l" defTabSz="914400">
              <a:lnSpc>
                <a:spcPct val="100000"/>
              </a:lnSpc>
              <a:spcBef>
                <a:spcPts val="400"/>
              </a:spcBef>
              <a:buNone/>
            </a:pPr>
            <a:r>
              <a:rPr lang="en-GB" sz="900" b="0" i="0" dirty="0">
                <a:solidFill>
                  <a:srgbClr val="000000"/>
                </a:solidFill>
                <a:latin typeface="Arial"/>
                <a:ea typeface="MS PGothic"/>
                <a:cs typeface="+mn-cs"/>
              </a:rPr>
              <a:t>Microsoft, Windows, Excel, Outlook, and PowerPoint are registered trademarks of Microsoft Corporation. </a:t>
            </a:r>
          </a:p>
          <a:p>
            <a:pPr marL="0" indent="0" algn="l" defTabSz="914400">
              <a:lnSpc>
                <a:spcPct val="100000"/>
              </a:lnSpc>
              <a:spcBef>
                <a:spcPts val="400"/>
              </a:spcBef>
              <a:buNone/>
            </a:pPr>
            <a:r>
              <a:rPr lang="en-GB" sz="900" b="0" i="0" dirty="0">
                <a:solidFill>
                  <a:srgbClr val="000000"/>
                </a:solidFill>
                <a:latin typeface="Arial"/>
                <a:ea typeface="MS PGothic"/>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p>
          <a:p>
            <a:pPr marL="0" indent="0" algn="l" defTabSz="914400">
              <a:lnSpc>
                <a:spcPct val="100000"/>
              </a:lnSpc>
              <a:spcBef>
                <a:spcPts val="400"/>
              </a:spcBef>
              <a:buNone/>
            </a:pPr>
            <a:r>
              <a:rPr lang="en-GB" sz="900" b="0" i="0" dirty="0">
                <a:solidFill>
                  <a:srgbClr val="000000"/>
                </a:solidFill>
                <a:latin typeface="Arial"/>
                <a:ea typeface="MS PGothic"/>
                <a:cs typeface="+mn-cs"/>
              </a:rPr>
              <a:t>Linux is the registered trademark of Linus Torvalds in the U.S. and other countries.</a:t>
            </a:r>
          </a:p>
          <a:p>
            <a:pPr marL="0" indent="0" algn="l" defTabSz="914400">
              <a:lnSpc>
                <a:spcPct val="100000"/>
              </a:lnSpc>
              <a:spcBef>
                <a:spcPts val="400"/>
              </a:spcBef>
              <a:buNone/>
            </a:pPr>
            <a:r>
              <a:rPr lang="en-GB" sz="900" b="0" i="0" dirty="0">
                <a:solidFill>
                  <a:srgbClr val="000000"/>
                </a:solidFill>
                <a:latin typeface="Arial"/>
                <a:ea typeface="MS PGothic"/>
                <a:cs typeface="+mn-cs"/>
              </a:rPr>
              <a:t>Adobe, логотип Adobe, Acrobat, PostScript и Reader являются товарными знаками или зарегистрированными товарными знаками корпорации Adobe Systems в США и (или) других странах.</a:t>
            </a:r>
          </a:p>
          <a:p>
            <a:pPr marL="0" indent="0" algn="l" defTabSz="914400">
              <a:lnSpc>
                <a:spcPct val="100000"/>
              </a:lnSpc>
              <a:spcBef>
                <a:spcPts val="400"/>
              </a:spcBef>
              <a:buNone/>
            </a:pPr>
            <a:r>
              <a:rPr lang="en-GB" sz="900" b="0" i="0" dirty="0">
                <a:solidFill>
                  <a:srgbClr val="000000"/>
                </a:solidFill>
                <a:latin typeface="Arial"/>
                <a:ea typeface="MS PGothic"/>
                <a:cs typeface="+mn-cs"/>
              </a:rPr>
              <a:t>Oracle и </a:t>
            </a:r>
            <a:r>
              <a:rPr lang="en-GB" sz="900" b="0" i="0" dirty="0" smtClean="0">
                <a:solidFill>
                  <a:srgbClr val="000000"/>
                </a:solidFill>
                <a:latin typeface="Arial"/>
                <a:ea typeface="MS PGothic"/>
                <a:cs typeface="+mn-cs"/>
              </a:rPr>
              <a:t>Java</a:t>
            </a:r>
            <a:r>
              <a:rPr lang="ru-RU" sz="900" b="0" i="0" baseline="0" dirty="0" smtClean="0">
                <a:solidFill>
                  <a:srgbClr val="000000"/>
                </a:solidFill>
                <a:latin typeface="Arial"/>
                <a:ea typeface="MS PGothic"/>
                <a:cs typeface="+mn-cs"/>
              </a:rPr>
              <a:t> являются </a:t>
            </a:r>
            <a:r>
              <a:rPr lang="en-GB" sz="900" b="0" i="0" dirty="0" err="1" smtClean="0">
                <a:solidFill>
                  <a:srgbClr val="000000"/>
                </a:solidFill>
                <a:latin typeface="Arial"/>
                <a:ea typeface="MS PGothic"/>
                <a:cs typeface="+mn-cs"/>
              </a:rPr>
              <a:t>зарегистрированными</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знаками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корпорации</a:t>
            </a:r>
            <a:r>
              <a:rPr lang="en-GB" sz="900" b="0" i="0" dirty="0">
                <a:solidFill>
                  <a:srgbClr val="000000"/>
                </a:solidFill>
                <a:latin typeface="Arial"/>
                <a:ea typeface="MS PGothic"/>
                <a:cs typeface="+mn-cs"/>
              </a:rPr>
              <a:t> Oracle и (</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ее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дочерних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компаний</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UNIX, X/Open, OSF/1 и Motif являются зарегистрированными товарными знаками Open Group.</a:t>
            </a:r>
          </a:p>
          <a:p>
            <a:pPr marL="0" indent="0" algn="l" defTabSz="914400">
              <a:lnSpc>
                <a:spcPct val="100000"/>
              </a:lnSpc>
              <a:spcBef>
                <a:spcPts val="400"/>
              </a:spcBef>
              <a:buNone/>
            </a:pPr>
            <a:r>
              <a:rPr lang="en-US" sz="900" b="0" i="0" dirty="0">
                <a:solidFill>
                  <a:srgbClr val="000000"/>
                </a:solidFill>
                <a:latin typeface="Arial"/>
                <a:ea typeface="MS PGothic"/>
                <a:cs typeface="+mn-cs"/>
              </a:rPr>
              <a:t>Citrix, ICA, Program Neighborhood, MetaFrame, WinFrame, VideoFrame и MultiWin являются товарными знаками или зарегистрированными товарными знаками корпорации Citrix Systems.</a:t>
            </a:r>
          </a:p>
          <a:p>
            <a:pPr marL="0" indent="0" algn="l" defTabSz="914400">
              <a:lnSpc>
                <a:spcPct val="100000"/>
              </a:lnSpc>
              <a:spcBef>
                <a:spcPts val="400"/>
              </a:spcBef>
              <a:buNone/>
            </a:pPr>
            <a:r>
              <a:rPr lang="en-GB" sz="900" b="0" i="0" dirty="0">
                <a:solidFill>
                  <a:srgbClr val="000000"/>
                </a:solidFill>
                <a:latin typeface="Arial"/>
                <a:ea typeface="MS PGothic"/>
                <a:cs typeface="+mn-cs"/>
              </a:rPr>
              <a:t>HTML, XML, XHTML и W3C являются товарными знаками или зарегистрированными товарными знаками W3C – консорциума World Wide Web Consortium Массачусетского технологического института. </a:t>
            </a: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a:spcBef>
                <a:spcPts val="0"/>
              </a:spcBef>
              <a:buNone/>
            </a:pPr>
            <a:r>
              <a:rPr lang="en-GB" sz="2400" b="1" i="0" dirty="0">
                <a:solidFill>
                  <a:srgbClr val="666666"/>
                </a:solidFill>
                <a:latin typeface="Arial"/>
                <a:ea typeface="+mj-ea"/>
                <a:cs typeface="+mj-cs"/>
              </a:rPr>
              <a:t>© </a:t>
            </a:r>
            <a:r>
              <a:rPr lang="de-DE" sz="2400" b="1" i="0" dirty="0">
                <a:solidFill>
                  <a:srgbClr val="666666"/>
                </a:solidFill>
                <a:latin typeface="Arial"/>
                <a:ea typeface="+mj-ea"/>
                <a:cs typeface="+mj-cs"/>
              </a:rPr>
              <a:t>SAP AG, 2011 г</a:t>
            </a:r>
            <a:r>
              <a:rPr lang="de-DE" sz="2400" b="1" i="0" dirty="0" smtClean="0">
                <a:solidFill>
                  <a:srgbClr val="666666"/>
                </a:solidFill>
                <a:latin typeface="Arial"/>
                <a:ea typeface="+mj-ea"/>
                <a:cs typeface="+mj-cs"/>
              </a:rPr>
              <a:t>. </a:t>
            </a:r>
            <a:r>
              <a:rPr lang="de-DE" sz="2400" b="1" i="0" dirty="0" err="1" smtClean="0">
                <a:solidFill>
                  <a:srgbClr val="666666"/>
                </a:solidFill>
                <a:latin typeface="Arial"/>
                <a:ea typeface="+mj-ea"/>
                <a:cs typeface="+mj-cs"/>
              </a:rPr>
              <a:t>Все</a:t>
            </a:r>
            <a:r>
              <a:rPr lang="de-DE" sz="2400" b="1" i="0" dirty="0" smtClean="0">
                <a:solidFill>
                  <a:srgbClr val="666666"/>
                </a:solidFill>
                <a:latin typeface="Arial"/>
                <a:ea typeface="+mj-ea"/>
                <a:cs typeface="+mj-cs"/>
              </a:rPr>
              <a:t> </a:t>
            </a:r>
            <a:r>
              <a:rPr lang="de-DE" sz="2400" b="1" i="0" dirty="0">
                <a:solidFill>
                  <a:srgbClr val="666666"/>
                </a:solidFill>
                <a:latin typeface="Arial"/>
                <a:ea typeface="+mj-ea"/>
                <a:cs typeface="+mj-cs"/>
              </a:rPr>
              <a:t>права защищены.</a:t>
            </a:r>
          </a:p>
        </p:txBody>
      </p:sp>
      <p:sp>
        <p:nvSpPr>
          <p:cNvPr id="6" name="TextBox 5"/>
          <p:cNvSpPr txBox="1"/>
          <p:nvPr userDrawn="1"/>
        </p:nvSpPr>
        <p:spPr bwMode="gray">
          <a:xfrm>
            <a:off x="4654800" y="1692000"/>
            <a:ext cx="4165200" cy="3216265"/>
          </a:xfrm>
          <a:prstGeom prst="rect">
            <a:avLst/>
          </a:prstGeom>
          <a:noFill/>
        </p:spPr>
        <p:txBody>
          <a:bodyPr wrap="square" lIns="0" tIns="0" rIns="0" bIns="0" rtlCol="0">
            <a:spAutoFit/>
          </a:bodyPr>
          <a:lstStyle/>
          <a:p>
            <a:pPr marL="0" marR="0" indent="0" algn="l" defTabSz="914400">
              <a:lnSpc>
                <a:spcPct val="100000"/>
              </a:lnSpc>
              <a:spcBef>
                <a:spcPts val="600"/>
              </a:spcBef>
              <a:spcAft>
                <a:spcPts val="0"/>
              </a:spcAft>
              <a:buNone/>
            </a:pPr>
            <a:r>
              <a:rPr lang="en-US" sz="900" b="0" i="0" dirty="0">
                <a:solidFill>
                  <a:srgbClr val="000000"/>
                </a:solidFill>
                <a:latin typeface="Arial"/>
                <a:ea typeface="MS PGothic"/>
                <a:cs typeface="+mn-cs"/>
              </a:rPr>
              <a:t>SAP, R/3, SAP NetWeaver, Duet, PartnerEdge, ByDesign, SAP BusinessObjects Explorer и другие упомянутые здесь продукты и сервисы SAP, а также их логотипы являются торговыми марками или зарегистрированными торговыми марками SAP AG в Германии и ряде других стран мира.</a:t>
            </a:r>
          </a:p>
          <a:p>
            <a:pPr marL="0" algn="l" defTabSz="914400">
              <a:lnSpc>
                <a:spcPct val="100000"/>
              </a:lnSpc>
              <a:spcBef>
                <a:spcPts val="600"/>
              </a:spcBef>
              <a:buNone/>
            </a:pPr>
            <a:r>
              <a:rPr lang="en-US" sz="900" b="0" i="0" dirty="0">
                <a:solidFill>
                  <a:srgbClr val="000000"/>
                </a:solidFill>
                <a:latin typeface="Arial"/>
                <a:ea typeface="MS PGothic"/>
                <a:cs typeface="+mn-cs"/>
              </a:rPr>
              <a:t>Business Objects and the Business Objects logo, BusinessObjects, Crystal Reports, Crystal Decisions, Web Intelligence, Xcelsius, другие продукты и сервисы Business Objects, упомянутые здесь, а также их логотипы являются торговыми марками или зарегистрированными торговыми марками Business Objects Software Ltd. Business Objects входит </a:t>
            </a:r>
            <a:br>
              <a:rPr lang="en-US" sz="900" b="0" i="0" dirty="0">
                <a:solidFill>
                  <a:srgbClr val="000000"/>
                </a:solidFill>
                <a:latin typeface="Arial"/>
                <a:ea typeface="MS PGothic"/>
                <a:cs typeface="+mn-cs"/>
              </a:rPr>
            </a:br>
            <a:r>
              <a:rPr lang="en-US" sz="900" b="0" i="0" dirty="0">
                <a:solidFill>
                  <a:srgbClr val="000000"/>
                </a:solidFill>
                <a:latin typeface="Arial"/>
                <a:ea typeface="MS PGothic"/>
                <a:cs typeface="+mn-cs"/>
              </a:rPr>
              <a:t>в группу компаний SAP.</a:t>
            </a:r>
          </a:p>
          <a:p>
            <a:pPr marL="0" algn="l" defTabSz="914400">
              <a:lnSpc>
                <a:spcPct val="100000"/>
              </a:lnSpc>
              <a:spcBef>
                <a:spcPts val="600"/>
              </a:spcBef>
              <a:buNone/>
            </a:pPr>
            <a:r>
              <a:rPr lang="en-GB" sz="900" b="0" i="0" dirty="0">
                <a:solidFill>
                  <a:srgbClr val="000000"/>
                </a:solidFill>
                <a:latin typeface="Arial"/>
                <a:ea typeface="MS PGothic"/>
                <a:cs typeface="+mn-cs"/>
              </a:rPr>
              <a:t>Sybase and Adaptive Server, iAnywhere, Sybase 365, SQL Anywhere и другие продукты и сервисы Business Objects, упомянутые здесь, а также их логотипы являются торговыми марками или зарегистрированными торговыми марками Sybase, Inc. Sybase входит в группу компаний SAP.</a:t>
            </a:r>
          </a:p>
          <a:p>
            <a:pPr marL="0" algn="l" defTabSz="914400">
              <a:lnSpc>
                <a:spcPct val="100000"/>
              </a:lnSpc>
              <a:spcBef>
                <a:spcPts val="600"/>
              </a:spcBef>
              <a:buNone/>
            </a:pPr>
            <a:r>
              <a:rPr lang="en-GB" sz="900" b="0" i="0" dirty="0">
                <a:solidFill>
                  <a:srgbClr val="000000"/>
                </a:solidFill>
                <a:latin typeface="Arial"/>
                <a:ea typeface="MS PGothic"/>
                <a:cs typeface="+mn-cs"/>
              </a:rPr>
              <a:t>Названия других продуктов или услуг, встречающихся в этом документе, являются товарными знаками соответствующих компаний. Данные, содержащиеся в настоящем документе, служат только для информационных целей. Национальные спецификации продуктов могут отличаться.</a:t>
            </a:r>
          </a:p>
          <a:p>
            <a:pPr marL="0" algn="l" defTabSz="914400">
              <a:lnSpc>
                <a:spcPct val="100000"/>
              </a:lnSpc>
              <a:spcBef>
                <a:spcPts val="600"/>
              </a:spcBef>
              <a:buNone/>
            </a:pPr>
            <a:r>
              <a:rPr lang="en-US" sz="900" b="0" i="0" dirty="0">
                <a:solidFill>
                  <a:srgbClr val="000000"/>
                </a:solidFill>
                <a:latin typeface="Arial"/>
                <a:ea typeface="MS PGothic"/>
                <a:cs typeface="+mn-cs"/>
              </a:rPr>
              <a:t>The information in this document is proprietary to SAP. No part of this document may be reproduced, copied, or transmitted in any form or for any purpose without the express prior written permission of SAP AG.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en-GB" sz="2400" b="1" i="0" dirty="0">
                <a:solidFill>
                  <a:srgbClr val="666666"/>
                </a:solidFill>
                <a:latin typeface="Arial"/>
                <a:ea typeface="+mj-ea"/>
                <a:cs typeface="+mj-cs"/>
              </a:rPr>
              <a:t>© </a:t>
            </a:r>
            <a:r>
              <a:rPr lang="de-DE" sz="2400" b="1" i="0" dirty="0">
                <a:solidFill>
                  <a:srgbClr val="666666"/>
                </a:solidFill>
                <a:latin typeface="Arial"/>
                <a:ea typeface="+mj-ea"/>
                <a:cs typeface="+mj-cs"/>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a:lnSpc>
                <a:spcPct val="100000"/>
              </a:lnSpc>
              <a:spcBef>
                <a:spcPts val="400"/>
              </a:spcBef>
              <a:buNone/>
            </a:pPr>
            <a:r>
              <a:rPr lang="de-DE" sz="900" b="0" i="0" dirty="0">
                <a:solidFill>
                  <a:srgbClr val="000000"/>
                </a:solidFill>
                <a:latin typeface="Arial"/>
                <a:ea typeface="MS PGothic"/>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a:lnSpc>
                <a:spcPct val="100000"/>
              </a:lnSpc>
              <a:spcBef>
                <a:spcPts val="400"/>
              </a:spcBef>
              <a:buNone/>
            </a:pPr>
            <a:r>
              <a:rPr lang="de-DE" sz="900" b="0" i="0" dirty="0">
                <a:solidFill>
                  <a:srgbClr val="000000"/>
                </a:solidFill>
                <a:latin typeface="Arial"/>
                <a:ea typeface="MS PGothic"/>
                <a:cs typeface="+mn-cs"/>
              </a:rPr>
              <a:t>Die von SAP AG oder deren Vertriebsfirmen angebotenen Softwareprodukte können Softwarekomponenten auch anderer Softwarehersteller enthalten.</a:t>
            </a:r>
          </a:p>
          <a:p>
            <a:pPr marL="0" indent="0" algn="l" defTabSz="914400">
              <a:lnSpc>
                <a:spcPct val="100000"/>
              </a:lnSpc>
              <a:spcBef>
                <a:spcPts val="400"/>
              </a:spcBef>
              <a:buNone/>
            </a:pPr>
            <a:r>
              <a:rPr lang="en-US" sz="900" b="0" i="0" dirty="0">
                <a:solidFill>
                  <a:srgbClr val="000000"/>
                </a:solidFill>
                <a:latin typeface="Arial"/>
                <a:ea typeface="MS PGothic"/>
                <a:cs typeface="+mn-cs"/>
              </a:rPr>
              <a:t>Microsoft, Windows, Excel, Outlook, und PowerPoint sind eingetragene Marken der Microsoft Corporation. </a:t>
            </a:r>
          </a:p>
          <a:p>
            <a:pPr marL="0" indent="0" algn="l" defTabSz="914400">
              <a:lnSpc>
                <a:spcPct val="100000"/>
              </a:lnSpc>
              <a:spcBef>
                <a:spcPts val="400"/>
              </a:spcBef>
              <a:buNone/>
            </a:pPr>
            <a:r>
              <a:rPr lang="en-US" sz="900" b="0" i="0" dirty="0">
                <a:solidFill>
                  <a:srgbClr val="000000"/>
                </a:solidFill>
                <a:latin typeface="Arial"/>
                <a:ea typeface="MS PGothic"/>
                <a:cs typeface="+mn-cs"/>
              </a:rPr>
              <a:t>IBM, DB2, DB2 Universal Database, System i, System i5, System p, System p5, System x, System z, System z10, System z9, z10, z9, iSeries, pSeries, xSeries, zSeries, eServer, z/VM, z/OS, i5/OS, S/390, OS/390, OS/400, AS/400, S/390 Parallel Enterprise Server, </a:t>
            </a:r>
            <a:r>
              <a:rPr lang="en-US" sz="900" b="0" i="0" dirty="0" err="1">
                <a:solidFill>
                  <a:srgbClr val="000000"/>
                </a:solidFill>
                <a:latin typeface="Arial"/>
                <a:ea typeface="MS PGothic"/>
                <a:cs typeface="+mn-cs"/>
              </a:rPr>
              <a:t>PowerVM</a:t>
            </a:r>
            <a:r>
              <a:rPr lang="en-US" sz="900" b="0" i="0" dirty="0">
                <a:solidFill>
                  <a:srgbClr val="000000"/>
                </a:solidFill>
                <a:latin typeface="Arial"/>
                <a:ea typeface="MS PGothic"/>
                <a:cs typeface="+mn-cs"/>
              </a:rPr>
              <a:t>, Power Architecture, POWER6+, POWER6, POWER5+, POWER5, POWER, </a:t>
            </a:r>
            <a:r>
              <a:rPr lang="en-US" sz="900" b="0" i="0" dirty="0" err="1">
                <a:solidFill>
                  <a:srgbClr val="000000"/>
                </a:solidFill>
                <a:latin typeface="Arial"/>
                <a:ea typeface="MS PGothic"/>
                <a:cs typeface="+mn-cs"/>
              </a:rPr>
              <a:t>OpenPower</a:t>
            </a:r>
            <a:r>
              <a:rPr lang="en-US" sz="900" b="0" i="0" dirty="0">
                <a:solidFill>
                  <a:srgbClr val="000000"/>
                </a:solidFill>
                <a:latin typeface="Arial"/>
                <a:ea typeface="MS PGothic"/>
                <a:cs typeface="+mn-cs"/>
              </a:rPr>
              <a:t>, PowerPC, </a:t>
            </a:r>
            <a:r>
              <a:rPr lang="en-US" sz="900" b="0" i="0" dirty="0" err="1">
                <a:solidFill>
                  <a:srgbClr val="000000"/>
                </a:solidFill>
                <a:latin typeface="Arial"/>
                <a:ea typeface="MS PGothic"/>
                <a:cs typeface="+mn-cs"/>
              </a:rPr>
              <a:t>BatchPipes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BladeCenter</a:t>
            </a:r>
            <a:r>
              <a:rPr lang="en-US" sz="900" b="0" i="0" dirty="0">
                <a:solidFill>
                  <a:srgbClr val="000000"/>
                </a:solidFill>
                <a:latin typeface="Arial"/>
                <a:ea typeface="MS PGothic"/>
                <a:cs typeface="+mn-cs"/>
              </a:rPr>
              <a:t>, System Storage, GPFS, HACMP, RETAIN, DB2 Connect, RACF, Redbooks, OS/2, Parallel </a:t>
            </a:r>
            <a:r>
              <a:rPr lang="en-US" sz="900" b="0" i="0" dirty="0" err="1">
                <a:solidFill>
                  <a:srgbClr val="000000"/>
                </a:solidFill>
                <a:latin typeface="Arial"/>
                <a:ea typeface="MS PGothic"/>
                <a:cs typeface="+mn-cs"/>
              </a:rPr>
              <a:t>Sysplex</a:t>
            </a:r>
            <a:r>
              <a:rPr lang="en-US" sz="900" b="0" i="0" dirty="0">
                <a:solidFill>
                  <a:srgbClr val="000000"/>
                </a:solidFill>
                <a:latin typeface="Arial"/>
                <a:ea typeface="MS PGothic"/>
                <a:cs typeface="+mn-cs"/>
              </a:rPr>
              <a:t>, MVS/ESA, AIX, Intelligent Miner, </a:t>
            </a:r>
            <a:r>
              <a:rPr lang="en-US" sz="900" b="0" i="0" dirty="0" err="1">
                <a:solidFill>
                  <a:srgbClr val="000000"/>
                </a:solidFill>
                <a:latin typeface="Arial"/>
                <a:ea typeface="MS PGothic"/>
                <a:cs typeface="+mn-cs"/>
              </a:rPr>
              <a:t>WebSphere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Netfinity</a:t>
            </a:r>
            <a:r>
              <a:rPr lang="en-US" sz="900" b="0" i="0" dirty="0">
                <a:solidFill>
                  <a:srgbClr val="000000"/>
                </a:solidFill>
                <a:latin typeface="Arial"/>
                <a:ea typeface="MS PGothic"/>
                <a:cs typeface="+mn-cs"/>
              </a:rPr>
              <a:t>, Tivoli und Informix </a:t>
            </a:r>
            <a:r>
              <a:rPr lang="en-US" sz="900" b="0" i="0" dirty="0" err="1">
                <a:solidFill>
                  <a:srgbClr val="000000"/>
                </a:solidFill>
                <a:latin typeface="Arial"/>
                <a:ea typeface="MS PGothic"/>
                <a:cs typeface="+mn-cs"/>
              </a:rPr>
              <a:t>sind</a:t>
            </a:r>
            <a:r>
              <a:rPr lang="en-US" sz="900" b="0" i="0" dirty="0">
                <a:solidFill>
                  <a:srgbClr val="000000"/>
                </a:solidFill>
                <a:latin typeface="Arial"/>
                <a:ea typeface="MS PGothic"/>
                <a:cs typeface="+mn-cs"/>
              </a:rPr>
              <a:t> Marken </a:t>
            </a:r>
            <a:r>
              <a:rPr lang="en-US" sz="900" b="0" i="0" dirty="0" err="1">
                <a:solidFill>
                  <a:srgbClr val="000000"/>
                </a:solidFill>
                <a:latin typeface="Arial"/>
                <a:ea typeface="MS PGothic"/>
                <a:cs typeface="+mn-cs"/>
              </a:rPr>
              <a:t>oder</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eingetragene</a:t>
            </a:r>
            <a:r>
              <a:rPr lang="en-US" sz="900" b="0" i="0" dirty="0">
                <a:solidFill>
                  <a:srgbClr val="000000"/>
                </a:solidFill>
                <a:latin typeface="Arial"/>
                <a:ea typeface="MS PGothic"/>
                <a:cs typeface="+mn-cs"/>
              </a:rPr>
              <a:t> Marken der IBM Corporation.</a:t>
            </a:r>
          </a:p>
          <a:p>
            <a:pPr marL="0" indent="0" algn="l" defTabSz="914400">
              <a:lnSpc>
                <a:spcPct val="100000"/>
              </a:lnSpc>
              <a:spcBef>
                <a:spcPts val="400"/>
              </a:spcBef>
              <a:buNone/>
            </a:pPr>
            <a:r>
              <a:rPr lang="de-DE" sz="900" b="0" i="0" dirty="0">
                <a:solidFill>
                  <a:srgbClr val="000000"/>
                </a:solidFill>
                <a:latin typeface="Arial"/>
                <a:ea typeface="MS PGothic"/>
                <a:cs typeface="+mn-cs"/>
              </a:rPr>
              <a:t>Linux ist eine eingetragene Marke von Linus </a:t>
            </a:r>
            <a:r>
              <a:rPr lang="de-DE" sz="900" b="0" i="0" dirty="0" err="1">
                <a:solidFill>
                  <a:srgbClr val="000000"/>
                </a:solidFill>
                <a:latin typeface="Arial"/>
                <a:ea typeface="MS PGothic"/>
                <a:cs typeface="+mn-cs"/>
              </a:rPr>
              <a:t>Torvalds</a:t>
            </a:r>
            <a:r>
              <a:rPr lang="de-DE" sz="900" b="0" i="0" dirty="0">
                <a:solidFill>
                  <a:srgbClr val="000000"/>
                </a:solidFill>
                <a:latin typeface="Arial"/>
                <a:ea typeface="MS PGothic"/>
                <a:cs typeface="+mn-cs"/>
              </a:rPr>
              <a:t> in den USA und anderen Ländern.</a:t>
            </a:r>
          </a:p>
          <a:p>
            <a:pPr marL="0" indent="0" algn="l" defTabSz="914400">
              <a:lnSpc>
                <a:spcPct val="100000"/>
              </a:lnSpc>
              <a:spcBef>
                <a:spcPts val="400"/>
              </a:spcBef>
              <a:buNone/>
            </a:pPr>
            <a:r>
              <a:rPr lang="de-DE" sz="900" b="0" i="0" dirty="0">
                <a:solidFill>
                  <a:srgbClr val="000000"/>
                </a:solidFill>
                <a:latin typeface="Arial"/>
                <a:ea typeface="MS PGothic"/>
                <a:cs typeface="+mn-cs"/>
              </a:rPr>
              <a:t>Adobe, das Adobe-Logo, Acrobat, PostScript und Reader sind Marken oder eingetragene Marken von Adobe Systems Incorporated in den USA und/oder anderen Ländern.</a:t>
            </a:r>
          </a:p>
          <a:p>
            <a:pPr marL="0" indent="0" algn="l" defTabSz="914400">
              <a:lnSpc>
                <a:spcPct val="100000"/>
              </a:lnSpc>
              <a:spcBef>
                <a:spcPts val="400"/>
              </a:spcBef>
              <a:buNone/>
            </a:pPr>
            <a:r>
              <a:rPr lang="de-DE" sz="900" b="0" i="0" dirty="0">
                <a:solidFill>
                  <a:srgbClr val="000000"/>
                </a:solidFill>
                <a:latin typeface="Arial"/>
                <a:ea typeface="MS PGothic"/>
                <a:cs typeface="+mn-cs"/>
              </a:rPr>
              <a:t>Oracle und Java sind eingetragene Marken von Oracle und/oder ihrer Tochtergesellschaften.</a:t>
            </a:r>
          </a:p>
          <a:p>
            <a:pPr marL="0" indent="0" algn="l" defTabSz="914400">
              <a:lnSpc>
                <a:spcPct val="100000"/>
              </a:lnSpc>
              <a:spcBef>
                <a:spcPts val="400"/>
              </a:spcBef>
              <a:buNone/>
            </a:pPr>
            <a:r>
              <a:rPr lang="de-DE" sz="900" b="0" i="0" dirty="0">
                <a:solidFill>
                  <a:srgbClr val="000000"/>
                </a:solidFill>
                <a:latin typeface="Arial"/>
                <a:ea typeface="MS PGothic"/>
                <a:cs typeface="+mn-cs"/>
              </a:rPr>
              <a:t>UNIX, X/Open, OSF/1 und </a:t>
            </a:r>
            <a:r>
              <a:rPr lang="de-DE" sz="900" b="0" i="0" dirty="0" err="1">
                <a:solidFill>
                  <a:srgbClr val="000000"/>
                </a:solidFill>
                <a:latin typeface="Arial"/>
                <a:ea typeface="MS PGothic"/>
                <a:cs typeface="+mn-cs"/>
              </a:rPr>
              <a:t>Motif</a:t>
            </a:r>
            <a:r>
              <a:rPr lang="de-DE" sz="900" b="0" i="0" dirty="0">
                <a:solidFill>
                  <a:srgbClr val="000000"/>
                </a:solidFill>
                <a:latin typeface="Arial"/>
                <a:ea typeface="MS PGothic"/>
                <a:cs typeface="+mn-cs"/>
              </a:rPr>
              <a:t> sind eingetragene Marken der Open Group.</a:t>
            </a:r>
          </a:p>
          <a:p>
            <a:pPr marL="0" indent="0" algn="l" defTabSz="914400">
              <a:lnSpc>
                <a:spcPct val="100000"/>
              </a:lnSpc>
              <a:spcBef>
                <a:spcPts val="400"/>
              </a:spcBef>
              <a:buNone/>
            </a:pPr>
            <a:r>
              <a:rPr lang="de-DE" sz="900" b="0" i="0" dirty="0">
                <a:solidFill>
                  <a:srgbClr val="000000"/>
                </a:solidFill>
                <a:latin typeface="Arial"/>
                <a:ea typeface="MS PGothic"/>
                <a:cs typeface="+mn-cs"/>
              </a:rPr>
              <a:t>Citrix, ICA, Program </a:t>
            </a:r>
            <a:r>
              <a:rPr lang="de-DE" sz="900" b="0" i="0" dirty="0" err="1">
                <a:solidFill>
                  <a:srgbClr val="000000"/>
                </a:solidFill>
                <a:latin typeface="Arial"/>
                <a:ea typeface="MS PGothic"/>
                <a:cs typeface="+mn-cs"/>
              </a:rPr>
              <a:t>Neighborhood</a:t>
            </a:r>
            <a:r>
              <a:rPr lang="de-DE" sz="900" b="0" i="0" dirty="0">
                <a:solidFill>
                  <a:srgbClr val="000000"/>
                </a:solidFill>
                <a:latin typeface="Arial"/>
                <a:ea typeface="MS PGothic"/>
                <a:cs typeface="+mn-cs"/>
              </a:rPr>
              <a:t>, MetaFrame, </a:t>
            </a:r>
            <a:r>
              <a:rPr lang="de-DE" sz="900" b="0" i="0" dirty="0" err="1">
                <a:solidFill>
                  <a:srgbClr val="000000"/>
                </a:solidFill>
                <a:latin typeface="Arial"/>
                <a:ea typeface="MS PGothic"/>
                <a:cs typeface="+mn-cs"/>
              </a:rPr>
              <a:t>WinFrame</a:t>
            </a:r>
            <a:r>
              <a:rPr lang="de-DE" sz="900" b="0" i="0" dirty="0">
                <a:solidFill>
                  <a:srgbClr val="000000"/>
                </a:solidFill>
                <a:latin typeface="Arial"/>
                <a:ea typeface="MS PGothic"/>
                <a:cs typeface="+mn-cs"/>
              </a:rPr>
              <a:t>, VideoFrame und </a:t>
            </a:r>
            <a:r>
              <a:rPr lang="de-DE" sz="900" b="0" i="0" dirty="0" err="1">
                <a:solidFill>
                  <a:srgbClr val="000000"/>
                </a:solidFill>
                <a:latin typeface="Arial"/>
                <a:ea typeface="MS PGothic"/>
                <a:cs typeface="+mn-cs"/>
              </a:rPr>
              <a:t>MultiWin</a:t>
            </a:r>
            <a:r>
              <a:rPr lang="de-DE" sz="900" b="0" i="0" dirty="0">
                <a:solidFill>
                  <a:srgbClr val="000000"/>
                </a:solidFill>
                <a:latin typeface="Arial"/>
                <a:ea typeface="MS PGothic"/>
                <a:cs typeface="+mn-cs"/>
              </a:rPr>
              <a:t>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a:lnSpc>
                <a:spcPct val="100000"/>
              </a:lnSpc>
              <a:spcBef>
                <a:spcPts val="400"/>
              </a:spcBef>
              <a:spcAft>
                <a:spcPts val="0"/>
              </a:spcAft>
              <a:buNone/>
            </a:pPr>
            <a:r>
              <a:rPr lang="de-DE" sz="900" b="0" i="0">
                <a:solidFill>
                  <a:srgbClr val="000000"/>
                </a:solidFill>
                <a:latin typeface="Arial"/>
                <a:ea typeface="MS PGothic"/>
                <a:cs typeface="+mn-cs"/>
              </a:rPr>
              <a:t>HTML, XML, XHTML und W3C sind Marken oder eingetragene Marken des W3C</a:t>
            </a:r>
            <a:r>
              <a:rPr lang="de-DE" sz="900" b="0" i="0" baseline="30000">
                <a:solidFill>
                  <a:srgbClr val="000000"/>
                </a:solidFill>
                <a:latin typeface="Arial"/>
                <a:ea typeface="MS PGothic"/>
                <a:cs typeface="+mn-cs"/>
              </a:rPr>
              <a:t>®</a:t>
            </a:r>
            <a:r>
              <a:rPr lang="de-DE" sz="900" b="0" i="0">
                <a:solidFill>
                  <a:srgbClr val="000000"/>
                </a:solidFill>
                <a:latin typeface="Arial"/>
                <a:ea typeface="MS PGothic"/>
                <a:cs typeface="+mn-cs"/>
              </a:rPr>
              <a:t>, World Wide Web Consortium, Massachusetts Institute of Technology.</a:t>
            </a:r>
          </a:p>
          <a:p>
            <a:pPr marL="0" indent="0" algn="l" defTabSz="914400">
              <a:lnSpc>
                <a:spcPct val="100000"/>
              </a:lnSpc>
              <a:spcBef>
                <a:spcPts val="400"/>
              </a:spcBef>
              <a:buNone/>
            </a:pPr>
            <a:r>
              <a:rPr lang="de-DE" sz="900" b="0" i="0">
                <a:solidFill>
                  <a:srgbClr val="000000"/>
                </a:solidFill>
                <a:latin typeface="Arial"/>
                <a:ea typeface="MS PGothic"/>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a:lnSpc>
                <a:spcPct val="100000"/>
              </a:lnSpc>
              <a:spcBef>
                <a:spcPts val="400"/>
              </a:spcBef>
              <a:buNone/>
            </a:pPr>
            <a:r>
              <a:rPr lang="de-DE" sz="900" b="0" i="0">
                <a:solidFill>
                  <a:srgbClr val="000000"/>
                </a:solidFill>
                <a:latin typeface="Arial"/>
                <a:ea typeface="MS PGothic"/>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a:lnSpc>
                <a:spcPct val="100000"/>
              </a:lnSpc>
              <a:spcBef>
                <a:spcPts val="400"/>
              </a:spcBef>
              <a:buNone/>
            </a:pPr>
            <a:r>
              <a:rPr lang="de-DE" sz="900" b="0" i="0">
                <a:solidFill>
                  <a:srgbClr val="000000"/>
                </a:solidFill>
                <a:latin typeface="Arial"/>
                <a:ea typeface="MS PGothic"/>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a:lnSpc>
                <a:spcPct val="100000"/>
              </a:lnSpc>
              <a:spcBef>
                <a:spcPts val="400"/>
              </a:spcBef>
              <a:buNone/>
            </a:pPr>
            <a:r>
              <a:rPr lang="de-DE" sz="900" b="0" i="0">
                <a:solidFill>
                  <a:srgbClr val="000000"/>
                </a:solidFill>
                <a:latin typeface="Arial"/>
                <a:ea typeface="MS PGothic"/>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a:lnSpc>
                <a:spcPct val="100000"/>
              </a:lnSpc>
              <a:spcBef>
                <a:spcPts val="400"/>
              </a:spcBef>
              <a:buNone/>
            </a:pPr>
            <a:r>
              <a:rPr lang="de-DE" sz="900" b="0" i="0">
                <a:solidFill>
                  <a:srgbClr val="000000"/>
                </a:solidFill>
                <a:latin typeface="Arial"/>
                <a:ea typeface="MS PGothic"/>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a:lnSpc>
                <a:spcPct val="100000"/>
              </a:lnSpc>
              <a:spcBef>
                <a:spcPts val="400"/>
              </a:spcBef>
              <a:buNone/>
            </a:pPr>
            <a:endParaRPr lang="en-US" sz="900" dirty="0" smtClean="0">
              <a:solidFill>
                <a:schemeClr val="tx1"/>
              </a:solidFill>
              <a:latin typeface="Arial"/>
              <a:ea typeface="MS PGothic"/>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6" y="49024"/>
            <a:ext cx="8275575" cy="892552"/>
          </a:xfrm>
          <a:prstGeom prst="rect">
            <a:avLst/>
          </a:prstGeom>
        </p:spPr>
        <p:txBody>
          <a:bodyPr lIns="91425" tIns="45712" rIns="91425" bIns="0" anchor="ctr" anchorCtr="0">
            <a:noAutofit/>
          </a:bodyPr>
          <a:lstStyle>
            <a:lvl1pPr algn="l" defTabSz="914245" rtl="0" eaLnBrk="1" latinLnBrk="0" hangingPunct="1">
              <a:lnSpc>
                <a:spcPts val="3299"/>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screen"/>
          <a:stretch>
            <a:fillRect/>
          </a:stretch>
        </p:blipFill>
        <p:spPr>
          <a:xfrm>
            <a:off x="0" y="0"/>
            <a:ext cx="91440" cy="990600"/>
          </a:xfrm>
          <a:prstGeom prst="rect">
            <a:avLst/>
          </a:prstGeom>
        </p:spPr>
      </p:pic>
      <p:pic>
        <p:nvPicPr>
          <p:cNvPr id="6" name="Picture 5"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8" name="Text Placeholder 8"/>
          <p:cNvSpPr>
            <a:spLocks noGrp="1"/>
          </p:cNvSpPr>
          <p:nvPr>
            <p:ph type="body" sz="quarter" idx="16" hasCustomPrompt="1"/>
          </p:nvPr>
        </p:nvSpPr>
        <p:spPr>
          <a:xfrm>
            <a:off x="512825" y="1103816"/>
            <a:ext cx="8275575" cy="553998"/>
          </a:xfrm>
          <a:prstGeom prst="rect">
            <a:avLst/>
          </a:prstGeom>
        </p:spPr>
        <p:txBody>
          <a:bodyPr lIns="91425" tIns="0" rIns="91425" bIns="0">
            <a:noAutofit/>
          </a:bodyPr>
          <a:lstStyle>
            <a:lvl1pPr marL="0" indent="-342842" algn="l" defTabSz="914245"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842" algn="l" defTabSz="914245"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pic>
        <p:nvPicPr>
          <p:cNvPr id="9" name="Picture 8" descr="Sybease Color Barr_RGB.png"/>
          <p:cNvPicPr preferRelativeResize="0">
            <a:picLocks/>
          </p:cNvPicPr>
          <p:nvPr userDrawn="1"/>
        </p:nvPicPr>
        <p:blipFill>
          <a:blip r:embed="rId2" cstate="screen"/>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ubtitl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6" y="49024"/>
            <a:ext cx="8275575" cy="892552"/>
          </a:xfrm>
          <a:prstGeom prst="rect">
            <a:avLst/>
          </a:prstGeom>
        </p:spPr>
        <p:txBody>
          <a:bodyPr lIns="91425" tIns="45712" rIns="91425" bIns="0" anchor="ctr" anchorCtr="0">
            <a:noAutofit/>
          </a:bodyPr>
          <a:lstStyle>
            <a:lvl1pPr algn="l" defTabSz="914245" rtl="0" eaLnBrk="1" latinLnBrk="0" hangingPunct="1">
              <a:lnSpc>
                <a:spcPts val="3299"/>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9" name="Text Placeholder 8"/>
          <p:cNvSpPr>
            <a:spLocks noGrp="1"/>
          </p:cNvSpPr>
          <p:nvPr>
            <p:ph type="body" sz="quarter" idx="13" hasCustomPrompt="1"/>
          </p:nvPr>
        </p:nvSpPr>
        <p:spPr>
          <a:xfrm>
            <a:off x="512825" y="1103816"/>
            <a:ext cx="8275575" cy="553998"/>
          </a:xfrm>
          <a:prstGeom prst="rect">
            <a:avLst/>
          </a:prstGeom>
        </p:spPr>
        <p:txBody>
          <a:bodyPr lIns="91425" tIns="0" rIns="91425" bIns="0">
            <a:normAutofit/>
          </a:bodyPr>
          <a:lstStyle>
            <a:lvl1pPr marL="0" indent="-342842" algn="l" defTabSz="914245" rtl="0" eaLnBrk="1" latinLnBrk="0" hangingPunct="1">
              <a:lnSpc>
                <a:spcPct val="100000"/>
              </a:lnSpc>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842" algn="l" defTabSz="914245"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sp>
        <p:nvSpPr>
          <p:cNvPr id="11" name="Text Placeholder 10"/>
          <p:cNvSpPr>
            <a:spLocks noGrp="1"/>
          </p:cNvSpPr>
          <p:nvPr>
            <p:ph type="body" sz="quarter" idx="14" hasCustomPrompt="1"/>
          </p:nvPr>
        </p:nvSpPr>
        <p:spPr>
          <a:xfrm>
            <a:off x="512825" y="1819275"/>
            <a:ext cx="8275575" cy="4495800"/>
          </a:xfrm>
          <a:prstGeom prst="rect">
            <a:avLst/>
          </a:prstGeom>
        </p:spPr>
        <p:txBody>
          <a:bodyPr lIns="91425" tIns="45712" rIns="91425" bIns="45712"/>
          <a:lstStyle>
            <a:lvl1pPr marL="228561" indent="-228561">
              <a:buFont typeface="Arial" pitchFamily="34" charset="0"/>
              <a:buChar char="•"/>
              <a:defRPr sz="2400">
                <a:solidFill>
                  <a:schemeClr val="tx2"/>
                </a:solidFill>
              </a:defRPr>
            </a:lvl1pPr>
            <a:lvl2pPr marL="571403" indent="-228561">
              <a:defRPr sz="2400">
                <a:solidFill>
                  <a:schemeClr val="tx2"/>
                </a:solidFill>
              </a:defRPr>
            </a:lvl2pPr>
            <a:lvl3pPr marL="1028526" indent="-228561">
              <a:buSzPct val="80000"/>
              <a:buFont typeface="Wingdings" pitchFamily="2" charset="2"/>
              <a:buChar char="§"/>
              <a:defRPr sz="2000">
                <a:solidFill>
                  <a:schemeClr val="tx2"/>
                </a:solidFill>
              </a:defRPr>
            </a:lvl3pPr>
            <a:lvl4pPr marL="1257087" indent="-228561">
              <a:defRPr sz="1800">
                <a:solidFill>
                  <a:schemeClr val="tx2"/>
                </a:solidFill>
              </a:defRPr>
            </a:lvl4pPr>
            <a:lvl5pPr marL="1485648" indent="-228561">
              <a:buSzPct val="80000"/>
              <a:buFont typeface="Wingdings" pitchFamily="2" charset="2"/>
              <a:buChar char="§"/>
              <a:defRPr sz="1800">
                <a:solidFill>
                  <a:schemeClr val="tx2"/>
                </a:solidFill>
              </a:defRPr>
            </a:lvl5pPr>
          </a:lstStyle>
          <a:p>
            <a:pPr lvl="0"/>
            <a:r>
              <a:rPr lang="en-US" dirty="0" smtClean="0"/>
              <a:t>Level one, 24 pt</a:t>
            </a:r>
          </a:p>
          <a:p>
            <a:pPr lvl="1"/>
            <a:r>
              <a:rPr lang="en-US" dirty="0" smtClean="0"/>
              <a:t>Level two, 24 pt</a:t>
            </a:r>
          </a:p>
          <a:p>
            <a:pPr lvl="2"/>
            <a:r>
              <a:rPr lang="en-US" dirty="0" smtClean="0"/>
              <a:t>Level three, 20 pt</a:t>
            </a:r>
          </a:p>
          <a:p>
            <a:pPr lvl="3"/>
            <a:r>
              <a:rPr lang="en-US" dirty="0" smtClean="0"/>
              <a:t>Level four, 18 pt</a:t>
            </a:r>
          </a:p>
          <a:p>
            <a:pPr lvl="4"/>
            <a:r>
              <a:rPr lang="en-US" dirty="0" smtClean="0"/>
              <a:t>Level five, 18 pt</a:t>
            </a:r>
            <a:endParaRPr lang="en-US" dirty="0"/>
          </a:p>
        </p:txBody>
      </p:sp>
      <p:pic>
        <p:nvPicPr>
          <p:cNvPr id="6" name="Picture 5" descr="Sybease Color Barr_RGB.png"/>
          <p:cNvPicPr preferRelativeResize="0">
            <a:picLocks/>
          </p:cNvPicPr>
          <p:nvPr/>
        </p:nvPicPr>
        <p:blipFill>
          <a:blip r:embed="rId2" cstate="screen"/>
          <a:stretch>
            <a:fillRect/>
          </a:stretch>
        </p:blipFill>
        <p:spPr>
          <a:xfrm>
            <a:off x="0" y="0"/>
            <a:ext cx="91440" cy="990600"/>
          </a:xfrm>
          <a:prstGeom prst="rect">
            <a:avLst/>
          </a:prstGeom>
        </p:spPr>
      </p:pic>
      <p:pic>
        <p:nvPicPr>
          <p:cNvPr id="8" name="Picture 7" descr="Sybease Color Barr_RGB.png"/>
          <p:cNvPicPr preferRelativeResize="0">
            <a:picLocks/>
          </p:cNvPicPr>
          <p:nvPr userDrawn="1"/>
        </p:nvPicPr>
        <p:blipFill>
          <a:blip r:embed="rId2" cstate="screen"/>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title, paragrap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826" y="49024"/>
            <a:ext cx="8275575" cy="892552"/>
          </a:xfrm>
          <a:prstGeom prst="rect">
            <a:avLst/>
          </a:prstGeom>
        </p:spPr>
        <p:txBody>
          <a:bodyPr lIns="91425" tIns="45712" rIns="91425" bIns="0" anchor="ctr" anchorCtr="0">
            <a:noAutofit/>
          </a:bodyPr>
          <a:lstStyle>
            <a:lvl1pPr algn="l" defTabSz="914245" rtl="0" eaLnBrk="1" latinLnBrk="0" hangingPunct="1">
              <a:lnSpc>
                <a:spcPts val="3299"/>
              </a:lnSpc>
              <a:spcBef>
                <a:spcPct val="0"/>
              </a:spcBef>
              <a:buNone/>
              <a:defRPr lang="en-US" sz="3600" b="1" kern="1200" cap="all" dirty="0">
                <a:solidFill>
                  <a:schemeClr val="accent1"/>
                </a:solidFill>
                <a:latin typeface="+mj-lt"/>
                <a:ea typeface="+mj-ea"/>
                <a:cs typeface="+mj-cs"/>
              </a:defRPr>
            </a:lvl1pPr>
          </a:lstStyle>
          <a:p>
            <a:r>
              <a:rPr lang="en-US" dirty="0" smtClean="0"/>
              <a:t>ADD SLIDE TITLE: 36 PT BOLD, </a:t>
            </a:r>
            <a:br>
              <a:rPr lang="en-US" dirty="0" smtClean="0"/>
            </a:br>
            <a:r>
              <a:rPr lang="en-US" dirty="0" smtClean="0"/>
              <a:t>ALL CAPS, DARK BLUE</a:t>
            </a:r>
            <a:endParaRPr lang="en-US" dirty="0"/>
          </a:p>
        </p:txBody>
      </p:sp>
      <p:pic>
        <p:nvPicPr>
          <p:cNvPr id="7" name="Picture 6"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12" name="Text Placeholder 10"/>
          <p:cNvSpPr>
            <a:spLocks noGrp="1"/>
          </p:cNvSpPr>
          <p:nvPr>
            <p:ph type="body" sz="quarter" idx="15" hasCustomPrompt="1"/>
          </p:nvPr>
        </p:nvSpPr>
        <p:spPr>
          <a:xfrm>
            <a:off x="512825" y="1819275"/>
            <a:ext cx="8275575" cy="4495800"/>
          </a:xfrm>
          <a:prstGeom prst="rect">
            <a:avLst/>
          </a:prstGeom>
        </p:spPr>
        <p:txBody>
          <a:bodyPr lIns="91425" tIns="45712" rIns="91425" bIns="45712"/>
          <a:lstStyle>
            <a:lvl1pPr marL="0" indent="0">
              <a:lnSpc>
                <a:spcPts val="2600"/>
              </a:lnSpc>
              <a:buFontTx/>
              <a:buNone/>
              <a:defRPr sz="2400">
                <a:solidFill>
                  <a:schemeClr val="tx2"/>
                </a:solidFill>
              </a:defRPr>
            </a:lvl1pPr>
            <a:lvl2pPr marL="571403" indent="-228561">
              <a:buFontTx/>
              <a:buNone/>
              <a:defRPr sz="2400">
                <a:solidFill>
                  <a:schemeClr val="tx2"/>
                </a:solidFill>
              </a:defRPr>
            </a:lvl2pPr>
            <a:lvl3pPr marL="1028526" indent="-228561">
              <a:buFontTx/>
              <a:buNone/>
              <a:defRPr sz="2000">
                <a:solidFill>
                  <a:schemeClr val="tx2"/>
                </a:solidFill>
              </a:defRPr>
            </a:lvl3pPr>
            <a:lvl4pPr marL="1257087" indent="-228561">
              <a:buFontTx/>
              <a:buNone/>
              <a:defRPr sz="1800" baseline="0">
                <a:solidFill>
                  <a:schemeClr val="tx2"/>
                </a:solidFill>
              </a:defRPr>
            </a:lvl4pPr>
            <a:lvl5pPr marL="1485648" indent="-228561">
              <a:buFontTx/>
              <a:buNone/>
              <a:defRPr sz="1800">
                <a:solidFill>
                  <a:schemeClr val="tx2"/>
                </a:solidFill>
              </a:defRPr>
            </a:lvl5pPr>
          </a:lstStyle>
          <a:p>
            <a:pPr lvl="0"/>
            <a:r>
              <a:rPr lang="en-US" dirty="0" smtClean="0"/>
              <a:t>Level one, 24 pt</a:t>
            </a:r>
          </a:p>
        </p:txBody>
      </p:sp>
      <p:pic>
        <p:nvPicPr>
          <p:cNvPr id="6" name="Picture 5" descr="Sybease Color Barr_RGB.png"/>
          <p:cNvPicPr preferRelativeResize="0">
            <a:picLocks/>
          </p:cNvPicPr>
          <p:nvPr/>
        </p:nvPicPr>
        <p:blipFill>
          <a:blip r:embed="rId2" cstate="screen"/>
          <a:stretch>
            <a:fillRect/>
          </a:stretch>
        </p:blipFill>
        <p:spPr>
          <a:xfrm>
            <a:off x="0" y="0"/>
            <a:ext cx="91440" cy="990600"/>
          </a:xfrm>
          <a:prstGeom prst="rect">
            <a:avLst/>
          </a:prstGeom>
        </p:spPr>
      </p:pic>
      <p:sp>
        <p:nvSpPr>
          <p:cNvPr id="8" name="Text Placeholder 8"/>
          <p:cNvSpPr>
            <a:spLocks noGrp="1"/>
          </p:cNvSpPr>
          <p:nvPr>
            <p:ph type="body" sz="quarter" idx="16" hasCustomPrompt="1"/>
          </p:nvPr>
        </p:nvSpPr>
        <p:spPr>
          <a:xfrm>
            <a:off x="512825" y="1103816"/>
            <a:ext cx="8275575" cy="553998"/>
          </a:xfrm>
          <a:prstGeom prst="rect">
            <a:avLst/>
          </a:prstGeom>
        </p:spPr>
        <p:txBody>
          <a:bodyPr lIns="91425" tIns="0" rIns="91425" bIns="0">
            <a:normAutofit/>
          </a:bodyPr>
          <a:lstStyle>
            <a:lvl1pPr marL="0" indent="-342842" algn="l" defTabSz="914245" rtl="0" eaLnBrk="1" latinLnBrk="0" hangingPunct="1">
              <a:spcBef>
                <a:spcPts val="0"/>
              </a:spcBef>
              <a:buFontTx/>
              <a:buNone/>
              <a:defRPr sz="1800" b="1" baseline="0">
                <a:solidFill>
                  <a:schemeClr val="tx2"/>
                </a:solidFill>
              </a:defRPr>
            </a:lvl1pPr>
            <a:lvl2pPr>
              <a:buFontTx/>
              <a:buNone/>
              <a:defRPr/>
            </a:lvl2pPr>
            <a:lvl3pPr>
              <a:buFontTx/>
              <a:buNone/>
              <a:defRPr/>
            </a:lvl3pPr>
            <a:lvl4pPr>
              <a:buFontTx/>
              <a:buNone/>
              <a:defRPr/>
            </a:lvl4pPr>
            <a:lvl5pPr>
              <a:buFontTx/>
              <a:buNone/>
              <a:defRPr/>
            </a:lvl5pPr>
          </a:lstStyle>
          <a:p>
            <a:pPr marL="0" lvl="0" indent="-342842" algn="l" defTabSz="914245" rtl="0" eaLnBrk="1" latinLnBrk="0" hangingPunct="1">
              <a:spcBef>
                <a:spcPts val="0"/>
              </a:spcBef>
              <a:buFontTx/>
              <a:buNone/>
            </a:pPr>
            <a:r>
              <a:rPr lang="en-US" dirty="0" smtClean="0"/>
              <a:t>Subtitle Is 18 pt, Bold, Dark Gray.</a:t>
            </a:r>
            <a:br>
              <a:rPr lang="en-US" dirty="0" smtClean="0"/>
            </a:br>
            <a:r>
              <a:rPr lang="en-US" dirty="0" smtClean="0"/>
              <a:t>Can be up to two lines.</a:t>
            </a:r>
            <a:endParaRPr lang="en-US" dirty="0"/>
          </a:p>
        </p:txBody>
      </p:sp>
      <p:pic>
        <p:nvPicPr>
          <p:cNvPr id="9" name="Picture 8" descr="Sybease Color Barr_RGB.png"/>
          <p:cNvPicPr preferRelativeResize="0">
            <a:picLocks/>
          </p:cNvPicPr>
          <p:nvPr userDrawn="1"/>
        </p:nvPicPr>
        <p:blipFill>
          <a:blip r:embed="rId2" cstate="screen"/>
          <a:stretch>
            <a:fillRect/>
          </a:stretch>
        </p:blipFill>
        <p:spPr>
          <a:xfrm>
            <a:off x="0" y="0"/>
            <a:ext cx="91440" cy="990600"/>
          </a:xfrm>
          <a:prstGeom prst="rect">
            <a:avLst/>
          </a:prstGeom>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63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63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2075495" cy="123111"/>
          </a:xfrm>
          <a:prstGeom prst="rect">
            <a:avLst/>
          </a:prstGeom>
          <a:noFill/>
        </p:spPr>
        <p:txBody>
          <a:bodyPr wrap="none" lIns="72000" tIns="0" rIns="0" bIns="0" rtlCol="0">
            <a:spAutoFit/>
          </a:bodyPr>
          <a:lstStyle/>
          <a:p>
            <a:pPr marL="137160" indent="-137160" algn="l" defTabSz="914400">
              <a:buClr>
                <a:srgbClr val="FFFFFF"/>
              </a:buClr>
              <a:buFont typeface="Arial"/>
              <a:buChar char="©"/>
            </a:pPr>
            <a:r>
              <a:rPr lang="en-US" sz="800" b="0" i="0" dirty="0">
                <a:solidFill>
                  <a:srgbClr val="FFFFFF"/>
                </a:solidFill>
                <a:latin typeface="Arial"/>
                <a:ea typeface="+mn-ea"/>
                <a:cs typeface="+mn-cs"/>
              </a:rPr>
              <a:t>SAP AG, 2011 г. Все права защищены.</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1440" indent="-91440" algn="r" defTabSz="914400">
              <a:buNone/>
            </a:pPr>
            <a:fld id="{0BDC132A-5C91-4078-9777-31DA19A62E0A}" type="slidenum">
              <a:rPr lang="en-US" sz="800" b="0" i="0" baseline="0">
                <a:solidFill>
                  <a:srgbClr val="FFFFFF"/>
                </a:solidFill>
                <a:latin typeface="Arial"/>
                <a:ea typeface="+mn-ea"/>
                <a:cs typeface="+mn-cs"/>
              </a:rPr>
              <a:pPr marL="91440" indent="-91440" algn="r" defTabSz="914400">
                <a:buNone/>
              </a:pPr>
              <a:t>‹#›</a:t>
            </a:fld>
            <a:endParaRPr lang="en-US" sz="800" b="0" i="0" baseline="0" dirty="0">
              <a:solidFill>
                <a:srgbClr val="FFFFFF"/>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 id="2147483712" r:id="rId23"/>
    <p:sldLayoutId id="2147483713" r:id="rId24"/>
    <p:sldLayoutId id="2147483716" r:id="rId25"/>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45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630000" indent="-179388"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01.ibm.com/software/success/cssdb.nsf/advancedsearchVW?SearchView&amp;Query=%5bWebSiteProfileListTX%5d=gicss67sap+AND+(db2+and+SAP)+AND+%5bCompletedDate%5d%3e01-01-2002&amp;site=gicss67sap&amp;cty=en_us&amp;frompage=ts&amp;Start=1&amp;Count=30"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file:///\\localhost\Users\i053171\Desktop\ASE-HANA_Realtime_Replication.wmv"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hyperlink" Target="http://www.cameco.com/" TargetMode="Externa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mailto:irina.uzikova@sap.com" TargetMode="External"/><Relationship Id="rId2" Type="http://schemas.openxmlformats.org/officeDocument/2006/relationships/hyperlink" Target="http://www.sap-events.ru/" TargetMode="Externa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hyperlink" Target="mailto:alexey.safronov@sap.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ichael.stamback@sap.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Templates_Guidelines\eOn\Templates\2011\Corporate\PSD_Bilder_rechts\titelbild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bwMode="gray">
          <a:xfrm>
            <a:off x="324000" y="-2"/>
            <a:ext cx="8475755" cy="2302137"/>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72044" y="217313"/>
            <a:ext cx="6900306" cy="763761"/>
          </a:xfrm>
        </p:spPr>
        <p:txBody>
          <a:bodyPr/>
          <a:lstStyle/>
          <a:p>
            <a:pPr algn="l" defTabSz="914400">
              <a:spcBef>
                <a:spcPts val="0"/>
              </a:spcBef>
              <a:buNone/>
            </a:pPr>
            <a:r>
              <a:rPr lang="en-US" sz="2800" b="1" i="0" dirty="0" err="1">
                <a:solidFill>
                  <a:srgbClr val="000000"/>
                </a:solidFill>
                <a:latin typeface="Arial"/>
                <a:ea typeface="+mj-ea"/>
                <a:cs typeface="+mj-cs"/>
              </a:rPr>
              <a:t>Обзор</a:t>
            </a:r>
            <a:r>
              <a:rPr lang="en-US" sz="2800" b="1" i="0" dirty="0">
                <a:solidFill>
                  <a:srgbClr val="000000"/>
                </a:solidFill>
                <a:latin typeface="Arial"/>
                <a:ea typeface="+mj-ea"/>
                <a:cs typeface="+mj-cs"/>
              </a:rPr>
              <a:t> </a:t>
            </a:r>
            <a:r>
              <a:rPr lang="en-US" sz="2800" b="1" i="0" dirty="0" err="1">
                <a:solidFill>
                  <a:srgbClr val="000000"/>
                </a:solidFill>
                <a:latin typeface="Arial"/>
                <a:ea typeface="+mj-ea"/>
                <a:cs typeface="+mj-cs"/>
              </a:rPr>
              <a:t>стратегии</a:t>
            </a:r>
            <a:r>
              <a:rPr lang="en-US" sz="2800" b="1" i="0" dirty="0">
                <a:solidFill>
                  <a:srgbClr val="000000"/>
                </a:solidFill>
                <a:latin typeface="Arial"/>
                <a:ea typeface="+mj-ea"/>
                <a:cs typeface="+mj-cs"/>
              </a:rPr>
              <a:t> и </a:t>
            </a:r>
            <a:r>
              <a:rPr lang="en-US" sz="2800" b="1" i="0" dirty="0" err="1">
                <a:solidFill>
                  <a:srgbClr val="000000"/>
                </a:solidFill>
                <a:latin typeface="Arial"/>
                <a:ea typeface="+mj-ea"/>
                <a:cs typeface="+mj-cs"/>
              </a:rPr>
              <a:t>возможностей</a:t>
            </a:r>
            <a:r>
              <a:rPr lang="en-US" sz="2800" b="1" i="0" dirty="0">
                <a:solidFill>
                  <a:srgbClr val="000000"/>
                </a:solidFill>
                <a:latin typeface="Arial"/>
                <a:ea typeface="+mj-ea"/>
                <a:cs typeface="+mj-cs"/>
              </a:rPr>
              <a:t> SAP в </a:t>
            </a:r>
            <a:r>
              <a:rPr lang="en-US" sz="2800" b="1" i="0" dirty="0" err="1">
                <a:solidFill>
                  <a:srgbClr val="000000"/>
                </a:solidFill>
                <a:latin typeface="Arial"/>
                <a:ea typeface="+mj-ea"/>
                <a:cs typeface="+mj-cs"/>
              </a:rPr>
              <a:t>сфере</a:t>
            </a:r>
            <a:r>
              <a:rPr lang="en-US" sz="2800" b="1" i="0" dirty="0">
                <a:solidFill>
                  <a:srgbClr val="000000"/>
                </a:solidFill>
                <a:latin typeface="Arial"/>
                <a:ea typeface="+mj-ea"/>
                <a:cs typeface="+mj-cs"/>
              </a:rPr>
              <a:t> СУБД</a:t>
            </a:r>
          </a:p>
        </p:txBody>
      </p:sp>
      <p:sp>
        <p:nvSpPr>
          <p:cNvPr id="3" name="Subtitle 2"/>
          <p:cNvSpPr>
            <a:spLocks noGrp="1"/>
          </p:cNvSpPr>
          <p:nvPr>
            <p:ph type="subTitle" idx="1"/>
          </p:nvPr>
        </p:nvSpPr>
        <p:spPr>
          <a:xfrm>
            <a:off x="482804" y="1273959"/>
            <a:ext cx="8270672" cy="697716"/>
          </a:xfrm>
        </p:spPr>
        <p:txBody>
          <a:bodyPr/>
          <a:lstStyle/>
          <a:p>
            <a:pPr marL="0" marR="0" indent="0" algn="l" defTabSz="914400">
              <a:lnSpc>
                <a:spcPct val="100000"/>
              </a:lnSpc>
              <a:spcBef>
                <a:spcPts val="0"/>
              </a:spcBef>
              <a:spcAft>
                <a:spcPts val="0"/>
              </a:spcAft>
              <a:buNone/>
            </a:pPr>
            <a:r>
              <a:rPr lang="en-US" sz="1400" b="0" i="0" dirty="0" err="1"/>
              <a:t>Карл-Хайнц</a:t>
            </a:r>
            <a:r>
              <a:rPr lang="en-US" sz="1400" b="0" i="0" dirty="0"/>
              <a:t> </a:t>
            </a:r>
            <a:r>
              <a:rPr lang="en-US" sz="1400" b="0" i="0" dirty="0" err="1"/>
              <a:t>Хоффман</a:t>
            </a:r>
            <a:r>
              <a:rPr lang="en-US" sz="1400" b="0" i="0" dirty="0"/>
              <a:t> (Karl-Heinz Hoffmann), </a:t>
            </a:r>
            <a:r>
              <a:rPr lang="en-US" sz="1400" b="0" i="0" dirty="0" err="1"/>
              <a:t>директор</a:t>
            </a:r>
            <a:r>
              <a:rPr lang="en-US" sz="1400" b="0" i="0" dirty="0"/>
              <a:t> </a:t>
            </a:r>
            <a:r>
              <a:rPr lang="en-US" sz="1400" b="0" i="0" dirty="0" err="1"/>
              <a:t>по</a:t>
            </a:r>
            <a:r>
              <a:rPr lang="en-US" sz="1400" b="0" i="0" dirty="0"/>
              <a:t> </a:t>
            </a:r>
            <a:r>
              <a:rPr lang="en-US" sz="1400" b="0" i="0" dirty="0" err="1"/>
              <a:t>вопросам</a:t>
            </a:r>
            <a:r>
              <a:rPr lang="en-US" sz="1400" b="0" i="0" dirty="0"/>
              <a:t> </a:t>
            </a:r>
            <a:r>
              <a:rPr lang="en-US" sz="1400" b="0" i="0" dirty="0" err="1"/>
              <a:t>архитектуры</a:t>
            </a:r>
            <a:r>
              <a:rPr lang="en-US" sz="1400" b="0" i="0" dirty="0"/>
              <a:t> </a:t>
            </a:r>
            <a:r>
              <a:rPr lang="en-US" sz="1400" b="0" i="0" dirty="0" smtClean="0"/>
              <a:t>и</a:t>
            </a:r>
            <a:r>
              <a:rPr lang="ru-RU" sz="1400" dirty="0" smtClean="0"/>
              <a:t> </a:t>
            </a:r>
            <a:r>
              <a:rPr lang="en-US" sz="1400" b="0" i="0" dirty="0" err="1" smtClean="0"/>
              <a:t>технологий</a:t>
            </a:r>
            <a:r>
              <a:rPr lang="en-US" sz="1400" b="0" i="0" dirty="0"/>
              <a:t>, </a:t>
            </a:r>
            <a:r>
              <a:rPr lang="en-US" sz="1400" b="0" i="0" dirty="0" err="1"/>
              <a:t>Центр</a:t>
            </a:r>
            <a:r>
              <a:rPr lang="en-US" sz="1400" b="0" i="0" dirty="0"/>
              <a:t> </a:t>
            </a:r>
            <a:r>
              <a:rPr lang="en-US" sz="1400" b="0" i="0" dirty="0" err="1"/>
              <a:t>компетенции</a:t>
            </a:r>
            <a:r>
              <a:rPr lang="en-US" sz="1400" b="0" i="0" dirty="0"/>
              <a:t> в </a:t>
            </a:r>
            <a:r>
              <a:rPr lang="en-US" sz="1400" b="0" i="0" dirty="0" err="1"/>
              <a:t>регионе</a:t>
            </a:r>
            <a:r>
              <a:rPr lang="en-US" sz="1400" b="0" i="0" dirty="0"/>
              <a:t> </a:t>
            </a:r>
            <a:r>
              <a:rPr lang="ru-RU" sz="1400" b="0" i="0" dirty="0" smtClean="0"/>
              <a:t>«</a:t>
            </a:r>
            <a:r>
              <a:rPr lang="en-US" sz="1400" b="0" i="0" dirty="0" err="1" smtClean="0"/>
              <a:t>Европа</a:t>
            </a:r>
            <a:r>
              <a:rPr lang="en-US" sz="1400" b="0" i="0" dirty="0"/>
              <a:t>, </a:t>
            </a:r>
            <a:r>
              <a:rPr lang="en-US" sz="1400" b="0" i="0" dirty="0" err="1"/>
              <a:t>Ближний</a:t>
            </a:r>
            <a:r>
              <a:rPr lang="en-US" sz="1400" b="0" i="0" dirty="0"/>
              <a:t> </a:t>
            </a:r>
            <a:r>
              <a:rPr lang="en-US" sz="1400" b="0" i="0" dirty="0" err="1"/>
              <a:t>Восток</a:t>
            </a:r>
            <a:r>
              <a:rPr lang="en-US" sz="1400" b="0" i="0" dirty="0"/>
              <a:t> и </a:t>
            </a:r>
            <a:r>
              <a:rPr lang="en-US" sz="1400" b="0" i="0" dirty="0" err="1" smtClean="0"/>
              <a:t>Африка</a:t>
            </a:r>
            <a:r>
              <a:rPr lang="ru-RU" sz="1400" b="0" i="0" dirty="0" smtClean="0"/>
              <a:t>»</a:t>
            </a:r>
            <a:r>
              <a:rPr lang="en-US" sz="1400" b="0" i="0" dirty="0" smtClean="0"/>
              <a:t> </a:t>
            </a:r>
            <a:r>
              <a:rPr lang="en-US" sz="1400" b="0" i="0" dirty="0"/>
              <a:t>(EMEA)</a:t>
            </a:r>
          </a:p>
          <a:p>
            <a:pPr marL="0" marR="0" indent="0" algn="l" defTabSz="914400">
              <a:lnSpc>
                <a:spcPct val="100000"/>
              </a:lnSpc>
              <a:spcBef>
                <a:spcPts val="0"/>
              </a:spcBef>
              <a:spcAft>
                <a:spcPts val="0"/>
              </a:spcAft>
              <a:buNone/>
            </a:pPr>
            <a:r>
              <a:rPr lang="en-US" sz="1400" b="0" i="0" dirty="0"/>
              <a:t>﻿</a:t>
            </a:r>
            <a:r>
              <a:rPr lang="en-US" sz="1400" b="0" i="0" dirty="0" err="1"/>
              <a:t>Октябрь</a:t>
            </a:r>
            <a:r>
              <a:rPr lang="en-US" sz="1400" b="0" i="0" dirty="0"/>
              <a:t> 2011 г.</a:t>
            </a:r>
          </a:p>
        </p:txBody>
      </p:sp>
      <p:pic>
        <p:nvPicPr>
          <p:cNvPr id="58370" name="Picture 2" descr="http://t3.gstatic.com/images?q=tbn:ANd9GcTqk3tltxYjyl_Ai-3-uw9n998NrCUF5Ju8RFNVdd-Tos63N4NeLw"/>
          <p:cNvPicPr>
            <a:picLocks noChangeAspect="1" noChangeArrowheads="1"/>
          </p:cNvPicPr>
          <p:nvPr/>
        </p:nvPicPr>
        <p:blipFill>
          <a:blip r:embed="rId5" cstate="print"/>
          <a:srcRect/>
          <a:stretch>
            <a:fillRect/>
          </a:stretch>
        </p:blipFill>
        <p:spPr bwMode="auto">
          <a:xfrm>
            <a:off x="7206933" y="5825299"/>
            <a:ext cx="1371600" cy="666751"/>
          </a:xfrm>
          <a:prstGeom prst="rect">
            <a:avLst/>
          </a:prstGeom>
          <a:noFill/>
        </p:spPr>
      </p:pic>
      <p:pic>
        <p:nvPicPr>
          <p:cNvPr id="9" name="Picture 7" descr="iStock_000014094734Medium-10.jpg"/>
          <p:cNvPicPr>
            <a:picLocks noChangeAspect="1"/>
          </p:cNvPicPr>
          <p:nvPr/>
        </p:nvPicPr>
        <p:blipFill>
          <a:blip r:embed="rId6" cstate="print"/>
          <a:srcRect l="31924" b="41779"/>
          <a:stretch>
            <a:fillRect/>
          </a:stretch>
        </p:blipFill>
        <p:spPr bwMode="auto">
          <a:xfrm>
            <a:off x="2752344" y="2579382"/>
            <a:ext cx="3145536" cy="319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algn="l" defTabSz="914400">
              <a:spcBef>
                <a:spcPts val="0"/>
              </a:spcBef>
              <a:buNone/>
            </a:pPr>
            <a:r>
              <a:rPr lang="de-DE" sz="2400" b="1" i="0">
                <a:solidFill>
                  <a:srgbClr val="666666"/>
                </a:solidFill>
                <a:latin typeface="Arial Black"/>
                <a:ea typeface="+mj-ea"/>
                <a:cs typeface="Arial Unicode MS"/>
              </a:rPr>
              <a:t>SAP Business Suite и IBM DB2</a:t>
            </a:r>
          </a:p>
        </p:txBody>
      </p:sp>
      <p:sp>
        <p:nvSpPr>
          <p:cNvPr id="12292" name="Rectangle 3"/>
          <p:cNvSpPr>
            <a:spLocks noGrp="1" noChangeArrowheads="1"/>
          </p:cNvSpPr>
          <p:nvPr>
            <p:ph type="body" idx="4294967295"/>
          </p:nvPr>
        </p:nvSpPr>
        <p:spPr>
          <a:xfrm>
            <a:off x="449746" y="1283161"/>
            <a:ext cx="8645525" cy="4939839"/>
          </a:xfrm>
          <a:prstGeom prst="rect">
            <a:avLst/>
          </a:prstGeom>
        </p:spPr>
        <p:txBody>
          <a:bodyPr/>
          <a:lstStyle/>
          <a:p>
            <a:pPr marL="0" lvl="1" indent="0" algn="l" defTabSz="914400">
              <a:spcBef>
                <a:spcPts val="600"/>
              </a:spcBef>
              <a:buNone/>
            </a:pPr>
            <a:r>
              <a:rPr lang="en-US" sz="1400" b="1" i="0" dirty="0">
                <a:solidFill>
                  <a:srgbClr val="000000"/>
                </a:solidFill>
                <a:latin typeface="Arial"/>
                <a:ea typeface="Arial Unicode MS"/>
                <a:cs typeface="Arial Unicode MS"/>
              </a:rPr>
              <a:t>﻿</a:t>
            </a:r>
            <a:r>
              <a:rPr lang="en-US" sz="1400" b="1" i="0" dirty="0" err="1">
                <a:solidFill>
                  <a:srgbClr val="000000"/>
                </a:solidFill>
                <a:latin typeface="Arial"/>
                <a:ea typeface="Arial Unicode MS"/>
                <a:cs typeface="Arial Unicode MS"/>
              </a:rPr>
              <a:t>Мощный</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альянс</a:t>
            </a:r>
            <a:endParaRPr lang="en-US" sz="1400" b="1" i="0" dirty="0">
              <a:solidFill>
                <a:srgbClr val="000000"/>
              </a:solidFill>
              <a:latin typeface="Arial"/>
              <a:ea typeface="Arial Unicode MS"/>
              <a:cs typeface="Arial Unicode MS"/>
            </a:endParaRPr>
          </a:p>
          <a:p>
            <a:pPr marL="274320" lvl="2" indent="-182880" algn="l" defTabSz="914400">
              <a:spcBef>
                <a:spcPts val="400"/>
              </a:spcBef>
              <a:buClr>
                <a:srgbClr val="F0AB00"/>
              </a:buClr>
              <a:buSzPct val="100000"/>
              <a:buFont typeface="Wingdings"/>
              <a:buChar char=""/>
            </a:pPr>
            <a:r>
              <a:rPr lang="en-US" sz="1200" b="0" i="0" dirty="0">
                <a:solidFill>
                  <a:srgbClr val="000000"/>
                </a:solidFill>
                <a:latin typeface="Arial"/>
                <a:ea typeface="Arial Unicode MS"/>
                <a:cs typeface="Arial Unicode MS"/>
              </a:rPr>
              <a:t>IBM и SAP </a:t>
            </a:r>
            <a:r>
              <a:rPr lang="en-US" sz="1200" b="0" i="0" dirty="0" err="1">
                <a:solidFill>
                  <a:srgbClr val="000000"/>
                </a:solidFill>
                <a:latin typeface="Arial"/>
                <a:ea typeface="Arial Unicode MS"/>
                <a:cs typeface="Arial Unicode MS"/>
              </a:rPr>
              <a:t>предлагают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услуги</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по</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обучению</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книги</a:t>
            </a:r>
            <a:r>
              <a:rPr lang="en-US" sz="1200" b="0" i="0" dirty="0">
                <a:solidFill>
                  <a:srgbClr val="000000"/>
                </a:solidFill>
                <a:latin typeface="Arial"/>
                <a:ea typeface="Arial Unicode MS"/>
                <a:cs typeface="Arial Unicode MS"/>
              </a:rPr>
              <a:t> IBM Redbooks и </a:t>
            </a:r>
            <a:r>
              <a:rPr lang="en-US" sz="1200" b="0" i="0" dirty="0" err="1">
                <a:solidFill>
                  <a:srgbClr val="000000"/>
                </a:solidFill>
                <a:latin typeface="Arial"/>
                <a:ea typeface="Arial Unicode MS"/>
                <a:cs typeface="Arial Unicode MS"/>
              </a:rPr>
              <a:t>доклады</a:t>
            </a:r>
            <a:r>
              <a:rPr lang="en-US" sz="1200" b="0" i="0" dirty="0">
                <a:solidFill>
                  <a:srgbClr val="000000"/>
                </a:solidFill>
                <a:latin typeface="Arial"/>
                <a:ea typeface="Arial Unicode MS"/>
                <a:cs typeface="Arial Unicode MS"/>
              </a:rPr>
              <a:t>, а также </a:t>
            </a:r>
            <a:r>
              <a:rPr lang="en-US" sz="1200" b="0" i="0" dirty="0" err="1">
                <a:solidFill>
                  <a:srgbClr val="000000"/>
                </a:solidFill>
                <a:latin typeface="Arial"/>
                <a:ea typeface="Arial Unicode MS"/>
                <a:cs typeface="Arial Unicode MS"/>
              </a:rPr>
              <a:t>предоставляют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доступ</a:t>
            </a:r>
            <a:r>
              <a:rPr lang="en-US" sz="1200" b="0" i="0" dirty="0">
                <a:solidFill>
                  <a:srgbClr val="000000"/>
                </a:solidFill>
                <a:latin typeface="Arial"/>
                <a:ea typeface="Arial Unicode MS"/>
                <a:cs typeface="Arial Unicode MS"/>
              </a:rPr>
              <a:t> </a:t>
            </a:r>
            <a:r>
              <a:rPr lang="en-US" sz="1200" b="0" i="0" dirty="0" smtClean="0">
                <a:solidFill>
                  <a:srgbClr val="000000"/>
                </a:solidFill>
                <a:latin typeface="Arial"/>
                <a:ea typeface="Arial Unicode MS"/>
                <a:cs typeface="Arial Unicode MS"/>
              </a:rPr>
              <a:t>к</a:t>
            </a:r>
            <a:r>
              <a:rPr lang="ru-RU" sz="1200" b="0" i="0" dirty="0" smtClean="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многочисленному</a:t>
            </a:r>
            <a:r>
              <a:rPr lang="en-US" sz="1200" b="0" i="0" dirty="0" smtClean="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сообществу</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пользователей</a:t>
            </a:r>
            <a:r>
              <a:rPr lang="en-US" sz="1200" b="0" i="0" dirty="0">
                <a:solidFill>
                  <a:srgbClr val="000000"/>
                </a:solidFill>
                <a:latin typeface="Arial"/>
                <a:ea typeface="Arial Unicode MS"/>
                <a:cs typeface="Arial Unicode MS"/>
              </a:rPr>
              <a:t>.</a:t>
            </a:r>
          </a:p>
          <a:p>
            <a:pPr marL="274320" lvl="2" indent="-182880" algn="l" defTabSz="914400">
              <a:spcBef>
                <a:spcPts val="400"/>
              </a:spcBef>
              <a:buClr>
                <a:srgbClr val="F0AB00"/>
              </a:buClr>
              <a:buSzPct val="100000"/>
              <a:buFont typeface="Wingdings"/>
              <a:buChar char=""/>
            </a:pPr>
            <a:r>
              <a:rPr lang="en-US" sz="1200" b="0" i="0" dirty="0" err="1">
                <a:solidFill>
                  <a:srgbClr val="000000"/>
                </a:solidFill>
                <a:latin typeface="Arial"/>
                <a:ea typeface="Arial Unicode MS"/>
                <a:cs typeface="Arial Unicode MS"/>
              </a:rPr>
              <a:t>Команда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разработчиков</a:t>
            </a:r>
            <a:r>
              <a:rPr lang="en-US" sz="1200" b="0" i="0" dirty="0">
                <a:solidFill>
                  <a:srgbClr val="000000"/>
                </a:solidFill>
                <a:latin typeface="Arial"/>
                <a:ea typeface="Arial Unicode MS"/>
                <a:cs typeface="Arial Unicode MS"/>
              </a:rPr>
              <a:t> IBM DB2 в </a:t>
            </a:r>
            <a:r>
              <a:rPr lang="en-US" sz="1200" b="0" i="0" dirty="0" err="1">
                <a:solidFill>
                  <a:srgbClr val="000000"/>
                </a:solidFill>
                <a:latin typeface="Arial"/>
                <a:ea typeface="Arial Unicode MS"/>
                <a:cs typeface="Arial Unicode MS"/>
              </a:rPr>
              <a:t>штаб-квартире</a:t>
            </a:r>
            <a:r>
              <a:rPr lang="en-US" sz="1200" b="0" i="0" dirty="0">
                <a:solidFill>
                  <a:srgbClr val="000000"/>
                </a:solidFill>
                <a:latin typeface="Arial"/>
                <a:ea typeface="Arial Unicode MS"/>
                <a:cs typeface="Arial Unicode MS"/>
              </a:rPr>
              <a:t> SAP и </a:t>
            </a:r>
            <a:r>
              <a:rPr lang="en-US" sz="1200" b="0" i="0" dirty="0" err="1">
                <a:solidFill>
                  <a:srgbClr val="000000"/>
                </a:solidFill>
                <a:latin typeface="Arial"/>
                <a:ea typeface="Arial Unicode MS"/>
                <a:cs typeface="Arial Unicode MS"/>
              </a:rPr>
              <a:t>команда</a:t>
            </a:r>
            <a:r>
              <a:rPr lang="en-US" sz="1200" b="0" i="0" dirty="0">
                <a:solidFill>
                  <a:srgbClr val="000000"/>
                </a:solidFill>
                <a:latin typeface="Arial"/>
                <a:ea typeface="Arial Unicode MS"/>
                <a:cs typeface="Arial Unicode MS"/>
              </a:rPr>
              <a:t> SAP в </a:t>
            </a:r>
            <a:r>
              <a:rPr lang="en-US" sz="1200" b="0" i="0" dirty="0" err="1">
                <a:solidFill>
                  <a:srgbClr val="000000"/>
                </a:solidFill>
                <a:latin typeface="Arial"/>
                <a:ea typeface="Arial Unicode MS"/>
                <a:cs typeface="Arial Unicode MS"/>
              </a:rPr>
              <a:t>лабораториях</a:t>
            </a:r>
            <a:r>
              <a:rPr lang="en-US" sz="1200" b="0" i="0" dirty="0">
                <a:solidFill>
                  <a:srgbClr val="000000"/>
                </a:solidFill>
                <a:latin typeface="Arial"/>
                <a:ea typeface="Arial Unicode MS"/>
                <a:cs typeface="Arial Unicode MS"/>
              </a:rPr>
              <a:t> DB2.</a:t>
            </a:r>
          </a:p>
          <a:p>
            <a:pPr marL="274320" lvl="2" indent="-182880" algn="l" defTabSz="914400">
              <a:spcBef>
                <a:spcPts val="400"/>
              </a:spcBef>
              <a:buClr>
                <a:srgbClr val="F0AB00"/>
              </a:buClr>
              <a:buSzPct val="100000"/>
              <a:buFont typeface="Wingdings"/>
              <a:buChar char=""/>
            </a:pPr>
            <a:r>
              <a:rPr lang="en-US" sz="1200" b="0" i="0" dirty="0" err="1">
                <a:solidFill>
                  <a:srgbClr val="000000"/>
                </a:solidFill>
                <a:latin typeface="Arial"/>
                <a:ea typeface="Arial Unicode MS"/>
                <a:cs typeface="Arial Unicode MS"/>
                <a:hlinkClick r:id="rId3"/>
              </a:rPr>
              <a:t>Многочисленные</a:t>
            </a:r>
            <a:r>
              <a:rPr lang="en-US" sz="1200" b="0" i="0" dirty="0">
                <a:solidFill>
                  <a:srgbClr val="000000"/>
                </a:solidFill>
                <a:latin typeface="Arial"/>
                <a:ea typeface="Arial Unicode MS"/>
                <a:cs typeface="Arial Unicode MS"/>
                <a:hlinkClick r:id="rId3"/>
              </a:rPr>
              <a:t> </a:t>
            </a:r>
            <a:r>
              <a:rPr lang="en-US" sz="1200" b="0" i="0" dirty="0" err="1">
                <a:solidFill>
                  <a:srgbClr val="000000"/>
                </a:solidFill>
                <a:latin typeface="Arial"/>
                <a:ea typeface="Arial Unicode MS"/>
                <a:cs typeface="Arial Unicode MS"/>
                <a:hlinkClick r:id="rId3"/>
              </a:rPr>
              <a:t>истории</a:t>
            </a:r>
            <a:r>
              <a:rPr lang="en-US" sz="1200" b="0" i="0" dirty="0">
                <a:solidFill>
                  <a:srgbClr val="000000"/>
                </a:solidFill>
                <a:latin typeface="Arial"/>
                <a:ea typeface="Arial Unicode MS"/>
                <a:cs typeface="Arial Unicode MS"/>
                <a:hlinkClick r:id="rId3"/>
              </a:rPr>
              <a:t> </a:t>
            </a:r>
            <a:r>
              <a:rPr lang="en-US" sz="1200" b="0" i="0" dirty="0" err="1">
                <a:solidFill>
                  <a:srgbClr val="000000"/>
                </a:solidFill>
                <a:latin typeface="Arial"/>
                <a:ea typeface="Arial Unicode MS"/>
                <a:cs typeface="Arial Unicode MS"/>
                <a:hlinkClick r:id="rId3"/>
              </a:rPr>
              <a:t>успеха</a:t>
            </a:r>
            <a:r>
              <a:rPr lang="en-US" sz="1200" b="0" i="0" dirty="0">
                <a:solidFill>
                  <a:srgbClr val="000000"/>
                </a:solidFill>
                <a:latin typeface="Arial"/>
                <a:ea typeface="Arial Unicode MS"/>
                <a:cs typeface="Arial Unicode MS"/>
                <a:hlinkClick r:id="rId3"/>
              </a:rPr>
              <a:t> </a:t>
            </a:r>
            <a:r>
              <a:rPr lang="en-US" sz="1200" b="0" i="0" dirty="0" err="1">
                <a:solidFill>
                  <a:srgbClr val="000000"/>
                </a:solidFill>
                <a:latin typeface="Arial"/>
                <a:ea typeface="Arial Unicode MS"/>
                <a:cs typeface="Arial Unicode MS"/>
                <a:hlinkClick r:id="rId3"/>
              </a:rPr>
              <a:t>клиентов</a:t>
            </a:r>
            <a:r>
              <a:rPr lang="en-US" sz="1200" b="0" i="0" dirty="0">
                <a:solidFill>
                  <a:srgbClr val="000000"/>
                </a:solidFill>
                <a:latin typeface="Arial"/>
                <a:ea typeface="Arial Unicode MS"/>
                <a:cs typeface="Arial Unicode MS"/>
                <a:hlinkClick r:id="rId3"/>
              </a:rPr>
              <a:t>.</a:t>
            </a:r>
          </a:p>
          <a:p>
            <a:pPr marL="0" lvl="1" indent="0" algn="l" defTabSz="914400">
              <a:spcBef>
                <a:spcPts val="600"/>
              </a:spcBef>
              <a:buNone/>
            </a:pPr>
            <a:r>
              <a:rPr lang="en-US" sz="1400" b="1" i="0" dirty="0" err="1">
                <a:solidFill>
                  <a:srgbClr val="000000"/>
                </a:solidFill>
                <a:latin typeface="Arial"/>
                <a:ea typeface="Arial Unicode MS"/>
                <a:cs typeface="Arial Unicode MS"/>
              </a:rPr>
              <a:t>Максимальная</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производительность</a:t>
            </a:r>
            <a:r>
              <a:rPr lang="en-US" sz="1400" b="1" i="0" dirty="0">
                <a:solidFill>
                  <a:srgbClr val="000000"/>
                </a:solidFill>
                <a:latin typeface="Arial"/>
                <a:ea typeface="Arial Unicode MS"/>
                <a:cs typeface="Arial Unicode MS"/>
              </a:rPr>
              <a:t> </a:t>
            </a:r>
          </a:p>
          <a:p>
            <a:pPr marL="274320" lvl="2" indent="-182880" algn="l" defTabSz="914400">
              <a:spcBef>
                <a:spcPts val="400"/>
              </a:spcBef>
              <a:buClr>
                <a:srgbClr val="F0AB00"/>
              </a:buClr>
              <a:buSzPct val="100000"/>
              <a:buFont typeface="Wingdings"/>
              <a:buChar char=""/>
            </a:pPr>
            <a:r>
              <a:rPr lang="en-US" sz="1200" b="0" i="0" dirty="0">
                <a:solidFill>
                  <a:srgbClr val="000000"/>
                </a:solidFill>
                <a:latin typeface="Arial"/>
                <a:ea typeface="Arial Unicode MS"/>
                <a:cs typeface="Arial Unicode MS"/>
              </a:rPr>
              <a:t>DB2 </a:t>
            </a:r>
            <a:r>
              <a:rPr lang="en-US" sz="1200" b="0" i="0" dirty="0" err="1">
                <a:solidFill>
                  <a:srgbClr val="000000"/>
                </a:solidFill>
                <a:latin typeface="Arial"/>
                <a:ea typeface="Arial Unicode MS"/>
                <a:cs typeface="Arial Unicode MS"/>
              </a:rPr>
              <a:t>показала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лучшие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результаты</a:t>
            </a:r>
            <a:r>
              <a:rPr lang="en-US" sz="1200" b="0" i="0" dirty="0">
                <a:solidFill>
                  <a:srgbClr val="000000"/>
                </a:solidFill>
                <a:latin typeface="Arial"/>
                <a:ea typeface="Arial Unicode MS"/>
                <a:cs typeface="Arial Unicode MS"/>
              </a:rPr>
              <a:t> в </a:t>
            </a:r>
            <a:r>
              <a:rPr lang="en-US" sz="1200" b="0" i="0" dirty="0" err="1">
                <a:solidFill>
                  <a:srgbClr val="000000"/>
                </a:solidFill>
                <a:latin typeface="Arial"/>
                <a:ea typeface="Arial Unicode MS"/>
                <a:cs typeface="Arial Unicode MS"/>
              </a:rPr>
              <a:t>рамках</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всех</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ключевых</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сопоставительных</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анализов</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эффективности</a:t>
            </a:r>
            <a:r>
              <a:rPr lang="en-US" sz="1200" b="0" i="0" dirty="0">
                <a:solidFill>
                  <a:srgbClr val="000000"/>
                </a:solidFill>
                <a:latin typeface="Arial"/>
                <a:ea typeface="Arial Unicode MS"/>
                <a:cs typeface="Arial Unicode MS"/>
              </a:rPr>
              <a:t> – </a:t>
            </a:r>
            <a:r>
              <a:rPr lang="en-US" sz="1200" b="0" i="0" dirty="0" smtClean="0">
                <a:solidFill>
                  <a:srgbClr val="000000"/>
                </a:solidFill>
                <a:latin typeface="Arial"/>
                <a:ea typeface="Arial Unicode MS"/>
                <a:cs typeface="Arial Unicode MS"/>
              </a:rPr>
              <a:t>SAP</a:t>
            </a:r>
            <a:r>
              <a:rPr lang="ru-RU" sz="1200" b="0" i="0" dirty="0" smtClean="0">
                <a:solidFill>
                  <a:srgbClr val="000000"/>
                </a:solidFill>
                <a:latin typeface="Arial"/>
                <a:ea typeface="Arial Unicode MS"/>
                <a:cs typeface="Arial Unicode MS"/>
              </a:rPr>
              <a:t> </a:t>
            </a:r>
            <a:r>
              <a:rPr lang="en-US" sz="1200" b="0" i="0" dirty="0" smtClean="0">
                <a:solidFill>
                  <a:srgbClr val="000000"/>
                </a:solidFill>
                <a:latin typeface="Arial"/>
                <a:ea typeface="Arial Unicode MS"/>
                <a:cs typeface="Arial Unicode MS"/>
              </a:rPr>
              <a:t>Benchmarks</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отраслевые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тесты</a:t>
            </a:r>
            <a:r>
              <a:rPr lang="en-US" sz="1200" b="0" i="0" dirty="0">
                <a:solidFill>
                  <a:srgbClr val="000000"/>
                </a:solidFill>
                <a:latin typeface="Arial"/>
                <a:ea typeface="Arial Unicode MS"/>
                <a:cs typeface="Arial Unicode MS"/>
              </a:rPr>
              <a:t> TPC-C и TPC-H.</a:t>
            </a:r>
          </a:p>
          <a:p>
            <a:pPr marL="274320" lvl="2" indent="-182880" algn="l" defTabSz="914400">
              <a:spcBef>
                <a:spcPts val="400"/>
              </a:spcBef>
              <a:buClr>
                <a:srgbClr val="F0AB00"/>
              </a:buClr>
              <a:buSzPct val="100000"/>
              <a:buFont typeface="Wingdings"/>
              <a:buChar char=""/>
            </a:pPr>
            <a:r>
              <a:rPr lang="en-US" sz="1200" b="0" i="0" dirty="0">
                <a:solidFill>
                  <a:srgbClr val="000000"/>
                </a:solidFill>
                <a:latin typeface="Arial"/>
                <a:ea typeface="Arial Unicode MS"/>
                <a:cs typeface="Arial Unicode MS"/>
              </a:rPr>
              <a:t>DB2 – </a:t>
            </a:r>
            <a:r>
              <a:rPr lang="en-US" sz="1200" b="0" i="0" dirty="0" err="1">
                <a:solidFill>
                  <a:srgbClr val="000000"/>
                </a:solidFill>
                <a:latin typeface="Arial"/>
                <a:ea typeface="Arial Unicode MS"/>
                <a:cs typeface="Arial Unicode MS"/>
              </a:rPr>
              <a:t>база</a:t>
            </a:r>
            <a:r>
              <a:rPr lang="en-US" sz="1200" b="0" i="0" dirty="0">
                <a:solidFill>
                  <a:srgbClr val="000000"/>
                </a:solidFill>
                <a:latin typeface="Arial"/>
                <a:ea typeface="Arial Unicode MS"/>
                <a:cs typeface="Arial Unicode MS"/>
              </a:rPr>
              <a:t> данных для </a:t>
            </a:r>
            <a:r>
              <a:rPr lang="en-US" sz="1200" b="0" i="0" dirty="0" err="1">
                <a:solidFill>
                  <a:srgbClr val="000000"/>
                </a:solidFill>
                <a:latin typeface="Arial"/>
                <a:ea typeface="Arial Unicode MS"/>
                <a:cs typeface="Arial Unicode MS"/>
              </a:rPr>
              <a:t>решения</a:t>
            </a:r>
            <a:r>
              <a:rPr lang="en-US" sz="1200" b="0" i="0" dirty="0">
                <a:solidFill>
                  <a:srgbClr val="000000"/>
                </a:solidFill>
                <a:latin typeface="Arial"/>
                <a:ea typeface="Arial Unicode MS"/>
                <a:cs typeface="Arial Unicode MS"/>
              </a:rPr>
              <a:t> SAP </a:t>
            </a:r>
            <a:r>
              <a:rPr lang="en-US" sz="1200" b="0" i="0" dirty="0" err="1">
                <a:solidFill>
                  <a:srgbClr val="000000"/>
                </a:solidFill>
                <a:latin typeface="Arial"/>
                <a:ea typeface="Arial Unicode MS"/>
                <a:cs typeface="Arial Unicode MS"/>
              </a:rPr>
              <a:t>NetWeaver</a:t>
            </a:r>
            <a:r>
              <a:rPr lang="en-US" sz="1200" b="0" i="0" dirty="0">
                <a:solidFill>
                  <a:srgbClr val="000000"/>
                </a:solidFill>
                <a:latin typeface="Arial"/>
                <a:ea typeface="Arial Unicode MS"/>
                <a:cs typeface="Arial Unicode MS"/>
              </a:rPr>
              <a:t> BI, </a:t>
            </a:r>
            <a:r>
              <a:rPr lang="en-US" sz="1200" b="0" i="0" dirty="0" err="1">
                <a:solidFill>
                  <a:srgbClr val="000000"/>
                </a:solidFill>
                <a:latin typeface="Arial"/>
                <a:ea typeface="Arial Unicode MS"/>
                <a:cs typeface="Arial Unicode MS"/>
              </a:rPr>
              <a:t>которая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гарантирует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минимальные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затраты</a:t>
            </a:r>
            <a:r>
              <a:rPr lang="en-US" sz="1200" b="0" i="0" dirty="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на</a:t>
            </a:r>
            <a:r>
              <a:rPr lang="ru-RU" sz="1200" b="0" i="0" dirty="0" smtClean="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масштабирование</a:t>
            </a:r>
            <a:r>
              <a:rPr lang="en-US" sz="1200" b="0" i="0" dirty="0">
                <a:solidFill>
                  <a:srgbClr val="000000"/>
                </a:solidFill>
                <a:latin typeface="Arial"/>
                <a:ea typeface="Arial Unicode MS"/>
                <a:cs typeface="Arial Unicode MS"/>
              </a:rPr>
              <a:t>.</a:t>
            </a:r>
          </a:p>
          <a:p>
            <a:pPr marL="274320" lvl="2" indent="-182880" algn="l" defTabSz="914400">
              <a:spcBef>
                <a:spcPts val="400"/>
              </a:spcBef>
              <a:buClr>
                <a:srgbClr val="F0AB00"/>
              </a:buClr>
              <a:buSzPct val="100000"/>
              <a:buFont typeface="Wingdings"/>
              <a:buChar char=""/>
            </a:pPr>
            <a:r>
              <a:rPr lang="en-US" sz="1200" b="0" i="0" dirty="0">
                <a:solidFill>
                  <a:srgbClr val="000000"/>
                </a:solidFill>
                <a:latin typeface="Arial"/>
                <a:ea typeface="Arial Unicode MS"/>
                <a:cs typeface="Arial Unicode MS"/>
              </a:rPr>
              <a:t>На </a:t>
            </a:r>
            <a:r>
              <a:rPr lang="en-US" sz="1200" b="0" i="0" dirty="0" smtClean="0">
                <a:solidFill>
                  <a:srgbClr val="000000"/>
                </a:solidFill>
                <a:latin typeface="Arial"/>
                <a:ea typeface="Arial Unicode MS"/>
                <a:cs typeface="Arial Unicode MS"/>
              </a:rPr>
              <a:t>20% </a:t>
            </a:r>
            <a:r>
              <a:rPr lang="en-US" sz="1200" b="0" i="0" dirty="0">
                <a:solidFill>
                  <a:srgbClr val="000000"/>
                </a:solidFill>
                <a:latin typeface="Arial"/>
                <a:ea typeface="Arial Unicode MS"/>
                <a:cs typeface="Arial Unicode MS"/>
              </a:rPr>
              <a:t>более </a:t>
            </a:r>
            <a:r>
              <a:rPr lang="en-US" sz="1200" b="0" i="0" dirty="0" err="1">
                <a:solidFill>
                  <a:srgbClr val="000000"/>
                </a:solidFill>
                <a:latin typeface="Arial"/>
                <a:ea typeface="Arial Unicode MS"/>
                <a:cs typeface="Arial Unicode MS"/>
              </a:rPr>
              <a:t>высокая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производительность</a:t>
            </a:r>
            <a:r>
              <a:rPr lang="en-US" sz="1200" b="0" i="0" dirty="0">
                <a:solidFill>
                  <a:srgbClr val="000000"/>
                </a:solidFill>
                <a:latin typeface="Arial"/>
                <a:ea typeface="Arial Unicode MS"/>
                <a:cs typeface="Arial Unicode MS"/>
              </a:rPr>
              <a:t> – </a:t>
            </a:r>
            <a:r>
              <a:rPr lang="en-US" sz="1200" b="0" i="0" dirty="0" err="1">
                <a:solidFill>
                  <a:srgbClr val="000000"/>
                </a:solidFill>
                <a:latin typeface="Arial"/>
                <a:ea typeface="Arial Unicode MS"/>
                <a:cs typeface="Arial Unicode MS"/>
              </a:rPr>
              <a:t>сравнение</a:t>
            </a:r>
            <a:r>
              <a:rPr lang="en-US" sz="1200" b="0" i="0" dirty="0">
                <a:solidFill>
                  <a:srgbClr val="000000"/>
                </a:solidFill>
                <a:latin typeface="Arial"/>
                <a:ea typeface="Arial Unicode MS"/>
                <a:cs typeface="Arial Unicode MS"/>
              </a:rPr>
              <a:t> SAP ERP и Oracle на </a:t>
            </a:r>
            <a:r>
              <a:rPr lang="en-US" sz="1200" b="0" i="0" dirty="0" err="1">
                <a:solidFill>
                  <a:srgbClr val="000000"/>
                </a:solidFill>
                <a:latin typeface="Arial"/>
                <a:ea typeface="Arial Unicode MS"/>
                <a:cs typeface="Arial Unicode MS"/>
              </a:rPr>
              <a:t>одном</a:t>
            </a:r>
            <a:r>
              <a:rPr lang="en-US" sz="1200" b="0" i="0" dirty="0">
                <a:solidFill>
                  <a:srgbClr val="000000"/>
                </a:solidFill>
                <a:latin typeface="Arial"/>
                <a:ea typeface="Arial Unicode MS"/>
                <a:cs typeface="Arial Unicode MS"/>
              </a:rPr>
              <a:t> и </a:t>
            </a:r>
            <a:r>
              <a:rPr lang="en-US" sz="1200" b="0" i="0" dirty="0" err="1" smtClean="0">
                <a:solidFill>
                  <a:srgbClr val="000000"/>
                </a:solidFill>
                <a:latin typeface="Arial"/>
                <a:ea typeface="Arial Unicode MS"/>
                <a:cs typeface="Arial Unicode MS"/>
              </a:rPr>
              <a:t>том</a:t>
            </a:r>
            <a:r>
              <a:rPr lang="ru-RU" sz="1200" dirty="0" smtClean="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же</a:t>
            </a:r>
            <a:r>
              <a:rPr lang="en-US" sz="1200" b="0" i="0" dirty="0" smtClean="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оборудовании</a:t>
            </a:r>
            <a:r>
              <a:rPr lang="en-US" sz="1200" b="0" i="0" dirty="0">
                <a:solidFill>
                  <a:srgbClr val="000000"/>
                </a:solidFill>
                <a:latin typeface="Arial"/>
                <a:ea typeface="Arial Unicode MS"/>
                <a:cs typeface="Arial Unicode MS"/>
              </a:rPr>
              <a:t>.</a:t>
            </a:r>
          </a:p>
          <a:p>
            <a:pPr marL="274320" lvl="2" indent="-182880" algn="l" defTabSz="914400">
              <a:spcBef>
                <a:spcPts val="400"/>
              </a:spcBef>
              <a:buClr>
                <a:srgbClr val="F0AB00"/>
              </a:buClr>
              <a:buSzPct val="100000"/>
              <a:buFont typeface="Wingdings"/>
              <a:buChar char=""/>
            </a:pPr>
            <a:r>
              <a:rPr lang="en-US" sz="1200" b="0" i="0" dirty="0">
                <a:solidFill>
                  <a:srgbClr val="000000"/>
                </a:solidFill>
                <a:latin typeface="Arial"/>
                <a:ea typeface="Arial Unicode MS"/>
                <a:cs typeface="Arial Unicode MS"/>
              </a:rPr>
              <a:t>На 40% более </a:t>
            </a:r>
            <a:r>
              <a:rPr lang="en-US" sz="1200" b="0" i="0" dirty="0" err="1">
                <a:solidFill>
                  <a:srgbClr val="000000"/>
                </a:solidFill>
                <a:latin typeface="Arial"/>
                <a:ea typeface="Arial Unicode MS"/>
                <a:cs typeface="Arial Unicode MS"/>
              </a:rPr>
              <a:t>высокая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производительность</a:t>
            </a:r>
            <a:r>
              <a:rPr lang="en-US" sz="1200" b="0" i="0" dirty="0">
                <a:solidFill>
                  <a:srgbClr val="000000"/>
                </a:solidFill>
                <a:latin typeface="Arial"/>
                <a:ea typeface="Arial Unicode MS"/>
                <a:cs typeface="Arial Unicode MS"/>
              </a:rPr>
              <a:t> – </a:t>
            </a:r>
            <a:r>
              <a:rPr lang="en-US" sz="1200" b="0" i="0" dirty="0" err="1">
                <a:solidFill>
                  <a:srgbClr val="000000"/>
                </a:solidFill>
                <a:latin typeface="Arial"/>
                <a:ea typeface="Arial Unicode MS"/>
                <a:cs typeface="Arial Unicode MS"/>
              </a:rPr>
              <a:t>сравнение</a:t>
            </a:r>
            <a:r>
              <a:rPr lang="en-US" sz="1200" b="0" i="0" dirty="0">
                <a:solidFill>
                  <a:srgbClr val="000000"/>
                </a:solidFill>
                <a:latin typeface="Arial"/>
                <a:ea typeface="Arial Unicode MS"/>
                <a:cs typeface="Arial Unicode MS"/>
              </a:rPr>
              <a:t> SAP BI и Oracle на </a:t>
            </a:r>
            <a:r>
              <a:rPr lang="en-US" sz="1200" b="0" i="0" dirty="0" err="1">
                <a:solidFill>
                  <a:srgbClr val="000000"/>
                </a:solidFill>
                <a:latin typeface="Arial"/>
                <a:ea typeface="Arial Unicode MS"/>
                <a:cs typeface="Arial Unicode MS"/>
              </a:rPr>
              <a:t>одном</a:t>
            </a:r>
            <a:r>
              <a:rPr lang="en-US" sz="1200" b="0" i="0" dirty="0">
                <a:solidFill>
                  <a:srgbClr val="000000"/>
                </a:solidFill>
                <a:latin typeface="Arial"/>
                <a:ea typeface="Arial Unicode MS"/>
                <a:cs typeface="Arial Unicode MS"/>
              </a:rPr>
              <a:t> и </a:t>
            </a:r>
            <a:r>
              <a:rPr lang="en-US" sz="1200" b="0" i="0" dirty="0" err="1">
                <a:solidFill>
                  <a:srgbClr val="000000"/>
                </a:solidFill>
                <a:latin typeface="Arial"/>
                <a:ea typeface="Arial Unicode MS"/>
                <a:cs typeface="Arial Unicode MS"/>
              </a:rPr>
              <a:t>том</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же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оборудовании</a:t>
            </a:r>
            <a:r>
              <a:rPr lang="en-US" sz="1200" b="0" i="0" dirty="0">
                <a:solidFill>
                  <a:srgbClr val="000000"/>
                </a:solidFill>
                <a:latin typeface="Arial"/>
                <a:ea typeface="Arial Unicode MS"/>
                <a:cs typeface="Arial Unicode MS"/>
              </a:rPr>
              <a:t>.</a:t>
            </a:r>
          </a:p>
          <a:p>
            <a:pPr marL="274320" lvl="2" indent="-182880" algn="l" defTabSz="914400">
              <a:spcBef>
                <a:spcPts val="400"/>
              </a:spcBef>
              <a:buClr>
                <a:srgbClr val="F0AB00"/>
              </a:buClr>
              <a:buSzPct val="100000"/>
              <a:buFont typeface="Wingdings"/>
              <a:buChar char=""/>
            </a:pPr>
            <a:r>
              <a:rPr lang="en-US" sz="1200" b="0" i="0" dirty="0" err="1">
                <a:solidFill>
                  <a:srgbClr val="000000"/>
                </a:solidFill>
                <a:latin typeface="Arial"/>
                <a:ea typeface="Arial Unicode MS"/>
                <a:cs typeface="Arial Unicode MS"/>
              </a:rPr>
              <a:t>Снижение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нагрузки</a:t>
            </a:r>
            <a:r>
              <a:rPr lang="en-US" sz="1200" b="0" i="0" dirty="0">
                <a:solidFill>
                  <a:srgbClr val="000000"/>
                </a:solidFill>
                <a:latin typeface="Arial"/>
                <a:ea typeface="Arial Unicode MS"/>
                <a:cs typeface="Arial Unicode MS"/>
              </a:rPr>
              <a:t> на </a:t>
            </a:r>
            <a:r>
              <a:rPr lang="en-US" sz="1200" b="0" i="0" dirty="0" err="1">
                <a:solidFill>
                  <a:srgbClr val="000000"/>
                </a:solidFill>
                <a:latin typeface="Arial"/>
                <a:ea typeface="Arial Unicode MS"/>
                <a:cs typeface="Arial Unicode MS"/>
              </a:rPr>
              <a:t>администраторов</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баз</a:t>
            </a:r>
            <a:r>
              <a:rPr lang="en-US" sz="1200" b="0" i="0" dirty="0">
                <a:solidFill>
                  <a:srgbClr val="000000"/>
                </a:solidFill>
                <a:latin typeface="Arial"/>
                <a:ea typeface="Arial Unicode MS"/>
                <a:cs typeface="Arial Unicode MS"/>
              </a:rPr>
              <a:t> данных на </a:t>
            </a:r>
            <a:r>
              <a:rPr lang="en-US" sz="1200" b="0" i="0" dirty="0" smtClean="0">
                <a:solidFill>
                  <a:srgbClr val="000000"/>
                </a:solidFill>
                <a:latin typeface="Arial"/>
                <a:ea typeface="Arial Unicode MS"/>
                <a:cs typeface="Arial Unicode MS"/>
              </a:rPr>
              <a:t>25% </a:t>
            </a:r>
            <a:r>
              <a:rPr lang="en-US" sz="1200" b="0" i="0" dirty="0" err="1">
                <a:solidFill>
                  <a:srgbClr val="000000"/>
                </a:solidFill>
                <a:latin typeface="Arial"/>
                <a:ea typeface="Arial Unicode MS"/>
                <a:cs typeface="Arial Unicode MS"/>
              </a:rPr>
              <a:t>благодаря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беспрепятственной</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интеграции</a:t>
            </a:r>
            <a:r>
              <a:rPr lang="en-US" sz="1200" b="0" i="0" dirty="0">
                <a:solidFill>
                  <a:srgbClr val="000000"/>
                </a:solidFill>
                <a:latin typeface="Arial"/>
                <a:ea typeface="Arial Unicode MS"/>
                <a:cs typeface="Arial Unicode MS"/>
              </a:rPr>
              <a:t> с SAP </a:t>
            </a:r>
            <a:r>
              <a:rPr lang="en-US" sz="1200" b="0" i="0" dirty="0" err="1" smtClean="0">
                <a:solidFill>
                  <a:srgbClr val="000000"/>
                </a:solidFill>
                <a:latin typeface="Arial"/>
                <a:ea typeface="Arial Unicode MS"/>
                <a:cs typeface="Arial Unicode MS"/>
              </a:rPr>
              <a:t>при</a:t>
            </a:r>
            <a:r>
              <a:rPr lang="ru-RU" sz="1200" dirty="0" smtClean="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помощи</a:t>
            </a:r>
            <a:r>
              <a:rPr lang="en-US" sz="1200" b="0" i="0" dirty="0" smtClean="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специализированного</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пульта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управления</a:t>
            </a:r>
            <a:r>
              <a:rPr lang="en-US" sz="1200" b="0" i="0" dirty="0">
                <a:solidFill>
                  <a:srgbClr val="000000"/>
                </a:solidFill>
                <a:latin typeface="Arial"/>
                <a:ea typeface="Arial Unicode MS"/>
                <a:cs typeface="Arial Unicode MS"/>
              </a:rPr>
              <a:t>.</a:t>
            </a:r>
          </a:p>
          <a:p>
            <a:pPr marL="0" lvl="1" indent="0" algn="l" defTabSz="914400">
              <a:spcBef>
                <a:spcPts val="600"/>
              </a:spcBef>
              <a:buNone/>
            </a:pPr>
            <a:r>
              <a:rPr lang="en-US" sz="1400" b="1" i="0" dirty="0" err="1">
                <a:solidFill>
                  <a:srgbClr val="000000"/>
                </a:solidFill>
                <a:latin typeface="Arial"/>
                <a:ea typeface="Arial Unicode MS"/>
                <a:cs typeface="Arial Unicode MS"/>
              </a:rPr>
              <a:t>Передовая</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технология</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управления</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базами</a:t>
            </a:r>
            <a:r>
              <a:rPr lang="en-US" sz="1400" b="1" i="0" dirty="0">
                <a:solidFill>
                  <a:srgbClr val="000000"/>
                </a:solidFill>
                <a:latin typeface="Arial"/>
                <a:ea typeface="Arial Unicode MS"/>
                <a:cs typeface="Arial Unicode MS"/>
              </a:rPr>
              <a:t> данных </a:t>
            </a:r>
            <a:r>
              <a:rPr lang="en-US" sz="1400" b="1" i="0" dirty="0" err="1">
                <a:solidFill>
                  <a:srgbClr val="000000"/>
                </a:solidFill>
                <a:latin typeface="Arial"/>
                <a:ea typeface="Arial Unicode MS"/>
                <a:cs typeface="Arial Unicode MS"/>
              </a:rPr>
              <a:t>позволяет</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создать</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максимально</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надежную</a:t>
            </a:r>
            <a:r>
              <a:rPr lang="en-US" sz="1400" b="1" i="0" dirty="0">
                <a:solidFill>
                  <a:srgbClr val="000000"/>
                </a:solidFill>
                <a:latin typeface="Arial"/>
                <a:ea typeface="Arial Unicode MS"/>
                <a:cs typeface="Arial Unicode MS"/>
              </a:rPr>
              <a:t> </a:t>
            </a:r>
            <a:r>
              <a:rPr lang="en-US" sz="1400" b="1" i="0" dirty="0" err="1">
                <a:solidFill>
                  <a:srgbClr val="000000"/>
                </a:solidFill>
                <a:latin typeface="Arial"/>
                <a:ea typeface="Arial Unicode MS"/>
                <a:cs typeface="Arial Unicode MS"/>
              </a:rPr>
              <a:t>инфраструктуру</a:t>
            </a:r>
            <a:endParaRPr lang="en-US" sz="1400" b="1" i="0" dirty="0">
              <a:solidFill>
                <a:srgbClr val="000000"/>
              </a:solidFill>
              <a:latin typeface="Arial"/>
              <a:ea typeface="Arial Unicode MS"/>
              <a:cs typeface="Arial Unicode MS"/>
            </a:endParaRPr>
          </a:p>
          <a:p>
            <a:pPr marL="274320" lvl="2" indent="-182880" algn="l" defTabSz="914400">
              <a:spcBef>
                <a:spcPts val="400"/>
              </a:spcBef>
              <a:buClr>
                <a:srgbClr val="F0AB00"/>
              </a:buClr>
              <a:buSzPct val="100000"/>
              <a:buFont typeface="Wingdings"/>
              <a:buChar char=""/>
            </a:pPr>
            <a:r>
              <a:rPr lang="en-US" sz="1200" b="0" i="0" dirty="0">
                <a:solidFill>
                  <a:srgbClr val="000000"/>
                </a:solidFill>
                <a:latin typeface="Arial"/>
                <a:ea typeface="Arial Unicode MS"/>
                <a:cs typeface="Arial Unicode MS"/>
              </a:rPr>
              <a:t>SAP </a:t>
            </a:r>
            <a:r>
              <a:rPr lang="en-US" sz="1200" b="0" i="0" dirty="0" err="1">
                <a:solidFill>
                  <a:srgbClr val="000000"/>
                </a:solidFill>
                <a:latin typeface="Arial"/>
                <a:ea typeface="Arial Unicode MS"/>
                <a:cs typeface="Arial Unicode MS"/>
              </a:rPr>
              <a:t>использует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функцию</a:t>
            </a:r>
            <a:r>
              <a:rPr lang="en-US" sz="1200" b="0" i="0" dirty="0">
                <a:solidFill>
                  <a:srgbClr val="000000"/>
                </a:solidFill>
                <a:latin typeface="Arial"/>
                <a:ea typeface="Arial Unicode MS"/>
                <a:cs typeface="Arial Unicode MS"/>
              </a:rPr>
              <a:t> DB2 DPF, </a:t>
            </a:r>
            <a:r>
              <a:rPr lang="en-US" sz="1200" b="0" i="0" dirty="0" err="1">
                <a:solidFill>
                  <a:srgbClr val="000000"/>
                </a:solidFill>
                <a:latin typeface="Arial"/>
                <a:ea typeface="Arial Unicode MS"/>
                <a:cs typeface="Arial Unicode MS"/>
              </a:rPr>
              <a:t>предоставляя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параллельную</a:t>
            </a:r>
            <a:r>
              <a:rPr lang="en-US" sz="1200" b="0" i="0" dirty="0">
                <a:solidFill>
                  <a:srgbClr val="000000"/>
                </a:solidFill>
                <a:latin typeface="Arial"/>
                <a:ea typeface="Arial Unicode MS"/>
                <a:cs typeface="Arial Unicode MS"/>
              </a:rPr>
              <a:t> БД для SAP </a:t>
            </a:r>
            <a:r>
              <a:rPr lang="en-US" sz="1200" b="0" i="0" dirty="0" err="1">
                <a:solidFill>
                  <a:srgbClr val="000000"/>
                </a:solidFill>
                <a:latin typeface="Arial"/>
                <a:ea typeface="Arial Unicode MS"/>
                <a:cs typeface="Arial Unicode MS"/>
              </a:rPr>
              <a:t>NetWeaver</a:t>
            </a:r>
            <a:r>
              <a:rPr lang="en-US" sz="1200" b="0" i="0" dirty="0">
                <a:solidFill>
                  <a:srgbClr val="000000"/>
                </a:solidFill>
                <a:latin typeface="Arial"/>
                <a:ea typeface="Arial Unicode MS"/>
                <a:cs typeface="Arial Unicode MS"/>
              </a:rPr>
              <a:t> BI, </a:t>
            </a:r>
            <a:r>
              <a:rPr lang="en-US" sz="1200" b="0" i="0" dirty="0" err="1">
                <a:solidFill>
                  <a:srgbClr val="000000"/>
                </a:solidFill>
                <a:latin typeface="Arial"/>
                <a:ea typeface="Arial Unicode MS"/>
                <a:cs typeface="Arial Unicode MS"/>
              </a:rPr>
              <a:t>что</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гарантирует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отличную</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масштабируемость</a:t>
            </a:r>
            <a:r>
              <a:rPr lang="en-US" sz="1200" b="0" i="0" dirty="0">
                <a:solidFill>
                  <a:srgbClr val="000000"/>
                </a:solidFill>
                <a:latin typeface="Arial"/>
                <a:ea typeface="Arial Unicode MS"/>
                <a:cs typeface="Arial Unicode MS"/>
              </a:rPr>
              <a:t> и </a:t>
            </a:r>
            <a:r>
              <a:rPr lang="en-US" sz="1200" b="0" i="0" dirty="0" err="1">
                <a:solidFill>
                  <a:srgbClr val="000000"/>
                </a:solidFill>
                <a:latin typeface="Arial"/>
                <a:ea typeface="Arial Unicode MS"/>
                <a:cs typeface="Arial Unicode MS"/>
              </a:rPr>
              <a:t>производительность</a:t>
            </a:r>
            <a:r>
              <a:rPr lang="en-US" sz="1200" b="0" i="0" dirty="0">
                <a:solidFill>
                  <a:srgbClr val="000000"/>
                </a:solidFill>
                <a:latin typeface="Arial"/>
                <a:ea typeface="Arial Unicode MS"/>
                <a:cs typeface="Arial Unicode MS"/>
              </a:rPr>
              <a:t>. </a:t>
            </a:r>
          </a:p>
          <a:p>
            <a:pPr marL="0" lvl="1" indent="0" algn="l" defTabSz="914400">
              <a:spcBef>
                <a:spcPts val="600"/>
              </a:spcBef>
              <a:buNone/>
            </a:pPr>
            <a:r>
              <a:rPr lang="en-US" sz="1400" b="1" i="0" dirty="0" err="1">
                <a:solidFill>
                  <a:srgbClr val="000000"/>
                </a:solidFill>
                <a:latin typeface="Arial"/>
                <a:ea typeface="Arial Unicode MS"/>
                <a:cs typeface="Arial Unicode MS"/>
              </a:rPr>
              <a:t>Результативность</a:t>
            </a:r>
            <a:endParaRPr lang="en-US" sz="1400" b="1" i="0" dirty="0">
              <a:solidFill>
                <a:srgbClr val="000000"/>
              </a:solidFill>
              <a:latin typeface="Arial"/>
              <a:ea typeface="Arial Unicode MS"/>
              <a:cs typeface="Arial Unicode MS"/>
            </a:endParaRPr>
          </a:p>
          <a:p>
            <a:pPr marL="274320" lvl="2" indent="-182880" algn="l" defTabSz="914400">
              <a:spcBef>
                <a:spcPts val="400"/>
              </a:spcBef>
              <a:buClr>
                <a:srgbClr val="F0AB00"/>
              </a:buClr>
              <a:buSzPct val="100000"/>
              <a:buFont typeface="Wingdings"/>
              <a:buChar char=""/>
            </a:pPr>
            <a:r>
              <a:rPr lang="en-US" sz="1200" b="0" i="0" dirty="0">
                <a:solidFill>
                  <a:srgbClr val="000000"/>
                </a:solidFill>
                <a:latin typeface="Arial"/>
                <a:ea typeface="Arial Unicode MS"/>
                <a:cs typeface="Arial Unicode MS"/>
              </a:rPr>
              <a:t>Низкая полная стоимость владения, </a:t>
            </a:r>
            <a:r>
              <a:rPr lang="en-US" sz="1200" b="0" i="0" dirty="0" err="1">
                <a:solidFill>
                  <a:srgbClr val="000000"/>
                </a:solidFill>
                <a:latin typeface="Arial"/>
                <a:ea typeface="Arial Unicode MS"/>
                <a:cs typeface="Arial Unicode MS"/>
              </a:rPr>
              <a:t>оптимизация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ландшафта</a:t>
            </a:r>
            <a:r>
              <a:rPr lang="en-US" sz="1200" b="0" i="0" dirty="0">
                <a:solidFill>
                  <a:srgbClr val="000000"/>
                </a:solidFill>
                <a:latin typeface="Arial"/>
                <a:ea typeface="Arial Unicode MS"/>
                <a:cs typeface="Arial Unicode MS"/>
              </a:rPr>
              <a:t> ИТ.</a:t>
            </a:r>
          </a:p>
          <a:p>
            <a:pPr marL="274320" lvl="2" indent="-182880" algn="l" defTabSz="914400">
              <a:spcBef>
                <a:spcPts val="400"/>
              </a:spcBef>
              <a:buClr>
                <a:srgbClr val="F0AB00"/>
              </a:buClr>
              <a:buSzPct val="100000"/>
              <a:buFont typeface="Wingdings"/>
              <a:buChar char=""/>
            </a:pPr>
            <a:r>
              <a:rPr lang="en-US" sz="1200" b="0" i="0" dirty="0" err="1">
                <a:solidFill>
                  <a:srgbClr val="000000"/>
                </a:solidFill>
                <a:latin typeface="Arial"/>
                <a:ea typeface="Arial Unicode MS"/>
                <a:cs typeface="Arial Unicode MS"/>
              </a:rPr>
              <a:t>Превосходная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поддержка</a:t>
            </a:r>
            <a:r>
              <a:rPr lang="en-US" sz="1200" b="0" i="0" dirty="0" smtClean="0">
                <a:solidFill>
                  <a:srgbClr val="000000"/>
                </a:solidFill>
                <a:latin typeface="Arial"/>
                <a:ea typeface="Arial Unicode MS"/>
                <a:cs typeface="Arial Unicode MS"/>
              </a:rPr>
              <a:t>.</a:t>
            </a:r>
            <a:endParaRPr lang="en-US" sz="1200" dirty="0" smtClean="0">
              <a:latin typeface="Arial"/>
              <a:cs typeface="Arial Unicode MS"/>
            </a:endParaRPr>
          </a:p>
        </p:txBody>
      </p:sp>
      <p:pic>
        <p:nvPicPr>
          <p:cNvPr id="2" name="Picture 1"/>
          <p:cNvPicPr>
            <a:picLocks noChangeAspect="1"/>
          </p:cNvPicPr>
          <p:nvPr/>
        </p:nvPicPr>
        <p:blipFill>
          <a:blip r:embed="rId4" cstate="print"/>
          <a:stretch>
            <a:fillRect/>
          </a:stretch>
        </p:blipFill>
        <p:spPr>
          <a:xfrm>
            <a:off x="6548930" y="293941"/>
            <a:ext cx="1727200" cy="876300"/>
          </a:xfrm>
          <a:prstGeom prst="rect">
            <a:avLst/>
          </a:prstGeom>
        </p:spPr>
      </p:pic>
    </p:spTree>
    <p:extLst>
      <p:ext uri="{BB962C8B-B14F-4D97-AF65-F5344CB8AC3E}">
        <p14:creationId xmlns:p14="http://schemas.microsoft.com/office/powerpoint/2010/main" val="90985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algn="l" defTabSz="914400">
              <a:lnSpc>
                <a:spcPct val="80000"/>
              </a:lnSpc>
              <a:spcBef>
                <a:spcPts val="0"/>
              </a:spcBef>
              <a:buNone/>
            </a:pPr>
            <a:r>
              <a:rPr lang="en-US" sz="2200" b="1" i="0">
                <a:solidFill>
                  <a:srgbClr val="0076CB"/>
                </a:solidFill>
                <a:latin typeface="Arial Black"/>
                <a:ea typeface="+mj-ea"/>
                <a:cs typeface="+mj-cs"/>
              </a:rPr>
              <a:t>Новости SAP и Oracle за 2011 г. </a:t>
            </a:r>
          </a:p>
        </p:txBody>
      </p:sp>
      <p:sp>
        <p:nvSpPr>
          <p:cNvPr id="16387" name="Rectangle 2"/>
          <p:cNvSpPr>
            <a:spLocks noGrp="1" noChangeArrowheads="1"/>
          </p:cNvSpPr>
          <p:nvPr>
            <p:ph type="body" idx="4294967295"/>
          </p:nvPr>
        </p:nvSpPr>
        <p:spPr>
          <a:xfrm>
            <a:off x="206375" y="924652"/>
            <a:ext cx="8645525" cy="5447573"/>
          </a:xfrm>
        </p:spPr>
        <p:txBody>
          <a:bodyPr/>
          <a:lstStyle/>
          <a:p>
            <a:pPr marL="0" indent="0" algn="l" defTabSz="914400">
              <a:spcBef>
                <a:spcPts val="0"/>
              </a:spcBef>
              <a:spcAft>
                <a:spcPts val="600"/>
              </a:spcAft>
              <a:buNone/>
            </a:pPr>
            <a:endParaRPr lang="en-US" dirty="0" smtClean="0"/>
          </a:p>
          <a:p>
            <a:pPr marL="612648" lvl="1" indent="-173736" algn="l" defTabSz="914400">
              <a:spcBef>
                <a:spcPts val="0"/>
              </a:spcBef>
              <a:spcAft>
                <a:spcPts val="600"/>
              </a:spcAft>
              <a:buNone/>
            </a:pPr>
            <a:r>
              <a:rPr lang="en-US" sz="1600" b="1" i="0" dirty="0">
                <a:solidFill>
                  <a:srgbClr val="000000"/>
                </a:solidFill>
                <a:latin typeface="Arial"/>
                <a:ea typeface="+mn-ea"/>
                <a:cs typeface="+mn-cs"/>
              </a:rPr>
              <a:t> </a:t>
            </a:r>
            <a:r>
              <a:rPr lang="en-US" sz="1400" b="1" i="0" dirty="0">
                <a:solidFill>
                  <a:srgbClr val="000000"/>
                </a:solidFill>
                <a:latin typeface="Arial"/>
                <a:ea typeface="+mn-ea"/>
                <a:cs typeface="+mn-cs"/>
              </a:rPr>
              <a:t>SAP </a:t>
            </a:r>
            <a:r>
              <a:rPr lang="en-US" sz="1400" b="1" i="0" dirty="0" err="1">
                <a:solidFill>
                  <a:srgbClr val="000000"/>
                </a:solidFill>
                <a:latin typeface="Arial"/>
                <a:ea typeface="+mn-ea"/>
                <a:cs typeface="+mn-cs"/>
              </a:rPr>
              <a:t>завершила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сертификацию</a:t>
            </a:r>
            <a:r>
              <a:rPr lang="en-US" sz="1400" b="1" i="0" dirty="0">
                <a:solidFill>
                  <a:srgbClr val="000000"/>
                </a:solidFill>
                <a:latin typeface="Arial"/>
                <a:ea typeface="+mn-ea"/>
                <a:cs typeface="+mn-cs"/>
              </a:rPr>
              <a:t> Oracle Database 11g Release 2</a:t>
            </a:r>
          </a:p>
          <a:p>
            <a:pPr marL="1261872" lvl="4" indent="-365760" algn="l" defTabSz="914400">
              <a:spcBef>
                <a:spcPts val="0"/>
              </a:spcBef>
              <a:spcAft>
                <a:spcPts val="600"/>
              </a:spcAft>
              <a:buClr>
                <a:srgbClr val="000000"/>
              </a:buClr>
              <a:buSzPct val="140000"/>
              <a:buFont typeface="Wingdings"/>
              <a:buChar char="§"/>
            </a:pPr>
            <a:r>
              <a:rPr lang="en-US" sz="1200" b="0" i="0" dirty="0">
                <a:solidFill>
                  <a:srgbClr val="000000"/>
                </a:solidFill>
                <a:latin typeface="Arial"/>
                <a:ea typeface="+mn-ea"/>
                <a:cs typeface="+mn-cs"/>
              </a:rPr>
              <a:t>Более </a:t>
            </a:r>
            <a:r>
              <a:rPr lang="en-US" sz="1200" b="0" i="0" dirty="0" err="1">
                <a:solidFill>
                  <a:srgbClr val="000000"/>
                </a:solidFill>
                <a:latin typeface="Arial"/>
                <a:ea typeface="+mn-ea"/>
                <a:cs typeface="+mn-cs"/>
              </a:rPr>
              <a:t>подробная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информация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содержится</a:t>
            </a:r>
            <a:r>
              <a:rPr lang="en-US" sz="1200" b="0" i="0" dirty="0">
                <a:solidFill>
                  <a:srgbClr val="000000"/>
                </a:solidFill>
                <a:latin typeface="Arial"/>
                <a:ea typeface="+mn-ea"/>
                <a:cs typeface="+mn-cs"/>
              </a:rPr>
              <a:t> в SAP Note 1398634.</a:t>
            </a:r>
          </a:p>
          <a:p>
            <a:pPr marL="1261872" lvl="4" indent="-365760" algn="l" defTabSz="914400">
              <a:spcBef>
                <a:spcPts val="0"/>
              </a:spcBef>
              <a:spcAft>
                <a:spcPts val="600"/>
              </a:spcAft>
              <a:buClr>
                <a:srgbClr val="000000"/>
              </a:buClr>
              <a:buSzPct val="140000"/>
              <a:buFont typeface="Wingdings"/>
              <a:buChar char="§"/>
            </a:pPr>
            <a:r>
              <a:rPr lang="en-US" sz="1200" b="0" i="0" dirty="0">
                <a:solidFill>
                  <a:srgbClr val="000000"/>
                </a:solidFill>
                <a:latin typeface="Arial"/>
                <a:ea typeface="+mn-ea"/>
                <a:cs typeface="+mn-cs"/>
              </a:rPr>
              <a:t>11.2.0.2 – </a:t>
            </a:r>
            <a:r>
              <a:rPr lang="en-US" sz="1200" b="0" i="0" dirty="0" err="1">
                <a:solidFill>
                  <a:srgbClr val="000000"/>
                </a:solidFill>
                <a:latin typeface="Arial"/>
                <a:ea typeface="+mn-ea"/>
                <a:cs typeface="+mn-cs"/>
              </a:rPr>
              <a:t>рекомендуемый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релиз</a:t>
            </a:r>
            <a:r>
              <a:rPr lang="en-US" sz="1200" b="0" i="0" dirty="0">
                <a:solidFill>
                  <a:srgbClr val="000000"/>
                </a:solidFill>
                <a:latin typeface="Arial"/>
                <a:ea typeface="+mn-ea"/>
                <a:cs typeface="+mn-cs"/>
              </a:rPr>
              <a:t> Oracle.</a:t>
            </a:r>
          </a:p>
          <a:p>
            <a:pPr marL="1261872" lvl="4" indent="-365760" algn="l" defTabSz="914400">
              <a:spcBef>
                <a:spcPts val="0"/>
              </a:spcBef>
              <a:spcAft>
                <a:spcPts val="600"/>
              </a:spcAft>
              <a:buClr>
                <a:srgbClr val="000000"/>
              </a:buClr>
              <a:buSzPct val="140000"/>
              <a:buFont typeface="Wingdings"/>
              <a:buChar char="§"/>
            </a:pPr>
            <a:r>
              <a:rPr lang="en-US" sz="1200" b="0" i="0" dirty="0" err="1">
                <a:solidFill>
                  <a:srgbClr val="000000"/>
                </a:solidFill>
                <a:latin typeface="Arial"/>
                <a:ea typeface="+mn-ea"/>
                <a:cs typeface="+mn-cs"/>
              </a:rPr>
              <a:t>Отсутствие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ограничений</a:t>
            </a:r>
            <a:r>
              <a:rPr lang="en-US" sz="1200" b="0" i="0" dirty="0">
                <a:solidFill>
                  <a:srgbClr val="000000"/>
                </a:solidFill>
                <a:latin typeface="Arial"/>
                <a:ea typeface="+mn-ea"/>
                <a:cs typeface="+mn-cs"/>
              </a:rPr>
              <a:t> для HP-UX на </a:t>
            </a:r>
            <a:r>
              <a:rPr lang="en-US" sz="1200" b="0" i="0" dirty="0" err="1">
                <a:solidFill>
                  <a:srgbClr val="000000"/>
                </a:solidFill>
                <a:latin typeface="Arial"/>
                <a:ea typeface="+mn-ea"/>
                <a:cs typeface="+mn-cs"/>
              </a:rPr>
              <a:t>базе</a:t>
            </a:r>
            <a:r>
              <a:rPr lang="en-US" sz="1200" b="0" i="0" dirty="0">
                <a:solidFill>
                  <a:srgbClr val="000000"/>
                </a:solidFill>
                <a:latin typeface="Arial"/>
                <a:ea typeface="+mn-ea"/>
                <a:cs typeface="+mn-cs"/>
              </a:rPr>
              <a:t> Itanium (</a:t>
            </a:r>
            <a:r>
              <a:rPr lang="en-US" sz="1200" b="0" i="0" dirty="0" err="1">
                <a:solidFill>
                  <a:srgbClr val="000000"/>
                </a:solidFill>
                <a:latin typeface="Arial"/>
                <a:ea typeface="+mn-ea"/>
                <a:cs typeface="+mn-cs"/>
              </a:rPr>
              <a:t>см</a:t>
            </a:r>
            <a:r>
              <a:rPr lang="en-US" sz="1200" b="0" i="0" dirty="0">
                <a:solidFill>
                  <a:srgbClr val="000000"/>
                </a:solidFill>
                <a:latin typeface="Arial"/>
                <a:ea typeface="+mn-ea"/>
                <a:cs typeface="+mn-cs"/>
              </a:rPr>
              <a:t>. SAP Note 1575609</a:t>
            </a:r>
            <a:r>
              <a:rPr lang="en-US" sz="1200" b="0" i="0" dirty="0" smtClean="0">
                <a:solidFill>
                  <a:srgbClr val="000000"/>
                </a:solidFill>
                <a:latin typeface="Arial"/>
                <a:ea typeface="+mn-ea"/>
                <a:cs typeface="+mn-cs"/>
              </a:rPr>
              <a:t>).</a:t>
            </a:r>
            <a:endParaRPr lang="ru-RU" sz="1200" b="0" i="0" dirty="0" smtClean="0">
              <a:solidFill>
                <a:srgbClr val="000000"/>
              </a:solidFill>
              <a:latin typeface="Arial"/>
              <a:ea typeface="+mn-ea"/>
              <a:cs typeface="+mn-cs"/>
            </a:endParaRPr>
          </a:p>
          <a:p>
            <a:pPr marL="1261872" lvl="4" indent="-365760" algn="l" defTabSz="914400">
              <a:spcBef>
                <a:spcPts val="0"/>
              </a:spcBef>
              <a:spcAft>
                <a:spcPts val="600"/>
              </a:spcAft>
              <a:buClr>
                <a:srgbClr val="000000"/>
              </a:buClr>
              <a:buSzPct val="140000"/>
              <a:buNone/>
            </a:pPr>
            <a:endParaRPr lang="en-US" sz="1200" b="0" i="0" dirty="0">
              <a:solidFill>
                <a:srgbClr val="000000"/>
              </a:solidFill>
              <a:latin typeface="Arial"/>
              <a:ea typeface="+mn-ea"/>
              <a:cs typeface="+mn-cs"/>
            </a:endParaRPr>
          </a:p>
          <a:p>
            <a:pPr marL="612648" lvl="1" indent="-173736" algn="l" defTabSz="914400">
              <a:spcBef>
                <a:spcPts val="0"/>
              </a:spcBef>
              <a:spcAft>
                <a:spcPts val="600"/>
              </a:spcAft>
              <a:buNone/>
            </a:pPr>
            <a:r>
              <a:rPr lang="en-US" sz="1400" b="1" i="0" dirty="0" err="1">
                <a:solidFill>
                  <a:srgbClr val="000000"/>
                </a:solidFill>
                <a:latin typeface="Arial"/>
                <a:ea typeface="+mn-ea"/>
                <a:cs typeface="+mn-cs"/>
              </a:rPr>
              <a:t>Продукты</a:t>
            </a:r>
            <a:r>
              <a:rPr lang="en-US" sz="1400" b="1" i="0" dirty="0">
                <a:solidFill>
                  <a:srgbClr val="000000"/>
                </a:solidFill>
                <a:latin typeface="Arial"/>
                <a:ea typeface="+mn-ea"/>
                <a:cs typeface="+mn-cs"/>
              </a:rPr>
              <a:t> SAP на </a:t>
            </a:r>
            <a:r>
              <a:rPr lang="en-US" sz="1400" b="1" i="0" dirty="0" err="1">
                <a:solidFill>
                  <a:srgbClr val="000000"/>
                </a:solidFill>
                <a:latin typeface="Arial"/>
                <a:ea typeface="+mn-ea"/>
                <a:cs typeface="+mn-cs"/>
              </a:rPr>
              <a:t>базе</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NetWeaver</a:t>
            </a:r>
            <a:r>
              <a:rPr lang="en-US" sz="1400" b="1" i="0" dirty="0">
                <a:solidFill>
                  <a:srgbClr val="000000"/>
                </a:solidFill>
                <a:latin typeface="Arial"/>
                <a:ea typeface="+mn-ea"/>
                <a:cs typeface="+mn-cs"/>
              </a:rPr>
              <a:t> 7.x </a:t>
            </a:r>
            <a:r>
              <a:rPr lang="en-US" sz="1400" b="1" i="0" dirty="0" err="1">
                <a:solidFill>
                  <a:srgbClr val="000000"/>
                </a:solidFill>
                <a:latin typeface="Arial"/>
                <a:ea typeface="+mn-ea"/>
                <a:cs typeface="+mn-cs"/>
              </a:rPr>
              <a:t>сертифицированы</a:t>
            </a:r>
            <a:r>
              <a:rPr lang="en-US" sz="1400" b="1" i="0" dirty="0">
                <a:solidFill>
                  <a:srgbClr val="000000"/>
                </a:solidFill>
                <a:latin typeface="Arial"/>
                <a:ea typeface="+mn-ea"/>
                <a:cs typeface="+mn-cs"/>
              </a:rPr>
              <a:t> и </a:t>
            </a:r>
            <a:r>
              <a:rPr lang="en-US" sz="1400" b="1" i="0" dirty="0" err="1">
                <a:solidFill>
                  <a:srgbClr val="000000"/>
                </a:solidFill>
                <a:latin typeface="Arial"/>
                <a:ea typeface="+mn-ea"/>
                <a:cs typeface="+mn-cs"/>
              </a:rPr>
              <a:t>поддерживаются</a:t>
            </a:r>
            <a:r>
              <a:rPr lang="en-US" sz="1400" b="1" i="0" dirty="0">
                <a:solidFill>
                  <a:srgbClr val="000000"/>
                </a:solidFill>
                <a:latin typeface="Arial"/>
                <a:ea typeface="+mn-ea"/>
                <a:cs typeface="+mn-cs"/>
              </a:rPr>
              <a:t> Oracle Linux</a:t>
            </a:r>
          </a:p>
          <a:p>
            <a:pPr marL="896112" lvl="1" indent="356616" algn="l" defTabSz="914400">
              <a:spcBef>
                <a:spcPts val="0"/>
              </a:spcBef>
              <a:spcAft>
                <a:spcPts val="600"/>
              </a:spcAft>
              <a:buClr>
                <a:srgbClr val="000000"/>
              </a:buClr>
              <a:buSzPct val="140000"/>
              <a:buFont typeface="Wingdings"/>
              <a:buChar char="§"/>
            </a:pPr>
            <a:r>
              <a:rPr lang="en-US" sz="1200" b="0" i="0" dirty="0">
                <a:solidFill>
                  <a:srgbClr val="000000"/>
                </a:solidFill>
                <a:latin typeface="Arial"/>
                <a:ea typeface="+mn-ea"/>
                <a:cs typeface="+mn-cs"/>
              </a:rPr>
              <a:t>Более </a:t>
            </a:r>
            <a:r>
              <a:rPr lang="en-US" sz="1200" b="0" i="0" dirty="0" err="1">
                <a:solidFill>
                  <a:srgbClr val="000000"/>
                </a:solidFill>
                <a:latin typeface="Arial"/>
                <a:ea typeface="+mn-ea"/>
                <a:cs typeface="+mn-cs"/>
              </a:rPr>
              <a:t>подробная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информация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содержится</a:t>
            </a:r>
            <a:r>
              <a:rPr lang="en-US" sz="1200" b="0" i="0" dirty="0">
                <a:solidFill>
                  <a:srgbClr val="000000"/>
                </a:solidFill>
                <a:latin typeface="Arial"/>
                <a:ea typeface="+mn-ea"/>
                <a:cs typeface="+mn-cs"/>
              </a:rPr>
              <a:t> в SAP Note 1565179</a:t>
            </a:r>
            <a:r>
              <a:rPr lang="en-US" sz="1200" b="0" i="0" dirty="0" smtClean="0">
                <a:solidFill>
                  <a:srgbClr val="000000"/>
                </a:solidFill>
                <a:latin typeface="Arial"/>
                <a:ea typeface="+mn-ea"/>
                <a:cs typeface="+mn-cs"/>
              </a:rPr>
              <a:t>.</a:t>
            </a:r>
            <a:endParaRPr lang="ru-RU" sz="1200" b="0" i="0" dirty="0" smtClean="0">
              <a:solidFill>
                <a:srgbClr val="000000"/>
              </a:solidFill>
              <a:latin typeface="Arial"/>
              <a:ea typeface="+mn-ea"/>
              <a:cs typeface="+mn-cs"/>
            </a:endParaRPr>
          </a:p>
          <a:p>
            <a:pPr marL="896112" lvl="1" indent="356616" algn="l" defTabSz="914400">
              <a:spcBef>
                <a:spcPts val="0"/>
              </a:spcBef>
              <a:spcAft>
                <a:spcPts val="600"/>
              </a:spcAft>
              <a:buClr>
                <a:srgbClr val="000000"/>
              </a:buClr>
              <a:buSzPct val="140000"/>
            </a:pPr>
            <a:endParaRPr lang="en-US" sz="1200" b="0" i="0" dirty="0">
              <a:solidFill>
                <a:srgbClr val="000000"/>
              </a:solidFill>
              <a:latin typeface="Arial"/>
              <a:ea typeface="+mn-ea"/>
              <a:cs typeface="+mn-cs"/>
            </a:endParaRPr>
          </a:p>
          <a:p>
            <a:pPr marL="612648" lvl="1" indent="-173736" algn="l" defTabSz="914400">
              <a:spcBef>
                <a:spcPts val="0"/>
              </a:spcBef>
              <a:spcAft>
                <a:spcPts val="600"/>
              </a:spcAft>
              <a:buNone/>
            </a:pPr>
            <a:r>
              <a:rPr lang="de-DE" sz="1400" b="1" i="0" dirty="0">
                <a:solidFill>
                  <a:srgbClr val="000000"/>
                </a:solidFill>
                <a:latin typeface="Arial"/>
                <a:ea typeface="+mn-ea"/>
                <a:cs typeface="+mn-cs"/>
              </a:rPr>
              <a:t>ASM &amp; ACFS </a:t>
            </a:r>
            <a:r>
              <a:rPr lang="de-DE" sz="1400" b="1" i="0" dirty="0" err="1">
                <a:solidFill>
                  <a:srgbClr val="000000"/>
                </a:solidFill>
                <a:latin typeface="Arial"/>
                <a:ea typeface="+mn-ea"/>
                <a:cs typeface="+mn-cs"/>
              </a:rPr>
              <a:t>поддерживаются</a:t>
            </a:r>
            <a:r>
              <a:rPr lang="de-DE" sz="1400" b="1" i="0" dirty="0">
                <a:solidFill>
                  <a:srgbClr val="000000"/>
                </a:solidFill>
                <a:latin typeface="Arial"/>
                <a:ea typeface="+mn-ea"/>
                <a:cs typeface="+mn-cs"/>
              </a:rPr>
              <a:t> </a:t>
            </a:r>
            <a:r>
              <a:rPr lang="de-DE" sz="1400" b="1" i="0" dirty="0" err="1">
                <a:solidFill>
                  <a:srgbClr val="000000"/>
                </a:solidFill>
                <a:latin typeface="Arial"/>
                <a:ea typeface="+mn-ea"/>
                <a:cs typeface="+mn-cs"/>
              </a:rPr>
              <a:t>платформами</a:t>
            </a:r>
            <a:r>
              <a:rPr lang="de-DE" sz="1400" b="1" i="0" dirty="0">
                <a:solidFill>
                  <a:srgbClr val="000000"/>
                </a:solidFill>
                <a:latin typeface="Arial"/>
                <a:ea typeface="+mn-ea"/>
                <a:cs typeface="+mn-cs"/>
              </a:rPr>
              <a:t> Unix/Linux и Oracle 11.2.0.2</a:t>
            </a:r>
          </a:p>
          <a:p>
            <a:pPr marL="1257300" lvl="1" indent="-361950" algn="l" defTabSz="914400">
              <a:spcBef>
                <a:spcPts val="0"/>
              </a:spcBef>
              <a:spcAft>
                <a:spcPts val="600"/>
              </a:spcAft>
              <a:buClr>
                <a:srgbClr val="000000"/>
              </a:buClr>
              <a:buSzPct val="140000"/>
              <a:buFont typeface="Wingdings"/>
              <a:buChar char="§"/>
            </a:pPr>
            <a:r>
              <a:rPr lang="de-DE" sz="1200" b="0" i="0" dirty="0" err="1">
                <a:solidFill>
                  <a:srgbClr val="000000"/>
                </a:solidFill>
                <a:latin typeface="Arial"/>
                <a:ea typeface="+mn-ea"/>
                <a:cs typeface="+mn-cs"/>
              </a:rPr>
              <a:t>Более</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подробная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информация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содержится</a:t>
            </a:r>
            <a:r>
              <a:rPr lang="de-DE" sz="1200" b="0" i="0" dirty="0">
                <a:solidFill>
                  <a:srgbClr val="000000"/>
                </a:solidFill>
                <a:latin typeface="Arial"/>
                <a:ea typeface="+mn-ea"/>
                <a:cs typeface="+mn-cs"/>
              </a:rPr>
              <a:t> в SAP ﻿Note </a:t>
            </a:r>
            <a:r>
              <a:rPr lang="de-DE" sz="1200" b="0" i="0" dirty="0" smtClean="0">
                <a:solidFill>
                  <a:srgbClr val="000000"/>
                </a:solidFill>
                <a:latin typeface="Arial"/>
                <a:ea typeface="+mn-ea"/>
                <a:cs typeface="+mn-cs"/>
              </a:rPr>
              <a:t>1550133.</a:t>
            </a:r>
            <a:endParaRPr lang="ru-RU" sz="1200" b="0" i="0" dirty="0" smtClean="0">
              <a:solidFill>
                <a:srgbClr val="000000"/>
              </a:solidFill>
              <a:latin typeface="Arial"/>
              <a:ea typeface="+mn-ea"/>
              <a:cs typeface="+mn-cs"/>
            </a:endParaRPr>
          </a:p>
          <a:p>
            <a:pPr marL="1257300" lvl="1" indent="-361950" algn="l" defTabSz="914400">
              <a:spcBef>
                <a:spcPts val="0"/>
              </a:spcBef>
              <a:spcAft>
                <a:spcPts val="600"/>
              </a:spcAft>
              <a:buClr>
                <a:srgbClr val="000000"/>
              </a:buClr>
              <a:buSzPct val="140000"/>
            </a:pPr>
            <a:endParaRPr lang="ru-RU" sz="1200" dirty="0" smtClean="0">
              <a:solidFill>
                <a:srgbClr val="000000"/>
              </a:solidFill>
              <a:latin typeface="Arial"/>
            </a:endParaRPr>
          </a:p>
          <a:p>
            <a:pPr marL="447675" lvl="1" algn="l" defTabSz="914400">
              <a:spcBef>
                <a:spcPts val="0"/>
              </a:spcBef>
              <a:spcAft>
                <a:spcPts val="600"/>
              </a:spcAft>
              <a:buClr>
                <a:srgbClr val="000000"/>
              </a:buClr>
              <a:buSzPct val="140000"/>
            </a:pPr>
            <a:r>
              <a:rPr lang="de-DE" sz="1400" b="1" i="0" dirty="0" err="1" smtClean="0">
                <a:solidFill>
                  <a:srgbClr val="000000"/>
                </a:solidFill>
                <a:latin typeface="Arial"/>
                <a:ea typeface="+mn-ea"/>
                <a:cs typeface="+mn-cs"/>
              </a:rPr>
              <a:t>Поддержка</a:t>
            </a:r>
            <a:r>
              <a:rPr lang="de-DE" sz="1400" b="1" i="0" dirty="0" smtClean="0">
                <a:solidFill>
                  <a:srgbClr val="000000"/>
                </a:solidFill>
                <a:latin typeface="Arial"/>
                <a:ea typeface="+mn-ea"/>
                <a:cs typeface="+mn-cs"/>
              </a:rPr>
              <a:t> </a:t>
            </a:r>
            <a:r>
              <a:rPr lang="de-DE" sz="1400" b="1" i="0" dirty="0">
                <a:solidFill>
                  <a:srgbClr val="000000"/>
                </a:solidFill>
                <a:latin typeface="Arial"/>
                <a:ea typeface="+mn-ea"/>
                <a:cs typeface="+mn-cs"/>
              </a:rPr>
              <a:t>Oracle </a:t>
            </a:r>
            <a:r>
              <a:rPr lang="de-DE" sz="1400" b="1" i="0" dirty="0" err="1">
                <a:solidFill>
                  <a:srgbClr val="000000"/>
                </a:solidFill>
                <a:latin typeface="Arial"/>
                <a:ea typeface="+mn-ea"/>
                <a:cs typeface="+mn-cs"/>
              </a:rPr>
              <a:t>Exadata</a:t>
            </a:r>
            <a:r>
              <a:rPr lang="de-DE" sz="1400" b="1" i="0" dirty="0">
                <a:solidFill>
                  <a:srgbClr val="000000"/>
                </a:solidFill>
                <a:latin typeface="Arial"/>
                <a:ea typeface="+mn-ea"/>
                <a:cs typeface="+mn-cs"/>
              </a:rPr>
              <a:t> X2 / Database </a:t>
            </a:r>
            <a:r>
              <a:rPr lang="de-DE" sz="1400" b="1" i="0" dirty="0" err="1">
                <a:solidFill>
                  <a:srgbClr val="000000"/>
                </a:solidFill>
                <a:latin typeface="Arial"/>
                <a:ea typeface="+mn-ea"/>
                <a:cs typeface="+mn-cs"/>
              </a:rPr>
              <a:t>Machine</a:t>
            </a:r>
            <a:r>
              <a:rPr lang="de-DE" sz="1400" b="1" i="0" dirty="0">
                <a:solidFill>
                  <a:srgbClr val="000000"/>
                </a:solidFill>
                <a:latin typeface="Arial"/>
                <a:ea typeface="+mn-ea"/>
                <a:cs typeface="+mn-cs"/>
              </a:rPr>
              <a:t> </a:t>
            </a:r>
            <a:r>
              <a:rPr lang="de-DE" sz="1400" b="1" i="0" dirty="0" err="1">
                <a:solidFill>
                  <a:srgbClr val="000000"/>
                </a:solidFill>
                <a:latin typeface="Arial"/>
                <a:ea typeface="+mn-ea"/>
                <a:cs typeface="+mn-cs"/>
              </a:rPr>
              <a:t>обеспечивается</a:t>
            </a:r>
            <a:r>
              <a:rPr lang="de-DE" sz="1400" b="1" i="0" dirty="0">
                <a:solidFill>
                  <a:srgbClr val="000000"/>
                </a:solidFill>
                <a:latin typeface="Arial"/>
                <a:ea typeface="+mn-ea"/>
                <a:cs typeface="+mn-cs"/>
              </a:rPr>
              <a:t> с 10 </a:t>
            </a:r>
            <a:r>
              <a:rPr lang="de-DE" sz="1400" b="1" i="0" dirty="0" err="1">
                <a:solidFill>
                  <a:srgbClr val="000000"/>
                </a:solidFill>
                <a:latin typeface="Arial"/>
                <a:ea typeface="+mn-ea"/>
                <a:cs typeface="+mn-cs"/>
              </a:rPr>
              <a:t>июня</a:t>
            </a:r>
            <a:r>
              <a:rPr lang="de-DE" sz="1400" b="1" i="0" dirty="0">
                <a:solidFill>
                  <a:srgbClr val="000000"/>
                </a:solidFill>
                <a:latin typeface="Arial"/>
                <a:ea typeface="+mn-ea"/>
                <a:cs typeface="+mn-cs"/>
              </a:rPr>
              <a:t> 2011 г.</a:t>
            </a:r>
          </a:p>
          <a:p>
            <a:pPr marL="896112" lvl="1" indent="265176" algn="l" defTabSz="914400">
              <a:spcBef>
                <a:spcPts val="0"/>
              </a:spcBef>
              <a:spcAft>
                <a:spcPts val="600"/>
              </a:spcAft>
              <a:buClr>
                <a:srgbClr val="000000"/>
              </a:buClr>
              <a:buSzPct val="110000"/>
              <a:buFont typeface="Wingdings"/>
              <a:buChar char="§"/>
            </a:pPr>
            <a:r>
              <a:rPr lang="de-DE" sz="1600" b="1" i="0" dirty="0">
                <a:solidFill>
                  <a:srgbClr val="000000"/>
                </a:solidFill>
                <a:latin typeface="Arial"/>
                <a:ea typeface="+mn-ea"/>
                <a:cs typeface="+mn-cs"/>
              </a:rPr>
              <a:t> </a:t>
            </a:r>
            <a:r>
              <a:rPr lang="de-DE" sz="1200" b="0" i="0" dirty="0" err="1">
                <a:solidFill>
                  <a:srgbClr val="000000"/>
                </a:solidFill>
                <a:latin typeface="Arial"/>
                <a:ea typeface="+mn-ea"/>
                <a:cs typeface="+mn-cs"/>
              </a:rPr>
              <a:t>Более</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подробная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информация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содержится</a:t>
            </a:r>
            <a:r>
              <a:rPr lang="de-DE" sz="1200" b="0" i="0" dirty="0">
                <a:solidFill>
                  <a:srgbClr val="000000"/>
                </a:solidFill>
                <a:latin typeface="Arial"/>
                <a:ea typeface="+mn-ea"/>
                <a:cs typeface="+mn-cs"/>
              </a:rPr>
              <a:t> в SAP Note 1590515</a:t>
            </a:r>
            <a:r>
              <a:rPr lang="de-DE" sz="1200" b="0" i="0" dirty="0" smtClean="0">
                <a:solidFill>
                  <a:srgbClr val="000000"/>
                </a:solidFill>
                <a:latin typeface="Arial"/>
                <a:ea typeface="+mn-ea"/>
                <a:cs typeface="+mn-cs"/>
              </a:rPr>
              <a:t>. </a:t>
            </a:r>
            <a:endParaRPr lang="ru-RU" sz="1200" b="0" i="0" dirty="0" smtClean="0">
              <a:solidFill>
                <a:srgbClr val="000000"/>
              </a:solidFill>
              <a:latin typeface="Arial"/>
              <a:ea typeface="+mn-ea"/>
              <a:cs typeface="+mn-cs"/>
            </a:endParaRPr>
          </a:p>
          <a:p>
            <a:pPr marL="896112" lvl="1" indent="265176" algn="l" defTabSz="914400">
              <a:spcBef>
                <a:spcPts val="0"/>
              </a:spcBef>
              <a:spcAft>
                <a:spcPts val="600"/>
              </a:spcAft>
              <a:buClr>
                <a:srgbClr val="000000"/>
              </a:buClr>
              <a:buSzPct val="110000"/>
            </a:pPr>
            <a:r>
              <a:rPr lang="de-DE" sz="1600" b="1" i="0" dirty="0">
                <a:solidFill>
                  <a:srgbClr val="000000"/>
                </a:solidFill>
                <a:latin typeface="Arial"/>
                <a:ea typeface="+mn-ea"/>
                <a:cs typeface="+mn-cs"/>
              </a:rPr>
              <a:t>		</a:t>
            </a:r>
          </a:p>
          <a:p>
            <a:pPr marL="447675" algn="l" defTabSz="914400">
              <a:spcBef>
                <a:spcPts val="0"/>
              </a:spcBef>
              <a:spcAft>
                <a:spcPts val="600"/>
              </a:spcAft>
              <a:buNone/>
            </a:pPr>
            <a:r>
              <a:rPr lang="en-US" sz="1400" b="1" i="0" dirty="0" err="1">
                <a:solidFill>
                  <a:srgbClr val="000000"/>
                </a:solidFill>
                <a:latin typeface="Arial"/>
                <a:ea typeface="+mn-ea"/>
                <a:cs typeface="+mn-cs"/>
              </a:rPr>
              <a:t>Версия</a:t>
            </a:r>
            <a:r>
              <a:rPr lang="en-US" sz="1400" b="1" i="0" dirty="0">
                <a:solidFill>
                  <a:srgbClr val="000000"/>
                </a:solidFill>
                <a:latin typeface="Arial"/>
                <a:ea typeface="+mn-ea"/>
                <a:cs typeface="+mn-cs"/>
              </a:rPr>
              <a:t> Oracle 10.2 с 1 </a:t>
            </a:r>
            <a:r>
              <a:rPr lang="en-US" sz="1400" b="1" i="0" dirty="0" err="1">
                <a:solidFill>
                  <a:srgbClr val="000000"/>
                </a:solidFill>
                <a:latin typeface="Arial"/>
                <a:ea typeface="+mn-ea"/>
                <a:cs typeface="+mn-cs"/>
              </a:rPr>
              <a:t>августа</a:t>
            </a:r>
            <a:r>
              <a:rPr lang="en-US" sz="1400" b="1" i="0" dirty="0">
                <a:solidFill>
                  <a:srgbClr val="000000"/>
                </a:solidFill>
                <a:latin typeface="Arial"/>
                <a:ea typeface="+mn-ea"/>
                <a:cs typeface="+mn-cs"/>
              </a:rPr>
              <a:t> 2011 г. </a:t>
            </a:r>
            <a:r>
              <a:rPr lang="en-US" sz="1400" b="1" i="0" dirty="0" err="1">
                <a:solidFill>
                  <a:srgbClr val="000000"/>
                </a:solidFill>
                <a:latin typeface="Arial"/>
                <a:ea typeface="+mn-ea"/>
                <a:cs typeface="+mn-cs"/>
              </a:rPr>
              <a:t>переведена</a:t>
            </a:r>
            <a:r>
              <a:rPr lang="en-US" sz="1400" b="1" i="0" dirty="0">
                <a:solidFill>
                  <a:srgbClr val="000000"/>
                </a:solidFill>
                <a:latin typeface="Arial"/>
                <a:ea typeface="+mn-ea"/>
                <a:cs typeface="+mn-cs"/>
              </a:rPr>
              <a:t> на </a:t>
            </a:r>
            <a:r>
              <a:rPr lang="en-US" sz="1400" b="1" i="0" dirty="0" err="1">
                <a:solidFill>
                  <a:srgbClr val="000000"/>
                </a:solidFill>
                <a:latin typeface="Arial"/>
                <a:ea typeface="+mn-ea"/>
                <a:cs typeface="+mn-cs"/>
              </a:rPr>
              <a:t>расширенную</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поддержку</a:t>
            </a:r>
            <a:r>
              <a:rPr lang="en-US" sz="1400" b="1" i="0" dirty="0">
                <a:solidFill>
                  <a:srgbClr val="000000"/>
                </a:solidFill>
                <a:latin typeface="Arial"/>
                <a:ea typeface="+mn-ea"/>
                <a:cs typeface="+mn-cs"/>
              </a:rPr>
              <a:t> </a:t>
            </a:r>
            <a:r>
              <a:rPr lang="en-US" sz="1400" b="1" i="0" dirty="0" err="1" smtClean="0">
                <a:solidFill>
                  <a:srgbClr val="000000"/>
                </a:solidFill>
                <a:latin typeface="Arial"/>
                <a:ea typeface="+mn-ea"/>
                <a:cs typeface="+mn-cs"/>
              </a:rPr>
              <a:t>за</a:t>
            </a:r>
            <a:r>
              <a:rPr lang="ru-RU" sz="1400" dirty="0" smtClean="0">
                <a:solidFill>
                  <a:srgbClr val="000000"/>
                </a:solidFill>
                <a:latin typeface="Arial"/>
              </a:rPr>
              <a:t> </a:t>
            </a:r>
            <a:r>
              <a:rPr lang="en-US" sz="1400" b="1" i="0" dirty="0" err="1" smtClean="0">
                <a:solidFill>
                  <a:srgbClr val="000000"/>
                </a:solidFill>
                <a:latin typeface="Arial"/>
                <a:ea typeface="+mn-ea"/>
                <a:cs typeface="+mn-cs"/>
              </a:rPr>
              <a:t>дополнительную</a:t>
            </a:r>
            <a:r>
              <a:rPr lang="en-US" sz="1400" b="1" i="0" dirty="0" smtClean="0">
                <a:solidFill>
                  <a:srgbClr val="000000"/>
                </a:solidFill>
                <a:latin typeface="Arial"/>
                <a:ea typeface="+mn-ea"/>
                <a:cs typeface="+mn-cs"/>
              </a:rPr>
              <a:t> </a:t>
            </a:r>
            <a:r>
              <a:rPr lang="en-US" sz="1400" b="1" i="0" dirty="0" err="1">
                <a:solidFill>
                  <a:srgbClr val="000000"/>
                </a:solidFill>
                <a:latin typeface="Arial"/>
                <a:ea typeface="+mn-ea"/>
                <a:cs typeface="+mn-cs"/>
              </a:rPr>
              <a:t>плату</a:t>
            </a:r>
            <a:r>
              <a:rPr lang="en-US" sz="1400" b="1" i="0" dirty="0">
                <a:solidFill>
                  <a:srgbClr val="000000"/>
                </a:solidFill>
                <a:latin typeface="Arial"/>
                <a:ea typeface="+mn-ea"/>
                <a:cs typeface="+mn-cs"/>
              </a:rPr>
              <a:t> </a:t>
            </a:r>
          </a:p>
          <a:p>
            <a:pPr marL="896112" lvl="1" indent="356616" algn="l" defTabSz="914400">
              <a:spcBef>
                <a:spcPts val="0"/>
              </a:spcBef>
              <a:spcAft>
                <a:spcPts val="600"/>
              </a:spcAft>
              <a:buClr>
                <a:srgbClr val="000000"/>
              </a:buClr>
              <a:buSzPct val="140000"/>
              <a:buFont typeface="Wingdings"/>
              <a:buChar char="§"/>
            </a:pPr>
            <a:r>
              <a:rPr lang="en-US" sz="1200" b="0" i="0" dirty="0">
                <a:solidFill>
                  <a:srgbClr val="000000"/>
                </a:solidFill>
                <a:latin typeface="Arial"/>
                <a:ea typeface="+mn-ea"/>
                <a:cs typeface="+mn-cs"/>
              </a:rPr>
              <a:t>Более </a:t>
            </a:r>
            <a:r>
              <a:rPr lang="en-US" sz="1200" b="0" i="0" dirty="0" err="1">
                <a:solidFill>
                  <a:srgbClr val="000000"/>
                </a:solidFill>
                <a:latin typeface="Arial"/>
                <a:ea typeface="+mn-ea"/>
                <a:cs typeface="+mn-cs"/>
              </a:rPr>
              <a:t>подробная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информация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содержится</a:t>
            </a:r>
            <a:r>
              <a:rPr lang="en-US" sz="1200" b="0" i="0" dirty="0">
                <a:solidFill>
                  <a:srgbClr val="000000"/>
                </a:solidFill>
                <a:latin typeface="Arial"/>
                <a:ea typeface="+mn-ea"/>
                <a:cs typeface="+mn-cs"/>
              </a:rPr>
              <a:t> в SAP Note 1110995. </a:t>
            </a:r>
            <a:endParaRPr lang="en-US" sz="1400" b="1" i="0" dirty="0">
              <a:solidFill>
                <a:srgbClr val="000000"/>
              </a:solidFill>
              <a:latin typeface="Arial"/>
              <a:ea typeface="+mn-ea"/>
              <a:cs typeface="+mn-cs"/>
            </a:endParaRPr>
          </a:p>
        </p:txBody>
      </p:sp>
      <p:pic>
        <p:nvPicPr>
          <p:cNvPr id="16388" name="Picture 13" descr="dat11g_wht"/>
          <p:cNvPicPr>
            <a:picLocks noChangeAspect="1" noChangeArrowheads="1"/>
          </p:cNvPicPr>
          <p:nvPr/>
        </p:nvPicPr>
        <p:blipFill>
          <a:blip r:embed="rId3" cstate="print"/>
          <a:srcRect/>
          <a:stretch>
            <a:fillRect/>
          </a:stretch>
        </p:blipFill>
        <p:spPr bwMode="auto">
          <a:xfrm>
            <a:off x="6875463" y="347663"/>
            <a:ext cx="2268537" cy="666750"/>
          </a:xfrm>
          <a:prstGeom prst="rect">
            <a:avLst/>
          </a:prstGeom>
          <a:noFill/>
          <a:ln w="9525">
            <a:noFill/>
            <a:miter lim="800000"/>
            <a:headEnd/>
            <a:tailEnd/>
          </a:ln>
        </p:spPr>
      </p:pic>
    </p:spTree>
    <p:extLst>
      <p:ext uri="{BB962C8B-B14F-4D97-AF65-F5344CB8AC3E}">
        <p14:creationId xmlns:p14="http://schemas.microsoft.com/office/powerpoint/2010/main" val="168316248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308025" y="3738506"/>
            <a:ext cx="4151842" cy="1766944"/>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2" name="Title 1"/>
          <p:cNvSpPr>
            <a:spLocks noGrp="1"/>
          </p:cNvSpPr>
          <p:nvPr>
            <p:ph type="title"/>
          </p:nvPr>
        </p:nvSpPr>
        <p:spPr>
          <a:effectLst/>
        </p:spPr>
        <p:txBody>
          <a:bodyPr/>
          <a:lstStyle/>
          <a:p>
            <a:pPr algn="l" defTabSz="914400">
              <a:spcBef>
                <a:spcPts val="0"/>
              </a:spcBef>
              <a:buNone/>
            </a:pPr>
            <a:r>
              <a:rPr lang="en-US" sz="2400" b="1" i="0" dirty="0" err="1">
                <a:solidFill>
                  <a:srgbClr val="666666"/>
                </a:solidFill>
                <a:latin typeface="Arial"/>
                <a:ea typeface="+mj-ea"/>
                <a:cs typeface="+mj-cs"/>
              </a:rPr>
              <a:t>Резюме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Что</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такое</a:t>
            </a:r>
            <a:r>
              <a:rPr lang="en-US" sz="2400" b="1" i="0" dirty="0">
                <a:solidFill>
                  <a:srgbClr val="666666"/>
                </a:solidFill>
                <a:latin typeface="Arial"/>
                <a:ea typeface="+mj-ea"/>
                <a:cs typeface="+mj-cs"/>
              </a:rPr>
              <a:t> Sybase IQ?</a:t>
            </a:r>
          </a:p>
        </p:txBody>
      </p:sp>
      <p:sp>
        <p:nvSpPr>
          <p:cNvPr id="20" name="TextBox 19"/>
          <p:cNvSpPr txBox="1"/>
          <p:nvPr/>
        </p:nvSpPr>
        <p:spPr>
          <a:xfrm>
            <a:off x="283151" y="1190625"/>
            <a:ext cx="8479850" cy="738664"/>
          </a:xfrm>
          <a:prstGeom prst="rect">
            <a:avLst/>
          </a:prstGeom>
          <a:noFill/>
          <a:ln>
            <a:noFill/>
          </a:ln>
          <a:effectLst/>
        </p:spPr>
        <p:txBody>
          <a:bodyPr wrap="square" rtlCol="0">
            <a:spAutoFit/>
          </a:bodyPr>
          <a:lstStyle/>
          <a:p>
            <a:pPr algn="l" defTabSz="914400">
              <a:buNone/>
            </a:pPr>
            <a:r>
              <a:rPr lang="en-US" sz="1400" b="0" i="0" dirty="0">
                <a:latin typeface="Arial"/>
                <a:ea typeface="+mn-ea"/>
                <a:cs typeface="+mn-cs"/>
              </a:rPr>
              <a:t>Sybase IQ – </a:t>
            </a:r>
            <a:r>
              <a:rPr lang="en-US" sz="1400" b="0" i="0" dirty="0" err="1">
                <a:latin typeface="Arial"/>
                <a:ea typeface="+mn-ea"/>
                <a:cs typeface="+mn-cs"/>
              </a:rPr>
              <a:t>лучший</a:t>
            </a:r>
            <a:r>
              <a:rPr lang="en-US" sz="1400" b="0" i="0" dirty="0">
                <a:latin typeface="Arial"/>
                <a:ea typeface="+mn-ea"/>
                <a:cs typeface="+mn-cs"/>
              </a:rPr>
              <a:t> на </a:t>
            </a:r>
            <a:r>
              <a:rPr lang="en-US" sz="1400" b="0" i="0" dirty="0" err="1">
                <a:latin typeface="Arial"/>
                <a:ea typeface="+mn-ea"/>
                <a:cs typeface="+mn-cs"/>
              </a:rPr>
              <a:t>рынке</a:t>
            </a:r>
            <a:r>
              <a:rPr lang="en-US" sz="1400" b="0" i="0" dirty="0">
                <a:latin typeface="Arial"/>
                <a:ea typeface="+mn-ea"/>
                <a:cs typeface="+mn-cs"/>
              </a:rPr>
              <a:t> </a:t>
            </a:r>
            <a:r>
              <a:rPr lang="en-US" sz="1400" b="0" i="0" dirty="0" err="1" smtClean="0">
                <a:latin typeface="Arial"/>
                <a:ea typeface="+mn-ea"/>
                <a:cs typeface="+mn-cs"/>
              </a:rPr>
              <a:t>высо</a:t>
            </a:r>
            <a:r>
              <a:rPr lang="ru-RU" sz="1400" b="0" i="0" dirty="0" smtClean="0">
                <a:latin typeface="Arial"/>
                <a:ea typeface="+mn-ea"/>
                <a:cs typeface="+mn-cs"/>
              </a:rPr>
              <a:t>ко</a:t>
            </a:r>
            <a:r>
              <a:rPr lang="en-US" sz="1400" b="0" i="0" dirty="0" err="1" smtClean="0">
                <a:latin typeface="Arial"/>
                <a:ea typeface="+mn-ea"/>
                <a:cs typeface="+mn-cs"/>
              </a:rPr>
              <a:t>производительный</a:t>
            </a:r>
            <a:r>
              <a:rPr lang="en-US" sz="1400" b="0" i="0" dirty="0" smtClean="0">
                <a:latin typeface="Arial"/>
                <a:ea typeface="+mn-ea"/>
                <a:cs typeface="+mn-cs"/>
              </a:rPr>
              <a:t> </a:t>
            </a:r>
            <a:r>
              <a:rPr lang="en-US" sz="1400" b="0" i="0" dirty="0" err="1">
                <a:latin typeface="Arial"/>
                <a:ea typeface="+mn-ea"/>
                <a:cs typeface="+mn-cs"/>
              </a:rPr>
              <a:t>сервер</a:t>
            </a:r>
            <a:r>
              <a:rPr lang="en-US" sz="1400" b="0" i="0" dirty="0">
                <a:latin typeface="Arial"/>
                <a:ea typeface="+mn-ea"/>
                <a:cs typeface="+mn-cs"/>
              </a:rPr>
              <a:t> </a:t>
            </a:r>
            <a:r>
              <a:rPr lang="en-US" sz="1400" b="0" i="0" dirty="0" err="1">
                <a:latin typeface="Arial"/>
                <a:ea typeface="+mn-ea"/>
                <a:cs typeface="+mn-cs"/>
              </a:rPr>
              <a:t>аналитики</a:t>
            </a:r>
            <a:r>
              <a:rPr lang="en-US" sz="1400" b="0" i="0" dirty="0">
                <a:latin typeface="Arial"/>
                <a:ea typeface="+mn-ea"/>
                <a:cs typeface="+mn-cs"/>
              </a:rPr>
              <a:t>, </a:t>
            </a:r>
            <a:r>
              <a:rPr lang="en-US" sz="1400" b="0" i="0" dirty="0" err="1">
                <a:latin typeface="Arial"/>
                <a:ea typeface="+mn-ea"/>
                <a:cs typeface="+mn-cs"/>
              </a:rPr>
              <a:t>ориентированный</a:t>
            </a:r>
            <a:r>
              <a:rPr lang="en-US" sz="1400" b="0" i="0" dirty="0">
                <a:latin typeface="Arial"/>
                <a:ea typeface="+mn-ea"/>
                <a:cs typeface="+mn-cs"/>
              </a:rPr>
              <a:t> </a:t>
            </a:r>
            <a:r>
              <a:rPr lang="en-US" sz="1400" b="0" i="0" dirty="0" err="1" smtClean="0">
                <a:latin typeface="Arial"/>
                <a:ea typeface="+mn-ea"/>
                <a:cs typeface="+mn-cs"/>
              </a:rPr>
              <a:t>на</a:t>
            </a:r>
            <a:r>
              <a:rPr lang="ru-RU" sz="1400" b="0" i="0" dirty="0" smtClean="0">
                <a:latin typeface="Arial"/>
                <a:ea typeface="+mn-ea"/>
                <a:cs typeface="+mn-cs"/>
              </a:rPr>
              <a:t> </a:t>
            </a:r>
            <a:r>
              <a:rPr lang="en-US" sz="1400" b="0" i="0" dirty="0" err="1" smtClean="0">
                <a:latin typeface="Arial"/>
                <a:ea typeface="+mn-ea"/>
                <a:cs typeface="+mn-cs"/>
              </a:rPr>
              <a:t>работу</a:t>
            </a:r>
            <a:r>
              <a:rPr lang="en-US" sz="1400" b="0" i="0" dirty="0" smtClean="0">
                <a:latin typeface="Arial"/>
                <a:ea typeface="+mn-ea"/>
                <a:cs typeface="+mn-cs"/>
              </a:rPr>
              <a:t> </a:t>
            </a:r>
            <a:r>
              <a:rPr lang="en-US" sz="1400" b="0" i="0" dirty="0" err="1">
                <a:latin typeface="Arial"/>
                <a:ea typeface="+mn-ea"/>
                <a:cs typeface="+mn-cs"/>
              </a:rPr>
              <a:t>со</a:t>
            </a:r>
            <a:r>
              <a:rPr lang="en-US" sz="1400" b="0" i="0" dirty="0">
                <a:latin typeface="Arial"/>
                <a:ea typeface="+mn-ea"/>
                <a:cs typeface="+mn-cs"/>
              </a:rPr>
              <a:t> </a:t>
            </a:r>
            <a:r>
              <a:rPr lang="en-US" sz="1400" b="0" i="0" dirty="0" err="1">
                <a:latin typeface="Arial"/>
                <a:ea typeface="+mn-ea"/>
                <a:cs typeface="+mn-cs"/>
              </a:rPr>
              <a:t>столбцами</a:t>
            </a:r>
            <a:r>
              <a:rPr lang="en-US" sz="1400" b="0" i="0" dirty="0">
                <a:latin typeface="Arial"/>
                <a:ea typeface="+mn-ea"/>
                <a:cs typeface="+mn-cs"/>
              </a:rPr>
              <a:t>, и хранилище данных, </a:t>
            </a:r>
            <a:r>
              <a:rPr lang="en-US" sz="1400" b="0" i="0" dirty="0" err="1">
                <a:latin typeface="Arial"/>
                <a:ea typeface="+mn-ea"/>
                <a:cs typeface="+mn-cs"/>
              </a:rPr>
              <a:t>которое</a:t>
            </a:r>
            <a:r>
              <a:rPr lang="en-US" sz="1400" b="0" i="0" dirty="0">
                <a:latin typeface="Arial"/>
                <a:ea typeface="+mn-ea"/>
                <a:cs typeface="+mn-cs"/>
              </a:rPr>
              <a:t> </a:t>
            </a:r>
            <a:r>
              <a:rPr lang="en-US" sz="1400" b="0" i="0" dirty="0" err="1">
                <a:latin typeface="Arial"/>
                <a:ea typeface="+mn-ea"/>
                <a:cs typeface="+mn-cs"/>
              </a:rPr>
              <a:t>разработано</a:t>
            </a:r>
            <a:r>
              <a:rPr lang="en-US" sz="1400" b="0" i="0" dirty="0">
                <a:latin typeface="Arial"/>
                <a:ea typeface="+mn-ea"/>
                <a:cs typeface="+mn-cs"/>
              </a:rPr>
              <a:t> </a:t>
            </a:r>
            <a:r>
              <a:rPr lang="en-US" sz="1400" b="0" i="0" dirty="0" err="1">
                <a:latin typeface="Arial"/>
                <a:ea typeface="+mn-ea"/>
                <a:cs typeface="+mn-cs"/>
              </a:rPr>
              <a:t>специально</a:t>
            </a:r>
            <a:r>
              <a:rPr lang="en-US" sz="1400" b="0" i="0" dirty="0">
                <a:latin typeface="Arial"/>
                <a:ea typeface="+mn-ea"/>
                <a:cs typeface="+mn-cs"/>
              </a:rPr>
              <a:t> для </a:t>
            </a:r>
            <a:r>
              <a:rPr lang="en-US" sz="1400" b="0" i="0" dirty="0" err="1">
                <a:latin typeface="Arial"/>
                <a:ea typeface="+mn-ea"/>
                <a:cs typeface="+mn-cs"/>
              </a:rPr>
              <a:t>систем</a:t>
            </a:r>
            <a:r>
              <a:rPr lang="en-US" sz="1400" b="0" i="0" dirty="0">
                <a:latin typeface="Arial"/>
                <a:ea typeface="+mn-ea"/>
                <a:cs typeface="+mn-cs"/>
              </a:rPr>
              <a:t> </a:t>
            </a:r>
            <a:r>
              <a:rPr lang="en-US" sz="1400" b="0" i="0" u="sng" dirty="0" err="1">
                <a:latin typeface="Arial"/>
                <a:ea typeface="+mn-ea"/>
                <a:cs typeface="+mn-cs"/>
              </a:rPr>
              <a:t>бизнес-аналитики</a:t>
            </a:r>
            <a:r>
              <a:rPr lang="en-US" sz="1400" b="0" i="0" u="sng" dirty="0">
                <a:latin typeface="Arial"/>
                <a:ea typeface="+mn-ea"/>
                <a:cs typeface="+mn-cs"/>
              </a:rPr>
              <a:t>.</a:t>
            </a:r>
          </a:p>
        </p:txBody>
      </p:sp>
      <p:sp>
        <p:nvSpPr>
          <p:cNvPr id="34" name="AutoShape 109"/>
          <p:cNvSpPr>
            <a:spLocks noChangeArrowheads="1"/>
          </p:cNvSpPr>
          <p:nvPr/>
        </p:nvSpPr>
        <p:spPr bwMode="gray">
          <a:xfrm>
            <a:off x="308025" y="1899865"/>
            <a:ext cx="2798064" cy="1526911"/>
          </a:xfrm>
          <a:prstGeom prst="rect">
            <a:avLst/>
          </a:prstGeom>
          <a:solidFill>
            <a:schemeClr val="bg1">
              <a:lumMod val="85000"/>
            </a:schemeClr>
          </a:solidFill>
          <a:ln w="9525" algn="ctr">
            <a:solidFill>
              <a:srgbClr val="E8E8E8"/>
            </a:solidFill>
            <a:miter lim="800000"/>
            <a:headEnd/>
            <a:tailEnd/>
          </a:ln>
          <a:effectLst/>
        </p:spPr>
        <p:txBody>
          <a:bodyPr lIns="91440" tIns="457200" rIns="45720" bIns="46800"/>
          <a:lstStyle/>
          <a:p>
            <a:pPr marL="109728" lvl="1" indent="-109728" algn="l" defTabSz="914400">
              <a:spcBef>
                <a:spcPts val="1000"/>
              </a:spcBef>
              <a:buClr>
                <a:srgbClr val="F0AB00"/>
              </a:buClr>
              <a:buFont typeface="Arial"/>
              <a:buChar char="•"/>
            </a:pPr>
            <a:r>
              <a:rPr lang="en-US" sz="1000" b="0" i="0" dirty="0" err="1">
                <a:latin typeface="Arial"/>
                <a:ea typeface="+mn-ea"/>
                <a:cs typeface="+mn-cs"/>
              </a:rPr>
              <a:t>База</a:t>
            </a:r>
            <a:r>
              <a:rPr lang="en-US" sz="1000" b="0" i="0" dirty="0">
                <a:latin typeface="Arial"/>
                <a:ea typeface="+mn-ea"/>
                <a:cs typeface="+mn-cs"/>
              </a:rPr>
              <a:t> данных, </a:t>
            </a:r>
            <a:r>
              <a:rPr lang="en-US" sz="1000" b="0" i="0" dirty="0" err="1">
                <a:latin typeface="Arial"/>
                <a:ea typeface="+mn-ea"/>
                <a:cs typeface="+mn-cs"/>
              </a:rPr>
              <a:t>ориентированная</a:t>
            </a:r>
            <a:r>
              <a:rPr lang="en-US" sz="1000" b="0" i="0" dirty="0">
                <a:latin typeface="Arial"/>
                <a:ea typeface="+mn-ea"/>
                <a:cs typeface="+mn-cs"/>
              </a:rPr>
              <a:t> на </a:t>
            </a:r>
            <a:r>
              <a:rPr lang="en-US" sz="1000" b="0" i="0" dirty="0" err="1">
                <a:latin typeface="Arial"/>
                <a:ea typeface="+mn-ea"/>
                <a:cs typeface="+mn-cs"/>
              </a:rPr>
              <a:t>работу</a:t>
            </a:r>
            <a:r>
              <a:rPr lang="en-US" sz="1000" b="0" i="0" dirty="0">
                <a:latin typeface="Arial"/>
                <a:ea typeface="+mn-ea"/>
                <a:cs typeface="+mn-cs"/>
              </a:rPr>
              <a:t> </a:t>
            </a:r>
            <a:r>
              <a:rPr lang="en-US" sz="1000" b="0" i="0" dirty="0" err="1">
                <a:latin typeface="Arial"/>
                <a:ea typeface="+mn-ea"/>
                <a:cs typeface="+mn-cs"/>
              </a:rPr>
              <a:t>со</a:t>
            </a:r>
            <a:r>
              <a:rPr lang="en-US" sz="1000" b="0" i="0" dirty="0">
                <a:latin typeface="Arial"/>
                <a:ea typeface="+mn-ea"/>
                <a:cs typeface="+mn-cs"/>
              </a:rPr>
              <a:t> </a:t>
            </a:r>
            <a:r>
              <a:rPr lang="en-US" sz="1000" b="0" i="0" dirty="0" err="1">
                <a:latin typeface="Arial"/>
                <a:ea typeface="+mn-ea"/>
                <a:cs typeface="+mn-cs"/>
              </a:rPr>
              <a:t>столбцами</a:t>
            </a:r>
            <a:r>
              <a:rPr lang="en-US" sz="1000" b="0" i="0" dirty="0">
                <a:latin typeface="Arial"/>
                <a:ea typeface="+mn-ea"/>
                <a:cs typeface="+mn-cs"/>
              </a:rPr>
              <a:t>, для </a:t>
            </a:r>
            <a:r>
              <a:rPr lang="en-US" sz="1000" b="0" i="0" dirty="0" err="1">
                <a:latin typeface="Arial"/>
                <a:ea typeface="+mn-ea"/>
                <a:cs typeface="+mn-cs"/>
              </a:rPr>
              <a:t>высокоскоростной</a:t>
            </a:r>
            <a:r>
              <a:rPr lang="en-US" sz="1000" b="0" i="0" dirty="0">
                <a:latin typeface="Arial"/>
                <a:ea typeface="+mn-ea"/>
                <a:cs typeface="+mn-cs"/>
              </a:rPr>
              <a:t> </a:t>
            </a:r>
            <a:r>
              <a:rPr lang="en-US" sz="1000" b="0" i="0" dirty="0" err="1">
                <a:latin typeface="Arial"/>
                <a:ea typeface="+mn-ea"/>
                <a:cs typeface="+mn-cs"/>
              </a:rPr>
              <a:t>аналитики</a:t>
            </a:r>
            <a:r>
              <a:rPr lang="en-US" sz="1000" b="0" i="0" dirty="0">
                <a:latin typeface="Arial"/>
                <a:ea typeface="+mn-ea"/>
                <a:cs typeface="+mn-cs"/>
              </a:rPr>
              <a:t>.</a:t>
            </a:r>
          </a:p>
          <a:p>
            <a:pPr marL="109728" lvl="1" indent="-109728" algn="l" defTabSz="914400">
              <a:spcBef>
                <a:spcPts val="1000"/>
              </a:spcBef>
              <a:buClr>
                <a:srgbClr val="F0AB00"/>
              </a:buClr>
              <a:buFont typeface="Arial"/>
              <a:buChar char="•"/>
            </a:pPr>
            <a:r>
              <a:rPr lang="en-US" sz="1000" b="0" i="0" dirty="0" err="1">
                <a:latin typeface="Arial"/>
                <a:ea typeface="+mn-ea"/>
                <a:cs typeface="+mn-cs"/>
              </a:rPr>
              <a:t>Устраняет</a:t>
            </a:r>
            <a:r>
              <a:rPr lang="en-US" sz="1000" b="0" i="0" dirty="0">
                <a:latin typeface="Arial"/>
                <a:ea typeface="+mn-ea"/>
                <a:cs typeface="+mn-cs"/>
              </a:rPr>
              <a:t> </a:t>
            </a:r>
            <a:r>
              <a:rPr lang="en-US" sz="1000" b="0" i="0" dirty="0" err="1">
                <a:latin typeface="Arial"/>
                <a:ea typeface="+mn-ea"/>
                <a:cs typeface="+mn-cs"/>
              </a:rPr>
              <a:t>проблемы</a:t>
            </a:r>
            <a:r>
              <a:rPr lang="en-US" sz="1000" b="0" i="0" dirty="0">
                <a:latin typeface="Arial"/>
                <a:ea typeface="+mn-ea"/>
                <a:cs typeface="+mn-cs"/>
              </a:rPr>
              <a:t>, </a:t>
            </a:r>
            <a:r>
              <a:rPr lang="en-US" sz="1000" b="0" i="0" dirty="0" err="1">
                <a:latin typeface="Arial"/>
                <a:ea typeface="+mn-ea"/>
                <a:cs typeface="+mn-cs"/>
              </a:rPr>
              <a:t>связанные</a:t>
            </a:r>
            <a:r>
              <a:rPr lang="en-US" sz="1000" b="0" i="0" dirty="0">
                <a:latin typeface="Arial"/>
                <a:ea typeface="+mn-ea"/>
                <a:cs typeface="+mn-cs"/>
              </a:rPr>
              <a:t> </a:t>
            </a:r>
            <a:r>
              <a:rPr lang="en-US" sz="1000" b="0" i="0" dirty="0" smtClean="0">
                <a:latin typeface="Arial"/>
                <a:ea typeface="+mn-ea"/>
                <a:cs typeface="+mn-cs"/>
              </a:rPr>
              <a:t>с</a:t>
            </a:r>
            <a:r>
              <a:rPr lang="ru-RU" sz="1000" b="0" i="0" dirty="0" smtClean="0">
                <a:latin typeface="Arial"/>
                <a:ea typeface="+mn-ea"/>
                <a:cs typeface="+mn-cs"/>
              </a:rPr>
              <a:t> </a:t>
            </a:r>
            <a:r>
              <a:rPr lang="en-US" sz="1000" b="0" i="0" dirty="0" err="1" smtClean="0">
                <a:latin typeface="Arial"/>
                <a:ea typeface="+mn-ea"/>
                <a:cs typeface="+mn-cs"/>
              </a:rPr>
              <a:t>традиционными</a:t>
            </a:r>
            <a:r>
              <a:rPr lang="en-US" sz="1000" b="0" i="0" dirty="0" smtClean="0">
                <a:latin typeface="Arial"/>
                <a:ea typeface="+mn-ea"/>
                <a:cs typeface="+mn-cs"/>
              </a:rPr>
              <a:t> </a:t>
            </a:r>
            <a:r>
              <a:rPr lang="en-US" sz="1000" b="0" i="0" dirty="0" err="1">
                <a:latin typeface="Arial"/>
                <a:ea typeface="+mn-ea"/>
                <a:cs typeface="+mn-cs"/>
              </a:rPr>
              <a:t>системами</a:t>
            </a:r>
            <a:r>
              <a:rPr lang="en-US" sz="1000" b="0" i="0" dirty="0">
                <a:latin typeface="Arial"/>
                <a:ea typeface="+mn-ea"/>
                <a:cs typeface="+mn-cs"/>
              </a:rPr>
              <a:t>, </a:t>
            </a:r>
            <a:r>
              <a:rPr lang="en-US" sz="1000" b="0" i="0" dirty="0" err="1">
                <a:latin typeface="Arial"/>
                <a:ea typeface="+mn-ea"/>
                <a:cs typeface="+mn-cs"/>
              </a:rPr>
              <a:t>ориентированными</a:t>
            </a:r>
            <a:r>
              <a:rPr lang="en-US" sz="1000" b="0" i="0" dirty="0">
                <a:latin typeface="Arial"/>
                <a:ea typeface="+mn-ea"/>
                <a:cs typeface="+mn-cs"/>
              </a:rPr>
              <a:t> на </a:t>
            </a:r>
            <a:r>
              <a:rPr lang="en-US" sz="1000" b="0" i="0" dirty="0" err="1">
                <a:latin typeface="Arial"/>
                <a:ea typeface="+mn-ea"/>
                <a:cs typeface="+mn-cs"/>
              </a:rPr>
              <a:t>работу</a:t>
            </a:r>
            <a:r>
              <a:rPr lang="en-US" sz="1000" b="0" i="0" dirty="0">
                <a:latin typeface="Arial"/>
                <a:ea typeface="+mn-ea"/>
                <a:cs typeface="+mn-cs"/>
              </a:rPr>
              <a:t> </a:t>
            </a:r>
            <a:r>
              <a:rPr lang="en-US" sz="1000" b="0" i="0" dirty="0" err="1">
                <a:latin typeface="Arial"/>
                <a:ea typeface="+mn-ea"/>
                <a:cs typeface="+mn-cs"/>
              </a:rPr>
              <a:t>со</a:t>
            </a:r>
            <a:r>
              <a:rPr lang="en-US" sz="1000" b="0" i="0" dirty="0">
                <a:latin typeface="Arial"/>
                <a:ea typeface="+mn-ea"/>
                <a:cs typeface="+mn-cs"/>
              </a:rPr>
              <a:t> </a:t>
            </a:r>
            <a:r>
              <a:rPr lang="en-US" sz="1000" b="0" i="0" dirty="0" err="1">
                <a:latin typeface="Arial"/>
                <a:ea typeface="+mn-ea"/>
                <a:cs typeface="+mn-cs"/>
              </a:rPr>
              <a:t>строками</a:t>
            </a:r>
            <a:r>
              <a:rPr lang="en-US" sz="1000" b="0" i="0" dirty="0">
                <a:latin typeface="Arial"/>
                <a:ea typeface="+mn-ea"/>
                <a:cs typeface="+mn-cs"/>
              </a:rPr>
              <a:t>.</a:t>
            </a:r>
          </a:p>
        </p:txBody>
      </p:sp>
      <p:sp>
        <p:nvSpPr>
          <p:cNvPr id="39" name="Text Box 708"/>
          <p:cNvSpPr>
            <a:spLocks noChangeArrowheads="1"/>
          </p:cNvSpPr>
          <p:nvPr/>
        </p:nvSpPr>
        <p:spPr bwMode="gray">
          <a:xfrm rot="10800000" flipV="1">
            <a:off x="308914" y="1899865"/>
            <a:ext cx="2797175" cy="365760"/>
          </a:xfrm>
          <a:prstGeom prst="rect">
            <a:avLst/>
          </a:prstGeom>
          <a:solidFill>
            <a:schemeClr val="tx2"/>
          </a:solidFill>
          <a:ln w="12700" algn="ctr">
            <a:noFill/>
            <a:round/>
            <a:headEnd/>
            <a:tailEnd/>
          </a:ln>
          <a:effectLst/>
        </p:spPr>
        <p:txBody>
          <a:bodyPr tIns="0" bIns="0" anchor="ctr"/>
          <a:lstStyle/>
          <a:p>
            <a:pPr marL="164592" lvl="1" indent="-164592" algn="ctr" defTabSz="914400">
              <a:buNone/>
            </a:pPr>
            <a:r>
              <a:rPr lang="en-US" sz="1200" b="1" i="0" dirty="0" err="1">
                <a:solidFill>
                  <a:srgbClr val="FFFFFF"/>
                </a:solidFill>
                <a:latin typeface="Arial"/>
                <a:ea typeface="+mn-ea"/>
                <a:cs typeface="+mn-cs"/>
              </a:rPr>
              <a:t>Разработано</a:t>
            </a:r>
            <a:r>
              <a:rPr lang="en-US" sz="1200" b="1" i="0" dirty="0">
                <a:solidFill>
                  <a:srgbClr val="FFFFFF"/>
                </a:solidFill>
                <a:latin typeface="Arial"/>
                <a:ea typeface="+mn-ea"/>
                <a:cs typeface="+mn-cs"/>
              </a:rPr>
              <a:t> для </a:t>
            </a:r>
            <a:r>
              <a:rPr lang="en-US" sz="1200" b="1" i="0" dirty="0" err="1">
                <a:solidFill>
                  <a:srgbClr val="FFFFFF"/>
                </a:solidFill>
                <a:latin typeface="Arial"/>
                <a:ea typeface="+mn-ea"/>
                <a:cs typeface="+mn-cs"/>
              </a:rPr>
              <a:t>систем</a:t>
            </a:r>
            <a:r>
              <a:rPr lang="en-US" sz="1200" b="1" i="0" dirty="0">
                <a:solidFill>
                  <a:srgbClr val="FFFFFF"/>
                </a:solidFill>
                <a:latin typeface="Arial"/>
                <a:ea typeface="+mn-ea"/>
                <a:cs typeface="+mn-cs"/>
              </a:rPr>
              <a:t> </a:t>
            </a:r>
            <a:r>
              <a:rPr lang="en-US" sz="1200" b="1" i="0" dirty="0" err="1">
                <a:solidFill>
                  <a:srgbClr val="FFFFFF"/>
                </a:solidFill>
                <a:latin typeface="Arial"/>
                <a:ea typeface="+mn-ea"/>
                <a:cs typeface="+mn-cs"/>
              </a:rPr>
              <a:t>аналитики</a:t>
            </a:r>
            <a:endParaRPr lang="en-US" sz="1200" b="1" i="0" dirty="0">
              <a:solidFill>
                <a:srgbClr val="FFFFFF"/>
              </a:solidFill>
              <a:latin typeface="Arial"/>
              <a:ea typeface="+mn-ea"/>
              <a:cs typeface="+mn-cs"/>
            </a:endParaRPr>
          </a:p>
        </p:txBody>
      </p:sp>
      <p:sp>
        <p:nvSpPr>
          <p:cNvPr id="40" name="AutoShape 109"/>
          <p:cNvSpPr>
            <a:spLocks noChangeArrowheads="1"/>
          </p:cNvSpPr>
          <p:nvPr/>
        </p:nvSpPr>
        <p:spPr bwMode="gray">
          <a:xfrm>
            <a:off x="3166675" y="1899865"/>
            <a:ext cx="2798064" cy="1526911"/>
          </a:xfrm>
          <a:prstGeom prst="rect">
            <a:avLst/>
          </a:prstGeom>
          <a:solidFill>
            <a:schemeClr val="bg1">
              <a:lumMod val="85000"/>
            </a:schemeClr>
          </a:solidFill>
          <a:ln w="9525" algn="ctr">
            <a:solidFill>
              <a:srgbClr val="E8E8E8"/>
            </a:solidFill>
            <a:miter lim="800000"/>
            <a:headEnd/>
            <a:tailEnd/>
          </a:ln>
          <a:effectLst/>
        </p:spPr>
        <p:txBody>
          <a:bodyPr lIns="91440" tIns="457200" rIns="45720" bIns="46800"/>
          <a:lstStyle/>
          <a:p>
            <a:pPr marL="146304" lvl="1" indent="-146304" algn="l" defTabSz="914400">
              <a:spcBef>
                <a:spcPts val="1000"/>
              </a:spcBef>
              <a:buClr>
                <a:srgbClr val="F0AB00"/>
              </a:buClr>
              <a:buFont typeface="Arial"/>
              <a:buChar char="•"/>
            </a:pPr>
            <a:r>
              <a:rPr lang="en-US" sz="1000" b="0" i="0" dirty="0" err="1">
                <a:latin typeface="Arial"/>
                <a:ea typeface="+mn-ea"/>
                <a:cs typeface="+mn-cs"/>
              </a:rPr>
              <a:t>До</a:t>
            </a:r>
            <a:r>
              <a:rPr lang="en-US" sz="1000" b="0" i="0" dirty="0">
                <a:latin typeface="Arial"/>
                <a:ea typeface="+mn-ea"/>
                <a:cs typeface="+mn-cs"/>
              </a:rPr>
              <a:t> 1000 </a:t>
            </a:r>
            <a:r>
              <a:rPr lang="en-US" sz="1000" b="0" i="0" dirty="0" err="1">
                <a:latin typeface="Arial"/>
                <a:ea typeface="+mn-ea"/>
                <a:cs typeface="+mn-cs"/>
              </a:rPr>
              <a:t>раз</a:t>
            </a:r>
            <a:r>
              <a:rPr lang="en-US" sz="1000" b="0" i="0" dirty="0">
                <a:latin typeface="Arial"/>
                <a:ea typeface="+mn-ea"/>
                <a:cs typeface="+mn-cs"/>
              </a:rPr>
              <a:t> </a:t>
            </a:r>
            <a:r>
              <a:rPr lang="en-US" sz="1000" b="0" i="0" dirty="0" err="1">
                <a:latin typeface="Arial"/>
                <a:ea typeface="+mn-ea"/>
                <a:cs typeface="+mn-cs"/>
              </a:rPr>
              <a:t>быстрее</a:t>
            </a:r>
            <a:r>
              <a:rPr lang="en-US" sz="1000" b="0" i="0" dirty="0">
                <a:latin typeface="Arial"/>
                <a:ea typeface="+mn-ea"/>
                <a:cs typeface="+mn-cs"/>
              </a:rPr>
              <a:t>, </a:t>
            </a:r>
            <a:r>
              <a:rPr lang="en-US" sz="1000" b="0" i="0" dirty="0" err="1">
                <a:latin typeface="Arial"/>
                <a:ea typeface="+mn-ea"/>
                <a:cs typeface="+mn-cs"/>
              </a:rPr>
              <a:t>чем</a:t>
            </a:r>
            <a:r>
              <a:rPr lang="en-US" sz="1000" b="0" i="0" dirty="0">
                <a:latin typeface="Arial"/>
                <a:ea typeface="+mn-ea"/>
                <a:cs typeface="+mn-cs"/>
              </a:rPr>
              <a:t> системы, </a:t>
            </a:r>
            <a:r>
              <a:rPr lang="en-US" sz="1000" b="0" i="0" dirty="0" err="1">
                <a:latin typeface="Arial"/>
                <a:ea typeface="+mn-ea"/>
                <a:cs typeface="+mn-cs"/>
              </a:rPr>
              <a:t>ориентированные</a:t>
            </a:r>
            <a:r>
              <a:rPr lang="en-US" sz="1000" b="0" i="0" dirty="0">
                <a:latin typeface="Arial"/>
                <a:ea typeface="+mn-ea"/>
                <a:cs typeface="+mn-cs"/>
              </a:rPr>
              <a:t> на </a:t>
            </a:r>
            <a:r>
              <a:rPr lang="en-US" sz="1000" b="0" i="0" dirty="0" err="1">
                <a:latin typeface="Arial"/>
                <a:ea typeface="+mn-ea"/>
                <a:cs typeface="+mn-cs"/>
              </a:rPr>
              <a:t>работу</a:t>
            </a:r>
            <a:r>
              <a:rPr lang="en-US" sz="1000" b="0" i="0" dirty="0">
                <a:latin typeface="Arial"/>
                <a:ea typeface="+mn-ea"/>
                <a:cs typeface="+mn-cs"/>
              </a:rPr>
              <a:t> </a:t>
            </a:r>
            <a:r>
              <a:rPr lang="en-US" sz="1000" b="0" i="0" dirty="0" err="1">
                <a:latin typeface="Arial"/>
                <a:ea typeface="+mn-ea"/>
                <a:cs typeface="+mn-cs"/>
              </a:rPr>
              <a:t>со</a:t>
            </a:r>
            <a:r>
              <a:rPr lang="en-US" sz="1000" b="0" i="0" dirty="0">
                <a:latin typeface="Arial"/>
                <a:ea typeface="+mn-ea"/>
                <a:cs typeface="+mn-cs"/>
              </a:rPr>
              <a:t> </a:t>
            </a:r>
            <a:r>
              <a:rPr lang="en-US" sz="1000" b="0" i="0" dirty="0" err="1">
                <a:latin typeface="Arial"/>
                <a:ea typeface="+mn-ea"/>
                <a:cs typeface="+mn-cs"/>
              </a:rPr>
              <a:t>строками</a:t>
            </a:r>
            <a:r>
              <a:rPr lang="en-US" sz="1000" b="0" i="0" dirty="0">
                <a:latin typeface="Arial"/>
                <a:ea typeface="+mn-ea"/>
                <a:cs typeface="+mn-cs"/>
              </a:rPr>
              <a:t>.</a:t>
            </a:r>
          </a:p>
          <a:p>
            <a:pPr marL="146304" lvl="1" indent="-146304" algn="l" defTabSz="914400">
              <a:spcBef>
                <a:spcPts val="1000"/>
              </a:spcBef>
              <a:buClr>
                <a:srgbClr val="F0AB00"/>
              </a:buClr>
              <a:buFont typeface="Arial"/>
              <a:buChar char="•"/>
            </a:pPr>
            <a:r>
              <a:rPr lang="en-US" sz="1000" b="0" i="0" dirty="0" err="1">
                <a:latin typeface="Arial"/>
                <a:ea typeface="+mn-ea"/>
                <a:cs typeface="+mn-cs"/>
              </a:rPr>
              <a:t>Обеспечивает</a:t>
            </a:r>
            <a:r>
              <a:rPr lang="en-US" sz="1000" b="0" i="0" dirty="0">
                <a:latin typeface="Arial"/>
                <a:ea typeface="+mn-ea"/>
                <a:cs typeface="+mn-cs"/>
              </a:rPr>
              <a:t> </a:t>
            </a:r>
            <a:r>
              <a:rPr lang="en-US" sz="1000" b="0" i="0" dirty="0" err="1">
                <a:latin typeface="Arial"/>
                <a:ea typeface="+mn-ea"/>
                <a:cs typeface="+mn-cs"/>
              </a:rPr>
              <a:t>высокоскоростную</a:t>
            </a:r>
            <a:r>
              <a:rPr lang="en-US" sz="1000" b="0" i="0" dirty="0">
                <a:latin typeface="Arial"/>
                <a:ea typeface="+mn-ea"/>
                <a:cs typeface="+mn-cs"/>
              </a:rPr>
              <a:t> </a:t>
            </a:r>
            <a:r>
              <a:rPr lang="en-US" sz="1000" b="0" i="0" dirty="0" err="1">
                <a:latin typeface="Arial"/>
                <a:ea typeface="+mn-ea"/>
                <a:cs typeface="+mn-cs"/>
              </a:rPr>
              <a:t>обработку</a:t>
            </a:r>
            <a:r>
              <a:rPr lang="en-US" sz="1000" b="0" i="0" dirty="0">
                <a:latin typeface="Arial"/>
                <a:ea typeface="+mn-ea"/>
                <a:cs typeface="+mn-cs"/>
              </a:rPr>
              <a:t> </a:t>
            </a:r>
            <a:r>
              <a:rPr lang="en-US" sz="1000" b="0" i="0" dirty="0" err="1">
                <a:latin typeface="Arial"/>
                <a:ea typeface="+mn-ea"/>
                <a:cs typeface="+mn-cs"/>
              </a:rPr>
              <a:t>сложных</a:t>
            </a:r>
            <a:r>
              <a:rPr lang="en-US" sz="1000" b="0" i="0" dirty="0">
                <a:latin typeface="Arial"/>
                <a:ea typeface="+mn-ea"/>
                <a:cs typeface="+mn-cs"/>
              </a:rPr>
              <a:t> </a:t>
            </a:r>
            <a:r>
              <a:rPr lang="en-US" sz="1000" b="0" i="0" dirty="0" err="1">
                <a:latin typeface="Arial"/>
                <a:ea typeface="+mn-ea"/>
                <a:cs typeface="+mn-cs"/>
              </a:rPr>
              <a:t>запросов</a:t>
            </a:r>
            <a:r>
              <a:rPr lang="en-US" sz="1000" b="0" i="0" dirty="0">
                <a:latin typeface="Arial"/>
                <a:ea typeface="+mn-ea"/>
                <a:cs typeface="+mn-cs"/>
              </a:rPr>
              <a:t> к </a:t>
            </a:r>
            <a:r>
              <a:rPr lang="en-US" sz="1000" b="0" i="0" dirty="0" err="1">
                <a:latin typeface="Arial"/>
                <a:ea typeface="+mn-ea"/>
                <a:cs typeface="+mn-cs"/>
              </a:rPr>
              <a:t>большим</a:t>
            </a:r>
            <a:r>
              <a:rPr lang="en-US" sz="1000" b="0" i="0" dirty="0">
                <a:latin typeface="Arial"/>
                <a:ea typeface="+mn-ea"/>
                <a:cs typeface="+mn-cs"/>
              </a:rPr>
              <a:t> </a:t>
            </a:r>
            <a:r>
              <a:rPr lang="en-US" sz="1000" b="0" i="0" dirty="0" err="1">
                <a:latin typeface="Arial"/>
                <a:ea typeface="+mn-ea"/>
                <a:cs typeface="+mn-cs"/>
              </a:rPr>
              <a:t>объемам</a:t>
            </a:r>
            <a:r>
              <a:rPr lang="en-US" sz="1000" b="0" i="0" dirty="0">
                <a:latin typeface="Arial"/>
                <a:ea typeface="+mn-ea"/>
                <a:cs typeface="+mn-cs"/>
              </a:rPr>
              <a:t> данных.</a:t>
            </a:r>
          </a:p>
        </p:txBody>
      </p:sp>
      <p:sp>
        <p:nvSpPr>
          <p:cNvPr id="41" name="Text Box 708"/>
          <p:cNvSpPr>
            <a:spLocks noChangeArrowheads="1"/>
          </p:cNvSpPr>
          <p:nvPr/>
        </p:nvSpPr>
        <p:spPr bwMode="gray">
          <a:xfrm rot="10800000" flipV="1">
            <a:off x="3167119" y="1899865"/>
            <a:ext cx="2797175" cy="365760"/>
          </a:xfrm>
          <a:prstGeom prst="rect">
            <a:avLst/>
          </a:prstGeom>
          <a:solidFill>
            <a:schemeClr val="tx2"/>
          </a:solidFill>
          <a:ln w="12700" algn="ctr">
            <a:noFill/>
            <a:round/>
            <a:headEnd/>
            <a:tailEnd/>
          </a:ln>
          <a:effectLst/>
        </p:spPr>
        <p:txBody>
          <a:bodyPr lIns="45720" tIns="0" rIns="45720" bIns="0" anchor="ctr"/>
          <a:lstStyle/>
          <a:p>
            <a:pPr marL="164592" lvl="1" indent="-164592" algn="ctr" defTabSz="914400">
              <a:buNone/>
            </a:pPr>
            <a:r>
              <a:rPr lang="en-US" sz="1200" b="1" i="0">
                <a:solidFill>
                  <a:srgbClr val="FFFFFF"/>
                </a:solidFill>
                <a:latin typeface="Arial"/>
                <a:ea typeface="+mn-ea"/>
                <a:cs typeface="+mn-cs"/>
              </a:rPr>
              <a:t>﻿Непревзойденная производительность</a:t>
            </a:r>
          </a:p>
        </p:txBody>
      </p:sp>
      <p:sp>
        <p:nvSpPr>
          <p:cNvPr id="42" name="AutoShape 109"/>
          <p:cNvSpPr>
            <a:spLocks noChangeArrowheads="1"/>
          </p:cNvSpPr>
          <p:nvPr/>
        </p:nvSpPr>
        <p:spPr bwMode="gray">
          <a:xfrm>
            <a:off x="6025325" y="1899865"/>
            <a:ext cx="2798064" cy="1526911"/>
          </a:xfrm>
          <a:prstGeom prst="rect">
            <a:avLst/>
          </a:prstGeom>
          <a:solidFill>
            <a:schemeClr val="bg1">
              <a:lumMod val="85000"/>
            </a:schemeClr>
          </a:solidFill>
          <a:ln w="9525" algn="ctr">
            <a:solidFill>
              <a:srgbClr val="E8E8E8"/>
            </a:solidFill>
            <a:miter lim="800000"/>
            <a:headEnd/>
            <a:tailEnd/>
          </a:ln>
          <a:effectLst/>
        </p:spPr>
        <p:txBody>
          <a:bodyPr lIns="91440" tIns="457200" rIns="45720" bIns="46800"/>
          <a:lstStyle/>
          <a:p>
            <a:pPr marL="146304" lvl="1" indent="-146304" algn="l" defTabSz="914400">
              <a:spcBef>
                <a:spcPts val="1000"/>
              </a:spcBef>
              <a:buClr>
                <a:srgbClr val="F0AB00"/>
              </a:buClr>
              <a:buFont typeface="Arial"/>
              <a:buChar char="•"/>
            </a:pPr>
            <a:r>
              <a:rPr lang="en-US" sz="1000" b="0" i="0" dirty="0" err="1">
                <a:latin typeface="Arial"/>
                <a:ea typeface="+mn-ea"/>
                <a:cs typeface="+mn-cs"/>
              </a:rPr>
              <a:t>Требуется</a:t>
            </a:r>
            <a:r>
              <a:rPr lang="en-US" sz="1000" b="0" i="0" dirty="0">
                <a:latin typeface="Arial"/>
                <a:ea typeface="+mn-ea"/>
                <a:cs typeface="+mn-cs"/>
              </a:rPr>
              <a:t> </a:t>
            </a:r>
            <a:r>
              <a:rPr lang="en-US" sz="1000" b="0" i="0" dirty="0" err="1">
                <a:latin typeface="Arial"/>
                <a:ea typeface="+mn-ea"/>
                <a:cs typeface="+mn-cs"/>
              </a:rPr>
              <a:t>меньшее</a:t>
            </a:r>
            <a:r>
              <a:rPr lang="en-US" sz="1000" b="0" i="0" dirty="0">
                <a:latin typeface="Arial"/>
                <a:ea typeface="+mn-ea"/>
                <a:cs typeface="+mn-cs"/>
              </a:rPr>
              <a:t> </a:t>
            </a:r>
            <a:r>
              <a:rPr lang="en-US" sz="1000" b="0" i="0" dirty="0" err="1">
                <a:latin typeface="Arial"/>
                <a:ea typeface="+mn-ea"/>
                <a:cs typeface="+mn-cs"/>
              </a:rPr>
              <a:t>количество</a:t>
            </a:r>
            <a:r>
              <a:rPr lang="en-US" sz="1000" b="0" i="0" dirty="0">
                <a:latin typeface="Arial"/>
                <a:ea typeface="+mn-ea"/>
                <a:cs typeface="+mn-cs"/>
              </a:rPr>
              <a:t> </a:t>
            </a:r>
            <a:r>
              <a:rPr lang="en-US" sz="1000" b="0" i="0" dirty="0" err="1">
                <a:latin typeface="Arial"/>
                <a:ea typeface="+mn-ea"/>
                <a:cs typeface="+mn-cs"/>
              </a:rPr>
              <a:t>агрегатов</a:t>
            </a:r>
            <a:r>
              <a:rPr lang="en-US" sz="1000" b="0" i="0" dirty="0">
                <a:latin typeface="Arial"/>
                <a:ea typeface="+mn-ea"/>
                <a:cs typeface="+mn-cs"/>
              </a:rPr>
              <a:t> и </a:t>
            </a:r>
            <a:r>
              <a:rPr lang="en-US" sz="1000" b="0" i="0" dirty="0" err="1">
                <a:latin typeface="Arial"/>
                <a:ea typeface="+mn-ea"/>
                <a:cs typeface="+mn-cs"/>
              </a:rPr>
              <a:t>индексов</a:t>
            </a:r>
            <a:r>
              <a:rPr lang="en-US" sz="1000" b="0" i="0" dirty="0">
                <a:latin typeface="Arial"/>
                <a:ea typeface="+mn-ea"/>
                <a:cs typeface="+mn-cs"/>
              </a:rPr>
              <a:t>.</a:t>
            </a:r>
          </a:p>
          <a:p>
            <a:pPr marL="146304" lvl="1" indent="-146304" algn="l" defTabSz="914400">
              <a:spcBef>
                <a:spcPts val="1000"/>
              </a:spcBef>
              <a:buClr>
                <a:srgbClr val="F0AB00"/>
              </a:buClr>
              <a:buFont typeface="Arial"/>
              <a:buChar char="•"/>
            </a:pPr>
            <a:r>
              <a:rPr lang="en-US" sz="1000" b="0" i="0" dirty="0" err="1">
                <a:latin typeface="Arial"/>
                <a:ea typeface="+mn-ea"/>
                <a:cs typeface="+mn-cs"/>
              </a:rPr>
              <a:t>Значительно</a:t>
            </a:r>
            <a:r>
              <a:rPr lang="en-US" sz="1000" b="0" i="0" dirty="0">
                <a:latin typeface="Arial"/>
                <a:ea typeface="+mn-ea"/>
                <a:cs typeface="+mn-cs"/>
              </a:rPr>
              <a:t> </a:t>
            </a:r>
            <a:r>
              <a:rPr lang="en-US" sz="1000" b="0" i="0" dirty="0" err="1">
                <a:latin typeface="Arial"/>
                <a:ea typeface="+mn-ea"/>
                <a:cs typeface="+mn-cs"/>
              </a:rPr>
              <a:t>меньшие</a:t>
            </a:r>
            <a:r>
              <a:rPr lang="en-US" sz="1000" b="0" i="0" dirty="0">
                <a:latin typeface="Arial"/>
                <a:ea typeface="+mn-ea"/>
                <a:cs typeface="+mn-cs"/>
              </a:rPr>
              <a:t> </a:t>
            </a:r>
            <a:r>
              <a:rPr lang="en-US" sz="1000" b="0" i="0" dirty="0" err="1">
                <a:latin typeface="Arial"/>
                <a:ea typeface="+mn-ea"/>
                <a:cs typeface="+mn-cs"/>
              </a:rPr>
              <a:t>затраты</a:t>
            </a:r>
            <a:r>
              <a:rPr lang="en-US" sz="1000" b="0" i="0" dirty="0">
                <a:latin typeface="Arial"/>
                <a:ea typeface="+mn-ea"/>
                <a:cs typeface="+mn-cs"/>
              </a:rPr>
              <a:t> </a:t>
            </a:r>
            <a:r>
              <a:rPr lang="en-US" sz="1000" b="0" i="0" dirty="0" err="1" smtClean="0">
                <a:latin typeface="Arial"/>
                <a:ea typeface="+mn-ea"/>
                <a:cs typeface="+mn-cs"/>
              </a:rPr>
              <a:t>на</a:t>
            </a:r>
            <a:r>
              <a:rPr lang="ru-RU" sz="1000" b="0" i="0" dirty="0" smtClean="0">
                <a:latin typeface="Arial"/>
                <a:ea typeface="+mn-ea"/>
                <a:cs typeface="+mn-cs"/>
              </a:rPr>
              <a:t> </a:t>
            </a:r>
            <a:r>
              <a:rPr lang="en-US" sz="1000" b="0" i="0" dirty="0" err="1" smtClean="0">
                <a:latin typeface="Arial"/>
                <a:ea typeface="+mn-ea"/>
                <a:cs typeface="+mn-cs"/>
              </a:rPr>
              <a:t>текущее</a:t>
            </a:r>
            <a:r>
              <a:rPr lang="en-US" sz="1000" b="0" i="0" dirty="0" smtClean="0">
                <a:latin typeface="Arial"/>
                <a:ea typeface="+mn-ea"/>
                <a:cs typeface="+mn-cs"/>
              </a:rPr>
              <a:t> </a:t>
            </a:r>
            <a:r>
              <a:rPr lang="en-US" sz="1000" b="0" i="0" dirty="0" err="1">
                <a:latin typeface="Arial"/>
                <a:ea typeface="+mn-ea"/>
                <a:cs typeface="+mn-cs"/>
              </a:rPr>
              <a:t>техническое</a:t>
            </a:r>
            <a:r>
              <a:rPr lang="en-US" sz="1000" b="0" i="0" dirty="0">
                <a:latin typeface="Arial"/>
                <a:ea typeface="+mn-ea"/>
                <a:cs typeface="+mn-cs"/>
              </a:rPr>
              <a:t> </a:t>
            </a:r>
            <a:r>
              <a:rPr lang="en-US" sz="1000" b="0" i="0" dirty="0" err="1">
                <a:latin typeface="Arial"/>
                <a:ea typeface="+mn-ea"/>
                <a:cs typeface="+mn-cs"/>
              </a:rPr>
              <a:t>обслуживание</a:t>
            </a:r>
            <a:r>
              <a:rPr lang="en-US" sz="1000" b="0" i="0" dirty="0">
                <a:latin typeface="Arial"/>
                <a:ea typeface="+mn-ea"/>
                <a:cs typeface="+mn-cs"/>
              </a:rPr>
              <a:t> </a:t>
            </a:r>
            <a:r>
              <a:rPr lang="en-US" sz="1000" b="0" i="0" dirty="0" err="1" smtClean="0">
                <a:latin typeface="Arial"/>
                <a:ea typeface="+mn-ea"/>
                <a:cs typeface="+mn-cs"/>
              </a:rPr>
              <a:t>по</a:t>
            </a:r>
            <a:r>
              <a:rPr lang="ru-RU" sz="1000" dirty="0" smtClean="0"/>
              <a:t> </a:t>
            </a:r>
            <a:r>
              <a:rPr lang="en-US" sz="1000" b="0" i="0" dirty="0" err="1" smtClean="0">
                <a:latin typeface="Arial"/>
                <a:ea typeface="+mn-ea"/>
                <a:cs typeface="+mn-cs"/>
              </a:rPr>
              <a:t>сравнению</a:t>
            </a:r>
            <a:r>
              <a:rPr lang="en-US" sz="1000" b="0" i="0" dirty="0" smtClean="0">
                <a:latin typeface="Arial"/>
                <a:ea typeface="+mn-ea"/>
                <a:cs typeface="+mn-cs"/>
              </a:rPr>
              <a:t> </a:t>
            </a:r>
            <a:r>
              <a:rPr lang="ru-RU" sz="1000" b="0" i="0" dirty="0" smtClean="0">
                <a:latin typeface="Arial"/>
                <a:ea typeface="+mn-ea"/>
                <a:cs typeface="+mn-cs"/>
              </a:rPr>
              <a:t>с </a:t>
            </a:r>
            <a:r>
              <a:rPr lang="en-US" sz="1000" b="0" i="0" dirty="0" err="1" smtClean="0">
                <a:latin typeface="Arial"/>
                <a:ea typeface="+mn-ea"/>
                <a:cs typeface="+mn-cs"/>
              </a:rPr>
              <a:t>системами</a:t>
            </a:r>
            <a:r>
              <a:rPr lang="en-US" sz="1000" b="0" i="0" dirty="0">
                <a:latin typeface="Arial"/>
                <a:ea typeface="+mn-ea"/>
                <a:cs typeface="+mn-cs"/>
              </a:rPr>
              <a:t>, </a:t>
            </a:r>
            <a:r>
              <a:rPr lang="en-US" sz="1000" b="0" i="0" dirty="0" err="1">
                <a:latin typeface="Arial"/>
                <a:ea typeface="+mn-ea"/>
                <a:cs typeface="+mn-cs"/>
              </a:rPr>
              <a:t>основанными</a:t>
            </a:r>
            <a:r>
              <a:rPr lang="en-US" sz="1000" b="0" i="0" dirty="0">
                <a:latin typeface="Arial"/>
                <a:ea typeface="+mn-ea"/>
                <a:cs typeface="+mn-cs"/>
              </a:rPr>
              <a:t> на </a:t>
            </a:r>
            <a:r>
              <a:rPr lang="en-US" sz="1000" b="0" i="0" dirty="0" err="1" smtClean="0">
                <a:latin typeface="Arial"/>
                <a:ea typeface="+mn-ea"/>
                <a:cs typeface="+mn-cs"/>
              </a:rPr>
              <a:t>работ</a:t>
            </a:r>
            <a:r>
              <a:rPr lang="ru-RU" sz="1000" b="0" i="0" dirty="0" smtClean="0">
                <a:latin typeface="Arial"/>
                <a:ea typeface="+mn-ea"/>
                <a:cs typeface="+mn-cs"/>
              </a:rPr>
              <a:t>е</a:t>
            </a:r>
            <a:r>
              <a:rPr lang="en-US" sz="1000" b="0" i="0" dirty="0" smtClean="0">
                <a:latin typeface="Arial"/>
                <a:ea typeface="+mn-ea"/>
                <a:cs typeface="+mn-cs"/>
              </a:rPr>
              <a:t> </a:t>
            </a:r>
            <a:r>
              <a:rPr lang="en-US" sz="1000" b="0" i="0" dirty="0" err="1">
                <a:latin typeface="Arial"/>
                <a:ea typeface="+mn-ea"/>
                <a:cs typeface="+mn-cs"/>
              </a:rPr>
              <a:t>со</a:t>
            </a:r>
            <a:r>
              <a:rPr lang="en-US" sz="1000" b="0" i="0" dirty="0">
                <a:latin typeface="Arial"/>
                <a:ea typeface="+mn-ea"/>
                <a:cs typeface="+mn-cs"/>
              </a:rPr>
              <a:t> </a:t>
            </a:r>
            <a:r>
              <a:rPr lang="en-US" sz="1000" b="0" i="0" dirty="0" err="1">
                <a:latin typeface="Arial"/>
                <a:ea typeface="+mn-ea"/>
                <a:cs typeface="+mn-cs"/>
              </a:rPr>
              <a:t>строками</a:t>
            </a:r>
            <a:r>
              <a:rPr lang="en-US" sz="1000" b="0" i="0" dirty="0">
                <a:latin typeface="Arial"/>
                <a:ea typeface="+mn-ea"/>
                <a:cs typeface="+mn-cs"/>
              </a:rPr>
              <a:t>.</a:t>
            </a:r>
          </a:p>
        </p:txBody>
      </p:sp>
      <p:sp>
        <p:nvSpPr>
          <p:cNvPr id="43" name="Text Box 708"/>
          <p:cNvSpPr>
            <a:spLocks noChangeArrowheads="1"/>
          </p:cNvSpPr>
          <p:nvPr/>
        </p:nvSpPr>
        <p:spPr bwMode="gray">
          <a:xfrm rot="10800000" flipV="1">
            <a:off x="6025325" y="1899865"/>
            <a:ext cx="2797175" cy="365760"/>
          </a:xfrm>
          <a:prstGeom prst="rect">
            <a:avLst/>
          </a:prstGeom>
          <a:solidFill>
            <a:schemeClr val="tx2"/>
          </a:solidFill>
          <a:ln w="12700" algn="ctr">
            <a:noFill/>
            <a:round/>
            <a:headEnd/>
            <a:tailEnd/>
          </a:ln>
          <a:effectLst/>
        </p:spPr>
        <p:txBody>
          <a:bodyPr lIns="45720" tIns="0" rIns="45720" bIns="0" anchor="ctr"/>
          <a:lstStyle/>
          <a:p>
            <a:pPr marL="164592" lvl="1" indent="-164592" algn="ctr" defTabSz="914400">
              <a:buNone/>
            </a:pPr>
            <a:r>
              <a:rPr lang="en-US" sz="1200" b="1" i="0" dirty="0" err="1">
                <a:solidFill>
                  <a:srgbClr val="FFFFFF"/>
                </a:solidFill>
                <a:latin typeface="Arial"/>
                <a:ea typeface="+mn-ea"/>
                <a:cs typeface="+mn-cs"/>
              </a:rPr>
              <a:t>Максимально</a:t>
            </a:r>
            <a:r>
              <a:rPr lang="en-US" sz="1200" b="1" i="0" dirty="0">
                <a:solidFill>
                  <a:srgbClr val="FFFFFF"/>
                </a:solidFill>
                <a:latin typeface="Arial"/>
                <a:ea typeface="+mn-ea"/>
                <a:cs typeface="+mn-cs"/>
              </a:rPr>
              <a:t> низкая полная стоимость владения</a:t>
            </a:r>
          </a:p>
        </p:txBody>
      </p:sp>
      <p:sp>
        <p:nvSpPr>
          <p:cNvPr id="64" name="Rectangle 32"/>
          <p:cNvSpPr>
            <a:spLocks noChangeArrowheads="1"/>
          </p:cNvSpPr>
          <p:nvPr/>
        </p:nvSpPr>
        <p:spPr bwMode="gray">
          <a:xfrm>
            <a:off x="308913" y="5689878"/>
            <a:ext cx="1828800" cy="365760"/>
          </a:xfrm>
          <a:prstGeom prst="rect">
            <a:avLst/>
          </a:prstGeom>
          <a:solidFill>
            <a:schemeClr val="tx2"/>
          </a:solidFill>
          <a:ln w="9525">
            <a:noFill/>
            <a:miter lim="800000"/>
            <a:headEnd/>
            <a:tailEnd/>
          </a:ln>
        </p:spPr>
        <p:txBody>
          <a:bodyPr wrap="square" lIns="0" tIns="0" rIns="0" bIns="0" anchor="ctr" anchorCtr="0">
            <a:noAutofit/>
          </a:bodyPr>
          <a:lstStyle/>
          <a:p>
            <a:pPr algn="ctr" defTabSz="914400">
              <a:buNone/>
            </a:pPr>
            <a:r>
              <a:rPr lang="en-US" sz="1100" b="1" i="0" dirty="0" err="1">
                <a:solidFill>
                  <a:srgbClr val="FFFFFF"/>
                </a:solidFill>
                <a:latin typeface="Arial"/>
                <a:ea typeface="+mn-ea"/>
                <a:cs typeface="+mn-cs"/>
              </a:rPr>
              <a:t>Любые</a:t>
            </a:r>
            <a:r>
              <a:rPr lang="en-US" sz="1100" b="1" i="0" dirty="0">
                <a:solidFill>
                  <a:srgbClr val="FFFFFF"/>
                </a:solidFill>
                <a:latin typeface="Arial"/>
                <a:ea typeface="+mn-ea"/>
                <a:cs typeface="+mn-cs"/>
              </a:rPr>
              <a:t> </a:t>
            </a:r>
            <a:r>
              <a:rPr lang="en-US" sz="1100" b="1" i="0" dirty="0" err="1">
                <a:solidFill>
                  <a:srgbClr val="FFFFFF"/>
                </a:solidFill>
                <a:latin typeface="Arial"/>
                <a:ea typeface="+mn-ea"/>
                <a:cs typeface="+mn-cs"/>
              </a:rPr>
              <a:t>источники</a:t>
            </a:r>
            <a:r>
              <a:rPr lang="en-US" sz="1100" b="1" i="0" dirty="0">
                <a:solidFill>
                  <a:srgbClr val="FFFFFF"/>
                </a:solidFill>
                <a:latin typeface="Arial"/>
                <a:ea typeface="+mn-ea"/>
                <a:cs typeface="+mn-cs"/>
              </a:rPr>
              <a:t> данных</a:t>
            </a:r>
          </a:p>
        </p:txBody>
      </p:sp>
      <p:sp>
        <p:nvSpPr>
          <p:cNvPr id="75" name="Rectangle 32"/>
          <p:cNvSpPr>
            <a:spLocks noChangeArrowheads="1"/>
          </p:cNvSpPr>
          <p:nvPr/>
        </p:nvSpPr>
        <p:spPr bwMode="gray">
          <a:xfrm>
            <a:off x="2537472" y="5689878"/>
            <a:ext cx="1828800" cy="365760"/>
          </a:xfrm>
          <a:prstGeom prst="rect">
            <a:avLst/>
          </a:prstGeom>
          <a:solidFill>
            <a:schemeClr val="tx2"/>
          </a:solidFill>
          <a:ln w="9525">
            <a:noFill/>
            <a:miter lim="800000"/>
            <a:headEnd/>
            <a:tailEnd/>
          </a:ln>
        </p:spPr>
        <p:txBody>
          <a:bodyPr wrap="square" lIns="0" tIns="0" rIns="0" bIns="0" anchor="ctr" anchorCtr="0">
            <a:noAutofit/>
          </a:bodyPr>
          <a:lstStyle/>
          <a:p>
            <a:pPr algn="ctr" defTabSz="914400">
              <a:buNone/>
            </a:pPr>
            <a:r>
              <a:rPr lang="en-US" sz="1100" b="1" i="0" dirty="0">
                <a:solidFill>
                  <a:srgbClr val="FFFFFF"/>
                </a:solidFill>
                <a:latin typeface="Arial"/>
                <a:ea typeface="+mn-ea"/>
                <a:cs typeface="+mn-cs"/>
              </a:rPr>
              <a:t>﻿</a:t>
            </a:r>
            <a:r>
              <a:rPr lang="en-US" sz="1100" b="1" i="0" dirty="0" err="1">
                <a:solidFill>
                  <a:srgbClr val="FFFFFF"/>
                </a:solidFill>
                <a:latin typeface="Arial"/>
                <a:ea typeface="+mn-ea"/>
                <a:cs typeface="+mn-cs"/>
              </a:rPr>
              <a:t>Большие</a:t>
            </a:r>
            <a:r>
              <a:rPr lang="en-US" sz="1100" b="1" i="0" dirty="0">
                <a:solidFill>
                  <a:srgbClr val="FFFFFF"/>
                </a:solidFill>
                <a:latin typeface="Arial"/>
                <a:ea typeface="+mn-ea"/>
                <a:cs typeface="+mn-cs"/>
              </a:rPr>
              <a:t> </a:t>
            </a:r>
            <a:r>
              <a:rPr lang="en-US" sz="1100" b="1" i="0" dirty="0" err="1" smtClean="0">
                <a:solidFill>
                  <a:srgbClr val="FFFFFF"/>
                </a:solidFill>
                <a:latin typeface="Arial"/>
                <a:ea typeface="+mn-ea"/>
                <a:cs typeface="+mn-cs"/>
              </a:rPr>
              <a:t>объемы</a:t>
            </a:r>
            <a:r>
              <a:rPr lang="ru-RU" sz="1100" b="1" i="0" dirty="0" smtClean="0">
                <a:solidFill>
                  <a:srgbClr val="FFFFFF"/>
                </a:solidFill>
                <a:latin typeface="Arial"/>
                <a:ea typeface="+mn-ea"/>
                <a:cs typeface="+mn-cs"/>
              </a:rPr>
              <a:t/>
            </a:r>
            <a:br>
              <a:rPr lang="ru-RU" sz="1100" b="1" i="0" dirty="0" smtClean="0">
                <a:solidFill>
                  <a:srgbClr val="FFFFFF"/>
                </a:solidFill>
                <a:latin typeface="Arial"/>
                <a:ea typeface="+mn-ea"/>
                <a:cs typeface="+mn-cs"/>
              </a:rPr>
            </a:br>
            <a:r>
              <a:rPr lang="en-US" sz="1100" b="1" i="0" dirty="0" smtClean="0">
                <a:solidFill>
                  <a:srgbClr val="FFFFFF"/>
                </a:solidFill>
                <a:latin typeface="Arial"/>
                <a:ea typeface="+mn-ea"/>
                <a:cs typeface="+mn-cs"/>
              </a:rPr>
              <a:t> </a:t>
            </a:r>
            <a:r>
              <a:rPr lang="en-US" sz="1100" b="1" i="0" dirty="0">
                <a:solidFill>
                  <a:srgbClr val="FFFFFF"/>
                </a:solidFill>
                <a:latin typeface="Arial"/>
                <a:ea typeface="+mn-ea"/>
                <a:cs typeface="+mn-cs"/>
              </a:rPr>
              <a:t>данных</a:t>
            </a:r>
          </a:p>
        </p:txBody>
      </p:sp>
      <p:pic>
        <p:nvPicPr>
          <p:cNvPr id="76" name="Picture 690" descr="comp_server.png"/>
          <p:cNvPicPr>
            <a:picLocks noChangeAspect="1"/>
          </p:cNvPicPr>
          <p:nvPr/>
        </p:nvPicPr>
        <p:blipFill>
          <a:blip r:embed="rId3" cstate="print"/>
          <a:srcRect/>
          <a:stretch>
            <a:fillRect/>
          </a:stretch>
        </p:blipFill>
        <p:spPr bwMode="auto">
          <a:xfrm>
            <a:off x="5212375" y="3960816"/>
            <a:ext cx="846288" cy="1322325"/>
          </a:xfrm>
          <a:prstGeom prst="rect">
            <a:avLst/>
          </a:prstGeom>
          <a:noFill/>
          <a:ln w="9525">
            <a:noFill/>
            <a:miter lim="800000"/>
            <a:headEnd/>
            <a:tailEnd/>
          </a:ln>
          <a:effectLst/>
        </p:spPr>
      </p:pic>
      <p:sp>
        <p:nvSpPr>
          <p:cNvPr id="79" name="Rectangle 32"/>
          <p:cNvSpPr>
            <a:spLocks noChangeArrowheads="1"/>
          </p:cNvSpPr>
          <p:nvPr/>
        </p:nvSpPr>
        <p:spPr bwMode="gray">
          <a:xfrm>
            <a:off x="4766031" y="5689878"/>
            <a:ext cx="1828800" cy="365760"/>
          </a:xfrm>
          <a:prstGeom prst="rect">
            <a:avLst/>
          </a:prstGeom>
          <a:solidFill>
            <a:schemeClr val="tx2"/>
          </a:solidFill>
          <a:ln w="9525">
            <a:noFill/>
            <a:miter lim="800000"/>
            <a:headEnd/>
            <a:tailEnd/>
          </a:ln>
        </p:spPr>
        <p:txBody>
          <a:bodyPr wrap="square" lIns="0" tIns="0" rIns="0" bIns="0" anchor="ctr" anchorCtr="0">
            <a:noAutofit/>
          </a:bodyPr>
          <a:lstStyle/>
          <a:p>
            <a:pPr algn="ctr" defTabSz="914400">
              <a:buNone/>
            </a:pPr>
            <a:r>
              <a:rPr lang="en-US" sz="1100" b="1" i="0" dirty="0" err="1">
                <a:solidFill>
                  <a:srgbClr val="FFFFFF"/>
                </a:solidFill>
                <a:latin typeface="Arial"/>
                <a:ea typeface="+mn-ea"/>
                <a:cs typeface="+mn-cs"/>
              </a:rPr>
              <a:t>Единое</a:t>
            </a:r>
            <a:r>
              <a:rPr lang="en-US" sz="1100" b="1" i="0" dirty="0">
                <a:solidFill>
                  <a:srgbClr val="FFFFFF"/>
                </a:solidFill>
                <a:latin typeface="Arial"/>
                <a:ea typeface="+mn-ea"/>
                <a:cs typeface="+mn-cs"/>
              </a:rPr>
              <a:t> хранилище данных</a:t>
            </a:r>
          </a:p>
        </p:txBody>
      </p:sp>
      <p:pic>
        <p:nvPicPr>
          <p:cNvPr id="80" name="Picture 31"/>
          <p:cNvPicPr>
            <a:picLocks noChangeAspect="1" noChangeArrowheads="1"/>
          </p:cNvPicPr>
          <p:nvPr/>
        </p:nvPicPr>
        <p:blipFill>
          <a:blip r:embed="rId4" cstate="print"/>
          <a:srcRect/>
          <a:stretch>
            <a:fillRect/>
          </a:stretch>
        </p:blipFill>
        <p:spPr bwMode="auto">
          <a:xfrm>
            <a:off x="6824331" y="4033129"/>
            <a:ext cx="1999058" cy="1177699"/>
          </a:xfrm>
          <a:prstGeom prst="rect">
            <a:avLst/>
          </a:prstGeom>
          <a:noFill/>
          <a:ln w="9525">
            <a:solidFill>
              <a:schemeClr val="folHlink"/>
            </a:solidFill>
            <a:miter lim="800000"/>
            <a:headEnd/>
            <a:tailEnd/>
          </a:ln>
          <a:effectLst/>
        </p:spPr>
      </p:pic>
      <p:sp>
        <p:nvSpPr>
          <p:cNvPr id="84" name="Rectangle 32"/>
          <p:cNvSpPr>
            <a:spLocks noChangeArrowheads="1"/>
          </p:cNvSpPr>
          <p:nvPr/>
        </p:nvSpPr>
        <p:spPr bwMode="gray">
          <a:xfrm>
            <a:off x="6994589" y="5689878"/>
            <a:ext cx="1828800" cy="365760"/>
          </a:xfrm>
          <a:prstGeom prst="rect">
            <a:avLst/>
          </a:prstGeom>
          <a:solidFill>
            <a:schemeClr val="tx2"/>
          </a:solidFill>
          <a:ln w="9525">
            <a:noFill/>
            <a:miter lim="800000"/>
            <a:headEnd/>
            <a:tailEnd/>
          </a:ln>
        </p:spPr>
        <p:txBody>
          <a:bodyPr wrap="square" lIns="0" tIns="0" rIns="0" bIns="0" anchor="ctr" anchorCtr="0">
            <a:noAutofit/>
          </a:bodyPr>
          <a:lstStyle/>
          <a:p>
            <a:pPr algn="ctr" defTabSz="914400">
              <a:buNone/>
            </a:pPr>
            <a:r>
              <a:rPr lang="en-US" sz="1100" b="1" i="0">
                <a:solidFill>
                  <a:srgbClr val="FFFFFF"/>
                </a:solidFill>
                <a:latin typeface="Arial"/>
                <a:ea typeface="+mn-ea"/>
                <a:cs typeface="+mn-cs"/>
              </a:rPr>
              <a:t>Быстрый анализ</a:t>
            </a:r>
          </a:p>
        </p:txBody>
      </p:sp>
      <p:sp>
        <p:nvSpPr>
          <p:cNvPr id="94" name="Isosceles Triangle 93"/>
          <p:cNvSpPr/>
          <p:nvPr/>
        </p:nvSpPr>
        <p:spPr>
          <a:xfrm rot="5400000">
            <a:off x="3901259" y="4507678"/>
            <a:ext cx="1764792" cy="228600"/>
          </a:xfrm>
          <a:prstGeom prst="triangle">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96" name="Isosceles Triangle 95"/>
          <p:cNvSpPr/>
          <p:nvPr/>
        </p:nvSpPr>
        <p:spPr>
          <a:xfrm rot="5400000">
            <a:off x="5570188" y="4507678"/>
            <a:ext cx="1764792" cy="228600"/>
          </a:xfrm>
          <a:prstGeom prst="triangle">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pic>
        <p:nvPicPr>
          <p:cNvPr id="38" name="Picture 37" descr="sy1.jpg"/>
          <p:cNvPicPr>
            <a:picLocks noChangeAspect="1"/>
          </p:cNvPicPr>
          <p:nvPr/>
        </p:nvPicPr>
        <p:blipFill>
          <a:blip r:embed="rId5" cstate="print"/>
          <a:stretch>
            <a:fillRect/>
          </a:stretch>
        </p:blipFill>
        <p:spPr>
          <a:xfrm>
            <a:off x="2513936" y="3822126"/>
            <a:ext cx="1588164" cy="1599704"/>
          </a:xfrm>
          <a:prstGeom prst="rect">
            <a:avLst/>
          </a:prstGeom>
        </p:spPr>
      </p:pic>
      <p:pic>
        <p:nvPicPr>
          <p:cNvPr id="44" name="Picture 43" descr="sy2.jpg"/>
          <p:cNvPicPr>
            <a:picLocks noChangeAspect="1"/>
          </p:cNvPicPr>
          <p:nvPr/>
        </p:nvPicPr>
        <p:blipFill>
          <a:blip r:embed="rId6" cstate="print"/>
          <a:stretch>
            <a:fillRect/>
          </a:stretch>
        </p:blipFill>
        <p:spPr>
          <a:xfrm>
            <a:off x="507337" y="3821878"/>
            <a:ext cx="1588657" cy="1600200"/>
          </a:xfrm>
          <a:prstGeom prst="rect">
            <a:avLst/>
          </a:prstGeom>
        </p:spPr>
      </p:pic>
    </p:spTree>
    <p:extLst>
      <p:ext uri="{BB962C8B-B14F-4D97-AF65-F5344CB8AC3E}">
        <p14:creationId xmlns:p14="http://schemas.microsoft.com/office/powerpoint/2010/main" val="30021840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Пример</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совместного</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использования</a:t>
            </a:r>
            <a:r>
              <a:rPr lang="en-US" sz="2400" b="1" i="0" dirty="0">
                <a:solidFill>
                  <a:srgbClr val="666666"/>
                </a:solidFill>
                <a:latin typeface="Arial"/>
                <a:ea typeface="+mj-ea"/>
                <a:cs typeface="+mj-cs"/>
              </a:rPr>
              <a:t> ASE и HANA </a:t>
            </a:r>
            <a:r>
              <a:rPr lang="en-US" sz="2400" b="1" i="0" dirty="0" smtClean="0">
                <a:solidFill>
                  <a:srgbClr val="666666"/>
                </a:solidFill>
                <a:latin typeface="Arial"/>
                <a:ea typeface="+mj-ea"/>
                <a:cs typeface="+mj-cs"/>
              </a:rPr>
              <a:t>в</a:t>
            </a:r>
            <a:r>
              <a:rPr lang="ru-RU" sz="2400" b="1" i="0" dirty="0" smtClean="0">
                <a:solidFill>
                  <a:srgbClr val="666666"/>
                </a:solidFill>
                <a:latin typeface="Arial"/>
                <a:ea typeface="+mj-ea"/>
                <a:cs typeface="+mj-cs"/>
              </a:rPr>
              <a:t> </a:t>
            </a:r>
            <a:r>
              <a:rPr lang="en-US" sz="2400" b="1" i="0" dirty="0" err="1" smtClean="0">
                <a:solidFill>
                  <a:srgbClr val="666666"/>
                </a:solidFill>
                <a:latin typeface="Arial"/>
                <a:ea typeface="+mj-ea"/>
                <a:cs typeface="+mj-cs"/>
              </a:rPr>
              <a:t>целях</a:t>
            </a:r>
            <a:r>
              <a:rPr lang="en-US" sz="2400" b="1" i="0" dirty="0" smtClean="0">
                <a:solidFill>
                  <a:srgbClr val="666666"/>
                </a:solidFill>
                <a:latin typeface="Arial"/>
                <a:ea typeface="+mj-ea"/>
                <a:cs typeface="+mj-cs"/>
              </a:rPr>
              <a:t> </a:t>
            </a:r>
            <a:r>
              <a:rPr lang="en-US" sz="2400" b="1" i="0" dirty="0" err="1" smtClean="0">
                <a:solidFill>
                  <a:srgbClr val="666666"/>
                </a:solidFill>
                <a:latin typeface="Arial"/>
                <a:ea typeface="+mj-ea"/>
                <a:cs typeface="+mj-cs"/>
              </a:rPr>
              <a:t>обеспечения</a:t>
            </a:r>
            <a:r>
              <a:rPr lang="ru-RU" dirty="0" smtClean="0">
                <a:solidFill>
                  <a:srgbClr val="666666"/>
                </a:solidFill>
                <a:latin typeface="Arial"/>
              </a:rPr>
              <a:t> </a:t>
            </a:r>
            <a:r>
              <a:rPr lang="en-US" sz="2400" b="1" i="0" dirty="0">
                <a:solidFill>
                  <a:srgbClr val="666666"/>
                </a:solidFill>
                <a:latin typeface="Arial"/>
                <a:ea typeface="+mj-ea"/>
                <a:cs typeface="+mj-cs"/>
              </a:rPr>
              <a:t>﻿﻿</a:t>
            </a:r>
            <a:r>
              <a:rPr lang="en-US" sz="2400" b="1" i="0" dirty="0" err="1">
                <a:solidFill>
                  <a:srgbClr val="666666"/>
                </a:solidFill>
                <a:latin typeface="Arial"/>
                <a:ea typeface="+mj-ea"/>
                <a:cs typeface="+mj-cs"/>
              </a:rPr>
              <a:t>операционной</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эффективности</a:t>
            </a:r>
            <a:endParaRPr lang="en-US" sz="2400" b="1" i="0" dirty="0">
              <a:solidFill>
                <a:srgbClr val="666666"/>
              </a:solidFill>
              <a:latin typeface="Arial"/>
              <a:ea typeface="+mj-ea"/>
              <a:cs typeface="+mj-cs"/>
            </a:endParaRPr>
          </a:p>
        </p:txBody>
      </p:sp>
      <p:pic>
        <p:nvPicPr>
          <p:cNvPr id="4" name="Picture 3">
            <a:hlinkClick r:id="rId3"/>
          </p:cNvPr>
          <p:cNvPicPr>
            <a:picLocks noChangeAspect="1"/>
          </p:cNvPicPr>
          <p:nvPr/>
        </p:nvPicPr>
        <p:blipFill>
          <a:blip r:embed="rId4" cstate="print"/>
          <a:srcRect l="-288" t="14127" b="-223"/>
          <a:stretch>
            <a:fillRect/>
          </a:stretch>
        </p:blipFill>
        <p:spPr>
          <a:xfrm>
            <a:off x="1362075" y="1238250"/>
            <a:ext cx="6648450" cy="5257800"/>
          </a:xfrm>
          <a:prstGeom prst="rect">
            <a:avLst/>
          </a:prstGeom>
        </p:spPr>
      </p:pic>
      <p:sp>
        <p:nvSpPr>
          <p:cNvPr id="5" name="TextBox 4"/>
          <p:cNvSpPr txBox="1"/>
          <p:nvPr/>
        </p:nvSpPr>
        <p:spPr>
          <a:xfrm>
            <a:off x="3778250" y="1371600"/>
            <a:ext cx="2374900" cy="246221"/>
          </a:xfrm>
          <a:prstGeom prst="rect">
            <a:avLst/>
          </a:prstGeom>
          <a:noFill/>
        </p:spPr>
        <p:txBody>
          <a:bodyPr wrap="square" lIns="0" tIns="0" rIns="0" bIns="0" rtlCol="0">
            <a:spAutoFit/>
          </a:bodyPr>
          <a:lstStyle/>
          <a:p>
            <a:pPr algn="ctr" defTabSz="914400">
              <a:spcBef>
                <a:spcPts val="540"/>
              </a:spcBef>
              <a:spcAft>
                <a:spcPts val="0"/>
              </a:spcAft>
              <a:buNone/>
            </a:pPr>
            <a:r>
              <a:rPr lang="en-US" sz="800" b="1" i="0" dirty="0">
                <a:latin typeface="Arial"/>
                <a:ea typeface="Arial Unicode MS"/>
                <a:cs typeface="Arial Unicode MS"/>
              </a:rPr>
              <a:t>SAP ERP RDS для </a:t>
            </a:r>
            <a:r>
              <a:rPr lang="en-US" sz="800" b="1" i="0" dirty="0" err="1">
                <a:latin typeface="Arial"/>
                <a:ea typeface="Arial Unicode MS"/>
                <a:cs typeface="Arial Unicode MS"/>
              </a:rPr>
              <a:t>подготовки</a:t>
            </a:r>
            <a:r>
              <a:rPr lang="en-US" sz="800" b="1" i="0" dirty="0">
                <a:latin typeface="Arial"/>
                <a:ea typeface="Arial Unicode MS"/>
                <a:cs typeface="Arial Unicode MS"/>
              </a:rPr>
              <a:t> оперативной </a:t>
            </a:r>
            <a:br>
              <a:rPr lang="en-US" sz="800" b="1" i="0" dirty="0">
                <a:latin typeface="Arial"/>
                <a:ea typeface="Arial Unicode MS"/>
                <a:cs typeface="Arial Unicode MS"/>
              </a:rPr>
            </a:br>
            <a:r>
              <a:rPr lang="en-US" sz="800" b="1" i="0" dirty="0" err="1">
                <a:latin typeface="Arial"/>
                <a:ea typeface="Arial Unicode MS"/>
                <a:cs typeface="Arial Unicode MS"/>
              </a:rPr>
              <a:t>отчетности</a:t>
            </a:r>
            <a:r>
              <a:rPr lang="en-US" sz="800" b="1" i="0" dirty="0">
                <a:latin typeface="Arial"/>
                <a:ea typeface="Arial Unicode MS"/>
                <a:cs typeface="Arial Unicode MS"/>
              </a:rPr>
              <a:t> </a:t>
            </a:r>
            <a:r>
              <a:rPr lang="en-US" sz="800" b="1" i="0" dirty="0" err="1">
                <a:latin typeface="Arial"/>
                <a:ea typeface="Arial Unicode MS"/>
                <a:cs typeface="Arial Unicode MS"/>
              </a:rPr>
              <a:t>совместно</a:t>
            </a:r>
            <a:r>
              <a:rPr lang="en-US" sz="800" b="1" i="0" dirty="0">
                <a:latin typeface="Arial"/>
                <a:ea typeface="Arial Unicode MS"/>
                <a:cs typeface="Arial Unicode MS"/>
              </a:rPr>
              <a:t> с SAP HANA</a:t>
            </a:r>
          </a:p>
        </p:txBody>
      </p:sp>
      <p:sp>
        <p:nvSpPr>
          <p:cNvPr id="6" name="TextBox 5"/>
          <p:cNvSpPr txBox="1"/>
          <p:nvPr/>
        </p:nvSpPr>
        <p:spPr>
          <a:xfrm>
            <a:off x="3319273" y="1917700"/>
            <a:ext cx="695703" cy="92333"/>
          </a:xfrm>
          <a:prstGeom prst="rect">
            <a:avLst/>
          </a:prstGeom>
          <a:noFill/>
        </p:spPr>
        <p:txBody>
          <a:bodyPr wrap="none" lIns="0" tIns="0" rIns="0" bIns="0" rtlCol="0">
            <a:spAutoFit/>
          </a:bodyPr>
          <a:lstStyle/>
          <a:p>
            <a:pPr algn="ctr" defTabSz="914400">
              <a:spcBef>
                <a:spcPts val="360"/>
              </a:spcBef>
              <a:spcAft>
                <a:spcPts val="0"/>
              </a:spcAft>
              <a:buNone/>
            </a:pPr>
            <a:r>
              <a:rPr lang="en-US" sz="600" b="1" i="0" dirty="0" err="1">
                <a:solidFill>
                  <a:srgbClr val="FFFFFF"/>
                </a:solidFill>
                <a:latin typeface="Arial"/>
                <a:ea typeface="Arial Unicode MS"/>
                <a:cs typeface="Arial Unicode MS"/>
              </a:rPr>
              <a:t>Создать</a:t>
            </a:r>
            <a:r>
              <a:rPr lang="en-US" sz="600" b="1" i="0" dirty="0">
                <a:solidFill>
                  <a:srgbClr val="FFFFFF"/>
                </a:solidFill>
                <a:latin typeface="Arial"/>
                <a:ea typeface="Arial Unicode MS"/>
                <a:cs typeface="Arial Unicode MS"/>
              </a:rPr>
              <a:t> </a:t>
            </a:r>
            <a:r>
              <a:rPr lang="en-US" sz="600" b="1" i="0" dirty="0" err="1">
                <a:solidFill>
                  <a:srgbClr val="FFFFFF"/>
                </a:solidFill>
                <a:latin typeface="Arial"/>
                <a:ea typeface="Arial Unicode MS"/>
                <a:cs typeface="Arial Unicode MS"/>
              </a:rPr>
              <a:t>заказ</a:t>
            </a:r>
            <a:r>
              <a:rPr lang="en-US" sz="600" b="1" i="0" dirty="0">
                <a:solidFill>
                  <a:srgbClr val="FFFFFF"/>
                </a:solidFill>
                <a:latin typeface="Arial"/>
                <a:ea typeface="Arial Unicode MS"/>
                <a:cs typeface="Arial Unicode MS"/>
              </a:rPr>
              <a:t> </a:t>
            </a:r>
            <a:r>
              <a:rPr lang="en-US" sz="600" b="1" i="0" dirty="0" err="1">
                <a:solidFill>
                  <a:srgbClr val="FFFFFF"/>
                </a:solidFill>
                <a:latin typeface="Arial"/>
                <a:ea typeface="Arial Unicode MS"/>
                <a:cs typeface="Arial Unicode MS"/>
              </a:rPr>
              <a:t>клиента</a:t>
            </a:r>
            <a:endParaRPr lang="en-US" sz="600" b="1" i="0" dirty="0">
              <a:solidFill>
                <a:srgbClr val="FFFFFF"/>
              </a:solidFill>
              <a:latin typeface="Arial"/>
              <a:ea typeface="Arial Unicode MS"/>
              <a:cs typeface="Arial Unicode MS"/>
            </a:endParaRPr>
          </a:p>
        </p:txBody>
      </p:sp>
      <p:sp>
        <p:nvSpPr>
          <p:cNvPr id="7" name="TextBox 6"/>
          <p:cNvSpPr txBox="1"/>
          <p:nvPr/>
        </p:nvSpPr>
        <p:spPr>
          <a:xfrm>
            <a:off x="5157788" y="1870074"/>
            <a:ext cx="847726" cy="184666"/>
          </a:xfrm>
          <a:prstGeom prst="rect">
            <a:avLst/>
          </a:prstGeom>
          <a:noFill/>
        </p:spPr>
        <p:txBody>
          <a:bodyPr wrap="square" lIns="0" tIns="0" rIns="0" bIns="0" rtlCol="0">
            <a:spAutoFit/>
          </a:bodyPr>
          <a:lstStyle/>
          <a:p>
            <a:pPr algn="ctr" defTabSz="914400">
              <a:spcBef>
                <a:spcPts val="360"/>
              </a:spcBef>
              <a:spcAft>
                <a:spcPts val="0"/>
              </a:spcAft>
              <a:buNone/>
            </a:pPr>
            <a:r>
              <a:rPr lang="en-US" sz="600" b="1" i="0" dirty="0" err="1">
                <a:solidFill>
                  <a:srgbClr val="FFFFFF"/>
                </a:solidFill>
                <a:latin typeface="Arial"/>
                <a:ea typeface="Arial Unicode MS"/>
                <a:cs typeface="Arial Unicode MS"/>
              </a:rPr>
              <a:t>Заказы</a:t>
            </a:r>
            <a:r>
              <a:rPr lang="en-US" sz="600" b="1" i="0" dirty="0">
                <a:solidFill>
                  <a:srgbClr val="FFFFFF"/>
                </a:solidFill>
                <a:latin typeface="Arial"/>
                <a:ea typeface="Arial Unicode MS"/>
                <a:cs typeface="Arial Unicode MS"/>
              </a:rPr>
              <a:t> на </a:t>
            </a:r>
            <a:r>
              <a:rPr lang="en-US" sz="600" b="1" i="0" dirty="0" err="1">
                <a:solidFill>
                  <a:srgbClr val="FFFFFF"/>
                </a:solidFill>
                <a:latin typeface="Arial"/>
                <a:ea typeface="Arial Unicode MS"/>
                <a:cs typeface="Arial Unicode MS"/>
              </a:rPr>
              <a:t>поставку</a:t>
            </a:r>
            <a:r>
              <a:rPr lang="en-US" sz="600" b="1" i="0" dirty="0">
                <a:solidFill>
                  <a:srgbClr val="FFFFFF"/>
                </a:solidFill>
                <a:latin typeface="Arial"/>
                <a:ea typeface="Arial Unicode MS"/>
                <a:cs typeface="Arial Unicode MS"/>
              </a:rPr>
              <a:t> </a:t>
            </a:r>
            <a:r>
              <a:rPr lang="en-US" sz="600" b="1" i="0" dirty="0" err="1">
                <a:solidFill>
                  <a:srgbClr val="FFFFFF"/>
                </a:solidFill>
                <a:latin typeface="Arial"/>
                <a:ea typeface="Arial Unicode MS"/>
                <a:cs typeface="Arial Unicode MS"/>
              </a:rPr>
              <a:t>по</a:t>
            </a:r>
            <a:r>
              <a:rPr lang="en-US" sz="600" b="1" i="0" dirty="0">
                <a:solidFill>
                  <a:srgbClr val="FFFFFF"/>
                </a:solidFill>
                <a:latin typeface="Arial"/>
                <a:ea typeface="Arial Unicode MS"/>
                <a:cs typeface="Arial Unicode MS"/>
              </a:rPr>
              <a:t> </a:t>
            </a:r>
            <a:r>
              <a:rPr lang="ru-RU" sz="600" b="1" i="0" dirty="0" smtClean="0">
                <a:solidFill>
                  <a:srgbClr val="FFFFFF"/>
                </a:solidFill>
                <a:latin typeface="Arial"/>
                <a:ea typeface="Arial Unicode MS"/>
                <a:cs typeface="Arial Unicode MS"/>
              </a:rPr>
              <a:t> </a:t>
            </a:r>
            <a:r>
              <a:rPr lang="en-US" sz="600" b="1" i="0" dirty="0" err="1" smtClean="0">
                <a:solidFill>
                  <a:srgbClr val="FFFFFF"/>
                </a:solidFill>
                <a:latin typeface="Arial"/>
                <a:ea typeface="Arial Unicode MS"/>
                <a:cs typeface="Arial Unicode MS"/>
              </a:rPr>
              <a:t>каждому</a:t>
            </a:r>
            <a:r>
              <a:rPr lang="en-US" sz="600" b="1" i="0" dirty="0" smtClean="0">
                <a:solidFill>
                  <a:srgbClr val="FFFFFF"/>
                </a:solidFill>
                <a:latin typeface="Arial"/>
                <a:ea typeface="Arial Unicode MS"/>
                <a:cs typeface="Arial Unicode MS"/>
              </a:rPr>
              <a:t> </a:t>
            </a:r>
            <a:r>
              <a:rPr lang="en-US" sz="600" b="1" i="0" dirty="0" err="1">
                <a:solidFill>
                  <a:srgbClr val="FFFFFF"/>
                </a:solidFill>
                <a:latin typeface="Arial"/>
                <a:ea typeface="Arial Unicode MS"/>
                <a:cs typeface="Arial Unicode MS"/>
              </a:rPr>
              <a:t>клиенту</a:t>
            </a:r>
            <a:endParaRPr lang="en-US" sz="600" b="1" i="0" dirty="0">
              <a:solidFill>
                <a:srgbClr val="FFFFFF"/>
              </a:solidFill>
              <a:latin typeface="Arial"/>
              <a:ea typeface="Arial Unicode MS"/>
              <a:cs typeface="Arial Unicode MS"/>
            </a:endParaRPr>
          </a:p>
        </p:txBody>
      </p:sp>
      <p:sp>
        <p:nvSpPr>
          <p:cNvPr id="8" name="TextBox 7"/>
          <p:cNvSpPr txBox="1"/>
          <p:nvPr/>
        </p:nvSpPr>
        <p:spPr>
          <a:xfrm>
            <a:off x="6691324" y="1870074"/>
            <a:ext cx="161904" cy="92333"/>
          </a:xfrm>
          <a:prstGeom prst="rect">
            <a:avLst/>
          </a:prstGeom>
          <a:noFill/>
        </p:spPr>
        <p:txBody>
          <a:bodyPr wrap="none" lIns="0" tIns="0" rIns="0" bIns="0" rtlCol="0">
            <a:spAutoFit/>
          </a:bodyPr>
          <a:lstStyle/>
          <a:p>
            <a:pPr algn="ctr" defTabSz="914400">
              <a:spcBef>
                <a:spcPts val="360"/>
              </a:spcBef>
              <a:spcAft>
                <a:spcPts val="0"/>
              </a:spcAft>
              <a:buNone/>
            </a:pPr>
            <a:r>
              <a:rPr lang="en-US" sz="600" b="1" i="0">
                <a:solidFill>
                  <a:srgbClr val="FFFFFF"/>
                </a:solidFill>
                <a:latin typeface="Arial"/>
                <a:ea typeface="Arial Unicode MS"/>
                <a:cs typeface="Arial Unicode MS"/>
              </a:rPr>
              <a:t>iPad</a:t>
            </a:r>
          </a:p>
        </p:txBody>
      </p:sp>
      <p:sp>
        <p:nvSpPr>
          <p:cNvPr id="9" name="TextBox 8"/>
          <p:cNvSpPr txBox="1"/>
          <p:nvPr/>
        </p:nvSpPr>
        <p:spPr>
          <a:xfrm>
            <a:off x="4386263" y="2074854"/>
            <a:ext cx="495301" cy="307777"/>
          </a:xfrm>
          <a:prstGeom prst="rect">
            <a:avLst/>
          </a:prstGeom>
          <a:noFill/>
        </p:spPr>
        <p:txBody>
          <a:bodyPr wrap="square" lIns="0" tIns="0" rIns="0" bIns="0" rtlCol="0">
            <a:spAutoFit/>
          </a:bodyPr>
          <a:lstStyle/>
          <a:p>
            <a:pPr algn="ctr" defTabSz="914400">
              <a:spcBef>
                <a:spcPts val="360"/>
              </a:spcBef>
              <a:spcAft>
                <a:spcPts val="0"/>
              </a:spcAft>
              <a:buNone/>
            </a:pPr>
            <a:r>
              <a:rPr lang="en-US" sz="500" b="0" i="0" dirty="0" err="1">
                <a:solidFill>
                  <a:srgbClr val="FFFFFF"/>
                </a:solidFill>
                <a:latin typeface="Arial"/>
                <a:ea typeface="Arial Unicode MS"/>
                <a:cs typeface="Arial Unicode MS"/>
              </a:rPr>
              <a:t>Репликация</a:t>
            </a:r>
            <a:r>
              <a:rPr lang="en-US" sz="500" b="0" i="0" dirty="0">
                <a:solidFill>
                  <a:srgbClr val="FFFFFF"/>
                </a:solidFill>
                <a:latin typeface="Arial"/>
                <a:ea typeface="Arial Unicode MS"/>
                <a:cs typeface="Arial Unicode MS"/>
              </a:rPr>
              <a:t> </a:t>
            </a:r>
            <a:br>
              <a:rPr lang="en-US" sz="500" b="0" i="0" dirty="0">
                <a:solidFill>
                  <a:srgbClr val="FFFFFF"/>
                </a:solidFill>
                <a:latin typeface="Arial"/>
                <a:ea typeface="Arial Unicode MS"/>
                <a:cs typeface="Arial Unicode MS"/>
              </a:rPr>
            </a:br>
            <a:r>
              <a:rPr lang="en-US" sz="500" b="0" i="0" dirty="0">
                <a:solidFill>
                  <a:srgbClr val="FFFFFF"/>
                </a:solidFill>
                <a:latin typeface="Arial"/>
                <a:ea typeface="Arial Unicode MS"/>
                <a:cs typeface="Arial Unicode MS"/>
              </a:rPr>
              <a:t>в </a:t>
            </a:r>
            <a:r>
              <a:rPr lang="en-US" sz="500" b="0" i="0" dirty="0" err="1">
                <a:solidFill>
                  <a:srgbClr val="FFFFFF"/>
                </a:solidFill>
                <a:latin typeface="Arial"/>
                <a:ea typeface="Arial Unicode MS"/>
                <a:cs typeface="Arial Unicode MS"/>
              </a:rPr>
              <a:t>режиме</a:t>
            </a:r>
            <a:r>
              <a:rPr lang="en-US" sz="500" b="0" i="0" dirty="0">
                <a:solidFill>
                  <a:srgbClr val="FFFFFF"/>
                </a:solidFill>
                <a:latin typeface="Arial"/>
                <a:ea typeface="Arial Unicode MS"/>
                <a:cs typeface="Arial Unicode MS"/>
              </a:rPr>
              <a:t> реального времени</a:t>
            </a:r>
          </a:p>
        </p:txBody>
      </p:sp>
      <p:sp>
        <p:nvSpPr>
          <p:cNvPr id="10" name="TextBox 9"/>
          <p:cNvSpPr txBox="1"/>
          <p:nvPr/>
        </p:nvSpPr>
        <p:spPr>
          <a:xfrm>
            <a:off x="6160256" y="3454400"/>
            <a:ext cx="500137" cy="138499"/>
          </a:xfrm>
          <a:prstGeom prst="rect">
            <a:avLst/>
          </a:prstGeom>
          <a:noFill/>
        </p:spPr>
        <p:txBody>
          <a:bodyPr wrap="none" lIns="0" tIns="0" rIns="0" bIns="0" rtlCol="0">
            <a:spAutoFit/>
          </a:bodyPr>
          <a:lstStyle/>
          <a:p>
            <a:pPr algn="ctr" defTabSz="914400">
              <a:spcBef>
                <a:spcPts val="540"/>
              </a:spcBef>
              <a:spcAft>
                <a:spcPts val="0"/>
              </a:spcAft>
              <a:buNone/>
            </a:pPr>
            <a:r>
              <a:rPr lang="en-US" sz="900" b="1" i="0">
                <a:latin typeface="Arial"/>
                <a:ea typeface="Arial Unicode MS"/>
                <a:cs typeface="Arial Unicode MS"/>
              </a:rPr>
              <a:t>﻿Пользовательский интерфейс</a:t>
            </a:r>
          </a:p>
        </p:txBody>
      </p:sp>
      <p:sp>
        <p:nvSpPr>
          <p:cNvPr id="11" name="TextBox 10"/>
          <p:cNvSpPr txBox="1"/>
          <p:nvPr/>
        </p:nvSpPr>
        <p:spPr>
          <a:xfrm>
            <a:off x="5530487" y="3632200"/>
            <a:ext cx="896078" cy="215444"/>
          </a:xfrm>
          <a:prstGeom prst="rect">
            <a:avLst/>
          </a:prstGeom>
          <a:noFill/>
        </p:spPr>
        <p:txBody>
          <a:bodyPr wrap="none" lIns="0" tIns="0" rIns="0" bIns="0" rtlCol="0">
            <a:spAutoFit/>
          </a:bodyPr>
          <a:lstStyle/>
          <a:p>
            <a:pPr algn="ctr" defTabSz="914400">
              <a:spcBef>
                <a:spcPts val="420"/>
              </a:spcBef>
              <a:spcAft>
                <a:spcPts val="0"/>
              </a:spcAft>
              <a:buNone/>
            </a:pPr>
            <a:r>
              <a:rPr lang="en-US" sz="700" b="0" i="0" dirty="0">
                <a:latin typeface="Arial"/>
                <a:ea typeface="Arial Unicode MS"/>
                <a:cs typeface="Arial Unicode MS"/>
              </a:rPr>
              <a:t>SAP Business Objects</a:t>
            </a:r>
            <a:br>
              <a:rPr lang="en-US" sz="700" b="0" i="0" dirty="0">
                <a:latin typeface="Arial"/>
                <a:ea typeface="Arial Unicode MS"/>
                <a:cs typeface="Arial Unicode MS"/>
              </a:rPr>
            </a:br>
            <a:r>
              <a:rPr lang="en-US" sz="700" b="0" i="0" dirty="0">
                <a:latin typeface="Arial"/>
                <a:ea typeface="Arial Unicode MS"/>
                <a:cs typeface="Arial Unicode MS"/>
              </a:rPr>
              <a:t>4.0 / Mobile</a:t>
            </a:r>
          </a:p>
        </p:txBody>
      </p:sp>
      <p:sp>
        <p:nvSpPr>
          <p:cNvPr id="12" name="TextBox 11"/>
          <p:cNvSpPr txBox="1"/>
          <p:nvPr/>
        </p:nvSpPr>
        <p:spPr>
          <a:xfrm>
            <a:off x="6688606" y="3733800"/>
            <a:ext cx="395942" cy="107722"/>
          </a:xfrm>
          <a:prstGeom prst="rect">
            <a:avLst/>
          </a:prstGeom>
          <a:noFill/>
        </p:spPr>
        <p:txBody>
          <a:bodyPr wrap="none" lIns="0" tIns="0" rIns="0" bIns="0" rtlCol="0">
            <a:spAutoFit/>
          </a:bodyPr>
          <a:lstStyle/>
          <a:p>
            <a:pPr algn="ctr" defTabSz="914400">
              <a:spcBef>
                <a:spcPts val="420"/>
              </a:spcBef>
              <a:spcAft>
                <a:spcPts val="0"/>
              </a:spcAft>
              <a:buNone/>
            </a:pPr>
            <a:r>
              <a:rPr lang="en-US" sz="700" b="0" i="0">
                <a:latin typeface="Arial"/>
                <a:ea typeface="Arial Unicode MS"/>
                <a:cs typeface="Arial Unicode MS"/>
              </a:rPr>
              <a:t>MS Office</a:t>
            </a:r>
          </a:p>
        </p:txBody>
      </p:sp>
      <p:sp>
        <p:nvSpPr>
          <p:cNvPr id="13" name="TextBox 12"/>
          <p:cNvSpPr txBox="1"/>
          <p:nvPr/>
        </p:nvSpPr>
        <p:spPr>
          <a:xfrm>
            <a:off x="5817214" y="4502150"/>
            <a:ext cx="1186223" cy="138499"/>
          </a:xfrm>
          <a:prstGeom prst="rect">
            <a:avLst/>
          </a:prstGeom>
          <a:noFill/>
        </p:spPr>
        <p:txBody>
          <a:bodyPr wrap="none" lIns="0" tIns="0" rIns="0" bIns="0" rtlCol="0">
            <a:spAutoFit/>
          </a:bodyPr>
          <a:lstStyle/>
          <a:p>
            <a:pPr algn="ctr" defTabSz="914400">
              <a:spcBef>
                <a:spcPts val="540"/>
              </a:spcBef>
              <a:spcAft>
                <a:spcPts val="0"/>
              </a:spcAft>
              <a:buNone/>
            </a:pPr>
            <a:r>
              <a:rPr lang="en-US" sz="900" b="1" i="0">
                <a:latin typeface="Arial"/>
                <a:ea typeface="Arial Unicode MS"/>
                <a:cs typeface="Arial Unicode MS"/>
              </a:rPr>
              <a:t>Комплекс SAP HANA</a:t>
            </a:r>
          </a:p>
        </p:txBody>
      </p:sp>
      <p:sp>
        <p:nvSpPr>
          <p:cNvPr id="14" name="TextBox 13"/>
          <p:cNvSpPr txBox="1"/>
          <p:nvPr/>
        </p:nvSpPr>
        <p:spPr>
          <a:xfrm>
            <a:off x="5820422" y="5194300"/>
            <a:ext cx="1179810" cy="107722"/>
          </a:xfrm>
          <a:prstGeom prst="rect">
            <a:avLst/>
          </a:prstGeom>
          <a:noFill/>
        </p:spPr>
        <p:txBody>
          <a:bodyPr wrap="none" lIns="0" tIns="0" rIns="0" bIns="0" rtlCol="0">
            <a:spAutoFit/>
          </a:bodyPr>
          <a:lstStyle/>
          <a:p>
            <a:pPr algn="ctr" defTabSz="914400">
              <a:spcBef>
                <a:spcPts val="420"/>
              </a:spcBef>
              <a:spcAft>
                <a:spcPts val="0"/>
              </a:spcAft>
              <a:buNone/>
            </a:pPr>
            <a:r>
              <a:rPr lang="en-US" sz="700" b="1" i="0">
                <a:solidFill>
                  <a:srgbClr val="FFFFFF"/>
                </a:solidFill>
                <a:latin typeface="Arial"/>
                <a:ea typeface="Arial Unicode MS"/>
                <a:cs typeface="Arial Unicode MS"/>
              </a:rPr>
              <a:t>In-Memory Computing Studio</a:t>
            </a:r>
          </a:p>
        </p:txBody>
      </p:sp>
      <p:sp>
        <p:nvSpPr>
          <p:cNvPr id="15" name="TextBox 14"/>
          <p:cNvSpPr txBox="1"/>
          <p:nvPr/>
        </p:nvSpPr>
        <p:spPr>
          <a:xfrm>
            <a:off x="4459016" y="5480050"/>
            <a:ext cx="384721" cy="184666"/>
          </a:xfrm>
          <a:prstGeom prst="rect">
            <a:avLst/>
          </a:prstGeom>
          <a:noFill/>
        </p:spPr>
        <p:txBody>
          <a:bodyPr wrap="none" lIns="0" tIns="0" rIns="0" bIns="0" rtlCol="0">
            <a:spAutoFit/>
          </a:bodyPr>
          <a:lstStyle/>
          <a:p>
            <a:pPr algn="ctr" defTabSz="914400">
              <a:spcBef>
                <a:spcPts val="360"/>
              </a:spcBef>
              <a:spcAft>
                <a:spcPts val="0"/>
              </a:spcAft>
              <a:buNone/>
            </a:pPr>
            <a:r>
              <a:rPr lang="en-US" sz="600" b="0" i="0" dirty="0" err="1">
                <a:latin typeface="Arial"/>
                <a:ea typeface="Arial Unicode MS"/>
                <a:cs typeface="Arial Unicode MS"/>
              </a:rPr>
              <a:t>Репликация</a:t>
            </a:r>
            <a:r>
              <a:rPr lang="en-US" sz="600" b="0" i="0" dirty="0">
                <a:latin typeface="Arial"/>
                <a:ea typeface="Arial Unicode MS"/>
                <a:cs typeface="Arial Unicode MS"/>
              </a:rPr>
              <a:t> в </a:t>
            </a:r>
            <a:r>
              <a:rPr lang="en-US" sz="600" b="0" i="0" dirty="0" err="1">
                <a:latin typeface="Arial"/>
                <a:ea typeface="Arial Unicode MS"/>
                <a:cs typeface="Arial Unicode MS"/>
              </a:rPr>
              <a:t>режиме</a:t>
            </a:r>
            <a:r>
              <a:rPr lang="en-US" sz="600" b="0" i="0" dirty="0">
                <a:latin typeface="Arial"/>
                <a:ea typeface="Arial Unicode MS"/>
                <a:cs typeface="Arial Unicode MS"/>
              </a:rPr>
              <a:t/>
            </a:r>
            <a:br>
              <a:rPr lang="en-US" sz="600" b="0" i="0" dirty="0">
                <a:latin typeface="Arial"/>
                <a:ea typeface="Arial Unicode MS"/>
                <a:cs typeface="Arial Unicode MS"/>
              </a:rPr>
            </a:br>
            <a:r>
              <a:rPr lang="en-US" sz="600" b="0" i="0" dirty="0">
                <a:latin typeface="Arial"/>
                <a:ea typeface="Arial Unicode MS"/>
                <a:cs typeface="Arial Unicode MS"/>
              </a:rPr>
              <a:t> реального времени</a:t>
            </a:r>
          </a:p>
        </p:txBody>
      </p:sp>
      <p:sp>
        <p:nvSpPr>
          <p:cNvPr id="16" name="TextBox 15"/>
          <p:cNvSpPr txBox="1"/>
          <p:nvPr/>
        </p:nvSpPr>
        <p:spPr>
          <a:xfrm>
            <a:off x="1624013" y="6315075"/>
            <a:ext cx="2419349" cy="92333"/>
          </a:xfrm>
          <a:prstGeom prst="rect">
            <a:avLst/>
          </a:prstGeom>
          <a:noFill/>
        </p:spPr>
        <p:txBody>
          <a:bodyPr wrap="square" lIns="0" tIns="0" rIns="0" bIns="0" rtlCol="0">
            <a:spAutoFit/>
          </a:bodyPr>
          <a:lstStyle/>
          <a:p>
            <a:pPr defTabSz="914400">
              <a:spcBef>
                <a:spcPts val="360"/>
              </a:spcBef>
              <a:spcAft>
                <a:spcPts val="0"/>
              </a:spcAft>
              <a:buNone/>
            </a:pPr>
            <a:r>
              <a:rPr lang="en-US" sz="600" b="0" i="0" dirty="0">
                <a:latin typeface="Arial"/>
                <a:ea typeface="Arial Unicode MS"/>
                <a:cs typeface="Arial Unicode MS"/>
              </a:rPr>
              <a:t>* </a:t>
            </a:r>
            <a:r>
              <a:rPr lang="en-US" sz="600" b="0" i="0" dirty="0" err="1" smtClean="0">
                <a:latin typeface="Arial"/>
                <a:ea typeface="Arial Unicode MS"/>
                <a:cs typeface="Arial Unicode MS"/>
              </a:rPr>
              <a:t>Решения</a:t>
            </a:r>
            <a:r>
              <a:rPr lang="en-US" sz="600" b="0" i="0" dirty="0" smtClean="0">
                <a:latin typeface="Arial"/>
                <a:ea typeface="Arial Unicode MS"/>
                <a:cs typeface="Arial Unicode MS"/>
              </a:rPr>
              <a:t>, </a:t>
            </a:r>
            <a:r>
              <a:rPr lang="en-US" sz="600" b="0" i="0" dirty="0" err="1" smtClean="0">
                <a:latin typeface="Arial"/>
                <a:ea typeface="Arial Unicode MS"/>
                <a:cs typeface="Arial Unicode MS"/>
              </a:rPr>
              <a:t>подготовленные</a:t>
            </a:r>
            <a:r>
              <a:rPr lang="en-US" sz="600" b="0" i="0" dirty="0" smtClean="0">
                <a:latin typeface="Arial"/>
                <a:ea typeface="Arial Unicode MS"/>
                <a:cs typeface="Arial Unicode MS"/>
              </a:rPr>
              <a:t> </a:t>
            </a:r>
            <a:r>
              <a:rPr lang="en-US" sz="600" b="0" i="0" dirty="0">
                <a:latin typeface="Arial"/>
                <a:ea typeface="Arial Unicode MS"/>
                <a:cs typeface="Arial Unicode MS"/>
              </a:rPr>
              <a:t>к </a:t>
            </a:r>
            <a:r>
              <a:rPr lang="en-US" sz="600" b="0" i="0" dirty="0" err="1">
                <a:latin typeface="Arial"/>
                <a:ea typeface="Arial Unicode MS"/>
                <a:cs typeface="Arial Unicode MS"/>
              </a:rPr>
              <a:t>быстрому</a:t>
            </a:r>
            <a:r>
              <a:rPr lang="en-US" sz="600" b="0" i="0" dirty="0">
                <a:latin typeface="Arial"/>
                <a:ea typeface="Arial Unicode MS"/>
                <a:cs typeface="Arial Unicode MS"/>
              </a:rPr>
              <a:t> </a:t>
            </a:r>
            <a:r>
              <a:rPr lang="en-US" sz="600" b="0" i="0" dirty="0" err="1">
                <a:latin typeface="Arial"/>
                <a:ea typeface="Arial Unicode MS"/>
                <a:cs typeface="Arial Unicode MS"/>
              </a:rPr>
              <a:t>развертыванию</a:t>
            </a:r>
            <a:endParaRPr lang="en-US" sz="600" b="0" i="0" dirty="0">
              <a:latin typeface="Arial"/>
              <a:ea typeface="Arial Unicode MS"/>
              <a:cs typeface="Arial Unicode MS"/>
            </a:endParaRPr>
          </a:p>
        </p:txBody>
      </p:sp>
      <p:sp>
        <p:nvSpPr>
          <p:cNvPr id="17" name="TextBox 16"/>
          <p:cNvSpPr txBox="1"/>
          <p:nvPr/>
        </p:nvSpPr>
        <p:spPr>
          <a:xfrm>
            <a:off x="2293113" y="5429250"/>
            <a:ext cx="769175" cy="307777"/>
          </a:xfrm>
          <a:prstGeom prst="rect">
            <a:avLst/>
          </a:prstGeom>
          <a:noFill/>
        </p:spPr>
        <p:txBody>
          <a:bodyPr wrap="square" lIns="0" tIns="0" rIns="0" bIns="0" rtlCol="0">
            <a:spAutoFit/>
          </a:bodyPr>
          <a:lstStyle/>
          <a:p>
            <a:pPr algn="ctr" defTabSz="914400">
              <a:spcBef>
                <a:spcPts val="360"/>
              </a:spcBef>
              <a:spcAft>
                <a:spcPts val="0"/>
              </a:spcAft>
              <a:buNone/>
            </a:pPr>
            <a:r>
              <a:rPr lang="en-US" sz="500" b="0" i="0" dirty="0" smtClean="0">
                <a:latin typeface="Arial"/>
                <a:ea typeface="Arial Unicode MS"/>
                <a:cs typeface="Arial Unicode MS"/>
              </a:rPr>
              <a:t> </a:t>
            </a:r>
            <a:r>
              <a:rPr lang="en-US" sz="500" b="0" i="0" dirty="0" err="1" smtClean="0">
                <a:latin typeface="Arial"/>
                <a:ea typeface="Arial Unicode MS"/>
                <a:cs typeface="Arial Unicode MS"/>
              </a:rPr>
              <a:t>Быстрый</a:t>
            </a:r>
            <a:r>
              <a:rPr lang="en-US" sz="500" b="0" i="0" dirty="0" smtClean="0">
                <a:latin typeface="Arial"/>
                <a:ea typeface="Arial Unicode MS"/>
                <a:cs typeface="Arial Unicode MS"/>
              </a:rPr>
              <a:t> </a:t>
            </a:r>
            <a:r>
              <a:rPr lang="en-US" sz="500" b="0" i="0" dirty="0">
                <a:latin typeface="Arial"/>
                <a:ea typeface="Arial Unicode MS"/>
                <a:cs typeface="Arial Unicode MS"/>
              </a:rPr>
              <a:t/>
            </a:r>
            <a:br>
              <a:rPr lang="en-US" sz="500" b="0" i="0" dirty="0">
                <a:latin typeface="Arial"/>
                <a:ea typeface="Arial Unicode MS"/>
                <a:cs typeface="Arial Unicode MS"/>
              </a:rPr>
            </a:br>
            <a:r>
              <a:rPr lang="en-US" sz="500" b="0" i="0" dirty="0" err="1">
                <a:latin typeface="Arial"/>
                <a:ea typeface="Arial Unicode MS"/>
                <a:cs typeface="Arial Unicode MS"/>
              </a:rPr>
              <a:t>перенос</a:t>
            </a:r>
            <a:r>
              <a:rPr lang="en-US" sz="500" b="0" i="0" dirty="0">
                <a:latin typeface="Arial"/>
                <a:ea typeface="Arial Unicode MS"/>
                <a:cs typeface="Arial Unicode MS"/>
              </a:rPr>
              <a:t> данных SAP </a:t>
            </a:r>
            <a:r>
              <a:rPr lang="en-US" sz="500" b="0" i="0" dirty="0" smtClean="0">
                <a:latin typeface="Arial"/>
                <a:ea typeface="Arial Unicode MS"/>
                <a:cs typeface="Arial Unicode MS"/>
              </a:rPr>
              <a:t>в</a:t>
            </a:r>
            <a:r>
              <a:rPr lang="ru-RU" sz="500" dirty="0" smtClean="0">
                <a:ea typeface="Arial Unicode MS"/>
                <a:cs typeface="Arial Unicode MS"/>
              </a:rPr>
              <a:t> </a:t>
            </a:r>
            <a:r>
              <a:rPr lang="en-US" sz="500" b="0" i="0" dirty="0" smtClean="0">
                <a:latin typeface="Arial"/>
                <a:ea typeface="Arial Unicode MS"/>
                <a:cs typeface="Arial Unicode MS"/>
              </a:rPr>
              <a:t>Sybase Adaptive</a:t>
            </a:r>
            <a:r>
              <a:rPr lang="en-US" sz="500" b="0" i="0" dirty="0">
                <a:latin typeface="Arial"/>
                <a:ea typeface="Arial Unicode MS"/>
                <a:cs typeface="Arial Unicode MS"/>
              </a:rPr>
              <a:t/>
            </a:r>
            <a:br>
              <a:rPr lang="en-US" sz="500" b="0" i="0" dirty="0">
                <a:latin typeface="Arial"/>
                <a:ea typeface="Arial Unicode MS"/>
                <a:cs typeface="Arial Unicode MS"/>
              </a:rPr>
            </a:br>
            <a:r>
              <a:rPr lang="en-US" sz="500" b="0" i="0" dirty="0">
                <a:latin typeface="Arial"/>
                <a:ea typeface="Arial Unicode MS"/>
                <a:cs typeface="Arial Unicode MS"/>
              </a:rPr>
              <a:t>Server Enterprise*</a:t>
            </a:r>
          </a:p>
        </p:txBody>
      </p:sp>
      <p:sp>
        <p:nvSpPr>
          <p:cNvPr id="18" name="TextBox 17"/>
          <p:cNvSpPr txBox="1"/>
          <p:nvPr/>
        </p:nvSpPr>
        <p:spPr>
          <a:xfrm>
            <a:off x="5760213" y="5829300"/>
            <a:ext cx="1360950" cy="394980"/>
          </a:xfrm>
          <a:prstGeom prst="rect">
            <a:avLst/>
          </a:prstGeom>
          <a:noFill/>
        </p:spPr>
        <p:txBody>
          <a:bodyPr wrap="none" lIns="0" tIns="0" rIns="0" bIns="0" rtlCol="0">
            <a:spAutoFit/>
          </a:bodyPr>
          <a:lstStyle/>
          <a:p>
            <a:pPr algn="l" defTabSz="914400">
              <a:spcBef>
                <a:spcPts val="200"/>
              </a:spcBef>
              <a:spcAft>
                <a:spcPts val="0"/>
              </a:spcAft>
              <a:buNone/>
            </a:pPr>
            <a:r>
              <a:rPr lang="en-US" sz="600" b="0" i="0" dirty="0">
                <a:latin typeface="Arial"/>
                <a:ea typeface="Arial Unicode MS"/>
                <a:cs typeface="Arial Unicode MS"/>
              </a:rPr>
              <a:t>SAP ERP RDS для </a:t>
            </a:r>
            <a:r>
              <a:rPr lang="en-US" sz="600" b="0" i="0" dirty="0" err="1">
                <a:latin typeface="Arial"/>
                <a:ea typeface="Arial Unicode MS"/>
                <a:cs typeface="Arial Unicode MS"/>
              </a:rPr>
              <a:t>подготовки</a:t>
            </a:r>
            <a:r>
              <a:rPr lang="en-US" sz="600" b="0" i="0" dirty="0">
                <a:latin typeface="Arial"/>
                <a:ea typeface="Arial Unicode MS"/>
                <a:cs typeface="Arial Unicode MS"/>
              </a:rPr>
              <a:t> оперативной</a:t>
            </a:r>
            <a:br>
              <a:rPr lang="en-US" sz="600" b="0" i="0" dirty="0">
                <a:latin typeface="Arial"/>
                <a:ea typeface="Arial Unicode MS"/>
                <a:cs typeface="Arial Unicode MS"/>
              </a:rPr>
            </a:br>
            <a:r>
              <a:rPr lang="en-US" sz="600" b="0" i="0" dirty="0" err="1">
                <a:latin typeface="Arial"/>
                <a:ea typeface="Arial Unicode MS"/>
                <a:cs typeface="Arial Unicode MS"/>
              </a:rPr>
              <a:t>отчетности</a:t>
            </a:r>
            <a:r>
              <a:rPr lang="en-US" sz="600" b="0" i="0" dirty="0">
                <a:latin typeface="Arial"/>
                <a:ea typeface="Arial Unicode MS"/>
                <a:cs typeface="Arial Unicode MS"/>
              </a:rPr>
              <a:t> </a:t>
            </a:r>
            <a:r>
              <a:rPr lang="en-US" sz="600" b="0" i="0" dirty="0" err="1">
                <a:latin typeface="Arial"/>
                <a:ea typeface="Arial Unicode MS"/>
                <a:cs typeface="Arial Unicode MS"/>
              </a:rPr>
              <a:t>совместно</a:t>
            </a:r>
            <a:r>
              <a:rPr lang="en-US" sz="600" b="0" i="0" dirty="0">
                <a:latin typeface="Arial"/>
                <a:ea typeface="Arial Unicode MS"/>
                <a:cs typeface="Arial Unicode MS"/>
              </a:rPr>
              <a:t> с SAP HANA*</a:t>
            </a:r>
          </a:p>
          <a:p>
            <a:pPr algn="l" defTabSz="914400">
              <a:spcBef>
                <a:spcPts val="200"/>
              </a:spcBef>
              <a:spcAft>
                <a:spcPts val="0"/>
              </a:spcAft>
              <a:buNone/>
            </a:pPr>
            <a:r>
              <a:rPr lang="en-US" sz="600" b="0" i="0" dirty="0">
                <a:latin typeface="Arial"/>
                <a:ea typeface="Arial Unicode MS"/>
                <a:cs typeface="Arial Unicode MS"/>
              </a:rPr>
              <a:t>SAP ERP RDS для </a:t>
            </a:r>
            <a:r>
              <a:rPr lang="en-US" sz="600" b="0" i="0" dirty="0" err="1">
                <a:latin typeface="Arial"/>
                <a:ea typeface="Arial Unicode MS"/>
                <a:cs typeface="Arial Unicode MS"/>
              </a:rPr>
              <a:t>анализа</a:t>
            </a:r>
            <a:r>
              <a:rPr lang="en-US" sz="600" b="0" i="0" dirty="0">
                <a:latin typeface="Arial"/>
                <a:ea typeface="Arial Unicode MS"/>
                <a:cs typeface="Arial Unicode MS"/>
              </a:rPr>
              <a:t> </a:t>
            </a:r>
            <a:r>
              <a:rPr lang="en-US" sz="600" b="0" i="0" dirty="0" err="1">
                <a:latin typeface="Arial"/>
                <a:ea typeface="Arial Unicode MS"/>
                <a:cs typeface="Arial Unicode MS"/>
              </a:rPr>
              <a:t>рентабельности</a:t>
            </a:r>
            <a:r>
              <a:rPr lang="en-US" sz="600" b="0" i="0" dirty="0">
                <a:latin typeface="Arial"/>
                <a:ea typeface="Arial Unicode MS"/>
                <a:cs typeface="Arial Unicode MS"/>
              </a:rPr>
              <a:t/>
            </a:r>
            <a:br>
              <a:rPr lang="en-US" sz="600" b="0" i="0" dirty="0">
                <a:latin typeface="Arial"/>
                <a:ea typeface="Arial Unicode MS"/>
                <a:cs typeface="Arial Unicode MS"/>
              </a:rPr>
            </a:br>
            <a:r>
              <a:rPr lang="en-US" sz="600" b="0" i="0" dirty="0">
                <a:latin typeface="Arial"/>
                <a:ea typeface="Arial Unicode MS"/>
                <a:cs typeface="Arial Unicode MS"/>
              </a:rPr>
              <a:t> </a:t>
            </a:r>
            <a:r>
              <a:rPr lang="en-US" sz="600" b="0" i="0" dirty="0" err="1">
                <a:latin typeface="Arial"/>
                <a:ea typeface="Arial Unicode MS"/>
                <a:cs typeface="Arial Unicode MS"/>
              </a:rPr>
              <a:t>совместно</a:t>
            </a:r>
            <a:r>
              <a:rPr lang="en-US" sz="600" b="0" i="0" dirty="0">
                <a:latin typeface="Arial"/>
                <a:ea typeface="Arial Unicode MS"/>
                <a:cs typeface="Arial Unicode MS"/>
              </a:rPr>
              <a:t> с SAP HANA*</a:t>
            </a:r>
          </a:p>
        </p:txBody>
      </p:sp>
    </p:spTree>
    <p:extLst>
      <p:ext uri="{BB962C8B-B14F-4D97-AF65-F5344CB8AC3E}">
        <p14:creationId xmlns:p14="http://schemas.microsoft.com/office/powerpoint/2010/main" val="298256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GB" sz="2400" b="1" i="0">
                <a:solidFill>
                  <a:srgbClr val="666666"/>
                </a:solidFill>
                <a:latin typeface="Arial"/>
                <a:ea typeface="+mj-ea"/>
                <a:cs typeface="+mj-cs"/>
              </a:rPr>
              <a:t>SAP и ASE</a:t>
            </a:r>
          </a:p>
        </p:txBody>
      </p:sp>
      <p:sp>
        <p:nvSpPr>
          <p:cNvPr id="4" name="Text Placeholder 2"/>
          <p:cNvSpPr>
            <a:spLocks noGrp="1"/>
          </p:cNvSpPr>
          <p:nvPr>
            <p:ph type="body" sz="quarter" idx="10"/>
          </p:nvPr>
        </p:nvSpPr>
        <p:spPr>
          <a:xfrm>
            <a:off x="324001" y="1632432"/>
            <a:ext cx="4324200" cy="4498546"/>
          </a:xfrm>
        </p:spPr>
        <p:txBody>
          <a:bodyPr/>
          <a:lstStyle/>
          <a:p>
            <a:pPr lvl="1">
              <a:spcBef>
                <a:spcPts val="1429"/>
              </a:spcBef>
              <a:buNone/>
            </a:pPr>
            <a:r>
              <a:rPr lang="en-US" sz="1500" b="1" i="0" dirty="0" err="1">
                <a:solidFill>
                  <a:srgbClr val="000000"/>
                </a:solidFill>
              </a:rPr>
              <a:t>Пилотные</a:t>
            </a:r>
            <a:r>
              <a:rPr lang="en-US" sz="1500" b="1" i="0" dirty="0">
                <a:solidFill>
                  <a:srgbClr val="000000"/>
                </a:solidFill>
              </a:rPr>
              <a:t> </a:t>
            </a:r>
            <a:r>
              <a:rPr lang="en-US" sz="1500" b="1" i="0" dirty="0" err="1">
                <a:solidFill>
                  <a:srgbClr val="000000"/>
                </a:solidFill>
              </a:rPr>
              <a:t>проекты</a:t>
            </a:r>
            <a:r>
              <a:rPr lang="en-US" sz="1500" b="0" i="0" dirty="0">
                <a:solidFill>
                  <a:srgbClr val="000000"/>
                </a:solidFill>
              </a:rPr>
              <a:t> </a:t>
            </a:r>
            <a:r>
              <a:rPr lang="en-US" sz="1500" b="0" i="0" dirty="0" err="1">
                <a:solidFill>
                  <a:srgbClr val="000000"/>
                </a:solidFill>
              </a:rPr>
              <a:t>запущены</a:t>
            </a:r>
            <a:r>
              <a:rPr lang="en-US" sz="1500" b="0" i="0" dirty="0">
                <a:solidFill>
                  <a:srgbClr val="000000"/>
                </a:solidFill>
              </a:rPr>
              <a:t> в </a:t>
            </a:r>
            <a:r>
              <a:rPr lang="en-US" sz="1500" b="0" i="0" dirty="0" err="1">
                <a:solidFill>
                  <a:srgbClr val="000000"/>
                </a:solidFill>
              </a:rPr>
              <a:t>апреле</a:t>
            </a:r>
            <a:r>
              <a:rPr lang="en-US" sz="1500" b="0" i="0" dirty="0">
                <a:solidFill>
                  <a:srgbClr val="000000"/>
                </a:solidFill>
              </a:rPr>
              <a:t>.</a:t>
            </a:r>
          </a:p>
          <a:p>
            <a:pPr lvl="1">
              <a:spcBef>
                <a:spcPts val="1429"/>
              </a:spcBef>
              <a:buNone/>
            </a:pPr>
            <a:r>
              <a:rPr lang="en-US" sz="1500" b="1" i="0" dirty="0" err="1">
                <a:solidFill>
                  <a:srgbClr val="000000"/>
                </a:solidFill>
              </a:rPr>
              <a:t>Доступность</a:t>
            </a:r>
            <a:r>
              <a:rPr lang="en-US" sz="1500" b="1" i="0" dirty="0">
                <a:solidFill>
                  <a:srgbClr val="000000"/>
                </a:solidFill>
              </a:rPr>
              <a:t> для </a:t>
            </a:r>
            <a:r>
              <a:rPr lang="en-US" sz="1500" b="1" i="0" dirty="0" err="1">
                <a:solidFill>
                  <a:srgbClr val="000000"/>
                </a:solidFill>
              </a:rPr>
              <a:t>внешних</a:t>
            </a:r>
            <a:r>
              <a:rPr lang="en-US" sz="1500" b="1" i="0" dirty="0">
                <a:solidFill>
                  <a:srgbClr val="000000"/>
                </a:solidFill>
              </a:rPr>
              <a:t> </a:t>
            </a:r>
            <a:r>
              <a:rPr lang="en-US" sz="1500" b="1" i="0" dirty="0" err="1">
                <a:solidFill>
                  <a:srgbClr val="000000"/>
                </a:solidFill>
              </a:rPr>
              <a:t>потребителей</a:t>
            </a:r>
            <a:r>
              <a:rPr lang="en-US" sz="1500" b="1" i="0" dirty="0">
                <a:solidFill>
                  <a:srgbClr val="000000"/>
                </a:solidFill>
              </a:rPr>
              <a:t> – </a:t>
            </a:r>
            <a:r>
              <a:rPr lang="en-US" sz="1500" b="0" i="0" dirty="0" smtClean="0">
                <a:solidFill>
                  <a:srgbClr val="000000"/>
                </a:solidFill>
              </a:rPr>
              <a:t>с</a:t>
            </a:r>
            <a:r>
              <a:rPr lang="ru-RU" sz="1500" b="0" i="0" dirty="0" smtClean="0">
                <a:solidFill>
                  <a:srgbClr val="000000"/>
                </a:solidFill>
              </a:rPr>
              <a:t> </a:t>
            </a:r>
            <a:r>
              <a:rPr lang="en-US" sz="1500" b="0" i="0" dirty="0" err="1" smtClean="0">
                <a:solidFill>
                  <a:srgbClr val="000000"/>
                </a:solidFill>
              </a:rPr>
              <a:t>мая</a:t>
            </a:r>
            <a:r>
              <a:rPr lang="en-US" sz="1500" b="0" i="0" dirty="0" smtClean="0">
                <a:solidFill>
                  <a:srgbClr val="000000"/>
                </a:solidFill>
              </a:rPr>
              <a:t> </a:t>
            </a:r>
            <a:r>
              <a:rPr lang="en-US" sz="1500" b="0" i="0" dirty="0">
                <a:solidFill>
                  <a:srgbClr val="000000"/>
                </a:solidFill>
              </a:rPr>
              <a:t>(презентация на </a:t>
            </a:r>
            <a:r>
              <a:rPr lang="en-US" sz="1500" b="0" i="0" dirty="0" err="1">
                <a:solidFill>
                  <a:srgbClr val="000000"/>
                </a:solidFill>
              </a:rPr>
              <a:t>конференции</a:t>
            </a:r>
            <a:r>
              <a:rPr lang="en-US" sz="1500" b="0" i="0" dirty="0">
                <a:solidFill>
                  <a:srgbClr val="000000"/>
                </a:solidFill>
              </a:rPr>
              <a:t> SAPPHIRE).</a:t>
            </a:r>
          </a:p>
          <a:p>
            <a:pPr lvl="1">
              <a:spcBef>
                <a:spcPts val="1429"/>
              </a:spcBef>
              <a:buNone/>
            </a:pPr>
            <a:r>
              <a:rPr lang="en-US" sz="1500" b="1" i="0" dirty="0" err="1">
                <a:solidFill>
                  <a:srgbClr val="000000"/>
                </a:solidFill>
              </a:rPr>
              <a:t>Решение</a:t>
            </a:r>
            <a:r>
              <a:rPr lang="en-US" sz="1500" b="1" i="0" dirty="0">
                <a:solidFill>
                  <a:srgbClr val="000000"/>
                </a:solidFill>
              </a:rPr>
              <a:t> </a:t>
            </a:r>
            <a:r>
              <a:rPr lang="en-US" sz="1500" b="1" i="0" dirty="0" err="1">
                <a:solidFill>
                  <a:srgbClr val="000000"/>
                </a:solidFill>
              </a:rPr>
              <a:t>станет</a:t>
            </a:r>
            <a:r>
              <a:rPr lang="en-US" sz="1500" b="1" i="0" dirty="0">
                <a:solidFill>
                  <a:srgbClr val="000000"/>
                </a:solidFill>
              </a:rPr>
              <a:t> </a:t>
            </a:r>
            <a:r>
              <a:rPr lang="en-US" sz="1500" b="1" i="0" dirty="0" err="1" smtClean="0">
                <a:solidFill>
                  <a:srgbClr val="000000"/>
                </a:solidFill>
              </a:rPr>
              <a:t>общедоступным</a:t>
            </a:r>
            <a:r>
              <a:rPr lang="en-US" sz="1500" b="1" i="0" dirty="0" smtClean="0">
                <a:solidFill>
                  <a:srgbClr val="000000"/>
                </a:solidFill>
              </a:rPr>
              <a:t> </a:t>
            </a:r>
            <a:r>
              <a:rPr lang="en-US" sz="1500" b="0" i="0" dirty="0" smtClean="0">
                <a:solidFill>
                  <a:srgbClr val="000000"/>
                </a:solidFill>
              </a:rPr>
              <a:t>в </a:t>
            </a:r>
            <a:r>
              <a:rPr lang="en-US" sz="1500" b="0" i="0" dirty="0" err="1">
                <a:solidFill>
                  <a:srgbClr val="000000"/>
                </a:solidFill>
              </a:rPr>
              <a:t>ноябре</a:t>
            </a:r>
            <a:r>
              <a:rPr lang="en-US" sz="1500" b="0" i="0" dirty="0">
                <a:solidFill>
                  <a:srgbClr val="000000"/>
                </a:solidFill>
              </a:rPr>
              <a:t> 2011 г.</a:t>
            </a:r>
          </a:p>
          <a:p>
            <a:pPr lvl="1">
              <a:spcBef>
                <a:spcPts val="1429"/>
              </a:spcBef>
              <a:buNone/>
            </a:pPr>
            <a:endParaRPr lang="en-US" sz="1500" dirty="0" smtClean="0">
              <a:solidFill>
                <a:srgbClr val="000000"/>
              </a:solidFill>
            </a:endParaRPr>
          </a:p>
          <a:p>
            <a:pPr marL="210312" lvl="1" indent="-210312">
              <a:buNone/>
            </a:pPr>
            <a:r>
              <a:rPr lang="en-US" sz="1500" b="1" i="0" dirty="0" err="1">
                <a:solidFill>
                  <a:srgbClr val="000000"/>
                </a:solidFill>
              </a:rPr>
              <a:t>Июнь</a:t>
            </a:r>
            <a:r>
              <a:rPr lang="en-US" sz="1500" b="0" i="0" dirty="0">
                <a:solidFill>
                  <a:srgbClr val="000000"/>
                </a:solidFill>
              </a:rPr>
              <a:t>: </a:t>
            </a:r>
            <a:r>
              <a:rPr lang="en-US" sz="1500" b="0" i="0" dirty="0" err="1">
                <a:solidFill>
                  <a:srgbClr val="000000"/>
                </a:solidFill>
              </a:rPr>
              <a:t>поддержка</a:t>
            </a:r>
            <a:r>
              <a:rPr lang="en-US" sz="1500" b="0" i="0" dirty="0">
                <a:solidFill>
                  <a:srgbClr val="000000"/>
                </a:solidFill>
              </a:rPr>
              <a:t> ECC 6.0 EhP5, CRM 7.0 EhP1, SRM EhP1.</a:t>
            </a:r>
          </a:p>
          <a:p>
            <a:pPr marL="210312" lvl="1" indent="-210312">
              <a:buNone/>
            </a:pPr>
            <a:r>
              <a:rPr lang="en-US" sz="1500" b="1" i="0" dirty="0" err="1">
                <a:solidFill>
                  <a:srgbClr val="000000"/>
                </a:solidFill>
              </a:rPr>
              <a:t>Сентябрь</a:t>
            </a:r>
            <a:r>
              <a:rPr lang="en-US" sz="1500" b="1" i="0" dirty="0">
                <a:solidFill>
                  <a:srgbClr val="000000"/>
                </a:solidFill>
              </a:rPr>
              <a:t>: </a:t>
            </a:r>
            <a:r>
              <a:rPr lang="en-US" sz="1500" b="0" i="0" dirty="0">
                <a:solidFill>
                  <a:srgbClr val="000000"/>
                </a:solidFill>
              </a:rPr>
              <a:t>SCM 7.0 EhP1, </a:t>
            </a:r>
            <a:r>
              <a:rPr lang="en-US" sz="1500" b="0" i="0" dirty="0" err="1">
                <a:solidFill>
                  <a:srgbClr val="000000"/>
                </a:solidFill>
              </a:rPr>
              <a:t>NetWeaver</a:t>
            </a:r>
            <a:r>
              <a:rPr lang="en-US" sz="1500" b="0" i="0" dirty="0">
                <a:solidFill>
                  <a:srgbClr val="000000"/>
                </a:solidFill>
              </a:rPr>
              <a:t> 7.02, Portal 7.0 EhP2, BW 7.0 EhP2, PI 7.0 EhP2 + </a:t>
            </a:r>
            <a:r>
              <a:rPr lang="en-US" sz="1500" b="0" i="0" dirty="0" err="1">
                <a:solidFill>
                  <a:srgbClr val="000000"/>
                </a:solidFill>
              </a:rPr>
              <a:t>инструменты</a:t>
            </a:r>
            <a:r>
              <a:rPr lang="en-US" sz="1500" b="0" i="0" dirty="0">
                <a:solidFill>
                  <a:srgbClr val="000000"/>
                </a:solidFill>
              </a:rPr>
              <a:t> </a:t>
            </a:r>
            <a:r>
              <a:rPr lang="en-US" sz="1500" b="0" i="0" dirty="0" err="1">
                <a:solidFill>
                  <a:srgbClr val="000000"/>
                </a:solidFill>
              </a:rPr>
              <a:t>миграции</a:t>
            </a:r>
            <a:r>
              <a:rPr lang="en-US" sz="1500" b="0" i="0" dirty="0">
                <a:solidFill>
                  <a:srgbClr val="000000"/>
                </a:solidFill>
              </a:rPr>
              <a:t>, </a:t>
            </a:r>
            <a:r>
              <a:rPr lang="en-GB" sz="1500" b="0" i="0" dirty="0"/>
              <a:t>AIX 7.1, HP-UX 11.31, </a:t>
            </a:r>
            <a:r>
              <a:rPr lang="en-GB" sz="1500" b="0" i="0" dirty="0" err="1"/>
              <a:t>SuSE</a:t>
            </a:r>
            <a:r>
              <a:rPr lang="en-GB" sz="1500" b="0" i="0" dirty="0"/>
              <a:t> SLES11, RHEL 6, Windows 2008 R2.</a:t>
            </a:r>
          </a:p>
          <a:p>
            <a:pPr marL="210312" lvl="1" indent="-210312">
              <a:buNone/>
            </a:pPr>
            <a:r>
              <a:rPr lang="en-US" sz="1500" b="1" i="0" dirty="0" err="1">
                <a:solidFill>
                  <a:srgbClr val="000000"/>
                </a:solidFill>
              </a:rPr>
              <a:t>Ноябрь</a:t>
            </a:r>
            <a:r>
              <a:rPr lang="en-US" sz="1500" b="1" i="0" dirty="0">
                <a:solidFill>
                  <a:srgbClr val="000000"/>
                </a:solidFill>
              </a:rPr>
              <a:t>: </a:t>
            </a:r>
            <a:r>
              <a:rPr lang="en-US" sz="1500" b="0" i="0" dirty="0" err="1">
                <a:solidFill>
                  <a:srgbClr val="000000"/>
                </a:solidFill>
              </a:rPr>
              <a:t>общая</a:t>
            </a:r>
            <a:r>
              <a:rPr lang="en-US" sz="1500" b="0" i="0" dirty="0">
                <a:solidFill>
                  <a:srgbClr val="000000"/>
                </a:solidFill>
              </a:rPr>
              <a:t> </a:t>
            </a:r>
            <a:r>
              <a:rPr lang="en-US" sz="1500" b="0" i="0" dirty="0" err="1">
                <a:solidFill>
                  <a:srgbClr val="000000"/>
                </a:solidFill>
              </a:rPr>
              <a:t>доступность</a:t>
            </a:r>
            <a:r>
              <a:rPr lang="en-US" sz="1500" b="0" i="0" dirty="0">
                <a:solidFill>
                  <a:srgbClr val="000000"/>
                </a:solidFill>
              </a:rPr>
              <a:t>. </a:t>
            </a:r>
          </a:p>
          <a:p>
            <a:pPr marL="210312" lvl="1" indent="-210312">
              <a:buNone/>
            </a:pPr>
            <a:r>
              <a:rPr lang="en-US" sz="1500" b="1" i="0" dirty="0" err="1">
                <a:solidFill>
                  <a:srgbClr val="000000"/>
                </a:solidFill>
              </a:rPr>
              <a:t>Декабрь</a:t>
            </a:r>
            <a:r>
              <a:rPr lang="en-US" sz="1500" b="1" i="0" dirty="0">
                <a:solidFill>
                  <a:srgbClr val="000000"/>
                </a:solidFill>
              </a:rPr>
              <a:t>: </a:t>
            </a:r>
            <a:r>
              <a:rPr lang="en-US" sz="1500" b="0" i="0" dirty="0">
                <a:solidFill>
                  <a:srgbClr val="000000"/>
                </a:solidFill>
              </a:rPr>
              <a:t>NW 7.3 (</a:t>
            </a:r>
            <a:r>
              <a:rPr lang="en-US" sz="1500" b="0" i="0" dirty="0" err="1">
                <a:solidFill>
                  <a:srgbClr val="000000"/>
                </a:solidFill>
              </a:rPr>
              <a:t>включая</a:t>
            </a:r>
            <a:r>
              <a:rPr lang="en-US" sz="1500" b="0" i="0" dirty="0">
                <a:solidFill>
                  <a:srgbClr val="000000"/>
                </a:solidFill>
              </a:rPr>
              <a:t> BW, Portal, PI и CE).</a:t>
            </a:r>
          </a:p>
          <a:p>
            <a:pPr marL="0" indent="0" algn="l" defTabSz="914400">
              <a:spcBef>
                <a:spcPts val="1620"/>
              </a:spcBef>
              <a:buNone/>
            </a:pPr>
            <a:endParaRPr lang="en-US" sz="1500" dirty="0" smtClean="0"/>
          </a:p>
        </p:txBody>
      </p:sp>
      <p:sp>
        <p:nvSpPr>
          <p:cNvPr id="5" name="Text Placeholder 2"/>
          <p:cNvSpPr txBox="1">
            <a:spLocks/>
          </p:cNvSpPr>
          <p:nvPr/>
        </p:nvSpPr>
        <p:spPr bwMode="gray">
          <a:xfrm>
            <a:off x="4724401" y="1524000"/>
            <a:ext cx="4038599" cy="4645948"/>
          </a:xfrm>
          <a:prstGeom prst="rect">
            <a:avLst/>
          </a:prstGeom>
        </p:spPr>
        <p:txBody>
          <a:bodyPr vert="horz" lIns="0" tIns="0" rIns="0" bIns="0" rtlCol="0">
            <a:noAutofit/>
          </a:bodyPr>
          <a:lstStyle/>
          <a:p>
            <a:pPr marL="0" lvl="1" algn="l" defTabSz="1088136">
              <a:spcBef>
                <a:spcPts val="576"/>
              </a:spcBef>
              <a:buNone/>
            </a:pPr>
            <a:r>
              <a:rPr lang="ru-RU" sz="1500" dirty="0" smtClean="0">
                <a:solidFill>
                  <a:srgbClr val="000000"/>
                </a:solidFill>
              </a:rPr>
              <a:t>«</a:t>
            </a:r>
            <a:r>
              <a:rPr lang="en-US" sz="1500" b="0" i="0" dirty="0" err="1" smtClean="0">
                <a:solidFill>
                  <a:srgbClr val="000000"/>
                </a:solidFill>
                <a:latin typeface="Arial"/>
                <a:ea typeface="+mn-ea"/>
                <a:cs typeface="+mn-cs"/>
              </a:rPr>
              <a:t>Пилотные</a:t>
            </a:r>
            <a:r>
              <a:rPr lang="ru-RU" sz="1500" b="0" i="0" dirty="0" smtClean="0">
                <a:solidFill>
                  <a:srgbClr val="000000"/>
                </a:solidFill>
                <a:latin typeface="Arial"/>
                <a:ea typeface="+mn-ea"/>
                <a:cs typeface="+mn-cs"/>
              </a:rPr>
              <a:t>»</a:t>
            </a:r>
            <a:r>
              <a:rPr lang="en-US" sz="1500" b="0" i="0" dirty="0" smtClean="0">
                <a:solidFill>
                  <a:srgbClr val="000000"/>
                </a:solidFill>
                <a:latin typeface="Arial"/>
                <a:ea typeface="+mn-ea"/>
                <a:cs typeface="+mn-cs"/>
              </a:rPr>
              <a:t> </a:t>
            </a:r>
            <a:r>
              <a:rPr lang="en-US" sz="1500" b="0" i="0" dirty="0" err="1">
                <a:solidFill>
                  <a:srgbClr val="000000"/>
                </a:solidFill>
                <a:latin typeface="Arial"/>
                <a:ea typeface="+mn-ea"/>
                <a:cs typeface="+mn-cs"/>
              </a:rPr>
              <a:t>покупатели</a:t>
            </a:r>
            <a:r>
              <a:rPr lang="en-US" sz="1500" b="0" i="0" dirty="0">
                <a:solidFill>
                  <a:srgbClr val="000000"/>
                </a:solidFill>
                <a:latin typeface="Arial"/>
                <a:ea typeface="+mn-ea"/>
                <a:cs typeface="+mn-cs"/>
              </a:rPr>
              <a:t> </a:t>
            </a:r>
            <a:r>
              <a:rPr lang="en-US" sz="1500" b="0" i="0" dirty="0" err="1">
                <a:solidFill>
                  <a:srgbClr val="000000"/>
                </a:solidFill>
                <a:latin typeface="Arial"/>
                <a:ea typeface="+mn-ea"/>
                <a:cs typeface="+mn-cs"/>
              </a:rPr>
              <a:t>решения</a:t>
            </a:r>
            <a:r>
              <a:rPr lang="en-US" sz="1500" b="0" i="0" dirty="0">
                <a:solidFill>
                  <a:srgbClr val="000000"/>
                </a:solidFill>
                <a:latin typeface="Arial"/>
                <a:ea typeface="+mn-ea"/>
                <a:cs typeface="+mn-cs"/>
              </a:rPr>
              <a:t> SAP Business Suite с </a:t>
            </a:r>
            <a:r>
              <a:rPr lang="en-US" sz="1500" b="0" i="0" dirty="0" err="1">
                <a:solidFill>
                  <a:srgbClr val="000000"/>
                </a:solidFill>
                <a:latin typeface="Arial"/>
                <a:ea typeface="+mn-ea"/>
                <a:cs typeface="+mn-cs"/>
              </a:rPr>
              <a:t>поддержкой</a:t>
            </a:r>
            <a:r>
              <a:rPr lang="en-US" sz="1500" b="0" i="0" dirty="0">
                <a:solidFill>
                  <a:srgbClr val="000000"/>
                </a:solidFill>
                <a:latin typeface="Arial"/>
                <a:ea typeface="+mn-ea"/>
                <a:cs typeface="+mn-cs"/>
              </a:rPr>
              <a:t> ASE</a:t>
            </a:r>
          </a:p>
          <a:p>
            <a:pPr algn="l" defTabSz="1088136">
              <a:spcBef>
                <a:spcPts val="1200"/>
              </a:spcBef>
              <a:buNone/>
            </a:pPr>
            <a:endParaRPr lang="en-US" sz="1500" dirty="0" smtClean="0">
              <a:latin typeface="+mn-lt"/>
            </a:endParaRPr>
          </a:p>
        </p:txBody>
      </p:sp>
      <p:pic>
        <p:nvPicPr>
          <p:cNvPr id="6" name="Picture 5" descr="500px-Hewlett-Packard_logo.svg.png"/>
          <p:cNvPicPr>
            <a:picLocks noChangeAspect="1"/>
          </p:cNvPicPr>
          <p:nvPr/>
        </p:nvPicPr>
        <p:blipFill>
          <a:blip r:embed="rId3" cstate="print"/>
          <a:stretch>
            <a:fillRect/>
          </a:stretch>
        </p:blipFill>
        <p:spPr>
          <a:xfrm>
            <a:off x="4953000" y="2438400"/>
            <a:ext cx="1524000" cy="969264"/>
          </a:xfrm>
          <a:prstGeom prst="rect">
            <a:avLst/>
          </a:prstGeom>
        </p:spPr>
      </p:pic>
      <p:pic>
        <p:nvPicPr>
          <p:cNvPr id="7" name="Picture 4" descr="Логотип Cameco">
            <a:hlinkClick r:id="rId4"/>
          </p:cNvPr>
          <p:cNvPicPr>
            <a:picLocks noChangeAspect="1" noChangeArrowheads="1"/>
          </p:cNvPicPr>
          <p:nvPr/>
        </p:nvPicPr>
        <p:blipFill>
          <a:blip r:embed="rId5" cstate="print"/>
          <a:stretch>
            <a:fillRect/>
          </a:stretch>
        </p:blipFill>
        <p:spPr bwMode="auto">
          <a:xfrm>
            <a:off x="7086601" y="2438402"/>
            <a:ext cx="1371600" cy="914399"/>
          </a:xfrm>
          <a:prstGeom prst="rect">
            <a:avLst/>
          </a:prstGeom>
          <a:noFill/>
          <a:ln>
            <a:noFill/>
          </a:ln>
        </p:spPr>
      </p:pic>
      <p:pic>
        <p:nvPicPr>
          <p:cNvPr id="8" name="Picture 7" descr="SybaseSAP_FINAL_logo.JPG"/>
          <p:cNvPicPr>
            <a:picLocks noChangeAspect="1"/>
          </p:cNvPicPr>
          <p:nvPr/>
        </p:nvPicPr>
        <p:blipFill>
          <a:blip r:embed="rId6" cstate="print"/>
          <a:stretch>
            <a:fillRect/>
          </a:stretch>
        </p:blipFill>
        <p:spPr>
          <a:xfrm>
            <a:off x="4953000" y="3733800"/>
            <a:ext cx="1524000" cy="914400"/>
          </a:xfrm>
          <a:prstGeom prst="rect">
            <a:avLst/>
          </a:prstGeom>
        </p:spPr>
      </p:pic>
      <p:pic>
        <p:nvPicPr>
          <p:cNvPr id="9" name="Picture 8" descr="logo_doehler.jpg"/>
          <p:cNvPicPr>
            <a:picLocks noChangeAspect="1"/>
          </p:cNvPicPr>
          <p:nvPr/>
        </p:nvPicPr>
        <p:blipFill>
          <a:blip r:embed="rId7" cstate="print"/>
          <a:stretch>
            <a:fillRect/>
          </a:stretch>
        </p:blipFill>
        <p:spPr>
          <a:xfrm>
            <a:off x="7162800" y="3810000"/>
            <a:ext cx="1135380" cy="762000"/>
          </a:xfrm>
          <a:prstGeom prst="rect">
            <a:avLst/>
          </a:prstGeom>
        </p:spPr>
      </p:pic>
      <p:pic>
        <p:nvPicPr>
          <p:cNvPr id="10" name="Picture 9" descr="Siegenia.gif"/>
          <p:cNvPicPr>
            <a:picLocks noChangeAspect="1"/>
          </p:cNvPicPr>
          <p:nvPr/>
        </p:nvPicPr>
        <p:blipFill>
          <a:blip r:embed="rId8" cstate="print"/>
          <a:stretch>
            <a:fillRect/>
          </a:stretch>
        </p:blipFill>
        <p:spPr>
          <a:xfrm>
            <a:off x="4876800" y="4800600"/>
            <a:ext cx="1890922" cy="1054886"/>
          </a:xfrm>
          <a:prstGeom prst="rect">
            <a:avLst/>
          </a:prstGeom>
        </p:spPr>
      </p:pic>
      <p:pic>
        <p:nvPicPr>
          <p:cNvPr id="1027" name="Picture 3"/>
          <p:cNvPicPr>
            <a:picLocks noChangeAspect="1" noChangeArrowheads="1"/>
          </p:cNvPicPr>
          <p:nvPr/>
        </p:nvPicPr>
        <p:blipFill>
          <a:blip r:embed="rId9" cstate="print"/>
          <a:srcRect/>
          <a:stretch>
            <a:fillRect/>
          </a:stretch>
        </p:blipFill>
        <p:spPr bwMode="auto">
          <a:xfrm>
            <a:off x="6781800" y="4572000"/>
            <a:ext cx="19050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Анонс мероприятия</a:t>
            </a:r>
            <a:endParaRPr lang="ru-RU" dirty="0"/>
          </a:p>
        </p:txBody>
      </p:sp>
      <p:sp>
        <p:nvSpPr>
          <p:cNvPr id="3" name="Text Placeholder 2"/>
          <p:cNvSpPr>
            <a:spLocks noGrp="1"/>
          </p:cNvSpPr>
          <p:nvPr>
            <p:ph type="body" sz="quarter" idx="10"/>
          </p:nvPr>
        </p:nvSpPr>
        <p:spPr>
          <a:xfrm>
            <a:off x="292100" y="1373187"/>
            <a:ext cx="8494713" cy="4391026"/>
          </a:xfrm>
        </p:spPr>
        <p:txBody>
          <a:bodyPr/>
          <a:lstStyle/>
          <a:p>
            <a:r>
              <a:rPr lang="ru-RU" dirty="0" smtClean="0"/>
              <a:t>Конференция</a:t>
            </a:r>
            <a:endParaRPr lang="en-US" dirty="0" smtClean="0"/>
          </a:p>
          <a:p>
            <a:endParaRPr lang="en-US" dirty="0" smtClean="0"/>
          </a:p>
          <a:p>
            <a:endParaRPr lang="ru-RU" dirty="0" smtClean="0"/>
          </a:p>
          <a:p>
            <a:r>
              <a:rPr lang="ru-RU" sz="2800" dirty="0" smtClean="0">
                <a:solidFill>
                  <a:srgbClr val="FFC000"/>
                </a:solidFill>
              </a:rPr>
              <a:t>«Управлять данными и анализировать информацию легко! С </a:t>
            </a:r>
            <a:r>
              <a:rPr lang="en-US" sz="2800" dirty="0" smtClean="0">
                <a:solidFill>
                  <a:srgbClr val="FFC000"/>
                </a:solidFill>
              </a:rPr>
              <a:t>SAP</a:t>
            </a:r>
            <a:r>
              <a:rPr lang="ru-RU" sz="2800" dirty="0" smtClean="0">
                <a:solidFill>
                  <a:srgbClr val="FFC000"/>
                </a:solidFill>
              </a:rPr>
              <a:t> и </a:t>
            </a:r>
            <a:r>
              <a:rPr lang="en-US" sz="2800" dirty="0" smtClean="0">
                <a:solidFill>
                  <a:srgbClr val="FFC000"/>
                </a:solidFill>
              </a:rPr>
              <a:t>Sybase</a:t>
            </a:r>
            <a:r>
              <a:rPr lang="ru-RU" sz="2800" dirty="0" smtClean="0">
                <a:solidFill>
                  <a:srgbClr val="FFC000"/>
                </a:solidFill>
              </a:rPr>
              <a:t>»</a:t>
            </a:r>
            <a:endParaRPr lang="ru-RU" sz="2800" dirty="0" smtClean="0">
              <a:solidFill>
                <a:srgbClr val="FFC000"/>
              </a:solidFill>
            </a:endParaRPr>
          </a:p>
          <a:p>
            <a:r>
              <a:rPr lang="ru-RU" sz="2000" dirty="0" smtClean="0"/>
              <a:t>Москва, 24 ноября 201</a:t>
            </a:r>
            <a:r>
              <a:rPr lang="en-US" sz="2000" dirty="0" smtClean="0"/>
              <a:t>1</a:t>
            </a:r>
            <a:endParaRPr lang="ru-RU" sz="2000" dirty="0" smtClean="0"/>
          </a:p>
          <a:p>
            <a:endParaRPr lang="en-US" sz="1600" dirty="0" smtClean="0"/>
          </a:p>
          <a:p>
            <a:r>
              <a:rPr lang="ru-RU" sz="1600" dirty="0" smtClean="0"/>
              <a:t>Следите за обновлениями на сайте </a:t>
            </a:r>
            <a:r>
              <a:rPr lang="en-US" sz="1600" dirty="0" smtClean="0">
                <a:hlinkClick r:id="rId2"/>
              </a:rPr>
              <a:t>www.sap-events.ru</a:t>
            </a:r>
            <a:r>
              <a:rPr lang="en-US" sz="1600" dirty="0" smtClean="0"/>
              <a:t> </a:t>
            </a:r>
          </a:p>
          <a:p>
            <a:r>
              <a:rPr lang="ru-RU" sz="1600" dirty="0" smtClean="0"/>
              <a:t>Контакты:</a:t>
            </a:r>
          </a:p>
          <a:p>
            <a:pPr>
              <a:spcBef>
                <a:spcPts val="0"/>
              </a:spcBef>
            </a:pPr>
            <a:r>
              <a:rPr lang="ru-RU" sz="1600" b="0" dirty="0" smtClean="0"/>
              <a:t>Ирина </a:t>
            </a:r>
            <a:r>
              <a:rPr lang="ru-RU" sz="1600" b="0" dirty="0" err="1" smtClean="0"/>
              <a:t>Узикова</a:t>
            </a:r>
            <a:r>
              <a:rPr lang="ru-RU" sz="1600" b="0" dirty="0" smtClean="0"/>
              <a:t> (</a:t>
            </a:r>
            <a:r>
              <a:rPr lang="en-US" sz="1600" b="0" dirty="0" smtClean="0">
                <a:hlinkClick r:id="rId3"/>
              </a:rPr>
              <a:t>irina.uzikova@sap.com</a:t>
            </a:r>
            <a:r>
              <a:rPr lang="en-US" sz="1600" b="0" dirty="0" smtClean="0"/>
              <a:t>; +7 903 7998446)</a:t>
            </a:r>
          </a:p>
          <a:p>
            <a:pPr>
              <a:spcBef>
                <a:spcPts val="0"/>
              </a:spcBef>
            </a:pPr>
            <a:r>
              <a:rPr lang="ru-RU" sz="1600" b="0" dirty="0" smtClean="0"/>
              <a:t>Алексей Сафронов (</a:t>
            </a:r>
            <a:r>
              <a:rPr lang="en-US" sz="1600" b="0" dirty="0" smtClean="0">
                <a:hlinkClick r:id="rId4"/>
              </a:rPr>
              <a:t>alexey.safronov@sap.com</a:t>
            </a:r>
            <a:r>
              <a:rPr lang="en-US" sz="1600" b="0" dirty="0" smtClean="0"/>
              <a:t>; +7 903 7901819)</a:t>
            </a:r>
            <a:endParaRPr lang="ru-RU" sz="1600" b="0" dirty="0"/>
          </a:p>
        </p:txBody>
      </p:sp>
      <p:pic>
        <p:nvPicPr>
          <p:cNvPr id="4" name="Picture 3" descr="SybaseSAP_FINAL_logo.JPG"/>
          <p:cNvPicPr>
            <a:picLocks noChangeAspect="1"/>
          </p:cNvPicPr>
          <p:nvPr/>
        </p:nvPicPr>
        <p:blipFill>
          <a:blip r:embed="rId5" cstate="print"/>
          <a:stretch>
            <a:fillRect/>
          </a:stretch>
        </p:blipFill>
        <p:spPr>
          <a:xfrm>
            <a:off x="292100" y="1816100"/>
            <a:ext cx="1524000" cy="914400"/>
          </a:xfrm>
          <a:prstGeom prst="rect">
            <a:avLst/>
          </a:prstGeom>
        </p:spPr>
      </p:pic>
    </p:spTree>
    <p:extLst>
      <p:ext uri="{BB962C8B-B14F-4D97-AF65-F5344CB8AC3E}">
        <p14:creationId xmlns:p14="http://schemas.microsoft.com/office/powerpoint/2010/main" val="266291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ru-RU" dirty="0" smtClean="0"/>
              <a:t>СПАСИБО</a:t>
            </a:r>
            <a:r>
              <a:rPr lang="en-US" dirty="0" smtClean="0"/>
              <a:t>!</a:t>
            </a:r>
            <a:endParaRPr lang="en-US" dirty="0"/>
          </a:p>
        </p:txBody>
      </p:sp>
      <p:sp>
        <p:nvSpPr>
          <p:cNvPr id="3" name="Text Placeholder 2"/>
          <p:cNvSpPr>
            <a:spLocks noGrp="1"/>
          </p:cNvSpPr>
          <p:nvPr>
            <p:ph type="body" sz="quarter" idx="10"/>
          </p:nvPr>
        </p:nvSpPr>
        <p:spPr/>
        <p:txBody>
          <a:bodyPr/>
          <a:lstStyle/>
          <a:p>
            <a:r>
              <a:rPr lang="ru-RU" smtClean="0"/>
              <a:t>Контактная информация</a:t>
            </a:r>
            <a:r>
              <a:rPr lang="en-US" smtClean="0"/>
              <a:t>:</a:t>
            </a:r>
            <a:endParaRPr lang="en-US" dirty="0" smtClean="0"/>
          </a:p>
          <a:p>
            <a:endParaRPr lang="en-US" dirty="0" smtClean="0"/>
          </a:p>
          <a:p>
            <a:r>
              <a:rPr lang="en-US" dirty="0" smtClean="0"/>
              <a:t>Karl Hoffmann</a:t>
            </a:r>
          </a:p>
          <a:p>
            <a:r>
              <a:rPr lang="en-US" dirty="0" smtClean="0"/>
              <a:t>Director, EMEA COE Technology and Architecture</a:t>
            </a:r>
          </a:p>
          <a:p>
            <a:r>
              <a:rPr lang="en-US" dirty="0" smtClean="0"/>
              <a:t>+44 7983 476 422</a:t>
            </a:r>
          </a:p>
          <a:p>
            <a:r>
              <a:rPr lang="en-US" dirty="0" smtClean="0">
                <a:hlinkClick r:id="rId3"/>
              </a:rPr>
              <a:t>Karl.hoffmann@sap.com</a:t>
            </a:r>
            <a:r>
              <a:rPr lang="en-US" dirty="0" smtClean="0"/>
              <a:t> </a:t>
            </a:r>
          </a:p>
        </p:txBody>
      </p:sp>
    </p:spTree>
    <p:extLst>
      <p:ext uri="{BB962C8B-B14F-4D97-AF65-F5344CB8AC3E}">
        <p14:creationId xmlns:p14="http://schemas.microsoft.com/office/powerpoint/2010/main" val="3797402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Причины</a:t>
            </a:r>
            <a:r>
              <a:rPr lang="en-US" sz="2400" b="1" i="0" dirty="0">
                <a:solidFill>
                  <a:srgbClr val="666666"/>
                </a:solidFill>
                <a:latin typeface="Arial"/>
                <a:ea typeface="+mj-ea"/>
                <a:cs typeface="+mj-cs"/>
              </a:rPr>
              <a:t> для </a:t>
            </a:r>
            <a:r>
              <a:rPr lang="en-US" sz="2400" b="1" i="0" dirty="0" err="1">
                <a:solidFill>
                  <a:srgbClr val="666666"/>
                </a:solidFill>
                <a:latin typeface="Arial"/>
                <a:ea typeface="+mj-ea"/>
                <a:cs typeface="+mj-cs"/>
              </a:rPr>
              <a:t>выбора</a:t>
            </a:r>
            <a:r>
              <a:rPr lang="en-US" sz="2400" b="1" i="0" dirty="0">
                <a:solidFill>
                  <a:srgbClr val="666666"/>
                </a:solidFill>
                <a:latin typeface="Arial"/>
                <a:ea typeface="+mj-ea"/>
                <a:cs typeface="+mj-cs"/>
              </a:rPr>
              <a:t> ASE в </a:t>
            </a:r>
            <a:r>
              <a:rPr lang="en-US" sz="2400" b="1" i="0" dirty="0" err="1">
                <a:solidFill>
                  <a:srgbClr val="666666"/>
                </a:solidFill>
                <a:latin typeface="Arial"/>
                <a:ea typeface="+mj-ea"/>
                <a:cs typeface="+mj-cs"/>
              </a:rPr>
              <a:t>качестве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основной</a:t>
            </a:r>
            <a:r>
              <a:rPr lang="en-US" sz="2400" b="1" i="0" dirty="0">
                <a:solidFill>
                  <a:srgbClr val="666666"/>
                </a:solidFill>
                <a:latin typeface="Arial"/>
                <a:ea typeface="+mj-ea"/>
                <a:cs typeface="+mj-cs"/>
              </a:rPr>
              <a:t> СУБД для </a:t>
            </a:r>
            <a:r>
              <a:rPr lang="en-US" sz="2400" b="1" i="0" dirty="0" err="1">
                <a:solidFill>
                  <a:srgbClr val="666666"/>
                </a:solidFill>
                <a:latin typeface="Arial"/>
                <a:ea typeface="+mj-ea"/>
                <a:cs typeface="+mj-cs"/>
              </a:rPr>
              <a:t>ландшафта</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решений</a:t>
            </a:r>
            <a:r>
              <a:rPr lang="en-US" sz="2400" b="1" i="0" dirty="0">
                <a:solidFill>
                  <a:srgbClr val="666666"/>
                </a:solidFill>
                <a:latin typeface="Arial"/>
                <a:ea typeface="+mj-ea"/>
                <a:cs typeface="+mj-cs"/>
              </a:rPr>
              <a:t> SAP</a:t>
            </a:r>
          </a:p>
        </p:txBody>
      </p:sp>
      <p:sp>
        <p:nvSpPr>
          <p:cNvPr id="9" name="Text Placeholder 8"/>
          <p:cNvSpPr>
            <a:spLocks noGrp="1"/>
          </p:cNvSpPr>
          <p:nvPr>
            <p:ph type="body" sz="quarter" idx="10"/>
          </p:nvPr>
        </p:nvSpPr>
        <p:spPr>
          <a:xfrm>
            <a:off x="324000" y="1275826"/>
            <a:ext cx="8494713" cy="5213873"/>
          </a:xfrm>
        </p:spPr>
        <p:txBody>
          <a:bodyPr>
            <a:normAutofit fontScale="85000" lnSpcReduction="10000"/>
          </a:bodyPr>
          <a:lstStyle/>
          <a:p>
            <a:pPr marL="283464" indent="-283464" algn="l" defTabSz="914400">
              <a:spcBef>
                <a:spcPts val="1620"/>
              </a:spcBef>
              <a:buClr>
                <a:srgbClr val="FF9933"/>
              </a:buClr>
              <a:buFont typeface="Wingdings"/>
              <a:buChar char="q"/>
            </a:pPr>
            <a:r>
              <a:rPr lang="en-US" sz="1800" b="1" i="0" dirty="0" err="1">
                <a:solidFill>
                  <a:srgbClr val="000000"/>
                </a:solidFill>
                <a:latin typeface="Arial"/>
                <a:ea typeface="+mn-ea"/>
                <a:cs typeface="+mn-cs"/>
              </a:rPr>
              <a:t>Это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собственная</a:t>
            </a:r>
            <a:r>
              <a:rPr lang="en-US" sz="1800" b="1" i="0" dirty="0">
                <a:solidFill>
                  <a:srgbClr val="000000"/>
                </a:solidFill>
                <a:latin typeface="Arial"/>
                <a:ea typeface="+mn-ea"/>
                <a:cs typeface="+mn-cs"/>
              </a:rPr>
              <a:t> СУБД SAP, </a:t>
            </a:r>
            <a:r>
              <a:rPr lang="en-US" sz="1800" b="1" i="0" dirty="0" err="1">
                <a:solidFill>
                  <a:srgbClr val="000000"/>
                </a:solidFill>
                <a:latin typeface="Arial"/>
                <a:ea typeface="+mn-ea"/>
                <a:cs typeface="+mn-cs"/>
              </a:rPr>
              <a:t>что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обеспечивает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значительные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преимущества</a:t>
            </a:r>
            <a:r>
              <a:rPr lang="en-US" sz="1800" b="1" i="0" dirty="0">
                <a:solidFill>
                  <a:srgbClr val="000000"/>
                </a:solidFill>
                <a:latin typeface="Arial"/>
                <a:ea typeface="+mn-ea"/>
                <a:cs typeface="+mn-cs"/>
              </a:rPr>
              <a:t> </a:t>
            </a:r>
            <a:r>
              <a:rPr lang="en-US" sz="1800" b="1" i="0" dirty="0" err="1" smtClean="0">
                <a:solidFill>
                  <a:srgbClr val="000000"/>
                </a:solidFill>
                <a:latin typeface="Arial"/>
                <a:ea typeface="+mn-ea"/>
                <a:cs typeface="+mn-cs"/>
              </a:rPr>
              <a:t>для</a:t>
            </a:r>
            <a:r>
              <a:rPr lang="ru-RU" sz="1800" b="1" i="0" dirty="0" smtClean="0">
                <a:solidFill>
                  <a:srgbClr val="000000"/>
                </a:solidFill>
                <a:latin typeface="Arial"/>
                <a:ea typeface="+mn-ea"/>
                <a:cs typeface="+mn-cs"/>
              </a:rPr>
              <a:t> </a:t>
            </a:r>
            <a:r>
              <a:rPr lang="en-US" sz="1800" b="1" i="0" dirty="0" err="1" smtClean="0">
                <a:solidFill>
                  <a:srgbClr val="000000"/>
                </a:solidFill>
                <a:latin typeface="Arial"/>
                <a:ea typeface="+mn-ea"/>
                <a:cs typeface="+mn-cs"/>
              </a:rPr>
              <a:t>пользователей</a:t>
            </a:r>
            <a:r>
              <a:rPr lang="en-US" sz="1800" b="1" i="0" dirty="0">
                <a:solidFill>
                  <a:srgbClr val="000000"/>
                </a:solidFill>
                <a:latin typeface="Arial"/>
                <a:ea typeface="+mn-ea"/>
                <a:cs typeface="+mn-cs"/>
              </a:rPr>
              <a:t>.</a:t>
            </a:r>
          </a:p>
          <a:p>
            <a:pPr marL="557784" lvl="2" indent="-283464" algn="l">
              <a:buClr>
                <a:srgbClr val="FF9933"/>
              </a:buClr>
              <a:buFont typeface="Wingdings"/>
              <a:buChar char="q"/>
            </a:pPr>
            <a:r>
              <a:rPr lang="en-US" b="0" i="0" dirty="0" err="1"/>
              <a:t>Инновационные</a:t>
            </a:r>
            <a:r>
              <a:rPr lang="en-US" b="0" i="0" dirty="0"/>
              <a:t> </a:t>
            </a:r>
            <a:r>
              <a:rPr lang="en-US" b="0" i="0" dirty="0" err="1"/>
              <a:t>разработки</a:t>
            </a:r>
            <a:r>
              <a:rPr lang="en-US" b="0" i="0" dirty="0"/>
              <a:t>, </a:t>
            </a:r>
            <a:r>
              <a:rPr lang="en-US" b="0" i="0" dirty="0" err="1"/>
              <a:t>связанные</a:t>
            </a:r>
            <a:r>
              <a:rPr lang="en-US" b="0" i="0" dirty="0"/>
              <a:t> с HANA, </a:t>
            </a:r>
            <a:r>
              <a:rPr lang="en-US" b="0" i="0" dirty="0" err="1"/>
              <a:t>рассчитаны</a:t>
            </a:r>
            <a:r>
              <a:rPr lang="en-US" b="0" i="0" dirty="0"/>
              <a:t> на </a:t>
            </a:r>
            <a:r>
              <a:rPr lang="en-US" b="0" i="0" dirty="0" err="1"/>
              <a:t>долгосрочную</a:t>
            </a:r>
            <a:r>
              <a:rPr lang="en-US" b="0" i="0" dirty="0"/>
              <a:t> </a:t>
            </a:r>
            <a:r>
              <a:rPr lang="en-US" b="0" i="0" dirty="0" err="1"/>
              <a:t>перспективу</a:t>
            </a:r>
            <a:r>
              <a:rPr lang="en-US" b="0" i="0" dirty="0"/>
              <a:t>.</a:t>
            </a:r>
          </a:p>
          <a:p>
            <a:pPr marL="557784" lvl="2" indent="-283464" algn="l">
              <a:buClr>
                <a:srgbClr val="FF9933"/>
              </a:buClr>
              <a:buFont typeface="Wingdings"/>
              <a:buChar char="q"/>
            </a:pPr>
            <a:r>
              <a:rPr lang="en-US" b="0" i="0" dirty="0"/>
              <a:t>Более </a:t>
            </a:r>
            <a:r>
              <a:rPr lang="en-US" b="0" i="0" dirty="0" err="1"/>
              <a:t>быстрая</a:t>
            </a:r>
            <a:r>
              <a:rPr lang="en-US" b="0" i="0" dirty="0"/>
              <a:t> </a:t>
            </a:r>
            <a:r>
              <a:rPr lang="en-US" b="0" i="0" dirty="0" err="1" smtClean="0"/>
              <a:t>сертификация</a:t>
            </a:r>
            <a:r>
              <a:rPr lang="ru-RU" b="0" i="0" dirty="0" smtClean="0"/>
              <a:t> </a:t>
            </a:r>
            <a:r>
              <a:rPr lang="en-US" b="0" i="0" dirty="0" err="1" smtClean="0"/>
              <a:t>по</a:t>
            </a:r>
            <a:r>
              <a:rPr lang="en-US" b="0" i="0" dirty="0" smtClean="0"/>
              <a:t> </a:t>
            </a:r>
            <a:r>
              <a:rPr lang="en-US" b="0" i="0" dirty="0" err="1"/>
              <a:t>сравнению</a:t>
            </a:r>
            <a:r>
              <a:rPr lang="en-US" b="0" i="0" dirty="0"/>
              <a:t> с </a:t>
            </a:r>
            <a:r>
              <a:rPr lang="en-US" b="0" i="0" dirty="0" err="1"/>
              <a:t>базами</a:t>
            </a:r>
            <a:r>
              <a:rPr lang="en-US" b="0" i="0" dirty="0"/>
              <a:t> данных </a:t>
            </a:r>
            <a:r>
              <a:rPr lang="en-US" b="0" i="0" dirty="0" err="1"/>
              <a:t>других</a:t>
            </a:r>
            <a:r>
              <a:rPr lang="en-US" b="0" i="0" dirty="0"/>
              <a:t> </a:t>
            </a:r>
            <a:r>
              <a:rPr lang="en-US" b="0" i="0" dirty="0" err="1"/>
              <a:t>поставщиков</a:t>
            </a:r>
            <a:r>
              <a:rPr lang="en-US" b="0" i="0" dirty="0"/>
              <a:t>.</a:t>
            </a:r>
          </a:p>
          <a:p>
            <a:pPr marL="283464" indent="-283464" algn="l" defTabSz="914400">
              <a:spcBef>
                <a:spcPts val="1620"/>
              </a:spcBef>
              <a:buClr>
                <a:srgbClr val="FF9933"/>
              </a:buClr>
              <a:buFont typeface="Wingdings"/>
              <a:buChar char="q"/>
            </a:pPr>
            <a:r>
              <a:rPr lang="en-US" sz="1800" b="1" i="0" dirty="0">
                <a:solidFill>
                  <a:srgbClr val="000000"/>
                </a:solidFill>
                <a:latin typeface="Arial"/>
                <a:ea typeface="+mn-ea"/>
                <a:cs typeface="+mn-cs"/>
              </a:rPr>
              <a:t>﻿﻿﻿</a:t>
            </a:r>
            <a:r>
              <a:rPr lang="en-US" sz="1800" b="1" i="0" dirty="0" err="1">
                <a:solidFill>
                  <a:srgbClr val="000000"/>
                </a:solidFill>
                <a:latin typeface="Arial"/>
                <a:ea typeface="+mn-ea"/>
                <a:cs typeface="+mn-cs"/>
              </a:rPr>
              <a:t>Коммерческая</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модель</a:t>
            </a:r>
            <a:r>
              <a:rPr lang="en-US" sz="1800" b="1" i="0" dirty="0">
                <a:solidFill>
                  <a:srgbClr val="000000"/>
                </a:solidFill>
                <a:latin typeface="Arial"/>
                <a:ea typeface="+mn-ea"/>
                <a:cs typeface="+mn-cs"/>
              </a:rPr>
              <a:t> SAP </a:t>
            </a:r>
            <a:r>
              <a:rPr lang="en-US" sz="1800" b="1" i="0" dirty="0" err="1">
                <a:solidFill>
                  <a:srgbClr val="000000"/>
                </a:solidFill>
                <a:latin typeface="Arial"/>
                <a:ea typeface="+mn-ea"/>
                <a:cs typeface="+mn-cs"/>
              </a:rPr>
              <a:t>позволяет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клиентам</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относящимся</a:t>
            </a:r>
            <a:r>
              <a:rPr lang="en-US" sz="1800" b="1" i="0" dirty="0">
                <a:solidFill>
                  <a:srgbClr val="000000"/>
                </a:solidFill>
                <a:latin typeface="Arial"/>
                <a:ea typeface="+mn-ea"/>
                <a:cs typeface="+mn-cs"/>
              </a:rPr>
              <a:t> к </a:t>
            </a:r>
            <a:r>
              <a:rPr lang="en-US" sz="1800" b="1" i="0" dirty="0" err="1">
                <a:solidFill>
                  <a:srgbClr val="000000"/>
                </a:solidFill>
                <a:latin typeface="Arial"/>
                <a:ea typeface="+mn-ea"/>
                <a:cs typeface="+mn-cs"/>
              </a:rPr>
              <a:t>группе</a:t>
            </a:r>
            <a:r>
              <a:rPr lang="en-US" sz="1800" b="1" i="0" dirty="0">
                <a:solidFill>
                  <a:srgbClr val="000000"/>
                </a:solidFill>
                <a:latin typeface="Arial"/>
                <a:ea typeface="+mn-ea"/>
                <a:cs typeface="+mn-cs"/>
              </a:rPr>
              <a:t> </a:t>
            </a:r>
            <a:r>
              <a:rPr lang="en-US" sz="1800" b="1" i="0" dirty="0" smtClean="0">
                <a:solidFill>
                  <a:srgbClr val="000000"/>
                </a:solidFill>
                <a:latin typeface="Arial"/>
                <a:ea typeface="+mn-ea"/>
                <a:cs typeface="+mn-cs"/>
              </a:rPr>
              <a:t>Standard Bank</a:t>
            </a:r>
            <a:r>
              <a:rPr lang="ru-RU" dirty="0" smtClean="0">
                <a:solidFill>
                  <a:srgbClr val="000000"/>
                </a:solidFill>
                <a:latin typeface="Arial"/>
              </a:rPr>
              <a:t>,</a:t>
            </a:r>
            <a:r>
              <a:rPr lang="en-US" sz="1800" b="1" i="0" dirty="0" smtClean="0">
                <a:solidFill>
                  <a:srgbClr val="000000"/>
                </a:solidFill>
                <a:latin typeface="Arial"/>
                <a:ea typeface="+mn-ea"/>
                <a:cs typeface="+mn-cs"/>
              </a:rPr>
              <a:t> </a:t>
            </a:r>
            <a:r>
              <a:rPr lang="en-US" sz="1800" b="1" i="0" dirty="0" err="1">
                <a:solidFill>
                  <a:srgbClr val="000000"/>
                </a:solidFill>
                <a:latin typeface="Arial"/>
                <a:ea typeface="+mn-ea"/>
                <a:cs typeface="+mn-cs"/>
              </a:rPr>
              <a:t>разворачивать</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неограниченное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количество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серверов</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баз</a:t>
            </a:r>
            <a:r>
              <a:rPr lang="en-US" sz="1800" b="1" i="0" dirty="0">
                <a:solidFill>
                  <a:srgbClr val="000000"/>
                </a:solidFill>
                <a:latin typeface="Arial"/>
                <a:ea typeface="+mn-ea"/>
                <a:cs typeface="+mn-cs"/>
              </a:rPr>
              <a:t> данных в </a:t>
            </a:r>
            <a:r>
              <a:rPr lang="en-US" sz="1800" b="1" i="0" dirty="0" err="1">
                <a:solidFill>
                  <a:srgbClr val="000000"/>
                </a:solidFill>
                <a:latin typeface="Arial"/>
                <a:ea typeface="+mn-ea"/>
                <a:cs typeface="+mn-cs"/>
              </a:rPr>
              <a:t>рамках</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текущей</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стоимости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приложений</a:t>
            </a:r>
            <a:r>
              <a:rPr lang="en-US" sz="1800" b="1" i="0" dirty="0">
                <a:solidFill>
                  <a:srgbClr val="000000"/>
                </a:solidFill>
                <a:latin typeface="Arial"/>
                <a:ea typeface="+mn-ea"/>
                <a:cs typeface="+mn-cs"/>
              </a:rPr>
              <a:t> SAP (</a:t>
            </a:r>
            <a:r>
              <a:rPr lang="en-US" sz="1800" b="1" i="0" dirty="0" err="1">
                <a:solidFill>
                  <a:srgbClr val="000000"/>
                </a:solidFill>
                <a:latin typeface="Arial"/>
                <a:ea typeface="+mn-ea"/>
                <a:cs typeface="+mn-cs"/>
              </a:rPr>
              <a:t>при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условии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что</a:t>
            </a:r>
            <a:r>
              <a:rPr lang="en-US" sz="1800" b="1" i="0" dirty="0">
                <a:solidFill>
                  <a:srgbClr val="000000"/>
                </a:solidFill>
                <a:latin typeface="Arial"/>
                <a:ea typeface="+mn-ea"/>
                <a:cs typeface="+mn-cs"/>
              </a:rPr>
              <a:t> SAV не </a:t>
            </a:r>
            <a:r>
              <a:rPr lang="en-US" sz="1800" b="1" i="0" dirty="0" err="1">
                <a:solidFill>
                  <a:srgbClr val="000000"/>
                </a:solidFill>
                <a:latin typeface="Arial"/>
                <a:ea typeface="+mn-ea"/>
                <a:cs typeface="+mn-cs"/>
              </a:rPr>
              <a:t>увеличивается</a:t>
            </a:r>
            <a:r>
              <a:rPr lang="en-US" sz="1800" b="1" i="0" dirty="0">
                <a:solidFill>
                  <a:srgbClr val="000000"/>
                </a:solidFill>
                <a:latin typeface="Arial"/>
                <a:ea typeface="+mn-ea"/>
                <a:cs typeface="+mn-cs"/>
              </a:rPr>
              <a:t>).</a:t>
            </a:r>
          </a:p>
          <a:p>
            <a:pPr marL="557784" lvl="2" indent="-283464" algn="l">
              <a:buClr>
                <a:srgbClr val="FF9933"/>
              </a:buClr>
              <a:buFont typeface="Wingdings"/>
              <a:buChar char="q"/>
            </a:pPr>
            <a:r>
              <a:rPr lang="en-US" b="0" i="0" dirty="0" err="1"/>
              <a:t>Дополнительные</a:t>
            </a:r>
            <a:r>
              <a:rPr lang="en-US" b="0" i="0" dirty="0"/>
              <a:t> </a:t>
            </a:r>
            <a:r>
              <a:rPr lang="en-US" b="0" i="0" dirty="0" err="1"/>
              <a:t>лицензии</a:t>
            </a:r>
            <a:r>
              <a:rPr lang="en-US" b="0" i="0" dirty="0"/>
              <a:t> для </a:t>
            </a:r>
            <a:r>
              <a:rPr lang="en-US" b="0" i="0" dirty="0" err="1"/>
              <a:t>установки</a:t>
            </a:r>
            <a:r>
              <a:rPr lang="en-US" b="0" i="0" dirty="0"/>
              <a:t> </a:t>
            </a:r>
            <a:r>
              <a:rPr lang="en-US" b="0" i="0" dirty="0" err="1"/>
              <a:t>серверов</a:t>
            </a:r>
            <a:r>
              <a:rPr lang="en-US" b="0" i="0" dirty="0"/>
              <a:t> не </a:t>
            </a:r>
            <a:r>
              <a:rPr lang="en-US" b="0" i="0" dirty="0" err="1"/>
              <a:t>требуются</a:t>
            </a:r>
            <a:r>
              <a:rPr lang="en-US" b="0" i="0" dirty="0"/>
              <a:t>.</a:t>
            </a:r>
          </a:p>
          <a:p>
            <a:pPr marL="557784" lvl="2" indent="-283464" algn="l">
              <a:buClr>
                <a:srgbClr val="FF9933"/>
              </a:buClr>
              <a:buFont typeface="Wingdings"/>
              <a:buChar char="q"/>
            </a:pPr>
            <a:r>
              <a:rPr lang="en-US" b="0" i="0" dirty="0" err="1"/>
              <a:t>Дополнительные</a:t>
            </a:r>
            <a:r>
              <a:rPr lang="en-US" b="0" i="0" dirty="0"/>
              <a:t> </a:t>
            </a:r>
            <a:r>
              <a:rPr lang="en-US" b="0" i="0" dirty="0" err="1"/>
              <a:t>усилия</a:t>
            </a:r>
            <a:r>
              <a:rPr lang="en-US" b="0" i="0" dirty="0"/>
              <a:t> для </a:t>
            </a:r>
            <a:r>
              <a:rPr lang="en-US" b="0" i="0" dirty="0" err="1"/>
              <a:t>сопровождения</a:t>
            </a:r>
            <a:r>
              <a:rPr lang="en-US" b="0" i="0" dirty="0"/>
              <a:t> </a:t>
            </a:r>
            <a:r>
              <a:rPr lang="en-US" b="0" i="0" dirty="0" err="1"/>
              <a:t>новых</a:t>
            </a:r>
            <a:r>
              <a:rPr lang="en-US" b="0" i="0" dirty="0"/>
              <a:t> </a:t>
            </a:r>
            <a:r>
              <a:rPr lang="en-US" b="0" i="0" dirty="0" err="1"/>
              <a:t>сред</a:t>
            </a:r>
            <a:r>
              <a:rPr lang="en-US" b="0" i="0" dirty="0"/>
              <a:t> не </a:t>
            </a:r>
            <a:r>
              <a:rPr lang="en-US" b="0" i="0" dirty="0" err="1"/>
              <a:t>потребуются</a:t>
            </a:r>
            <a:r>
              <a:rPr lang="en-US" b="0" i="0" dirty="0"/>
              <a:t>.</a:t>
            </a:r>
          </a:p>
          <a:p>
            <a:pPr marL="283464" indent="-283464" algn="l" defTabSz="914400">
              <a:spcBef>
                <a:spcPts val="1620"/>
              </a:spcBef>
              <a:buClr>
                <a:srgbClr val="FF9933"/>
              </a:buClr>
              <a:buFont typeface="Wingdings"/>
              <a:buChar char="q"/>
            </a:pPr>
            <a:r>
              <a:rPr lang="en-US" sz="1800" b="1" i="0" dirty="0" err="1">
                <a:solidFill>
                  <a:srgbClr val="000000"/>
                </a:solidFill>
                <a:latin typeface="Arial"/>
                <a:ea typeface="+mn-ea"/>
                <a:cs typeface="+mn-cs"/>
              </a:rPr>
              <a:t>Комплексное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обслуживание</a:t>
            </a:r>
            <a:r>
              <a:rPr lang="en-US" sz="1800" b="1" i="0" dirty="0">
                <a:solidFill>
                  <a:srgbClr val="000000"/>
                </a:solidFill>
                <a:latin typeface="Arial"/>
                <a:ea typeface="+mn-ea"/>
                <a:cs typeface="+mn-cs"/>
              </a:rPr>
              <a:t> на </a:t>
            </a:r>
            <a:r>
              <a:rPr lang="en-US" sz="1800" b="1" i="0" dirty="0" err="1">
                <a:solidFill>
                  <a:srgbClr val="000000"/>
                </a:solidFill>
                <a:latin typeface="Arial"/>
                <a:ea typeface="+mn-ea"/>
                <a:cs typeface="+mn-cs"/>
              </a:rPr>
              <a:t>протяжении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всего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жизненного</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цикла</a:t>
            </a:r>
            <a:r>
              <a:rPr lang="en-US" sz="1800" b="1" i="0" dirty="0">
                <a:solidFill>
                  <a:srgbClr val="000000"/>
                </a:solidFill>
                <a:latin typeface="Arial"/>
                <a:ea typeface="+mn-ea"/>
                <a:cs typeface="+mn-cs"/>
              </a:rPr>
              <a:t> в </a:t>
            </a:r>
            <a:r>
              <a:rPr lang="en-US" sz="1800" b="1" i="0" dirty="0" err="1">
                <a:solidFill>
                  <a:srgbClr val="000000"/>
                </a:solidFill>
                <a:latin typeface="Arial"/>
                <a:ea typeface="+mn-ea"/>
                <a:cs typeface="+mn-cs"/>
              </a:rPr>
              <a:t>рамках</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соглашения</a:t>
            </a:r>
            <a:r>
              <a:rPr lang="en-US" sz="1800" b="1" i="0" dirty="0">
                <a:solidFill>
                  <a:srgbClr val="000000"/>
                </a:solidFill>
                <a:latin typeface="Arial"/>
                <a:ea typeface="+mn-ea"/>
                <a:cs typeface="+mn-cs"/>
              </a:rPr>
              <a:t> с SAP о </a:t>
            </a:r>
            <a:r>
              <a:rPr lang="en-US" sz="1800" b="1" i="0" dirty="0" err="1">
                <a:solidFill>
                  <a:srgbClr val="000000"/>
                </a:solidFill>
                <a:latin typeface="Arial"/>
                <a:ea typeface="+mn-ea"/>
                <a:cs typeface="+mn-cs"/>
              </a:rPr>
              <a:t>поддержке</a:t>
            </a:r>
            <a:r>
              <a:rPr lang="en-US" sz="1800" b="1" i="0" dirty="0">
                <a:solidFill>
                  <a:srgbClr val="000000"/>
                </a:solidFill>
                <a:latin typeface="Arial"/>
                <a:ea typeface="+mn-ea"/>
                <a:cs typeface="+mn-cs"/>
              </a:rPr>
              <a:t> в </a:t>
            </a:r>
            <a:r>
              <a:rPr lang="en-US" sz="1800" b="1" i="0" dirty="0" err="1">
                <a:solidFill>
                  <a:srgbClr val="000000"/>
                </a:solidFill>
                <a:latin typeface="Arial"/>
                <a:ea typeface="+mn-ea"/>
                <a:cs typeface="+mn-cs"/>
              </a:rPr>
              <a:t>формате</a:t>
            </a:r>
            <a:r>
              <a:rPr lang="en-US" sz="1800" b="1" i="0" dirty="0">
                <a:solidFill>
                  <a:srgbClr val="000000"/>
                </a:solidFill>
                <a:latin typeface="Arial"/>
                <a:ea typeface="+mn-ea"/>
                <a:cs typeface="+mn-cs"/>
              </a:rPr>
              <a:t> </a:t>
            </a:r>
            <a:r>
              <a:rPr lang="ru-RU" sz="1800" b="1" i="0" dirty="0" smtClean="0">
                <a:solidFill>
                  <a:srgbClr val="000000"/>
                </a:solidFill>
                <a:latin typeface="Arial"/>
                <a:ea typeface="+mn-ea"/>
                <a:cs typeface="+mn-cs"/>
              </a:rPr>
              <a:t>«</a:t>
            </a:r>
            <a:r>
              <a:rPr lang="en-US" sz="1800" b="1" i="0" dirty="0" smtClean="0">
                <a:solidFill>
                  <a:srgbClr val="000000"/>
                </a:solidFill>
                <a:latin typeface="Arial"/>
                <a:ea typeface="+mn-ea"/>
                <a:cs typeface="+mn-cs"/>
              </a:rPr>
              <a:t>7+2</a:t>
            </a:r>
            <a:r>
              <a:rPr lang="ru-RU" sz="1800" b="1" i="0" dirty="0" smtClean="0">
                <a:solidFill>
                  <a:srgbClr val="000000"/>
                </a:solidFill>
                <a:latin typeface="Arial"/>
                <a:ea typeface="+mn-ea"/>
                <a:cs typeface="+mn-cs"/>
              </a:rPr>
              <a:t>»</a:t>
            </a:r>
            <a:r>
              <a:rPr lang="en-US" sz="1800" b="1" i="0" dirty="0" smtClean="0">
                <a:solidFill>
                  <a:srgbClr val="000000"/>
                </a:solidFill>
                <a:latin typeface="Arial"/>
                <a:ea typeface="+mn-ea"/>
                <a:cs typeface="+mn-cs"/>
              </a:rPr>
              <a:t>.</a:t>
            </a:r>
            <a:endParaRPr lang="en-US" sz="1800" b="1" i="0" dirty="0">
              <a:solidFill>
                <a:srgbClr val="000000"/>
              </a:solidFill>
              <a:latin typeface="Arial"/>
              <a:ea typeface="+mn-ea"/>
              <a:cs typeface="+mn-cs"/>
            </a:endParaRPr>
          </a:p>
          <a:p>
            <a:pPr marL="283464" indent="-283464" algn="l" defTabSz="914400">
              <a:spcBef>
                <a:spcPts val="1620"/>
              </a:spcBef>
              <a:buClr>
                <a:srgbClr val="FF9933"/>
              </a:buClr>
              <a:buFont typeface="Wingdings"/>
              <a:buChar char="q"/>
            </a:pPr>
            <a:r>
              <a:rPr lang="en-US" sz="1800" b="1" i="0" dirty="0">
                <a:solidFill>
                  <a:srgbClr val="000000"/>
                </a:solidFill>
                <a:latin typeface="Arial"/>
                <a:ea typeface="+mn-ea"/>
                <a:cs typeface="+mn-cs"/>
              </a:rPr>
              <a:t>Gartner </a:t>
            </a:r>
            <a:r>
              <a:rPr lang="en-US" sz="1800" b="1" i="0" dirty="0" err="1">
                <a:solidFill>
                  <a:srgbClr val="000000"/>
                </a:solidFill>
                <a:latin typeface="Arial"/>
                <a:ea typeface="+mn-ea"/>
                <a:cs typeface="+mn-cs"/>
              </a:rPr>
              <a:t>предлагает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рассматривать</a:t>
            </a:r>
            <a:r>
              <a:rPr lang="en-US" sz="1800" b="1" i="0" dirty="0">
                <a:solidFill>
                  <a:srgbClr val="000000"/>
                </a:solidFill>
                <a:latin typeface="Arial"/>
                <a:ea typeface="+mn-ea"/>
                <a:cs typeface="+mn-cs"/>
              </a:rPr>
              <a:t> Sybase ASE в </a:t>
            </a:r>
            <a:r>
              <a:rPr lang="en-US" sz="1800" b="1" i="0" dirty="0" err="1">
                <a:solidFill>
                  <a:srgbClr val="000000"/>
                </a:solidFill>
                <a:latin typeface="Arial"/>
                <a:ea typeface="+mn-ea"/>
                <a:cs typeface="+mn-cs"/>
              </a:rPr>
              <a:t>качестве</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основной</a:t>
            </a:r>
            <a:r>
              <a:rPr lang="en-US" sz="1800" b="1" i="0" dirty="0">
                <a:solidFill>
                  <a:srgbClr val="000000"/>
                </a:solidFill>
                <a:latin typeface="Arial"/>
                <a:ea typeface="+mn-ea"/>
                <a:cs typeface="+mn-cs"/>
              </a:rPr>
              <a:t> СУБД </a:t>
            </a:r>
            <a:r>
              <a:rPr lang="en-US" sz="1800" b="1" i="0" dirty="0" err="1" smtClean="0">
                <a:solidFill>
                  <a:srgbClr val="000000"/>
                </a:solidFill>
                <a:latin typeface="Arial"/>
                <a:ea typeface="+mn-ea"/>
                <a:cs typeface="+mn-cs"/>
              </a:rPr>
              <a:t>для</a:t>
            </a:r>
            <a:r>
              <a:rPr lang="ru-RU" sz="1800" b="1" i="0" dirty="0" smtClean="0">
                <a:solidFill>
                  <a:srgbClr val="000000"/>
                </a:solidFill>
                <a:latin typeface="Arial"/>
                <a:ea typeface="+mn-ea"/>
                <a:cs typeface="+mn-cs"/>
              </a:rPr>
              <a:t> </a:t>
            </a:r>
            <a:r>
              <a:rPr lang="en-US" sz="1800" b="1" i="0" dirty="0" err="1" smtClean="0">
                <a:solidFill>
                  <a:srgbClr val="000000"/>
                </a:solidFill>
                <a:latin typeface="Arial"/>
                <a:ea typeface="+mn-ea"/>
                <a:cs typeface="+mn-cs"/>
              </a:rPr>
              <a:t>решений</a:t>
            </a:r>
            <a:r>
              <a:rPr lang="en-US" sz="1800" b="1" i="0" dirty="0" smtClean="0">
                <a:solidFill>
                  <a:srgbClr val="000000"/>
                </a:solidFill>
                <a:latin typeface="Arial"/>
                <a:ea typeface="+mn-ea"/>
                <a:cs typeface="+mn-cs"/>
              </a:rPr>
              <a:t> </a:t>
            </a:r>
            <a:r>
              <a:rPr lang="en-US" sz="1800" b="1" i="0" dirty="0">
                <a:solidFill>
                  <a:srgbClr val="000000"/>
                </a:solidFill>
                <a:latin typeface="Arial"/>
                <a:ea typeface="+mn-ea"/>
                <a:cs typeface="+mn-cs"/>
              </a:rPr>
              <a:t>SAP.</a:t>
            </a:r>
          </a:p>
          <a:p>
            <a:pPr marL="283464" indent="-283464" algn="l" defTabSz="914400">
              <a:spcBef>
                <a:spcPts val="1620"/>
              </a:spcBef>
              <a:buClr>
                <a:srgbClr val="FF9933"/>
              </a:buClr>
              <a:buFont typeface="Wingdings"/>
              <a:buChar char="q"/>
            </a:pPr>
            <a:r>
              <a:rPr lang="en-US" sz="1800" b="1" i="0" dirty="0">
                <a:solidFill>
                  <a:srgbClr val="000000"/>
                </a:solidFill>
                <a:latin typeface="Arial"/>
                <a:ea typeface="+mn-ea"/>
                <a:cs typeface="+mn-cs"/>
              </a:rPr>
              <a:t>Sybase на </a:t>
            </a:r>
            <a:r>
              <a:rPr lang="en-US" sz="1800" b="1" i="0" dirty="0" err="1">
                <a:solidFill>
                  <a:srgbClr val="000000"/>
                </a:solidFill>
                <a:latin typeface="Arial"/>
                <a:ea typeface="+mn-ea"/>
                <a:cs typeface="+mn-cs"/>
              </a:rPr>
              <a:t>протяжении</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долгого</a:t>
            </a:r>
            <a:r>
              <a:rPr lang="en-US" sz="1800" b="1" i="0" dirty="0">
                <a:solidFill>
                  <a:srgbClr val="000000"/>
                </a:solidFill>
                <a:latin typeface="Arial"/>
                <a:ea typeface="+mn-ea"/>
                <a:cs typeface="+mn-cs"/>
              </a:rPr>
              <a:t> времени </a:t>
            </a:r>
            <a:r>
              <a:rPr lang="en-US" sz="1800" b="1" i="0" dirty="0" err="1">
                <a:solidFill>
                  <a:srgbClr val="000000"/>
                </a:solidFill>
                <a:latin typeface="Arial"/>
                <a:ea typeface="+mn-ea"/>
                <a:cs typeface="+mn-cs"/>
              </a:rPr>
              <a:t>обеспечивает</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превосходную</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поддержку</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своих</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клиентов</a:t>
            </a:r>
            <a:r>
              <a:rPr lang="en-US" sz="1800" b="1" i="0" dirty="0">
                <a:solidFill>
                  <a:srgbClr val="000000"/>
                </a:solidFill>
                <a:latin typeface="Arial"/>
                <a:ea typeface="+mn-ea"/>
                <a:cs typeface="+mn-cs"/>
              </a:rPr>
              <a:t>.</a:t>
            </a:r>
          </a:p>
          <a:p>
            <a:pPr marL="557784" lvl="2" indent="-283464" algn="l">
              <a:buClr>
                <a:srgbClr val="FF9933"/>
              </a:buClr>
              <a:buFont typeface="Wingdings"/>
              <a:buChar char="q"/>
            </a:pPr>
            <a:r>
              <a:rPr lang="en-US" b="0" i="0" dirty="0" err="1"/>
              <a:t>Последнее</a:t>
            </a:r>
            <a:r>
              <a:rPr lang="en-US" b="0" i="0" dirty="0"/>
              <a:t> </a:t>
            </a:r>
            <a:r>
              <a:rPr lang="en-US" b="0" i="0" dirty="0" err="1"/>
              <a:t>исследование</a:t>
            </a:r>
            <a:r>
              <a:rPr lang="en-US" b="0" i="0" dirty="0"/>
              <a:t> </a:t>
            </a:r>
            <a:r>
              <a:rPr lang="en-US" b="0" i="0" dirty="0" err="1"/>
              <a:t>показало</a:t>
            </a:r>
            <a:r>
              <a:rPr lang="en-US" b="0" i="0" dirty="0"/>
              <a:t>, </a:t>
            </a:r>
            <a:r>
              <a:rPr lang="en-US" b="0" i="0" dirty="0" err="1"/>
              <a:t>что</a:t>
            </a:r>
            <a:r>
              <a:rPr lang="en-US" b="0" i="0" dirty="0"/>
              <a:t> </a:t>
            </a:r>
            <a:r>
              <a:rPr lang="en-US" b="0" i="0" dirty="0" err="1"/>
              <a:t>удовлетворенность</a:t>
            </a:r>
            <a:r>
              <a:rPr lang="en-US" b="0" i="0" dirty="0"/>
              <a:t> </a:t>
            </a:r>
            <a:r>
              <a:rPr lang="en-US" b="0" i="0" dirty="0" err="1"/>
              <a:t>клиентов</a:t>
            </a:r>
            <a:r>
              <a:rPr lang="en-US" b="0" i="0" dirty="0"/>
              <a:t> </a:t>
            </a:r>
            <a:r>
              <a:rPr lang="en-US" b="0" i="0" dirty="0" err="1"/>
              <a:t>достигает</a:t>
            </a:r>
            <a:r>
              <a:rPr lang="en-US" b="0" i="0" dirty="0"/>
              <a:t> </a:t>
            </a:r>
            <a:r>
              <a:rPr lang="en-US" b="0" i="0" dirty="0" smtClean="0"/>
              <a:t>97</a:t>
            </a:r>
            <a:r>
              <a:rPr lang="ru-RU" b="0" i="0" dirty="0" smtClean="0"/>
              <a:t> </a:t>
            </a:r>
            <a:r>
              <a:rPr lang="en-US" b="0" i="0" dirty="0" smtClean="0"/>
              <a:t>%.</a:t>
            </a:r>
            <a:endParaRPr lang="en-US" b="0" i="0" dirty="0"/>
          </a:p>
          <a:p>
            <a:pPr marL="557784" lvl="2" indent="-283464" algn="l">
              <a:buClr>
                <a:srgbClr val="FF9933"/>
              </a:buClr>
              <a:buFont typeface="Wingdings"/>
              <a:buChar char="q"/>
            </a:pPr>
            <a:endParaRPr lang="en-US" dirty="0" smtClean="0"/>
          </a:p>
          <a:p>
            <a:pPr marL="283464" lvl="1" indent="-283464" algn="l">
              <a:buClr>
                <a:srgbClr val="FF9933"/>
              </a:buClr>
              <a:buFont typeface="Wingdings"/>
              <a:buChar char="q"/>
            </a:pPr>
            <a:r>
              <a:rPr lang="en-US" b="1" i="0" dirty="0" err="1"/>
              <a:t>По</a:t>
            </a:r>
            <a:r>
              <a:rPr lang="en-US" b="1" i="0" dirty="0"/>
              <a:t> </a:t>
            </a:r>
            <a:r>
              <a:rPr lang="en-US" b="1" i="0" dirty="0" err="1"/>
              <a:t>данным</a:t>
            </a:r>
            <a:r>
              <a:rPr lang="en-US" b="1" i="0" dirty="0"/>
              <a:t> </a:t>
            </a:r>
            <a:r>
              <a:rPr lang="en-US" b="1" i="0" dirty="0" err="1"/>
              <a:t>исследования</a:t>
            </a:r>
            <a:r>
              <a:rPr lang="en-US" b="1" i="0" dirty="0"/>
              <a:t> The Standish </a:t>
            </a:r>
            <a:r>
              <a:rPr lang="en-US" b="1" i="0" dirty="0" smtClean="0"/>
              <a:t>Group </a:t>
            </a:r>
            <a:r>
              <a:rPr lang="en-US" b="1" i="0" dirty="0" err="1"/>
              <a:t>использование</a:t>
            </a:r>
            <a:r>
              <a:rPr lang="en-US" b="1" i="0" dirty="0"/>
              <a:t> ASE </a:t>
            </a:r>
            <a:r>
              <a:rPr lang="en-US" b="1" i="0" dirty="0" err="1"/>
              <a:t>вместо</a:t>
            </a:r>
            <a:r>
              <a:rPr lang="en-US" b="1" i="0" dirty="0"/>
              <a:t> СУБД Oracle </a:t>
            </a:r>
            <a:r>
              <a:rPr lang="en-US" b="1" i="0" dirty="0" err="1"/>
              <a:t>обеспечивает</a:t>
            </a:r>
            <a:r>
              <a:rPr lang="en-US" b="1" i="0" dirty="0"/>
              <a:t> </a:t>
            </a:r>
            <a:r>
              <a:rPr lang="en-US" b="1" i="0" dirty="0" err="1"/>
              <a:t>снижение</a:t>
            </a:r>
            <a:r>
              <a:rPr lang="en-US" b="1" i="0" dirty="0"/>
              <a:t> </a:t>
            </a:r>
            <a:r>
              <a:rPr lang="en-US" b="1" i="0" dirty="0" err="1"/>
              <a:t>операционных</a:t>
            </a:r>
            <a:r>
              <a:rPr lang="en-US" b="1" i="0" dirty="0"/>
              <a:t> </a:t>
            </a:r>
            <a:r>
              <a:rPr lang="en-US" b="1" i="0" dirty="0" err="1"/>
              <a:t>затрат</a:t>
            </a:r>
            <a:r>
              <a:rPr lang="en-US" b="1" i="0" dirty="0"/>
              <a:t> на </a:t>
            </a:r>
            <a:r>
              <a:rPr lang="en-US" b="1" i="0" dirty="0" smtClean="0"/>
              <a:t>10</a:t>
            </a:r>
            <a:r>
              <a:rPr lang="ru-RU" b="1" i="0" dirty="0" smtClean="0"/>
              <a:t>-</a:t>
            </a:r>
            <a:r>
              <a:rPr lang="en-US" b="1" i="0" dirty="0" smtClean="0"/>
              <a:t>19</a:t>
            </a:r>
            <a:r>
              <a:rPr lang="ru-RU" b="1" i="0" dirty="0" smtClean="0"/>
              <a:t> </a:t>
            </a:r>
            <a:r>
              <a:rPr lang="en-US" b="1" i="0" dirty="0" smtClean="0"/>
              <a:t>%.</a:t>
            </a:r>
            <a:endParaRPr lang="en-US" b="1" i="0" dirty="0"/>
          </a:p>
          <a:p>
            <a:pPr marL="0" indent="0" algn="l" defTabSz="914400">
              <a:spcBef>
                <a:spcPts val="1620"/>
              </a:spcBef>
              <a:buNone/>
            </a:pPr>
            <a:endParaRPr lang="en-US" dirty="0" smtClean="0"/>
          </a:p>
        </p:txBody>
      </p:sp>
      <p:sp>
        <p:nvSpPr>
          <p:cNvPr id="10" name="TextBox 9"/>
          <p:cNvSpPr txBox="1"/>
          <p:nvPr/>
        </p:nvSpPr>
        <p:spPr>
          <a:xfrm>
            <a:off x="8805333" y="7332133"/>
            <a:ext cx="184666" cy="369332"/>
          </a:xfrm>
          <a:prstGeom prst="rect">
            <a:avLst/>
          </a:prstGeom>
          <a:noFill/>
        </p:spPr>
        <p:txBody>
          <a:bodyPr wrap="none" rtlCol="0">
            <a:spAutoFit/>
          </a:bodyPr>
          <a:lstStyle/>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23687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299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﻿Отказ от ответственности</a:t>
            </a:r>
          </a:p>
        </p:txBody>
      </p:sp>
      <p:sp>
        <p:nvSpPr>
          <p:cNvPr id="9219" name="Rectangle 3"/>
          <p:cNvSpPr>
            <a:spLocks noGrp="1" noChangeArrowheads="1"/>
          </p:cNvSpPr>
          <p:nvPr>
            <p:ph type="body" idx="4294967295"/>
          </p:nvPr>
        </p:nvSpPr>
        <p:spPr>
          <a:xfrm>
            <a:off x="249238" y="1292225"/>
            <a:ext cx="8645525" cy="5046663"/>
          </a:xfrm>
          <a:prstGeom prst="rect">
            <a:avLst/>
          </a:prstGeom>
        </p:spPr>
        <p:txBody>
          <a:bodyPr/>
          <a:lstStyle/>
          <a:p>
            <a:pPr marL="0" indent="0" algn="just" defTabSz="914400">
              <a:lnSpc>
                <a:spcPct val="90000"/>
              </a:lnSpc>
              <a:spcBef>
                <a:spcPts val="1620"/>
              </a:spcBef>
              <a:buNone/>
            </a:pPr>
            <a:r>
              <a:rPr lang="en-US" sz="1300" b="1" i="1" spc="-20" dirty="0">
                <a:solidFill>
                  <a:srgbClr val="000000"/>
                </a:solidFill>
                <a:latin typeface="Arial"/>
                <a:ea typeface="+mn-ea"/>
                <a:cs typeface="+mn-cs"/>
              </a:rPr>
              <a:t>Информация, представленная в данной презентации, является конфиденциальной, </a:t>
            </a:r>
            <a:r>
              <a:rPr lang="en-US" sz="1300" b="1" i="1" spc="-20" dirty="0" err="1">
                <a:solidFill>
                  <a:srgbClr val="000000"/>
                </a:solidFill>
                <a:latin typeface="Arial"/>
                <a:ea typeface="+mn-ea"/>
                <a:cs typeface="+mn-cs"/>
              </a:rPr>
              <a:t>принадлежит</a:t>
            </a:r>
            <a:r>
              <a:rPr lang="en-US" sz="1300" b="1" i="1" spc="-20" dirty="0">
                <a:solidFill>
                  <a:srgbClr val="000000"/>
                </a:solidFill>
                <a:latin typeface="Arial"/>
                <a:ea typeface="+mn-ea"/>
                <a:cs typeface="+mn-cs"/>
              </a:rPr>
              <a:t> </a:t>
            </a:r>
            <a:r>
              <a:rPr lang="en-US" sz="1300" b="1" i="1" spc="-20" dirty="0" smtClean="0">
                <a:solidFill>
                  <a:srgbClr val="000000"/>
                </a:solidFill>
                <a:latin typeface="Arial"/>
                <a:ea typeface="+mn-ea"/>
                <a:cs typeface="+mn-cs"/>
              </a:rPr>
              <a:t>SAP и </a:t>
            </a:r>
            <a:r>
              <a:rPr lang="en-US" sz="1300" b="1" i="1" spc="-20" dirty="0">
                <a:solidFill>
                  <a:srgbClr val="000000"/>
                </a:solidFill>
                <a:latin typeface="Arial"/>
                <a:ea typeface="+mn-ea"/>
                <a:cs typeface="+mn-cs"/>
              </a:rPr>
              <a:t>не может быть раскрыта без разрешения </a:t>
            </a:r>
            <a:r>
              <a:rPr lang="en-US" sz="1300" b="1" i="1" spc="-20" dirty="0" smtClean="0">
                <a:solidFill>
                  <a:srgbClr val="000000"/>
                </a:solidFill>
                <a:latin typeface="Arial"/>
                <a:ea typeface="+mn-ea"/>
                <a:cs typeface="+mn-cs"/>
              </a:rPr>
              <a:t>SAP.</a:t>
            </a:r>
            <a:r>
              <a:rPr lang="ru-RU"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Эта</a:t>
            </a:r>
            <a:r>
              <a:rPr lang="en-US" sz="1300" b="1" i="1" spc="-20" dirty="0" smtClean="0">
                <a:solidFill>
                  <a:srgbClr val="000000"/>
                </a:solidFill>
                <a:latin typeface="Arial"/>
                <a:ea typeface="+mn-ea"/>
                <a:cs typeface="+mn-cs"/>
              </a:rPr>
              <a:t> </a:t>
            </a:r>
            <a:r>
              <a:rPr lang="en-US" sz="1300" b="1" i="1" spc="-20" dirty="0" err="1">
                <a:solidFill>
                  <a:srgbClr val="000000"/>
                </a:solidFill>
                <a:latin typeface="Arial"/>
                <a:ea typeface="+mn-ea"/>
                <a:cs typeface="+mn-cs"/>
              </a:rPr>
              <a:t>презентация</a:t>
            </a:r>
            <a:r>
              <a:rPr lang="en-US" sz="1300" b="1" i="1" spc="-20" dirty="0">
                <a:solidFill>
                  <a:srgbClr val="000000"/>
                </a:solidFill>
                <a:latin typeface="Arial"/>
                <a:ea typeface="+mn-ea"/>
                <a:cs typeface="+mn-cs"/>
              </a:rPr>
              <a:t> </a:t>
            </a:r>
            <a:r>
              <a:rPr lang="en-US" sz="1300" b="1" i="1" spc="-20" dirty="0" err="1" smtClean="0">
                <a:solidFill>
                  <a:srgbClr val="000000"/>
                </a:solidFill>
                <a:latin typeface="Arial"/>
                <a:ea typeface="+mn-ea"/>
                <a:cs typeface="+mn-cs"/>
              </a:rPr>
              <a:t>не</a:t>
            </a:r>
            <a:r>
              <a:rPr lang="ru-RU" sz="1300" i="1" spc="-20" dirty="0" smtClean="0">
                <a:solidFill>
                  <a:srgbClr val="000000"/>
                </a:solidFill>
                <a:latin typeface="Arial"/>
              </a:rPr>
              <a:t> </a:t>
            </a:r>
            <a:r>
              <a:rPr lang="en-US" sz="1300" b="1" i="1" spc="-20" dirty="0" err="1" smtClean="0">
                <a:solidFill>
                  <a:srgbClr val="000000"/>
                </a:solidFill>
                <a:latin typeface="Arial"/>
                <a:ea typeface="+mn-ea"/>
                <a:cs typeface="+mn-cs"/>
              </a:rPr>
              <a:t>имеет</a:t>
            </a:r>
            <a:r>
              <a:rPr lang="en-US" sz="1300" b="1" i="1" spc="-20" dirty="0" smtClean="0">
                <a:solidFill>
                  <a:srgbClr val="000000"/>
                </a:solidFill>
                <a:latin typeface="Arial"/>
                <a:ea typeface="+mn-ea"/>
                <a:cs typeface="+mn-cs"/>
              </a:rPr>
              <a:t> </a:t>
            </a:r>
            <a:r>
              <a:rPr lang="en-US" sz="1300" b="1" i="1" spc="-20" dirty="0" err="1">
                <a:solidFill>
                  <a:srgbClr val="000000"/>
                </a:solidFill>
                <a:latin typeface="Arial"/>
                <a:ea typeface="+mn-ea"/>
                <a:cs typeface="+mn-cs"/>
              </a:rPr>
              <a:t>отношения</a:t>
            </a:r>
            <a:r>
              <a:rPr lang="en-US" sz="1300" b="1" i="1" spc="-20" dirty="0">
                <a:solidFill>
                  <a:srgbClr val="000000"/>
                </a:solidFill>
                <a:latin typeface="Arial"/>
                <a:ea typeface="+mn-ea"/>
                <a:cs typeface="+mn-cs"/>
              </a:rPr>
              <a:t> </a:t>
            </a:r>
            <a:r>
              <a:rPr lang="en-US" sz="1300" b="1" i="1" spc="-20" dirty="0" smtClean="0">
                <a:solidFill>
                  <a:srgbClr val="000000"/>
                </a:solidFill>
                <a:latin typeface="Arial"/>
                <a:ea typeface="+mn-ea"/>
                <a:cs typeface="+mn-cs"/>
              </a:rPr>
              <a:t>к</a:t>
            </a:r>
            <a:r>
              <a:rPr lang="ru-RU"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Вашему</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лицензионному соглашению, подписке или любому другому соглашению с SAP</a:t>
            </a:r>
            <a:r>
              <a:rPr lang="en-US"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Компания</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SAP </a:t>
            </a:r>
            <a:r>
              <a:rPr lang="en-US" sz="1300" b="1" i="1" spc="-20" dirty="0" err="1" smtClean="0">
                <a:solidFill>
                  <a:srgbClr val="000000"/>
                </a:solidFill>
                <a:latin typeface="Arial"/>
                <a:ea typeface="+mn-ea"/>
                <a:cs typeface="+mn-cs"/>
              </a:rPr>
              <a:t>не</a:t>
            </a:r>
            <a:r>
              <a:rPr lang="ru-RU"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обязуется</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придерживаться курса развития бизнеса, изложенного в настоящей презентации, </a:t>
            </a:r>
            <a:r>
              <a:rPr lang="en-US" sz="1300" b="1" i="1" spc="-20" dirty="0" smtClean="0">
                <a:solidFill>
                  <a:srgbClr val="000000"/>
                </a:solidFill>
                <a:latin typeface="Arial"/>
                <a:ea typeface="+mn-ea"/>
                <a:cs typeface="+mn-cs"/>
              </a:rPr>
              <a:t>а</a:t>
            </a:r>
            <a:r>
              <a:rPr lang="ru-RU"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также</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не берет на себя </a:t>
            </a:r>
            <a:r>
              <a:rPr lang="en-US" sz="1300" b="1" i="1" spc="-20" dirty="0" err="1">
                <a:solidFill>
                  <a:srgbClr val="000000"/>
                </a:solidFill>
                <a:latin typeface="Arial"/>
                <a:ea typeface="+mn-ea"/>
                <a:cs typeface="+mn-cs"/>
              </a:rPr>
              <a:t>обязательств</a:t>
            </a:r>
            <a:r>
              <a:rPr lang="en-US" sz="1300" b="1" i="1" spc="-20" dirty="0">
                <a:solidFill>
                  <a:srgbClr val="000000"/>
                </a:solidFill>
                <a:latin typeface="Arial"/>
                <a:ea typeface="+mn-ea"/>
                <a:cs typeface="+mn-cs"/>
              </a:rPr>
              <a:t> </a:t>
            </a:r>
            <a:r>
              <a:rPr lang="en-US" sz="1300" b="1" i="1" spc="-20" dirty="0" err="1" smtClean="0">
                <a:solidFill>
                  <a:srgbClr val="000000"/>
                </a:solidFill>
                <a:latin typeface="Arial"/>
                <a:ea typeface="+mn-ea"/>
                <a:cs typeface="+mn-cs"/>
              </a:rPr>
              <a:t>по</a:t>
            </a:r>
            <a:r>
              <a:rPr lang="ru-RU" sz="1300" i="1" spc="-20" dirty="0" smtClean="0">
                <a:solidFill>
                  <a:srgbClr val="000000"/>
                </a:solidFill>
                <a:latin typeface="Arial"/>
              </a:rPr>
              <a:t> </a:t>
            </a:r>
            <a:r>
              <a:rPr lang="en-US" sz="1300" b="1" i="1" spc="-20" dirty="0" err="1" smtClean="0">
                <a:solidFill>
                  <a:srgbClr val="000000"/>
                </a:solidFill>
                <a:latin typeface="Arial"/>
                <a:ea typeface="+mn-ea"/>
                <a:cs typeface="+mn-cs"/>
              </a:rPr>
              <a:t>разработке</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или </a:t>
            </a:r>
            <a:r>
              <a:rPr lang="en-US" sz="1300" b="1" i="1" spc="-20" dirty="0" err="1">
                <a:solidFill>
                  <a:srgbClr val="000000"/>
                </a:solidFill>
                <a:latin typeface="Arial"/>
                <a:ea typeface="+mn-ea"/>
                <a:cs typeface="+mn-cs"/>
              </a:rPr>
              <a:t>включению</a:t>
            </a:r>
            <a:r>
              <a:rPr lang="en-US" sz="1300" b="1" i="1" spc="-20" dirty="0">
                <a:solidFill>
                  <a:srgbClr val="000000"/>
                </a:solidFill>
                <a:latin typeface="Arial"/>
                <a:ea typeface="+mn-ea"/>
                <a:cs typeface="+mn-cs"/>
              </a:rPr>
              <a:t> в </a:t>
            </a:r>
            <a:r>
              <a:rPr lang="en-US" sz="1300" b="1" i="1" spc="-20" dirty="0" err="1">
                <a:solidFill>
                  <a:srgbClr val="000000"/>
                </a:solidFill>
                <a:latin typeface="Arial"/>
                <a:ea typeface="+mn-ea"/>
                <a:cs typeface="+mn-cs"/>
              </a:rPr>
              <a:t>новый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релиз</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функциональных</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возможностей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упомянутых</a:t>
            </a:r>
            <a:r>
              <a:rPr lang="en-US" sz="1300" b="1" i="1" spc="-20" dirty="0">
                <a:solidFill>
                  <a:srgbClr val="000000"/>
                </a:solidFill>
                <a:latin typeface="Arial"/>
                <a:ea typeface="+mn-ea"/>
                <a:cs typeface="+mn-cs"/>
              </a:rPr>
              <a:t> </a:t>
            </a:r>
            <a:r>
              <a:rPr lang="en-US" sz="1300" b="1" i="1" spc="-20" dirty="0" smtClean="0">
                <a:solidFill>
                  <a:srgbClr val="000000"/>
                </a:solidFill>
                <a:latin typeface="Arial"/>
                <a:ea typeface="+mn-ea"/>
                <a:cs typeface="+mn-cs"/>
              </a:rPr>
              <a:t>в</a:t>
            </a:r>
            <a:r>
              <a:rPr lang="ru-RU"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ней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Настоящий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документ</a:t>
            </a:r>
            <a:r>
              <a:rPr lang="en-US" sz="1300" b="1" i="1" spc="-20" dirty="0">
                <a:solidFill>
                  <a:srgbClr val="000000"/>
                </a:solidFill>
                <a:latin typeface="Arial"/>
                <a:ea typeface="+mn-ea"/>
                <a:cs typeface="+mn-cs"/>
              </a:rPr>
              <a:t> или </a:t>
            </a:r>
            <a:r>
              <a:rPr lang="en-US" sz="1300" b="1" i="1" spc="-20" dirty="0" err="1">
                <a:solidFill>
                  <a:srgbClr val="000000"/>
                </a:solidFill>
                <a:latin typeface="Arial"/>
                <a:ea typeface="+mn-ea"/>
                <a:cs typeface="+mn-cs"/>
              </a:rPr>
              <a:t>любая</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связанная</a:t>
            </a:r>
            <a:r>
              <a:rPr lang="en-US" sz="1300" b="1" i="1" spc="-20" dirty="0">
                <a:solidFill>
                  <a:srgbClr val="000000"/>
                </a:solidFill>
                <a:latin typeface="Arial"/>
                <a:ea typeface="+mn-ea"/>
                <a:cs typeface="+mn-cs"/>
              </a:rPr>
              <a:t> </a:t>
            </a:r>
            <a:r>
              <a:rPr lang="en-US" sz="1300" b="1" i="1" spc="-20" dirty="0" smtClean="0">
                <a:solidFill>
                  <a:srgbClr val="000000"/>
                </a:solidFill>
                <a:latin typeface="Arial"/>
                <a:ea typeface="+mn-ea"/>
                <a:cs typeface="+mn-cs"/>
              </a:rPr>
              <a:t>с</a:t>
            </a:r>
            <a:r>
              <a:rPr lang="ru-RU"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ним</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презентация, </a:t>
            </a:r>
            <a:r>
              <a:rPr lang="en-US" sz="1300" b="1" i="1" spc="-20" dirty="0" err="1">
                <a:solidFill>
                  <a:srgbClr val="000000"/>
                </a:solidFill>
                <a:latin typeface="Arial"/>
                <a:ea typeface="+mn-ea"/>
                <a:cs typeface="+mn-cs"/>
              </a:rPr>
              <a:t>стратегия</a:t>
            </a:r>
            <a:r>
              <a:rPr lang="en-US" sz="1300" b="1" i="1" spc="-20" dirty="0">
                <a:solidFill>
                  <a:srgbClr val="000000"/>
                </a:solidFill>
                <a:latin typeface="Arial"/>
                <a:ea typeface="+mn-ea"/>
                <a:cs typeface="+mn-cs"/>
              </a:rPr>
              <a:t> SAP и </a:t>
            </a:r>
            <a:r>
              <a:rPr lang="en-US" sz="1300" b="1" i="1" spc="-20" dirty="0" err="1">
                <a:solidFill>
                  <a:srgbClr val="000000"/>
                </a:solidFill>
                <a:latin typeface="Arial"/>
                <a:ea typeface="+mn-ea"/>
                <a:cs typeface="+mn-cs"/>
              </a:rPr>
              <a:t>план</a:t>
            </a:r>
            <a:r>
              <a:rPr lang="en-US" sz="1300" b="1" i="1" spc="-20" dirty="0">
                <a:solidFill>
                  <a:srgbClr val="000000"/>
                </a:solidFill>
                <a:latin typeface="Arial"/>
                <a:ea typeface="+mn-ea"/>
                <a:cs typeface="+mn-cs"/>
              </a:rPr>
              <a:t> развития </a:t>
            </a:r>
            <a:r>
              <a:rPr lang="en-US" sz="1300" b="1" i="1" spc="-20" dirty="0" err="1">
                <a:solidFill>
                  <a:srgbClr val="000000"/>
                </a:solidFill>
                <a:latin typeface="Arial"/>
                <a:ea typeface="+mn-ea"/>
                <a:cs typeface="+mn-cs"/>
              </a:rPr>
              <a:t>продуктов</a:t>
            </a:r>
            <a:r>
              <a:rPr lang="en-US" sz="1300" b="1" i="1" spc="-20" dirty="0">
                <a:solidFill>
                  <a:srgbClr val="000000"/>
                </a:solidFill>
                <a:latin typeface="Arial"/>
                <a:ea typeface="+mn-ea"/>
                <a:cs typeface="+mn-cs"/>
              </a:rPr>
              <a:t> </a:t>
            </a:r>
            <a:r>
              <a:rPr lang="en-US" sz="1300" b="1" i="1" spc="-20" dirty="0" err="1" smtClean="0">
                <a:solidFill>
                  <a:srgbClr val="000000"/>
                </a:solidFill>
                <a:latin typeface="Arial"/>
                <a:ea typeface="+mn-ea"/>
                <a:cs typeface="+mn-cs"/>
              </a:rPr>
              <a:t>мо</a:t>
            </a:r>
            <a:r>
              <a:rPr lang="ru-RU" sz="1300" b="1" i="1" spc="-20" dirty="0" smtClean="0">
                <a:solidFill>
                  <a:srgbClr val="000000"/>
                </a:solidFill>
                <a:latin typeface="Arial"/>
                <a:ea typeface="+mn-ea"/>
                <a:cs typeface="+mn-cs"/>
              </a:rPr>
              <a:t>гут </a:t>
            </a:r>
            <a:r>
              <a:rPr lang="en-US" sz="1300" b="1" i="1" spc="-20" dirty="0" smtClean="0">
                <a:solidFill>
                  <a:srgbClr val="000000"/>
                </a:solidFill>
                <a:latin typeface="Arial"/>
                <a:ea typeface="+mn-ea"/>
                <a:cs typeface="+mn-cs"/>
              </a:rPr>
              <a:t>быть </a:t>
            </a:r>
            <a:r>
              <a:rPr lang="en-US" sz="1300" b="1" i="1" spc="-20" dirty="0" err="1" smtClean="0">
                <a:solidFill>
                  <a:srgbClr val="000000"/>
                </a:solidFill>
                <a:latin typeface="Arial"/>
                <a:ea typeface="+mn-ea"/>
                <a:cs typeface="+mn-cs"/>
              </a:rPr>
              <a:t>изменен</a:t>
            </a:r>
            <a:r>
              <a:rPr lang="ru-RU" sz="1300" b="1" i="1" spc="-20" dirty="0" err="1" smtClean="0">
                <a:solidFill>
                  <a:srgbClr val="000000"/>
                </a:solidFill>
                <a:latin typeface="Arial"/>
                <a:ea typeface="+mn-ea"/>
                <a:cs typeface="+mn-cs"/>
              </a:rPr>
              <a:t>ы</a:t>
            </a:r>
            <a:r>
              <a:rPr lang="en-US" sz="1300" b="1" i="1" spc="-20" dirty="0" smtClean="0">
                <a:solidFill>
                  <a:srgbClr val="000000"/>
                </a:solidFill>
                <a:latin typeface="Arial"/>
                <a:ea typeface="+mn-ea"/>
                <a:cs typeface="+mn-cs"/>
              </a:rPr>
              <a:t> </a:t>
            </a:r>
            <a:r>
              <a:rPr lang="en-US" sz="1300" b="1" i="1" spc="-20" dirty="0" err="1">
                <a:solidFill>
                  <a:srgbClr val="000000"/>
                </a:solidFill>
                <a:latin typeface="Arial"/>
                <a:ea typeface="+mn-ea"/>
                <a:cs typeface="+mn-cs"/>
              </a:rPr>
              <a:t>компанией</a:t>
            </a:r>
            <a:r>
              <a:rPr lang="en-US" sz="1300" b="1" i="1" spc="-20" dirty="0">
                <a:solidFill>
                  <a:srgbClr val="000000"/>
                </a:solidFill>
                <a:latin typeface="Arial"/>
                <a:ea typeface="+mn-ea"/>
                <a:cs typeface="+mn-cs"/>
              </a:rPr>
              <a:t> SAP в </a:t>
            </a:r>
            <a:r>
              <a:rPr lang="en-US" sz="1300" b="1" i="1" spc="-20" dirty="0" err="1">
                <a:solidFill>
                  <a:srgbClr val="000000"/>
                </a:solidFill>
                <a:latin typeface="Arial"/>
                <a:ea typeface="+mn-ea"/>
                <a:cs typeface="+mn-cs"/>
              </a:rPr>
              <a:t>любое</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время</a:t>
            </a:r>
            <a:r>
              <a:rPr lang="en-US" sz="1300" b="1" i="1" spc="-20" dirty="0">
                <a:solidFill>
                  <a:srgbClr val="000000"/>
                </a:solidFill>
                <a:latin typeface="Arial"/>
                <a:ea typeface="+mn-ea"/>
                <a:cs typeface="+mn-cs"/>
              </a:rPr>
              <a:t> </a:t>
            </a:r>
            <a:r>
              <a:rPr lang="en-US" sz="1300" b="1" i="1" spc="-20" dirty="0" err="1" smtClean="0">
                <a:solidFill>
                  <a:srgbClr val="000000"/>
                </a:solidFill>
                <a:latin typeface="Arial"/>
                <a:ea typeface="+mn-ea"/>
                <a:cs typeface="+mn-cs"/>
              </a:rPr>
              <a:t>по</a:t>
            </a:r>
            <a:r>
              <a:rPr lang="ru-RU" sz="1300" i="1" spc="-20" dirty="0" smtClean="0">
                <a:solidFill>
                  <a:srgbClr val="000000"/>
                </a:solidFill>
                <a:latin typeface="Arial"/>
              </a:rPr>
              <a:t> </a:t>
            </a:r>
            <a:r>
              <a:rPr lang="en-US" sz="1300" b="1" i="1" spc="-20" dirty="0" err="1" smtClean="0">
                <a:solidFill>
                  <a:srgbClr val="000000"/>
                </a:solidFill>
                <a:latin typeface="Arial"/>
                <a:ea typeface="+mn-ea"/>
                <a:cs typeface="+mn-cs"/>
              </a:rPr>
              <a:t>любой</a:t>
            </a:r>
            <a:r>
              <a:rPr lang="en-US" sz="1300" b="1" i="1" spc="-20" dirty="0" smtClean="0">
                <a:solidFill>
                  <a:srgbClr val="000000"/>
                </a:solidFill>
                <a:latin typeface="Arial"/>
                <a:ea typeface="+mn-ea"/>
                <a:cs typeface="+mn-cs"/>
              </a:rPr>
              <a:t> </a:t>
            </a:r>
            <a:r>
              <a:rPr lang="en-US" sz="1300" b="1" i="1" spc="-20" dirty="0" err="1">
                <a:solidFill>
                  <a:srgbClr val="000000"/>
                </a:solidFill>
                <a:latin typeface="Arial"/>
                <a:ea typeface="+mn-ea"/>
                <a:cs typeface="+mn-cs"/>
              </a:rPr>
              <a:t>причине</a:t>
            </a:r>
            <a:r>
              <a:rPr lang="en-US" sz="1300" b="1" i="1" spc="-20" dirty="0">
                <a:solidFill>
                  <a:srgbClr val="000000"/>
                </a:solidFill>
                <a:latin typeface="Arial"/>
                <a:ea typeface="+mn-ea"/>
                <a:cs typeface="+mn-cs"/>
              </a:rPr>
              <a:t> без </a:t>
            </a:r>
            <a:r>
              <a:rPr lang="en-US" sz="1300" b="1" i="1" spc="-20" dirty="0" err="1">
                <a:solidFill>
                  <a:srgbClr val="000000"/>
                </a:solidFill>
                <a:latin typeface="Arial"/>
                <a:ea typeface="+mn-ea"/>
                <a:cs typeface="+mn-cs"/>
              </a:rPr>
              <a:t>предварительного</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уведомления</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Информация</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представленная</a:t>
            </a:r>
            <a:r>
              <a:rPr lang="en-US" sz="1300" b="1" i="1" spc="-20" dirty="0">
                <a:solidFill>
                  <a:srgbClr val="000000"/>
                </a:solidFill>
                <a:latin typeface="Arial"/>
                <a:ea typeface="+mn-ea"/>
                <a:cs typeface="+mn-cs"/>
              </a:rPr>
              <a:t> в настоящей презентации, не </a:t>
            </a:r>
            <a:r>
              <a:rPr lang="en-US" sz="1300" b="1" i="1" spc="-20" dirty="0" err="1">
                <a:solidFill>
                  <a:srgbClr val="000000"/>
                </a:solidFill>
                <a:latin typeface="Arial"/>
                <a:ea typeface="+mn-ea"/>
                <a:cs typeface="+mn-cs"/>
              </a:rPr>
              <a:t>представляет</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собой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намерение</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обещание</a:t>
            </a:r>
            <a:r>
              <a:rPr lang="en-US" sz="1300" b="1" i="1" spc="-20" dirty="0">
                <a:solidFill>
                  <a:srgbClr val="000000"/>
                </a:solidFill>
                <a:latin typeface="Arial"/>
                <a:ea typeface="+mn-ea"/>
                <a:cs typeface="+mn-cs"/>
              </a:rPr>
              <a:t> </a:t>
            </a:r>
            <a:r>
              <a:rPr lang="en-US" sz="1300" b="1" i="1" spc="-20" dirty="0" err="1" smtClean="0">
                <a:solidFill>
                  <a:srgbClr val="000000"/>
                </a:solidFill>
                <a:latin typeface="Arial"/>
                <a:ea typeface="+mn-ea"/>
                <a:cs typeface="+mn-cs"/>
              </a:rPr>
              <a:t>или</a:t>
            </a:r>
            <a:r>
              <a:rPr lang="ru-RU"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юридическое</a:t>
            </a:r>
            <a:r>
              <a:rPr lang="en-US" sz="1300" b="1" i="1" spc="-20" dirty="0" smtClean="0">
                <a:solidFill>
                  <a:srgbClr val="000000"/>
                </a:solidFill>
                <a:latin typeface="Arial"/>
                <a:ea typeface="+mn-ea"/>
                <a:cs typeface="+mn-cs"/>
              </a:rPr>
              <a:t> </a:t>
            </a:r>
            <a:r>
              <a:rPr lang="en-US" sz="1300" b="1" i="1" spc="-20" dirty="0" err="1">
                <a:solidFill>
                  <a:srgbClr val="000000"/>
                </a:solidFill>
                <a:latin typeface="Arial"/>
                <a:ea typeface="+mn-ea"/>
                <a:cs typeface="+mn-cs"/>
              </a:rPr>
              <a:t>обязательство</a:t>
            </a:r>
            <a:r>
              <a:rPr lang="en-US" sz="1300" b="1" i="1" spc="-20" dirty="0">
                <a:solidFill>
                  <a:srgbClr val="000000"/>
                </a:solidFill>
                <a:latin typeface="Arial"/>
                <a:ea typeface="+mn-ea"/>
                <a:cs typeface="+mn-cs"/>
              </a:rPr>
              <a:t> </a:t>
            </a:r>
            <a:r>
              <a:rPr lang="en-US" sz="1300" b="1" i="1" spc="-20" dirty="0" err="1" smtClean="0">
                <a:solidFill>
                  <a:srgbClr val="000000"/>
                </a:solidFill>
                <a:latin typeface="Arial"/>
                <a:ea typeface="+mn-ea"/>
                <a:cs typeface="+mn-cs"/>
              </a:rPr>
              <a:t>по</a:t>
            </a:r>
            <a:r>
              <a:rPr lang="ru-RU" sz="1300" i="1" spc="-20" dirty="0" smtClean="0">
                <a:solidFill>
                  <a:srgbClr val="000000"/>
                </a:solidFill>
                <a:latin typeface="Arial"/>
              </a:rPr>
              <a:t> </a:t>
            </a:r>
            <a:r>
              <a:rPr lang="en-US" sz="1300" b="1" i="1" spc="-20" dirty="0" err="1" smtClean="0">
                <a:solidFill>
                  <a:srgbClr val="000000"/>
                </a:solidFill>
                <a:latin typeface="Arial"/>
                <a:ea typeface="+mn-ea"/>
                <a:cs typeface="+mn-cs"/>
              </a:rPr>
              <a:t>поставке</a:t>
            </a:r>
            <a:r>
              <a:rPr lang="en-US" sz="1300" b="1" i="1" spc="-20" dirty="0" smtClean="0">
                <a:solidFill>
                  <a:srgbClr val="000000"/>
                </a:solidFill>
                <a:latin typeface="Arial"/>
                <a:ea typeface="+mn-ea"/>
                <a:cs typeface="+mn-cs"/>
              </a:rPr>
              <a:t> </a:t>
            </a:r>
            <a:r>
              <a:rPr lang="en-US" sz="1300" b="1" i="1" spc="-20" dirty="0" err="1">
                <a:solidFill>
                  <a:srgbClr val="000000"/>
                </a:solidFill>
                <a:latin typeface="Arial"/>
                <a:ea typeface="+mn-ea"/>
                <a:cs typeface="+mn-cs"/>
              </a:rPr>
              <a:t>каких-либо</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материалов</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программного</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кода</a:t>
            </a:r>
            <a:r>
              <a:rPr lang="en-US" sz="1300" b="1" i="1" spc="-20" dirty="0">
                <a:solidFill>
                  <a:srgbClr val="000000"/>
                </a:solidFill>
                <a:latin typeface="Arial"/>
                <a:ea typeface="+mn-ea"/>
                <a:cs typeface="+mn-cs"/>
              </a:rPr>
              <a:t> или </a:t>
            </a:r>
            <a:r>
              <a:rPr lang="en-US" sz="1300" b="1" i="1" spc="-20" dirty="0" err="1">
                <a:solidFill>
                  <a:srgbClr val="000000"/>
                </a:solidFill>
                <a:latin typeface="Arial"/>
                <a:ea typeface="+mn-ea"/>
                <a:cs typeface="+mn-cs"/>
              </a:rPr>
              <a:t>функциональных</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возможностей</a:t>
            </a:r>
            <a:r>
              <a:rPr lang="en-US"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Данная</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презентация </a:t>
            </a:r>
            <a:r>
              <a:rPr lang="en-US" sz="1300" b="1" i="1" spc="-20" dirty="0" err="1">
                <a:solidFill>
                  <a:srgbClr val="000000"/>
                </a:solidFill>
                <a:latin typeface="Arial"/>
                <a:ea typeface="+mn-ea"/>
                <a:cs typeface="+mn-cs"/>
              </a:rPr>
              <a:t>предоставляется</a:t>
            </a:r>
            <a:r>
              <a:rPr lang="en-US" sz="1300" b="1" i="1" spc="-20" dirty="0">
                <a:solidFill>
                  <a:srgbClr val="000000"/>
                </a:solidFill>
                <a:latin typeface="Arial"/>
                <a:ea typeface="+mn-ea"/>
                <a:cs typeface="+mn-cs"/>
              </a:rPr>
              <a:t> без </a:t>
            </a:r>
            <a:r>
              <a:rPr lang="en-US" sz="1300" b="1" i="1" spc="-20" dirty="0" err="1">
                <a:solidFill>
                  <a:srgbClr val="000000"/>
                </a:solidFill>
                <a:latin typeface="Arial"/>
                <a:ea typeface="+mn-ea"/>
                <a:cs typeface="+mn-cs"/>
              </a:rPr>
              <a:t>каких-либо</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гарантий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явных</a:t>
            </a:r>
            <a:r>
              <a:rPr lang="en-US" sz="1300" b="1" i="1" spc="-20" dirty="0">
                <a:solidFill>
                  <a:srgbClr val="000000"/>
                </a:solidFill>
                <a:latin typeface="Arial"/>
                <a:ea typeface="+mn-ea"/>
                <a:cs typeface="+mn-cs"/>
              </a:rPr>
              <a:t> или </a:t>
            </a:r>
            <a:r>
              <a:rPr lang="en-US" sz="1300" b="1" i="1" spc="-20" dirty="0" err="1">
                <a:solidFill>
                  <a:srgbClr val="000000"/>
                </a:solidFill>
                <a:latin typeface="Arial"/>
                <a:ea typeface="+mn-ea"/>
                <a:cs typeface="+mn-cs"/>
              </a:rPr>
              <a:t>подразумеваемых</a:t>
            </a:r>
            <a:r>
              <a:rPr lang="en-US" sz="1300" b="1" i="1" spc="-20" dirty="0">
                <a:solidFill>
                  <a:srgbClr val="000000"/>
                </a:solidFill>
                <a:latin typeface="Arial"/>
                <a:ea typeface="+mn-ea"/>
                <a:cs typeface="+mn-cs"/>
              </a:rPr>
              <a:t>, </a:t>
            </a:r>
            <a:r>
              <a:rPr lang="en-US" sz="1300" b="1" i="1" spc="-20" dirty="0" err="1" smtClean="0">
                <a:solidFill>
                  <a:srgbClr val="000000"/>
                </a:solidFill>
                <a:latin typeface="Arial"/>
                <a:ea typeface="+mn-ea"/>
                <a:cs typeface="+mn-cs"/>
              </a:rPr>
              <a:t>включая</a:t>
            </a:r>
            <a:r>
              <a:rPr lang="ru-RU" sz="1300" b="1" i="1" spc="-20" dirty="0" smtClean="0">
                <a:solidFill>
                  <a:srgbClr val="000000"/>
                </a:solidFill>
                <a:latin typeface="Arial"/>
                <a:ea typeface="+mn-ea"/>
                <a:cs typeface="+mn-cs"/>
              </a:rPr>
              <a:t> без ограничения </a:t>
            </a:r>
            <a:r>
              <a:rPr lang="en-US" sz="1300" b="1" i="1" spc="-20" dirty="0" err="1" smtClean="0">
                <a:solidFill>
                  <a:srgbClr val="000000"/>
                </a:solidFill>
                <a:latin typeface="Arial"/>
                <a:ea typeface="+mn-ea"/>
                <a:cs typeface="+mn-cs"/>
              </a:rPr>
              <a:t>подразумеваем</a:t>
            </a:r>
            <a:r>
              <a:rPr lang="ru-RU" sz="1300" b="1" i="1" spc="-20" dirty="0" err="1" smtClean="0">
                <a:solidFill>
                  <a:srgbClr val="000000"/>
                </a:solidFill>
                <a:latin typeface="Arial"/>
                <a:ea typeface="+mn-ea"/>
                <a:cs typeface="+mn-cs"/>
              </a:rPr>
              <a:t>ую</a:t>
            </a:r>
            <a:r>
              <a:rPr lang="en-US"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товарн</a:t>
            </a:r>
            <a:r>
              <a:rPr lang="ru-RU" sz="1300" b="1" i="1" spc="-20" dirty="0" err="1" smtClean="0">
                <a:solidFill>
                  <a:srgbClr val="000000"/>
                </a:solidFill>
                <a:latin typeface="Arial"/>
                <a:ea typeface="+mn-ea"/>
                <a:cs typeface="+mn-cs"/>
              </a:rPr>
              <a:t>ую</a:t>
            </a:r>
            <a:r>
              <a:rPr lang="en-US"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пригодност</a:t>
            </a:r>
            <a:r>
              <a:rPr lang="ru-RU" sz="1300" b="1" i="1" spc="-20" dirty="0" err="1" smtClean="0">
                <a:solidFill>
                  <a:srgbClr val="000000"/>
                </a:solidFill>
                <a:latin typeface="Arial"/>
                <a:ea typeface="+mn-ea"/>
                <a:cs typeface="+mn-cs"/>
              </a:rPr>
              <a:t>ь</a:t>
            </a:r>
            <a:r>
              <a:rPr lang="en-US"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пригодност</a:t>
            </a:r>
            <a:r>
              <a:rPr lang="ru-RU" sz="1300" b="1" i="1" spc="-20" dirty="0" err="1" smtClean="0">
                <a:solidFill>
                  <a:srgbClr val="000000"/>
                </a:solidFill>
                <a:latin typeface="Arial"/>
                <a:ea typeface="+mn-ea"/>
                <a:cs typeface="+mn-cs"/>
              </a:rPr>
              <a:t>ь</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для </a:t>
            </a:r>
            <a:r>
              <a:rPr lang="en-US" sz="1300" b="1" i="1" spc="-20" dirty="0" err="1">
                <a:solidFill>
                  <a:srgbClr val="000000"/>
                </a:solidFill>
                <a:latin typeface="Arial"/>
                <a:ea typeface="+mn-ea"/>
                <a:cs typeface="+mn-cs"/>
              </a:rPr>
              <a:t>конкретной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цели</a:t>
            </a:r>
            <a:r>
              <a:rPr lang="en-US" sz="1300" b="1" i="1" spc="-20" dirty="0">
                <a:solidFill>
                  <a:srgbClr val="000000"/>
                </a:solidFill>
                <a:latin typeface="Arial"/>
                <a:ea typeface="+mn-ea"/>
                <a:cs typeface="+mn-cs"/>
              </a:rPr>
              <a:t> или </a:t>
            </a:r>
            <a:r>
              <a:rPr lang="en-US" sz="1300" b="1" i="1" spc="-20" dirty="0" err="1" smtClean="0">
                <a:solidFill>
                  <a:srgbClr val="000000"/>
                </a:solidFill>
                <a:latin typeface="Arial"/>
                <a:ea typeface="+mn-ea"/>
                <a:cs typeface="+mn-cs"/>
              </a:rPr>
              <a:t>отсутстви</a:t>
            </a:r>
            <a:r>
              <a:rPr lang="ru-RU" sz="1300" b="1" i="1" spc="-20" dirty="0" smtClean="0">
                <a:solidFill>
                  <a:srgbClr val="000000"/>
                </a:solidFill>
                <a:latin typeface="Arial"/>
                <a:ea typeface="+mn-ea"/>
                <a:cs typeface="+mn-cs"/>
              </a:rPr>
              <a:t>е</a:t>
            </a:r>
            <a:r>
              <a:rPr lang="en-US" sz="1300" b="1" i="1" spc="-20" dirty="0" smtClean="0">
                <a:solidFill>
                  <a:srgbClr val="000000"/>
                </a:solidFill>
                <a:latin typeface="Arial"/>
                <a:ea typeface="+mn-ea"/>
                <a:cs typeface="+mn-cs"/>
              </a:rPr>
              <a:t> </a:t>
            </a:r>
            <a:r>
              <a:rPr lang="en-US" sz="1300" b="1" i="1" spc="-20" dirty="0" err="1">
                <a:solidFill>
                  <a:srgbClr val="000000"/>
                </a:solidFill>
                <a:latin typeface="Arial"/>
                <a:ea typeface="+mn-ea"/>
                <a:cs typeface="+mn-cs"/>
              </a:rPr>
              <a:t>нарушений</a:t>
            </a:r>
            <a:r>
              <a:rPr lang="en-US"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Данная</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презентация </a:t>
            </a:r>
            <a:r>
              <a:rPr lang="en-US" sz="1300" b="1" i="1" spc="-20" dirty="0" err="1">
                <a:solidFill>
                  <a:srgbClr val="000000"/>
                </a:solidFill>
                <a:latin typeface="Arial"/>
                <a:ea typeface="+mn-ea"/>
                <a:cs typeface="+mn-cs"/>
              </a:rPr>
              <a:t>носит</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исключительно</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информационный</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характер</a:t>
            </a:r>
            <a:r>
              <a:rPr lang="en-US" sz="1300" b="1" i="1" spc="-20" dirty="0">
                <a:solidFill>
                  <a:srgbClr val="000000"/>
                </a:solidFill>
                <a:latin typeface="Arial"/>
                <a:ea typeface="+mn-ea"/>
                <a:cs typeface="+mn-cs"/>
              </a:rPr>
              <a:t> и не может быть </a:t>
            </a:r>
            <a:r>
              <a:rPr lang="en-US" sz="1300" b="1" i="1" spc="-20" dirty="0" err="1">
                <a:solidFill>
                  <a:srgbClr val="000000"/>
                </a:solidFill>
                <a:latin typeface="Arial"/>
                <a:ea typeface="+mn-ea"/>
                <a:cs typeface="+mn-cs"/>
              </a:rPr>
              <a:t>включена</a:t>
            </a:r>
            <a:r>
              <a:rPr lang="en-US" sz="1300" b="1" i="1" spc="-20" dirty="0">
                <a:solidFill>
                  <a:srgbClr val="000000"/>
                </a:solidFill>
                <a:latin typeface="Arial"/>
                <a:ea typeface="+mn-ea"/>
                <a:cs typeface="+mn-cs"/>
              </a:rPr>
              <a:t> в </a:t>
            </a:r>
            <a:r>
              <a:rPr lang="en-US" sz="1300" b="1" i="1" spc="-20" dirty="0" err="1">
                <a:solidFill>
                  <a:srgbClr val="000000"/>
                </a:solidFill>
                <a:latin typeface="Arial"/>
                <a:ea typeface="+mn-ea"/>
                <a:cs typeface="+mn-cs"/>
              </a:rPr>
              <a:t>контракт</a:t>
            </a:r>
            <a:r>
              <a:rPr lang="en-US" sz="1300" b="1" i="1" spc="-20" dirty="0">
                <a:solidFill>
                  <a:srgbClr val="000000"/>
                </a:solidFill>
                <a:latin typeface="Arial"/>
                <a:ea typeface="+mn-ea"/>
                <a:cs typeface="+mn-cs"/>
              </a:rPr>
              <a:t>. Компания SAP не </a:t>
            </a:r>
            <a:r>
              <a:rPr lang="en-US" sz="1300" b="1" i="1" spc="-20" dirty="0" err="1">
                <a:solidFill>
                  <a:srgbClr val="000000"/>
                </a:solidFill>
                <a:latin typeface="Arial"/>
                <a:ea typeface="+mn-ea"/>
                <a:cs typeface="+mn-cs"/>
              </a:rPr>
              <a:t>несет</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ответственности</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за</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ошибки</a:t>
            </a:r>
            <a:r>
              <a:rPr lang="en-US" sz="1300" b="1" i="1" spc="-20" dirty="0">
                <a:solidFill>
                  <a:srgbClr val="000000"/>
                </a:solidFill>
                <a:latin typeface="Arial"/>
                <a:ea typeface="+mn-ea"/>
                <a:cs typeface="+mn-cs"/>
              </a:rPr>
              <a:t> или </a:t>
            </a:r>
            <a:r>
              <a:rPr lang="en-US" sz="1300" b="1" i="1" spc="-20" dirty="0" err="1">
                <a:solidFill>
                  <a:srgbClr val="000000"/>
                </a:solidFill>
                <a:latin typeface="Arial"/>
                <a:ea typeface="+mn-ea"/>
                <a:cs typeface="+mn-cs"/>
              </a:rPr>
              <a:t>неточности</a:t>
            </a:r>
            <a:r>
              <a:rPr lang="en-US" sz="1300" b="1" i="1" spc="-20" dirty="0">
                <a:solidFill>
                  <a:srgbClr val="000000"/>
                </a:solidFill>
                <a:latin typeface="Arial"/>
                <a:ea typeface="+mn-ea"/>
                <a:cs typeface="+mn-cs"/>
              </a:rPr>
              <a:t> в </a:t>
            </a:r>
            <a:r>
              <a:rPr lang="en-US" sz="1300" b="1" i="1" spc="-20" dirty="0" err="1">
                <a:solidFill>
                  <a:srgbClr val="000000"/>
                </a:solidFill>
                <a:latin typeface="Arial"/>
                <a:ea typeface="+mn-ea"/>
                <a:cs typeface="+mn-cs"/>
              </a:rPr>
              <a:t>данном</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документе</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за</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исключением</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случаев</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когда</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убытки</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были</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вызваны</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преднамеренными</a:t>
            </a:r>
            <a:r>
              <a:rPr lang="en-US" sz="1300" b="1" i="1" spc="-20" dirty="0">
                <a:solidFill>
                  <a:srgbClr val="000000"/>
                </a:solidFill>
                <a:latin typeface="Arial"/>
                <a:ea typeface="+mn-ea"/>
                <a:cs typeface="+mn-cs"/>
              </a:rPr>
              <a:t> </a:t>
            </a:r>
            <a:r>
              <a:rPr lang="en-US" sz="1300" b="1" i="1" spc="-20" dirty="0" err="1">
                <a:solidFill>
                  <a:srgbClr val="000000"/>
                </a:solidFill>
                <a:latin typeface="Arial"/>
                <a:ea typeface="+mn-ea"/>
                <a:cs typeface="+mn-cs"/>
              </a:rPr>
              <a:t>действиями</a:t>
            </a:r>
            <a:r>
              <a:rPr lang="en-US" sz="1300" b="1" i="1" spc="-20" dirty="0">
                <a:solidFill>
                  <a:srgbClr val="000000"/>
                </a:solidFill>
                <a:latin typeface="Arial"/>
                <a:ea typeface="+mn-ea"/>
                <a:cs typeface="+mn-cs"/>
              </a:rPr>
              <a:t> </a:t>
            </a:r>
            <a:r>
              <a:rPr lang="en-US" sz="1300" b="1" i="1" spc="-20" dirty="0" smtClean="0">
                <a:solidFill>
                  <a:srgbClr val="000000"/>
                </a:solidFill>
                <a:latin typeface="Arial"/>
                <a:ea typeface="+mn-ea"/>
                <a:cs typeface="+mn-cs"/>
              </a:rPr>
              <a:t>или</a:t>
            </a:r>
            <a:r>
              <a:rPr lang="ru-RU" sz="1300" i="1" spc="-20" dirty="0" smtClean="0">
                <a:solidFill>
                  <a:srgbClr val="000000"/>
                </a:solidFill>
                <a:latin typeface="Arial"/>
              </a:rPr>
              <a:t> </a:t>
            </a:r>
            <a:r>
              <a:rPr lang="en-US" sz="1300" b="1" i="1" spc="-20" dirty="0" err="1" smtClean="0">
                <a:solidFill>
                  <a:srgbClr val="000000"/>
                </a:solidFill>
                <a:latin typeface="Arial"/>
                <a:ea typeface="+mn-ea"/>
                <a:cs typeface="+mn-cs"/>
              </a:rPr>
              <a:t>небрежностью</a:t>
            </a:r>
            <a:r>
              <a:rPr lang="en-US" sz="1300" b="1" i="1" spc="-20" dirty="0" smtClean="0">
                <a:solidFill>
                  <a:srgbClr val="000000"/>
                </a:solidFill>
                <a:latin typeface="Arial"/>
                <a:ea typeface="+mn-ea"/>
                <a:cs typeface="+mn-cs"/>
              </a:rPr>
              <a:t> </a:t>
            </a:r>
            <a:r>
              <a:rPr lang="en-US" sz="1300" b="1" i="1" spc="-20" dirty="0" err="1" smtClean="0">
                <a:solidFill>
                  <a:srgbClr val="000000"/>
                </a:solidFill>
                <a:latin typeface="Arial"/>
                <a:ea typeface="+mn-ea"/>
                <a:cs typeface="+mn-cs"/>
              </a:rPr>
              <a:t>со</a:t>
            </a:r>
            <a:r>
              <a:rPr lang="ru-RU" sz="1300" i="1" spc="-20" dirty="0" smtClean="0">
                <a:solidFill>
                  <a:srgbClr val="000000"/>
                </a:solidFill>
                <a:latin typeface="Arial"/>
              </a:rPr>
              <a:t> </a:t>
            </a:r>
            <a:r>
              <a:rPr lang="en-US" sz="1300" b="1" i="1" spc="-20" dirty="0" err="1" smtClean="0">
                <a:solidFill>
                  <a:srgbClr val="000000"/>
                </a:solidFill>
                <a:latin typeface="Arial"/>
                <a:ea typeface="+mn-ea"/>
                <a:cs typeface="+mn-cs"/>
              </a:rPr>
              <a:t>стороны</a:t>
            </a:r>
            <a:r>
              <a:rPr lang="en-US" sz="1300" b="1" i="1" spc="-20" dirty="0" smtClean="0">
                <a:solidFill>
                  <a:srgbClr val="000000"/>
                </a:solidFill>
                <a:latin typeface="Arial"/>
                <a:ea typeface="+mn-ea"/>
                <a:cs typeface="+mn-cs"/>
              </a:rPr>
              <a:t> </a:t>
            </a:r>
            <a:r>
              <a:rPr lang="en-US" sz="1300" b="1" i="1" spc="-20" dirty="0">
                <a:solidFill>
                  <a:srgbClr val="000000"/>
                </a:solidFill>
                <a:latin typeface="Arial"/>
                <a:ea typeface="+mn-ea"/>
                <a:cs typeface="+mn-cs"/>
              </a:rPr>
              <a:t>SAP.</a:t>
            </a:r>
          </a:p>
          <a:p>
            <a:pPr marL="0" indent="0" algn="just" defTabSz="914400">
              <a:lnSpc>
                <a:spcPct val="90000"/>
              </a:lnSpc>
              <a:spcBef>
                <a:spcPts val="1620"/>
              </a:spcBef>
              <a:buNone/>
            </a:pPr>
            <a:r>
              <a:rPr lang="en-US" sz="1300" b="1" i="1" dirty="0">
                <a:solidFill>
                  <a:srgbClr val="000000"/>
                </a:solidFill>
                <a:latin typeface="Arial"/>
                <a:ea typeface="+mn-ea"/>
                <a:cs typeface="+mn-cs"/>
              </a:rPr>
              <a:t>На </a:t>
            </a:r>
            <a:r>
              <a:rPr lang="en-US" sz="1300" b="1" i="1" dirty="0" err="1">
                <a:solidFill>
                  <a:srgbClr val="000000"/>
                </a:solidFill>
                <a:latin typeface="Arial"/>
                <a:ea typeface="+mn-ea"/>
                <a:cs typeface="+mn-cs"/>
              </a:rPr>
              <a:t>все</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утверждения</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прогнозного</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характера</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могут</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влиять</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риски</a:t>
            </a:r>
            <a:r>
              <a:rPr lang="en-US" sz="1300" b="1" i="1" dirty="0">
                <a:solidFill>
                  <a:srgbClr val="000000"/>
                </a:solidFill>
                <a:latin typeface="Arial"/>
                <a:ea typeface="+mn-ea"/>
                <a:cs typeface="+mn-cs"/>
              </a:rPr>
              <a:t> и </a:t>
            </a:r>
            <a:r>
              <a:rPr lang="en-US" sz="1300" b="1" i="1" dirty="0" err="1">
                <a:solidFill>
                  <a:srgbClr val="000000"/>
                </a:solidFill>
                <a:latin typeface="Arial"/>
                <a:ea typeface="+mn-ea"/>
                <a:cs typeface="+mn-cs"/>
              </a:rPr>
              <a:t>неопределенности</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которые</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могут</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привести</a:t>
            </a:r>
            <a:r>
              <a:rPr lang="en-US" sz="1300" b="1" i="1" dirty="0">
                <a:solidFill>
                  <a:srgbClr val="000000"/>
                </a:solidFill>
                <a:latin typeface="Arial"/>
                <a:ea typeface="+mn-ea"/>
                <a:cs typeface="+mn-cs"/>
              </a:rPr>
              <a:t> к </a:t>
            </a:r>
            <a:r>
              <a:rPr lang="en-US" sz="1300" b="1" i="1" dirty="0" err="1">
                <a:solidFill>
                  <a:srgbClr val="000000"/>
                </a:solidFill>
                <a:latin typeface="Arial"/>
                <a:ea typeface="+mn-ea"/>
                <a:cs typeface="+mn-cs"/>
              </a:rPr>
              <a:t>существенному</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отличию</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фактических</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результатов</a:t>
            </a:r>
            <a:r>
              <a:rPr lang="en-US" sz="1300" b="1" i="1" dirty="0">
                <a:solidFill>
                  <a:srgbClr val="000000"/>
                </a:solidFill>
                <a:latin typeface="Arial"/>
                <a:ea typeface="+mn-ea"/>
                <a:cs typeface="+mn-cs"/>
              </a:rPr>
              <a:t> </a:t>
            </a:r>
            <a:r>
              <a:rPr lang="en-US" sz="1300" b="1" i="1" dirty="0" err="1" smtClean="0">
                <a:solidFill>
                  <a:srgbClr val="000000"/>
                </a:solidFill>
                <a:latin typeface="Arial"/>
                <a:ea typeface="+mn-ea"/>
                <a:cs typeface="+mn-cs"/>
              </a:rPr>
              <a:t>от</a:t>
            </a:r>
            <a:r>
              <a:rPr lang="ru-RU" sz="1300" i="1" dirty="0" smtClean="0">
                <a:solidFill>
                  <a:srgbClr val="000000"/>
                </a:solidFill>
                <a:latin typeface="Arial"/>
              </a:rPr>
              <a:t> </a:t>
            </a:r>
            <a:r>
              <a:rPr lang="en-US" sz="1300" b="1" i="1" dirty="0" err="1" smtClean="0">
                <a:solidFill>
                  <a:srgbClr val="000000"/>
                </a:solidFill>
                <a:latin typeface="Arial"/>
                <a:ea typeface="+mn-ea"/>
                <a:cs typeface="+mn-cs"/>
              </a:rPr>
              <a:t>ожидаемых</a:t>
            </a:r>
            <a:r>
              <a:rPr lang="en-US" sz="1300" b="1" i="1" dirty="0" smtClean="0">
                <a:solidFill>
                  <a:srgbClr val="000000"/>
                </a:solidFill>
                <a:latin typeface="Arial"/>
                <a:ea typeface="+mn-ea"/>
                <a:cs typeface="+mn-cs"/>
              </a:rPr>
              <a:t>. </a:t>
            </a:r>
            <a:r>
              <a:rPr lang="en-US" sz="1300" b="1" i="1" dirty="0" err="1" smtClean="0">
                <a:solidFill>
                  <a:srgbClr val="000000"/>
                </a:solidFill>
                <a:latin typeface="Arial"/>
                <a:ea typeface="+mn-ea"/>
                <a:cs typeface="+mn-cs"/>
              </a:rPr>
              <a:t>Читателям</a:t>
            </a:r>
            <a:r>
              <a:rPr lang="en-US" sz="1300" b="1" i="1" dirty="0" smtClean="0">
                <a:solidFill>
                  <a:srgbClr val="000000"/>
                </a:solidFill>
                <a:latin typeface="Arial"/>
                <a:ea typeface="+mn-ea"/>
                <a:cs typeface="+mn-cs"/>
              </a:rPr>
              <a:t> </a:t>
            </a:r>
            <a:r>
              <a:rPr lang="en-US" sz="1300" b="1" i="1" dirty="0">
                <a:solidFill>
                  <a:srgbClr val="000000"/>
                </a:solidFill>
                <a:latin typeface="Arial"/>
                <a:ea typeface="+mn-ea"/>
                <a:cs typeface="+mn-cs"/>
              </a:rPr>
              <a:t>не </a:t>
            </a:r>
            <a:r>
              <a:rPr lang="en-US" sz="1300" b="1" i="1" dirty="0" err="1">
                <a:solidFill>
                  <a:srgbClr val="000000"/>
                </a:solidFill>
                <a:latin typeface="Arial"/>
                <a:ea typeface="+mn-ea"/>
                <a:cs typeface="+mn-cs"/>
              </a:rPr>
              <a:t>рекомендуется</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необоснованно</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полагаться</a:t>
            </a:r>
            <a:r>
              <a:rPr lang="en-US" sz="1300" b="1" i="1" dirty="0">
                <a:solidFill>
                  <a:srgbClr val="000000"/>
                </a:solidFill>
                <a:latin typeface="Arial"/>
                <a:ea typeface="+mn-ea"/>
                <a:cs typeface="+mn-cs"/>
              </a:rPr>
              <a:t> на </a:t>
            </a:r>
            <a:r>
              <a:rPr lang="en-US" sz="1300" b="1" i="1" dirty="0" err="1">
                <a:solidFill>
                  <a:srgbClr val="000000"/>
                </a:solidFill>
                <a:latin typeface="Arial"/>
                <a:ea typeface="+mn-ea"/>
                <a:cs typeface="+mn-cs"/>
              </a:rPr>
              <a:t>эти</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заявления</a:t>
            </a:r>
            <a:r>
              <a:rPr lang="en-US" sz="1300" b="1" i="1" dirty="0">
                <a:solidFill>
                  <a:srgbClr val="000000"/>
                </a:solidFill>
                <a:latin typeface="Arial"/>
                <a:ea typeface="+mn-ea"/>
                <a:cs typeface="+mn-cs"/>
              </a:rPr>
              <a:t> о </a:t>
            </a:r>
            <a:r>
              <a:rPr lang="en-US" sz="1300" b="1" i="1" dirty="0" err="1">
                <a:solidFill>
                  <a:srgbClr val="000000"/>
                </a:solidFill>
                <a:latin typeface="Arial"/>
                <a:ea typeface="+mn-ea"/>
                <a:cs typeface="+mn-cs"/>
              </a:rPr>
              <a:t>перспективах</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поскольку</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они</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актуальны</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только</a:t>
            </a:r>
            <a:r>
              <a:rPr lang="en-US" sz="1300" b="1" i="1" dirty="0">
                <a:solidFill>
                  <a:srgbClr val="000000"/>
                </a:solidFill>
                <a:latin typeface="Arial"/>
                <a:ea typeface="+mn-ea"/>
                <a:cs typeface="+mn-cs"/>
              </a:rPr>
              <a:t> на </a:t>
            </a:r>
            <a:r>
              <a:rPr lang="en-US" sz="1300" b="1" i="1" dirty="0" err="1">
                <a:solidFill>
                  <a:srgbClr val="000000"/>
                </a:solidFill>
                <a:latin typeface="Arial"/>
                <a:ea typeface="+mn-ea"/>
                <a:cs typeface="+mn-cs"/>
              </a:rPr>
              <a:t>дату</a:t>
            </a:r>
            <a:r>
              <a:rPr lang="en-US" sz="1300" b="1" i="1" dirty="0">
                <a:solidFill>
                  <a:srgbClr val="000000"/>
                </a:solidFill>
                <a:latin typeface="Arial"/>
                <a:ea typeface="+mn-ea"/>
                <a:cs typeface="+mn-cs"/>
              </a:rPr>
              <a:t> </a:t>
            </a:r>
            <a:r>
              <a:rPr lang="en-US" sz="1300" b="1" i="1" dirty="0" err="1" smtClean="0">
                <a:solidFill>
                  <a:srgbClr val="000000"/>
                </a:solidFill>
                <a:latin typeface="Arial"/>
                <a:ea typeface="+mn-ea"/>
                <a:cs typeface="+mn-cs"/>
              </a:rPr>
              <a:t>публикации</a:t>
            </a:r>
            <a:r>
              <a:rPr lang="ru-RU" sz="1300" b="1" i="1" dirty="0" smtClean="0">
                <a:solidFill>
                  <a:srgbClr val="000000"/>
                </a:solidFill>
                <a:latin typeface="Arial"/>
                <a:ea typeface="+mn-ea"/>
                <a:cs typeface="+mn-cs"/>
              </a:rPr>
              <a:t>; </a:t>
            </a:r>
            <a:r>
              <a:rPr lang="en-US" sz="1300" b="1" i="1" dirty="0" err="1" smtClean="0">
                <a:solidFill>
                  <a:srgbClr val="000000"/>
                </a:solidFill>
                <a:latin typeface="Arial"/>
                <a:ea typeface="+mn-ea"/>
                <a:cs typeface="+mn-cs"/>
              </a:rPr>
              <a:t>на</a:t>
            </a:r>
            <a:r>
              <a:rPr lang="en-US" sz="1300" b="1" i="1" dirty="0" smtClean="0">
                <a:solidFill>
                  <a:srgbClr val="000000"/>
                </a:solidFill>
                <a:latin typeface="Arial"/>
                <a:ea typeface="+mn-ea"/>
                <a:cs typeface="+mn-cs"/>
              </a:rPr>
              <a:t> </a:t>
            </a:r>
            <a:r>
              <a:rPr lang="en-US" sz="1300" b="1" i="1" dirty="0" err="1">
                <a:solidFill>
                  <a:srgbClr val="000000"/>
                </a:solidFill>
                <a:latin typeface="Arial"/>
                <a:ea typeface="+mn-ea"/>
                <a:cs typeface="+mn-cs"/>
              </a:rPr>
              <a:t>них</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нельзя</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опираться</a:t>
            </a:r>
            <a:r>
              <a:rPr lang="en-US" sz="1300" b="1" i="1" dirty="0">
                <a:solidFill>
                  <a:srgbClr val="000000"/>
                </a:solidFill>
                <a:latin typeface="Arial"/>
                <a:ea typeface="+mn-ea"/>
                <a:cs typeface="+mn-cs"/>
              </a:rPr>
              <a:t> в </a:t>
            </a:r>
            <a:r>
              <a:rPr lang="en-US" sz="1300" b="1" i="1" dirty="0" err="1">
                <a:solidFill>
                  <a:srgbClr val="000000"/>
                </a:solidFill>
                <a:latin typeface="Arial"/>
                <a:ea typeface="+mn-ea"/>
                <a:cs typeface="+mn-cs"/>
              </a:rPr>
              <a:t>процессе</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принятия</a:t>
            </a:r>
            <a:r>
              <a:rPr lang="en-US" sz="1300" b="1" i="1" dirty="0">
                <a:solidFill>
                  <a:srgbClr val="000000"/>
                </a:solidFill>
                <a:latin typeface="Arial"/>
                <a:ea typeface="+mn-ea"/>
                <a:cs typeface="+mn-cs"/>
              </a:rPr>
              <a:t> </a:t>
            </a:r>
            <a:r>
              <a:rPr lang="en-US" sz="1300" b="1" i="1" dirty="0" err="1">
                <a:solidFill>
                  <a:srgbClr val="000000"/>
                </a:solidFill>
                <a:latin typeface="Arial"/>
                <a:ea typeface="+mn-ea"/>
                <a:cs typeface="+mn-cs"/>
              </a:rPr>
              <a:t>решения</a:t>
            </a:r>
            <a:r>
              <a:rPr lang="en-US" sz="1300" b="1" i="1" dirty="0">
                <a:solidFill>
                  <a:srgbClr val="000000"/>
                </a:solidFill>
                <a:latin typeface="Arial"/>
                <a:ea typeface="+mn-ea"/>
                <a:cs typeface="+mn-cs"/>
              </a:rPr>
              <a:t> </a:t>
            </a:r>
            <a:r>
              <a:rPr lang="en-US" sz="1300" b="1" i="1" dirty="0" smtClean="0">
                <a:solidFill>
                  <a:srgbClr val="000000"/>
                </a:solidFill>
                <a:latin typeface="Arial"/>
                <a:ea typeface="+mn-ea"/>
                <a:cs typeface="+mn-cs"/>
              </a:rPr>
              <a:t>о</a:t>
            </a:r>
            <a:r>
              <a:rPr lang="ru-RU" sz="1300" b="1" i="1" dirty="0" smtClean="0">
                <a:solidFill>
                  <a:srgbClr val="000000"/>
                </a:solidFill>
                <a:latin typeface="Arial"/>
                <a:ea typeface="+mn-ea"/>
                <a:cs typeface="+mn-cs"/>
              </a:rPr>
              <a:t> </a:t>
            </a:r>
            <a:r>
              <a:rPr lang="en-US" sz="1300" b="1" i="1" dirty="0" err="1" smtClean="0">
                <a:solidFill>
                  <a:srgbClr val="000000"/>
                </a:solidFill>
                <a:latin typeface="Arial"/>
                <a:ea typeface="+mn-ea"/>
                <a:cs typeface="+mn-cs"/>
              </a:rPr>
              <a:t>покупке</a:t>
            </a:r>
            <a:r>
              <a:rPr lang="en-US" sz="1300" b="1" i="1" dirty="0">
                <a:solidFill>
                  <a:srgbClr val="000000"/>
                </a:solidFill>
                <a:latin typeface="Arial"/>
                <a:ea typeface="+mn-ea"/>
                <a:cs typeface="+mn-cs"/>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7024" y="1690689"/>
            <a:ext cx="8493125" cy="2386012"/>
          </a:xfrm>
        </p:spPr>
        <p:txBody>
          <a:bodyPr/>
          <a:lstStyle/>
          <a:p>
            <a:pPr marL="283464" indent="-283464" algn="l" defTabSz="914400">
              <a:spcBef>
                <a:spcPts val="1620"/>
              </a:spcBef>
              <a:buClr>
                <a:srgbClr val="FF9933"/>
              </a:buClr>
              <a:buFont typeface="Wingdings"/>
              <a:buChar char="q"/>
            </a:pPr>
            <a:r>
              <a:rPr lang="en-GB" sz="1800" b="1" i="0" dirty="0">
                <a:solidFill>
                  <a:srgbClr val="000000"/>
                </a:solidFill>
                <a:latin typeface="Arial"/>
                <a:ea typeface="+mn-ea"/>
                <a:cs typeface="+mn-cs"/>
              </a:rPr>
              <a:t>Стратегия SAP в отношении платформы для управления данными </a:t>
            </a:r>
          </a:p>
          <a:p>
            <a:pPr marL="283464" indent="-283464" algn="l" defTabSz="914400">
              <a:spcBef>
                <a:spcPts val="1620"/>
              </a:spcBef>
              <a:buClr>
                <a:srgbClr val="FF9933"/>
              </a:buClr>
              <a:buFont typeface="Wingdings"/>
              <a:buChar char="q"/>
            </a:pPr>
            <a:r>
              <a:rPr lang="en-GB" sz="1800" b="1" i="0" dirty="0">
                <a:solidFill>
                  <a:srgbClr val="000000"/>
                </a:solidFill>
                <a:latin typeface="Arial"/>
                <a:ea typeface="+mn-ea"/>
                <a:cs typeface="+mn-cs"/>
              </a:rPr>
              <a:t>Базы данных, Sybase, IBM, Oracle, MSSQL, IQ и HANA</a:t>
            </a:r>
          </a:p>
          <a:p>
            <a:pPr marL="283464" indent="-283464" algn="l" defTabSz="914400">
              <a:spcBef>
                <a:spcPts val="1620"/>
              </a:spcBef>
              <a:buClr>
                <a:srgbClr val="FF9933"/>
              </a:buClr>
              <a:buFont typeface="Wingdings"/>
              <a:buChar char="q"/>
            </a:pPr>
            <a:r>
              <a:rPr lang="en-GB" sz="1800" b="1" i="0" dirty="0">
                <a:solidFill>
                  <a:srgbClr val="000000"/>
                </a:solidFill>
                <a:latin typeface="Arial"/>
                <a:ea typeface="+mn-ea"/>
                <a:cs typeface="+mn-cs"/>
              </a:rPr>
              <a:t>Пример применения Business Suite и HANA – оптимизация </a:t>
            </a:r>
            <a:r>
              <a:rPr lang="en-GB" sz="1800" b="1" i="0" dirty="0" smtClean="0">
                <a:solidFill>
                  <a:srgbClr val="000000"/>
                </a:solidFill>
                <a:latin typeface="Arial"/>
                <a:ea typeface="+mn-ea"/>
                <a:cs typeface="+mn-cs"/>
              </a:rPr>
              <a:t>и</a:t>
            </a:r>
            <a:r>
              <a:rPr lang="ru-RU" sz="1800" b="1" i="0" dirty="0" smtClean="0">
                <a:solidFill>
                  <a:srgbClr val="000000"/>
                </a:solidFill>
                <a:latin typeface="Arial"/>
                <a:ea typeface="+mn-ea"/>
                <a:cs typeface="+mn-cs"/>
              </a:rPr>
              <a:t> </a:t>
            </a:r>
            <a:r>
              <a:rPr lang="en-GB" sz="1800" b="1" i="0" dirty="0" smtClean="0">
                <a:solidFill>
                  <a:srgbClr val="000000"/>
                </a:solidFill>
                <a:latin typeface="Arial"/>
                <a:ea typeface="+mn-ea"/>
                <a:cs typeface="+mn-cs"/>
              </a:rPr>
              <a:t>планирование</a:t>
            </a:r>
            <a:endParaRPr lang="en-GB" sz="1800" b="1" i="0" dirty="0">
              <a:solidFill>
                <a:srgbClr val="000000"/>
              </a:solidFill>
              <a:latin typeface="Arial"/>
              <a:ea typeface="+mn-ea"/>
              <a:cs typeface="+mn-cs"/>
            </a:endParaRPr>
          </a:p>
          <a:p>
            <a:pPr marL="283464" indent="-283464" algn="l" defTabSz="914400">
              <a:spcBef>
                <a:spcPts val="1620"/>
              </a:spcBef>
              <a:buClr>
                <a:srgbClr val="FF9933"/>
              </a:buClr>
              <a:buFont typeface="Wingdings"/>
              <a:buChar char="q"/>
            </a:pPr>
            <a:r>
              <a:rPr lang="en-GB" sz="1800" b="1" i="0" dirty="0">
                <a:solidFill>
                  <a:srgbClr val="000000"/>
                </a:solidFill>
                <a:latin typeface="Arial"/>
                <a:ea typeface="+mn-ea"/>
                <a:cs typeface="+mn-cs"/>
              </a:rPr>
              <a:t>Sybase ASE для SAP Business Suite и </a:t>
            </a:r>
            <a:r>
              <a:rPr lang="en-GB" sz="1800" b="1" i="0" dirty="0" smtClean="0">
                <a:solidFill>
                  <a:srgbClr val="000000"/>
                </a:solidFill>
                <a:latin typeface="Arial"/>
                <a:ea typeface="+mn-ea"/>
                <a:cs typeface="+mn-cs"/>
              </a:rPr>
              <a:t>NetWeaver</a:t>
            </a:r>
            <a:endParaRPr lang="en-US" dirty="0" smtClean="0"/>
          </a:p>
        </p:txBody>
      </p:sp>
      <p:sp>
        <p:nvSpPr>
          <p:cNvPr id="3" name="Title 2"/>
          <p:cNvSpPr>
            <a:spLocks noGrp="1"/>
          </p:cNvSpPr>
          <p:nvPr>
            <p:ph type="title"/>
          </p:nvPr>
        </p:nvSpPr>
        <p:spPr/>
        <p:txBody>
          <a:bodyPr/>
          <a:lstStyle/>
          <a:p>
            <a:pPr algn="l" defTabSz="914400">
              <a:spcBef>
                <a:spcPts val="0"/>
              </a:spcBef>
              <a:buNone/>
            </a:pPr>
            <a:r>
              <a:rPr lang="en-GB" sz="2400" b="1" i="0" dirty="0">
                <a:solidFill>
                  <a:srgbClr val="666666"/>
                </a:solidFill>
                <a:latin typeface="Arial"/>
                <a:ea typeface="+mj-ea"/>
                <a:cs typeface="+mj-cs"/>
              </a:rPr>
              <a:t>Содержание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itle 410"/>
          <p:cNvSpPr>
            <a:spLocks noGrp="1"/>
          </p:cNvSpPr>
          <p:nvPr>
            <p:ph type="title"/>
          </p:nvPr>
        </p:nvSpPr>
        <p:spPr bwMode="gray"/>
        <p:txBody>
          <a:bodyPr/>
          <a:lstStyle/>
          <a:p>
            <a:pPr algn="l" defTabSz="914400">
              <a:spcBef>
                <a:spcPts val="0"/>
              </a:spcBef>
              <a:buNone/>
            </a:pPr>
            <a:r>
              <a:rPr lang="en-US" sz="2400" b="1" i="0" dirty="0">
                <a:solidFill>
                  <a:srgbClr val="666666"/>
                </a:solidFill>
                <a:latin typeface="Arial"/>
                <a:ea typeface="+mj-ea"/>
                <a:cs typeface="+mj-cs"/>
              </a:rPr>
              <a:t>Обзор предложений SAP в сфере СУБД</a:t>
            </a:r>
          </a:p>
        </p:txBody>
      </p:sp>
      <p:sp>
        <p:nvSpPr>
          <p:cNvPr id="6" name="Flowchart: Magnetic Disk 5"/>
          <p:cNvSpPr/>
          <p:nvPr/>
        </p:nvSpPr>
        <p:spPr bwMode="gray">
          <a:xfrm>
            <a:off x="239879" y="2333449"/>
            <a:ext cx="2653929" cy="3400377"/>
          </a:xfrm>
          <a:prstGeom prst="flowChartMagneticDisk">
            <a:avLst/>
          </a:prstGeom>
          <a:solidFill>
            <a:schemeClr val="tx2"/>
          </a:solidFill>
          <a:ln w="6350" algn="ctr">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txBody>
          <a:bodyPr lIns="90000" tIns="72000" rIns="90000" bIns="72000" rtlCol="0" anchor="ctr"/>
          <a:lstStyle/>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Сфера </a:t>
            </a:r>
            <a:r>
              <a:rPr lang="en-US" sz="1000" b="1" i="0" dirty="0" err="1">
                <a:solidFill>
                  <a:srgbClr val="FFFFFF"/>
                </a:solidFill>
                <a:latin typeface="Arial"/>
                <a:ea typeface="Arial Unicode MS"/>
                <a:cs typeface="Arial Unicode MS"/>
              </a:rPr>
              <a:t>применения</a:t>
            </a:r>
            <a:r>
              <a:rPr lang="en-US" sz="1000" b="1" i="0" dirty="0" smtClean="0">
                <a:solidFill>
                  <a:srgbClr val="FFFFFF"/>
                </a:solidFill>
                <a:latin typeface="Arial"/>
                <a:ea typeface="Arial Unicode MS"/>
                <a:cs typeface="Arial Unicode MS"/>
              </a:rPr>
              <a:t>:</a:t>
            </a:r>
            <a:r>
              <a:rPr lang="en-US" sz="1000" b="0" i="0" dirty="0" smtClean="0">
                <a:solidFill>
                  <a:srgbClr val="FFFFFF"/>
                </a:solidFill>
                <a:latin typeface="Arial"/>
                <a:ea typeface="Arial Unicode MS"/>
                <a:cs typeface="Arial Unicode MS"/>
              </a:rPr>
              <a:t> БД </a:t>
            </a:r>
            <a:r>
              <a:rPr lang="en-US" sz="1000" b="0" i="0" dirty="0">
                <a:solidFill>
                  <a:srgbClr val="FFFFFF"/>
                </a:solidFill>
                <a:latin typeface="Arial"/>
                <a:ea typeface="Arial Unicode MS"/>
                <a:cs typeface="Arial Unicode MS"/>
              </a:rPr>
              <a:t>для SAP Business Suite; работа с OLTP</a:t>
            </a:r>
          </a:p>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Особенности:</a:t>
            </a:r>
            <a:r>
              <a:rPr lang="en-US" sz="1000" b="0" i="0" dirty="0">
                <a:solidFill>
                  <a:srgbClr val="FFFFFF"/>
                </a:solidFill>
                <a:latin typeface="Arial"/>
                <a:ea typeface="Arial Unicode MS"/>
                <a:cs typeface="Arial Unicode MS"/>
              </a:rPr>
              <a:t> низкая полная стоимость владения.</a:t>
            </a:r>
          </a:p>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﻿Альтернативы:</a:t>
            </a:r>
            <a:r>
              <a:rPr lang="en-US" sz="1000" b="0" i="0" dirty="0">
                <a:solidFill>
                  <a:srgbClr val="FFFFFF"/>
                </a:solidFill>
                <a:latin typeface="Arial"/>
                <a:ea typeface="Arial Unicode MS"/>
                <a:cs typeface="Arial Unicode MS"/>
              </a:rPr>
              <a:t> IBM DB2, MS SQL Server, Max DB, </a:t>
            </a:r>
            <a:r>
              <a:rPr lang="en-US" sz="1000" b="0" i="0" dirty="0" smtClean="0">
                <a:solidFill>
                  <a:srgbClr val="FFFFFF"/>
                </a:solidFill>
                <a:latin typeface="Arial"/>
                <a:ea typeface="Arial Unicode MS"/>
                <a:cs typeface="Arial Unicode MS"/>
              </a:rPr>
              <a:t>Oracle</a:t>
            </a:r>
            <a:endParaRPr lang="en-US" sz="1000" strike="noStrike" dirty="0" smtClean="0">
              <a:ea typeface="Arial Unicode MS"/>
              <a:cs typeface="Arial Unicode MS"/>
            </a:endParaRPr>
          </a:p>
        </p:txBody>
      </p:sp>
      <p:sp>
        <p:nvSpPr>
          <p:cNvPr id="7" name="TextBox 6"/>
          <p:cNvSpPr txBox="1"/>
          <p:nvPr/>
        </p:nvSpPr>
        <p:spPr>
          <a:xfrm>
            <a:off x="776638" y="2575740"/>
            <a:ext cx="1346522" cy="276999"/>
          </a:xfrm>
          <a:prstGeom prst="rect">
            <a:avLst/>
          </a:prstGeom>
          <a:noFill/>
        </p:spPr>
        <p:txBody>
          <a:bodyPr wrap="none" lIns="0" tIns="0" rIns="0" bIns="0" rtlCol="0">
            <a:spAutoFit/>
          </a:bodyPr>
          <a:lstStyle/>
          <a:p>
            <a:pPr algn="l" defTabSz="914400">
              <a:spcBef>
                <a:spcPts val="1080"/>
              </a:spcBef>
              <a:spcAft>
                <a:spcPts val="0"/>
              </a:spcAft>
              <a:buNone/>
            </a:pPr>
            <a:r>
              <a:rPr lang="en-US" sz="1800" b="1" i="0" dirty="0">
                <a:solidFill>
                  <a:srgbClr val="FFFFFF"/>
                </a:solidFill>
                <a:latin typeface="Arial"/>
                <a:ea typeface="Arial Unicode MS"/>
                <a:cs typeface="Arial Unicode MS"/>
              </a:rPr>
              <a:t>Sybase ASE</a:t>
            </a:r>
          </a:p>
        </p:txBody>
      </p:sp>
      <p:sp>
        <p:nvSpPr>
          <p:cNvPr id="8" name="Flowchart: Magnetic Disk 7"/>
          <p:cNvSpPr/>
          <p:nvPr/>
        </p:nvSpPr>
        <p:spPr bwMode="gray">
          <a:xfrm>
            <a:off x="3174332" y="2237623"/>
            <a:ext cx="2602524" cy="3506961"/>
          </a:xfrm>
          <a:prstGeom prst="flowChartMagneticDisk">
            <a:avLst/>
          </a:prstGeom>
          <a:solidFill>
            <a:schemeClr val="accent6">
              <a:alpha val="63000"/>
            </a:schemeClr>
          </a:solidFill>
          <a:ln w="6350" algn="ctr">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txBody>
          <a:bodyPr lIns="90000" tIns="72000" rIns="90000" bIns="72000" rtlCol="0" anchor="ctr"/>
          <a:lstStyle/>
          <a:p>
            <a:pPr marL="109728" indent="-109728" algn="l" defTabSz="914400">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Сфера </a:t>
            </a:r>
            <a:r>
              <a:rPr lang="en-US" sz="1000" b="1" i="0" dirty="0" err="1">
                <a:solidFill>
                  <a:srgbClr val="FFFFFF"/>
                </a:solidFill>
                <a:latin typeface="Arial"/>
                <a:ea typeface="Arial Unicode MS"/>
                <a:cs typeface="Arial Unicode MS"/>
              </a:rPr>
              <a:t>применения</a:t>
            </a:r>
            <a:r>
              <a:rPr lang="en-US" sz="1000" b="0" i="0" dirty="0" smtClean="0">
                <a:solidFill>
                  <a:srgbClr val="FFFFFF"/>
                </a:solidFill>
                <a:latin typeface="Arial"/>
                <a:ea typeface="Arial Unicode MS"/>
                <a:cs typeface="Arial Unicode MS"/>
              </a:rPr>
              <a:t>: </a:t>
            </a:r>
            <a:r>
              <a:rPr lang="en-US" sz="1000" b="0" i="0" dirty="0" err="1" smtClean="0">
                <a:solidFill>
                  <a:srgbClr val="FFFFFF"/>
                </a:solidFill>
                <a:latin typeface="Arial"/>
                <a:ea typeface="Arial Unicode MS"/>
                <a:cs typeface="Arial Unicode MS"/>
              </a:rPr>
              <a:t>системы</a:t>
            </a:r>
            <a:r>
              <a:rPr lang="en-US" sz="1000" b="0" i="0" dirty="0" smtClean="0">
                <a:solidFill>
                  <a:srgbClr val="FFFFFF"/>
                </a:solidFill>
                <a:latin typeface="Arial"/>
                <a:ea typeface="Arial Unicode MS"/>
                <a:cs typeface="Arial Unicode MS"/>
              </a:rPr>
              <a:t> </a:t>
            </a:r>
            <a:r>
              <a:rPr lang="en-US" sz="1000" b="0" i="0" dirty="0">
                <a:solidFill>
                  <a:srgbClr val="FFFFFF"/>
                </a:solidFill>
                <a:latin typeface="Arial"/>
                <a:ea typeface="Arial Unicode MS"/>
                <a:cs typeface="Arial Unicode MS"/>
              </a:rPr>
              <a:t>реального времени, большие объемы данных, оперативная аналитика, гибкие витрины данных, системы планирования нового поколения, аналитические БД для ﻿﻿хранилищ бизнес-информации</a:t>
            </a:r>
          </a:p>
          <a:p>
            <a:pPr marL="109728" indent="-109728" algn="l" defTabSz="914400">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Особенности: </a:t>
            </a:r>
            <a:r>
              <a:rPr lang="en-US" sz="1000" b="0" i="0" dirty="0">
                <a:solidFill>
                  <a:srgbClr val="FFFFFF"/>
                </a:solidFill>
                <a:latin typeface="Arial"/>
                <a:ea typeface="Arial Unicode MS"/>
                <a:cs typeface="Arial Unicode MS"/>
              </a:rPr>
              <a:t>БД, полностью работающая в оперативной памяти, хранение данных в </a:t>
            </a:r>
            <a:r>
              <a:rPr lang="en-US" sz="1000" b="0" i="0" dirty="0" err="1" smtClean="0">
                <a:solidFill>
                  <a:srgbClr val="FFFFFF"/>
                </a:solidFill>
                <a:latin typeface="Arial"/>
                <a:ea typeface="Arial Unicode MS"/>
                <a:cs typeface="Arial Unicode MS"/>
              </a:rPr>
              <a:t>столбцах</a:t>
            </a:r>
            <a:endParaRPr lang="en-US" sz="1000" dirty="0" smtClean="0">
              <a:solidFill>
                <a:schemeClr val="bg1"/>
              </a:solidFill>
              <a:ea typeface="Arial Unicode MS"/>
              <a:cs typeface="Arial Unicode MS"/>
            </a:endParaRPr>
          </a:p>
        </p:txBody>
      </p:sp>
      <p:sp>
        <p:nvSpPr>
          <p:cNvPr id="9" name="TextBox 8"/>
          <p:cNvSpPr txBox="1"/>
          <p:nvPr/>
        </p:nvSpPr>
        <p:spPr>
          <a:xfrm>
            <a:off x="3739996" y="2606115"/>
            <a:ext cx="1205458" cy="276999"/>
          </a:xfrm>
          <a:prstGeom prst="rect">
            <a:avLst/>
          </a:prstGeom>
          <a:noFill/>
        </p:spPr>
        <p:txBody>
          <a:bodyPr wrap="none" lIns="0" tIns="0" rIns="0" bIns="0" rtlCol="0">
            <a:spAutoFit/>
          </a:bodyPr>
          <a:lstStyle/>
          <a:p>
            <a:pPr algn="l" defTabSz="914400">
              <a:spcBef>
                <a:spcPts val="1080"/>
              </a:spcBef>
              <a:spcAft>
                <a:spcPts val="0"/>
              </a:spcAft>
              <a:buNone/>
            </a:pPr>
            <a:r>
              <a:rPr lang="en-US" sz="1800" b="1" i="0" dirty="0">
                <a:solidFill>
                  <a:srgbClr val="FFFFFF"/>
                </a:solidFill>
                <a:latin typeface="Arial"/>
                <a:ea typeface="Arial Unicode MS"/>
                <a:cs typeface="Arial Unicode MS"/>
              </a:rPr>
              <a:t>SAP HANA</a:t>
            </a:r>
          </a:p>
        </p:txBody>
      </p:sp>
      <p:sp>
        <p:nvSpPr>
          <p:cNvPr id="10" name="Flowchart: Magnetic Disk 9"/>
          <p:cNvSpPr/>
          <p:nvPr/>
        </p:nvSpPr>
        <p:spPr bwMode="gray">
          <a:xfrm>
            <a:off x="6028135" y="2267192"/>
            <a:ext cx="2631771" cy="3541938"/>
          </a:xfrm>
          <a:prstGeom prst="flowChartMagneticDisk">
            <a:avLst/>
          </a:prstGeom>
          <a:solidFill>
            <a:schemeClr val="accent4">
              <a:lumMod val="50000"/>
            </a:schemeClr>
          </a:solidFill>
          <a:ln w="6350" algn="ctr">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txBody>
          <a:bodyPr lIns="90000" tIns="72000" rIns="90000" bIns="72000" rtlCol="0" anchor="ctr"/>
          <a:lstStyle/>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Сфера </a:t>
            </a:r>
            <a:r>
              <a:rPr lang="en-US" sz="1000" b="1" i="0" dirty="0" err="1">
                <a:solidFill>
                  <a:srgbClr val="FFFFFF"/>
                </a:solidFill>
                <a:latin typeface="Arial"/>
                <a:ea typeface="Arial Unicode MS"/>
                <a:cs typeface="Arial Unicode MS"/>
              </a:rPr>
              <a:t>применения</a:t>
            </a:r>
            <a:r>
              <a:rPr lang="en-US" sz="1000" b="1" i="0" dirty="0" smtClean="0">
                <a:solidFill>
                  <a:srgbClr val="FFFFFF"/>
                </a:solidFill>
                <a:latin typeface="Arial"/>
                <a:ea typeface="Arial Unicode MS"/>
                <a:cs typeface="Arial Unicode MS"/>
              </a:rPr>
              <a:t>: </a:t>
            </a:r>
            <a:r>
              <a:rPr lang="en-US" sz="1000" b="0" i="0" dirty="0" smtClean="0">
                <a:solidFill>
                  <a:srgbClr val="FFFFFF"/>
                </a:solidFill>
                <a:latin typeface="Arial"/>
                <a:ea typeface="Arial Unicode MS"/>
                <a:cs typeface="Arial Unicode MS"/>
              </a:rPr>
              <a:t>SAP </a:t>
            </a:r>
            <a:r>
              <a:rPr lang="en-US" sz="1000" b="0" i="0" dirty="0">
                <a:solidFill>
                  <a:srgbClr val="FFFFFF"/>
                </a:solidFill>
                <a:latin typeface="Arial"/>
                <a:ea typeface="Arial Unicode MS"/>
                <a:cs typeface="Arial Unicode MS"/>
              </a:rPr>
              <a:t>BOBJ DW (не ERP), основное оперативное хранилище в дополнение к хранилищу бизнес-информации для HANA; SAN-хранилище больших объемов данных; БД для компонентов OEM BOBJ</a:t>
            </a:r>
          </a:p>
          <a:p>
            <a:pPr marL="109728" marR="0" indent="-109728" algn="l" defTabSz="914400">
              <a:lnSpc>
                <a:spcPct val="100000"/>
              </a:lnSpc>
              <a:spcBef>
                <a:spcPts val="720"/>
              </a:spcBef>
              <a:spcAft>
                <a:spcPts val="0"/>
              </a:spcAft>
              <a:buClr>
                <a:srgbClr val="F0AB00"/>
              </a:buClr>
              <a:buSzPct val="80000"/>
              <a:buFont typeface="Arial"/>
              <a:buChar char="•"/>
            </a:pPr>
            <a:r>
              <a:rPr lang="en-US" sz="1000" b="1" i="0" dirty="0">
                <a:solidFill>
                  <a:srgbClr val="FFFFFF"/>
                </a:solidFill>
                <a:latin typeface="Arial"/>
                <a:ea typeface="Arial Unicode MS"/>
                <a:cs typeface="Arial Unicode MS"/>
              </a:rPr>
              <a:t>Особенности: </a:t>
            </a:r>
            <a:r>
              <a:rPr lang="en-US" sz="1000" b="0" i="0" dirty="0">
                <a:solidFill>
                  <a:srgbClr val="FFFFFF"/>
                </a:solidFill>
                <a:latin typeface="Arial"/>
                <a:ea typeface="Arial Unicode MS"/>
                <a:cs typeface="Arial Unicode MS"/>
              </a:rPr>
              <a:t>БД на основе дисковых хранилищ, хранение </a:t>
            </a:r>
            <a:r>
              <a:rPr lang="en-US" sz="1000" b="0" i="0" dirty="0" err="1">
                <a:solidFill>
                  <a:srgbClr val="FFFFFF"/>
                </a:solidFill>
                <a:latin typeface="Arial"/>
                <a:ea typeface="Arial Unicode MS"/>
                <a:cs typeface="Arial Unicode MS"/>
              </a:rPr>
              <a:t>данных</a:t>
            </a:r>
            <a:r>
              <a:rPr lang="en-US" sz="1000" b="0" i="0" dirty="0">
                <a:solidFill>
                  <a:srgbClr val="FFFFFF"/>
                </a:solidFill>
                <a:latin typeface="Arial"/>
                <a:ea typeface="Arial Unicode MS"/>
                <a:cs typeface="Arial Unicode MS"/>
              </a:rPr>
              <a:t> </a:t>
            </a:r>
            <a:r>
              <a:rPr lang="en-US" sz="1000" b="0" i="0" dirty="0" smtClean="0">
                <a:solidFill>
                  <a:srgbClr val="FFFFFF"/>
                </a:solidFill>
                <a:latin typeface="Arial"/>
                <a:ea typeface="Arial Unicode MS"/>
                <a:cs typeface="Arial Unicode MS"/>
              </a:rPr>
              <a:t>в</a:t>
            </a:r>
            <a:r>
              <a:rPr lang="ru-RU" sz="1000" b="0" i="0" dirty="0" smtClean="0">
                <a:solidFill>
                  <a:srgbClr val="FFFFFF"/>
                </a:solidFill>
                <a:latin typeface="Arial"/>
                <a:ea typeface="Arial Unicode MS"/>
                <a:cs typeface="Arial Unicode MS"/>
              </a:rPr>
              <a:t> </a:t>
            </a:r>
            <a:r>
              <a:rPr lang="en-US" sz="1000" b="0" i="0" dirty="0" err="1" smtClean="0">
                <a:solidFill>
                  <a:srgbClr val="FFFFFF"/>
                </a:solidFill>
                <a:latin typeface="Arial"/>
                <a:ea typeface="Arial Unicode MS"/>
                <a:cs typeface="Arial Unicode MS"/>
              </a:rPr>
              <a:t>колонках</a:t>
            </a:r>
            <a:endParaRPr lang="en-US" sz="1000" dirty="0" smtClean="0">
              <a:solidFill>
                <a:schemeClr val="bg1"/>
              </a:solidFill>
              <a:ea typeface="Arial Unicode MS"/>
              <a:cs typeface="Arial Unicode MS"/>
            </a:endParaRPr>
          </a:p>
        </p:txBody>
      </p:sp>
      <p:sp>
        <p:nvSpPr>
          <p:cNvPr id="11" name="TextBox 10"/>
          <p:cNvSpPr txBox="1"/>
          <p:nvPr/>
        </p:nvSpPr>
        <p:spPr>
          <a:xfrm>
            <a:off x="6837047" y="2579006"/>
            <a:ext cx="1115690" cy="276999"/>
          </a:xfrm>
          <a:prstGeom prst="rect">
            <a:avLst/>
          </a:prstGeom>
          <a:noFill/>
        </p:spPr>
        <p:txBody>
          <a:bodyPr wrap="none" lIns="0" tIns="0" rIns="0" bIns="0" rtlCol="0">
            <a:spAutoFit/>
          </a:bodyPr>
          <a:lstStyle/>
          <a:p>
            <a:pPr algn="ctr" defTabSz="914400">
              <a:spcBef>
                <a:spcPts val="1080"/>
              </a:spcBef>
              <a:spcAft>
                <a:spcPts val="0"/>
              </a:spcAft>
              <a:buNone/>
            </a:pPr>
            <a:r>
              <a:rPr lang="en-US" sz="1800" b="1" i="0" dirty="0">
                <a:solidFill>
                  <a:srgbClr val="FFFFFF"/>
                </a:solidFill>
                <a:latin typeface="Arial"/>
                <a:ea typeface="Arial Unicode MS"/>
                <a:cs typeface="Arial Unicode MS"/>
              </a:rPr>
              <a:t>Sybase IQ</a:t>
            </a:r>
          </a:p>
        </p:txBody>
      </p:sp>
      <p:sp>
        <p:nvSpPr>
          <p:cNvPr id="13" name="Left-Right Arrow 12"/>
          <p:cNvSpPr/>
          <p:nvPr/>
        </p:nvSpPr>
        <p:spPr bwMode="gray">
          <a:xfrm>
            <a:off x="245660" y="1487606"/>
            <a:ext cx="8639033" cy="607894"/>
          </a:xfrm>
          <a:prstGeom prst="leftRightArrow">
            <a:avLst/>
          </a:prstGeom>
          <a:solidFill>
            <a:schemeClr val="bg2"/>
          </a:solidFill>
          <a:ln w="6350" algn="ctr">
            <a:solidFill>
              <a:schemeClr val="tx1"/>
            </a:solidFill>
            <a:miter lim="800000"/>
            <a:headEnd/>
            <a:tailEnd/>
          </a:ln>
        </p:spPr>
        <p:txBody>
          <a:bodyPr lIns="90000" tIns="72000" rIns="90000" bIns="72000" rtlCol="0" anchor="ctr"/>
          <a:lstStyle/>
          <a:p>
            <a:pPr marL="361950" marR="0" algn="l" defTabSz="809625">
              <a:lnSpc>
                <a:spcPct val="100000"/>
              </a:lnSpc>
              <a:spcBef>
                <a:spcPts val="720"/>
              </a:spcBef>
              <a:spcAft>
                <a:spcPts val="0"/>
              </a:spcAft>
              <a:buNone/>
            </a:pPr>
            <a:r>
              <a:rPr lang="en-US" sz="1200" b="0" i="0" u="none" strike="noStrike" cap="none" spc="0" baseline="0" dirty="0">
                <a:effectLst/>
                <a:latin typeface="Arial"/>
                <a:ea typeface="Arial Unicode MS"/>
                <a:cs typeface="Arial Unicode MS"/>
              </a:rPr>
              <a:t>Транзакционные</a:t>
            </a:r>
            <a:r>
              <a:rPr lang="en-US" sz="1200" b="0" i="0" u="none" strike="noStrike" cap="none" spc="0" baseline="0" dirty="0">
                <a:latin typeface="Arial"/>
                <a:ea typeface="Arial Unicode MS"/>
                <a:cs typeface="Arial Unicode MS"/>
              </a:rPr>
              <a:t>							</a:t>
            </a:r>
            <a:r>
              <a:rPr lang="en-US" sz="1200" b="0" i="0" u="none" strike="noStrike" cap="none" spc="0" baseline="0" dirty="0" smtClean="0">
                <a:latin typeface="Arial"/>
                <a:ea typeface="Arial Unicode MS"/>
                <a:cs typeface="Arial Unicode MS"/>
              </a:rPr>
              <a:t> </a:t>
            </a:r>
            <a:r>
              <a:rPr lang="en-US" sz="1200" b="0" i="0" dirty="0" err="1" smtClean="0">
                <a:effectLst/>
                <a:latin typeface="Arial"/>
                <a:ea typeface="Arial Unicode MS"/>
                <a:cs typeface="Arial Unicode MS"/>
              </a:rPr>
              <a:t>Аналитические</a:t>
            </a:r>
            <a:endParaRPr lang="en-US" sz="1200" b="0" i="0" dirty="0">
              <a:effectLst/>
              <a:latin typeface="Arial"/>
              <a:ea typeface="Arial Unicode MS"/>
              <a:cs typeface="Arial Unicode M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24000" y="343050"/>
            <a:ext cx="8496000" cy="756000"/>
          </a:xfrm>
        </p:spPr>
        <p:txBody>
          <a:bodyPr/>
          <a:lstStyle/>
          <a:p>
            <a:pPr algn="l" defTabSz="914400">
              <a:spcBef>
                <a:spcPts val="0"/>
              </a:spcBef>
              <a:buNone/>
            </a:pPr>
            <a:r>
              <a:rPr lang="de-DE" sz="2400" b="1" i="0" dirty="0">
                <a:solidFill>
                  <a:srgbClr val="666666"/>
                </a:solidFill>
                <a:latin typeface="Arial"/>
                <a:ea typeface="+mj-ea"/>
                <a:cs typeface="+mj-cs"/>
              </a:rPr>
              <a:t>Актуальные предложения SAP в сфере СУБД</a:t>
            </a:r>
            <a:br>
              <a:rPr lang="de-DE" sz="2400" b="1" i="0" dirty="0">
                <a:solidFill>
                  <a:srgbClr val="666666"/>
                </a:solidFill>
                <a:latin typeface="Arial"/>
                <a:ea typeface="+mj-ea"/>
                <a:cs typeface="+mj-cs"/>
              </a:rPr>
            </a:br>
            <a:r>
              <a:rPr lang="de-DE" sz="2000" b="0" i="0" dirty="0">
                <a:solidFill>
                  <a:srgbClr val="666666"/>
                </a:solidFill>
                <a:latin typeface="Arial"/>
                <a:ea typeface="+mj-ea"/>
                <a:cs typeface="+mj-cs"/>
              </a:rPr>
              <a:t>Компоненты БД оптимизированы под конкретные сферы </a:t>
            </a:r>
            <a:r>
              <a:rPr lang="de-DE" sz="2000" b="0" i="0" dirty="0" err="1">
                <a:solidFill>
                  <a:srgbClr val="666666"/>
                </a:solidFill>
                <a:latin typeface="Arial"/>
                <a:ea typeface="+mj-ea"/>
                <a:cs typeface="+mj-cs"/>
              </a:rPr>
              <a:t>применения</a:t>
            </a:r>
            <a:r>
              <a:rPr lang="de-DE" sz="2000" b="0" i="0" dirty="0">
                <a:solidFill>
                  <a:srgbClr val="666666"/>
                </a:solidFill>
                <a:latin typeface="Arial"/>
                <a:ea typeface="+mj-ea"/>
                <a:cs typeface="+mj-cs"/>
              </a:rPr>
              <a:t> </a:t>
            </a:r>
            <a:r>
              <a:rPr lang="de-DE" sz="2000" b="0" i="0" dirty="0" smtClean="0">
                <a:solidFill>
                  <a:srgbClr val="666666"/>
                </a:solidFill>
                <a:latin typeface="Arial"/>
                <a:ea typeface="+mj-ea"/>
                <a:cs typeface="+mj-cs"/>
              </a:rPr>
              <a:t>и</a:t>
            </a:r>
            <a:r>
              <a:rPr lang="ru-RU" sz="2000" b="0" i="0" dirty="0" smtClean="0">
                <a:solidFill>
                  <a:srgbClr val="666666"/>
                </a:solidFill>
                <a:latin typeface="Arial"/>
                <a:ea typeface="+mj-ea"/>
                <a:cs typeface="+mj-cs"/>
              </a:rPr>
              <a:t> </a:t>
            </a:r>
            <a:r>
              <a:rPr lang="de-DE" sz="2000" b="0" i="0" dirty="0" err="1" smtClean="0">
                <a:solidFill>
                  <a:srgbClr val="666666"/>
                </a:solidFill>
                <a:latin typeface="Arial"/>
                <a:ea typeface="+mj-ea"/>
                <a:cs typeface="+mj-cs"/>
              </a:rPr>
              <a:t>беспрепятственно</a:t>
            </a:r>
            <a:r>
              <a:rPr lang="de-DE" sz="2000" b="0" i="0" dirty="0" smtClean="0">
                <a:solidFill>
                  <a:srgbClr val="666666"/>
                </a:solidFill>
                <a:latin typeface="Arial"/>
                <a:ea typeface="+mj-ea"/>
                <a:cs typeface="+mj-cs"/>
              </a:rPr>
              <a:t> </a:t>
            </a:r>
            <a:r>
              <a:rPr lang="de-DE" sz="2000" b="0" i="0" dirty="0">
                <a:solidFill>
                  <a:srgbClr val="666666"/>
                </a:solidFill>
                <a:latin typeface="Arial"/>
                <a:ea typeface="+mj-ea"/>
                <a:cs typeface="+mj-cs"/>
              </a:rPr>
              <a:t>взаимодействуют между собой</a:t>
            </a:r>
          </a:p>
        </p:txBody>
      </p:sp>
      <p:grpSp>
        <p:nvGrpSpPr>
          <p:cNvPr id="18" name="Group 17"/>
          <p:cNvGrpSpPr/>
          <p:nvPr/>
        </p:nvGrpSpPr>
        <p:grpSpPr>
          <a:xfrm>
            <a:off x="235975" y="1294787"/>
            <a:ext cx="5801031" cy="2382485"/>
            <a:chOff x="235975" y="1294787"/>
            <a:chExt cx="5466735" cy="2382485"/>
          </a:xfrm>
        </p:grpSpPr>
        <p:sp>
          <p:nvSpPr>
            <p:cNvPr id="36" name="Rectangle 35"/>
            <p:cNvSpPr/>
            <p:nvPr/>
          </p:nvSpPr>
          <p:spPr bwMode="gray">
            <a:xfrm>
              <a:off x="275303" y="1294787"/>
              <a:ext cx="5379497" cy="510028"/>
            </a:xfrm>
            <a:prstGeom prst="rect">
              <a:avLst/>
            </a:prstGeom>
            <a:solidFill>
              <a:schemeClr val="bg1"/>
            </a:solidFill>
            <a:ln w="9525" algn="ctr">
              <a:solidFill>
                <a:schemeClr val="tx1"/>
              </a:solid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de-DE" sz="1200" b="0" i="0" u="none" strike="noStrike" cap="none" spc="0" baseline="0" dirty="0">
                  <a:effectLst/>
                  <a:latin typeface="Arial"/>
                  <a:ea typeface="Arial Unicode MS"/>
                  <a:cs typeface="Arial Unicode MS"/>
                </a:rPr>
                <a:t>Бизнес-аналитика, мобильные клиенты, другие каналы потребления</a:t>
              </a:r>
            </a:p>
          </p:txBody>
        </p:sp>
        <p:sp>
          <p:nvSpPr>
            <p:cNvPr id="34" name="Rectangle 33"/>
            <p:cNvSpPr/>
            <p:nvPr/>
          </p:nvSpPr>
          <p:spPr bwMode="gray">
            <a:xfrm>
              <a:off x="2212258" y="2751419"/>
              <a:ext cx="1750142" cy="924946"/>
            </a:xfrm>
            <a:prstGeom prst="rect">
              <a:avLst/>
            </a:prstGeom>
            <a:solidFill>
              <a:schemeClr val="accent3">
                <a:lumMod val="20000"/>
                <a:lumOff val="80000"/>
              </a:schemeClr>
            </a:solidFill>
            <a:ln w="9525" algn="ctr">
              <a:solidFill>
                <a:schemeClr val="accent3"/>
              </a:solidFill>
              <a:miter lim="800000"/>
              <a:headEnd/>
              <a:tailEnd/>
            </a:ln>
            <a:effectLst/>
          </p:spPr>
          <p:txBody>
            <a:bodyPr lIns="90000" tIns="144000" rIns="90000" bIns="72000" rtlCol="0" anchor="t" anchorCtr="0"/>
            <a:lstStyle/>
            <a:p>
              <a:pPr algn="ctr" defTabSz="914400">
                <a:spcBef>
                  <a:spcPts val="720"/>
                </a:spcBef>
                <a:buNone/>
              </a:pPr>
              <a:r>
                <a:rPr lang="de-DE" sz="1000" b="1" i="0" dirty="0">
                  <a:latin typeface="Arial"/>
                  <a:ea typeface="Arial Unicode MS"/>
                  <a:cs typeface="Arial Unicode MS"/>
                </a:rPr>
                <a:t>HANA</a:t>
              </a:r>
              <a:r>
                <a:rPr lang="de-DE" sz="1000" b="0" i="0" dirty="0">
                  <a:latin typeface="Arial"/>
                  <a:ea typeface="Arial Unicode MS"/>
                  <a:cs typeface="Arial Unicode MS"/>
                </a:rPr>
                <a:t> </a:t>
              </a:r>
            </a:p>
            <a:p>
              <a:pPr algn="ctr" defTabSz="914400">
                <a:spcBef>
                  <a:spcPts val="720"/>
                </a:spcBef>
                <a:buNone/>
              </a:pPr>
              <a:r>
                <a:rPr lang="de-DE" sz="1000" b="0" i="0" dirty="0" err="1">
                  <a:latin typeface="Arial"/>
                  <a:ea typeface="Arial Unicode MS"/>
                  <a:cs typeface="Arial Unicode MS"/>
                </a:rPr>
                <a:t>Аналитика</a:t>
              </a:r>
              <a:r>
                <a:rPr lang="de-DE" sz="1000" b="0" i="0" dirty="0">
                  <a:latin typeface="Arial"/>
                  <a:ea typeface="Arial Unicode MS"/>
                  <a:cs typeface="Arial Unicode MS"/>
                </a:rPr>
                <a:t> и </a:t>
              </a:r>
              <a:r>
                <a:rPr lang="de-DE" sz="1000" b="0" i="0" dirty="0" err="1">
                  <a:latin typeface="Arial"/>
                  <a:ea typeface="Arial Unicode MS"/>
                  <a:cs typeface="Arial Unicode MS"/>
                </a:rPr>
                <a:t>планирование</a:t>
              </a:r>
              <a:r>
                <a:rPr lang="de-DE" sz="1000" b="0" i="0" dirty="0">
                  <a:latin typeface="Arial"/>
                  <a:ea typeface="Arial Unicode MS"/>
                  <a:cs typeface="Arial Unicode MS"/>
                </a:rPr>
                <a:t> в </a:t>
              </a:r>
              <a:r>
                <a:rPr lang="de-DE" sz="1000" b="0" i="0" dirty="0" err="1">
                  <a:latin typeface="Arial"/>
                  <a:ea typeface="Arial Unicode MS"/>
                  <a:cs typeface="Arial Unicode MS"/>
                </a:rPr>
                <a:t>режиме</a:t>
              </a:r>
              <a:r>
                <a:rPr lang="de-DE" sz="1000" b="0" i="0" dirty="0">
                  <a:latin typeface="Arial"/>
                  <a:ea typeface="Arial Unicode MS"/>
                  <a:cs typeface="Arial Unicode MS"/>
                </a:rPr>
                <a:t> </a:t>
              </a:r>
              <a:r>
                <a:rPr lang="de-DE" sz="1000" b="0" i="0" dirty="0" err="1">
                  <a:latin typeface="Arial"/>
                  <a:ea typeface="Arial Unicode MS"/>
                  <a:cs typeface="Arial Unicode MS"/>
                </a:rPr>
                <a:t>реального</a:t>
              </a:r>
              <a:r>
                <a:rPr lang="de-DE" sz="1000" b="0" i="0" dirty="0">
                  <a:latin typeface="Arial"/>
                  <a:ea typeface="Arial Unicode MS"/>
                  <a:cs typeface="Arial Unicode MS"/>
                </a:rPr>
                <a:t> </a:t>
              </a:r>
              <a:r>
                <a:rPr lang="de-DE" sz="1000" b="0" i="0" dirty="0" err="1">
                  <a:latin typeface="Arial"/>
                  <a:ea typeface="Arial Unicode MS"/>
                  <a:cs typeface="Arial Unicode MS"/>
                </a:rPr>
                <a:t>времени</a:t>
              </a:r>
              <a:endParaRPr lang="de-DE" sz="1000" b="0" i="0" dirty="0">
                <a:latin typeface="Arial"/>
                <a:ea typeface="Arial Unicode MS"/>
                <a:cs typeface="Arial Unicode MS"/>
              </a:endParaRPr>
            </a:p>
          </p:txBody>
        </p:sp>
        <p:sp>
          <p:nvSpPr>
            <p:cNvPr id="22" name="Rectangle 21"/>
            <p:cNvSpPr/>
            <p:nvPr/>
          </p:nvSpPr>
          <p:spPr bwMode="gray">
            <a:xfrm>
              <a:off x="294968" y="2751419"/>
              <a:ext cx="1543664" cy="924946"/>
            </a:xfrm>
            <a:prstGeom prst="rect">
              <a:avLst/>
            </a:prstGeom>
            <a:solidFill>
              <a:schemeClr val="accent3">
                <a:lumMod val="20000"/>
                <a:lumOff val="80000"/>
              </a:schemeClr>
            </a:solidFill>
            <a:ln w="9525" algn="ctr">
              <a:solidFill>
                <a:schemeClr val="accent3"/>
              </a:solidFill>
              <a:miter lim="800000"/>
              <a:headEnd/>
              <a:tailEnd/>
            </a:ln>
            <a:effectLst/>
          </p:spPr>
          <p:txBody>
            <a:bodyPr lIns="90000" tIns="144000" rIns="90000" bIns="72000" rtlCol="0" anchor="t" anchorCtr="0"/>
            <a:lstStyle/>
            <a:p>
              <a:pPr algn="ctr" defTabSz="914400">
                <a:spcBef>
                  <a:spcPts val="720"/>
                </a:spcBef>
                <a:buNone/>
              </a:pPr>
              <a:r>
                <a:rPr lang="de-DE" sz="1000" b="1" i="0" dirty="0">
                  <a:latin typeface="Arial"/>
                  <a:ea typeface="Arial Unicode MS"/>
                  <a:cs typeface="Arial Unicode MS"/>
                </a:rPr>
                <a:t>ASE </a:t>
              </a:r>
            </a:p>
            <a:p>
              <a:pPr algn="ctr" defTabSz="914400">
                <a:spcBef>
                  <a:spcPts val="720"/>
                </a:spcBef>
                <a:buNone/>
              </a:pPr>
              <a:r>
                <a:rPr lang="de-DE" sz="1000" b="0" i="0" dirty="0">
                  <a:latin typeface="Arial"/>
                  <a:ea typeface="Arial Unicode MS"/>
                  <a:cs typeface="Arial Unicode MS"/>
                </a:rPr>
                <a:t>﻿</a:t>
              </a:r>
              <a:r>
                <a:rPr lang="de-DE" sz="1000" b="0" i="0" dirty="0" err="1">
                  <a:latin typeface="Arial"/>
                  <a:ea typeface="Arial Unicode MS"/>
                  <a:cs typeface="Arial Unicode MS"/>
                </a:rPr>
                <a:t>Обработка</a:t>
              </a:r>
              <a:r>
                <a:rPr lang="de-DE" sz="1000" b="0" i="0" dirty="0">
                  <a:latin typeface="Arial"/>
                  <a:ea typeface="Arial Unicode MS"/>
                  <a:cs typeface="Arial Unicode MS"/>
                </a:rPr>
                <a:t> </a:t>
              </a:r>
              <a:r>
                <a:rPr lang="de-DE" sz="1000" b="0" i="0" dirty="0" err="1">
                  <a:latin typeface="Arial"/>
                  <a:ea typeface="Arial Unicode MS"/>
                  <a:cs typeface="Arial Unicode MS"/>
                </a:rPr>
                <a:t>транзакций</a:t>
              </a:r>
              <a:endParaRPr lang="de-DE" sz="1000" b="0" i="0" dirty="0">
                <a:latin typeface="Arial"/>
                <a:ea typeface="Arial Unicode MS"/>
                <a:cs typeface="Arial Unicode MS"/>
              </a:endParaRPr>
            </a:p>
          </p:txBody>
        </p:sp>
        <p:sp>
          <p:nvSpPr>
            <p:cNvPr id="32" name="Rectangle 31"/>
            <p:cNvSpPr/>
            <p:nvPr/>
          </p:nvSpPr>
          <p:spPr bwMode="gray">
            <a:xfrm>
              <a:off x="4444513" y="2751767"/>
              <a:ext cx="1258197" cy="925505"/>
            </a:xfrm>
            <a:prstGeom prst="rect">
              <a:avLst/>
            </a:prstGeom>
            <a:solidFill>
              <a:schemeClr val="accent3">
                <a:lumMod val="20000"/>
                <a:lumOff val="80000"/>
              </a:schemeClr>
            </a:solidFill>
            <a:ln w="9525" algn="ctr">
              <a:solidFill>
                <a:schemeClr val="accent3"/>
              </a:solid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de-DE" sz="1000" b="1" i="0" u="none" strike="noStrike" cap="none" spc="0" baseline="0" dirty="0">
                  <a:effectLst/>
                  <a:latin typeface="Arial"/>
                  <a:ea typeface="Arial Unicode MS"/>
                  <a:cs typeface="Arial Unicode MS"/>
                </a:rPr>
                <a:t>IQ</a:t>
              </a:r>
              <a:r>
                <a:rPr lang="de-DE" sz="1000" b="1" i="0" u="none" strike="noStrike" cap="none" spc="0" baseline="0" dirty="0">
                  <a:latin typeface="Arial"/>
                  <a:ea typeface="Arial Unicode MS"/>
                  <a:cs typeface="Arial Unicode MS"/>
                </a:rPr>
                <a:t> </a:t>
              </a:r>
            </a:p>
            <a:p>
              <a:pPr marR="0" algn="ctr" defTabSz="914400">
                <a:lnSpc>
                  <a:spcPct val="100000"/>
                </a:lnSpc>
                <a:spcBef>
                  <a:spcPts val="720"/>
                </a:spcBef>
                <a:spcAft>
                  <a:spcPts val="0"/>
                </a:spcAft>
                <a:buNone/>
              </a:pPr>
              <a:r>
                <a:rPr lang="de-DE" sz="1000" b="0" i="0" u="none" strike="noStrike" cap="none" spc="0" baseline="0" dirty="0" err="1" smtClean="0">
                  <a:effectLst/>
                  <a:latin typeface="Arial"/>
                  <a:ea typeface="Arial Unicode MS"/>
                  <a:cs typeface="Arial Unicode MS"/>
                </a:rPr>
                <a:t>Усовершенство</a:t>
              </a:r>
              <a:r>
                <a:rPr lang="ru-RU" sz="1000" b="0" i="0" u="none" strike="noStrike" cap="none" spc="0" baseline="0" dirty="0" smtClean="0">
                  <a:effectLst/>
                  <a:latin typeface="Arial"/>
                  <a:ea typeface="Arial Unicode MS"/>
                  <a:cs typeface="Arial Unicode MS"/>
                </a:rPr>
                <a:t>-</a:t>
              </a:r>
              <a:r>
                <a:rPr lang="de-DE" sz="1000" b="0" i="0" u="none" strike="noStrike" cap="none" spc="0" baseline="0" dirty="0" err="1" smtClean="0">
                  <a:effectLst/>
                  <a:latin typeface="Arial"/>
                  <a:ea typeface="Arial Unicode MS"/>
                  <a:cs typeface="Arial Unicode MS"/>
                </a:rPr>
                <a:t>ванное</a:t>
              </a:r>
              <a:r>
                <a:rPr lang="de-DE" sz="1000" b="0" i="0" u="none" strike="noStrike" cap="none" spc="0" baseline="0" dirty="0" smtClean="0">
                  <a:effectLst/>
                  <a:latin typeface="Arial"/>
                  <a:ea typeface="Arial Unicode MS"/>
                  <a:cs typeface="Arial Unicode MS"/>
                </a:rPr>
                <a:t> </a:t>
              </a:r>
              <a:r>
                <a:rPr lang="de-DE" sz="1000" b="0" i="0" u="none" strike="noStrike" cap="none" spc="0" baseline="0" dirty="0" err="1">
                  <a:effectLst/>
                  <a:latin typeface="Arial"/>
                  <a:ea typeface="Arial Unicode MS"/>
                  <a:cs typeface="Arial Unicode MS"/>
                </a:rPr>
                <a:t>хранилище</a:t>
              </a:r>
              <a:r>
                <a:rPr lang="de-DE" sz="1000" b="0" i="0" u="none" strike="noStrike" cap="none" spc="0" baseline="0" dirty="0">
                  <a:effectLst/>
                  <a:latin typeface="Arial"/>
                  <a:ea typeface="Arial Unicode MS"/>
                  <a:cs typeface="Arial Unicode MS"/>
                </a:rPr>
                <a:t> </a:t>
              </a:r>
              <a:r>
                <a:rPr lang="de-DE" sz="1000" b="0" i="0" u="none" strike="noStrike" cap="none" spc="0" baseline="0" dirty="0" err="1">
                  <a:effectLst/>
                  <a:latin typeface="Arial"/>
                  <a:ea typeface="Arial Unicode MS"/>
                  <a:cs typeface="Arial Unicode MS"/>
                </a:rPr>
                <a:t>данных</a:t>
              </a:r>
              <a:r>
                <a:rPr lang="de-DE" sz="1000" b="0" i="0" u="none" strike="noStrike" cap="none" spc="0" baseline="0" dirty="0">
                  <a:effectLst/>
                  <a:latin typeface="Arial"/>
                  <a:ea typeface="Arial Unicode MS"/>
                  <a:cs typeface="Arial Unicode MS"/>
                </a:rPr>
                <a:t> </a:t>
              </a:r>
              <a:r>
                <a:rPr lang="de-DE" sz="1000" b="0" i="0" u="none" strike="noStrike" cap="none" spc="0" baseline="0" dirty="0" err="1">
                  <a:effectLst/>
                  <a:latin typeface="Arial"/>
                  <a:ea typeface="Arial Unicode MS"/>
                  <a:cs typeface="Arial Unicode MS"/>
                </a:rPr>
                <a:t>предприятия</a:t>
              </a:r>
              <a:endParaRPr lang="de-DE" sz="1000" b="0" i="0" u="none" strike="noStrike" cap="none" spc="0" baseline="0" dirty="0">
                <a:effectLst/>
                <a:latin typeface="Arial"/>
                <a:ea typeface="Arial Unicode MS"/>
                <a:cs typeface="Arial Unicode MS"/>
              </a:endParaRPr>
            </a:p>
          </p:txBody>
        </p:sp>
        <p:sp>
          <p:nvSpPr>
            <p:cNvPr id="43" name="Rounded Rectangle 42"/>
            <p:cNvSpPr/>
            <p:nvPr/>
          </p:nvSpPr>
          <p:spPr bwMode="gray">
            <a:xfrm>
              <a:off x="4406712" y="1927130"/>
              <a:ext cx="1230489" cy="65154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800" b="0" i="0" u="none" strike="noStrike" cap="none" spc="0" baseline="0" dirty="0" err="1">
                  <a:effectLst/>
                  <a:latin typeface="Arial"/>
                  <a:ea typeface="Arial Unicode MS"/>
                  <a:cs typeface="Arial Unicode MS"/>
                </a:rPr>
                <a:t>Хранилище</a:t>
              </a:r>
              <a:r>
                <a:rPr lang="de-DE" sz="800" b="0" i="0" u="none" strike="noStrike" cap="none" spc="0" baseline="0" dirty="0">
                  <a:effectLst/>
                  <a:latin typeface="Arial"/>
                  <a:ea typeface="Arial Unicode MS"/>
                  <a:cs typeface="Arial Unicode MS"/>
                </a:rPr>
                <a:t> </a:t>
              </a:r>
              <a:r>
                <a:rPr lang="de-DE" sz="800" b="0" i="0" u="none" strike="noStrike" cap="none" spc="0" baseline="0" dirty="0" err="1">
                  <a:effectLst/>
                  <a:latin typeface="Arial"/>
                  <a:ea typeface="Arial Unicode MS"/>
                  <a:cs typeface="Arial Unicode MS"/>
                </a:rPr>
                <a:t>данных</a:t>
              </a:r>
              <a:r>
                <a:rPr lang="de-DE" sz="800" b="0" i="0" u="none" strike="noStrike" cap="none" spc="0" baseline="0" dirty="0">
                  <a:effectLst/>
                  <a:latin typeface="Arial"/>
                  <a:ea typeface="Arial Unicode MS"/>
                  <a:cs typeface="Arial Unicode MS"/>
                </a:rPr>
                <a:t> </a:t>
              </a:r>
              <a:r>
                <a:rPr lang="de-DE" sz="800" b="0" i="0" u="none" strike="noStrike" cap="none" spc="0" baseline="0" dirty="0" err="1">
                  <a:effectLst/>
                  <a:latin typeface="Arial"/>
                  <a:ea typeface="Arial Unicode MS"/>
                  <a:cs typeface="Arial Unicode MS"/>
                </a:rPr>
                <a:t>предприятия</a:t>
              </a:r>
              <a:r>
                <a:rPr lang="de-DE" sz="800" b="0" i="0" u="none" strike="noStrike" cap="none" spc="0" baseline="0" dirty="0">
                  <a:effectLst/>
                  <a:latin typeface="Arial"/>
                  <a:ea typeface="Arial Unicode MS"/>
                  <a:cs typeface="Arial Unicode MS"/>
                </a:rPr>
                <a:t>,</a:t>
              </a:r>
              <a:r>
                <a:rPr lang="de-DE" sz="800" b="0" i="0" u="none" strike="noStrike" cap="none" spc="0" dirty="0">
                  <a:latin typeface="Arial"/>
                  <a:ea typeface="Arial Unicode MS"/>
                  <a:cs typeface="Arial Unicode MS"/>
                </a:rPr>
                <a:t> </a:t>
              </a:r>
              <a:r>
                <a:rPr lang="de-DE" sz="800" b="0" i="0" dirty="0" err="1">
                  <a:effectLst/>
                  <a:latin typeface="Arial"/>
                  <a:ea typeface="Arial Unicode MS"/>
                  <a:cs typeface="Arial Unicode MS"/>
                </a:rPr>
                <a:t>приложения</a:t>
              </a:r>
              <a:r>
                <a:rPr lang="de-DE" sz="800" b="0" i="0" dirty="0">
                  <a:effectLst/>
                  <a:latin typeface="Arial"/>
                  <a:ea typeface="Arial Unicode MS"/>
                  <a:cs typeface="Arial Unicode MS"/>
                </a:rPr>
                <a:t> </a:t>
              </a:r>
              <a:r>
                <a:rPr lang="ru-RU" sz="800" b="0" i="0" dirty="0" smtClean="0">
                  <a:effectLst/>
                  <a:latin typeface="Arial"/>
                  <a:ea typeface="Arial Unicode MS"/>
                  <a:cs typeface="Arial Unicode MS"/>
                </a:rPr>
                <a:t/>
              </a:r>
              <a:br>
                <a:rPr lang="ru-RU" sz="800" b="0" i="0" dirty="0" smtClean="0">
                  <a:effectLst/>
                  <a:latin typeface="Arial"/>
                  <a:ea typeface="Arial Unicode MS"/>
                  <a:cs typeface="Arial Unicode MS"/>
                </a:rPr>
              </a:br>
              <a:r>
                <a:rPr lang="de-DE" sz="800" b="0" i="0" dirty="0" err="1" smtClean="0">
                  <a:effectLst/>
                  <a:latin typeface="Arial"/>
                  <a:ea typeface="Arial Unicode MS"/>
                  <a:cs typeface="Arial Unicode MS"/>
                </a:rPr>
                <a:t>на</a:t>
              </a:r>
              <a:r>
                <a:rPr lang="de-DE" sz="800" b="0" i="0" dirty="0" smtClean="0">
                  <a:effectLst/>
                  <a:latin typeface="Arial"/>
                  <a:ea typeface="Arial Unicode MS"/>
                  <a:cs typeface="Arial Unicode MS"/>
                </a:rPr>
                <a:t> </a:t>
              </a:r>
              <a:r>
                <a:rPr lang="de-DE" sz="800" b="0" i="0" dirty="0" err="1">
                  <a:effectLst/>
                  <a:latin typeface="Arial"/>
                  <a:ea typeface="Arial Unicode MS"/>
                  <a:cs typeface="Arial Unicode MS"/>
                </a:rPr>
                <a:t>базе</a:t>
              </a:r>
              <a:r>
                <a:rPr lang="de-DE" sz="800" b="0" i="0" dirty="0">
                  <a:effectLst/>
                  <a:latin typeface="Arial"/>
                  <a:ea typeface="Arial Unicode MS"/>
                  <a:cs typeface="Arial Unicode MS"/>
                </a:rPr>
                <a:t> IQ</a:t>
              </a:r>
            </a:p>
          </p:txBody>
        </p:sp>
        <p:sp>
          <p:nvSpPr>
            <p:cNvPr id="51" name="Rounded Rectangle 50"/>
            <p:cNvSpPr/>
            <p:nvPr/>
          </p:nvSpPr>
          <p:spPr bwMode="gray">
            <a:xfrm>
              <a:off x="2192594" y="1918427"/>
              <a:ext cx="830606" cy="65057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algn="ctr" defTabSz="914400">
                <a:spcBef>
                  <a:spcPts val="660"/>
                </a:spcBef>
                <a:spcAft>
                  <a:spcPts val="0"/>
                </a:spcAft>
                <a:buNone/>
              </a:pPr>
              <a:r>
                <a:rPr lang="de-DE" sz="800" b="0" i="0" dirty="0" err="1">
                  <a:latin typeface="Arial"/>
                  <a:ea typeface="Arial Unicode MS"/>
                  <a:cs typeface="Arial Unicode MS"/>
                </a:rPr>
                <a:t>Приложение</a:t>
              </a:r>
              <a:r>
                <a:rPr lang="de-DE" sz="800" b="0" i="0" dirty="0">
                  <a:latin typeface="Arial"/>
                  <a:ea typeface="Arial Unicode MS"/>
                  <a:cs typeface="Arial Unicode MS"/>
                </a:rPr>
                <a:t> </a:t>
              </a:r>
              <a:r>
                <a:rPr lang="de-DE" sz="800" b="0" i="0" dirty="0" smtClean="0">
                  <a:latin typeface="Arial"/>
                  <a:ea typeface="Arial Unicode MS"/>
                  <a:cs typeface="Arial Unicode MS"/>
                </a:rPr>
                <a:t>HANA 1</a:t>
              </a:r>
              <a:r>
                <a:rPr lang="de-DE" sz="800" b="0" i="0" dirty="0">
                  <a:latin typeface="Arial"/>
                  <a:ea typeface="Arial Unicode MS"/>
                  <a:cs typeface="Arial Unicode MS"/>
                </a:rPr>
                <a:t>....n</a:t>
              </a:r>
            </a:p>
          </p:txBody>
        </p:sp>
        <p:sp>
          <p:nvSpPr>
            <p:cNvPr id="52" name="Rounded Rectangle 51"/>
            <p:cNvSpPr/>
            <p:nvPr/>
          </p:nvSpPr>
          <p:spPr bwMode="gray">
            <a:xfrm>
              <a:off x="3105975" y="1928185"/>
              <a:ext cx="866257" cy="65057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700" b="0" i="0" dirty="0" err="1">
                  <a:latin typeface="Arial"/>
                  <a:ea typeface="Arial Unicode MS"/>
                  <a:cs typeface="Arial Unicode MS"/>
                </a:rPr>
                <a:t>Хранилище</a:t>
              </a:r>
              <a:r>
                <a:rPr lang="de-DE" sz="700" b="0" i="0" dirty="0">
                  <a:latin typeface="Arial"/>
                  <a:ea typeface="Arial Unicode MS"/>
                  <a:cs typeface="Arial Unicode MS"/>
                </a:rPr>
                <a:t> </a:t>
              </a:r>
              <a:r>
                <a:rPr lang="de-DE" sz="700" b="0" i="0" dirty="0" err="1">
                  <a:latin typeface="Arial"/>
                  <a:ea typeface="Arial Unicode MS"/>
                  <a:cs typeface="Arial Unicode MS"/>
                </a:rPr>
                <a:t>данных</a:t>
              </a:r>
              <a:r>
                <a:rPr lang="de-DE" sz="700" b="0" i="0" dirty="0">
                  <a:latin typeface="Arial"/>
                  <a:ea typeface="Arial Unicode MS"/>
                  <a:cs typeface="Arial Unicode MS"/>
                </a:rPr>
                <a:t> </a:t>
              </a:r>
              <a:r>
                <a:rPr lang="de-DE" sz="700" b="0" i="0" dirty="0" err="1">
                  <a:latin typeface="Arial"/>
                  <a:ea typeface="Arial Unicode MS"/>
                  <a:cs typeface="Arial Unicode MS"/>
                </a:rPr>
                <a:t>приложения</a:t>
              </a:r>
              <a:r>
                <a:rPr lang="de-DE" sz="700" b="0" i="0" u="none" strike="noStrike" cap="none" spc="0" baseline="0" dirty="0">
                  <a:effectLst/>
                  <a:latin typeface="Arial"/>
                  <a:ea typeface="Arial Unicode MS"/>
                  <a:cs typeface="Arial Unicode MS"/>
                </a:rPr>
                <a:t> (</a:t>
              </a:r>
              <a:r>
                <a:rPr lang="de-DE" sz="700" b="0" i="0" u="none" strike="noStrike" cap="none" spc="0" baseline="0" dirty="0">
                  <a:latin typeface="Arial"/>
                  <a:ea typeface="Arial Unicode MS"/>
                  <a:cs typeface="Arial Unicode MS"/>
                </a:rPr>
                <a:t>﻿﻿</a:t>
              </a:r>
              <a:r>
                <a:rPr lang="de-DE" sz="700" b="0" i="0" u="none" strike="noStrike" cap="none" spc="0" baseline="0" dirty="0" err="1">
                  <a:effectLst/>
                  <a:latin typeface="Arial"/>
                  <a:ea typeface="Arial Unicode MS"/>
                  <a:cs typeface="Arial Unicode MS"/>
                </a:rPr>
                <a:t>хранилище</a:t>
              </a:r>
              <a:r>
                <a:rPr lang="de-DE" sz="700" b="0" i="0" u="none" strike="noStrike" cap="none" spc="0" baseline="0" dirty="0">
                  <a:effectLst/>
                  <a:latin typeface="Arial"/>
                  <a:ea typeface="Arial Unicode MS"/>
                  <a:cs typeface="Arial Unicode MS"/>
                </a:rPr>
                <a:t> </a:t>
              </a:r>
              <a:r>
                <a:rPr lang="de-DE" sz="700" b="0" i="0" u="none" strike="noStrike" cap="none" spc="0" baseline="0" dirty="0" err="1">
                  <a:effectLst/>
                  <a:latin typeface="Arial"/>
                  <a:ea typeface="Arial Unicode MS"/>
                  <a:cs typeface="Arial Unicode MS"/>
                </a:rPr>
                <a:t>бизнес-информации</a:t>
              </a:r>
              <a:r>
                <a:rPr lang="de-DE" sz="700" b="0" i="0" u="none" strike="noStrike" cap="none" spc="0" baseline="0" dirty="0">
                  <a:effectLst/>
                  <a:latin typeface="Arial"/>
                  <a:ea typeface="Arial Unicode MS"/>
                  <a:cs typeface="Arial Unicode MS"/>
                </a:rPr>
                <a:t>)</a:t>
              </a:r>
            </a:p>
          </p:txBody>
        </p:sp>
        <p:sp>
          <p:nvSpPr>
            <p:cNvPr id="54" name="Rounded Rectangle 53"/>
            <p:cNvSpPr/>
            <p:nvPr/>
          </p:nvSpPr>
          <p:spPr bwMode="gray">
            <a:xfrm>
              <a:off x="1061884" y="1918983"/>
              <a:ext cx="796412" cy="650577"/>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30"/>
                </a:spcBef>
                <a:spcAft>
                  <a:spcPts val="0"/>
                </a:spcAft>
                <a:buNone/>
              </a:pPr>
              <a:r>
                <a:rPr lang="de-DE" sz="1050" b="0" i="0" u="none" strike="noStrike" cap="none" spc="0" baseline="0" dirty="0">
                  <a:effectLst/>
                  <a:latin typeface="Arial"/>
                  <a:ea typeface="Arial Unicode MS"/>
                  <a:cs typeface="Arial Unicode MS"/>
                </a:rPr>
                <a:t>ERP, NW 1...n</a:t>
              </a:r>
            </a:p>
          </p:txBody>
        </p:sp>
        <p:sp>
          <p:nvSpPr>
            <p:cNvPr id="23" name="Rounded Rectangle 22"/>
            <p:cNvSpPr/>
            <p:nvPr/>
          </p:nvSpPr>
          <p:spPr bwMode="gray">
            <a:xfrm>
              <a:off x="235975" y="1915437"/>
              <a:ext cx="765829"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00"/>
                </a:spcBef>
                <a:spcAft>
                  <a:spcPts val="0"/>
                </a:spcAft>
                <a:buNone/>
              </a:pPr>
              <a:r>
                <a:rPr lang="de-DE" sz="700" b="0" i="0" dirty="0" err="1" smtClean="0">
                  <a:latin typeface="Arial"/>
                  <a:ea typeface="Arial Unicode MS"/>
                  <a:cs typeface="Arial Unicode MS"/>
                </a:rPr>
                <a:t>П</a:t>
              </a:r>
              <a:r>
                <a:rPr lang="de-DE" sz="700" b="0" i="0" u="none" strike="noStrike" cap="none" spc="0" baseline="0" dirty="0" err="1" smtClean="0">
                  <a:effectLst/>
                  <a:latin typeface="Arial"/>
                  <a:ea typeface="Arial Unicode MS"/>
                  <a:cs typeface="Arial Unicode MS"/>
                </a:rPr>
                <a:t>ользова</a:t>
              </a:r>
              <a:r>
                <a:rPr lang="ru-RU" sz="700" b="0" i="0" u="none" strike="noStrike" cap="none" spc="0" baseline="0" dirty="0" smtClean="0">
                  <a:effectLst/>
                  <a:latin typeface="Arial"/>
                  <a:ea typeface="Arial Unicode MS"/>
                  <a:cs typeface="Arial Unicode MS"/>
                </a:rPr>
                <a:t>-</a:t>
              </a:r>
              <a:r>
                <a:rPr lang="de-DE" sz="700" b="0" i="0" u="none" strike="noStrike" cap="none" spc="0" baseline="0" dirty="0" err="1" smtClean="0">
                  <a:effectLst/>
                  <a:latin typeface="Arial"/>
                  <a:ea typeface="Arial Unicode MS"/>
                  <a:cs typeface="Arial Unicode MS"/>
                </a:rPr>
                <a:t>тельское</a:t>
              </a:r>
              <a:r>
                <a:rPr lang="de-DE" sz="700" b="0" i="0" u="none" strike="noStrike" cap="none" spc="0" baseline="0" dirty="0" smtClean="0">
                  <a:effectLst/>
                  <a:latin typeface="Arial"/>
                  <a:ea typeface="Arial Unicode MS"/>
                  <a:cs typeface="Arial Unicode MS"/>
                </a:rPr>
                <a:t> </a:t>
              </a:r>
              <a:r>
                <a:rPr lang="de-DE" sz="700" b="0" i="0" u="none" strike="noStrike" cap="none" spc="0" baseline="0" dirty="0" err="1" smtClean="0">
                  <a:effectLst/>
                  <a:latin typeface="Arial"/>
                  <a:ea typeface="Arial Unicode MS"/>
                  <a:cs typeface="Arial Unicode MS"/>
                </a:rPr>
                <a:t>приложение</a:t>
              </a:r>
              <a:r>
                <a:rPr lang="de-DE" sz="700" b="0" i="0" u="none" strike="noStrike" cap="none" spc="0" baseline="0" dirty="0" smtClean="0">
                  <a:effectLst/>
                  <a:latin typeface="Arial"/>
                  <a:ea typeface="Arial Unicode MS"/>
                  <a:cs typeface="Arial Unicode MS"/>
                </a:rPr>
                <a:t> </a:t>
              </a:r>
              <a:r>
                <a:rPr lang="de-DE" sz="700" b="0" i="0" u="none" strike="noStrike" cap="none" spc="0" dirty="0" smtClean="0">
                  <a:effectLst/>
                  <a:latin typeface="Arial"/>
                  <a:ea typeface="Arial Unicode MS"/>
                  <a:cs typeface="Arial Unicode MS"/>
                </a:rPr>
                <a:t>1</a:t>
              </a:r>
              <a:r>
                <a:rPr lang="de-DE" sz="700" b="0" i="0" u="none" strike="noStrike" cap="none" spc="0" dirty="0">
                  <a:effectLst/>
                  <a:latin typeface="Arial"/>
                  <a:ea typeface="Arial Unicode MS"/>
                  <a:cs typeface="Arial Unicode MS"/>
                </a:rPr>
                <a:t>....n</a:t>
              </a:r>
            </a:p>
          </p:txBody>
        </p:sp>
        <p:cxnSp>
          <p:nvCxnSpPr>
            <p:cNvPr id="25" name="Straight Arrow Connector 24"/>
            <p:cNvCxnSpPr>
              <a:stCxn id="22" idx="3"/>
              <a:endCxn id="34" idx="1"/>
            </p:cNvCxnSpPr>
            <p:nvPr/>
          </p:nvCxnSpPr>
          <p:spPr>
            <a:xfrm>
              <a:off x="1838632" y="3213892"/>
              <a:ext cx="373626" cy="158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4" idx="3"/>
              <a:endCxn id="32" idx="1"/>
            </p:cNvCxnSpPr>
            <p:nvPr/>
          </p:nvCxnSpPr>
          <p:spPr>
            <a:xfrm>
              <a:off x="3962400" y="3213892"/>
              <a:ext cx="482113" cy="628"/>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7" name="Table 16"/>
          <p:cNvGraphicFramePr>
            <a:graphicFrameLocks noGrp="1"/>
          </p:cNvGraphicFramePr>
          <p:nvPr/>
        </p:nvGraphicFramePr>
        <p:xfrm>
          <a:off x="226450" y="3735705"/>
          <a:ext cx="5978011" cy="2644140"/>
        </p:xfrm>
        <a:graphic>
          <a:graphicData uri="http://schemas.openxmlformats.org/drawingml/2006/table">
            <a:tbl>
              <a:tblPr bandCol="1">
                <a:tableStyleId>{C083E6E3-FA7D-4D7B-A595-EF9225AFEA82}</a:tableStyleId>
              </a:tblPr>
              <a:tblGrid>
                <a:gridCol w="1917085"/>
                <a:gridCol w="2267522"/>
                <a:gridCol w="1793404"/>
              </a:tblGrid>
              <a:tr h="776749">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Примеры</a:t>
                      </a:r>
                      <a:r>
                        <a:rPr lang="en-US" sz="850" b="1" i="0" dirty="0">
                          <a:solidFill>
                            <a:srgbClr val="000000"/>
                          </a:solidFill>
                          <a:latin typeface="Arial"/>
                          <a:ea typeface="+mn-ea"/>
                          <a:cs typeface="+mn-cs"/>
                        </a:rPr>
                        <a:t> </a:t>
                      </a:r>
                      <a:r>
                        <a:rPr lang="en-US" sz="850" b="1" i="0" dirty="0" err="1">
                          <a:solidFill>
                            <a:srgbClr val="000000"/>
                          </a:solidFill>
                          <a:latin typeface="Arial"/>
                          <a:ea typeface="+mn-ea"/>
                          <a:cs typeface="+mn-cs"/>
                        </a:rPr>
                        <a:t>использования</a:t>
                      </a:r>
                      <a:r>
                        <a:rPr lang="en-US" sz="850" b="1" i="0" dirty="0">
                          <a:solidFill>
                            <a:srgbClr val="000000"/>
                          </a:solidFill>
                          <a:latin typeface="Arial"/>
                          <a:ea typeface="+mn-ea"/>
                          <a:cs typeface="+mn-cs"/>
                        </a:rPr>
                        <a:t>: </a:t>
                      </a:r>
                      <a:r>
                        <a:rPr lang="en-US" sz="850" b="0" i="0" dirty="0">
                          <a:solidFill>
                            <a:srgbClr val="000000"/>
                          </a:solidFill>
                          <a:latin typeface="Arial"/>
                          <a:ea typeface="+mn-ea"/>
                          <a:cs typeface="+mn-cs"/>
                        </a:rPr>
                        <a:t>﻿﻿</a:t>
                      </a:r>
                      <a:r>
                        <a:rPr lang="en-US" sz="850" b="0" i="0" dirty="0" err="1">
                          <a:solidFill>
                            <a:srgbClr val="000000"/>
                          </a:solidFill>
                          <a:latin typeface="Arial"/>
                          <a:ea typeface="+mn-ea"/>
                          <a:cs typeface="+mn-cs"/>
                        </a:rPr>
                        <a:t>пользовательские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a:t>
                      </a:r>
                      <a:r>
                        <a:rPr lang="en-US" sz="850" b="0" i="0" baseline="0" dirty="0">
                          <a:solidFill>
                            <a:srgbClr val="000000"/>
                          </a:solidFill>
                          <a:latin typeface="Arial"/>
                          <a:ea typeface="+mn-ea"/>
                          <a:cs typeface="+mn-cs"/>
                        </a:rPr>
                        <a:t> и </a:t>
                      </a:r>
                      <a:r>
                        <a:rPr lang="en-US" sz="850" b="0" i="0" dirty="0" err="1">
                          <a:solidFill>
                            <a:srgbClr val="000000"/>
                          </a:solidFill>
                          <a:latin typeface="Arial"/>
                          <a:ea typeface="+mn-ea"/>
                          <a:cs typeface="+mn-cs"/>
                        </a:rPr>
                        <a:t>решения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сторонних</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поставщиков</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традиционные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a:t>
                      </a:r>
                      <a:r>
                        <a:rPr lang="en-US" sz="850" b="0" i="0" dirty="0">
                          <a:solidFill>
                            <a:srgbClr val="000000"/>
                          </a:solidFill>
                          <a:latin typeface="Arial"/>
                          <a:ea typeface="+mn-ea"/>
                          <a:cs typeface="+mn-cs"/>
                        </a:rPr>
                        <a:t> </a:t>
                      </a:r>
                      <a:r>
                        <a:rPr lang="en-US" sz="850" b="0" i="0" dirty="0" smtClean="0">
                          <a:solidFill>
                            <a:srgbClr val="000000"/>
                          </a:solidFill>
                          <a:latin typeface="Arial"/>
                          <a:ea typeface="+mn-ea"/>
                          <a:cs typeface="+mn-cs"/>
                        </a:rPr>
                        <a:t>SAP </a:t>
                      </a:r>
                      <a:r>
                        <a:rPr lang="en-US" sz="850" b="0" i="0" baseline="0" dirty="0" smtClean="0">
                          <a:solidFill>
                            <a:srgbClr val="000000"/>
                          </a:solidFill>
                          <a:latin typeface="Arial"/>
                          <a:ea typeface="+mn-ea"/>
                          <a:cs typeface="+mn-cs"/>
                        </a:rPr>
                        <a:t>и</a:t>
                      </a:r>
                      <a:r>
                        <a:rPr lang="ru-RU" sz="850" b="0" i="0" baseline="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компоненты</a:t>
                      </a:r>
                      <a:r>
                        <a:rPr lang="en-US" sz="850" b="0" i="0" dirty="0" smtClean="0">
                          <a:solidFill>
                            <a:srgbClr val="000000"/>
                          </a:solidFill>
                          <a:latin typeface="Arial"/>
                          <a:ea typeface="+mn-ea"/>
                          <a:cs typeface="+mn-cs"/>
                        </a:rPr>
                        <a:t> </a:t>
                      </a:r>
                      <a:r>
                        <a:rPr lang="en-US" sz="850" b="0" i="0" dirty="0">
                          <a:solidFill>
                            <a:srgbClr val="000000"/>
                          </a:solidFill>
                          <a:latin typeface="Arial"/>
                          <a:ea typeface="+mn-ea"/>
                          <a:cs typeface="+mn-cs"/>
                        </a:rPr>
                        <a:t>NW, </a:t>
                      </a:r>
                      <a:r>
                        <a:rPr lang="en-US" sz="850" b="0" i="0" dirty="0" err="1">
                          <a:solidFill>
                            <a:srgbClr val="000000"/>
                          </a:solidFill>
                          <a:latin typeface="Arial"/>
                          <a:ea typeface="+mn-ea"/>
                          <a:cs typeface="+mn-cs"/>
                        </a:rPr>
                        <a:t>которым</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требуется</a:t>
                      </a:r>
                      <a:r>
                        <a:rPr lang="en-US" sz="850" b="0" i="0" dirty="0">
                          <a:solidFill>
                            <a:srgbClr val="000000"/>
                          </a:solidFill>
                          <a:latin typeface="Arial"/>
                          <a:ea typeface="+mn-ea"/>
                          <a:cs typeface="+mn-cs"/>
                        </a:rPr>
                        <a:t> БД</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Примеры</a:t>
                      </a:r>
                      <a:r>
                        <a:rPr lang="en-US" sz="850" b="1" i="0" dirty="0">
                          <a:solidFill>
                            <a:srgbClr val="000000"/>
                          </a:solidFill>
                          <a:latin typeface="Arial"/>
                          <a:ea typeface="+mn-ea"/>
                          <a:cs typeface="+mn-cs"/>
                        </a:rPr>
                        <a:t> </a:t>
                      </a:r>
                      <a:r>
                        <a:rPr lang="en-US" sz="850" b="1" i="0" dirty="0" err="1">
                          <a:solidFill>
                            <a:srgbClr val="000000"/>
                          </a:solidFill>
                          <a:latin typeface="Arial"/>
                          <a:ea typeface="+mn-ea"/>
                          <a:cs typeface="+mn-cs"/>
                        </a:rPr>
                        <a:t>использования</a:t>
                      </a:r>
                      <a:r>
                        <a:rPr lang="en-US" sz="850" b="1" i="0" dirty="0">
                          <a:solidFill>
                            <a:srgbClr val="000000"/>
                          </a:solidFill>
                          <a:latin typeface="Arial"/>
                          <a:ea typeface="+mn-ea"/>
                          <a:cs typeface="+mn-cs"/>
                        </a:rPr>
                        <a:t>: </a:t>
                      </a:r>
                      <a:r>
                        <a:rPr lang="en-US" sz="850" b="0" i="0" dirty="0" err="1">
                          <a:solidFill>
                            <a:srgbClr val="000000"/>
                          </a:solidFill>
                          <a:latin typeface="Arial"/>
                          <a:ea typeface="+mn-ea"/>
                          <a:cs typeface="+mn-cs"/>
                        </a:rPr>
                        <a:t>аналитика</a:t>
                      </a:r>
                      <a:r>
                        <a:rPr lang="en-US" sz="850" b="0" i="0" baseline="0" dirty="0">
                          <a:solidFill>
                            <a:srgbClr val="000000"/>
                          </a:solidFill>
                          <a:latin typeface="Arial"/>
                          <a:ea typeface="+mn-ea"/>
                          <a:cs typeface="+mn-cs"/>
                        </a:rPr>
                        <a:t> </a:t>
                      </a:r>
                      <a:r>
                        <a:rPr lang="en-US" sz="850" b="0" i="0" dirty="0" smtClean="0">
                          <a:solidFill>
                            <a:srgbClr val="000000"/>
                          </a:solidFill>
                          <a:latin typeface="Arial"/>
                          <a:ea typeface="+mn-ea"/>
                          <a:cs typeface="+mn-cs"/>
                        </a:rPr>
                        <a:t>в</a:t>
                      </a:r>
                      <a:r>
                        <a:rPr lang="ru-RU" sz="850" b="0" i="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режиме</a:t>
                      </a:r>
                      <a:r>
                        <a:rPr lang="en-US" sz="850" b="0" i="0" dirty="0" smtClean="0">
                          <a:solidFill>
                            <a:srgbClr val="000000"/>
                          </a:solidFill>
                          <a:latin typeface="Arial"/>
                          <a:ea typeface="+mn-ea"/>
                          <a:cs typeface="+mn-cs"/>
                        </a:rPr>
                        <a:t> </a:t>
                      </a:r>
                      <a:r>
                        <a:rPr lang="en-US" sz="850" b="0" i="0" dirty="0">
                          <a:solidFill>
                            <a:srgbClr val="000000"/>
                          </a:solidFill>
                          <a:latin typeface="Arial"/>
                          <a:ea typeface="+mn-ea"/>
                          <a:cs typeface="+mn-cs"/>
                        </a:rPr>
                        <a:t>реального времени, </a:t>
                      </a:r>
                      <a:r>
                        <a:rPr lang="en-US" sz="850" b="0" i="0" dirty="0" err="1">
                          <a:solidFill>
                            <a:srgbClr val="000000"/>
                          </a:solidFill>
                          <a:latin typeface="Arial"/>
                          <a:ea typeface="+mn-ea"/>
                          <a:cs typeface="+mn-cs"/>
                        </a:rPr>
                        <a:t>современные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работающие</a:t>
                      </a:r>
                      <a:r>
                        <a:rPr lang="en-US" sz="850" b="0" i="0" dirty="0">
                          <a:solidFill>
                            <a:srgbClr val="000000"/>
                          </a:solidFill>
                          <a:latin typeface="Arial"/>
                          <a:ea typeface="+mn-ea"/>
                          <a:cs typeface="+mn-cs"/>
                        </a:rPr>
                        <a:t> в оперативной памяти, </a:t>
                      </a:r>
                      <a:r>
                        <a:rPr lang="en-US" sz="850" b="0" i="0" dirty="0" err="1">
                          <a:solidFill>
                            <a:srgbClr val="000000"/>
                          </a:solidFill>
                          <a:latin typeface="Arial"/>
                          <a:ea typeface="+mn-ea"/>
                          <a:cs typeface="+mn-cs"/>
                        </a:rPr>
                        <a:t>ускорение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процессов</a:t>
                      </a:r>
                      <a:r>
                        <a:rPr lang="en-US" sz="850" b="0" i="0" dirty="0">
                          <a:solidFill>
                            <a:srgbClr val="000000"/>
                          </a:solidFill>
                          <a:latin typeface="Arial"/>
                          <a:ea typeface="+mn-ea"/>
                          <a:cs typeface="+mn-cs"/>
                        </a:rPr>
                        <a:t> Business Suite</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Примеры</a:t>
                      </a:r>
                      <a:r>
                        <a:rPr lang="en-US" sz="850" b="1" i="0" dirty="0">
                          <a:solidFill>
                            <a:srgbClr val="000000"/>
                          </a:solidFill>
                          <a:latin typeface="Arial"/>
                          <a:ea typeface="+mn-ea"/>
                          <a:cs typeface="+mn-cs"/>
                        </a:rPr>
                        <a:t> </a:t>
                      </a:r>
                      <a:r>
                        <a:rPr lang="en-US" sz="850" b="1" i="0" dirty="0" err="1">
                          <a:solidFill>
                            <a:srgbClr val="000000"/>
                          </a:solidFill>
                          <a:latin typeface="Arial"/>
                          <a:ea typeface="+mn-ea"/>
                          <a:cs typeface="+mn-cs"/>
                        </a:rPr>
                        <a:t>использования</a:t>
                      </a:r>
                      <a:r>
                        <a:rPr lang="en-US" sz="850" b="0" i="0" dirty="0">
                          <a:solidFill>
                            <a:srgbClr val="000000"/>
                          </a:solidFill>
                          <a:latin typeface="Arial"/>
                          <a:ea typeface="+mn-ea"/>
                          <a:cs typeface="+mn-cs"/>
                        </a:rPr>
                        <a:t>: аналитические </a:t>
                      </a:r>
                      <a:r>
                        <a:rPr lang="en-US" sz="850" b="0" i="0" dirty="0" err="1">
                          <a:solidFill>
                            <a:srgbClr val="000000"/>
                          </a:solidFill>
                          <a:latin typeface="Arial"/>
                          <a:ea typeface="+mn-ea"/>
                          <a:cs typeface="+mn-cs"/>
                        </a:rPr>
                        <a:t>приложения</a:t>
                      </a:r>
                      <a:r>
                        <a:rPr lang="en-US" sz="850" b="0" i="0" dirty="0">
                          <a:solidFill>
                            <a:srgbClr val="000000"/>
                          </a:solidFill>
                          <a:latin typeface="Arial"/>
                          <a:ea typeface="+mn-ea"/>
                          <a:cs typeface="+mn-cs"/>
                        </a:rPr>
                        <a:t> </a:t>
                      </a:r>
                      <a:r>
                        <a:rPr lang="en-US" sz="850" b="0" i="0" dirty="0" err="1" smtClean="0">
                          <a:solidFill>
                            <a:srgbClr val="000000"/>
                          </a:solidFill>
                          <a:latin typeface="Arial"/>
                          <a:ea typeface="+mn-ea"/>
                          <a:cs typeface="+mn-cs"/>
                        </a:rPr>
                        <a:t>на</a:t>
                      </a:r>
                      <a:r>
                        <a:rPr lang="ru-RU" sz="850" b="0" i="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базе</a:t>
                      </a:r>
                      <a:r>
                        <a:rPr lang="en-US" sz="850" b="0" i="0" dirty="0" smtClean="0">
                          <a:solidFill>
                            <a:srgbClr val="000000"/>
                          </a:solidFill>
                          <a:latin typeface="Arial"/>
                          <a:ea typeface="+mn-ea"/>
                          <a:cs typeface="+mn-cs"/>
                        </a:rPr>
                        <a:t> </a:t>
                      </a:r>
                      <a:r>
                        <a:rPr lang="en-US" sz="850" b="0" i="0" dirty="0">
                          <a:solidFill>
                            <a:srgbClr val="000000"/>
                          </a:solidFill>
                          <a:latin typeface="Arial"/>
                          <a:ea typeface="+mn-ea"/>
                          <a:cs typeface="+mn-cs"/>
                        </a:rPr>
                        <a:t>IQ</a:t>
                      </a:r>
                      <a:r>
                        <a:rPr lang="en-US" sz="850" b="0" i="0" baseline="0" dirty="0">
                          <a:solidFill>
                            <a:srgbClr val="000000"/>
                          </a:solidFill>
                          <a:latin typeface="Arial"/>
                          <a:ea typeface="+mn-ea"/>
                          <a:cs typeface="+mn-cs"/>
                        </a:rPr>
                        <a:t>, </a:t>
                      </a:r>
                      <a:r>
                        <a:rPr lang="en-US" sz="850" b="0" i="0" baseline="0" dirty="0" err="1" smtClean="0">
                          <a:solidFill>
                            <a:srgbClr val="000000"/>
                          </a:solidFill>
                          <a:latin typeface="Arial"/>
                          <a:ea typeface="+mn-ea"/>
                          <a:cs typeface="+mn-cs"/>
                        </a:rPr>
                        <a:t>усовершенствован</a:t>
                      </a:r>
                      <a:r>
                        <a:rPr lang="ru-RU" sz="850" b="0" i="0" baseline="0" dirty="0" smtClean="0">
                          <a:solidFill>
                            <a:srgbClr val="000000"/>
                          </a:solidFill>
                          <a:latin typeface="Arial"/>
                          <a:ea typeface="+mn-ea"/>
                          <a:cs typeface="+mn-cs"/>
                        </a:rPr>
                        <a:t>-</a:t>
                      </a:r>
                      <a:r>
                        <a:rPr lang="en-US" sz="850" b="0" i="0" baseline="0" dirty="0" err="1" smtClean="0">
                          <a:solidFill>
                            <a:srgbClr val="000000"/>
                          </a:solidFill>
                          <a:latin typeface="Arial"/>
                          <a:ea typeface="+mn-ea"/>
                          <a:cs typeface="+mn-cs"/>
                        </a:rPr>
                        <a:t>ные</a:t>
                      </a:r>
                      <a:r>
                        <a:rPr lang="en-US" sz="850" b="0" i="0" baseline="0" dirty="0" smtClean="0">
                          <a:solidFill>
                            <a:srgbClr val="000000"/>
                          </a:solidFill>
                          <a:latin typeface="Arial"/>
                          <a:ea typeface="+mn-ea"/>
                          <a:cs typeface="+mn-cs"/>
                        </a:rPr>
                        <a:t> </a:t>
                      </a:r>
                      <a:r>
                        <a:rPr lang="en-US" sz="850" b="0" i="0" baseline="0" dirty="0" err="1">
                          <a:solidFill>
                            <a:srgbClr val="000000"/>
                          </a:solidFill>
                          <a:latin typeface="Arial"/>
                          <a:ea typeface="+mn-ea"/>
                          <a:cs typeface="+mn-cs"/>
                        </a:rPr>
                        <a:t>сценарии</a:t>
                      </a:r>
                      <a:r>
                        <a:rPr lang="en-US" sz="850" b="0" i="0" baseline="0" dirty="0">
                          <a:solidFill>
                            <a:srgbClr val="000000"/>
                          </a:solidFill>
                          <a:latin typeface="Arial"/>
                          <a:ea typeface="+mn-ea"/>
                          <a:cs typeface="+mn-cs"/>
                        </a:rPr>
                        <a:t> для хранилищ данных, основное оперативное хранилище в </a:t>
                      </a:r>
                      <a:r>
                        <a:rPr lang="en-US" sz="850" b="0" i="0" baseline="0" dirty="0" err="1">
                          <a:solidFill>
                            <a:srgbClr val="000000"/>
                          </a:solidFill>
                          <a:latin typeface="Arial"/>
                          <a:ea typeface="+mn-ea"/>
                          <a:cs typeface="+mn-cs"/>
                        </a:rPr>
                        <a:t>дополнение</a:t>
                      </a:r>
                      <a:r>
                        <a:rPr lang="en-US" sz="850" b="0" i="0" baseline="0" dirty="0">
                          <a:solidFill>
                            <a:srgbClr val="000000"/>
                          </a:solidFill>
                          <a:latin typeface="Arial"/>
                          <a:ea typeface="+mn-ea"/>
                          <a:cs typeface="+mn-cs"/>
                        </a:rPr>
                        <a:t> </a:t>
                      </a:r>
                      <a:r>
                        <a:rPr lang="en-US" sz="850" b="0" i="0" baseline="0" dirty="0" smtClean="0">
                          <a:solidFill>
                            <a:srgbClr val="000000"/>
                          </a:solidFill>
                          <a:latin typeface="Arial"/>
                          <a:ea typeface="+mn-ea"/>
                          <a:cs typeface="+mn-cs"/>
                        </a:rPr>
                        <a:t>к</a:t>
                      </a:r>
                      <a:r>
                        <a:rPr lang="ru-RU" sz="850" b="0" i="0" baseline="0" dirty="0" smtClean="0">
                          <a:solidFill>
                            <a:srgbClr val="000000"/>
                          </a:solidFill>
                          <a:latin typeface="Arial"/>
                          <a:ea typeface="+mn-ea"/>
                          <a:cs typeface="+mn-cs"/>
                        </a:rPr>
                        <a:t> </a:t>
                      </a:r>
                      <a:r>
                        <a:rPr lang="en-US" sz="850" b="0" i="0" baseline="0" dirty="0" err="1" smtClean="0">
                          <a:solidFill>
                            <a:srgbClr val="000000"/>
                          </a:solidFill>
                          <a:latin typeface="Arial"/>
                          <a:ea typeface="+mn-ea"/>
                          <a:cs typeface="+mn-cs"/>
                        </a:rPr>
                        <a:t>хранилищу</a:t>
                      </a:r>
                      <a:r>
                        <a:rPr lang="en-US" sz="850" b="0" i="0" baseline="0" dirty="0" smtClean="0">
                          <a:solidFill>
                            <a:srgbClr val="000000"/>
                          </a:solidFill>
                          <a:latin typeface="Arial"/>
                          <a:ea typeface="+mn-ea"/>
                          <a:cs typeface="+mn-cs"/>
                        </a:rPr>
                        <a:t> </a:t>
                      </a:r>
                      <a:r>
                        <a:rPr lang="en-US" sz="850" b="0" i="0" baseline="0" dirty="0">
                          <a:solidFill>
                            <a:srgbClr val="000000"/>
                          </a:solidFill>
                          <a:latin typeface="Arial"/>
                          <a:ea typeface="+mn-ea"/>
                          <a:cs typeface="+mn-cs"/>
                        </a:rPr>
                        <a:t>бизнес-информации для HANA</a:t>
                      </a:r>
                    </a:p>
                  </a:txBody>
                  <a:tcPr>
                    <a:lnL>
                      <a:noFill/>
                    </a:lnL>
                    <a:lnR>
                      <a:noFill/>
                    </a:lnR>
                    <a:lnT w="12700" cmpd="sng">
                      <a:noFill/>
                    </a:lnT>
                    <a:lnB>
                      <a:noFill/>
                    </a:lnB>
                    <a:lnTlToBr w="12700" cmpd="sng">
                      <a:noFill/>
                      <a:prstDash val="solid"/>
                    </a:lnTlToBr>
                    <a:lnBlToTr w="12700" cmpd="sng">
                      <a:noFill/>
                      <a:prstDash val="solid"/>
                    </a:lnBlToTr>
                  </a:tcPr>
                </a:tc>
              </a:tr>
              <a:tr h="772672">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Преимущества</a:t>
                      </a:r>
                      <a:r>
                        <a:rPr lang="en-US" sz="850" b="1" i="0" dirty="0">
                          <a:solidFill>
                            <a:srgbClr val="000000"/>
                          </a:solidFill>
                          <a:latin typeface="Arial"/>
                          <a:ea typeface="+mn-ea"/>
                          <a:cs typeface="+mn-cs"/>
                        </a:rPr>
                        <a:t>:</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максимальная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надежность</a:t>
                      </a:r>
                      <a:r>
                        <a:rPr lang="en-US" sz="850" b="0" i="0" dirty="0">
                          <a:solidFill>
                            <a:srgbClr val="000000"/>
                          </a:solidFill>
                          <a:latin typeface="Arial"/>
                          <a:ea typeface="+mn-ea"/>
                          <a:cs typeface="+mn-cs"/>
                        </a:rPr>
                        <a:t> и </a:t>
                      </a:r>
                      <a:r>
                        <a:rPr lang="en-US" sz="850" b="0" i="0" dirty="0" err="1" smtClean="0">
                          <a:solidFill>
                            <a:srgbClr val="000000"/>
                          </a:solidFill>
                          <a:latin typeface="Arial"/>
                          <a:ea typeface="+mn-ea"/>
                          <a:cs typeface="+mn-cs"/>
                        </a:rPr>
                        <a:t>производи</a:t>
                      </a:r>
                      <a:r>
                        <a:rPr lang="ru-RU" sz="850" b="0" i="0" dirty="0" smtClean="0">
                          <a:solidFill>
                            <a:srgbClr val="000000"/>
                          </a:solidFill>
                          <a:latin typeface="Arial"/>
                          <a:ea typeface="+mn-ea"/>
                          <a:cs typeface="+mn-cs"/>
                        </a:rPr>
                        <a:t>-</a:t>
                      </a:r>
                      <a:r>
                        <a:rPr lang="en-US" sz="850" b="0" i="0" dirty="0" err="1" smtClean="0">
                          <a:solidFill>
                            <a:srgbClr val="000000"/>
                          </a:solidFill>
                          <a:latin typeface="Arial"/>
                          <a:ea typeface="+mn-ea"/>
                          <a:cs typeface="+mn-cs"/>
                        </a:rPr>
                        <a:t>тельность</a:t>
                      </a:r>
                      <a:r>
                        <a:rPr lang="en-US" sz="850" b="0" i="0" dirty="0">
                          <a:solidFill>
                            <a:srgbClr val="000000"/>
                          </a:solidFill>
                          <a:latin typeface="Arial"/>
                          <a:ea typeface="+mn-ea"/>
                          <a:cs typeface="+mn-cs"/>
                        </a:rPr>
                        <a:t>, низкая полная стоимость владения ﻿﻿</a:t>
                      </a:r>
                      <a:r>
                        <a:rPr lang="en-US" sz="850" b="0" i="0" dirty="0" err="1">
                          <a:solidFill>
                            <a:srgbClr val="000000"/>
                          </a:solidFill>
                          <a:latin typeface="Arial"/>
                          <a:ea typeface="+mn-ea"/>
                          <a:cs typeface="+mn-cs"/>
                        </a:rPr>
                        <a:t>критически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важными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приложениями</a:t>
                      </a:r>
                      <a:r>
                        <a:rPr lang="en-US" sz="850" b="0" i="0" dirty="0">
                          <a:solidFill>
                            <a:srgbClr val="000000"/>
                          </a:solidFill>
                          <a:latin typeface="Arial"/>
                          <a:ea typeface="+mn-ea"/>
                          <a:cs typeface="+mn-cs"/>
                        </a:rPr>
                        <a:t>. </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algn="l" defTabSz="914400">
                        <a:spcBef>
                          <a:spcPts val="0"/>
                        </a:spcBef>
                        <a:spcAft>
                          <a:spcPts val="0"/>
                        </a:spcAft>
                        <a:buNone/>
                      </a:pPr>
                      <a:r>
                        <a:rPr lang="en-US" sz="850" b="1" i="0" dirty="0" err="1">
                          <a:solidFill>
                            <a:srgbClr val="000000"/>
                          </a:solidFill>
                          <a:latin typeface="Arial"/>
                          <a:ea typeface="+mn-ea"/>
                          <a:cs typeface="+mn-cs"/>
                        </a:rPr>
                        <a:t>Преимущества</a:t>
                      </a:r>
                      <a:r>
                        <a:rPr lang="en-US" sz="850" b="1" i="0" dirty="0">
                          <a:solidFill>
                            <a:srgbClr val="000000"/>
                          </a:solidFill>
                          <a:latin typeface="Arial"/>
                          <a:ea typeface="+mn-ea"/>
                          <a:cs typeface="+mn-cs"/>
                        </a:rPr>
                        <a:t>:</a:t>
                      </a:r>
                      <a:r>
                        <a:rPr lang="en-US" sz="850" b="0" i="0" baseline="0" dirty="0">
                          <a:solidFill>
                            <a:srgbClr val="000000"/>
                          </a:solidFill>
                          <a:latin typeface="Arial"/>
                          <a:ea typeface="+mn-ea"/>
                          <a:cs typeface="+mn-cs"/>
                        </a:rPr>
                        <a:t> </a:t>
                      </a:r>
                      <a:r>
                        <a:rPr lang="en-US" sz="850" b="0" i="0" dirty="0" err="1">
                          <a:solidFill>
                            <a:srgbClr val="000000"/>
                          </a:solidFill>
                          <a:latin typeface="Arial"/>
                          <a:ea typeface="+mn-ea"/>
                          <a:cs typeface="+mn-cs"/>
                        </a:rPr>
                        <a:t>беспрецедентная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производительность</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устранение</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проблемы</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избыточности</a:t>
                      </a:r>
                      <a:r>
                        <a:rPr lang="en-US" sz="850" b="0" i="0" baseline="0" dirty="0">
                          <a:solidFill>
                            <a:srgbClr val="000000"/>
                          </a:solidFill>
                          <a:latin typeface="Arial"/>
                          <a:ea typeface="+mn-ea"/>
                          <a:cs typeface="+mn-cs"/>
                        </a:rPr>
                        <a:t> данных </a:t>
                      </a:r>
                      <a:r>
                        <a:rPr lang="en-US" sz="850" b="0" i="0" baseline="0" dirty="0" err="1">
                          <a:solidFill>
                            <a:srgbClr val="000000"/>
                          </a:solidFill>
                          <a:latin typeface="Arial"/>
                          <a:ea typeface="+mn-ea"/>
                          <a:cs typeface="+mn-cs"/>
                        </a:rPr>
                        <a:t>благодаря</a:t>
                      </a:r>
                      <a:r>
                        <a:rPr lang="en-US" sz="850" b="0" i="0" baseline="0" dirty="0">
                          <a:solidFill>
                            <a:srgbClr val="000000"/>
                          </a:solidFill>
                          <a:latin typeface="Arial"/>
                          <a:ea typeface="+mn-ea"/>
                          <a:cs typeface="+mn-cs"/>
                        </a:rPr>
                        <a:t> </a:t>
                      </a:r>
                      <a:r>
                        <a:rPr lang="en-US" sz="850" b="0" i="0" baseline="0" dirty="0" err="1">
                          <a:solidFill>
                            <a:srgbClr val="000000"/>
                          </a:solidFill>
                          <a:latin typeface="Arial"/>
                          <a:ea typeface="+mn-ea"/>
                          <a:cs typeface="+mn-cs"/>
                        </a:rPr>
                        <a:t>платформе</a:t>
                      </a:r>
                      <a:r>
                        <a:rPr lang="en-US" sz="850" b="0" i="0" baseline="0" dirty="0">
                          <a:solidFill>
                            <a:srgbClr val="000000"/>
                          </a:solidFill>
                          <a:latin typeface="Arial"/>
                          <a:ea typeface="+mn-ea"/>
                          <a:cs typeface="+mn-cs"/>
                        </a:rPr>
                        <a:t>, </a:t>
                      </a:r>
                      <a:r>
                        <a:rPr lang="en-US" sz="850" b="0" i="0" baseline="0" dirty="0" err="1" smtClean="0">
                          <a:solidFill>
                            <a:srgbClr val="000000"/>
                          </a:solidFill>
                          <a:latin typeface="Arial"/>
                          <a:ea typeface="+mn-ea"/>
                          <a:cs typeface="+mn-cs"/>
                        </a:rPr>
                        <a:t>ориентирован</a:t>
                      </a:r>
                      <a:r>
                        <a:rPr lang="ru-RU" sz="850" b="0" i="0" baseline="0" dirty="0" smtClean="0">
                          <a:solidFill>
                            <a:srgbClr val="000000"/>
                          </a:solidFill>
                          <a:latin typeface="Arial"/>
                          <a:ea typeface="+mn-ea"/>
                          <a:cs typeface="+mn-cs"/>
                        </a:rPr>
                        <a:t>-</a:t>
                      </a:r>
                      <a:r>
                        <a:rPr lang="en-US" sz="850" b="0" i="0" baseline="0" dirty="0" err="1" smtClean="0">
                          <a:solidFill>
                            <a:srgbClr val="000000"/>
                          </a:solidFill>
                          <a:latin typeface="Arial"/>
                          <a:ea typeface="+mn-ea"/>
                          <a:cs typeface="+mn-cs"/>
                        </a:rPr>
                        <a:t>ной</a:t>
                      </a:r>
                      <a:r>
                        <a:rPr lang="en-US" sz="850" b="0" i="0" baseline="0" dirty="0" smtClean="0">
                          <a:solidFill>
                            <a:srgbClr val="000000"/>
                          </a:solidFill>
                          <a:latin typeface="Arial"/>
                          <a:ea typeface="+mn-ea"/>
                          <a:cs typeface="+mn-cs"/>
                        </a:rPr>
                        <a:t> </a:t>
                      </a:r>
                      <a:r>
                        <a:rPr lang="en-US" sz="850" b="0" i="0" baseline="0" dirty="0">
                          <a:solidFill>
                            <a:srgbClr val="000000"/>
                          </a:solidFill>
                          <a:latin typeface="Arial"/>
                          <a:ea typeface="+mn-ea"/>
                          <a:cs typeface="+mn-cs"/>
                        </a:rPr>
                        <a:t>на </a:t>
                      </a:r>
                      <a:r>
                        <a:rPr lang="en-US" sz="850" b="0" i="0" baseline="0" dirty="0" err="1">
                          <a:solidFill>
                            <a:srgbClr val="000000"/>
                          </a:solidFill>
                          <a:latin typeface="Arial"/>
                          <a:ea typeface="+mn-ea"/>
                          <a:cs typeface="+mn-cs"/>
                        </a:rPr>
                        <a:t>работу</a:t>
                      </a:r>
                      <a:r>
                        <a:rPr lang="en-US" sz="850" b="0" i="0" baseline="0" dirty="0">
                          <a:solidFill>
                            <a:srgbClr val="000000"/>
                          </a:solidFill>
                          <a:latin typeface="Arial"/>
                          <a:ea typeface="+mn-ea"/>
                          <a:cs typeface="+mn-cs"/>
                        </a:rPr>
                        <a:t> в оперативной памяти</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2" indent="0" algn="l" defTabSz="914400">
                        <a:spcBef>
                          <a:spcPts val="0"/>
                        </a:spcBef>
                        <a:spcAft>
                          <a:spcPts val="0"/>
                        </a:spcAft>
                        <a:buNone/>
                      </a:pPr>
                      <a:r>
                        <a:rPr lang="en-US" sz="850" b="1" i="0" dirty="0" err="1">
                          <a:solidFill>
                            <a:srgbClr val="000000"/>
                          </a:solidFill>
                          <a:latin typeface="Arial"/>
                          <a:ea typeface="+mn-ea"/>
                          <a:cs typeface="+mn-cs"/>
                        </a:rPr>
                        <a:t>Преимущества</a:t>
                      </a:r>
                      <a:r>
                        <a:rPr lang="en-US" sz="850" b="1" i="0" dirty="0">
                          <a:solidFill>
                            <a:srgbClr val="000000"/>
                          </a:solidFill>
                          <a:latin typeface="Arial"/>
                          <a:ea typeface="+mn-ea"/>
                          <a:cs typeface="+mn-cs"/>
                        </a:rPr>
                        <a:t>:</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ускоренная</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обработка</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специальных</a:t>
                      </a:r>
                      <a:r>
                        <a:rPr lang="en-US" sz="850" b="0" i="0" dirty="0">
                          <a:solidFill>
                            <a:srgbClr val="000000"/>
                          </a:solidFill>
                          <a:latin typeface="Arial"/>
                          <a:ea typeface="+mn-ea"/>
                          <a:cs typeface="+mn-cs"/>
                        </a:rPr>
                        <a:t> </a:t>
                      </a:r>
                      <a:r>
                        <a:rPr lang="en-US" sz="850" b="0" i="0" dirty="0" smtClean="0">
                          <a:solidFill>
                            <a:srgbClr val="000000"/>
                          </a:solidFill>
                          <a:latin typeface="Arial"/>
                          <a:ea typeface="+mn-ea"/>
                          <a:cs typeface="+mn-cs"/>
                        </a:rPr>
                        <a:t>и</a:t>
                      </a:r>
                      <a:r>
                        <a:rPr lang="ru-RU" sz="850" b="0" i="0" dirty="0" smtClean="0">
                          <a:solidFill>
                            <a:srgbClr val="000000"/>
                          </a:solidFill>
                          <a:latin typeface="Arial"/>
                          <a:ea typeface="+mn-ea"/>
                          <a:cs typeface="+mn-cs"/>
                        </a:rPr>
                        <a:t> </a:t>
                      </a:r>
                      <a:r>
                        <a:rPr lang="en-US" sz="850" b="0" i="0" dirty="0" err="1" smtClean="0">
                          <a:solidFill>
                            <a:srgbClr val="000000"/>
                          </a:solidFill>
                          <a:latin typeface="Arial"/>
                          <a:ea typeface="+mn-ea"/>
                          <a:cs typeface="+mn-cs"/>
                        </a:rPr>
                        <a:t>сложных</a:t>
                      </a:r>
                      <a:r>
                        <a:rPr lang="en-US" sz="850" b="0" i="0" dirty="0" smtClean="0">
                          <a:solidFill>
                            <a:srgbClr val="000000"/>
                          </a:solidFill>
                          <a:latin typeface="Arial"/>
                          <a:ea typeface="+mn-ea"/>
                          <a:cs typeface="+mn-cs"/>
                        </a:rPr>
                        <a:t> </a:t>
                      </a:r>
                      <a:r>
                        <a:rPr lang="en-US" sz="850" b="0" i="0" dirty="0" err="1">
                          <a:solidFill>
                            <a:srgbClr val="000000"/>
                          </a:solidFill>
                          <a:latin typeface="Arial"/>
                          <a:ea typeface="+mn-ea"/>
                          <a:cs typeface="+mn-cs"/>
                        </a:rPr>
                        <a:t>запросов</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большего</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количества</a:t>
                      </a:r>
                      <a:r>
                        <a:rPr lang="en-US" sz="850" b="0" i="0" dirty="0">
                          <a:solidFill>
                            <a:srgbClr val="000000"/>
                          </a:solidFill>
                          <a:latin typeface="Arial"/>
                          <a:ea typeface="+mn-ea"/>
                          <a:cs typeface="+mn-cs"/>
                        </a:rPr>
                        <a:t> </a:t>
                      </a:r>
                      <a:r>
                        <a:rPr lang="en-US" sz="850" b="0" i="0" dirty="0" err="1" smtClean="0">
                          <a:solidFill>
                            <a:srgbClr val="000000"/>
                          </a:solidFill>
                          <a:latin typeface="Arial"/>
                          <a:ea typeface="+mn-ea"/>
                          <a:cs typeface="+mn-cs"/>
                        </a:rPr>
                        <a:t>бизнес-пользова</a:t>
                      </a:r>
                      <a:r>
                        <a:rPr lang="ru-RU" sz="850" b="0" i="0" dirty="0" smtClean="0">
                          <a:solidFill>
                            <a:srgbClr val="000000"/>
                          </a:solidFill>
                          <a:latin typeface="Arial"/>
                          <a:ea typeface="+mn-ea"/>
                          <a:cs typeface="+mn-cs"/>
                        </a:rPr>
                        <a:t>-</a:t>
                      </a:r>
                      <a:r>
                        <a:rPr lang="en-US" sz="850" b="0" i="0" dirty="0" err="1" smtClean="0">
                          <a:solidFill>
                            <a:srgbClr val="000000"/>
                          </a:solidFill>
                          <a:latin typeface="Arial"/>
                          <a:ea typeface="+mn-ea"/>
                          <a:cs typeface="+mn-cs"/>
                        </a:rPr>
                        <a:t>телей</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возможность</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анализа</a:t>
                      </a:r>
                      <a:r>
                        <a:rPr lang="en-US" sz="850" b="0" i="0" dirty="0">
                          <a:solidFill>
                            <a:srgbClr val="000000"/>
                          </a:solidFill>
                          <a:latin typeface="Arial"/>
                          <a:ea typeface="+mn-ea"/>
                          <a:cs typeface="+mn-cs"/>
                        </a:rPr>
                        <a:t> данных в </a:t>
                      </a:r>
                      <a:r>
                        <a:rPr lang="en-US" sz="850" b="0" i="0" dirty="0" err="1">
                          <a:solidFill>
                            <a:srgbClr val="000000"/>
                          </a:solidFill>
                          <a:latin typeface="Arial"/>
                          <a:ea typeface="+mn-ea"/>
                          <a:cs typeface="+mn-cs"/>
                        </a:rPr>
                        <a:t>рамках</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всего</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предприятия</a:t>
                      </a:r>
                      <a:r>
                        <a:rPr lang="en-US" sz="850" b="0" i="0" dirty="0">
                          <a:solidFill>
                            <a:srgbClr val="000000"/>
                          </a:solidFill>
                          <a:latin typeface="Arial"/>
                          <a:ea typeface="+mn-ea"/>
                          <a:cs typeface="+mn-cs"/>
                        </a:rPr>
                        <a:t>.</a:t>
                      </a:r>
                      <a:r>
                        <a:rPr lang="en-US" sz="850" b="0" i="0" baseline="0" dirty="0">
                          <a:solidFill>
                            <a:srgbClr val="000000"/>
                          </a:solidFill>
                          <a:latin typeface="Arial"/>
                          <a:ea typeface="+mn-ea"/>
                          <a:cs typeface="+mn-cs"/>
                        </a:rPr>
                        <a:t> </a:t>
                      </a:r>
                      <a:r>
                        <a:rPr lang="en-US" sz="850" b="0" i="0" dirty="0" err="1">
                          <a:solidFill>
                            <a:srgbClr val="000000"/>
                          </a:solidFill>
                          <a:latin typeface="Arial"/>
                          <a:ea typeface="+mn-ea"/>
                          <a:cs typeface="+mn-cs"/>
                        </a:rPr>
                        <a:t>Экономичное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управление</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важными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корпоративными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данными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накапливаемыми</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множеством</a:t>
                      </a:r>
                      <a:r>
                        <a:rPr lang="en-US" sz="850" b="0" i="0" dirty="0">
                          <a:solidFill>
                            <a:srgbClr val="000000"/>
                          </a:solidFill>
                          <a:latin typeface="Arial"/>
                          <a:ea typeface="+mn-ea"/>
                          <a:cs typeface="+mn-cs"/>
                        </a:rPr>
                        <a:t> </a:t>
                      </a:r>
                      <a:r>
                        <a:rPr lang="en-US" sz="850" b="0" i="0" dirty="0" err="1">
                          <a:solidFill>
                            <a:srgbClr val="000000"/>
                          </a:solidFill>
                          <a:latin typeface="Arial"/>
                          <a:ea typeface="+mn-ea"/>
                          <a:cs typeface="+mn-cs"/>
                        </a:rPr>
                        <a:t>решений</a:t>
                      </a:r>
                      <a:r>
                        <a:rPr lang="en-US" sz="850" b="0" i="0" dirty="0">
                          <a:solidFill>
                            <a:srgbClr val="000000"/>
                          </a:solidFill>
                          <a:latin typeface="Arial"/>
                          <a:ea typeface="+mn-ea"/>
                          <a:cs typeface="+mn-cs"/>
                        </a:rPr>
                        <a:t>.</a:t>
                      </a:r>
                    </a:p>
                  </a:txBody>
                  <a:tcPr>
                    <a:lnL>
                      <a:noFill/>
                    </a:lnL>
                    <a:lnR>
                      <a:noFill/>
                    </a:lnR>
                    <a:lnT>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490974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gray">
          <a:xfrm>
            <a:off x="314632" y="2880852"/>
            <a:ext cx="4984953" cy="2359742"/>
          </a:xfrm>
          <a:prstGeom prst="rect">
            <a:avLst/>
          </a:prstGeom>
          <a:solidFill>
            <a:schemeClr val="accent3">
              <a:lumMod val="20000"/>
              <a:lumOff val="80000"/>
            </a:schemeClr>
          </a:solidFill>
          <a:ln w="12700" algn="ctr">
            <a:solidFill>
              <a:schemeClr val="accent3"/>
            </a:solidFill>
            <a:prstDash val="solid"/>
            <a:miter lim="800000"/>
            <a:headEnd/>
            <a:tailEnd/>
          </a:ln>
          <a:effectLst/>
        </p:spPr>
        <p:txBody>
          <a:bodyPr lIns="90000" tIns="144000" rIns="90000" bIns="72000" rtlCol="0" anchor="t" anchorCtr="0"/>
          <a:lstStyle/>
          <a:p>
            <a:pPr algn="ctr" fontAlgn="base">
              <a:spcBef>
                <a:spcPct val="50000"/>
              </a:spcBef>
              <a:spcAft>
                <a:spcPct val="0"/>
              </a:spcAft>
              <a:buClr>
                <a:srgbClr val="F0AB00"/>
              </a:buClr>
              <a:buSzPct val="80000"/>
            </a:pPr>
            <a:endParaRPr lang="en-US" sz="1000" kern="0" dirty="0" err="1">
              <a:ea typeface="Arial Unicode MS" pitchFamily="34" charset="-128"/>
              <a:cs typeface="Arial Unicode MS" pitchFamily="34" charset="-128"/>
            </a:endParaRPr>
          </a:p>
        </p:txBody>
      </p:sp>
      <p:sp>
        <p:nvSpPr>
          <p:cNvPr id="21" name="Title 20"/>
          <p:cNvSpPr>
            <a:spLocks noGrp="1"/>
          </p:cNvSpPr>
          <p:nvPr>
            <p:ph type="title"/>
          </p:nvPr>
        </p:nvSpPr>
        <p:spPr>
          <a:xfrm>
            <a:off x="324000" y="343050"/>
            <a:ext cx="8496000" cy="756000"/>
          </a:xfrm>
        </p:spPr>
        <p:txBody>
          <a:bodyPr/>
          <a:lstStyle/>
          <a:p>
            <a:pPr algn="l" defTabSz="914400">
              <a:spcBef>
                <a:spcPts val="0"/>
              </a:spcBef>
              <a:buNone/>
            </a:pPr>
            <a:r>
              <a:rPr lang="de-DE" sz="2000" b="1" i="0">
                <a:solidFill>
                  <a:srgbClr val="666666"/>
                </a:solidFill>
                <a:latin typeface="Arial"/>
                <a:ea typeface="+mj-ea"/>
                <a:cs typeface="+mj-cs"/>
              </a:rPr>
              <a:t>Концепция – развитие HANA как ﻿﻿архитектурной структуры, ориентированной на работу в оперативной памяти</a:t>
            </a:r>
            <a:r>
              <a:rPr lang="de-DE" sz="2400" b="1" i="0">
                <a:solidFill>
                  <a:srgbClr val="666666"/>
                </a:solidFill>
                <a:latin typeface="Arial"/>
                <a:ea typeface="+mj-ea"/>
                <a:cs typeface="+mj-cs"/>
              </a:rPr>
              <a:t/>
            </a:r>
            <a:br>
              <a:rPr lang="de-DE" sz="2400" b="1" i="0">
                <a:solidFill>
                  <a:srgbClr val="666666"/>
                </a:solidFill>
                <a:latin typeface="Arial"/>
                <a:ea typeface="+mj-ea"/>
                <a:cs typeface="+mj-cs"/>
              </a:rPr>
            </a:br>
            <a:r>
              <a:rPr lang="de-DE" sz="1400" b="0" i="0">
                <a:solidFill>
                  <a:srgbClr val="666666"/>
                </a:solidFill>
                <a:latin typeface="Arial"/>
                <a:ea typeface="+mj-ea"/>
                <a:cs typeface="+mj-cs"/>
              </a:rPr>
              <a:t>Единый пользовательский опыт с точки зрения администрирования, интерфейсов, модели программирования, механизмов выполнения</a:t>
            </a:r>
          </a:p>
        </p:txBody>
      </p:sp>
      <p:sp>
        <p:nvSpPr>
          <p:cNvPr id="36" name="Rectangle 35"/>
          <p:cNvSpPr/>
          <p:nvPr/>
        </p:nvSpPr>
        <p:spPr bwMode="gray">
          <a:xfrm>
            <a:off x="333218" y="1530761"/>
            <a:ext cx="4936871" cy="466350"/>
          </a:xfrm>
          <a:prstGeom prst="rect">
            <a:avLst/>
          </a:prstGeom>
          <a:solidFill>
            <a:schemeClr val="bg1"/>
          </a:solidFill>
          <a:ln w="9525" algn="ctr">
            <a:solidFill>
              <a:schemeClr val="tx1"/>
            </a:solidFill>
            <a:miter lim="800000"/>
            <a:headEnd/>
            <a:tailEnd/>
          </a:ln>
        </p:spPr>
        <p:txBody>
          <a:bodyPr lIns="90000" tIns="72000" rIns="90000" bIns="72000" rtlCol="0" anchor="ctr"/>
          <a:lstStyle/>
          <a:p>
            <a:pPr marR="0" algn="ctr" defTabSz="914400">
              <a:lnSpc>
                <a:spcPct val="100000"/>
              </a:lnSpc>
              <a:spcBef>
                <a:spcPts val="720"/>
              </a:spcBef>
              <a:spcAft>
                <a:spcPts val="0"/>
              </a:spcAft>
              <a:buNone/>
            </a:pPr>
            <a:r>
              <a:rPr lang="de-DE" sz="1200" b="0" i="0" u="none" strike="noStrike" cap="none" spc="0" baseline="0" dirty="0" err="1">
                <a:effectLst/>
                <a:latin typeface="Arial"/>
                <a:ea typeface="Arial Unicode MS"/>
                <a:cs typeface="Arial Unicode MS"/>
              </a:rPr>
              <a:t>Каналы</a:t>
            </a:r>
            <a:r>
              <a:rPr lang="de-DE" sz="1200" b="0" i="0" u="none" strike="noStrike" cap="none" spc="0" baseline="0" dirty="0">
                <a:effectLst/>
                <a:latin typeface="Arial"/>
                <a:ea typeface="Arial Unicode MS"/>
                <a:cs typeface="Arial Unicode MS"/>
              </a:rPr>
              <a:t> </a:t>
            </a:r>
            <a:r>
              <a:rPr lang="de-DE" sz="1200" b="0" i="0" dirty="0" err="1" smtClean="0">
                <a:effectLst/>
                <a:latin typeface="Arial"/>
                <a:ea typeface="Arial Unicode MS"/>
                <a:cs typeface="Arial Unicode MS"/>
              </a:rPr>
              <a:t>потребления</a:t>
            </a:r>
            <a:r>
              <a:rPr lang="de-DE" sz="1200" b="0" i="0" dirty="0" smtClean="0">
                <a:effectLst/>
                <a:latin typeface="Arial"/>
                <a:ea typeface="Arial Unicode MS"/>
                <a:cs typeface="Arial Unicode MS"/>
              </a:rPr>
              <a:t> (</a:t>
            </a:r>
            <a:r>
              <a:rPr lang="de-DE" sz="1200" b="0" i="0" u="none" strike="noStrike" cap="none" spc="0" baseline="0" dirty="0">
                <a:effectLst/>
                <a:latin typeface="Arial"/>
                <a:ea typeface="Arial Unicode MS"/>
                <a:cs typeface="Arial Unicode MS"/>
              </a:rPr>
              <a:t>мобильные </a:t>
            </a:r>
            <a:r>
              <a:rPr lang="de-DE" sz="1200" b="0" i="0" u="none" strike="noStrike" cap="none" spc="0" baseline="0" dirty="0" err="1">
                <a:effectLst/>
                <a:latin typeface="Arial"/>
                <a:ea typeface="Arial Unicode MS"/>
                <a:cs typeface="Arial Unicode MS"/>
              </a:rPr>
              <a:t>решения</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порталы</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корпоративные</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рабочие</a:t>
            </a:r>
            <a:r>
              <a:rPr lang="de-DE" sz="1200" b="0" i="0" u="none" strike="noStrike" cap="none" spc="0" baseline="0" dirty="0">
                <a:effectLst/>
                <a:latin typeface="Arial"/>
                <a:ea typeface="Arial Unicode MS"/>
                <a:cs typeface="Arial Unicode MS"/>
              </a:rPr>
              <a:t> </a:t>
            </a:r>
            <a:r>
              <a:rPr lang="de-DE" sz="1200" b="0" i="0" u="none" strike="noStrike" cap="none" spc="0" baseline="0" dirty="0" err="1">
                <a:effectLst/>
                <a:latin typeface="Arial"/>
                <a:ea typeface="Arial Unicode MS"/>
                <a:cs typeface="Arial Unicode MS"/>
              </a:rPr>
              <a:t>станции</a:t>
            </a:r>
            <a:r>
              <a:rPr lang="de-DE" sz="1200" b="0" i="0" u="none" strike="noStrike" cap="none" spc="0" baseline="0" dirty="0">
                <a:effectLst/>
                <a:latin typeface="Arial"/>
                <a:ea typeface="Arial Unicode MS"/>
                <a:cs typeface="Arial Unicode MS"/>
              </a:rPr>
              <a:t>)</a:t>
            </a:r>
          </a:p>
        </p:txBody>
      </p:sp>
      <p:sp>
        <p:nvSpPr>
          <p:cNvPr id="29" name="Rounded Rectangle 28"/>
          <p:cNvSpPr/>
          <p:nvPr/>
        </p:nvSpPr>
        <p:spPr bwMode="gray">
          <a:xfrm>
            <a:off x="324466" y="2161236"/>
            <a:ext cx="727586"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00"/>
              </a:spcBef>
              <a:spcAft>
                <a:spcPts val="0"/>
              </a:spcAft>
              <a:buNone/>
            </a:pPr>
            <a:r>
              <a:rPr lang="de-DE" sz="650" b="0" i="0" u="none" strike="noStrike" cap="none" spc="0" baseline="0" dirty="0" err="1" smtClean="0">
                <a:effectLst/>
                <a:latin typeface="Arial"/>
                <a:ea typeface="Arial Unicode MS"/>
                <a:cs typeface="Arial Unicode MS"/>
              </a:rPr>
              <a:t>Пользова</a:t>
            </a:r>
            <a:r>
              <a:rPr lang="ru-RU" sz="650" b="0" i="0" u="none" strike="noStrike" cap="none" spc="0" baseline="0" dirty="0" smtClean="0">
                <a:effectLst/>
                <a:latin typeface="Arial"/>
                <a:ea typeface="Arial Unicode MS"/>
                <a:cs typeface="Arial Unicode MS"/>
              </a:rPr>
              <a:t>-</a:t>
            </a:r>
            <a:r>
              <a:rPr lang="de-DE" sz="650" b="0" i="0" u="none" strike="noStrike" cap="none" spc="0" baseline="0" dirty="0" err="1" smtClean="0">
                <a:effectLst/>
                <a:latin typeface="Arial"/>
                <a:ea typeface="Arial Unicode MS"/>
                <a:cs typeface="Arial Unicode MS"/>
              </a:rPr>
              <a:t>тельское</a:t>
            </a:r>
            <a:r>
              <a:rPr lang="de-DE" sz="650" b="0" i="0" u="none" strike="noStrike" cap="none" spc="0" baseline="0" dirty="0" smtClean="0">
                <a:effectLst/>
                <a:latin typeface="Arial"/>
                <a:ea typeface="Arial Unicode MS"/>
                <a:cs typeface="Arial Unicode MS"/>
              </a:rPr>
              <a:t> </a:t>
            </a:r>
            <a:r>
              <a:rPr lang="de-DE" sz="650" b="0" i="0" u="none" strike="noStrike" cap="none" spc="0" baseline="0" dirty="0" err="1">
                <a:effectLst/>
                <a:latin typeface="Arial"/>
                <a:ea typeface="Arial Unicode MS"/>
                <a:cs typeface="Arial Unicode MS"/>
              </a:rPr>
              <a:t>приложение</a:t>
            </a:r>
            <a:r>
              <a:rPr lang="de-DE" sz="650" b="0" i="0" u="none" strike="noStrike" cap="none" spc="0" baseline="0" dirty="0">
                <a:effectLst/>
                <a:latin typeface="Arial"/>
                <a:ea typeface="Arial Unicode MS"/>
                <a:cs typeface="Arial Unicode MS"/>
              </a:rPr>
              <a:t> ASE</a:t>
            </a:r>
            <a:r>
              <a:rPr lang="de-DE" sz="650" b="0" i="0" u="none" strike="noStrike" cap="none" spc="0" dirty="0">
                <a:effectLst/>
                <a:latin typeface="Arial"/>
                <a:ea typeface="Arial Unicode MS"/>
                <a:cs typeface="Arial Unicode MS"/>
              </a:rPr>
              <a:t> 1....n</a:t>
            </a:r>
          </a:p>
        </p:txBody>
      </p:sp>
      <p:sp>
        <p:nvSpPr>
          <p:cNvPr id="30" name="Rounded Rectangle 29"/>
          <p:cNvSpPr/>
          <p:nvPr/>
        </p:nvSpPr>
        <p:spPr bwMode="gray">
          <a:xfrm>
            <a:off x="2694046" y="2137742"/>
            <a:ext cx="830606"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algn="ctr" defTabSz="914400">
              <a:spcBef>
                <a:spcPts val="660"/>
              </a:spcBef>
              <a:spcAft>
                <a:spcPts val="0"/>
              </a:spcAft>
              <a:buNone/>
            </a:pPr>
            <a:r>
              <a:rPr lang="de-DE" sz="700" b="0" i="0" dirty="0" err="1">
                <a:latin typeface="Arial"/>
                <a:ea typeface="Arial Unicode MS"/>
                <a:cs typeface="Arial Unicode MS"/>
              </a:rPr>
              <a:t>Приложение</a:t>
            </a:r>
            <a:r>
              <a:rPr lang="de-DE" sz="700" b="0" i="0" dirty="0">
                <a:latin typeface="Arial"/>
                <a:ea typeface="Arial Unicode MS"/>
                <a:cs typeface="Arial Unicode MS"/>
              </a:rPr>
              <a:t> </a:t>
            </a:r>
            <a:r>
              <a:rPr lang="de-DE" sz="700" b="0" i="0" dirty="0" smtClean="0">
                <a:latin typeface="Arial"/>
                <a:ea typeface="Arial Unicode MS"/>
                <a:cs typeface="Arial Unicode MS"/>
              </a:rPr>
              <a:t>HANA 1</a:t>
            </a:r>
            <a:r>
              <a:rPr lang="de-DE" sz="700" b="0" i="0" dirty="0">
                <a:latin typeface="Arial"/>
                <a:ea typeface="Arial Unicode MS"/>
                <a:cs typeface="Arial Unicode MS"/>
              </a:rPr>
              <a:t>....n</a:t>
            </a:r>
          </a:p>
        </p:txBody>
      </p:sp>
      <p:sp>
        <p:nvSpPr>
          <p:cNvPr id="31" name="Rounded Rectangle 30"/>
          <p:cNvSpPr/>
          <p:nvPr/>
        </p:nvSpPr>
        <p:spPr bwMode="gray">
          <a:xfrm>
            <a:off x="3577930" y="2147572"/>
            <a:ext cx="797432"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700" b="0" i="0" spc="-20" dirty="0" err="1">
                <a:latin typeface="Arial"/>
                <a:ea typeface="Arial Unicode MS"/>
                <a:cs typeface="Arial Unicode MS"/>
              </a:rPr>
              <a:t>Хранилище</a:t>
            </a:r>
            <a:r>
              <a:rPr lang="de-DE" sz="700" b="0" i="0" spc="-20" dirty="0">
                <a:latin typeface="Arial"/>
                <a:ea typeface="Arial Unicode MS"/>
                <a:cs typeface="Arial Unicode MS"/>
              </a:rPr>
              <a:t> </a:t>
            </a:r>
            <a:r>
              <a:rPr lang="de-DE" sz="700" b="0" i="0" spc="-20" dirty="0" err="1">
                <a:latin typeface="Arial"/>
                <a:ea typeface="Arial Unicode MS"/>
                <a:cs typeface="Arial Unicode MS"/>
              </a:rPr>
              <a:t>данных</a:t>
            </a:r>
            <a:r>
              <a:rPr lang="de-DE" sz="700" b="0" i="0" spc="-20" dirty="0">
                <a:latin typeface="Arial"/>
                <a:ea typeface="Arial Unicode MS"/>
                <a:cs typeface="Arial Unicode MS"/>
              </a:rPr>
              <a:t> </a:t>
            </a:r>
            <a:r>
              <a:rPr lang="de-DE" sz="700" b="0" i="0" spc="-20" dirty="0" err="1">
                <a:latin typeface="Arial"/>
                <a:ea typeface="Arial Unicode MS"/>
                <a:cs typeface="Arial Unicode MS"/>
              </a:rPr>
              <a:t>приложения</a:t>
            </a:r>
            <a:r>
              <a:rPr lang="de-DE" sz="700" b="0" i="0" u="none" strike="noStrike" cap="none" spc="-20" baseline="0" dirty="0">
                <a:effectLst/>
                <a:latin typeface="Arial"/>
                <a:ea typeface="Arial Unicode MS"/>
                <a:cs typeface="Arial Unicode MS"/>
              </a:rPr>
              <a:t> (</a:t>
            </a:r>
            <a:r>
              <a:rPr lang="de-DE" sz="700" b="0" i="0" u="none" strike="noStrike" cap="none" spc="-20" baseline="0" dirty="0">
                <a:latin typeface="Arial"/>
                <a:ea typeface="Arial Unicode MS"/>
                <a:cs typeface="Arial Unicode MS"/>
              </a:rPr>
              <a:t>﻿﻿</a:t>
            </a:r>
            <a:r>
              <a:rPr lang="de-DE" sz="700" b="0" i="0" u="none" strike="noStrike" cap="none" spc="-20" baseline="0" dirty="0" err="1">
                <a:effectLst/>
                <a:latin typeface="Arial"/>
                <a:ea typeface="Arial Unicode MS"/>
                <a:cs typeface="Arial Unicode MS"/>
              </a:rPr>
              <a:t>хранилище</a:t>
            </a:r>
            <a:r>
              <a:rPr lang="de-DE" sz="700" b="0" i="0" u="none" strike="noStrike" cap="none" spc="-20" baseline="0" dirty="0">
                <a:effectLst/>
                <a:latin typeface="Arial"/>
                <a:ea typeface="Arial Unicode MS"/>
                <a:cs typeface="Arial Unicode MS"/>
              </a:rPr>
              <a:t> </a:t>
            </a:r>
            <a:r>
              <a:rPr lang="de-DE" sz="700" b="0" i="0" u="none" strike="noStrike" cap="none" spc="-20" baseline="0" dirty="0" err="1">
                <a:effectLst/>
                <a:latin typeface="Arial"/>
                <a:ea typeface="Arial Unicode MS"/>
                <a:cs typeface="Arial Unicode MS"/>
              </a:rPr>
              <a:t>бизнес-информации</a:t>
            </a:r>
            <a:r>
              <a:rPr lang="de-DE" sz="700" b="0" i="0" u="none" strike="noStrike" cap="none" spc="-20" baseline="0" dirty="0">
                <a:effectLst/>
                <a:latin typeface="Arial"/>
                <a:ea typeface="Arial Unicode MS"/>
                <a:cs typeface="Arial Unicode MS"/>
              </a:rPr>
              <a:t>)</a:t>
            </a:r>
          </a:p>
        </p:txBody>
      </p:sp>
      <p:sp>
        <p:nvSpPr>
          <p:cNvPr id="24" name="Rounded Rectangle 23"/>
          <p:cNvSpPr/>
          <p:nvPr/>
        </p:nvSpPr>
        <p:spPr bwMode="gray">
          <a:xfrm>
            <a:off x="1101215" y="2148170"/>
            <a:ext cx="739417"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30"/>
              </a:spcBef>
              <a:spcAft>
                <a:spcPts val="0"/>
              </a:spcAft>
              <a:buNone/>
            </a:pPr>
            <a:r>
              <a:rPr lang="de-DE" sz="900" b="0" i="0" u="none" strike="noStrike" cap="none" spc="0" baseline="0" dirty="0">
                <a:effectLst/>
                <a:latin typeface="Arial"/>
                <a:ea typeface="Arial Unicode MS"/>
                <a:cs typeface="Arial Unicode MS"/>
              </a:rPr>
              <a:t>ERP 1...n</a:t>
            </a:r>
          </a:p>
        </p:txBody>
      </p:sp>
      <p:sp>
        <p:nvSpPr>
          <p:cNvPr id="43" name="Rounded Rectangle 42"/>
          <p:cNvSpPr/>
          <p:nvPr/>
        </p:nvSpPr>
        <p:spPr bwMode="gray">
          <a:xfrm>
            <a:off x="4434359" y="2132800"/>
            <a:ext cx="884902"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60"/>
              </a:spcBef>
              <a:spcAft>
                <a:spcPts val="0"/>
              </a:spcAft>
              <a:buNone/>
            </a:pPr>
            <a:r>
              <a:rPr lang="de-DE" sz="600" b="0" i="0" dirty="0" err="1" smtClean="0">
                <a:latin typeface="Arial"/>
                <a:ea typeface="Arial Unicode MS"/>
                <a:cs typeface="Arial Unicode MS"/>
              </a:rPr>
              <a:t>Усовершенство</a:t>
            </a:r>
            <a:r>
              <a:rPr lang="ru-RU" sz="600" b="0" i="0" dirty="0" smtClean="0">
                <a:latin typeface="Arial"/>
                <a:ea typeface="Arial Unicode MS"/>
                <a:cs typeface="Arial Unicode MS"/>
              </a:rPr>
              <a:t>-</a:t>
            </a:r>
            <a:r>
              <a:rPr lang="de-DE" sz="600" b="0" i="0" dirty="0" err="1" smtClean="0">
                <a:latin typeface="Arial"/>
                <a:ea typeface="Arial Unicode MS"/>
                <a:cs typeface="Arial Unicode MS"/>
              </a:rPr>
              <a:t>ванное</a:t>
            </a:r>
            <a:r>
              <a:rPr lang="de-DE" sz="600" b="0" i="0" dirty="0" smtClean="0">
                <a:latin typeface="Arial"/>
                <a:ea typeface="Arial Unicode MS"/>
                <a:cs typeface="Arial Unicode MS"/>
              </a:rPr>
              <a:t> </a:t>
            </a:r>
            <a:r>
              <a:rPr lang="de-DE" sz="600" b="0" i="0" dirty="0" err="1">
                <a:latin typeface="Arial"/>
                <a:ea typeface="Arial Unicode MS"/>
                <a:cs typeface="Arial Unicode MS"/>
              </a:rPr>
              <a:t>хранилище</a:t>
            </a:r>
            <a:r>
              <a:rPr lang="de-DE" sz="600" b="0" i="0" dirty="0">
                <a:latin typeface="Arial"/>
                <a:ea typeface="Arial Unicode MS"/>
                <a:cs typeface="Arial Unicode MS"/>
              </a:rPr>
              <a:t> </a:t>
            </a:r>
            <a:r>
              <a:rPr lang="de-DE" sz="600" b="0" i="0" dirty="0" err="1">
                <a:latin typeface="Arial"/>
                <a:ea typeface="Arial Unicode MS"/>
                <a:cs typeface="Arial Unicode MS"/>
              </a:rPr>
              <a:t>данных</a:t>
            </a:r>
            <a:r>
              <a:rPr lang="de-DE" sz="600" b="0" i="0" dirty="0">
                <a:latin typeface="Arial"/>
                <a:ea typeface="Arial Unicode MS"/>
                <a:cs typeface="Arial Unicode MS"/>
              </a:rPr>
              <a:t> </a:t>
            </a:r>
            <a:r>
              <a:rPr lang="de-DE" sz="600" b="0" i="0" dirty="0" err="1">
                <a:latin typeface="Arial"/>
                <a:ea typeface="Arial Unicode MS"/>
                <a:cs typeface="Arial Unicode MS"/>
              </a:rPr>
              <a:t>предприятия</a:t>
            </a:r>
            <a:r>
              <a:rPr lang="de-DE" sz="600" b="0" i="0" dirty="0">
                <a:latin typeface="Arial"/>
                <a:ea typeface="Arial Unicode MS"/>
                <a:cs typeface="Arial Unicode MS"/>
              </a:rPr>
              <a:t>, </a:t>
            </a:r>
            <a:r>
              <a:rPr lang="de-DE" sz="600" b="0" i="0" dirty="0" err="1">
                <a:latin typeface="Arial"/>
                <a:ea typeface="Arial Unicode MS"/>
                <a:cs typeface="Arial Unicode MS"/>
              </a:rPr>
              <a:t>аналитические</a:t>
            </a:r>
            <a:r>
              <a:rPr lang="de-DE" sz="600" b="0" i="0" dirty="0">
                <a:latin typeface="Arial"/>
                <a:ea typeface="Arial Unicode MS"/>
                <a:cs typeface="Arial Unicode MS"/>
              </a:rPr>
              <a:t> </a:t>
            </a:r>
            <a:r>
              <a:rPr lang="de-DE" sz="600" b="0" i="0" dirty="0" err="1">
                <a:latin typeface="Arial"/>
                <a:ea typeface="Arial Unicode MS"/>
                <a:cs typeface="Arial Unicode MS"/>
              </a:rPr>
              <a:t>приложения</a:t>
            </a:r>
            <a:r>
              <a:rPr lang="de-DE" sz="600" b="0" i="0" dirty="0">
                <a:latin typeface="Arial"/>
                <a:ea typeface="Arial Unicode MS"/>
                <a:cs typeface="Arial Unicode MS"/>
              </a:rPr>
              <a:t> IQ</a:t>
            </a:r>
          </a:p>
        </p:txBody>
      </p:sp>
      <p:sp>
        <p:nvSpPr>
          <p:cNvPr id="34" name="Rectangle 33"/>
          <p:cNvSpPr/>
          <p:nvPr/>
        </p:nvSpPr>
        <p:spPr bwMode="gray">
          <a:xfrm>
            <a:off x="1402870" y="3516895"/>
            <a:ext cx="868379" cy="848628"/>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a:latin typeface="Arial"/>
                <a:ea typeface="Arial Unicode MS"/>
                <a:cs typeface="Arial Unicode MS"/>
              </a:rPr>
              <a:t>Служба аналитики</a:t>
            </a:r>
          </a:p>
          <a:p>
            <a:pPr algn="ctr" defTabSz="914400">
              <a:spcBef>
                <a:spcPts val="540"/>
              </a:spcBef>
              <a:buNone/>
            </a:pPr>
            <a:r>
              <a:rPr lang="de-DE" sz="800" b="0" i="0">
                <a:latin typeface="Arial"/>
                <a:ea typeface="Arial Unicode MS"/>
                <a:cs typeface="Arial Unicode MS"/>
              </a:rPr>
              <a:t>(HANA/IQ)</a:t>
            </a:r>
          </a:p>
        </p:txBody>
      </p:sp>
      <p:sp>
        <p:nvSpPr>
          <p:cNvPr id="22" name="Rectangle 21"/>
          <p:cNvSpPr/>
          <p:nvPr/>
        </p:nvSpPr>
        <p:spPr bwMode="gray">
          <a:xfrm>
            <a:off x="467965" y="3526726"/>
            <a:ext cx="859388" cy="845737"/>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dirty="0" err="1">
                <a:latin typeface="Arial"/>
                <a:ea typeface="Arial Unicode MS"/>
                <a:cs typeface="Arial Unicode MS"/>
              </a:rPr>
              <a:t>Служба</a:t>
            </a:r>
            <a:r>
              <a:rPr lang="de-DE" sz="800" b="0" i="0" dirty="0">
                <a:latin typeface="Arial"/>
                <a:ea typeface="Arial Unicode MS"/>
                <a:cs typeface="Arial Unicode MS"/>
              </a:rPr>
              <a:t> </a:t>
            </a:r>
            <a:r>
              <a:rPr lang="de-DE" sz="800" b="0" i="0" dirty="0" err="1">
                <a:latin typeface="Arial"/>
                <a:ea typeface="Arial Unicode MS"/>
                <a:cs typeface="Arial Unicode MS"/>
              </a:rPr>
              <a:t>обработки</a:t>
            </a:r>
            <a:r>
              <a:rPr lang="de-DE" sz="800" b="0" i="0" dirty="0">
                <a:latin typeface="Arial"/>
                <a:ea typeface="Arial Unicode MS"/>
                <a:cs typeface="Arial Unicode MS"/>
              </a:rPr>
              <a:t> </a:t>
            </a:r>
            <a:r>
              <a:rPr lang="de-DE" sz="800" b="0" i="0" dirty="0" err="1">
                <a:latin typeface="Arial"/>
                <a:ea typeface="Arial Unicode MS"/>
                <a:cs typeface="Arial Unicode MS"/>
              </a:rPr>
              <a:t>транзакций</a:t>
            </a:r>
            <a:endParaRPr lang="de-DE" sz="800" b="0" i="0" dirty="0">
              <a:latin typeface="Arial"/>
              <a:ea typeface="Arial Unicode MS"/>
              <a:cs typeface="Arial Unicode MS"/>
            </a:endParaRPr>
          </a:p>
          <a:p>
            <a:pPr algn="ctr" defTabSz="914400">
              <a:spcBef>
                <a:spcPts val="540"/>
              </a:spcBef>
              <a:buNone/>
            </a:pPr>
            <a:r>
              <a:rPr lang="de-DE" sz="800" b="0" i="0" dirty="0">
                <a:latin typeface="Arial"/>
                <a:ea typeface="Arial Unicode MS"/>
                <a:cs typeface="Arial Unicode MS"/>
              </a:rPr>
              <a:t>(ASE)</a:t>
            </a:r>
          </a:p>
        </p:txBody>
      </p:sp>
      <p:sp>
        <p:nvSpPr>
          <p:cNvPr id="76" name="Rectangle 75"/>
          <p:cNvSpPr/>
          <p:nvPr/>
        </p:nvSpPr>
        <p:spPr>
          <a:xfrm>
            <a:off x="2151224" y="4974807"/>
            <a:ext cx="1596912" cy="261610"/>
          </a:xfrm>
          <a:prstGeom prst="rect">
            <a:avLst/>
          </a:prstGeom>
        </p:spPr>
        <p:txBody>
          <a:bodyPr wrap="none">
            <a:spAutoFit/>
          </a:bodyPr>
          <a:lstStyle/>
          <a:p>
            <a:pPr algn="ctr" defTabSz="914400">
              <a:spcBef>
                <a:spcPts val="660"/>
              </a:spcBef>
              <a:spcAft>
                <a:spcPts val="0"/>
              </a:spcAft>
              <a:buNone/>
            </a:pPr>
            <a:r>
              <a:rPr lang="de-DE" sz="1100" b="0" i="0">
                <a:latin typeface="Arial"/>
                <a:ea typeface="Arial Unicode MS"/>
                <a:cs typeface="Arial Unicode MS"/>
              </a:rPr>
              <a:t>Платформа SAP HANA</a:t>
            </a:r>
          </a:p>
        </p:txBody>
      </p:sp>
      <p:sp>
        <p:nvSpPr>
          <p:cNvPr id="77" name="Content Placeholder 2"/>
          <p:cNvSpPr txBox="1">
            <a:spLocks/>
          </p:cNvSpPr>
          <p:nvPr/>
        </p:nvSpPr>
        <p:spPr bwMode="gray">
          <a:xfrm>
            <a:off x="5920736" y="1332268"/>
            <a:ext cx="3023240" cy="4538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3736" lvl="1" indent="-173736" algn="l" defTabSz="914400">
              <a:spcBef>
                <a:spcPts val="1625"/>
              </a:spcBef>
              <a:buNone/>
            </a:pPr>
            <a:r>
              <a:rPr lang="en-US" sz="1400" b="1" i="0" dirty="0" err="1">
                <a:solidFill>
                  <a:srgbClr val="000000">
                    <a:lumMod val="65000"/>
                    <a:lumOff val="35000"/>
                  </a:srgbClr>
                </a:solidFill>
                <a:latin typeface="Arial"/>
                <a:ea typeface="Arial Unicode MS"/>
                <a:cs typeface="Arial Unicode MS"/>
              </a:rPr>
              <a:t>Потребности</a:t>
            </a:r>
            <a:r>
              <a:rPr lang="en-US" sz="1400" b="1" i="0" dirty="0">
                <a:solidFill>
                  <a:srgbClr val="000000">
                    <a:lumMod val="65000"/>
                    <a:lumOff val="35000"/>
                  </a:srgbClr>
                </a:solidFill>
                <a:latin typeface="Arial"/>
                <a:ea typeface="Arial Unicode MS"/>
                <a:cs typeface="Arial Unicode MS"/>
              </a:rPr>
              <a:t> </a:t>
            </a:r>
            <a:r>
              <a:rPr lang="en-US" sz="1400" b="1" i="0" dirty="0" err="1">
                <a:solidFill>
                  <a:srgbClr val="000000">
                    <a:lumMod val="65000"/>
                    <a:lumOff val="35000"/>
                  </a:srgbClr>
                </a:solidFill>
                <a:latin typeface="Arial"/>
                <a:ea typeface="Arial Unicode MS"/>
                <a:cs typeface="Arial Unicode MS"/>
              </a:rPr>
              <a:t>клиента</a:t>
            </a:r>
            <a:endParaRPr lang="en-US" sz="1400" b="1" i="0" dirty="0">
              <a:solidFill>
                <a:srgbClr val="000000">
                  <a:lumMod val="65000"/>
                  <a:lumOff val="35000"/>
                </a:srgbClr>
              </a:solidFill>
              <a:latin typeface="Arial"/>
              <a:ea typeface="Arial Unicode MS"/>
              <a:cs typeface="Arial Unicode MS"/>
            </a:endParaRPr>
          </a:p>
          <a:p>
            <a:pPr marL="228600" lvl="2" indent="-228600" algn="l" defTabSz="914400">
              <a:spcBef>
                <a:spcPts val="600"/>
              </a:spcBef>
              <a:buClr>
                <a:srgbClr val="F0AB00"/>
              </a:buClr>
              <a:buSzPct val="100000"/>
              <a:buFont typeface="Arial"/>
              <a:buChar char="■"/>
            </a:pPr>
            <a:r>
              <a:rPr lang="en-US" sz="1100" b="0" i="0" dirty="0">
                <a:solidFill>
                  <a:srgbClr val="000000">
                    <a:lumMod val="75000"/>
                    <a:lumOff val="25000"/>
                  </a:srgbClr>
                </a:solidFill>
                <a:latin typeface="Arial"/>
                <a:ea typeface="Arial Unicode MS"/>
                <a:cs typeface="Arial Unicode MS"/>
              </a:rPr>
              <a:t>﻿</a:t>
            </a:r>
            <a:r>
              <a:rPr lang="en-US" sz="1100" b="0" i="0" dirty="0" err="1">
                <a:solidFill>
                  <a:srgbClr val="000000">
                    <a:lumMod val="75000"/>
                    <a:lumOff val="25000"/>
                  </a:srgbClr>
                </a:solidFill>
                <a:latin typeface="Arial"/>
                <a:ea typeface="Arial Unicode MS"/>
                <a:cs typeface="Arial Unicode MS"/>
              </a:rPr>
              <a:t>Беспрецедентная</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производительность</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бизнес-процессов</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устранение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проблем</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связанных</a:t>
            </a:r>
            <a:r>
              <a:rPr lang="en-US" sz="1100" b="0" i="0" dirty="0">
                <a:solidFill>
                  <a:srgbClr val="000000">
                    <a:lumMod val="75000"/>
                    <a:lumOff val="25000"/>
                  </a:srgbClr>
                </a:solidFill>
                <a:latin typeface="Arial"/>
                <a:ea typeface="Arial Unicode MS"/>
                <a:cs typeface="Arial Unicode MS"/>
              </a:rPr>
              <a:t> с </a:t>
            </a:r>
            <a:r>
              <a:rPr lang="en-US" sz="1100" b="0" i="0" dirty="0" err="1">
                <a:solidFill>
                  <a:srgbClr val="000000">
                    <a:lumMod val="75000"/>
                    <a:lumOff val="25000"/>
                  </a:srgbClr>
                </a:solidFill>
                <a:latin typeface="Arial"/>
                <a:ea typeface="Arial Unicode MS"/>
                <a:cs typeface="Arial Unicode MS"/>
              </a:rPr>
              <a:t>традиционными</a:t>
            </a:r>
            <a:r>
              <a:rPr lang="en-US" sz="1100" b="0" i="0" dirty="0">
                <a:solidFill>
                  <a:srgbClr val="000000">
                    <a:lumMod val="75000"/>
                    <a:lumOff val="25000"/>
                  </a:srgbClr>
                </a:solidFill>
                <a:latin typeface="Arial"/>
                <a:ea typeface="Arial Unicode MS"/>
                <a:cs typeface="Arial Unicode MS"/>
              </a:rPr>
              <a:t> БД (</a:t>
            </a:r>
            <a:r>
              <a:rPr lang="en-US" sz="1100" b="0" i="0" dirty="0" err="1">
                <a:solidFill>
                  <a:srgbClr val="000000">
                    <a:lumMod val="75000"/>
                    <a:lumOff val="25000"/>
                  </a:srgbClr>
                </a:solidFill>
                <a:latin typeface="Arial"/>
                <a:ea typeface="Arial Unicode MS"/>
                <a:cs typeface="Arial Unicode MS"/>
              </a:rPr>
              <a:t>материализованные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слои</a:t>
            </a:r>
            <a:r>
              <a:rPr lang="en-US" sz="1100" b="0" i="0" dirty="0">
                <a:solidFill>
                  <a:srgbClr val="000000">
                    <a:lumMod val="75000"/>
                    <a:lumOff val="25000"/>
                  </a:srgbClr>
                </a:solidFill>
                <a:latin typeface="Arial"/>
                <a:ea typeface="Arial Unicode MS"/>
                <a:cs typeface="Arial Unicode MS"/>
              </a:rPr>
              <a:t> / </a:t>
            </a:r>
            <a:r>
              <a:rPr lang="en-US" sz="1100" b="0" i="0" dirty="0" err="1">
                <a:solidFill>
                  <a:srgbClr val="000000">
                    <a:lumMod val="75000"/>
                    <a:lumOff val="25000"/>
                  </a:srgbClr>
                </a:solidFill>
                <a:latin typeface="Arial"/>
                <a:ea typeface="Arial Unicode MS"/>
                <a:cs typeface="Arial Unicode MS"/>
              </a:rPr>
              <a:t>сводные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показатели</a:t>
            </a:r>
            <a:r>
              <a:rPr lang="en-US" sz="1100" b="0" i="0" dirty="0">
                <a:solidFill>
                  <a:srgbClr val="000000">
                    <a:lumMod val="75000"/>
                    <a:lumOff val="25000"/>
                  </a:srgbClr>
                </a:solidFill>
                <a:latin typeface="Arial"/>
                <a:ea typeface="Arial Unicode MS"/>
                <a:cs typeface="Arial Unicode MS"/>
              </a:rPr>
              <a:t>).</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Рентабельное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управление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важными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корпоративными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данными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накапливаемыми</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множеством</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решений</a:t>
            </a:r>
            <a:r>
              <a:rPr lang="en-US" sz="1100" b="0" i="0" dirty="0">
                <a:solidFill>
                  <a:srgbClr val="000000">
                    <a:lumMod val="75000"/>
                    <a:lumOff val="25000"/>
                  </a:srgbClr>
                </a:solidFill>
                <a:latin typeface="Arial"/>
                <a:ea typeface="Arial Unicode MS"/>
                <a:cs typeface="Arial Unicode MS"/>
              </a:rPr>
              <a:t>.</a:t>
            </a:r>
          </a:p>
          <a:p>
            <a:pPr marL="173736" lvl="1" indent="-173736" algn="l" defTabSz="914400">
              <a:spcBef>
                <a:spcPts val="1625"/>
              </a:spcBef>
              <a:buNone/>
            </a:pPr>
            <a:r>
              <a:rPr lang="en-US" sz="1400" b="1" i="0" dirty="0" err="1">
                <a:solidFill>
                  <a:srgbClr val="000000">
                    <a:lumMod val="65000"/>
                    <a:lumOff val="35000"/>
                  </a:srgbClr>
                </a:solidFill>
                <a:latin typeface="Arial"/>
                <a:ea typeface="Arial Unicode MS"/>
                <a:cs typeface="Arial Unicode MS"/>
              </a:rPr>
              <a:t>Подход</a:t>
            </a:r>
            <a:r>
              <a:rPr lang="en-US" sz="1400" b="1" i="0" dirty="0">
                <a:solidFill>
                  <a:srgbClr val="000000">
                    <a:lumMod val="65000"/>
                    <a:lumOff val="35000"/>
                  </a:srgbClr>
                </a:solidFill>
                <a:latin typeface="Arial"/>
                <a:ea typeface="Arial Unicode MS"/>
                <a:cs typeface="Arial Unicode MS"/>
              </a:rPr>
              <a:t> SAP</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Немедленное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вовлечение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существующих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внешних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разработчиков</a:t>
            </a:r>
            <a:r>
              <a:rPr lang="en-US" sz="1100" b="0" i="0" dirty="0">
                <a:solidFill>
                  <a:srgbClr val="000000">
                    <a:lumMod val="75000"/>
                    <a:lumOff val="25000"/>
                  </a:srgbClr>
                </a:solidFill>
                <a:latin typeface="Arial"/>
                <a:ea typeface="Arial Unicode MS"/>
                <a:cs typeface="Arial Unicode MS"/>
              </a:rPr>
              <a:t> ASE/IQ </a:t>
            </a:r>
            <a:r>
              <a:rPr lang="en-US" sz="1100" b="0" i="0" dirty="0" smtClean="0">
                <a:solidFill>
                  <a:srgbClr val="000000">
                    <a:lumMod val="75000"/>
                    <a:lumOff val="25000"/>
                  </a:srgbClr>
                </a:solidFill>
                <a:latin typeface="Arial"/>
                <a:ea typeface="Arial Unicode MS"/>
                <a:cs typeface="Arial Unicode MS"/>
              </a:rPr>
              <a:t>и</a:t>
            </a:r>
            <a:r>
              <a:rPr lang="ru-RU" sz="1100" b="0" i="0" dirty="0" smtClean="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сообществ</a:t>
            </a:r>
            <a:r>
              <a:rPr lang="en-US" sz="1100" b="0" i="0" dirty="0" smtClean="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специалистов</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по</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базам</a:t>
            </a:r>
            <a:r>
              <a:rPr lang="en-US" sz="1100" b="0" i="0" dirty="0">
                <a:solidFill>
                  <a:srgbClr val="000000">
                    <a:lumMod val="75000"/>
                    <a:lumOff val="25000"/>
                  </a:srgbClr>
                </a:solidFill>
                <a:latin typeface="Arial"/>
                <a:ea typeface="Arial Unicode MS"/>
                <a:cs typeface="Arial Unicode MS"/>
              </a:rPr>
              <a:t> данных.</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Возможность</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внедрения</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архитектуры</a:t>
            </a:r>
            <a:r>
              <a:rPr lang="en-US" sz="1100" b="0" i="0" dirty="0">
                <a:solidFill>
                  <a:srgbClr val="000000">
                    <a:lumMod val="75000"/>
                    <a:lumOff val="25000"/>
                  </a:srgbClr>
                </a:solidFill>
                <a:latin typeface="Arial"/>
                <a:ea typeface="Arial Unicode MS"/>
                <a:cs typeface="Arial Unicode MS"/>
              </a:rPr>
              <a:t> HANA в </a:t>
            </a:r>
            <a:r>
              <a:rPr lang="en-US" sz="1100" b="0" i="0" dirty="0" err="1">
                <a:solidFill>
                  <a:srgbClr val="000000">
                    <a:lumMod val="75000"/>
                    <a:lumOff val="25000"/>
                  </a:srgbClr>
                </a:solidFill>
                <a:latin typeface="Arial"/>
                <a:ea typeface="Arial Unicode MS"/>
                <a:cs typeface="Arial Unicode MS"/>
              </a:rPr>
              <a:t>рамках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существующих</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инсталляций</a:t>
            </a:r>
            <a:r>
              <a:rPr lang="en-US" sz="1100" b="0" i="0" dirty="0">
                <a:solidFill>
                  <a:srgbClr val="000000">
                    <a:lumMod val="75000"/>
                    <a:lumOff val="25000"/>
                  </a:srgbClr>
                </a:solidFill>
                <a:latin typeface="Arial"/>
                <a:ea typeface="Arial Unicode MS"/>
                <a:cs typeface="Arial Unicode MS"/>
              </a:rPr>
              <a:t> Sybase.</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Концепция</a:t>
            </a:r>
            <a:r>
              <a:rPr lang="en-US" sz="1100" b="0" i="0" dirty="0">
                <a:solidFill>
                  <a:srgbClr val="000000">
                    <a:lumMod val="75000"/>
                    <a:lumOff val="25000"/>
                  </a:srgbClr>
                </a:solidFill>
                <a:latin typeface="Arial"/>
                <a:ea typeface="Arial Unicode MS"/>
                <a:cs typeface="Arial Unicode MS"/>
              </a:rPr>
              <a:t> развития </a:t>
            </a:r>
            <a:r>
              <a:rPr lang="en-US" sz="1100" b="0" i="0" dirty="0" err="1">
                <a:solidFill>
                  <a:srgbClr val="000000">
                    <a:lumMod val="75000"/>
                    <a:lumOff val="25000"/>
                  </a:srgbClr>
                </a:solidFill>
                <a:latin typeface="Arial"/>
                <a:ea typeface="Arial Unicode MS"/>
                <a:cs typeface="Arial Unicode MS"/>
              </a:rPr>
              <a:t>платформы</a:t>
            </a:r>
            <a:r>
              <a:rPr lang="en-US" sz="1100" b="0" i="0" dirty="0">
                <a:solidFill>
                  <a:srgbClr val="000000">
                    <a:lumMod val="75000"/>
                    <a:lumOff val="25000"/>
                  </a:srgbClr>
                </a:solidFill>
                <a:latin typeface="Arial"/>
                <a:ea typeface="Arial Unicode MS"/>
                <a:cs typeface="Arial Unicode MS"/>
              </a:rPr>
              <a:t> OLTP+OLAP, </a:t>
            </a:r>
            <a:r>
              <a:rPr lang="en-US" sz="1100" b="0" i="0" dirty="0" err="1">
                <a:solidFill>
                  <a:srgbClr val="000000">
                    <a:lumMod val="75000"/>
                    <a:lumOff val="25000"/>
                  </a:srgbClr>
                </a:solidFill>
                <a:latin typeface="Arial"/>
                <a:ea typeface="Arial Unicode MS"/>
                <a:cs typeface="Arial Unicode MS"/>
              </a:rPr>
              <a:t>рассчитанная</a:t>
            </a:r>
            <a:r>
              <a:rPr lang="en-US" sz="1100" b="0" i="0" dirty="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на</a:t>
            </a:r>
            <a:r>
              <a:rPr lang="ru-RU" sz="1100" b="0" i="0" dirty="0" smtClean="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долгосрочную</a:t>
            </a:r>
            <a:r>
              <a:rPr lang="en-US" sz="1100" b="0" i="0" dirty="0" smtClean="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перспективу</a:t>
            </a:r>
            <a:r>
              <a:rPr lang="en-US" sz="1100" b="0" i="0" dirty="0">
                <a:solidFill>
                  <a:srgbClr val="000000">
                    <a:lumMod val="75000"/>
                    <a:lumOff val="25000"/>
                  </a:srgbClr>
                </a:solidFill>
                <a:latin typeface="Arial"/>
                <a:ea typeface="Arial Unicode MS"/>
                <a:cs typeface="Arial Unicode MS"/>
              </a:rPr>
              <a:t>.</a:t>
            </a:r>
          </a:p>
          <a:p>
            <a:pPr marL="228600" lvl="2" indent="-228600" algn="l" defTabSz="914400">
              <a:spcBef>
                <a:spcPts val="600"/>
              </a:spcBef>
              <a:buClr>
                <a:srgbClr val="F0AB00"/>
              </a:buClr>
              <a:buSzPct val="100000"/>
              <a:buFont typeface="Arial"/>
              <a:buChar char="■"/>
            </a:pPr>
            <a:r>
              <a:rPr lang="en-US" sz="1100" b="0" i="0" dirty="0" err="1">
                <a:solidFill>
                  <a:srgbClr val="000000">
                    <a:lumMod val="75000"/>
                    <a:lumOff val="25000"/>
                  </a:srgbClr>
                </a:solidFill>
                <a:latin typeface="Arial"/>
                <a:ea typeface="Arial Unicode MS"/>
                <a:cs typeface="Arial Unicode MS"/>
              </a:rPr>
              <a:t>Комплексное</a:t>
            </a:r>
            <a:r>
              <a:rPr lang="en-US" sz="1100" b="0" i="0" dirty="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решение</a:t>
            </a:r>
            <a:r>
              <a:rPr lang="en-US" sz="1100" b="0" i="0" dirty="0">
                <a:solidFill>
                  <a:srgbClr val="000000">
                    <a:lumMod val="75000"/>
                    <a:lumOff val="25000"/>
                  </a:srgbClr>
                </a:solidFill>
                <a:latin typeface="Arial"/>
                <a:ea typeface="Arial Unicode MS"/>
                <a:cs typeface="Arial Unicode MS"/>
              </a:rPr>
              <a:t> для </a:t>
            </a:r>
            <a:r>
              <a:rPr lang="en-US" sz="1100" b="0" i="0" dirty="0" err="1">
                <a:solidFill>
                  <a:srgbClr val="000000">
                    <a:lumMod val="75000"/>
                    <a:lumOff val="25000"/>
                  </a:srgbClr>
                </a:solidFill>
                <a:latin typeface="Arial"/>
                <a:ea typeface="Arial Unicode MS"/>
                <a:cs typeface="Arial Unicode MS"/>
              </a:rPr>
              <a:t>работы</a:t>
            </a:r>
            <a:r>
              <a:rPr lang="en-US" sz="1100" b="0" i="0" dirty="0">
                <a:solidFill>
                  <a:srgbClr val="000000">
                    <a:lumMod val="75000"/>
                    <a:lumOff val="25000"/>
                  </a:srgbClr>
                </a:solidFill>
                <a:latin typeface="Arial"/>
                <a:ea typeface="Arial Unicode MS"/>
                <a:cs typeface="Arial Unicode MS"/>
              </a:rPr>
              <a:t> </a:t>
            </a:r>
            <a:r>
              <a:rPr lang="en-US" sz="1100" b="0" i="0" dirty="0" smtClean="0">
                <a:solidFill>
                  <a:srgbClr val="000000">
                    <a:lumMod val="75000"/>
                    <a:lumOff val="25000"/>
                  </a:srgbClr>
                </a:solidFill>
                <a:latin typeface="Arial"/>
                <a:ea typeface="Arial Unicode MS"/>
                <a:cs typeface="Arial Unicode MS"/>
              </a:rPr>
              <a:t>с</a:t>
            </a:r>
            <a:r>
              <a:rPr lang="ru-RU" sz="1100" b="0" i="0" dirty="0" smtClean="0">
                <a:solidFill>
                  <a:srgbClr val="000000">
                    <a:lumMod val="75000"/>
                    <a:lumOff val="25000"/>
                  </a:srgbClr>
                </a:solidFill>
                <a:latin typeface="Arial"/>
                <a:ea typeface="Arial Unicode MS"/>
                <a:cs typeface="Arial Unicode MS"/>
              </a:rPr>
              <a:t> </a:t>
            </a:r>
            <a:r>
              <a:rPr lang="en-US" sz="1100" b="0" i="0" dirty="0" err="1" smtClean="0">
                <a:solidFill>
                  <a:srgbClr val="000000">
                    <a:lumMod val="75000"/>
                    <a:lumOff val="25000"/>
                  </a:srgbClr>
                </a:solidFill>
                <a:latin typeface="Arial"/>
                <a:ea typeface="Arial Unicode MS"/>
                <a:cs typeface="Arial Unicode MS"/>
              </a:rPr>
              <a:t>большими</a:t>
            </a:r>
            <a:r>
              <a:rPr lang="en-US" sz="1100" b="0" i="0" dirty="0" smtClean="0">
                <a:solidFill>
                  <a:srgbClr val="000000">
                    <a:lumMod val="75000"/>
                    <a:lumOff val="25000"/>
                  </a:srgbClr>
                </a:solidFill>
                <a:latin typeface="Arial"/>
                <a:ea typeface="Arial Unicode MS"/>
                <a:cs typeface="Arial Unicode MS"/>
              </a:rPr>
              <a:t> </a:t>
            </a:r>
            <a:r>
              <a:rPr lang="en-US" sz="1100" b="0" i="0" dirty="0" err="1">
                <a:solidFill>
                  <a:srgbClr val="000000">
                    <a:lumMod val="75000"/>
                    <a:lumOff val="25000"/>
                  </a:srgbClr>
                </a:solidFill>
                <a:latin typeface="Arial"/>
                <a:ea typeface="Arial Unicode MS"/>
                <a:cs typeface="Arial Unicode MS"/>
              </a:rPr>
              <a:t>объемами</a:t>
            </a:r>
            <a:r>
              <a:rPr lang="en-US" sz="1100" b="0" i="0" dirty="0">
                <a:solidFill>
                  <a:srgbClr val="000000">
                    <a:lumMod val="75000"/>
                    <a:lumOff val="25000"/>
                  </a:srgbClr>
                </a:solidFill>
                <a:latin typeface="Arial"/>
                <a:ea typeface="Arial Unicode MS"/>
                <a:cs typeface="Arial Unicode MS"/>
              </a:rPr>
              <a:t> данных. </a:t>
            </a:r>
            <a:endParaRPr lang="en-US" sz="1100" dirty="0" smtClean="0">
              <a:solidFill>
                <a:srgbClr val="44697D"/>
              </a:solidFill>
              <a:ea typeface="Arial Unicode MS"/>
              <a:cs typeface="Arial Unicode MS"/>
            </a:endParaRPr>
          </a:p>
        </p:txBody>
      </p:sp>
      <p:sp>
        <p:nvSpPr>
          <p:cNvPr id="78" name="Rectangle 77"/>
          <p:cNvSpPr/>
          <p:nvPr/>
        </p:nvSpPr>
        <p:spPr bwMode="gray">
          <a:xfrm>
            <a:off x="480060" y="2960061"/>
            <a:ext cx="4542503" cy="466350"/>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marR="0" algn="ctr" defTabSz="914400">
              <a:lnSpc>
                <a:spcPct val="100000"/>
              </a:lnSpc>
              <a:spcBef>
                <a:spcPts val="600"/>
              </a:spcBef>
              <a:spcAft>
                <a:spcPts val="0"/>
              </a:spcAft>
              <a:buNone/>
            </a:pPr>
            <a:r>
              <a:rPr lang="de-DE" sz="1000" b="0" i="0">
                <a:latin typeface="Arial"/>
                <a:ea typeface="Arial Unicode MS"/>
                <a:cs typeface="Arial Unicode MS"/>
              </a:rPr>
              <a:t>Слой служб БД (DBSL)</a:t>
            </a:r>
          </a:p>
        </p:txBody>
      </p:sp>
      <p:sp>
        <p:nvSpPr>
          <p:cNvPr id="20" name="Rectangle 19"/>
          <p:cNvSpPr/>
          <p:nvPr/>
        </p:nvSpPr>
        <p:spPr bwMode="gray">
          <a:xfrm>
            <a:off x="2351686" y="3521811"/>
            <a:ext cx="892958" cy="833880"/>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dirty="0" err="1">
                <a:latin typeface="Arial"/>
                <a:ea typeface="Arial Unicode MS"/>
                <a:cs typeface="Arial Unicode MS"/>
              </a:rPr>
              <a:t>Служба</a:t>
            </a:r>
            <a:r>
              <a:rPr lang="de-DE" sz="800" b="0" i="0" dirty="0">
                <a:latin typeface="Arial"/>
                <a:ea typeface="Arial Unicode MS"/>
                <a:cs typeface="Arial Unicode MS"/>
              </a:rPr>
              <a:t> </a:t>
            </a:r>
            <a:r>
              <a:rPr lang="de-DE" sz="800" b="0" i="0" dirty="0" err="1">
                <a:latin typeface="Arial"/>
                <a:ea typeface="Arial Unicode MS"/>
                <a:cs typeface="Arial Unicode MS"/>
              </a:rPr>
              <a:t>планирования</a:t>
            </a:r>
            <a:r>
              <a:rPr lang="de-DE" sz="800" b="0" i="0" dirty="0">
                <a:latin typeface="Arial"/>
                <a:ea typeface="Arial Unicode MS"/>
                <a:cs typeface="Arial Unicode MS"/>
              </a:rPr>
              <a:t> и </a:t>
            </a:r>
            <a:r>
              <a:rPr lang="de-DE" sz="800" b="0" i="0" dirty="0" err="1">
                <a:latin typeface="Arial"/>
                <a:ea typeface="Arial Unicode MS"/>
                <a:cs typeface="Arial Unicode MS"/>
              </a:rPr>
              <a:t>оптимизации</a:t>
            </a:r>
            <a:endParaRPr lang="de-DE" sz="800" b="0" i="0" dirty="0">
              <a:latin typeface="Arial"/>
              <a:ea typeface="Arial Unicode MS"/>
              <a:cs typeface="Arial Unicode MS"/>
            </a:endParaRPr>
          </a:p>
          <a:p>
            <a:pPr algn="ctr" defTabSz="914400">
              <a:spcBef>
                <a:spcPts val="540"/>
              </a:spcBef>
              <a:buNone/>
            </a:pPr>
            <a:r>
              <a:rPr lang="de-DE" sz="800" b="0" i="0" dirty="0">
                <a:latin typeface="Arial"/>
                <a:ea typeface="Arial Unicode MS"/>
                <a:cs typeface="Arial Unicode MS"/>
              </a:rPr>
              <a:t>(HANA)</a:t>
            </a:r>
          </a:p>
        </p:txBody>
      </p:sp>
      <p:sp>
        <p:nvSpPr>
          <p:cNvPr id="23" name="Rectangle 22"/>
          <p:cNvSpPr/>
          <p:nvPr/>
        </p:nvSpPr>
        <p:spPr bwMode="gray">
          <a:xfrm>
            <a:off x="3313471" y="3526726"/>
            <a:ext cx="825908" cy="833880"/>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en-US" sz="800" b="0" i="0">
                <a:latin typeface="Arial"/>
                <a:ea typeface="Arial Unicode MS"/>
                <a:cs typeface="Arial Unicode MS"/>
              </a:rPr>
              <a:t>Служба обработки событий</a:t>
            </a:r>
          </a:p>
          <a:p>
            <a:pPr algn="ctr" defTabSz="914400">
              <a:spcBef>
                <a:spcPts val="540"/>
              </a:spcBef>
              <a:buNone/>
            </a:pPr>
            <a:r>
              <a:rPr lang="en-US" sz="800" b="0" i="0">
                <a:latin typeface="Arial"/>
                <a:ea typeface="Arial Unicode MS"/>
                <a:cs typeface="Arial Unicode MS"/>
              </a:rPr>
              <a:t>(CEP)</a:t>
            </a:r>
          </a:p>
        </p:txBody>
      </p:sp>
      <p:sp>
        <p:nvSpPr>
          <p:cNvPr id="27" name="Rectangle 26"/>
          <p:cNvSpPr/>
          <p:nvPr/>
        </p:nvSpPr>
        <p:spPr bwMode="gray">
          <a:xfrm>
            <a:off x="476863" y="4421441"/>
            <a:ext cx="4567084" cy="534016"/>
          </a:xfrm>
          <a:prstGeom prst="rect">
            <a:avLst/>
          </a:prstGeom>
          <a:solidFill>
            <a:schemeClr val="bg1"/>
          </a:solidFill>
          <a:ln w="9525" algn="ctr">
            <a:solidFill>
              <a:schemeClr val="accent3"/>
            </a:solidFill>
            <a:prstDash val="dash"/>
            <a:miter lim="800000"/>
            <a:headEnd/>
            <a:tailEnd/>
          </a:ln>
          <a:effectLst/>
        </p:spPr>
        <p:txBody>
          <a:bodyPr lIns="90000" tIns="72000" rIns="90000" bIns="72000" rtlCol="0" anchor="t" anchorCtr="0"/>
          <a:lstStyle/>
          <a:p>
            <a:pPr marR="0" algn="ctr" defTabSz="914400">
              <a:lnSpc>
                <a:spcPct val="100000"/>
              </a:lnSpc>
              <a:spcBef>
                <a:spcPts val="600"/>
              </a:spcBef>
              <a:spcAft>
                <a:spcPts val="0"/>
              </a:spcAft>
              <a:buNone/>
            </a:pPr>
            <a:r>
              <a:rPr lang="de-DE" sz="1000" b="0" i="0" dirty="0" err="1">
                <a:latin typeface="Arial"/>
                <a:ea typeface="Arial Unicode MS"/>
                <a:cs typeface="Arial Unicode MS"/>
              </a:rPr>
              <a:t>Служба</a:t>
            </a:r>
            <a:r>
              <a:rPr lang="de-DE" sz="1000" b="0" i="0" dirty="0">
                <a:latin typeface="Arial"/>
                <a:ea typeface="Arial Unicode MS"/>
                <a:cs typeface="Arial Unicode MS"/>
              </a:rPr>
              <a:t> </a:t>
            </a:r>
            <a:r>
              <a:rPr lang="de-DE" sz="1000" b="0" i="0" dirty="0" err="1" smtClean="0">
                <a:latin typeface="Arial"/>
                <a:ea typeface="Arial Unicode MS"/>
                <a:cs typeface="Arial Unicode MS"/>
              </a:rPr>
              <a:t>синхронизации</a:t>
            </a:r>
            <a:r>
              <a:rPr lang="de-DE" sz="1000" b="0" i="0" dirty="0" smtClean="0">
                <a:latin typeface="Arial"/>
                <a:ea typeface="Arial Unicode MS"/>
                <a:cs typeface="Arial Unicode MS"/>
              </a:rPr>
              <a:t> </a:t>
            </a:r>
            <a:endParaRPr lang="de-DE" sz="1000" b="0" i="0" dirty="0">
              <a:latin typeface="Arial"/>
              <a:ea typeface="Arial Unicode MS"/>
              <a:cs typeface="Arial Unicode MS"/>
            </a:endParaRPr>
          </a:p>
          <a:p>
            <a:pPr marR="0" algn="ctr" defTabSz="914400">
              <a:lnSpc>
                <a:spcPct val="100000"/>
              </a:lnSpc>
              <a:spcBef>
                <a:spcPts val="600"/>
              </a:spcBef>
              <a:spcAft>
                <a:spcPts val="0"/>
              </a:spcAft>
              <a:buNone/>
            </a:pPr>
            <a:r>
              <a:rPr lang="de-DE" sz="1000" b="0" i="0" dirty="0">
                <a:latin typeface="Arial"/>
                <a:ea typeface="Arial Unicode MS"/>
                <a:cs typeface="Arial Unicode MS"/>
              </a:rPr>
              <a:t>(</a:t>
            </a:r>
            <a:r>
              <a:rPr lang="de-DE" sz="1000" b="0" i="0" dirty="0" err="1">
                <a:latin typeface="Arial"/>
                <a:ea typeface="Arial Unicode MS"/>
                <a:cs typeface="Arial Unicode MS"/>
              </a:rPr>
              <a:t>сервер</a:t>
            </a:r>
            <a:r>
              <a:rPr lang="de-DE" sz="1000" b="0" i="0" dirty="0">
                <a:latin typeface="Arial"/>
                <a:ea typeface="Arial Unicode MS"/>
                <a:cs typeface="Arial Unicode MS"/>
              </a:rPr>
              <a:t> </a:t>
            </a:r>
            <a:r>
              <a:rPr lang="de-DE" sz="1000" b="0" i="0" dirty="0" err="1">
                <a:latin typeface="Arial"/>
                <a:ea typeface="Arial Unicode MS"/>
                <a:cs typeface="Arial Unicode MS"/>
              </a:rPr>
              <a:t>репликации</a:t>
            </a:r>
            <a:r>
              <a:rPr lang="de-DE" sz="1000" b="0" i="0" dirty="0">
                <a:latin typeface="Arial"/>
                <a:ea typeface="Arial Unicode MS"/>
                <a:cs typeface="Arial Unicode MS"/>
              </a:rPr>
              <a:t>, </a:t>
            </a:r>
            <a:r>
              <a:rPr lang="de-DE" sz="1000" b="0" i="0" dirty="0" err="1">
                <a:latin typeface="Arial"/>
                <a:ea typeface="Arial Unicode MS"/>
                <a:cs typeface="Arial Unicode MS"/>
              </a:rPr>
              <a:t>служба</a:t>
            </a:r>
            <a:r>
              <a:rPr lang="de-DE" sz="1000" b="0" i="0" dirty="0">
                <a:latin typeface="Arial"/>
                <a:ea typeface="Arial Unicode MS"/>
                <a:cs typeface="Arial Unicode MS"/>
              </a:rPr>
              <a:t> </a:t>
            </a:r>
            <a:r>
              <a:rPr lang="de-DE" sz="1000" b="0" i="0" dirty="0" err="1">
                <a:latin typeface="Arial"/>
                <a:ea typeface="Arial Unicode MS"/>
                <a:cs typeface="Arial Unicode MS"/>
              </a:rPr>
              <a:t>данных</a:t>
            </a:r>
            <a:r>
              <a:rPr lang="de-DE" sz="1000" b="0" i="0" dirty="0">
                <a:latin typeface="Arial"/>
                <a:ea typeface="Arial Unicode MS"/>
                <a:cs typeface="Arial Unicode MS"/>
              </a:rPr>
              <a:t>, </a:t>
            </a:r>
            <a:r>
              <a:rPr lang="de-DE" sz="1000" b="0" i="0" dirty="0" err="1">
                <a:latin typeface="Arial"/>
                <a:ea typeface="Arial Unicode MS"/>
                <a:cs typeface="Arial Unicode MS"/>
              </a:rPr>
              <a:t>триггеры</a:t>
            </a:r>
            <a:r>
              <a:rPr lang="de-DE" sz="1000" b="0" i="0" dirty="0">
                <a:latin typeface="Arial"/>
                <a:ea typeface="Arial Unicode MS"/>
                <a:cs typeface="Arial Unicode MS"/>
              </a:rPr>
              <a:t> БД)</a:t>
            </a:r>
          </a:p>
        </p:txBody>
      </p:sp>
      <p:sp>
        <p:nvSpPr>
          <p:cNvPr id="25" name="Rectangle 24"/>
          <p:cNvSpPr/>
          <p:nvPr/>
        </p:nvSpPr>
        <p:spPr bwMode="gray">
          <a:xfrm>
            <a:off x="4208204" y="3529781"/>
            <a:ext cx="816078" cy="806246"/>
          </a:xfrm>
          <a:prstGeom prst="rect">
            <a:avLst/>
          </a:prstGeom>
          <a:solidFill>
            <a:schemeClr val="bg1"/>
          </a:solidFill>
          <a:ln w="9525" algn="ctr">
            <a:solidFill>
              <a:schemeClr val="accent3"/>
            </a:solidFill>
            <a:prstDash val="dash"/>
            <a:miter lim="800000"/>
            <a:headEnd/>
            <a:tailEnd/>
          </a:ln>
          <a:effectLst/>
        </p:spPr>
        <p:txBody>
          <a:bodyPr lIns="90000" tIns="144000" rIns="90000" bIns="72000" rtlCol="0" anchor="t" anchorCtr="0"/>
          <a:lstStyle/>
          <a:p>
            <a:pPr algn="ctr" defTabSz="914400">
              <a:spcBef>
                <a:spcPts val="600"/>
              </a:spcBef>
              <a:buNone/>
            </a:pPr>
            <a:r>
              <a:rPr lang="de-DE" sz="800" b="0" i="0">
                <a:latin typeface="Arial"/>
                <a:ea typeface="Arial Unicode MS"/>
                <a:cs typeface="Arial Unicode MS"/>
              </a:rPr>
              <a:t>Служба организации уровней данных (HANA/IQ</a:t>
            </a:r>
            <a:r>
              <a:rPr lang="en-US" sz="800" b="0" i="0">
                <a:latin typeface="Arial"/>
                <a:ea typeface="Arial Unicode MS"/>
                <a:cs typeface="Arial Unicode MS"/>
              </a:rPr>
              <a:t>)</a:t>
            </a:r>
          </a:p>
        </p:txBody>
      </p:sp>
      <p:sp>
        <p:nvSpPr>
          <p:cNvPr id="35" name="Rounded Rectangle 34"/>
          <p:cNvSpPr/>
          <p:nvPr/>
        </p:nvSpPr>
        <p:spPr bwMode="gray">
          <a:xfrm>
            <a:off x="1892713" y="2153086"/>
            <a:ext cx="739417" cy="653086"/>
          </a:xfrm>
          <a:prstGeom prst="roundRect">
            <a:avLst/>
          </a:prstGeom>
          <a:solidFill>
            <a:schemeClr val="bg1"/>
          </a:solidFill>
          <a:ln w="9525" algn="ctr">
            <a:solidFill>
              <a:schemeClr val="tx1"/>
            </a:solidFill>
            <a:miter lim="800000"/>
            <a:headEnd/>
            <a:tailEnd/>
          </a:ln>
          <a:effectLst/>
        </p:spPr>
        <p:txBody>
          <a:bodyPr lIns="90000" tIns="72000" rIns="90000" bIns="72000" rtlCol="0" anchor="ctr"/>
          <a:lstStyle/>
          <a:p>
            <a:pPr marR="0" algn="ctr" defTabSz="914400">
              <a:lnSpc>
                <a:spcPct val="100000"/>
              </a:lnSpc>
              <a:spcBef>
                <a:spcPts val="630"/>
              </a:spcBef>
              <a:spcAft>
                <a:spcPts val="0"/>
              </a:spcAft>
              <a:buNone/>
            </a:pPr>
            <a:r>
              <a:rPr lang="de-DE" sz="700" b="0" i="0" dirty="0">
                <a:latin typeface="Arial"/>
                <a:ea typeface="Arial Unicode MS"/>
                <a:cs typeface="Arial Unicode MS"/>
              </a:rPr>
              <a:t>Бизнес-аналитика</a:t>
            </a:r>
          </a:p>
        </p:txBody>
      </p:sp>
    </p:spTree>
    <p:extLst>
      <p:ext uri="{BB962C8B-B14F-4D97-AF65-F5344CB8AC3E}">
        <p14:creationId xmlns:p14="http://schemas.microsoft.com/office/powerpoint/2010/main" val="265756794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bwMode="gray">
          <a:xfrm>
            <a:off x="4444409" y="1371597"/>
            <a:ext cx="4284921" cy="5076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3736" lvl="1" indent="-173736" algn="l" defTabSz="914400">
              <a:spcBef>
                <a:spcPts val="1625"/>
              </a:spcBef>
              <a:buNone/>
            </a:pPr>
            <a:r>
              <a:rPr lang="en-US" sz="1600" b="1" i="0" dirty="0">
                <a:solidFill>
                  <a:srgbClr val="44697D"/>
                </a:solidFill>
                <a:latin typeface="Arial"/>
                <a:ea typeface="Arial Unicode MS"/>
                <a:cs typeface="Arial Unicode MS"/>
              </a:rPr>
              <a:t>SAP HANA</a:t>
            </a:r>
          </a:p>
          <a:p>
            <a:pPr marL="228600" lvl="2" indent="-228600" algn="l" defTabSz="914400">
              <a:spcBef>
                <a:spcPts val="600"/>
              </a:spcBef>
              <a:buClr>
                <a:srgbClr val="F0AB00"/>
              </a:buClr>
              <a:buSzPct val="100000"/>
              <a:buFont typeface="Arial"/>
              <a:buChar char="■"/>
            </a:pPr>
            <a:r>
              <a:rPr lang="en-US" sz="1200" b="0" i="0" dirty="0" err="1">
                <a:solidFill>
                  <a:srgbClr val="000000">
                    <a:lumMod val="75000"/>
                    <a:lumOff val="25000"/>
                  </a:srgbClr>
                </a:solidFill>
                <a:latin typeface="Arial"/>
                <a:ea typeface="Arial Unicode MS"/>
                <a:cs typeface="Arial Unicode MS"/>
              </a:rPr>
              <a:t>Программное</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обеспечение</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ориентированное</a:t>
            </a:r>
            <a:r>
              <a:rPr lang="en-US" sz="1200" b="0" i="0" dirty="0">
                <a:solidFill>
                  <a:srgbClr val="000000">
                    <a:lumMod val="75000"/>
                    <a:lumOff val="25000"/>
                  </a:srgbClr>
                </a:solidFill>
                <a:latin typeface="Arial"/>
                <a:ea typeface="Arial Unicode MS"/>
                <a:cs typeface="Arial Unicode MS"/>
              </a:rPr>
              <a:t> на </a:t>
            </a:r>
            <a:r>
              <a:rPr lang="en-US" sz="1200" b="0" i="0" dirty="0" err="1">
                <a:solidFill>
                  <a:srgbClr val="000000">
                    <a:lumMod val="75000"/>
                    <a:lumOff val="25000"/>
                  </a:srgbClr>
                </a:solidFill>
                <a:latin typeface="Arial"/>
                <a:ea typeface="Arial Unicode MS"/>
                <a:cs typeface="Arial Unicode MS"/>
              </a:rPr>
              <a:t>работу</a:t>
            </a:r>
            <a:r>
              <a:rPr lang="en-US" sz="1200" b="0" i="0" dirty="0">
                <a:solidFill>
                  <a:srgbClr val="000000">
                    <a:lumMod val="75000"/>
                    <a:lumOff val="25000"/>
                  </a:srgbClr>
                </a:solidFill>
                <a:latin typeface="Arial"/>
                <a:ea typeface="Arial Unicode MS"/>
                <a:cs typeface="Arial Unicode MS"/>
              </a:rPr>
              <a:t> в оперативной памяти + </a:t>
            </a:r>
            <a:r>
              <a:rPr lang="en-US" sz="1200" b="0" i="0" dirty="0" err="1">
                <a:solidFill>
                  <a:srgbClr val="000000">
                    <a:lumMod val="75000"/>
                    <a:lumOff val="25000"/>
                  </a:srgbClr>
                </a:solidFill>
                <a:latin typeface="Arial"/>
                <a:ea typeface="Arial Unicode MS"/>
                <a:cs typeface="Arial Unicode MS"/>
              </a:rPr>
              <a:t>оборудование</a:t>
            </a:r>
            <a:r>
              <a:rPr lang="en-US" sz="1200" b="0" i="0" dirty="0">
                <a:solidFill>
                  <a:srgbClr val="000000">
                    <a:lumMod val="75000"/>
                    <a:lumOff val="25000"/>
                  </a:srgbClr>
                </a:solidFill>
                <a:latin typeface="Arial"/>
                <a:ea typeface="Arial Unicode MS"/>
                <a:cs typeface="Arial Unicode MS"/>
              </a:rPr>
              <a:t/>
            </a:r>
            <a:br>
              <a:rPr lang="en-US" sz="1200" b="0" i="0" dirty="0">
                <a:solidFill>
                  <a:srgbClr val="000000">
                    <a:lumMod val="75000"/>
                    <a:lumOff val="25000"/>
                  </a:srgbClr>
                </a:solidFill>
                <a:latin typeface="Arial"/>
                <a:ea typeface="Arial Unicode MS"/>
                <a:cs typeface="Arial Unicode MS"/>
              </a:rPr>
            </a:br>
            <a:r>
              <a:rPr lang="en-US" sz="1200" b="0" i="0" dirty="0">
                <a:solidFill>
                  <a:srgbClr val="000000">
                    <a:lumMod val="75000"/>
                    <a:lumOff val="25000"/>
                  </a:srgbClr>
                </a:solidFill>
                <a:latin typeface="Arial"/>
                <a:ea typeface="Arial Unicode MS"/>
                <a:cs typeface="Arial Unicode MS"/>
              </a:rPr>
              <a:t>(HP, IBM, Fujitsu, Cisco, Dell).</a:t>
            </a:r>
          </a:p>
          <a:p>
            <a:pPr marL="228600" lvl="2" indent="-228600" algn="l" defTabSz="914400">
              <a:spcBef>
                <a:spcPts val="600"/>
              </a:spcBef>
              <a:buClr>
                <a:srgbClr val="F0AB00"/>
              </a:buClr>
              <a:buSzPct val="100000"/>
              <a:buFont typeface="Arial"/>
              <a:buChar char="■"/>
            </a:pPr>
            <a:r>
              <a:rPr lang="en-US" sz="1200" b="0" i="0" dirty="0" err="1">
                <a:solidFill>
                  <a:srgbClr val="000000">
                    <a:lumMod val="75000"/>
                    <a:lumOff val="25000"/>
                  </a:srgbClr>
                </a:solidFill>
                <a:latin typeface="Arial"/>
                <a:ea typeface="Arial Unicode MS"/>
                <a:cs typeface="Arial Unicode MS"/>
              </a:rPr>
              <a:t>Моделирование</a:t>
            </a:r>
            <a:r>
              <a:rPr lang="en-US" sz="1200" b="0" i="0" dirty="0">
                <a:solidFill>
                  <a:srgbClr val="000000">
                    <a:lumMod val="75000"/>
                    <a:lumOff val="25000"/>
                  </a:srgbClr>
                </a:solidFill>
                <a:latin typeface="Arial"/>
                <a:ea typeface="Arial Unicode MS"/>
                <a:cs typeface="Arial Unicode MS"/>
              </a:rPr>
              <a:t> и </a:t>
            </a:r>
            <a:r>
              <a:rPr lang="en-US" sz="1200" b="0" i="0" dirty="0" err="1">
                <a:solidFill>
                  <a:srgbClr val="000000">
                    <a:lumMod val="75000"/>
                    <a:lumOff val="25000"/>
                  </a:srgbClr>
                </a:solidFill>
                <a:latin typeface="Arial"/>
                <a:ea typeface="Arial Unicode MS"/>
                <a:cs typeface="Arial Unicode MS"/>
              </a:rPr>
              <a:t>управление</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данными</a:t>
            </a:r>
            <a:r>
              <a:rPr lang="en-US" sz="1200" b="0" i="0" dirty="0">
                <a:solidFill>
                  <a:srgbClr val="000000">
                    <a:lumMod val="75000"/>
                    <a:lumOff val="25000"/>
                  </a:srgbClr>
                </a:solidFill>
                <a:latin typeface="Arial"/>
                <a:ea typeface="Arial Unicode MS"/>
                <a:cs typeface="Arial Unicode MS"/>
              </a:rPr>
              <a:t>.</a:t>
            </a:r>
          </a:p>
          <a:p>
            <a:pPr marL="228600" lvl="2" indent="-228600" algn="l" defTabSz="914400">
              <a:spcBef>
                <a:spcPts val="600"/>
              </a:spcBef>
              <a:buClr>
                <a:srgbClr val="F0AB00"/>
              </a:buClr>
              <a:buSzPct val="100000"/>
              <a:buFont typeface="Arial"/>
              <a:buChar char="■"/>
            </a:pPr>
            <a:r>
              <a:rPr lang="en-US" sz="1200" b="0" i="0" dirty="0" err="1">
                <a:solidFill>
                  <a:srgbClr val="000000">
                    <a:lumMod val="75000"/>
                    <a:lumOff val="25000"/>
                  </a:srgbClr>
                </a:solidFill>
                <a:latin typeface="Arial"/>
                <a:ea typeface="Arial Unicode MS"/>
                <a:cs typeface="Arial Unicode MS"/>
              </a:rPr>
              <a:t>Репликация</a:t>
            </a:r>
            <a:r>
              <a:rPr lang="en-US" sz="1200" b="0" i="0" dirty="0">
                <a:solidFill>
                  <a:srgbClr val="000000">
                    <a:lumMod val="75000"/>
                    <a:lumOff val="25000"/>
                  </a:srgbClr>
                </a:solidFill>
                <a:latin typeface="Arial"/>
                <a:ea typeface="Arial Unicode MS"/>
                <a:cs typeface="Arial Unicode MS"/>
              </a:rPr>
              <a:t> данных в </a:t>
            </a:r>
            <a:r>
              <a:rPr lang="en-US" sz="1200" b="0" i="0" dirty="0" err="1">
                <a:solidFill>
                  <a:srgbClr val="000000">
                    <a:lumMod val="75000"/>
                    <a:lumOff val="25000"/>
                  </a:srgbClr>
                </a:solidFill>
                <a:latin typeface="Arial"/>
                <a:ea typeface="Arial Unicode MS"/>
                <a:cs typeface="Arial Unicode MS"/>
              </a:rPr>
              <a:t>режиме</a:t>
            </a:r>
            <a:r>
              <a:rPr lang="en-US" sz="1200" b="0" i="0" dirty="0">
                <a:solidFill>
                  <a:srgbClr val="000000">
                    <a:lumMod val="75000"/>
                    <a:lumOff val="25000"/>
                  </a:srgbClr>
                </a:solidFill>
                <a:latin typeface="Arial"/>
                <a:ea typeface="Arial Unicode MS"/>
                <a:cs typeface="Arial Unicode MS"/>
              </a:rPr>
              <a:t> реального времени.</a:t>
            </a:r>
          </a:p>
          <a:p>
            <a:pPr marL="228600" lvl="2" indent="-228600" algn="l" defTabSz="914400">
              <a:spcBef>
                <a:spcPts val="600"/>
              </a:spcBef>
              <a:buClr>
                <a:srgbClr val="F0AB00"/>
              </a:buClr>
              <a:buSzPct val="100000"/>
              <a:buFont typeface="Arial"/>
              <a:buChar char="■"/>
            </a:pPr>
            <a:r>
              <a:rPr lang="en-US" sz="1200" b="0" i="0" dirty="0" err="1">
                <a:solidFill>
                  <a:srgbClr val="000000">
                    <a:lumMod val="75000"/>
                    <a:lumOff val="25000"/>
                  </a:srgbClr>
                </a:solidFill>
                <a:latin typeface="Arial"/>
                <a:ea typeface="Arial Unicode MS"/>
                <a:cs typeface="Arial Unicode MS"/>
              </a:rPr>
              <a:t>Службы</a:t>
            </a:r>
            <a:r>
              <a:rPr lang="en-US" sz="1200" b="0" i="0" dirty="0">
                <a:solidFill>
                  <a:srgbClr val="000000">
                    <a:lumMod val="75000"/>
                    <a:lumOff val="25000"/>
                  </a:srgbClr>
                </a:solidFill>
                <a:latin typeface="Arial"/>
                <a:ea typeface="Arial Unicode MS"/>
                <a:cs typeface="Arial Unicode MS"/>
              </a:rPr>
              <a:t> SAP </a:t>
            </a:r>
            <a:r>
              <a:rPr lang="en-US" sz="1200" b="0" i="0" dirty="0" err="1">
                <a:solidFill>
                  <a:srgbClr val="000000">
                    <a:lumMod val="75000"/>
                    <a:lumOff val="25000"/>
                  </a:srgbClr>
                </a:solidFill>
                <a:latin typeface="Arial"/>
                <a:ea typeface="Arial Unicode MS"/>
                <a:cs typeface="Arial Unicode MS"/>
              </a:rPr>
              <a:t>BusinessObjects</a:t>
            </a:r>
            <a:r>
              <a:rPr lang="en-US" sz="1200" b="0" i="0" dirty="0">
                <a:solidFill>
                  <a:srgbClr val="000000">
                    <a:lumMod val="75000"/>
                    <a:lumOff val="25000"/>
                  </a:srgbClr>
                </a:solidFill>
                <a:latin typeface="Arial"/>
                <a:ea typeface="Arial Unicode MS"/>
                <a:cs typeface="Arial Unicode MS"/>
              </a:rPr>
              <a:t> Data Services для ETL </a:t>
            </a:r>
            <a:r>
              <a:rPr lang="en-US" sz="1200" b="0" i="0" dirty="0" err="1" smtClean="0">
                <a:solidFill>
                  <a:srgbClr val="000000">
                    <a:lumMod val="75000"/>
                    <a:lumOff val="25000"/>
                  </a:srgbClr>
                </a:solidFill>
                <a:latin typeface="Arial"/>
                <a:ea typeface="Arial Unicode MS"/>
                <a:cs typeface="Arial Unicode MS"/>
              </a:rPr>
              <a:t>из</a:t>
            </a:r>
            <a:r>
              <a:rPr lang="ru-RU" sz="1200" dirty="0" smtClean="0">
                <a:solidFill>
                  <a:srgbClr val="000000">
                    <a:lumMod val="75000"/>
                    <a:lumOff val="25000"/>
                  </a:srgbClr>
                </a:solidFill>
                <a:ea typeface="Arial Unicode MS"/>
                <a:cs typeface="Arial Unicode MS"/>
              </a:rPr>
              <a:t> </a:t>
            </a:r>
            <a:r>
              <a:rPr lang="en-US" sz="1200" b="0" i="0" dirty="0" err="1" smtClean="0">
                <a:solidFill>
                  <a:srgbClr val="000000">
                    <a:lumMod val="75000"/>
                    <a:lumOff val="25000"/>
                  </a:srgbClr>
                </a:solidFill>
                <a:latin typeface="Arial"/>
                <a:ea typeface="Arial Unicode MS"/>
                <a:cs typeface="Arial Unicode MS"/>
              </a:rPr>
              <a:t>пакета</a:t>
            </a:r>
            <a:r>
              <a:rPr lang="en-US" sz="1200" b="0" i="0" dirty="0" smtClean="0">
                <a:solidFill>
                  <a:srgbClr val="000000">
                    <a:lumMod val="75000"/>
                    <a:lumOff val="25000"/>
                  </a:srgbClr>
                </a:solidFill>
                <a:latin typeface="Arial"/>
                <a:ea typeface="Arial Unicode MS"/>
                <a:cs typeface="Arial Unicode MS"/>
              </a:rPr>
              <a:t> </a:t>
            </a:r>
            <a:r>
              <a:rPr lang="en-US" sz="1200" b="0" i="0" dirty="0">
                <a:solidFill>
                  <a:srgbClr val="000000">
                    <a:lumMod val="75000"/>
                    <a:lumOff val="25000"/>
                  </a:srgbClr>
                </a:solidFill>
                <a:latin typeface="Arial"/>
                <a:ea typeface="Arial Unicode MS"/>
                <a:cs typeface="Arial Unicode MS"/>
              </a:rPr>
              <a:t>SAP Business Suite, SAP </a:t>
            </a:r>
            <a:r>
              <a:rPr lang="en-US" sz="1200" b="0" i="0" dirty="0" err="1">
                <a:solidFill>
                  <a:srgbClr val="000000">
                    <a:lumMod val="75000"/>
                    <a:lumOff val="25000"/>
                  </a:srgbClr>
                </a:solidFill>
                <a:latin typeface="Arial"/>
                <a:ea typeface="Arial Unicode MS"/>
                <a:cs typeface="Arial Unicode MS"/>
              </a:rPr>
              <a:t>NetWeaver</a:t>
            </a:r>
            <a:r>
              <a:rPr lang="en-US" sz="1200" b="0" i="0" dirty="0">
                <a:solidFill>
                  <a:srgbClr val="000000">
                    <a:lumMod val="75000"/>
                    <a:lumOff val="25000"/>
                  </a:srgbClr>
                </a:solidFill>
                <a:latin typeface="Arial"/>
                <a:ea typeface="Arial Unicode MS"/>
                <a:cs typeface="Arial Unicode MS"/>
              </a:rPr>
              <a:t> </a:t>
            </a:r>
            <a:r>
              <a:rPr lang="ru-RU" sz="1200" b="0" i="0" dirty="0" smtClean="0">
                <a:solidFill>
                  <a:srgbClr val="000000">
                    <a:lumMod val="75000"/>
                    <a:lumOff val="25000"/>
                  </a:srgbClr>
                </a:solidFill>
                <a:latin typeface="Arial"/>
                <a:ea typeface="Arial Unicode MS"/>
                <a:cs typeface="Arial Unicode MS"/>
              </a:rPr>
              <a:t>«</a:t>
            </a:r>
            <a:r>
              <a:rPr lang="en-US" sz="1200" b="0" i="0" dirty="0" smtClean="0">
                <a:solidFill>
                  <a:srgbClr val="000000">
                    <a:lumMod val="75000"/>
                    <a:lumOff val="25000"/>
                  </a:srgbClr>
                </a:solidFill>
                <a:latin typeface="Arial"/>
                <a:ea typeface="Arial Unicode MS"/>
                <a:cs typeface="Arial Unicode MS"/>
              </a:rPr>
              <a:t>Хранилище бизнес-информации</a:t>
            </a:r>
            <a:r>
              <a:rPr lang="ru-RU" sz="1200" b="0" i="0" dirty="0" smtClean="0">
                <a:solidFill>
                  <a:srgbClr val="000000">
                    <a:lumMod val="75000"/>
                    <a:lumOff val="25000"/>
                  </a:srgbClr>
                </a:solidFill>
                <a:latin typeface="Arial"/>
                <a:ea typeface="Arial Unicode MS"/>
                <a:cs typeface="Arial Unicode MS"/>
              </a:rPr>
              <a:t>»</a:t>
            </a:r>
            <a:r>
              <a:rPr lang="en-US" sz="1200" b="0" i="0" dirty="0" smtClean="0">
                <a:solidFill>
                  <a:srgbClr val="000000">
                    <a:lumMod val="75000"/>
                    <a:lumOff val="25000"/>
                  </a:srgbClr>
                </a:solidFill>
                <a:latin typeface="Arial"/>
                <a:ea typeface="Arial Unicode MS"/>
                <a:cs typeface="Arial Unicode MS"/>
              </a:rPr>
              <a:t> </a:t>
            </a:r>
            <a:r>
              <a:rPr lang="en-US" sz="1200" b="0" i="0" dirty="0">
                <a:solidFill>
                  <a:srgbClr val="000000">
                    <a:lumMod val="75000"/>
                    <a:lumOff val="25000"/>
                  </a:srgbClr>
                </a:solidFill>
                <a:latin typeface="Arial"/>
                <a:ea typeface="Arial Unicode MS"/>
                <a:cs typeface="Arial Unicode MS"/>
              </a:rPr>
              <a:t>(SAP </a:t>
            </a:r>
            <a:r>
              <a:rPr lang="en-US" sz="1200" b="0" i="0" dirty="0" err="1">
                <a:solidFill>
                  <a:srgbClr val="000000">
                    <a:lumMod val="75000"/>
                    <a:lumOff val="25000"/>
                  </a:srgbClr>
                </a:solidFill>
                <a:latin typeface="Arial"/>
                <a:ea typeface="Arial Unicode MS"/>
                <a:cs typeface="Arial Unicode MS"/>
              </a:rPr>
              <a:t>NetWeaver</a:t>
            </a:r>
            <a:r>
              <a:rPr lang="en-US" sz="1200" b="0" i="0" dirty="0">
                <a:solidFill>
                  <a:srgbClr val="000000">
                    <a:lumMod val="75000"/>
                    <a:lumOff val="25000"/>
                  </a:srgbClr>
                </a:solidFill>
                <a:latin typeface="Arial"/>
                <a:ea typeface="Arial Unicode MS"/>
                <a:cs typeface="Arial Unicode MS"/>
              </a:rPr>
              <a:t> BW), системы </a:t>
            </a:r>
            <a:r>
              <a:rPr lang="en-US" sz="1200" b="0" i="0" dirty="0" err="1">
                <a:solidFill>
                  <a:srgbClr val="000000">
                    <a:lumMod val="75000"/>
                    <a:lumOff val="25000"/>
                  </a:srgbClr>
                </a:solidFill>
                <a:latin typeface="Arial"/>
                <a:ea typeface="Arial Unicode MS"/>
                <a:cs typeface="Arial Unicode MS"/>
              </a:rPr>
              <a:t>сторонних</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разработчиков</a:t>
            </a:r>
            <a:r>
              <a:rPr lang="en-US" sz="1200" b="0" i="0" dirty="0">
                <a:solidFill>
                  <a:srgbClr val="000000">
                    <a:lumMod val="75000"/>
                    <a:lumOff val="25000"/>
                  </a:srgbClr>
                </a:solidFill>
                <a:latin typeface="Arial"/>
                <a:ea typeface="Arial Unicode MS"/>
                <a:cs typeface="Arial Unicode MS"/>
              </a:rPr>
              <a:t>.</a:t>
            </a:r>
          </a:p>
          <a:p>
            <a:pPr marL="173736" indent="-173736" algn="l" defTabSz="914400">
              <a:spcBef>
                <a:spcPts val="1625"/>
              </a:spcBef>
              <a:buNone/>
            </a:pPr>
            <a:r>
              <a:rPr lang="en-US" sz="1600" b="1" i="0" dirty="0" err="1">
                <a:solidFill>
                  <a:srgbClr val="44697D"/>
                </a:solidFill>
                <a:latin typeface="Arial"/>
                <a:ea typeface="Arial Unicode MS"/>
                <a:cs typeface="Arial Unicode MS"/>
              </a:rPr>
              <a:t>Возможности</a:t>
            </a:r>
            <a:endParaRPr lang="en-US" sz="1600" b="1" i="0" dirty="0">
              <a:solidFill>
                <a:srgbClr val="44697D"/>
              </a:solidFill>
              <a:latin typeface="Arial"/>
              <a:ea typeface="Arial Unicode MS"/>
              <a:cs typeface="Arial Unicode MS"/>
            </a:endParaRPr>
          </a:p>
          <a:p>
            <a:pPr marL="228600" lvl="2" indent="-228600" algn="l" defTabSz="914400">
              <a:spcBef>
                <a:spcPts val="600"/>
              </a:spcBef>
              <a:buClr>
                <a:srgbClr val="F0AB00"/>
              </a:buClr>
              <a:buSzPct val="100000"/>
              <a:buFont typeface="Arial"/>
              <a:buChar char="■"/>
            </a:pPr>
            <a:r>
              <a:rPr lang="en-US" sz="1200" b="1" i="0" dirty="0" err="1">
                <a:solidFill>
                  <a:srgbClr val="000000">
                    <a:lumMod val="75000"/>
                    <a:lumOff val="25000"/>
                  </a:srgbClr>
                </a:solidFill>
                <a:latin typeface="Arial"/>
                <a:ea typeface="Arial Unicode MS"/>
                <a:cs typeface="Arial Unicode MS"/>
              </a:rPr>
              <a:t>Анализ</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информации</a:t>
            </a:r>
            <a:r>
              <a:rPr lang="en-US" sz="1200" b="1" i="0" dirty="0">
                <a:solidFill>
                  <a:srgbClr val="000000">
                    <a:lumMod val="75000"/>
                    <a:lumOff val="25000"/>
                  </a:srgbClr>
                </a:solidFill>
                <a:latin typeface="Arial"/>
                <a:ea typeface="Arial Unicode MS"/>
                <a:cs typeface="Arial Unicode MS"/>
              </a:rPr>
              <a:t> в </a:t>
            </a:r>
            <a:r>
              <a:rPr lang="en-US" sz="1200" b="1" i="0" dirty="0" err="1">
                <a:solidFill>
                  <a:srgbClr val="000000">
                    <a:lumMod val="75000"/>
                    <a:lumOff val="25000"/>
                  </a:srgbClr>
                </a:solidFill>
                <a:latin typeface="Arial"/>
                <a:ea typeface="Arial Unicode MS"/>
                <a:cs typeface="Arial Unicode MS"/>
              </a:rPr>
              <a:t>режиме</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реального</a:t>
            </a:r>
            <a:r>
              <a:rPr lang="en-US" sz="1200" b="1" i="0" dirty="0">
                <a:solidFill>
                  <a:srgbClr val="000000">
                    <a:lumMod val="75000"/>
                    <a:lumOff val="25000"/>
                  </a:srgbClr>
                </a:solidFill>
                <a:latin typeface="Arial"/>
                <a:ea typeface="Arial Unicode MS"/>
                <a:cs typeface="Arial Unicode MS"/>
              </a:rPr>
              <a:t> </a:t>
            </a:r>
            <a:r>
              <a:rPr lang="en-US" sz="1200" b="1" i="0" dirty="0" err="1" smtClean="0">
                <a:solidFill>
                  <a:srgbClr val="000000">
                    <a:lumMod val="75000"/>
                    <a:lumOff val="25000"/>
                  </a:srgbClr>
                </a:solidFill>
                <a:latin typeface="Arial"/>
                <a:ea typeface="Arial Unicode MS"/>
                <a:cs typeface="Arial Unicode MS"/>
              </a:rPr>
              <a:t>времени</a:t>
            </a:r>
            <a:r>
              <a:rPr lang="en-US" sz="1200" b="1" i="0" dirty="0" smtClean="0">
                <a:solidFill>
                  <a:srgbClr val="000000">
                    <a:lumMod val="75000"/>
                    <a:lumOff val="25000"/>
                  </a:srgbClr>
                </a:solidFill>
                <a:latin typeface="Arial"/>
                <a:ea typeface="Arial Unicode MS"/>
                <a:cs typeface="Arial Unicode MS"/>
              </a:rPr>
              <a:t> </a:t>
            </a:r>
            <a:r>
              <a:rPr lang="en-US" sz="1200" b="0" i="0" dirty="0" smtClean="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беспрецедентная</a:t>
            </a:r>
            <a:r>
              <a:rPr lang="en-US" sz="1200" b="0" i="0" dirty="0">
                <a:solidFill>
                  <a:srgbClr val="000000">
                    <a:lumMod val="75000"/>
                    <a:lumOff val="25000"/>
                  </a:srgbClr>
                </a:solidFill>
                <a:latin typeface="Arial"/>
                <a:ea typeface="Arial Unicode MS"/>
                <a:cs typeface="Arial Unicode MS"/>
              </a:rPr>
              <a:t> </a:t>
            </a:r>
            <a:r>
              <a:rPr lang="en-US" sz="1200" b="0" i="0" dirty="0" err="1" smtClean="0">
                <a:solidFill>
                  <a:srgbClr val="000000">
                    <a:lumMod val="75000"/>
                    <a:lumOff val="25000"/>
                  </a:srgbClr>
                </a:solidFill>
                <a:latin typeface="Arial"/>
                <a:ea typeface="Arial Unicode MS"/>
                <a:cs typeface="Arial Unicode MS"/>
              </a:rPr>
              <a:t>скорость</a:t>
            </a:r>
            <a:r>
              <a:rPr lang="en-US" sz="1200" b="0" i="0" dirty="0" smtClean="0">
                <a:solidFill>
                  <a:srgbClr val="000000">
                    <a:lumMod val="75000"/>
                    <a:lumOff val="25000"/>
                  </a:srgbClr>
                </a:solidFill>
                <a:latin typeface="Arial"/>
                <a:ea typeface="Arial Unicode MS"/>
                <a:cs typeface="Arial Unicode MS"/>
              </a:rPr>
              <a:t>, </a:t>
            </a:r>
            <a:r>
              <a:rPr lang="en-US" sz="1200" b="0" i="0" dirty="0">
                <a:solidFill>
                  <a:srgbClr val="000000">
                    <a:lumMod val="75000"/>
                    <a:lumOff val="25000"/>
                  </a:srgbClr>
                </a:solidFill>
                <a:latin typeface="Arial"/>
                <a:ea typeface="Arial Unicode MS"/>
                <a:cs typeface="Arial Unicode MS"/>
              </a:rPr>
              <a:t>большие объемы </a:t>
            </a:r>
            <a:r>
              <a:rPr lang="en-US" sz="1200" b="0" i="0" dirty="0" err="1">
                <a:solidFill>
                  <a:srgbClr val="000000">
                    <a:lumMod val="75000"/>
                    <a:lumOff val="25000"/>
                  </a:srgbClr>
                </a:solidFill>
                <a:latin typeface="Arial"/>
                <a:ea typeface="Arial Unicode MS"/>
                <a:cs typeface="Arial Unicode MS"/>
              </a:rPr>
              <a:t>неагрегированных</a:t>
            </a:r>
            <a:r>
              <a:rPr lang="en-US" sz="1200" b="0" i="0" dirty="0">
                <a:solidFill>
                  <a:srgbClr val="000000">
                    <a:lumMod val="75000"/>
                    <a:lumOff val="25000"/>
                  </a:srgbClr>
                </a:solidFill>
                <a:latin typeface="Arial"/>
                <a:ea typeface="Arial Unicode MS"/>
                <a:cs typeface="Arial Unicode MS"/>
              </a:rPr>
              <a:t> данных.</a:t>
            </a:r>
          </a:p>
          <a:p>
            <a:pPr marL="228600" lvl="2" indent="-228600" algn="l" defTabSz="914400">
              <a:spcBef>
                <a:spcPts val="600"/>
              </a:spcBef>
              <a:buClr>
                <a:srgbClr val="F0AB00"/>
              </a:buClr>
              <a:buSzPct val="100000"/>
              <a:buFont typeface="Arial"/>
              <a:buChar char="■"/>
            </a:pPr>
            <a:r>
              <a:rPr lang="en-US" sz="1200" b="1" i="0" dirty="0" err="1">
                <a:solidFill>
                  <a:srgbClr val="000000">
                    <a:lumMod val="75000"/>
                    <a:lumOff val="25000"/>
                  </a:srgbClr>
                </a:solidFill>
                <a:latin typeface="Arial"/>
                <a:ea typeface="Arial Unicode MS"/>
                <a:cs typeface="Arial Unicode MS"/>
              </a:rPr>
              <a:t>Создание</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гибких</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аналитических</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моделей</a:t>
            </a:r>
            <a:r>
              <a:rPr lang="en-US" sz="1200" b="1" i="0" dirty="0">
                <a:solidFill>
                  <a:srgbClr val="000000">
                    <a:lumMod val="75000"/>
                    <a:lumOff val="25000"/>
                  </a:srgbClr>
                </a:solidFill>
                <a:latin typeface="Arial"/>
                <a:ea typeface="Arial Unicode MS"/>
                <a:cs typeface="Arial Unicode MS"/>
              </a:rPr>
              <a:t> </a:t>
            </a:r>
            <a:r>
              <a:rPr lang="en-US" sz="1200" b="0" i="0" dirty="0">
                <a:solidFill>
                  <a:srgbClr val="000000">
                    <a:lumMod val="75000"/>
                    <a:lumOff val="25000"/>
                  </a:srgbClr>
                </a:solidFill>
                <a:latin typeface="Arial"/>
                <a:ea typeface="Arial Unicode MS"/>
                <a:cs typeface="Arial Unicode MS"/>
              </a:rPr>
              <a:t>на основе </a:t>
            </a:r>
            <a:r>
              <a:rPr lang="en-US" sz="1200" b="0" i="0" dirty="0" err="1">
                <a:solidFill>
                  <a:srgbClr val="000000">
                    <a:lumMod val="75000"/>
                    <a:lumOff val="25000"/>
                  </a:srgbClr>
                </a:solidFill>
                <a:latin typeface="Arial"/>
                <a:ea typeface="Arial Unicode MS"/>
                <a:cs typeface="Arial Unicode MS"/>
              </a:rPr>
              <a:t>поступающих</a:t>
            </a:r>
            <a:r>
              <a:rPr lang="en-US" sz="1200" b="0" i="0" dirty="0">
                <a:solidFill>
                  <a:srgbClr val="000000">
                    <a:lumMod val="75000"/>
                    <a:lumOff val="25000"/>
                  </a:srgbClr>
                </a:solidFill>
                <a:latin typeface="Arial"/>
                <a:ea typeface="Arial Unicode MS"/>
                <a:cs typeface="Arial Unicode MS"/>
              </a:rPr>
              <a:t> в </a:t>
            </a:r>
            <a:r>
              <a:rPr lang="en-US" sz="1200" b="0" i="0" dirty="0" err="1">
                <a:solidFill>
                  <a:srgbClr val="000000">
                    <a:lumMod val="75000"/>
                    <a:lumOff val="25000"/>
                  </a:srgbClr>
                </a:solidFill>
                <a:latin typeface="Arial"/>
                <a:ea typeface="Arial Unicode MS"/>
                <a:cs typeface="Arial Unicode MS"/>
              </a:rPr>
              <a:t>режиме</a:t>
            </a:r>
            <a:r>
              <a:rPr lang="en-US" sz="1200" b="0" i="0" dirty="0">
                <a:solidFill>
                  <a:srgbClr val="000000">
                    <a:lumMod val="75000"/>
                    <a:lumOff val="25000"/>
                  </a:srgbClr>
                </a:solidFill>
                <a:latin typeface="Arial"/>
                <a:ea typeface="Arial Unicode MS"/>
                <a:cs typeface="Arial Unicode MS"/>
              </a:rPr>
              <a:t> реального времени и </a:t>
            </a:r>
            <a:r>
              <a:rPr lang="en-US" sz="1200" b="0" i="0" dirty="0" err="1">
                <a:solidFill>
                  <a:srgbClr val="000000">
                    <a:lumMod val="75000"/>
                    <a:lumOff val="25000"/>
                  </a:srgbClr>
                </a:solidFill>
                <a:latin typeface="Arial"/>
                <a:ea typeface="Arial Unicode MS"/>
                <a:cs typeface="Arial Unicode MS"/>
              </a:rPr>
              <a:t>архивных</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бизнес</a:t>
            </a:r>
            <a:r>
              <a:rPr lang="en-US" sz="1200" b="0" i="0" dirty="0">
                <a:solidFill>
                  <a:srgbClr val="000000">
                    <a:lumMod val="75000"/>
                    <a:lumOff val="25000"/>
                  </a:srgbClr>
                </a:solidFill>
                <a:latin typeface="Arial"/>
                <a:ea typeface="Arial Unicode MS"/>
                <a:cs typeface="Arial Unicode MS"/>
              </a:rPr>
              <a:t>-данных.</a:t>
            </a:r>
          </a:p>
          <a:p>
            <a:pPr marL="228600" lvl="2" indent="-228600" algn="l" defTabSz="914400">
              <a:spcBef>
                <a:spcPts val="600"/>
              </a:spcBef>
              <a:buClr>
                <a:srgbClr val="F0AB00"/>
              </a:buClr>
              <a:buSzPct val="100000"/>
              <a:buFont typeface="Arial"/>
              <a:buChar char="■"/>
            </a:pPr>
            <a:r>
              <a:rPr lang="en-US" sz="1200" b="1" i="0" dirty="0" err="1">
                <a:solidFill>
                  <a:srgbClr val="000000">
                    <a:lumMod val="75000"/>
                    <a:lumOff val="25000"/>
                  </a:srgbClr>
                </a:solidFill>
                <a:latin typeface="Arial"/>
                <a:ea typeface="Arial Unicode MS"/>
                <a:cs typeface="Arial Unicode MS"/>
              </a:rPr>
              <a:t>Основа</a:t>
            </a:r>
            <a:r>
              <a:rPr lang="en-US" sz="1200" b="1" i="0" dirty="0">
                <a:solidFill>
                  <a:srgbClr val="000000">
                    <a:lumMod val="75000"/>
                    <a:lumOff val="25000"/>
                  </a:srgbClr>
                </a:solidFill>
                <a:latin typeface="Arial"/>
                <a:ea typeface="Arial Unicode MS"/>
                <a:cs typeface="Arial Unicode MS"/>
              </a:rPr>
              <a:t> для </a:t>
            </a:r>
            <a:r>
              <a:rPr lang="en-US" sz="1200" b="1" i="0" dirty="0" err="1">
                <a:solidFill>
                  <a:srgbClr val="000000">
                    <a:lumMod val="75000"/>
                    <a:lumOff val="25000"/>
                  </a:srgbClr>
                </a:solidFill>
                <a:latin typeface="Arial"/>
                <a:ea typeface="Arial Unicode MS"/>
                <a:cs typeface="Arial Unicode MS"/>
              </a:rPr>
              <a:t>новой</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категории</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приложений</a:t>
            </a:r>
            <a:r>
              <a:rPr lang="en-US" sz="1200" b="1" i="0" dirty="0">
                <a:solidFill>
                  <a:srgbClr val="000000">
                    <a:lumMod val="75000"/>
                    <a:lumOff val="25000"/>
                  </a:srgbClr>
                </a:solidFill>
                <a:latin typeface="Arial"/>
                <a:ea typeface="Arial Unicode MS"/>
                <a:cs typeface="Arial Unicode MS"/>
              </a:rPr>
              <a:t> </a:t>
            </a:r>
            <a:r>
              <a:rPr lang="en-US" sz="1200" b="0" i="0" dirty="0">
                <a:solidFill>
                  <a:srgbClr val="000000">
                    <a:lumMod val="75000"/>
                    <a:lumOff val="25000"/>
                  </a:srgbClr>
                </a:solidFill>
                <a:latin typeface="Arial"/>
                <a:ea typeface="Arial Unicode MS"/>
                <a:cs typeface="Arial Unicode MS"/>
              </a:rPr>
              <a:t>(</a:t>
            </a:r>
            <a:r>
              <a:rPr lang="en-US" sz="1200" b="0" i="0" dirty="0" err="1">
                <a:solidFill>
                  <a:srgbClr val="000000">
                    <a:lumMod val="75000"/>
                    <a:lumOff val="25000"/>
                  </a:srgbClr>
                </a:solidFill>
                <a:latin typeface="Arial"/>
                <a:ea typeface="Arial Unicode MS"/>
                <a:cs typeface="Arial Unicode MS"/>
              </a:rPr>
              <a:t>например</a:t>
            </a:r>
            <a:r>
              <a:rPr lang="en-US" sz="1200" b="0" i="0" dirty="0">
                <a:solidFill>
                  <a:srgbClr val="000000">
                    <a:lumMod val="75000"/>
                    <a:lumOff val="25000"/>
                  </a:srgbClr>
                </a:solidFill>
                <a:latin typeface="Arial"/>
                <a:ea typeface="Arial Unicode MS"/>
                <a:cs typeface="Arial Unicode MS"/>
              </a:rPr>
              <a:t>, для планирования, </a:t>
            </a:r>
            <a:r>
              <a:rPr lang="en-US" sz="1200" b="0" i="0" dirty="0" err="1">
                <a:solidFill>
                  <a:srgbClr val="000000">
                    <a:lumMod val="75000"/>
                    <a:lumOff val="25000"/>
                  </a:srgbClr>
                </a:solidFill>
                <a:latin typeface="Arial"/>
                <a:ea typeface="Arial Unicode MS"/>
                <a:cs typeface="Arial Unicode MS"/>
              </a:rPr>
              <a:t>моделирования</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которые</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значительно</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превосходят</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существующие</a:t>
            </a:r>
            <a:r>
              <a:rPr lang="en-US" sz="1200" b="0" i="0" dirty="0">
                <a:solidFill>
                  <a:srgbClr val="000000">
                    <a:lumMod val="75000"/>
                    <a:lumOff val="25000"/>
                  </a:srgbClr>
                </a:solidFill>
                <a:latin typeface="Arial"/>
                <a:ea typeface="Arial Unicode MS"/>
                <a:cs typeface="Arial Unicode MS"/>
              </a:rPr>
              <a:t> с </a:t>
            </a:r>
            <a:r>
              <a:rPr lang="en-US" sz="1200" b="0" i="0" dirty="0" err="1">
                <a:solidFill>
                  <a:srgbClr val="000000">
                    <a:lumMod val="75000"/>
                    <a:lumOff val="25000"/>
                  </a:srgbClr>
                </a:solidFill>
                <a:latin typeface="Arial"/>
                <a:ea typeface="Arial Unicode MS"/>
                <a:cs typeface="Arial Unicode MS"/>
              </a:rPr>
              <a:t>точки</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зрения</a:t>
            </a:r>
            <a:r>
              <a:rPr lang="en-US" sz="1200" b="0" i="0" dirty="0">
                <a:solidFill>
                  <a:srgbClr val="000000">
                    <a:lumMod val="75000"/>
                    <a:lumOff val="25000"/>
                  </a:srgbClr>
                </a:solidFill>
                <a:latin typeface="Arial"/>
                <a:ea typeface="Arial Unicode MS"/>
                <a:cs typeface="Arial Unicode MS"/>
              </a:rPr>
              <a:t> </a:t>
            </a:r>
            <a:r>
              <a:rPr lang="en-US" sz="1200" b="0" i="0" dirty="0" err="1">
                <a:solidFill>
                  <a:srgbClr val="000000">
                    <a:lumMod val="75000"/>
                    <a:lumOff val="25000"/>
                  </a:srgbClr>
                </a:solidFill>
                <a:latin typeface="Arial"/>
                <a:ea typeface="Arial Unicode MS"/>
                <a:cs typeface="Arial Unicode MS"/>
              </a:rPr>
              <a:t>производительности</a:t>
            </a:r>
            <a:r>
              <a:rPr lang="en-US" sz="1200" b="0" i="0" dirty="0">
                <a:solidFill>
                  <a:srgbClr val="000000">
                    <a:lumMod val="75000"/>
                    <a:lumOff val="25000"/>
                  </a:srgbClr>
                </a:solidFill>
                <a:latin typeface="Arial"/>
                <a:ea typeface="Arial Unicode MS"/>
                <a:cs typeface="Arial Unicode MS"/>
              </a:rPr>
              <a:t>.</a:t>
            </a:r>
          </a:p>
          <a:p>
            <a:pPr marL="228600" lvl="2" indent="-228600" algn="l" defTabSz="914400">
              <a:spcBef>
                <a:spcPts val="600"/>
              </a:spcBef>
              <a:buClr>
                <a:srgbClr val="F0AB00"/>
              </a:buClr>
              <a:buSzPct val="100000"/>
              <a:buFont typeface="Arial"/>
              <a:buChar char="■"/>
            </a:pPr>
            <a:r>
              <a:rPr lang="en-US" sz="1200" b="1" i="0" dirty="0" err="1">
                <a:solidFill>
                  <a:srgbClr val="000000">
                    <a:lumMod val="75000"/>
                    <a:lumOff val="25000"/>
                  </a:srgbClr>
                </a:solidFill>
                <a:latin typeface="Arial"/>
                <a:ea typeface="Arial Unicode MS"/>
                <a:cs typeface="Arial Unicode MS"/>
              </a:rPr>
              <a:t>Минимальное</a:t>
            </a:r>
            <a:r>
              <a:rPr lang="en-US" sz="1200" b="1" i="0" dirty="0">
                <a:solidFill>
                  <a:srgbClr val="000000">
                    <a:lumMod val="75000"/>
                    <a:lumOff val="25000"/>
                  </a:srgbClr>
                </a:solidFill>
                <a:latin typeface="Arial"/>
                <a:ea typeface="Arial Unicode MS"/>
                <a:cs typeface="Arial Unicode MS"/>
              </a:rPr>
              <a:t> </a:t>
            </a:r>
            <a:r>
              <a:rPr lang="en-US" sz="1200" b="1" i="0" dirty="0" err="1">
                <a:solidFill>
                  <a:srgbClr val="000000">
                    <a:lumMod val="75000"/>
                    <a:lumOff val="25000"/>
                  </a:srgbClr>
                </a:solidFill>
                <a:latin typeface="Arial"/>
                <a:ea typeface="Arial Unicode MS"/>
                <a:cs typeface="Arial Unicode MS"/>
              </a:rPr>
              <a:t>дублирование</a:t>
            </a:r>
            <a:r>
              <a:rPr lang="en-US" sz="1200" b="1" i="0" dirty="0">
                <a:solidFill>
                  <a:srgbClr val="000000">
                    <a:lumMod val="75000"/>
                    <a:lumOff val="25000"/>
                  </a:srgbClr>
                </a:solidFill>
                <a:latin typeface="Arial"/>
                <a:ea typeface="Arial Unicode MS"/>
                <a:cs typeface="Arial Unicode MS"/>
              </a:rPr>
              <a:t> данных.</a:t>
            </a:r>
          </a:p>
        </p:txBody>
      </p:sp>
      <p:sp>
        <p:nvSpPr>
          <p:cNvPr id="3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Решение SAP In-Memory Appliance (SAP HANA)</a:t>
            </a:r>
          </a:p>
        </p:txBody>
      </p:sp>
      <p:grpSp>
        <p:nvGrpSpPr>
          <p:cNvPr id="144" name="Group 143"/>
          <p:cNvGrpSpPr/>
          <p:nvPr/>
        </p:nvGrpSpPr>
        <p:grpSpPr>
          <a:xfrm>
            <a:off x="393197" y="1494889"/>
            <a:ext cx="3733456" cy="4734461"/>
            <a:chOff x="393197" y="1494889"/>
            <a:chExt cx="3733456" cy="4734461"/>
          </a:xfrm>
        </p:grpSpPr>
        <p:cxnSp>
          <p:nvCxnSpPr>
            <p:cNvPr id="135" name="Straight Arrow Connector 134"/>
            <p:cNvCxnSpPr/>
            <p:nvPr/>
          </p:nvCxnSpPr>
          <p:spPr bwMode="auto">
            <a:xfrm rot="5400000">
              <a:off x="719997" y="5524249"/>
              <a:ext cx="595625" cy="1860"/>
            </a:xfrm>
            <a:prstGeom prst="straightConnector1">
              <a:avLst/>
            </a:prstGeom>
            <a:solidFill>
              <a:schemeClr val="bg2"/>
            </a:solidFill>
            <a:ln w="19050" cap="flat" cmpd="sng" algn="ctr">
              <a:solidFill>
                <a:schemeClr val="accent2"/>
              </a:solidFill>
              <a:prstDash val="solid"/>
              <a:round/>
              <a:headEnd type="triangle" w="med" len="med"/>
              <a:tailEnd type="none"/>
            </a:ln>
            <a:effectLst/>
          </p:spPr>
        </p:cxnSp>
        <p:sp>
          <p:nvSpPr>
            <p:cNvPr id="80" name="Rectangle 79"/>
            <p:cNvSpPr/>
            <p:nvPr/>
          </p:nvSpPr>
          <p:spPr bwMode="auto">
            <a:xfrm>
              <a:off x="606372" y="2461630"/>
              <a:ext cx="3312492" cy="2723895"/>
            </a:xfrm>
            <a:prstGeom prst="rect">
              <a:avLst/>
            </a:prstGeom>
            <a:solidFill>
              <a:schemeClr val="accent4"/>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t" anchorCtr="0" compatLnSpc="1">
              <a:prstTxWarp prst="textNoShape">
                <a:avLst/>
              </a:prstTxWarp>
            </a:bodyPr>
            <a:lstStyle/>
            <a:p>
              <a:pPr marL="246888" indent="-246888" algn="ctr" defTabSz="914400">
                <a:spcBef>
                  <a:spcPts val="0"/>
                </a:spcBef>
                <a:spcAft>
                  <a:spcPts val="0"/>
                </a:spcAft>
                <a:buNone/>
              </a:pPr>
              <a:r>
                <a:rPr lang="en-US" sz="1400" b="1" i="0">
                  <a:solidFill>
                    <a:srgbClr val="FFFFFF"/>
                  </a:solidFill>
                  <a:latin typeface="Arial"/>
                  <a:ea typeface="Arial Unicode MS"/>
                  <a:cs typeface="Arial Unicode MS"/>
                </a:rPr>
                <a:t>SAP HANA </a:t>
              </a:r>
            </a:p>
          </p:txBody>
        </p:sp>
        <p:sp>
          <p:nvSpPr>
            <p:cNvPr id="86" name="Rectangle 85"/>
            <p:cNvSpPr/>
            <p:nvPr/>
          </p:nvSpPr>
          <p:spPr bwMode="gray">
            <a:xfrm>
              <a:off x="2474493" y="2133417"/>
              <a:ext cx="453970" cy="253916"/>
            </a:xfrm>
            <a:prstGeom prst="rect">
              <a:avLst/>
            </a:prstGeom>
            <a:scene3d>
              <a:camera prst="orthographicFront"/>
              <a:lightRig rig="threePt" dir="t"/>
            </a:scene3d>
            <a:sp3d prstMaterial="softEdge">
              <a:bevelT w="19050" h="57150"/>
            </a:sp3d>
          </p:spPr>
          <p:txBody>
            <a:bodyPr wrap="none">
              <a:spAutoFit/>
            </a:bodyPr>
            <a:lstStyle/>
            <a:p>
              <a:pPr algn="l" defTabSz="914400">
                <a:buNone/>
              </a:pPr>
              <a:r>
                <a:rPr lang="en-US" sz="1050" b="0" i="0">
                  <a:solidFill>
                    <a:srgbClr val="CCCCCC">
                      <a:lumMod val="25000"/>
                    </a:srgbClr>
                  </a:solidFill>
                  <a:latin typeface="Arial"/>
                  <a:ea typeface="Arial Unicode MS"/>
                  <a:cs typeface="Arial Unicode MS"/>
                </a:rPr>
                <a:t>SQL</a:t>
              </a:r>
            </a:p>
          </p:txBody>
        </p:sp>
        <p:sp>
          <p:nvSpPr>
            <p:cNvPr id="87" name="Rectangle 86"/>
            <p:cNvSpPr/>
            <p:nvPr/>
          </p:nvSpPr>
          <p:spPr bwMode="gray">
            <a:xfrm>
              <a:off x="3139670" y="2133417"/>
              <a:ext cx="484428" cy="253916"/>
            </a:xfrm>
            <a:prstGeom prst="rect">
              <a:avLst/>
            </a:prstGeom>
            <a:scene3d>
              <a:camera prst="orthographicFront"/>
              <a:lightRig rig="threePt" dir="t"/>
            </a:scene3d>
            <a:sp3d prstMaterial="softEdge">
              <a:bevelT w="19050" h="57150"/>
            </a:sp3d>
          </p:spPr>
          <p:txBody>
            <a:bodyPr wrap="none">
              <a:spAutoFit/>
            </a:bodyPr>
            <a:lstStyle/>
            <a:p>
              <a:pPr algn="r" defTabSz="914400">
                <a:buNone/>
              </a:pPr>
              <a:r>
                <a:rPr lang="en-US" sz="1050" b="0" i="0">
                  <a:solidFill>
                    <a:srgbClr val="CCCCCC">
                      <a:lumMod val="25000"/>
                    </a:srgbClr>
                  </a:solidFill>
                  <a:latin typeface="Arial"/>
                  <a:ea typeface="Arial Unicode MS"/>
                  <a:cs typeface="Arial Unicode MS"/>
                </a:rPr>
                <a:t>MDX</a:t>
              </a:r>
            </a:p>
          </p:txBody>
        </p:sp>
        <p:sp>
          <p:nvSpPr>
            <p:cNvPr id="88" name="Rectangle 87"/>
            <p:cNvSpPr/>
            <p:nvPr/>
          </p:nvSpPr>
          <p:spPr bwMode="gray">
            <a:xfrm>
              <a:off x="1620093" y="2133417"/>
              <a:ext cx="498855" cy="239497"/>
            </a:xfrm>
            <a:prstGeom prst="rect">
              <a:avLst/>
            </a:prstGeom>
            <a:scene3d>
              <a:camera prst="orthographicFront"/>
              <a:lightRig rig="threePt" dir="t"/>
            </a:scene3d>
            <a:sp3d prstMaterial="softEdge">
              <a:bevelT w="19050" h="57150"/>
            </a:sp3d>
          </p:spPr>
          <p:txBody>
            <a:bodyPr wrap="none">
              <a:spAutoFit/>
            </a:bodyPr>
            <a:lstStyle/>
            <a:p>
              <a:pPr algn="l" defTabSz="914400">
                <a:buNone/>
              </a:pPr>
              <a:r>
                <a:rPr lang="en-US" sz="1050" b="0" i="0">
                  <a:solidFill>
                    <a:srgbClr val="CCCCCC">
                      <a:lumMod val="25000"/>
                    </a:srgbClr>
                  </a:solidFill>
                  <a:latin typeface="Arial"/>
                  <a:ea typeface="Arial Unicode MS"/>
                  <a:cs typeface="Arial Unicode MS"/>
                </a:rPr>
                <a:t>BICS</a:t>
              </a:r>
            </a:p>
          </p:txBody>
        </p:sp>
        <p:cxnSp>
          <p:nvCxnSpPr>
            <p:cNvPr id="96" name="Straight Connector 95"/>
            <p:cNvCxnSpPr/>
            <p:nvPr/>
          </p:nvCxnSpPr>
          <p:spPr bwMode="gray">
            <a:xfrm rot="16200000" flipH="1">
              <a:off x="1156014" y="5620413"/>
              <a:ext cx="193172" cy="0"/>
            </a:xfrm>
            <a:prstGeom prst="line">
              <a:avLst/>
            </a:prstGeom>
            <a:ln w="19050">
              <a:solidFill>
                <a:schemeClr val="accent2"/>
              </a:solidFill>
              <a:headEnd type="none"/>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gray">
            <a:xfrm flipV="1">
              <a:off x="1252600" y="5520455"/>
              <a:ext cx="1967434" cy="3374"/>
            </a:xfrm>
            <a:prstGeom prst="line">
              <a:avLst/>
            </a:prstGeom>
            <a:ln w="19050">
              <a:solidFill>
                <a:schemeClr val="accent2"/>
              </a:solidFill>
              <a:headEnd type="none"/>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bwMode="gray">
            <a:xfrm>
              <a:off x="1031978" y="2133417"/>
              <a:ext cx="453970" cy="239497"/>
            </a:xfrm>
            <a:prstGeom prst="rect">
              <a:avLst/>
            </a:prstGeom>
            <a:scene3d>
              <a:camera prst="orthographicFront"/>
              <a:lightRig rig="threePt" dir="t"/>
            </a:scene3d>
            <a:sp3d prstMaterial="softEdge">
              <a:bevelT w="19050" h="57150"/>
            </a:sp3d>
          </p:spPr>
          <p:txBody>
            <a:bodyPr wrap="none">
              <a:spAutoFit/>
            </a:bodyPr>
            <a:lstStyle/>
            <a:p>
              <a:pPr algn="l" defTabSz="914400">
                <a:buNone/>
              </a:pPr>
              <a:r>
                <a:rPr lang="en-US" sz="1050" b="0" i="0">
                  <a:solidFill>
                    <a:srgbClr val="CCCCCC">
                      <a:lumMod val="25000"/>
                    </a:srgbClr>
                  </a:solidFill>
                  <a:latin typeface="Arial"/>
                  <a:ea typeface="Arial Unicode MS"/>
                  <a:cs typeface="Arial Unicode MS"/>
                </a:rPr>
                <a:t>SQL</a:t>
              </a:r>
            </a:p>
          </p:txBody>
        </p:sp>
        <p:cxnSp>
          <p:nvCxnSpPr>
            <p:cNvPr id="103" name="Straight Connector 102"/>
            <p:cNvCxnSpPr/>
            <p:nvPr/>
          </p:nvCxnSpPr>
          <p:spPr bwMode="gray">
            <a:xfrm rot="16200000" flipH="1">
              <a:off x="2150345" y="5620413"/>
              <a:ext cx="193172" cy="0"/>
            </a:xfrm>
            <a:prstGeom prst="line">
              <a:avLst/>
            </a:prstGeom>
            <a:ln w="19050">
              <a:solidFill>
                <a:schemeClr val="accent2"/>
              </a:solidFill>
              <a:headEnd type="none"/>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gray">
            <a:xfrm rot="16200000" flipH="1">
              <a:off x="3128549" y="5614804"/>
              <a:ext cx="193172" cy="0"/>
            </a:xfrm>
            <a:prstGeom prst="line">
              <a:avLst/>
            </a:prstGeom>
            <a:ln w="19050">
              <a:solidFill>
                <a:schemeClr val="accent2"/>
              </a:solidFill>
              <a:headEnd type="none"/>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bwMode="auto">
            <a:xfrm>
              <a:off x="591648" y="1494889"/>
              <a:ext cx="1596330" cy="457200"/>
            </a:xfrm>
            <a:prstGeom prst="roundRect">
              <a:avLst/>
            </a:prstGeom>
            <a:solidFill>
              <a:schemeClr val="tx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algn="ctr" defTabSz="914400">
                <a:spcBef>
                  <a:spcPts val="0"/>
                </a:spcBef>
                <a:spcAft>
                  <a:spcPts val="0"/>
                </a:spcAft>
                <a:buNone/>
              </a:pPr>
              <a:r>
                <a:rPr lang="en-US" sz="1000" b="1" i="0">
                  <a:solidFill>
                    <a:srgbClr val="FFFFFF"/>
                  </a:solidFill>
                  <a:latin typeface="Arial"/>
                  <a:ea typeface="Arial Unicode MS"/>
                  <a:cs typeface="Arial Unicode MS"/>
                </a:rPr>
                <a:t>Инструменты SAP BusinessObjects</a:t>
              </a:r>
            </a:p>
          </p:txBody>
        </p:sp>
        <p:sp>
          <p:nvSpPr>
            <p:cNvPr id="120" name="Rounded Rectangle 119"/>
            <p:cNvSpPr/>
            <p:nvPr/>
          </p:nvSpPr>
          <p:spPr bwMode="auto">
            <a:xfrm>
              <a:off x="2344961" y="1494889"/>
              <a:ext cx="1600200" cy="457200"/>
            </a:xfrm>
            <a:prstGeom prst="roundRect">
              <a:avLst/>
            </a:prstGeom>
            <a:solidFill>
              <a:schemeClr val="bg1">
                <a:lumMod val="75000"/>
              </a:schemeClr>
            </a:solidFill>
            <a:ln>
              <a:solidFill>
                <a:schemeClr val="bg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1" compatLnSpc="1">
              <a:prstTxWarp prst="textNoShape">
                <a:avLst/>
              </a:prstTxWarp>
            </a:bodyPr>
            <a:lstStyle/>
            <a:p>
              <a:pPr algn="ctr" defTabSz="914400">
                <a:spcBef>
                  <a:spcPts val="0"/>
                </a:spcBef>
                <a:spcAft>
                  <a:spcPts val="0"/>
                </a:spcAft>
                <a:buNone/>
              </a:pPr>
              <a:r>
                <a:rPr lang="en-US" sz="1050" b="0" i="0">
                  <a:solidFill>
                    <a:srgbClr val="000000"/>
                  </a:solidFill>
                  <a:latin typeface="Arial"/>
                  <a:ea typeface="Arial Unicode MS"/>
                  <a:cs typeface="Arial Unicode MS"/>
                </a:rPr>
                <a:t>Другие инструменты обработки запросов</a:t>
              </a:r>
            </a:p>
          </p:txBody>
        </p:sp>
        <p:sp>
          <p:nvSpPr>
            <p:cNvPr id="121" name="Rounded Rectangle 120"/>
            <p:cNvSpPr/>
            <p:nvPr/>
          </p:nvSpPr>
          <p:spPr bwMode="auto">
            <a:xfrm>
              <a:off x="393197" y="5696248"/>
              <a:ext cx="1143000" cy="514052"/>
            </a:xfrm>
            <a:prstGeom prst="roundRect">
              <a:avLst/>
            </a:prstGeom>
            <a:solidFill>
              <a:schemeClr val="tx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algn="ctr" defTabSz="914400">
                <a:spcBef>
                  <a:spcPts val="0"/>
                </a:spcBef>
                <a:spcAft>
                  <a:spcPts val="0"/>
                </a:spcAft>
                <a:buNone/>
              </a:pPr>
              <a:r>
                <a:rPr lang="en-US" sz="800" b="1" i="0" dirty="0" err="1">
                  <a:solidFill>
                    <a:srgbClr val="FFFFFF"/>
                  </a:solidFill>
                  <a:latin typeface="Arial"/>
                  <a:ea typeface="Arial Unicode MS"/>
                  <a:cs typeface="Arial Unicode MS"/>
                </a:rPr>
                <a:t>Пакет</a:t>
              </a:r>
              <a:r>
                <a:rPr lang="en-US" sz="800" b="1" i="0" dirty="0">
                  <a:solidFill>
                    <a:srgbClr val="FFFFFF"/>
                  </a:solidFill>
                  <a:latin typeface="Arial"/>
                  <a:ea typeface="Arial Unicode MS"/>
                  <a:cs typeface="Arial Unicode MS"/>
                </a:rPr>
                <a:t> SAP Business</a:t>
              </a:r>
            </a:p>
            <a:p>
              <a:pPr marL="246888" indent="-246888" algn="ctr" defTabSz="914400">
                <a:spcBef>
                  <a:spcPts val="0"/>
                </a:spcBef>
                <a:spcAft>
                  <a:spcPts val="0"/>
                </a:spcAft>
                <a:buNone/>
              </a:pPr>
              <a:r>
                <a:rPr lang="en-US" sz="800" b="1" i="0" dirty="0">
                  <a:solidFill>
                    <a:srgbClr val="FFFFFF"/>
                  </a:solidFill>
                  <a:latin typeface="Arial"/>
                  <a:ea typeface="Arial Unicode MS"/>
                  <a:cs typeface="Arial Unicode MS"/>
                </a:rPr>
                <a:t>Suite</a:t>
              </a:r>
            </a:p>
          </p:txBody>
        </p:sp>
        <p:sp>
          <p:nvSpPr>
            <p:cNvPr id="123" name="Rounded Rectangle 122"/>
            <p:cNvSpPr/>
            <p:nvPr/>
          </p:nvSpPr>
          <p:spPr bwMode="auto">
            <a:xfrm>
              <a:off x="2983653" y="5696248"/>
              <a:ext cx="1143000" cy="533102"/>
            </a:xfrm>
            <a:prstGeom prst="roundRect">
              <a:avLst/>
            </a:prstGeom>
            <a:solidFill>
              <a:schemeClr val="bg1">
                <a:lumMod val="75000"/>
              </a:schemeClr>
            </a:solidFill>
            <a:ln>
              <a:solidFill>
                <a:schemeClr val="bg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algn="ctr" defTabSz="914400">
                <a:spcBef>
                  <a:spcPts val="0"/>
                </a:spcBef>
                <a:spcAft>
                  <a:spcPts val="0"/>
                </a:spcAft>
                <a:buNone/>
              </a:pPr>
              <a:r>
                <a:rPr lang="en-US" sz="1050" b="0" i="0" dirty="0" err="1">
                  <a:solidFill>
                    <a:srgbClr val="000000"/>
                  </a:solidFill>
                  <a:latin typeface="Arial"/>
                  <a:ea typeface="Arial Unicode MS"/>
                  <a:cs typeface="Arial Unicode MS"/>
                </a:rPr>
                <a:t>Другие</a:t>
              </a:r>
              <a:r>
                <a:rPr lang="en-US" sz="1050" b="0" i="0" dirty="0">
                  <a:solidFill>
                    <a:srgbClr val="000000"/>
                  </a:solidFill>
                  <a:latin typeface="Arial"/>
                  <a:ea typeface="Arial Unicode MS"/>
                  <a:cs typeface="Arial Unicode MS"/>
                </a:rPr>
                <a:t> </a:t>
              </a:r>
              <a:r>
                <a:rPr lang="en-US" sz="1050" b="0" i="0" dirty="0" err="1">
                  <a:solidFill>
                    <a:srgbClr val="000000"/>
                  </a:solidFill>
                  <a:latin typeface="Arial"/>
                  <a:ea typeface="Arial Unicode MS"/>
                  <a:cs typeface="Arial Unicode MS"/>
                </a:rPr>
                <a:t>источники</a:t>
              </a:r>
              <a:r>
                <a:rPr lang="en-US" sz="1050" b="0" i="0" dirty="0">
                  <a:solidFill>
                    <a:srgbClr val="000000"/>
                  </a:solidFill>
                  <a:latin typeface="Arial"/>
                  <a:ea typeface="Arial Unicode MS"/>
                  <a:cs typeface="Arial Unicode MS"/>
                </a:rPr>
                <a:t> данных</a:t>
              </a:r>
            </a:p>
          </p:txBody>
        </p:sp>
        <p:sp>
          <p:nvSpPr>
            <p:cNvPr id="124" name="Rounded Rectangle 123"/>
            <p:cNvSpPr/>
            <p:nvPr/>
          </p:nvSpPr>
          <p:spPr bwMode="auto">
            <a:xfrm>
              <a:off x="1688425" y="5696248"/>
              <a:ext cx="1143000" cy="514052"/>
            </a:xfrm>
            <a:prstGeom prst="roundRect">
              <a:avLst/>
            </a:prstGeom>
            <a:solidFill>
              <a:schemeClr val="tx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1" compatLnSpc="1">
              <a:prstTxWarp prst="textNoShape">
                <a:avLst/>
              </a:prstTxWarp>
            </a:bodyPr>
            <a:lstStyle/>
            <a:p>
              <a:pPr algn="ctr" defTabSz="914400">
                <a:spcBef>
                  <a:spcPts val="0"/>
                </a:spcBef>
                <a:spcAft>
                  <a:spcPts val="0"/>
                </a:spcAft>
                <a:buNone/>
              </a:pPr>
              <a:r>
                <a:rPr lang="en-US" sz="800" b="1" i="0" dirty="0">
                  <a:solidFill>
                    <a:srgbClr val="FFFFFF"/>
                  </a:solidFill>
                  <a:latin typeface="Arial"/>
                  <a:ea typeface="Arial Unicode MS"/>
                  <a:cs typeface="Arial Unicode MS"/>
                </a:rPr>
                <a:t>Хранилище бизнес-информации SAP </a:t>
              </a:r>
              <a:r>
                <a:rPr lang="en-US" sz="800" b="1" i="0" dirty="0" err="1">
                  <a:solidFill>
                    <a:srgbClr val="FFFFFF"/>
                  </a:solidFill>
                  <a:latin typeface="Arial"/>
                  <a:ea typeface="Arial Unicode MS"/>
                  <a:cs typeface="Arial Unicode MS"/>
                </a:rPr>
                <a:t>NetWeaver</a:t>
              </a:r>
              <a:r>
                <a:rPr lang="en-US" sz="800" b="1" i="0" dirty="0">
                  <a:solidFill>
                    <a:srgbClr val="FFFFFF"/>
                  </a:solidFill>
                  <a:latin typeface="Arial"/>
                  <a:ea typeface="Arial Unicode MS"/>
                  <a:cs typeface="Arial Unicode MS"/>
                </a:rPr>
                <a:t> Business Warehouse</a:t>
              </a:r>
            </a:p>
          </p:txBody>
        </p:sp>
        <p:sp>
          <p:nvSpPr>
            <p:cNvPr id="125" name="Rounded Rectangle 124"/>
            <p:cNvSpPr/>
            <p:nvPr/>
          </p:nvSpPr>
          <p:spPr bwMode="auto">
            <a:xfrm>
              <a:off x="838449" y="2754796"/>
              <a:ext cx="2826653" cy="490680"/>
            </a:xfrm>
            <a:prstGeom prst="roundRect">
              <a:avLst>
                <a:gd name="adj" fmla="val 9259"/>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ctr" anchorCtr="0" compatLnSpc="1">
              <a:prstTxWarp prst="textNoShape">
                <a:avLst/>
              </a:prstTxWarp>
            </a:bodyPr>
            <a:lstStyle/>
            <a:p>
              <a:pPr algn="ctr" defTabSz="914400">
                <a:spcBef>
                  <a:spcPts val="0"/>
                </a:spcBef>
                <a:spcAft>
                  <a:spcPts val="0"/>
                </a:spcAft>
                <a:buNone/>
              </a:pPr>
              <a:r>
                <a:rPr lang="en-US" sz="900" b="1" i="0" dirty="0" err="1">
                  <a:solidFill>
                    <a:srgbClr val="FFFFFF"/>
                  </a:solidFill>
                  <a:latin typeface="Arial"/>
                  <a:ea typeface="Arial Unicode MS"/>
                  <a:cs typeface="Arial Unicode MS"/>
                </a:rPr>
                <a:t>Пакет</a:t>
              </a:r>
              <a:r>
                <a:rPr lang="en-US" sz="900" b="1" i="0" dirty="0">
                  <a:solidFill>
                    <a:srgbClr val="FFFFFF"/>
                  </a:solidFill>
                  <a:latin typeface="Arial"/>
                  <a:ea typeface="Arial Unicode MS"/>
                  <a:cs typeface="Arial Unicode MS"/>
                </a:rPr>
                <a:t> </a:t>
              </a:r>
              <a:r>
                <a:rPr lang="en-US" sz="900" b="1" i="0" dirty="0" err="1">
                  <a:solidFill>
                    <a:srgbClr val="FFFFFF"/>
                  </a:solidFill>
                  <a:latin typeface="Arial"/>
                  <a:ea typeface="Arial Unicode MS"/>
                  <a:cs typeface="Arial Unicode MS"/>
                </a:rPr>
                <a:t>решений</a:t>
              </a:r>
              <a:r>
                <a:rPr lang="en-US" sz="900" b="1" i="0" dirty="0">
                  <a:solidFill>
                    <a:srgbClr val="FFFFFF"/>
                  </a:solidFill>
                  <a:latin typeface="Arial"/>
                  <a:ea typeface="Arial Unicode MS"/>
                  <a:cs typeface="Arial Unicode MS"/>
                </a:rPr>
                <a:t> для </a:t>
              </a:r>
              <a:r>
                <a:rPr lang="en-US" sz="900" b="1" i="0" dirty="0" err="1">
                  <a:solidFill>
                    <a:srgbClr val="FFFFFF"/>
                  </a:solidFill>
                  <a:latin typeface="Arial"/>
                  <a:ea typeface="Arial Unicode MS"/>
                  <a:cs typeface="Arial Unicode MS"/>
                </a:rPr>
                <a:t>вычислений</a:t>
              </a:r>
              <a:r>
                <a:rPr lang="en-US" sz="900" b="1" i="0" dirty="0">
                  <a:solidFill>
                    <a:srgbClr val="FFFFFF"/>
                  </a:solidFill>
                  <a:latin typeface="Arial"/>
                  <a:ea typeface="Arial Unicode MS"/>
                  <a:cs typeface="Arial Unicode MS"/>
                </a:rPr>
                <a:t> в </a:t>
              </a:r>
              <a:r>
                <a:rPr lang="en-US" sz="900" b="1" i="0" dirty="0" err="1">
                  <a:solidFill>
                    <a:srgbClr val="FFFFFF"/>
                  </a:solidFill>
                  <a:latin typeface="Arial"/>
                  <a:ea typeface="Arial Unicode MS"/>
                  <a:cs typeface="Arial Unicode MS"/>
                </a:rPr>
                <a:t>оперативной</a:t>
              </a:r>
              <a:r>
                <a:rPr lang="en-US" sz="900" b="1" i="0" dirty="0">
                  <a:solidFill>
                    <a:srgbClr val="FFFFFF"/>
                  </a:solidFill>
                  <a:latin typeface="Arial"/>
                  <a:ea typeface="Arial Unicode MS"/>
                  <a:cs typeface="Arial Unicode MS"/>
                </a:rPr>
                <a:t> </a:t>
              </a:r>
              <a:r>
                <a:rPr lang="ru-RU" sz="900" b="1" i="0" dirty="0" smtClean="0">
                  <a:solidFill>
                    <a:srgbClr val="FFFFFF"/>
                  </a:solidFill>
                  <a:latin typeface="Arial"/>
                  <a:ea typeface="Arial Unicode MS"/>
                  <a:cs typeface="Arial Unicode MS"/>
                </a:rPr>
                <a:t/>
              </a:r>
              <a:br>
                <a:rPr lang="ru-RU" sz="900" b="1" i="0" dirty="0" smtClean="0">
                  <a:solidFill>
                    <a:srgbClr val="FFFFFF"/>
                  </a:solidFill>
                  <a:latin typeface="Arial"/>
                  <a:ea typeface="Arial Unicode MS"/>
                  <a:cs typeface="Arial Unicode MS"/>
                </a:rPr>
              </a:br>
              <a:r>
                <a:rPr lang="en-US" sz="900" b="1" i="0" dirty="0" err="1" smtClean="0">
                  <a:solidFill>
                    <a:srgbClr val="FFFFFF"/>
                  </a:solidFill>
                  <a:latin typeface="Arial"/>
                  <a:ea typeface="Arial Unicode MS"/>
                  <a:cs typeface="Arial Unicode MS"/>
                </a:rPr>
                <a:t>памяти</a:t>
              </a:r>
              <a:r>
                <a:rPr lang="en-US" sz="900" b="1" i="0" dirty="0" smtClean="0">
                  <a:solidFill>
                    <a:srgbClr val="FFFFFF"/>
                  </a:solidFill>
                  <a:latin typeface="Arial"/>
                  <a:ea typeface="Arial Unicode MS"/>
                  <a:cs typeface="Arial Unicode MS"/>
                </a:rPr>
                <a:t> </a:t>
              </a:r>
              <a:r>
                <a:rPr lang="en-US" sz="900" b="1" i="0" dirty="0">
                  <a:solidFill>
                    <a:srgbClr val="FFFFFF"/>
                  </a:solidFill>
                  <a:latin typeface="Arial"/>
                  <a:ea typeface="Arial Unicode MS"/>
                  <a:cs typeface="Arial Unicode MS"/>
                </a:rPr>
                <a:t>SAP In-Memory Computing Studio</a:t>
              </a:r>
            </a:p>
          </p:txBody>
        </p:sp>
        <p:sp>
          <p:nvSpPr>
            <p:cNvPr id="126" name="Rounded Rectangle 125"/>
            <p:cNvSpPr/>
            <p:nvPr/>
          </p:nvSpPr>
          <p:spPr bwMode="auto">
            <a:xfrm>
              <a:off x="838449" y="3331138"/>
              <a:ext cx="2826653" cy="993015"/>
            </a:xfrm>
            <a:prstGeom prst="roundRect">
              <a:avLst>
                <a:gd name="adj" fmla="val 9259"/>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t" anchorCtr="0" compatLnSpc="1">
              <a:prstTxWarp prst="textNoShape">
                <a:avLst/>
              </a:prstTxWarp>
            </a:bodyPr>
            <a:lstStyle/>
            <a:p>
              <a:pPr algn="ctr" defTabSz="914400">
                <a:spcBef>
                  <a:spcPts val="0"/>
                </a:spcBef>
                <a:spcAft>
                  <a:spcPts val="0"/>
                </a:spcAft>
                <a:buNone/>
              </a:pPr>
              <a:r>
                <a:rPr lang="en-US" sz="1100" b="1" i="0">
                  <a:solidFill>
                    <a:srgbClr val="FFFFFF"/>
                  </a:solidFill>
                  <a:latin typeface="Arial"/>
                  <a:ea typeface="Arial Unicode MS"/>
                  <a:cs typeface="Arial Unicode MS"/>
                </a:rPr>
                <a:t>﻿Решение SAP In-Memory Database</a:t>
              </a:r>
            </a:p>
          </p:txBody>
        </p:sp>
        <p:sp>
          <p:nvSpPr>
            <p:cNvPr id="127" name="Rounded Rectangle 126"/>
            <p:cNvSpPr/>
            <p:nvPr/>
          </p:nvSpPr>
          <p:spPr bwMode="auto">
            <a:xfrm>
              <a:off x="896203" y="3710626"/>
              <a:ext cx="1319360" cy="529378"/>
            </a:xfrm>
            <a:prstGeom prst="roundRect">
              <a:avLst/>
            </a:prstGeom>
            <a:solidFill>
              <a:schemeClr val="bg1">
                <a:lumMod val="75000"/>
              </a:schemeClr>
            </a:solidFill>
            <a:ln>
              <a:solidFill>
                <a:schemeClr val="bg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1" compatLnSpc="1">
              <a:prstTxWarp prst="textNoShape">
                <a:avLst/>
              </a:prstTxWarp>
            </a:bodyPr>
            <a:lstStyle/>
            <a:p>
              <a:pPr algn="ctr" defTabSz="914400">
                <a:spcBef>
                  <a:spcPts val="0"/>
                </a:spcBef>
                <a:spcAft>
                  <a:spcPts val="0"/>
                </a:spcAft>
                <a:buNone/>
              </a:pPr>
              <a:r>
                <a:rPr lang="en-US" sz="1050" b="0" i="0" dirty="0" err="1">
                  <a:solidFill>
                    <a:srgbClr val="000000"/>
                  </a:solidFill>
                  <a:latin typeface="Arial"/>
                  <a:ea typeface="Arial Unicode MS"/>
                  <a:cs typeface="Arial Unicode MS"/>
                </a:rPr>
                <a:t>Механизм</a:t>
              </a:r>
              <a:r>
                <a:rPr lang="en-US" sz="1050" b="0" i="0" dirty="0">
                  <a:solidFill>
                    <a:srgbClr val="000000"/>
                  </a:solidFill>
                  <a:latin typeface="Arial"/>
                  <a:ea typeface="Arial Unicode MS"/>
                  <a:cs typeface="Arial Unicode MS"/>
                </a:rPr>
                <a:t> </a:t>
              </a:r>
              <a:r>
                <a:rPr lang="en-US" sz="1050" b="0" i="0" dirty="0" err="1">
                  <a:solidFill>
                    <a:srgbClr val="000000"/>
                  </a:solidFill>
                  <a:latin typeface="Arial"/>
                  <a:ea typeface="Arial Unicode MS"/>
                  <a:cs typeface="Arial Unicode MS"/>
                </a:rPr>
                <a:t>расчетов</a:t>
              </a:r>
              <a:r>
                <a:rPr lang="en-US" sz="1050" b="0" i="0" dirty="0">
                  <a:solidFill>
                    <a:srgbClr val="000000"/>
                  </a:solidFill>
                  <a:latin typeface="Arial"/>
                  <a:ea typeface="Arial Unicode MS"/>
                  <a:cs typeface="Arial Unicode MS"/>
                </a:rPr>
                <a:t> </a:t>
              </a:r>
              <a:r>
                <a:rPr lang="en-US" sz="1050" b="0" i="0" dirty="0" smtClean="0">
                  <a:solidFill>
                    <a:srgbClr val="000000"/>
                  </a:solidFill>
                  <a:latin typeface="Arial"/>
                  <a:ea typeface="Arial Unicode MS"/>
                  <a:cs typeface="Arial Unicode MS"/>
                </a:rPr>
                <a:t>и</a:t>
              </a:r>
              <a:r>
                <a:rPr lang="ru-RU" sz="1050" b="0" i="0" dirty="0" smtClean="0">
                  <a:solidFill>
                    <a:srgbClr val="000000"/>
                  </a:solidFill>
                  <a:latin typeface="Arial"/>
                  <a:ea typeface="Arial Unicode MS"/>
                  <a:cs typeface="Arial Unicode MS"/>
                </a:rPr>
                <a:t> </a:t>
              </a:r>
              <a:r>
                <a:rPr lang="en-US" sz="1050" b="0" i="0" dirty="0" err="1" smtClean="0">
                  <a:solidFill>
                    <a:srgbClr val="000000"/>
                  </a:solidFill>
                  <a:latin typeface="Arial"/>
                  <a:ea typeface="Arial Unicode MS"/>
                  <a:cs typeface="Arial Unicode MS"/>
                </a:rPr>
                <a:t>планирования</a:t>
              </a:r>
              <a:endParaRPr lang="en-US" sz="1050" b="0" i="0" dirty="0">
                <a:solidFill>
                  <a:srgbClr val="000000"/>
                </a:solidFill>
                <a:latin typeface="Arial"/>
                <a:ea typeface="Arial Unicode MS"/>
                <a:cs typeface="Arial Unicode MS"/>
              </a:endParaRPr>
            </a:p>
          </p:txBody>
        </p:sp>
        <p:sp>
          <p:nvSpPr>
            <p:cNvPr id="128" name="Rounded Rectangle 127"/>
            <p:cNvSpPr/>
            <p:nvPr/>
          </p:nvSpPr>
          <p:spPr bwMode="auto">
            <a:xfrm>
              <a:off x="2291273" y="3710625"/>
              <a:ext cx="1319360" cy="529378"/>
            </a:xfrm>
            <a:prstGeom prst="roundRect">
              <a:avLst/>
            </a:prstGeom>
            <a:solidFill>
              <a:schemeClr val="bg1">
                <a:lumMod val="75000"/>
              </a:schemeClr>
            </a:solidFill>
            <a:ln>
              <a:solidFill>
                <a:schemeClr val="bg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1" compatLnSpc="1">
              <a:prstTxWarp prst="textNoShape">
                <a:avLst/>
              </a:prstTxWarp>
            </a:bodyPr>
            <a:lstStyle/>
            <a:p>
              <a:pPr algn="ctr" defTabSz="914400">
                <a:spcBef>
                  <a:spcPts val="0"/>
                </a:spcBef>
                <a:spcAft>
                  <a:spcPts val="0"/>
                </a:spcAft>
                <a:buNone/>
              </a:pPr>
              <a:r>
                <a:rPr lang="en-US" sz="1050" b="0" i="0" dirty="0">
                  <a:solidFill>
                    <a:srgbClr val="000000"/>
                  </a:solidFill>
                  <a:latin typeface="Arial"/>
                  <a:ea typeface="Arial Unicode MS"/>
                  <a:cs typeface="Arial Unicode MS"/>
                </a:rPr>
                <a:t>Хранение данных </a:t>
              </a:r>
              <a:r>
                <a:rPr lang="en-US" sz="1050" b="0" i="0" dirty="0" err="1">
                  <a:solidFill>
                    <a:srgbClr val="000000"/>
                  </a:solidFill>
                  <a:latin typeface="Arial"/>
                  <a:ea typeface="Arial Unicode MS"/>
                  <a:cs typeface="Arial Unicode MS"/>
                </a:rPr>
                <a:t>по</a:t>
              </a:r>
              <a:r>
                <a:rPr lang="en-US" sz="1050" b="0" i="0" dirty="0">
                  <a:solidFill>
                    <a:srgbClr val="000000"/>
                  </a:solidFill>
                  <a:latin typeface="Arial"/>
                  <a:ea typeface="Arial Unicode MS"/>
                  <a:cs typeface="Arial Unicode MS"/>
                </a:rPr>
                <a:t> </a:t>
              </a:r>
              <a:r>
                <a:rPr lang="en-US" sz="1050" b="0" i="0" dirty="0" err="1">
                  <a:solidFill>
                    <a:srgbClr val="000000"/>
                  </a:solidFill>
                  <a:latin typeface="Arial"/>
                  <a:ea typeface="Arial Unicode MS"/>
                  <a:cs typeface="Arial Unicode MS"/>
                </a:rPr>
                <a:t>столбцами</a:t>
              </a:r>
              <a:r>
                <a:rPr lang="en-US" sz="1050" b="0" i="0" dirty="0">
                  <a:solidFill>
                    <a:srgbClr val="000000"/>
                  </a:solidFill>
                  <a:latin typeface="Arial"/>
                  <a:ea typeface="Arial Unicode MS"/>
                  <a:cs typeface="Arial Unicode MS"/>
                </a:rPr>
                <a:t> </a:t>
              </a:r>
              <a:r>
                <a:rPr lang="en-US" sz="1050" b="0" i="0" dirty="0" smtClean="0">
                  <a:solidFill>
                    <a:srgbClr val="000000"/>
                  </a:solidFill>
                  <a:latin typeface="Arial"/>
                  <a:ea typeface="Arial Unicode MS"/>
                  <a:cs typeface="Arial Unicode MS"/>
                </a:rPr>
                <a:t>и</a:t>
              </a:r>
              <a:r>
                <a:rPr lang="ru-RU" sz="1050" b="0" i="0" dirty="0" smtClean="0">
                  <a:solidFill>
                    <a:srgbClr val="000000"/>
                  </a:solidFill>
                  <a:latin typeface="Arial"/>
                  <a:ea typeface="Arial Unicode MS"/>
                  <a:cs typeface="Arial Unicode MS"/>
                </a:rPr>
                <a:t> </a:t>
              </a:r>
              <a:r>
                <a:rPr lang="en-US" sz="1050" b="0" i="0" dirty="0" err="1" smtClean="0">
                  <a:solidFill>
                    <a:srgbClr val="000000"/>
                  </a:solidFill>
                  <a:latin typeface="Arial"/>
                  <a:ea typeface="Arial Unicode MS"/>
                  <a:cs typeface="Arial Unicode MS"/>
                </a:rPr>
                <a:t>по</a:t>
              </a:r>
              <a:r>
                <a:rPr lang="ru-RU" sz="1050" dirty="0" smtClean="0">
                  <a:solidFill>
                    <a:srgbClr val="000000"/>
                  </a:solidFill>
                  <a:latin typeface="Arial"/>
                  <a:ea typeface="Arial Unicode MS"/>
                  <a:cs typeface="Arial Unicode MS"/>
                </a:rPr>
                <a:t> </a:t>
              </a:r>
              <a:r>
                <a:rPr lang="en-US" sz="1050" b="0" i="0" dirty="0" err="1" smtClean="0">
                  <a:solidFill>
                    <a:srgbClr val="000000"/>
                  </a:solidFill>
                  <a:latin typeface="Arial"/>
                  <a:ea typeface="Arial Unicode MS"/>
                  <a:cs typeface="Arial Unicode MS"/>
                </a:rPr>
                <a:t>строкам</a:t>
              </a:r>
              <a:endParaRPr lang="en-US" sz="1050" b="0" i="0" dirty="0">
                <a:solidFill>
                  <a:srgbClr val="000000"/>
                </a:solidFill>
                <a:latin typeface="Arial"/>
                <a:ea typeface="Arial Unicode MS"/>
                <a:cs typeface="Arial Unicode MS"/>
              </a:endParaRPr>
            </a:p>
          </p:txBody>
        </p:sp>
        <p:sp>
          <p:nvSpPr>
            <p:cNvPr id="129" name="Rounded Rectangle 128"/>
            <p:cNvSpPr/>
            <p:nvPr/>
          </p:nvSpPr>
          <p:spPr bwMode="auto">
            <a:xfrm>
              <a:off x="838449" y="4418798"/>
              <a:ext cx="1362744" cy="653018"/>
            </a:xfrm>
            <a:prstGeom prst="roundRect">
              <a:avLst>
                <a:gd name="adj" fmla="val 9259"/>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algn="ctr" defTabSz="914400">
                <a:spcBef>
                  <a:spcPts val="0"/>
                </a:spcBef>
                <a:spcAft>
                  <a:spcPts val="0"/>
                </a:spcAft>
                <a:buNone/>
              </a:pPr>
              <a:r>
                <a:rPr lang="en-US" sz="1000" b="1" i="0" dirty="0" err="1">
                  <a:solidFill>
                    <a:srgbClr val="FFFFFF"/>
                  </a:solidFill>
                  <a:latin typeface="Arial"/>
                  <a:ea typeface="Arial Unicode MS"/>
                  <a:cs typeface="Arial Unicode MS"/>
                </a:rPr>
                <a:t>Репликация</a:t>
              </a:r>
              <a:r>
                <a:rPr lang="en-US" sz="1000" b="1" i="0" dirty="0">
                  <a:solidFill>
                    <a:srgbClr val="FFFFFF"/>
                  </a:solidFill>
                  <a:latin typeface="Arial"/>
                  <a:ea typeface="Arial Unicode MS"/>
                  <a:cs typeface="Arial Unicode MS"/>
                </a:rPr>
                <a:t> данных в </a:t>
              </a:r>
              <a:r>
                <a:rPr lang="en-US" sz="1000" b="1" i="0" dirty="0" err="1">
                  <a:solidFill>
                    <a:srgbClr val="FFFFFF"/>
                  </a:solidFill>
                  <a:latin typeface="Arial"/>
                  <a:ea typeface="Arial Unicode MS"/>
                  <a:cs typeface="Arial Unicode MS"/>
                </a:rPr>
                <a:t>режиме</a:t>
              </a:r>
              <a:r>
                <a:rPr lang="en-US" sz="1000" b="1" i="0" dirty="0">
                  <a:solidFill>
                    <a:srgbClr val="FFFFFF"/>
                  </a:solidFill>
                  <a:latin typeface="Arial"/>
                  <a:ea typeface="Arial Unicode MS"/>
                  <a:cs typeface="Arial Unicode MS"/>
                </a:rPr>
                <a:t> реального времени</a:t>
              </a:r>
            </a:p>
          </p:txBody>
        </p:sp>
        <p:sp>
          <p:nvSpPr>
            <p:cNvPr id="130" name="Rounded Rectangle 129"/>
            <p:cNvSpPr/>
            <p:nvPr/>
          </p:nvSpPr>
          <p:spPr bwMode="auto">
            <a:xfrm>
              <a:off x="2291273" y="4418798"/>
              <a:ext cx="1373828" cy="653018"/>
            </a:xfrm>
            <a:prstGeom prst="roundRect">
              <a:avLst>
                <a:gd name="adj" fmla="val 9259"/>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algn="ctr" defTabSz="914400">
                <a:spcBef>
                  <a:spcPts val="0"/>
                </a:spcBef>
                <a:spcAft>
                  <a:spcPts val="0"/>
                </a:spcAft>
                <a:buNone/>
              </a:pPr>
              <a:r>
                <a:rPr lang="en-US" sz="1000" b="1" i="0" dirty="0" err="1">
                  <a:solidFill>
                    <a:srgbClr val="FFFFFF"/>
                  </a:solidFill>
                  <a:latin typeface="Arial"/>
                  <a:ea typeface="Arial Unicode MS"/>
                  <a:cs typeface="Arial Unicode MS"/>
                </a:rPr>
                <a:t>Информационные</a:t>
              </a:r>
              <a:r>
                <a:rPr lang="en-US" sz="1000" b="1" i="0" dirty="0">
                  <a:solidFill>
                    <a:srgbClr val="FFFFFF"/>
                  </a:solidFill>
                  <a:latin typeface="Arial"/>
                  <a:ea typeface="Arial Unicode MS"/>
                  <a:cs typeface="Arial Unicode MS"/>
                </a:rPr>
                <a:t> </a:t>
              </a:r>
              <a:r>
                <a:rPr lang="en-US" sz="1000" b="1" i="0" dirty="0" err="1">
                  <a:solidFill>
                    <a:srgbClr val="FFFFFF"/>
                  </a:solidFill>
                  <a:latin typeface="Arial"/>
                  <a:ea typeface="Arial Unicode MS"/>
                  <a:cs typeface="Arial Unicode MS"/>
                </a:rPr>
                <a:t>сервисы</a:t>
              </a:r>
              <a:r>
                <a:rPr lang="en-US" sz="1000" b="1" i="0" dirty="0">
                  <a:solidFill>
                    <a:srgbClr val="FFFFFF"/>
                  </a:solidFill>
                  <a:latin typeface="Arial"/>
                  <a:ea typeface="Arial Unicode MS"/>
                  <a:cs typeface="Arial Unicode MS"/>
                </a:rPr>
                <a:t> SAP Business Objects Data Services</a:t>
              </a:r>
            </a:p>
          </p:txBody>
        </p:sp>
        <p:cxnSp>
          <p:nvCxnSpPr>
            <p:cNvPr id="131" name="Straight Arrow Connector 130"/>
            <p:cNvCxnSpPr/>
            <p:nvPr/>
          </p:nvCxnSpPr>
          <p:spPr bwMode="auto">
            <a:xfrm rot="5400000">
              <a:off x="844749" y="2251437"/>
              <a:ext cx="436396" cy="1859"/>
            </a:xfrm>
            <a:prstGeom prst="straightConnector1">
              <a:avLst/>
            </a:prstGeom>
            <a:solidFill>
              <a:schemeClr val="bg2"/>
            </a:solidFill>
            <a:ln w="19050" cap="flat" cmpd="sng" algn="ctr">
              <a:solidFill>
                <a:schemeClr val="accent2"/>
              </a:solidFill>
              <a:prstDash val="solid"/>
              <a:round/>
              <a:headEnd type="triangle" w="med" len="med"/>
              <a:tailEnd type="none"/>
            </a:ln>
            <a:effectLst/>
          </p:spPr>
        </p:cxnSp>
        <p:cxnSp>
          <p:nvCxnSpPr>
            <p:cNvPr id="132" name="Straight Arrow Connector 131"/>
            <p:cNvCxnSpPr/>
            <p:nvPr/>
          </p:nvCxnSpPr>
          <p:spPr bwMode="auto">
            <a:xfrm rot="5400000">
              <a:off x="1425225" y="2251437"/>
              <a:ext cx="436396" cy="1859"/>
            </a:xfrm>
            <a:prstGeom prst="straightConnector1">
              <a:avLst/>
            </a:prstGeom>
            <a:solidFill>
              <a:schemeClr val="bg2"/>
            </a:solidFill>
            <a:ln w="19050" cap="flat" cmpd="sng" algn="ctr">
              <a:solidFill>
                <a:schemeClr val="accent2"/>
              </a:solidFill>
              <a:prstDash val="solid"/>
              <a:round/>
              <a:headEnd type="triangle" w="med" len="med"/>
              <a:tailEnd type="none"/>
            </a:ln>
            <a:effectLst/>
          </p:spPr>
        </p:cxnSp>
        <p:cxnSp>
          <p:nvCxnSpPr>
            <p:cNvPr id="133" name="Straight Arrow Connector 132"/>
            <p:cNvCxnSpPr/>
            <p:nvPr/>
          </p:nvCxnSpPr>
          <p:spPr bwMode="auto">
            <a:xfrm rot="5400000">
              <a:off x="2707532" y="2251437"/>
              <a:ext cx="436396" cy="1859"/>
            </a:xfrm>
            <a:prstGeom prst="straightConnector1">
              <a:avLst/>
            </a:prstGeom>
            <a:solidFill>
              <a:schemeClr val="bg2"/>
            </a:solidFill>
            <a:ln w="19050" cap="flat" cmpd="sng" algn="ctr">
              <a:solidFill>
                <a:schemeClr val="accent2"/>
              </a:solidFill>
              <a:prstDash val="solid"/>
              <a:round/>
              <a:headEnd type="triangle" w="med" len="med"/>
              <a:tailEnd type="none"/>
            </a:ln>
            <a:effectLst/>
          </p:spPr>
        </p:cxnSp>
        <p:cxnSp>
          <p:nvCxnSpPr>
            <p:cNvPr id="134" name="Straight Arrow Connector 133"/>
            <p:cNvCxnSpPr/>
            <p:nvPr/>
          </p:nvCxnSpPr>
          <p:spPr bwMode="auto">
            <a:xfrm rot="5400000">
              <a:off x="3404971" y="2251437"/>
              <a:ext cx="436396" cy="1859"/>
            </a:xfrm>
            <a:prstGeom prst="straightConnector1">
              <a:avLst/>
            </a:prstGeom>
            <a:solidFill>
              <a:schemeClr val="bg2"/>
            </a:solidFill>
            <a:ln w="19050" cap="flat" cmpd="sng" algn="ctr">
              <a:solidFill>
                <a:schemeClr val="accent2"/>
              </a:solidFill>
              <a:prstDash val="solid"/>
              <a:round/>
              <a:headEnd type="triangle" w="med" len="med"/>
              <a:tailEnd type="none"/>
            </a:ln>
            <a:effectLst/>
          </p:spPr>
        </p:cxnSp>
        <p:cxnSp>
          <p:nvCxnSpPr>
            <p:cNvPr id="136" name="Straight Arrow Connector 135"/>
            <p:cNvCxnSpPr/>
            <p:nvPr/>
          </p:nvCxnSpPr>
          <p:spPr bwMode="auto">
            <a:xfrm rot="5400000">
              <a:off x="2747315" y="5369346"/>
              <a:ext cx="300356" cy="1860"/>
            </a:xfrm>
            <a:prstGeom prst="straightConnector1">
              <a:avLst/>
            </a:prstGeom>
            <a:solidFill>
              <a:schemeClr val="bg2"/>
            </a:solidFill>
            <a:ln w="19050" cap="flat" cmpd="sng" algn="ctr">
              <a:solidFill>
                <a:schemeClr val="accent2"/>
              </a:solidFill>
              <a:prstDash val="solid"/>
              <a:round/>
              <a:headEnd type="triangle" w="med" len="med"/>
              <a:tailEnd type="none"/>
            </a:ln>
            <a:effectLst/>
          </p:spPr>
        </p:cxnSp>
      </p:grpSp>
    </p:spTree>
    <p:extLst>
      <p:ext uri="{BB962C8B-B14F-4D97-AF65-F5344CB8AC3E}">
        <p14:creationId xmlns:p14="http://schemas.microsoft.com/office/powerpoint/2010/main" val="358490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a:solidFill>
                  <a:srgbClr val="666666"/>
                </a:solidFill>
                <a:latin typeface="Arial"/>
                <a:ea typeface="+mj-ea"/>
                <a:cs typeface="+mj-cs"/>
              </a:rPr>
              <a:t>Sybase ASE: </a:t>
            </a:r>
            <a:r>
              <a:rPr lang="en-US" sz="2400" b="1" i="0" dirty="0" err="1">
                <a:solidFill>
                  <a:srgbClr val="666666"/>
                </a:solidFill>
                <a:latin typeface="Arial"/>
                <a:ea typeface="+mj-ea"/>
                <a:cs typeface="+mj-cs"/>
              </a:rPr>
              <a:t>стратегическая</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транзакционная</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база</a:t>
            </a:r>
            <a:r>
              <a:rPr lang="en-US" sz="2400" b="1" i="0" dirty="0">
                <a:solidFill>
                  <a:srgbClr val="666666"/>
                </a:solidFill>
                <a:latin typeface="Arial"/>
                <a:ea typeface="+mj-ea"/>
                <a:cs typeface="+mj-cs"/>
              </a:rPr>
              <a:t> данных для </a:t>
            </a:r>
            <a:r>
              <a:rPr lang="en-US" sz="2400" b="1" i="0" dirty="0" err="1">
                <a:solidFill>
                  <a:srgbClr val="666666"/>
                </a:solidFill>
                <a:latin typeface="Arial"/>
                <a:ea typeface="+mj-ea"/>
                <a:cs typeface="+mj-cs"/>
              </a:rPr>
              <a:t>приложений</a:t>
            </a:r>
            <a:r>
              <a:rPr lang="en-US" sz="2400" b="1" i="0" dirty="0">
                <a:solidFill>
                  <a:srgbClr val="666666"/>
                </a:solidFill>
                <a:latin typeface="Arial"/>
                <a:ea typeface="+mj-ea"/>
                <a:cs typeface="+mj-cs"/>
              </a:rPr>
              <a:t> SAP</a:t>
            </a:r>
          </a:p>
        </p:txBody>
      </p:sp>
      <p:sp>
        <p:nvSpPr>
          <p:cNvPr id="4" name="Text Placeholder 3"/>
          <p:cNvSpPr>
            <a:spLocks noGrp="1"/>
          </p:cNvSpPr>
          <p:nvPr>
            <p:ph type="body" sz="quarter" idx="11"/>
          </p:nvPr>
        </p:nvSpPr>
        <p:spPr>
          <a:xfrm>
            <a:off x="195977" y="1514972"/>
            <a:ext cx="5551973" cy="4885828"/>
          </a:xfrm>
        </p:spPr>
        <p:txBody>
          <a:bodyPr/>
          <a:lstStyle/>
          <a:p>
            <a:pPr marL="0" indent="0" algn="l" defTabSz="914400">
              <a:lnSpc>
                <a:spcPct val="95000"/>
              </a:lnSpc>
              <a:spcBef>
                <a:spcPts val="168"/>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ОПТИМИЗИРОВАНА ДЛЯ ПРИЛОЖЕНИЙ SAP</a:t>
            </a:r>
          </a:p>
          <a:p>
            <a:pPr lvl="2">
              <a:lnSpc>
                <a:spcPct val="95000"/>
              </a:lnSpc>
              <a:spcBef>
                <a:spcPts val="168"/>
              </a:spcBef>
            </a:pPr>
            <a:r>
              <a:rPr lang="en-US" sz="1400" b="0" i="0" dirty="0" err="1"/>
              <a:t>Оптимизация</a:t>
            </a:r>
            <a:r>
              <a:rPr lang="en-US" sz="1400" b="0" i="0" dirty="0"/>
              <a:t> хранилищ данных.</a:t>
            </a:r>
          </a:p>
          <a:p>
            <a:pPr lvl="2">
              <a:lnSpc>
                <a:spcPct val="95000"/>
              </a:lnSpc>
              <a:spcBef>
                <a:spcPts val="168"/>
              </a:spcBef>
            </a:pPr>
            <a:r>
              <a:rPr lang="en-US" sz="1400" b="0" i="0" dirty="0"/>
              <a:t>Более </a:t>
            </a:r>
            <a:r>
              <a:rPr lang="en-US" sz="1400" b="0" i="0" dirty="0" err="1"/>
              <a:t>эффективное</a:t>
            </a:r>
            <a:r>
              <a:rPr lang="en-US" sz="1400" b="0" i="0" dirty="0"/>
              <a:t> </a:t>
            </a:r>
            <a:r>
              <a:rPr lang="en-US" sz="1400" b="0" i="0" dirty="0" err="1"/>
              <a:t>управление</a:t>
            </a:r>
            <a:r>
              <a:rPr lang="en-US" sz="1400" b="0" i="0" dirty="0"/>
              <a:t> </a:t>
            </a:r>
            <a:r>
              <a:rPr lang="en-US" sz="1400" b="0" i="0" dirty="0" err="1"/>
              <a:t>текстом</a:t>
            </a:r>
            <a:r>
              <a:rPr lang="en-US" sz="1400" b="0" i="0" dirty="0"/>
              <a:t>.</a:t>
            </a:r>
          </a:p>
          <a:p>
            <a:pPr lvl="2">
              <a:lnSpc>
                <a:spcPct val="95000"/>
              </a:lnSpc>
              <a:spcBef>
                <a:spcPts val="168"/>
              </a:spcBef>
            </a:pPr>
            <a:r>
              <a:rPr lang="en-US" sz="1400" b="0" i="0" dirty="0" err="1"/>
              <a:t>Встроенные</a:t>
            </a:r>
            <a:r>
              <a:rPr lang="en-US" sz="1400" b="0" i="0" dirty="0"/>
              <a:t> </a:t>
            </a:r>
            <a:r>
              <a:rPr lang="en-US" sz="1400" b="0" i="0" dirty="0" err="1"/>
              <a:t>средства</a:t>
            </a:r>
            <a:r>
              <a:rPr lang="en-US" sz="1400" b="0" i="0" dirty="0"/>
              <a:t> </a:t>
            </a:r>
            <a:r>
              <a:rPr lang="en-US" sz="1400" b="0" i="0" dirty="0" err="1"/>
              <a:t>администрирования</a:t>
            </a:r>
            <a:r>
              <a:rPr lang="en-US" sz="1400" b="0" i="0" dirty="0"/>
              <a:t>.</a:t>
            </a:r>
          </a:p>
          <a:p>
            <a:pPr lvl="2">
              <a:lnSpc>
                <a:spcPct val="95000"/>
              </a:lnSpc>
              <a:spcBef>
                <a:spcPts val="168"/>
              </a:spcBef>
              <a:buNone/>
            </a:pPr>
            <a:endParaRPr lang="en-US" sz="1400" dirty="0" smtClean="0"/>
          </a:p>
          <a:p>
            <a:pPr marL="0" indent="0" algn="l" defTabSz="914400">
              <a:lnSpc>
                <a:spcPct val="95000"/>
              </a:lnSpc>
              <a:spcBef>
                <a:spcPts val="336"/>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БОЛЕЕ ВЫСОКАЯ ЦЕННОСТЬ ДЛЯ КЛИЕНТОВ SAP</a:t>
            </a:r>
          </a:p>
          <a:p>
            <a:pPr lvl="2">
              <a:lnSpc>
                <a:spcPct val="95000"/>
              </a:lnSpc>
              <a:spcBef>
                <a:spcPts val="168"/>
              </a:spcBef>
            </a:pPr>
            <a:r>
              <a:rPr lang="en-US" sz="1400" b="0" i="0" dirty="0" err="1"/>
              <a:t>Интегрированные</a:t>
            </a:r>
            <a:r>
              <a:rPr lang="en-US" sz="1400" b="0" i="0" dirty="0"/>
              <a:t> </a:t>
            </a:r>
            <a:r>
              <a:rPr lang="en-US" sz="1400" b="0" i="0" dirty="0" err="1"/>
              <a:t>версии</a:t>
            </a:r>
            <a:r>
              <a:rPr lang="en-US" sz="1400" b="0" i="0" dirty="0"/>
              <a:t> </a:t>
            </a:r>
            <a:r>
              <a:rPr lang="en-US" sz="1400" b="0" i="0" dirty="0" err="1"/>
              <a:t>продукта</a:t>
            </a:r>
            <a:r>
              <a:rPr lang="en-US" sz="1400" b="0" i="0" dirty="0"/>
              <a:t>, </a:t>
            </a:r>
            <a:r>
              <a:rPr lang="en-US" sz="1400" b="0" i="0" dirty="0" err="1"/>
              <a:t>синхронизация</a:t>
            </a:r>
            <a:r>
              <a:rPr lang="en-US" sz="1400" b="0" i="0" dirty="0"/>
              <a:t> </a:t>
            </a:r>
            <a:r>
              <a:rPr lang="en-US" sz="1400" b="0" i="0" dirty="0" err="1"/>
              <a:t>обновлений</a:t>
            </a:r>
            <a:r>
              <a:rPr lang="en-US" sz="1400" b="0" i="0" dirty="0"/>
              <a:t>.</a:t>
            </a:r>
          </a:p>
          <a:p>
            <a:pPr lvl="2">
              <a:lnSpc>
                <a:spcPct val="95000"/>
              </a:lnSpc>
              <a:spcBef>
                <a:spcPts val="168"/>
              </a:spcBef>
            </a:pPr>
            <a:r>
              <a:rPr lang="en-US" sz="1400" b="0" i="0" dirty="0"/>
              <a:t>Более низкая полная стоимость владения (TCO).</a:t>
            </a:r>
          </a:p>
          <a:p>
            <a:pPr lvl="2">
              <a:lnSpc>
                <a:spcPct val="95000"/>
              </a:lnSpc>
              <a:spcBef>
                <a:spcPts val="168"/>
              </a:spcBef>
            </a:pPr>
            <a:r>
              <a:rPr lang="en-US" sz="1400" b="0" i="0" dirty="0" err="1"/>
              <a:t>Единый</a:t>
            </a:r>
            <a:r>
              <a:rPr lang="en-US" sz="1400" b="0" i="0" dirty="0"/>
              <a:t> </a:t>
            </a:r>
            <a:r>
              <a:rPr lang="en-US" sz="1400" b="0" i="0" dirty="0" err="1"/>
              <a:t>источник</a:t>
            </a:r>
            <a:r>
              <a:rPr lang="en-US" sz="1400" b="0" i="0" dirty="0"/>
              <a:t> в </a:t>
            </a:r>
            <a:r>
              <a:rPr lang="en-US" sz="1400" b="0" i="0" dirty="0" err="1"/>
              <a:t>сфере</a:t>
            </a:r>
            <a:r>
              <a:rPr lang="en-US" sz="1400" b="0" i="0" dirty="0"/>
              <a:t> </a:t>
            </a:r>
            <a:r>
              <a:rPr lang="en-US" sz="1400" b="0" i="0" dirty="0" err="1"/>
              <a:t>поддержки</a:t>
            </a:r>
            <a:r>
              <a:rPr lang="en-US" sz="1400" b="0" i="0" dirty="0"/>
              <a:t>, </a:t>
            </a:r>
            <a:r>
              <a:rPr lang="en-US" sz="1400" b="0" i="0" dirty="0" err="1"/>
              <a:t>обслуживания</a:t>
            </a:r>
            <a:r>
              <a:rPr lang="en-US" sz="1400" b="0" i="0" dirty="0"/>
              <a:t>, </a:t>
            </a:r>
            <a:r>
              <a:rPr lang="en-US" sz="1400" b="0" i="0" dirty="0" err="1"/>
              <a:t>управления</a:t>
            </a:r>
            <a:r>
              <a:rPr lang="en-US" sz="1400" b="0" i="0" dirty="0"/>
              <a:t> </a:t>
            </a:r>
            <a:r>
              <a:rPr lang="en-US" sz="1400" b="0" i="0" dirty="0" err="1"/>
              <a:t>жизненным</a:t>
            </a:r>
            <a:r>
              <a:rPr lang="en-US" sz="1400" b="0" i="0" dirty="0"/>
              <a:t> </a:t>
            </a:r>
            <a:r>
              <a:rPr lang="en-US" sz="1400" b="0" i="0" dirty="0" err="1"/>
              <a:t>циклом</a:t>
            </a:r>
            <a:r>
              <a:rPr lang="en-US" sz="1400" b="0" i="0" dirty="0"/>
              <a:t>.</a:t>
            </a:r>
          </a:p>
          <a:p>
            <a:pPr lvl="2">
              <a:lnSpc>
                <a:spcPct val="95000"/>
              </a:lnSpc>
              <a:spcBef>
                <a:spcPts val="168"/>
              </a:spcBef>
              <a:buNone/>
            </a:pPr>
            <a:endParaRPr lang="en-US" sz="1400" dirty="0" smtClean="0"/>
          </a:p>
          <a:p>
            <a:pPr marL="0" indent="0" algn="l" defTabSz="914400">
              <a:lnSpc>
                <a:spcPct val="95000"/>
              </a:lnSpc>
              <a:spcBef>
                <a:spcPts val="336"/>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ПРОШЛИ ПРОВЕРКУ РЫНКОМ</a:t>
            </a:r>
          </a:p>
          <a:p>
            <a:pPr lvl="2">
              <a:lnSpc>
                <a:spcPct val="95000"/>
              </a:lnSpc>
              <a:spcBef>
                <a:spcPts val="168"/>
              </a:spcBef>
            </a:pPr>
            <a:r>
              <a:rPr lang="en-US" sz="1400" b="0" i="0" dirty="0"/>
              <a:t>30 000 </a:t>
            </a:r>
            <a:r>
              <a:rPr lang="en-US" sz="1400" b="0" i="0" dirty="0" err="1"/>
              <a:t>клиентов</a:t>
            </a:r>
            <a:r>
              <a:rPr lang="en-US" sz="1400" b="0" i="0" dirty="0"/>
              <a:t>, в </a:t>
            </a:r>
            <a:r>
              <a:rPr lang="en-US" sz="1400" b="0" i="0" dirty="0" err="1"/>
              <a:t>том</a:t>
            </a:r>
            <a:r>
              <a:rPr lang="en-US" sz="1400" b="0" i="0" dirty="0"/>
              <a:t> </a:t>
            </a:r>
            <a:r>
              <a:rPr lang="en-US" sz="1400" b="0" i="0" dirty="0" err="1" smtClean="0"/>
              <a:t>числе</a:t>
            </a:r>
            <a:r>
              <a:rPr lang="en-US" sz="1400" b="0" i="0" dirty="0" smtClean="0"/>
              <a:t> </a:t>
            </a:r>
            <a:r>
              <a:rPr lang="en-US" sz="1400" b="0" i="0" dirty="0"/>
              <a:t>46 </a:t>
            </a:r>
            <a:r>
              <a:rPr lang="en-US" sz="1400" b="0" i="0" dirty="0" err="1"/>
              <a:t>из</a:t>
            </a:r>
            <a:r>
              <a:rPr lang="en-US" sz="1400" b="0" i="0" dirty="0"/>
              <a:t> 50 </a:t>
            </a:r>
            <a:r>
              <a:rPr lang="en-US" sz="1400" b="0" i="0" dirty="0" err="1"/>
              <a:t>ведущих</a:t>
            </a:r>
            <a:r>
              <a:rPr lang="en-US" sz="1400" b="0" i="0" dirty="0"/>
              <a:t> </a:t>
            </a:r>
            <a:r>
              <a:rPr lang="en-US" sz="1400" b="0" i="0" dirty="0" err="1"/>
              <a:t>банков</a:t>
            </a:r>
            <a:r>
              <a:rPr lang="en-US" sz="1400" b="0" i="0" dirty="0"/>
              <a:t> </a:t>
            </a:r>
            <a:r>
              <a:rPr lang="en-US" sz="1400" b="0" i="0" dirty="0" err="1"/>
              <a:t>мира</a:t>
            </a:r>
            <a:r>
              <a:rPr lang="en-US" sz="1400" b="0" i="0" dirty="0"/>
              <a:t>.</a:t>
            </a:r>
          </a:p>
          <a:p>
            <a:pPr lvl="2">
              <a:lnSpc>
                <a:spcPct val="95000"/>
              </a:lnSpc>
              <a:spcBef>
                <a:spcPts val="168"/>
              </a:spcBef>
            </a:pPr>
            <a:r>
              <a:rPr lang="en-US" sz="1400" b="0" i="0" dirty="0" err="1"/>
              <a:t>Двузначные</a:t>
            </a:r>
            <a:r>
              <a:rPr lang="en-US" sz="1400" b="0" i="0" dirty="0"/>
              <a:t> </a:t>
            </a:r>
            <a:r>
              <a:rPr lang="en-US" sz="1400" b="0" i="0" dirty="0" err="1"/>
              <a:t>показатели</a:t>
            </a:r>
            <a:r>
              <a:rPr lang="en-US" sz="1400" b="0" i="0" dirty="0"/>
              <a:t> </a:t>
            </a:r>
            <a:r>
              <a:rPr lang="en-US" sz="1400" b="0" i="0" dirty="0" err="1"/>
              <a:t>роста</a:t>
            </a:r>
            <a:r>
              <a:rPr lang="en-US" sz="1400" b="0" i="0" dirty="0"/>
              <a:t> на </a:t>
            </a:r>
            <a:r>
              <a:rPr lang="en-US" sz="1400" b="0" i="0" dirty="0" err="1"/>
              <a:t>сформированном</a:t>
            </a:r>
            <a:r>
              <a:rPr lang="en-US" sz="1400" b="0" i="0" dirty="0"/>
              <a:t> </a:t>
            </a:r>
            <a:r>
              <a:rPr lang="en-US" sz="1400" b="0" i="0" dirty="0" err="1"/>
              <a:t>рынке</a:t>
            </a:r>
            <a:r>
              <a:rPr lang="en-US" sz="1400" b="0" i="0" dirty="0"/>
              <a:t> (</a:t>
            </a:r>
            <a:r>
              <a:rPr lang="en-US" sz="1400" b="0" i="0" dirty="0" smtClean="0"/>
              <a:t>22</a:t>
            </a:r>
            <a:r>
              <a:rPr lang="ru-RU" sz="1400" dirty="0" smtClean="0"/>
              <a:t> </a:t>
            </a:r>
            <a:r>
              <a:rPr lang="en-US" sz="1400" b="0" i="0" dirty="0" smtClean="0"/>
              <a:t>% </a:t>
            </a:r>
            <a:r>
              <a:rPr lang="en-US" sz="1400" b="0" i="0" dirty="0"/>
              <a:t>в </a:t>
            </a:r>
            <a:r>
              <a:rPr lang="en-US" sz="1400" b="0" i="0" dirty="0" err="1"/>
              <a:t>годовом</a:t>
            </a:r>
            <a:r>
              <a:rPr lang="en-US" sz="1400" b="0" i="0" dirty="0"/>
              <a:t> </a:t>
            </a:r>
            <a:r>
              <a:rPr lang="en-US" sz="1400" b="0" i="0" dirty="0" err="1"/>
              <a:t>исчислении</a:t>
            </a:r>
            <a:r>
              <a:rPr lang="en-US" sz="1400" b="0" i="0" dirty="0"/>
              <a:t> в 2009 </a:t>
            </a:r>
            <a:r>
              <a:rPr lang="en-US" sz="1400" b="0" i="0" dirty="0" err="1"/>
              <a:t>календарном</a:t>
            </a:r>
            <a:r>
              <a:rPr lang="en-US" sz="1400" b="0" i="0" dirty="0"/>
              <a:t> </a:t>
            </a:r>
            <a:r>
              <a:rPr lang="en-US" sz="1400" b="0" i="0" dirty="0" err="1"/>
              <a:t>году</a:t>
            </a:r>
            <a:r>
              <a:rPr lang="en-US" sz="1400" b="0" i="0" dirty="0"/>
              <a:t>).</a:t>
            </a:r>
          </a:p>
          <a:p>
            <a:pPr lvl="2">
              <a:lnSpc>
                <a:spcPct val="95000"/>
              </a:lnSpc>
              <a:spcBef>
                <a:spcPts val="168"/>
              </a:spcBef>
            </a:pPr>
            <a:r>
              <a:rPr lang="en-US" sz="1400" b="0" i="0" dirty="0" err="1"/>
              <a:t>Лучший</a:t>
            </a:r>
            <a:r>
              <a:rPr lang="en-US" sz="1400" b="0" i="0" dirty="0"/>
              <a:t> </a:t>
            </a:r>
            <a:r>
              <a:rPr lang="en-US" sz="1400" b="0" i="0" dirty="0" err="1"/>
              <a:t>поставщик</a:t>
            </a:r>
            <a:r>
              <a:rPr lang="en-US" sz="1400" b="0" i="0" dirty="0"/>
              <a:t> </a:t>
            </a:r>
            <a:r>
              <a:rPr lang="en-US" sz="1400" b="0" i="0" dirty="0" err="1"/>
              <a:t>решений</a:t>
            </a:r>
            <a:r>
              <a:rPr lang="en-US" sz="1400" b="0" i="0" dirty="0"/>
              <a:t> для </a:t>
            </a:r>
            <a:r>
              <a:rPr lang="en-US" sz="1400" b="0" i="0" dirty="0" err="1"/>
              <a:t>управления</a:t>
            </a:r>
            <a:r>
              <a:rPr lang="en-US" sz="1400" b="0" i="0" dirty="0"/>
              <a:t> </a:t>
            </a:r>
            <a:r>
              <a:rPr lang="en-US" sz="1400" b="0" i="0" dirty="0" err="1"/>
              <a:t>корпоративными</a:t>
            </a:r>
            <a:r>
              <a:rPr lang="en-US" sz="1400" b="0" i="0" dirty="0"/>
              <a:t> </a:t>
            </a:r>
            <a:r>
              <a:rPr lang="en-US" sz="1400" b="0" i="0" dirty="0" err="1"/>
              <a:t>данными</a:t>
            </a:r>
            <a:r>
              <a:rPr lang="en-US" sz="1400" b="0" i="0" dirty="0"/>
              <a:t> на </a:t>
            </a:r>
            <a:r>
              <a:rPr lang="en-US" sz="1400" b="0" i="0" dirty="0" err="1"/>
              <a:t>Уолл-стрит</a:t>
            </a:r>
            <a:r>
              <a:rPr lang="en-US" sz="1400" b="0" i="0" dirty="0"/>
              <a:t> (</a:t>
            </a:r>
            <a:r>
              <a:rPr lang="en-US" sz="1400" b="0" i="0" dirty="0" err="1"/>
              <a:t>журнал</a:t>
            </a:r>
            <a:r>
              <a:rPr lang="en-US" sz="1400" b="0" i="0" dirty="0"/>
              <a:t> </a:t>
            </a:r>
            <a:r>
              <a:rPr lang="en-US" sz="1400" b="0" i="0" dirty="0" smtClean="0"/>
              <a:t>Waters Magazine, </a:t>
            </a:r>
            <a:r>
              <a:rPr lang="en-US" sz="1400" b="0" i="0" dirty="0" err="1"/>
              <a:t>три</a:t>
            </a:r>
            <a:r>
              <a:rPr lang="en-US" sz="1400" b="0" i="0" dirty="0"/>
              <a:t> </a:t>
            </a:r>
            <a:r>
              <a:rPr lang="en-US" sz="1400" b="0" i="0" dirty="0" err="1"/>
              <a:t>года</a:t>
            </a:r>
            <a:r>
              <a:rPr lang="en-US" sz="1400" b="0" i="0" dirty="0"/>
              <a:t> </a:t>
            </a:r>
            <a:r>
              <a:rPr lang="en-US" sz="1400" b="0" i="0" dirty="0" err="1"/>
              <a:t>подряд</a:t>
            </a:r>
            <a:r>
              <a:rPr lang="en-US" sz="1400" b="0" i="0" dirty="0"/>
              <a:t>), </a:t>
            </a:r>
            <a:r>
              <a:rPr lang="en-US" sz="1400" b="0" i="0" dirty="0" err="1"/>
              <a:t>лидер</a:t>
            </a:r>
            <a:r>
              <a:rPr lang="en-US" sz="1400" b="0" i="0" dirty="0"/>
              <a:t> в </a:t>
            </a:r>
            <a:r>
              <a:rPr lang="en-US" sz="1400" b="0" i="0" dirty="0" err="1"/>
              <a:t>отчете</a:t>
            </a:r>
            <a:r>
              <a:rPr lang="en-US" sz="1400" b="0" i="0" dirty="0"/>
              <a:t> </a:t>
            </a:r>
            <a:r>
              <a:rPr lang="en-US" sz="1400" b="0" i="0" dirty="0" smtClean="0"/>
              <a:t>Forrester </a:t>
            </a:r>
            <a:r>
              <a:rPr lang="en-US" sz="1400" b="0" i="0" dirty="0"/>
              <a:t>DBMS </a:t>
            </a:r>
            <a:r>
              <a:rPr lang="en-US" sz="1400" b="0" i="0" dirty="0" smtClean="0"/>
              <a:t>Wave </a:t>
            </a:r>
            <a:r>
              <a:rPr lang="en-US" sz="1400" b="0" i="0" dirty="0"/>
              <a:t>(2009 г.), ﻿﻿</a:t>
            </a:r>
            <a:r>
              <a:rPr lang="en-US" sz="1400" b="0" i="0" dirty="0" err="1"/>
              <a:t>победа</a:t>
            </a:r>
            <a:r>
              <a:rPr lang="en-US" sz="1400" b="0" i="0" dirty="0"/>
              <a:t> в </a:t>
            </a:r>
            <a:r>
              <a:rPr lang="en-US" sz="1400" b="0" i="0" dirty="0" err="1"/>
              <a:t>номинации</a:t>
            </a:r>
            <a:r>
              <a:rPr lang="en-US" sz="1400" b="0" i="0" dirty="0"/>
              <a:t> </a:t>
            </a:r>
            <a:r>
              <a:rPr lang="ru-RU" sz="1400" b="0" i="0" dirty="0" smtClean="0"/>
              <a:t>«</a:t>
            </a:r>
            <a:r>
              <a:rPr lang="en-US" sz="1400" b="0" i="0" dirty="0" err="1" smtClean="0"/>
              <a:t>Самый</a:t>
            </a:r>
            <a:r>
              <a:rPr lang="en-US" sz="1400" b="0" i="0" dirty="0" smtClean="0"/>
              <a:t> </a:t>
            </a:r>
            <a:r>
              <a:rPr lang="en-US" sz="1400" b="0" i="0" dirty="0" err="1"/>
              <a:t>успешный</a:t>
            </a:r>
            <a:r>
              <a:rPr lang="en-US" sz="1400" b="0" i="0" dirty="0"/>
              <a:t> </a:t>
            </a:r>
            <a:r>
              <a:rPr lang="en-US" sz="1400" b="0" i="0" dirty="0" err="1"/>
              <a:t>поставщик</a:t>
            </a:r>
            <a:r>
              <a:rPr lang="en-US" sz="1400" b="0" i="0" dirty="0"/>
              <a:t> СУБД в </a:t>
            </a:r>
            <a:r>
              <a:rPr lang="en-US" sz="1400" b="0" i="0" dirty="0" err="1" smtClean="0"/>
              <a:t>Китае</a:t>
            </a:r>
            <a:r>
              <a:rPr lang="ru-RU" sz="1400" b="0" i="0" dirty="0" smtClean="0"/>
              <a:t>»</a:t>
            </a:r>
            <a:r>
              <a:rPr lang="en-US" sz="1400" b="0" i="0" dirty="0" smtClean="0"/>
              <a:t> в</a:t>
            </a:r>
            <a:r>
              <a:rPr lang="ru-RU" sz="1400" b="0" i="0" dirty="0" smtClean="0"/>
              <a:t> </a:t>
            </a:r>
            <a:r>
              <a:rPr lang="en-US" sz="1400" b="0" i="0" dirty="0" smtClean="0"/>
              <a:t>2010 </a:t>
            </a:r>
            <a:r>
              <a:rPr lang="en-US" sz="1400" b="0" i="0" dirty="0"/>
              <a:t>– 2011 </a:t>
            </a:r>
            <a:r>
              <a:rPr lang="en-US" sz="1400" b="0" i="0" dirty="0" err="1" smtClean="0"/>
              <a:t>гг</a:t>
            </a:r>
            <a:r>
              <a:rPr lang="en-US" sz="1400" b="0" i="0" dirty="0" smtClean="0"/>
              <a:t>. </a:t>
            </a:r>
            <a:endParaRPr lang="en-US" sz="1400" b="0" i="0" dirty="0"/>
          </a:p>
        </p:txBody>
      </p:sp>
      <p:pic>
        <p:nvPicPr>
          <p:cNvPr id="1027" name="Picture 3"/>
          <p:cNvPicPr>
            <a:picLocks noChangeAspect="1" noChangeArrowheads="1"/>
          </p:cNvPicPr>
          <p:nvPr/>
        </p:nvPicPr>
        <p:blipFill>
          <a:blip r:embed="rId3" cstate="print"/>
          <a:srcRect/>
          <a:stretch>
            <a:fillRect/>
          </a:stretch>
        </p:blipFill>
        <p:spPr bwMode="auto">
          <a:xfrm>
            <a:off x="7906344" y="5416911"/>
            <a:ext cx="994832" cy="669743"/>
          </a:xfrm>
          <a:prstGeom prst="rect">
            <a:avLst/>
          </a:prstGeom>
          <a:noFill/>
          <a:ln w="9525">
            <a:noFill/>
            <a:miter lim="800000"/>
            <a:headEnd/>
            <a:tailEnd/>
          </a:ln>
        </p:spPr>
      </p:pic>
      <p:pic>
        <p:nvPicPr>
          <p:cNvPr id="6" name="Picture 7" descr="iStock_000014094734Medium-10.jpg"/>
          <p:cNvPicPr>
            <a:picLocks noChangeAspect="1"/>
          </p:cNvPicPr>
          <p:nvPr/>
        </p:nvPicPr>
        <p:blipFill>
          <a:blip r:embed="rId4" cstate="print"/>
          <a:srcRect l="31924" b="41779"/>
          <a:stretch>
            <a:fillRect/>
          </a:stretch>
        </p:blipFill>
        <p:spPr bwMode="auto">
          <a:xfrm>
            <a:off x="5724328" y="1690296"/>
            <a:ext cx="3176848" cy="3227806"/>
          </a:xfrm>
          <a:prstGeom prst="rect">
            <a:avLst/>
          </a:prstGeom>
          <a:noFill/>
          <a:ln w="9525">
            <a:noFill/>
            <a:miter lim="800000"/>
            <a:headEnd/>
            <a:tailEnd/>
          </a:ln>
        </p:spPr>
      </p:pic>
    </p:spTree>
    <p:extLst>
      <p:ext uri="{BB962C8B-B14F-4D97-AF65-F5344CB8AC3E}">
        <p14:creationId xmlns:p14="http://schemas.microsoft.com/office/powerpoint/2010/main" val="188788897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a:solidFill>
                  <a:srgbClr val="666666"/>
                </a:solidFill>
                <a:latin typeface="Arial"/>
                <a:ea typeface="+mj-ea"/>
                <a:cs typeface="+mj-cs"/>
              </a:rPr>
              <a:t>Sybase ASE: </a:t>
            </a:r>
            <a:r>
              <a:rPr lang="en-US" sz="2400" b="1" i="0" dirty="0" err="1">
                <a:solidFill>
                  <a:srgbClr val="666666"/>
                </a:solidFill>
                <a:latin typeface="Arial"/>
                <a:ea typeface="+mj-ea"/>
                <a:cs typeface="+mj-cs"/>
              </a:rPr>
              <a:t>стратегическая</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транзакционная</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база</a:t>
            </a:r>
            <a:r>
              <a:rPr lang="en-US" sz="2400" b="1" i="0" dirty="0">
                <a:solidFill>
                  <a:srgbClr val="666666"/>
                </a:solidFill>
                <a:latin typeface="Arial"/>
                <a:ea typeface="+mj-ea"/>
                <a:cs typeface="+mj-cs"/>
              </a:rPr>
              <a:t> данных для </a:t>
            </a:r>
            <a:r>
              <a:rPr lang="en-US" sz="2400" b="1" i="0" dirty="0" err="1">
                <a:solidFill>
                  <a:srgbClr val="666666"/>
                </a:solidFill>
                <a:latin typeface="Arial"/>
                <a:ea typeface="+mj-ea"/>
                <a:cs typeface="+mj-cs"/>
              </a:rPr>
              <a:t>решений</a:t>
            </a:r>
            <a:r>
              <a:rPr lang="en-US" sz="2400" b="1" i="0" dirty="0">
                <a:solidFill>
                  <a:srgbClr val="666666"/>
                </a:solidFill>
                <a:latin typeface="Arial"/>
                <a:ea typeface="+mj-ea"/>
                <a:cs typeface="+mj-cs"/>
              </a:rPr>
              <a:t> SAP</a:t>
            </a:r>
          </a:p>
        </p:txBody>
      </p:sp>
      <p:sp>
        <p:nvSpPr>
          <p:cNvPr id="4" name="Text Placeholder 3"/>
          <p:cNvSpPr>
            <a:spLocks noGrp="1"/>
          </p:cNvSpPr>
          <p:nvPr>
            <p:ph type="body" sz="quarter" idx="11"/>
          </p:nvPr>
        </p:nvSpPr>
        <p:spPr>
          <a:xfrm>
            <a:off x="310277" y="1514972"/>
            <a:ext cx="5417423" cy="4885828"/>
          </a:xfrm>
        </p:spPr>
        <p:txBody>
          <a:bodyPr/>
          <a:lstStyle/>
          <a:p>
            <a:pPr marL="0" indent="0" algn="l" defTabSz="914400">
              <a:lnSpc>
                <a:spcPct val="95000"/>
              </a:lnSpc>
              <a:spcBef>
                <a:spcPts val="168"/>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ОПТИМИЗИРОВАНА ДЛЯ РЕШЕНИЙ SAP</a:t>
            </a:r>
          </a:p>
          <a:p>
            <a:pPr lvl="2">
              <a:lnSpc>
                <a:spcPct val="95000"/>
              </a:lnSpc>
              <a:spcBef>
                <a:spcPts val="168"/>
              </a:spcBef>
            </a:pPr>
            <a:r>
              <a:rPr lang="en-US" sz="1400" b="0" i="0" dirty="0" err="1"/>
              <a:t>Оптимизация</a:t>
            </a:r>
            <a:r>
              <a:rPr lang="en-US" sz="1400" b="0" i="0" dirty="0"/>
              <a:t> хранилищ данных.</a:t>
            </a:r>
          </a:p>
          <a:p>
            <a:pPr lvl="2">
              <a:lnSpc>
                <a:spcPct val="95000"/>
              </a:lnSpc>
              <a:spcBef>
                <a:spcPts val="168"/>
              </a:spcBef>
            </a:pPr>
            <a:r>
              <a:rPr lang="en-US" sz="1400" b="0" i="0" dirty="0"/>
              <a:t>Более </a:t>
            </a:r>
            <a:r>
              <a:rPr lang="en-US" sz="1400" b="0" i="0" dirty="0" err="1"/>
              <a:t>эффективное</a:t>
            </a:r>
            <a:r>
              <a:rPr lang="en-US" sz="1400" b="0" i="0" dirty="0"/>
              <a:t> </a:t>
            </a:r>
            <a:r>
              <a:rPr lang="en-US" sz="1400" b="0" i="0" dirty="0" err="1"/>
              <a:t>управление</a:t>
            </a:r>
            <a:r>
              <a:rPr lang="en-US" sz="1400" b="0" i="0" dirty="0"/>
              <a:t> </a:t>
            </a:r>
            <a:r>
              <a:rPr lang="en-US" sz="1400" b="0" i="0" dirty="0" err="1"/>
              <a:t>текстом</a:t>
            </a:r>
            <a:r>
              <a:rPr lang="en-US" sz="1400" b="0" i="0" dirty="0"/>
              <a:t>.</a:t>
            </a:r>
          </a:p>
          <a:p>
            <a:pPr lvl="2">
              <a:lnSpc>
                <a:spcPct val="95000"/>
              </a:lnSpc>
              <a:spcBef>
                <a:spcPts val="168"/>
              </a:spcBef>
            </a:pPr>
            <a:r>
              <a:rPr lang="en-US" sz="1400" b="0" i="0" dirty="0" err="1"/>
              <a:t>Встроенные</a:t>
            </a:r>
            <a:r>
              <a:rPr lang="en-US" sz="1400" b="0" i="0" dirty="0"/>
              <a:t> </a:t>
            </a:r>
            <a:r>
              <a:rPr lang="en-US" sz="1400" b="0" i="0" dirty="0" err="1"/>
              <a:t>средства</a:t>
            </a:r>
            <a:r>
              <a:rPr lang="en-US" sz="1400" b="0" i="0" dirty="0"/>
              <a:t> </a:t>
            </a:r>
            <a:r>
              <a:rPr lang="en-US" sz="1400" b="0" i="0" dirty="0" err="1"/>
              <a:t>администрирования</a:t>
            </a:r>
            <a:r>
              <a:rPr lang="en-US" sz="1400" b="0" i="0" dirty="0"/>
              <a:t>.</a:t>
            </a:r>
          </a:p>
          <a:p>
            <a:pPr lvl="2">
              <a:lnSpc>
                <a:spcPct val="95000"/>
              </a:lnSpc>
              <a:spcBef>
                <a:spcPts val="168"/>
              </a:spcBef>
              <a:buNone/>
            </a:pPr>
            <a:endParaRPr lang="en-US" sz="1400" dirty="0" smtClean="0"/>
          </a:p>
          <a:p>
            <a:pPr marL="0" indent="0" algn="l" defTabSz="914400">
              <a:lnSpc>
                <a:spcPct val="95000"/>
              </a:lnSpc>
              <a:spcBef>
                <a:spcPts val="336"/>
              </a:spcBef>
              <a:buNone/>
            </a:pPr>
            <a:r>
              <a:rPr lang="en-US" sz="1400" b="1" i="0" dirty="0">
                <a:solidFill>
                  <a:srgbClr val="000000"/>
                </a:solidFill>
                <a:latin typeface="Arial"/>
                <a:ea typeface="+mn-ea"/>
                <a:cs typeface="+mn-cs"/>
              </a:rPr>
              <a:t>﻿﻿﻿﻿</a:t>
            </a:r>
            <a:r>
              <a:rPr lang="en-US" sz="1600" b="1" i="0" dirty="0">
                <a:solidFill>
                  <a:srgbClr val="000000"/>
                </a:solidFill>
                <a:latin typeface="Arial"/>
                <a:ea typeface="+mn-ea"/>
                <a:cs typeface="+mn-cs"/>
              </a:rPr>
              <a:t>БОЛЕЕ ВЫСОКАЯ ЦЕННОСТЬ ДЛЯ КЛИЕНТОВ SAP</a:t>
            </a:r>
          </a:p>
          <a:p>
            <a:pPr lvl="2">
              <a:lnSpc>
                <a:spcPct val="95000"/>
              </a:lnSpc>
              <a:spcBef>
                <a:spcPts val="168"/>
              </a:spcBef>
            </a:pPr>
            <a:r>
              <a:rPr lang="en-US" sz="1400" b="0" i="0" dirty="0" err="1"/>
              <a:t>Интегрированные</a:t>
            </a:r>
            <a:r>
              <a:rPr lang="en-US" sz="1400" b="0" i="0" dirty="0"/>
              <a:t> </a:t>
            </a:r>
            <a:r>
              <a:rPr lang="en-US" sz="1400" b="0" i="0" dirty="0" err="1"/>
              <a:t>версии</a:t>
            </a:r>
            <a:r>
              <a:rPr lang="en-US" sz="1400" b="0" i="0" dirty="0"/>
              <a:t> </a:t>
            </a:r>
            <a:r>
              <a:rPr lang="en-US" sz="1400" b="0" i="0" dirty="0" err="1"/>
              <a:t>продукта</a:t>
            </a:r>
            <a:r>
              <a:rPr lang="en-US" sz="1400" b="0" i="0" dirty="0"/>
              <a:t>, </a:t>
            </a:r>
            <a:r>
              <a:rPr lang="en-US" sz="1400" b="0" i="0" dirty="0" err="1"/>
              <a:t>синхронизация</a:t>
            </a:r>
            <a:r>
              <a:rPr lang="en-US" sz="1400" b="0" i="0" dirty="0"/>
              <a:t> </a:t>
            </a:r>
            <a:r>
              <a:rPr lang="en-US" sz="1400" b="0" i="0" dirty="0" err="1"/>
              <a:t>обновлений</a:t>
            </a:r>
            <a:r>
              <a:rPr lang="en-US" sz="1400" b="0" i="0" dirty="0"/>
              <a:t>.</a:t>
            </a:r>
          </a:p>
          <a:p>
            <a:pPr lvl="2">
              <a:lnSpc>
                <a:spcPct val="95000"/>
              </a:lnSpc>
              <a:spcBef>
                <a:spcPts val="168"/>
              </a:spcBef>
            </a:pPr>
            <a:r>
              <a:rPr lang="en-US" sz="1400" b="0" i="0" dirty="0"/>
              <a:t>Более низкая полная стоимость владения (TCO).</a:t>
            </a:r>
          </a:p>
          <a:p>
            <a:pPr lvl="2">
              <a:lnSpc>
                <a:spcPct val="95000"/>
              </a:lnSpc>
              <a:spcBef>
                <a:spcPts val="168"/>
              </a:spcBef>
            </a:pPr>
            <a:r>
              <a:rPr lang="en-US" sz="1400" b="0" i="0" dirty="0" err="1"/>
              <a:t>Единый</a:t>
            </a:r>
            <a:r>
              <a:rPr lang="en-US" sz="1400" b="0" i="0" dirty="0"/>
              <a:t> </a:t>
            </a:r>
            <a:r>
              <a:rPr lang="en-US" sz="1400" b="0" i="0" dirty="0" err="1"/>
              <a:t>источник</a:t>
            </a:r>
            <a:r>
              <a:rPr lang="en-US" sz="1400" b="0" i="0" dirty="0"/>
              <a:t> в </a:t>
            </a:r>
            <a:r>
              <a:rPr lang="en-US" sz="1400" b="0" i="0" dirty="0" err="1"/>
              <a:t>сфере</a:t>
            </a:r>
            <a:r>
              <a:rPr lang="en-US" sz="1400" b="0" i="0" dirty="0"/>
              <a:t> </a:t>
            </a:r>
            <a:r>
              <a:rPr lang="en-US" sz="1400" b="0" i="0" dirty="0" err="1"/>
              <a:t>поддержки</a:t>
            </a:r>
            <a:r>
              <a:rPr lang="en-US" sz="1400" b="0" i="0" dirty="0"/>
              <a:t>, </a:t>
            </a:r>
            <a:r>
              <a:rPr lang="en-US" sz="1400" b="0" i="0" dirty="0" err="1"/>
              <a:t>обслуживания</a:t>
            </a:r>
            <a:r>
              <a:rPr lang="en-US" sz="1400" b="0" i="0" dirty="0"/>
              <a:t>, </a:t>
            </a:r>
            <a:r>
              <a:rPr lang="en-US" sz="1400" b="0" i="0" dirty="0" err="1"/>
              <a:t>управления</a:t>
            </a:r>
            <a:r>
              <a:rPr lang="en-US" sz="1400" b="0" i="0" dirty="0"/>
              <a:t> </a:t>
            </a:r>
            <a:r>
              <a:rPr lang="en-US" sz="1400" b="0" i="0" dirty="0" err="1"/>
              <a:t>жизненным</a:t>
            </a:r>
            <a:r>
              <a:rPr lang="en-US" sz="1400" b="0" i="0" dirty="0"/>
              <a:t> </a:t>
            </a:r>
            <a:r>
              <a:rPr lang="en-US" sz="1400" b="0" i="0" dirty="0" err="1"/>
              <a:t>циклом</a:t>
            </a:r>
            <a:r>
              <a:rPr lang="en-US" sz="1400" b="0" i="0" dirty="0"/>
              <a:t>.</a:t>
            </a:r>
          </a:p>
          <a:p>
            <a:pPr lvl="2">
              <a:lnSpc>
                <a:spcPct val="95000"/>
              </a:lnSpc>
              <a:spcBef>
                <a:spcPts val="168"/>
              </a:spcBef>
              <a:buNone/>
            </a:pPr>
            <a:endParaRPr lang="en-US" sz="1400" dirty="0" smtClean="0"/>
          </a:p>
          <a:p>
            <a:pPr marL="0" indent="0" algn="l" defTabSz="914400">
              <a:lnSpc>
                <a:spcPct val="95000"/>
              </a:lnSpc>
              <a:spcBef>
                <a:spcPts val="336"/>
              </a:spcBef>
              <a:buNone/>
            </a:pPr>
            <a:r>
              <a:rPr lang="en-US" sz="1600" b="1" i="0" dirty="0">
                <a:solidFill>
                  <a:srgbClr val="000000"/>
                </a:solidFill>
                <a:latin typeface="Arial"/>
                <a:ea typeface="+mn-ea"/>
                <a:cs typeface="+mn-cs"/>
              </a:rPr>
              <a:t>﻿﻿ПРОШЛИ ПРОВЕРКУ РЫНКОМ</a:t>
            </a:r>
          </a:p>
          <a:p>
            <a:pPr lvl="2">
              <a:lnSpc>
                <a:spcPct val="95000"/>
              </a:lnSpc>
              <a:spcBef>
                <a:spcPts val="168"/>
              </a:spcBef>
            </a:pPr>
            <a:r>
              <a:rPr lang="en-US" sz="1400" b="0" i="0" dirty="0"/>
              <a:t>30 000 </a:t>
            </a:r>
            <a:r>
              <a:rPr lang="en-US" sz="1400" b="0" i="0" dirty="0" err="1"/>
              <a:t>клиентов</a:t>
            </a:r>
            <a:r>
              <a:rPr lang="en-US" sz="1400" b="0" i="0" dirty="0"/>
              <a:t>, в </a:t>
            </a:r>
            <a:r>
              <a:rPr lang="en-US" sz="1400" b="0" i="0" dirty="0" err="1"/>
              <a:t>том</a:t>
            </a:r>
            <a:r>
              <a:rPr lang="en-US" sz="1400" b="0" i="0" dirty="0"/>
              <a:t> </a:t>
            </a:r>
            <a:r>
              <a:rPr lang="en-US" sz="1400" b="0" i="0" dirty="0" err="1" smtClean="0"/>
              <a:t>числе</a:t>
            </a:r>
            <a:r>
              <a:rPr lang="en-US" sz="1400" b="0" i="0" dirty="0" smtClean="0"/>
              <a:t> </a:t>
            </a:r>
            <a:r>
              <a:rPr lang="en-US" sz="1400" b="0" i="0" dirty="0"/>
              <a:t>46 </a:t>
            </a:r>
            <a:r>
              <a:rPr lang="en-US" sz="1400" b="0" i="0" dirty="0" err="1"/>
              <a:t>из</a:t>
            </a:r>
            <a:r>
              <a:rPr lang="en-US" sz="1400" b="0" i="0" dirty="0"/>
              <a:t> 50 </a:t>
            </a:r>
            <a:r>
              <a:rPr lang="en-US" sz="1400" b="0" i="0" dirty="0" err="1"/>
              <a:t>ведущих</a:t>
            </a:r>
            <a:r>
              <a:rPr lang="en-US" sz="1400" b="0" i="0" dirty="0"/>
              <a:t> </a:t>
            </a:r>
            <a:r>
              <a:rPr lang="en-US" sz="1400" b="0" i="0" dirty="0" err="1"/>
              <a:t>банков</a:t>
            </a:r>
            <a:r>
              <a:rPr lang="en-US" sz="1400" b="0" i="0" dirty="0"/>
              <a:t> </a:t>
            </a:r>
            <a:r>
              <a:rPr lang="en-US" sz="1400" b="0" i="0" dirty="0" err="1" smtClean="0"/>
              <a:t>мира</a:t>
            </a:r>
            <a:r>
              <a:rPr lang="en-US" sz="1400" b="0" i="0" dirty="0"/>
              <a:t>.</a:t>
            </a:r>
          </a:p>
          <a:p>
            <a:pPr lvl="2">
              <a:lnSpc>
                <a:spcPct val="95000"/>
              </a:lnSpc>
              <a:spcBef>
                <a:spcPts val="168"/>
              </a:spcBef>
            </a:pPr>
            <a:r>
              <a:rPr lang="en-US" sz="1400" b="0" i="0" dirty="0" err="1"/>
              <a:t>Двузначные</a:t>
            </a:r>
            <a:r>
              <a:rPr lang="en-US" sz="1400" b="0" i="0" dirty="0"/>
              <a:t> </a:t>
            </a:r>
            <a:r>
              <a:rPr lang="en-US" sz="1400" b="0" i="0" dirty="0" err="1"/>
              <a:t>показатели</a:t>
            </a:r>
            <a:r>
              <a:rPr lang="en-US" sz="1400" b="0" i="0" dirty="0"/>
              <a:t> </a:t>
            </a:r>
            <a:r>
              <a:rPr lang="en-US" sz="1400" b="0" i="0" dirty="0" err="1"/>
              <a:t>роста</a:t>
            </a:r>
            <a:r>
              <a:rPr lang="en-US" sz="1400" b="0" i="0" dirty="0"/>
              <a:t> на </a:t>
            </a:r>
            <a:r>
              <a:rPr lang="en-US" sz="1400" b="0" i="0" dirty="0" err="1"/>
              <a:t>зрелом</a:t>
            </a:r>
            <a:r>
              <a:rPr lang="en-US" sz="1400" b="0" i="0" dirty="0"/>
              <a:t> </a:t>
            </a:r>
            <a:r>
              <a:rPr lang="en-US" sz="1400" b="0" i="0" dirty="0" err="1"/>
              <a:t>рынке</a:t>
            </a:r>
            <a:r>
              <a:rPr lang="en-US" sz="1400" b="0" i="0" dirty="0"/>
              <a:t> </a:t>
            </a:r>
            <a:r>
              <a:rPr lang="ru-RU" sz="1400" b="0" i="0" dirty="0" smtClean="0"/>
              <a:t/>
            </a:r>
            <a:br>
              <a:rPr lang="ru-RU" sz="1400" b="0" i="0" dirty="0" smtClean="0"/>
            </a:br>
            <a:r>
              <a:rPr lang="en-US" sz="1400" b="0" i="0" dirty="0" smtClean="0"/>
              <a:t>(</a:t>
            </a:r>
            <a:r>
              <a:rPr lang="en-US" sz="1400" b="0" i="0" dirty="0"/>
              <a:t>22 % </a:t>
            </a:r>
            <a:r>
              <a:rPr lang="en-US" sz="1400" b="0" i="0" dirty="0" smtClean="0"/>
              <a:t>в</a:t>
            </a:r>
            <a:r>
              <a:rPr lang="ru-RU" sz="1400" b="0" i="0" dirty="0" smtClean="0"/>
              <a:t> </a:t>
            </a:r>
            <a:r>
              <a:rPr lang="en-US" sz="1400" b="0" i="0" dirty="0" err="1" smtClean="0"/>
              <a:t>годовом</a:t>
            </a:r>
            <a:r>
              <a:rPr lang="en-US" sz="1400" b="0" i="0" dirty="0" smtClean="0"/>
              <a:t> </a:t>
            </a:r>
            <a:r>
              <a:rPr lang="en-US" sz="1400" b="0" i="0" dirty="0" err="1"/>
              <a:t>исчислении</a:t>
            </a:r>
            <a:r>
              <a:rPr lang="en-US" sz="1400" b="0" i="0" dirty="0"/>
              <a:t> в 2009 </a:t>
            </a:r>
            <a:r>
              <a:rPr lang="en-US" sz="1400" b="0" i="0" dirty="0" err="1"/>
              <a:t>календарном</a:t>
            </a:r>
            <a:r>
              <a:rPr lang="en-US" sz="1400" b="0" i="0" dirty="0"/>
              <a:t> </a:t>
            </a:r>
            <a:r>
              <a:rPr lang="en-US" sz="1400" b="0" i="0" dirty="0" err="1"/>
              <a:t>году</a:t>
            </a:r>
            <a:r>
              <a:rPr lang="en-US" sz="1400" b="0" i="0" dirty="0"/>
              <a:t>).</a:t>
            </a:r>
          </a:p>
          <a:p>
            <a:pPr lvl="2">
              <a:lnSpc>
                <a:spcPct val="95000"/>
              </a:lnSpc>
              <a:spcBef>
                <a:spcPts val="168"/>
              </a:spcBef>
            </a:pPr>
            <a:r>
              <a:rPr lang="en-US" sz="1400" b="0" i="0" dirty="0" err="1"/>
              <a:t>Лучший</a:t>
            </a:r>
            <a:r>
              <a:rPr lang="en-US" sz="1400" b="0" i="0" dirty="0"/>
              <a:t> </a:t>
            </a:r>
            <a:r>
              <a:rPr lang="en-US" sz="1400" b="0" i="0" dirty="0" err="1"/>
              <a:t>поставщик</a:t>
            </a:r>
            <a:r>
              <a:rPr lang="en-US" sz="1400" b="0" i="0" dirty="0"/>
              <a:t> </a:t>
            </a:r>
            <a:r>
              <a:rPr lang="en-US" sz="1400" b="0" i="0" dirty="0" err="1"/>
              <a:t>решений</a:t>
            </a:r>
            <a:r>
              <a:rPr lang="en-US" sz="1400" b="0" i="0" dirty="0"/>
              <a:t> для </a:t>
            </a:r>
            <a:r>
              <a:rPr lang="en-US" sz="1400" b="0" i="0" dirty="0" err="1"/>
              <a:t>управления</a:t>
            </a:r>
            <a:r>
              <a:rPr lang="en-US" sz="1400" b="0" i="0" dirty="0"/>
              <a:t> </a:t>
            </a:r>
            <a:r>
              <a:rPr lang="en-US" sz="1400" b="0" i="0" dirty="0" err="1" smtClean="0"/>
              <a:t>корпоратив</a:t>
            </a:r>
            <a:r>
              <a:rPr lang="ru-RU" sz="1400" b="0" i="0" dirty="0" smtClean="0"/>
              <a:t>-</a:t>
            </a:r>
            <a:r>
              <a:rPr lang="en-US" sz="1400" b="0" i="0" dirty="0" err="1" smtClean="0"/>
              <a:t>ными</a:t>
            </a:r>
            <a:r>
              <a:rPr lang="en-US" sz="1400" b="0" i="0" dirty="0" smtClean="0"/>
              <a:t> </a:t>
            </a:r>
            <a:r>
              <a:rPr lang="en-US" sz="1400" b="0" i="0" dirty="0" err="1"/>
              <a:t>данными</a:t>
            </a:r>
            <a:r>
              <a:rPr lang="en-US" sz="1400" b="0" i="0" dirty="0"/>
              <a:t> на </a:t>
            </a:r>
            <a:r>
              <a:rPr lang="en-US" sz="1400" b="0" i="0" dirty="0" err="1"/>
              <a:t>Уолл-стрит</a:t>
            </a:r>
            <a:r>
              <a:rPr lang="en-US" sz="1400" b="0" i="0" dirty="0"/>
              <a:t> (</a:t>
            </a:r>
            <a:r>
              <a:rPr lang="en-US" sz="1400" b="0" i="0" dirty="0" err="1"/>
              <a:t>журнал</a:t>
            </a:r>
            <a:r>
              <a:rPr lang="en-US" sz="1400" b="0" i="0" dirty="0"/>
              <a:t> </a:t>
            </a:r>
            <a:r>
              <a:rPr lang="en-US" sz="1400" b="0" i="0" dirty="0" smtClean="0"/>
              <a:t>Waters Magazine, </a:t>
            </a:r>
            <a:r>
              <a:rPr lang="en-US" sz="1400" b="0" i="0" dirty="0" err="1" smtClean="0"/>
              <a:t>три</a:t>
            </a:r>
            <a:r>
              <a:rPr lang="ru-RU" sz="1400" dirty="0" smtClean="0"/>
              <a:t> </a:t>
            </a:r>
            <a:r>
              <a:rPr lang="en-US" sz="1400" b="0" i="0" dirty="0" err="1" smtClean="0"/>
              <a:t>года</a:t>
            </a:r>
            <a:r>
              <a:rPr lang="en-US" sz="1400" b="0" i="0" dirty="0" smtClean="0"/>
              <a:t> </a:t>
            </a:r>
            <a:r>
              <a:rPr lang="en-US" sz="1400" b="0" i="0" dirty="0" err="1"/>
              <a:t>подряд</a:t>
            </a:r>
            <a:r>
              <a:rPr lang="en-US" sz="1400" b="0" i="0" dirty="0"/>
              <a:t>), </a:t>
            </a:r>
            <a:r>
              <a:rPr lang="en-US" sz="1400" b="0" i="0" dirty="0" err="1"/>
              <a:t>лидер</a:t>
            </a:r>
            <a:r>
              <a:rPr lang="en-US" sz="1400" b="0" i="0" dirty="0"/>
              <a:t> в </a:t>
            </a:r>
            <a:r>
              <a:rPr lang="en-US" sz="1400" b="0" i="0" dirty="0" err="1"/>
              <a:t>отчете</a:t>
            </a:r>
            <a:r>
              <a:rPr lang="en-US" sz="1400" b="0" i="0" dirty="0"/>
              <a:t> </a:t>
            </a:r>
            <a:r>
              <a:rPr lang="en-US" sz="1400" b="0" i="0" dirty="0" smtClean="0"/>
              <a:t>Forrester </a:t>
            </a:r>
            <a:r>
              <a:rPr lang="en-US" sz="1400" b="0" i="0" dirty="0"/>
              <a:t>DBMS </a:t>
            </a:r>
            <a:r>
              <a:rPr lang="en-US" sz="1400" b="0" i="0" dirty="0" smtClean="0"/>
              <a:t>Wave </a:t>
            </a:r>
            <a:r>
              <a:rPr lang="en-US" sz="1400" b="0" i="0" dirty="0"/>
              <a:t>(</a:t>
            </a:r>
            <a:r>
              <a:rPr lang="en-US" sz="1400" b="0" i="0" dirty="0" smtClean="0"/>
              <a:t>2009</a:t>
            </a:r>
            <a:r>
              <a:rPr lang="ru-RU" sz="1400" b="0" i="0" dirty="0" smtClean="0"/>
              <a:t> </a:t>
            </a:r>
            <a:r>
              <a:rPr lang="en-US" sz="1400" b="0" i="0" dirty="0" smtClean="0"/>
              <a:t>г</a:t>
            </a:r>
            <a:r>
              <a:rPr lang="en-US" sz="1400" b="0" i="0" dirty="0"/>
              <a:t>.), ﻿﻿</a:t>
            </a:r>
            <a:r>
              <a:rPr lang="en-US" sz="1400" b="0" i="0" dirty="0" err="1"/>
              <a:t>победа</a:t>
            </a:r>
            <a:r>
              <a:rPr lang="en-US" sz="1400" b="0" i="0" dirty="0"/>
              <a:t> в </a:t>
            </a:r>
            <a:r>
              <a:rPr lang="en-US" sz="1400" b="0" i="0" dirty="0" err="1"/>
              <a:t>номинации</a:t>
            </a:r>
            <a:r>
              <a:rPr lang="en-US" sz="1400" b="0" i="0" dirty="0"/>
              <a:t> </a:t>
            </a:r>
            <a:r>
              <a:rPr lang="ru-RU" sz="1400" b="0" i="0" dirty="0" smtClean="0"/>
              <a:t>«</a:t>
            </a:r>
            <a:r>
              <a:rPr lang="en-US" sz="1400" b="0" i="0" dirty="0" err="1" smtClean="0"/>
              <a:t>Самый</a:t>
            </a:r>
            <a:r>
              <a:rPr lang="en-US" sz="1400" b="0" i="0" dirty="0" smtClean="0"/>
              <a:t> </a:t>
            </a:r>
            <a:r>
              <a:rPr lang="en-US" sz="1400" b="0" i="0" dirty="0" err="1"/>
              <a:t>успешный</a:t>
            </a:r>
            <a:r>
              <a:rPr lang="en-US" sz="1400" b="0" i="0" dirty="0"/>
              <a:t> </a:t>
            </a:r>
            <a:r>
              <a:rPr lang="en-US" sz="1400" b="0" i="0" dirty="0" err="1"/>
              <a:t>поставщик</a:t>
            </a:r>
            <a:r>
              <a:rPr lang="en-US" sz="1400" b="0" i="0" dirty="0"/>
              <a:t> СУБД в </a:t>
            </a:r>
            <a:r>
              <a:rPr lang="en-US" sz="1400" b="0" i="0" dirty="0" err="1" smtClean="0"/>
              <a:t>Китае</a:t>
            </a:r>
            <a:r>
              <a:rPr lang="ru-RU" sz="1400" b="0" i="0" dirty="0" smtClean="0"/>
              <a:t>»</a:t>
            </a:r>
            <a:r>
              <a:rPr lang="en-US" sz="1400" b="0" i="0" dirty="0" smtClean="0"/>
              <a:t> в</a:t>
            </a:r>
            <a:r>
              <a:rPr lang="ru-RU" sz="1400" b="0" i="0" dirty="0" smtClean="0"/>
              <a:t> </a:t>
            </a:r>
            <a:r>
              <a:rPr lang="en-US" sz="1400" b="0" i="0" dirty="0" smtClean="0"/>
              <a:t>2010 </a:t>
            </a:r>
            <a:r>
              <a:rPr lang="en-US" sz="1400" b="0" i="0" dirty="0"/>
              <a:t>– 2011 </a:t>
            </a:r>
            <a:r>
              <a:rPr lang="en-US" sz="1400" b="0" i="0" dirty="0" err="1" smtClean="0"/>
              <a:t>гг</a:t>
            </a:r>
            <a:r>
              <a:rPr lang="en-US" sz="1400" b="0" i="0" dirty="0" smtClean="0"/>
              <a:t>. </a:t>
            </a:r>
            <a:endParaRPr lang="en-US" sz="1400" b="0" i="0" dirty="0"/>
          </a:p>
        </p:txBody>
      </p:sp>
      <p:pic>
        <p:nvPicPr>
          <p:cNvPr id="1027" name="Picture 3"/>
          <p:cNvPicPr>
            <a:picLocks noChangeAspect="1" noChangeArrowheads="1"/>
          </p:cNvPicPr>
          <p:nvPr/>
        </p:nvPicPr>
        <p:blipFill>
          <a:blip r:embed="rId3" cstate="print"/>
          <a:srcRect/>
          <a:stretch>
            <a:fillRect/>
          </a:stretch>
        </p:blipFill>
        <p:spPr bwMode="auto">
          <a:xfrm>
            <a:off x="7906344" y="5416911"/>
            <a:ext cx="994832" cy="669743"/>
          </a:xfrm>
          <a:prstGeom prst="rect">
            <a:avLst/>
          </a:prstGeom>
          <a:noFill/>
          <a:ln w="9525">
            <a:noFill/>
            <a:miter lim="800000"/>
            <a:headEnd/>
            <a:tailEnd/>
          </a:ln>
        </p:spPr>
      </p:pic>
      <p:pic>
        <p:nvPicPr>
          <p:cNvPr id="6" name="Picture 7" descr="iStock_000014094734Medium-10.jpg"/>
          <p:cNvPicPr>
            <a:picLocks noChangeAspect="1"/>
          </p:cNvPicPr>
          <p:nvPr/>
        </p:nvPicPr>
        <p:blipFill>
          <a:blip r:embed="rId4" cstate="print"/>
          <a:srcRect l="31924" b="41779"/>
          <a:stretch>
            <a:fillRect/>
          </a:stretch>
        </p:blipFill>
        <p:spPr bwMode="auto">
          <a:xfrm>
            <a:off x="5724328" y="1690296"/>
            <a:ext cx="3176848" cy="3227806"/>
          </a:xfrm>
          <a:prstGeom prst="rect">
            <a:avLst/>
          </a:prstGeom>
          <a:noFill/>
          <a:ln w="9525">
            <a:noFill/>
            <a:miter lim="800000"/>
            <a:headEnd/>
            <a:tailEnd/>
          </a:ln>
        </p:spPr>
      </p:pic>
    </p:spTree>
    <p:extLst>
      <p:ext uri="{BB962C8B-B14F-4D97-AF65-F5344CB8AC3E}">
        <p14:creationId xmlns:p14="http://schemas.microsoft.com/office/powerpoint/2010/main" val="405470996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SAP_2011_v1.2</Template>
  <TotalTime>11895</TotalTime>
  <Words>969</Words>
  <Application>Microsoft Office PowerPoint</Application>
  <PresentationFormat>On-screen Show (4:3)</PresentationFormat>
  <Paragraphs>305</Paragraphs>
  <Slides>18</Slides>
  <Notes>16</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SAP_2011_v1.2</vt:lpstr>
      <vt:lpstr>Обзор стратегии и возможностей SAP в сфере СУБД</vt:lpstr>
      <vt:lpstr>﻿Отказ от ответственности</vt:lpstr>
      <vt:lpstr>Содержание</vt:lpstr>
      <vt:lpstr>Обзор предложений SAP в сфере СУБД</vt:lpstr>
      <vt:lpstr>Актуальные предложения SAP в сфере СУБД Компоненты БД оптимизированы под конкретные сферы применения и беспрепятственно взаимодействуют между собой</vt:lpstr>
      <vt:lpstr>Концепция – развитие HANA как ﻿﻿архитектурной структуры, ориентированной на работу в оперативной памяти Единый пользовательский опыт с точки зрения администрирования, интерфейсов, модели программирования, механизмов выполнения</vt:lpstr>
      <vt:lpstr>Решение SAP In-Memory Appliance (SAP HANA)</vt:lpstr>
      <vt:lpstr>Sybase ASE: стратегическая транзакционная база данных для приложений SAP</vt:lpstr>
      <vt:lpstr>Sybase ASE: стратегическая транзакционная база данных для решений SAP</vt:lpstr>
      <vt:lpstr>SAP Business Suite и IBM DB2</vt:lpstr>
      <vt:lpstr>Новости SAP и Oracle за 2011 г. </vt:lpstr>
      <vt:lpstr>Резюме. Что такое Sybase IQ?</vt:lpstr>
      <vt:lpstr>Пример совместного использования ASE и HANA в целях обеспечения ﻿﻿операционной эффективности</vt:lpstr>
      <vt:lpstr>SAP и ASE</vt:lpstr>
      <vt:lpstr>Анонс мероприятия</vt:lpstr>
      <vt:lpstr>СПАСИБО!</vt:lpstr>
      <vt:lpstr>Причины для выбора ASE в качестве основной СУБД для ландшафта решений SAP</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SAP’s Database Overview</dc:title>
  <dc:creator>I053171</dc:creator>
  <cp:lastModifiedBy>SAP event user</cp:lastModifiedBy>
  <cp:revision>164</cp:revision>
  <dcterms:created xsi:type="dcterms:W3CDTF">2011-06-24T11:49:36Z</dcterms:created>
  <dcterms:modified xsi:type="dcterms:W3CDTF">2011-10-18T06:43:26Z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-243619740</vt:i4>
  </property>
  <property fmtid="{D5CDD505-2E9C-101B-9397-08002B2CF9AE}" pid="3" name="_NewReviewCycle">
    <vt:lpwstr/>
  </property>
  <property fmtid="{D5CDD505-2E9C-101B-9397-08002B2CF9AE}" pid="4" name="_EmailSubject">
    <vt:lpwstr>Content</vt:lpwstr>
  </property>
  <property fmtid="{D5CDD505-2E9C-101B-9397-08002B2CF9AE}" pid="5" name="_AuthorEmail">
    <vt:lpwstr>naren.chawla@sap.com</vt:lpwstr>
  </property>
  <property fmtid="{D5CDD505-2E9C-101B-9397-08002B2CF9AE}" pid="6" name="_AuthorEmailDisplayName">
    <vt:lpwstr>Chawla, Naren</vt:lpwstr>
  </property>
  <property fmtid="{D5CDD505-2E9C-101B-9397-08002B2CF9AE}" pid="7" name="_PreviousAdHocReviewCycleID">
    <vt:i4>1357826825</vt:i4>
  </property>
</Properties>
</file>