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4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5" r:id="rId2"/>
    <p:sldMasterId id="2147483718" r:id="rId3"/>
  </p:sldMasterIdLst>
  <p:notesMasterIdLst>
    <p:notesMasterId r:id="rId30"/>
  </p:notesMasterIdLst>
  <p:handoutMasterIdLst>
    <p:handoutMasterId r:id="rId31"/>
  </p:handoutMasterIdLst>
  <p:sldIdLst>
    <p:sldId id="332" r:id="rId4"/>
    <p:sldId id="558" r:id="rId5"/>
    <p:sldId id="567" r:id="rId6"/>
    <p:sldId id="569" r:id="rId7"/>
    <p:sldId id="478" r:id="rId8"/>
    <p:sldId id="571" r:id="rId9"/>
    <p:sldId id="572" r:id="rId10"/>
    <p:sldId id="549" r:id="rId11"/>
    <p:sldId id="573" r:id="rId12"/>
    <p:sldId id="574" r:id="rId13"/>
    <p:sldId id="576" r:id="rId14"/>
    <p:sldId id="577" r:id="rId15"/>
    <p:sldId id="578" r:id="rId16"/>
    <p:sldId id="584" r:id="rId17"/>
    <p:sldId id="585" r:id="rId18"/>
    <p:sldId id="586" r:id="rId19"/>
    <p:sldId id="587" r:id="rId20"/>
    <p:sldId id="588" r:id="rId21"/>
    <p:sldId id="521" r:id="rId22"/>
    <p:sldId id="525" r:id="rId23"/>
    <p:sldId id="526" r:id="rId24"/>
    <p:sldId id="589" r:id="rId25"/>
    <p:sldId id="527" r:id="rId26"/>
    <p:sldId id="562" r:id="rId27"/>
    <p:sldId id="566" r:id="rId28"/>
    <p:sldId id="265" r:id="rId29"/>
  </p:sldIdLst>
  <p:sldSz cx="9144000" cy="6858000" type="screen4x3"/>
  <p:notesSz cx="6858000" cy="9144000"/>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666666"/>
    <a:srgbClr val="2B3F7B"/>
    <a:srgbClr val="9C277B"/>
    <a:srgbClr val="D4652D"/>
    <a:srgbClr val="9E3039"/>
    <a:srgbClr val="999999"/>
  </p:clrMru>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9184" autoAdjust="0"/>
    <p:restoredTop sz="68076" autoAdjust="0"/>
  </p:normalViewPr>
  <p:slideViewPr>
    <p:cSldViewPr snapToGrid="0" showGuides="1">
      <p:cViewPr>
        <p:scale>
          <a:sx n="100" d="100"/>
          <a:sy n="100" d="100"/>
        </p:scale>
        <p:origin x="-990" y="-6"/>
      </p:cViewPr>
      <p:guideLst>
        <p:guide orient="horz" pos="4117"/>
        <p:guide orient="horz" pos="190"/>
        <p:guide orient="horz" pos="3834"/>
        <p:guide orient="horz" pos="1065"/>
        <p:guide orient="horz" pos="779"/>
        <p:guide pos="5556"/>
        <p:guide pos="206"/>
        <p:guide pos="2886"/>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showGuides="1">
      <p:cViewPr>
        <p:scale>
          <a:sx n="75" d="100"/>
          <a:sy n="75" d="100"/>
        </p:scale>
        <p:origin x="-4008" y="-3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749300" y="390525"/>
            <a:ext cx="535940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47638" indent="-147638" algn="l" defTabSz="914400" rtl="0" eaLnBrk="1" latinLnBrk="0" hangingPunct="1">
      <a:buClr>
        <a:schemeClr val="accent1"/>
      </a:buClr>
      <a:buSzPct val="80000"/>
      <a:buFont typeface="Wingdings" pitchFamily="2" charset="2"/>
      <a:buChar char="n"/>
      <a:defRPr sz="1200" kern="1200">
        <a:solidFill>
          <a:schemeClr val="tx1"/>
        </a:solidFill>
        <a:latin typeface="+mn-lt"/>
        <a:ea typeface="+mn-ea"/>
        <a:cs typeface="+mn-cs"/>
      </a:defRPr>
    </a:lvl2pPr>
    <a:lvl3pPr marL="361950" indent="-109538" algn="l" defTabSz="914400" rtl="0" eaLnBrk="1" latinLnBrk="0" hangingPunct="1">
      <a:buClr>
        <a:schemeClr val="accent2"/>
      </a:buClr>
      <a:buSzPct val="80000"/>
      <a:buFont typeface="Wingdings" pitchFamily="2" charset="2"/>
      <a:buChar char="n"/>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user/SAPBusinessObjects#g/c/12ED28846A0ED51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12</a:t>
            </a:fld>
            <a:endParaRPr lang="de-DE" sz="1000" b="0" i="0">
              <a:latin typeface="Arial"/>
              <a:ea typeface="+mn-ea"/>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r>
              <a:rPr lang="en-US" sz="1200" b="0" i="0">
                <a:solidFill>
                  <a:srgbClr val="000000"/>
                </a:solidFill>
                <a:latin typeface="Arial"/>
                <a:ea typeface="+mn-ea"/>
                <a:cs typeface="+mn-cs"/>
              </a:rPr>
              <a:t>Итоговый слайд с логотипами компаний,</a:t>
            </a:r>
            <a:r>
              <a:rPr lang="en-US" sz="1200" b="0" i="0" baseline="0">
                <a:solidFill>
                  <a:srgbClr val="000000"/>
                </a:solidFill>
                <a:latin typeface="Arial"/>
                <a:ea typeface="+mn-ea"/>
                <a:cs typeface="+mn-cs"/>
              </a:rPr>
              <a:t> сгруппированными по отраслям. Это отдельный слайд для каждого из клиентов данной подборки.</a:t>
            </a:r>
          </a:p>
          <a:p>
            <a:pPr marL="0" algn="l" defTabSz="914400">
              <a:buNone/>
            </a:pPr>
            <a:endParaRPr lang="en-US" dirty="0" smtClean="0"/>
          </a:p>
          <a:p>
            <a:pPr marL="0" algn="l" defTabSz="914400">
              <a:buNone/>
            </a:pPr>
            <a:r>
              <a:rPr lang="de-DE" sz="1200" b="0" i="0">
                <a:solidFill>
                  <a:srgbClr val="000000"/>
                </a:solidFill>
                <a:latin typeface="Arial"/>
                <a:ea typeface="+mn-ea"/>
                <a:cs typeface="+mn-cs"/>
                <a:hlinkClick r:id="rId3"/>
              </a:rPr>
              <a:t>Новый материал:</a:t>
            </a:r>
            <a:r>
              <a:rPr lang="de-DE" sz="1200" b="0" i="0">
                <a:solidFill>
                  <a:srgbClr val="000000"/>
                </a:solidFill>
                <a:latin typeface="Arial"/>
                <a:ea typeface="+mn-ea"/>
                <a:cs typeface="+mn-cs"/>
              </a:rPr>
              <a:t> 18 видеороликов от клиентов HANA на YouTube</a:t>
            </a:r>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14</a:t>
            </a:fld>
            <a:endParaRPr lang="de-DE" sz="1000" b="0" i="0">
              <a:latin typeface="Arial"/>
              <a:ea typeface="+mn-ea"/>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15</a:t>
            </a:fld>
            <a:endParaRPr lang="de-DE" sz="1000" b="0" i="0">
              <a:latin typeface="Arial"/>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marL="0" algn="l" defTabSz="914400">
              <a:buNone/>
            </a:pPr>
            <a:endParaRPr lang="en-US" sz="1200" b="0" i="0" dirty="0">
              <a:solidFill>
                <a:srgbClr val="000000"/>
              </a:solidFill>
              <a:latin typeface="Arial"/>
              <a:ea typeface="ＭＳ Ｐゴシック"/>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pPr algn="ctr" defTabSz="914400">
              <a:buNone/>
            </a:pPr>
            <a:fld id="{D1440CED-ACEE-4E29-A5FF-7C348278858C}" type="slidenum">
              <a:rPr lang="de-DE" sz="1000" b="0" i="0">
                <a:latin typeface="Arial"/>
                <a:ea typeface="+mn-ea"/>
                <a:cs typeface="+mn-cs"/>
              </a:rPr>
              <a:pPr algn="ctr" defTabSz="914400">
                <a:buNone/>
              </a:pPr>
              <a:t>16</a:t>
            </a:fld>
            <a:endParaRPr lang="de-DE" sz="1000" b="0" i="0">
              <a:latin typeface="Arial"/>
              <a:ea typeface="+mn-ea"/>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57163" indent="-157163">
              <a:spcBef>
                <a:spcPct val="50000"/>
              </a:spcBef>
              <a:buClr>
                <a:srgbClr val="F0AB00"/>
              </a:buClr>
              <a:buSzPct val="80000"/>
              <a:defRPr/>
            </a:pPr>
            <a:endParaRPr lang="en-US" kern="0" dirty="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57163" indent="-157163">
              <a:spcBef>
                <a:spcPct val="50000"/>
              </a:spcBef>
              <a:buClr>
                <a:srgbClr val="F0AB00"/>
              </a:buClr>
              <a:buSzPct val="80000"/>
              <a:defRPr/>
            </a:pPr>
            <a:endParaRPr lang="de-DE" kern="0" dirty="0" smtClean="0">
              <a:ea typeface="Arial Unicode MS" pitchFamily="34" charset="-128"/>
              <a:cs typeface="Arial Unicode MS" pitchFamily="34" charset="-128"/>
            </a:endParaRPr>
          </a:p>
        </p:txBody>
      </p:sp>
      <p:sp>
        <p:nvSpPr>
          <p:cNvPr id="4" name="Slide Number Placeholder 3"/>
          <p:cNvSpPr>
            <a:spLocks noGrp="1"/>
          </p:cNvSpPr>
          <p:nvPr>
            <p:ph type="sldNum" sz="quarter" idx="5"/>
          </p:nvPr>
        </p:nvSpPr>
        <p:spPr/>
        <p:txBody>
          <a:bodyPr/>
          <a:lstStyle/>
          <a:p>
            <a:pPr>
              <a:defRPr/>
            </a:pPr>
            <a:fld id="{FE907374-B206-43E4-88C2-AD07B992B1F3}" type="slidenum">
              <a:rPr lang="de-DE" smtClean="0"/>
              <a:pPr>
                <a:defRPr/>
              </a:pPr>
              <a:t>21</a:t>
            </a:fld>
            <a:endParaRPr lang="de-DE"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759BD1-0182-44AF-986B-497B20F340F3}" type="slidenum">
              <a:rPr lang="de-DE">
                <a:solidFill>
                  <a:prstClr val="black"/>
                </a:solidFill>
              </a:rPr>
              <a:pPr fontAlgn="base">
                <a:spcBef>
                  <a:spcPct val="0"/>
                </a:spcBef>
                <a:spcAft>
                  <a:spcPct val="0"/>
                </a:spcAft>
              </a:pPr>
              <a:t>22</a:t>
            </a:fld>
            <a:endParaRPr lang="de-DE" dirty="0">
              <a:solidFill>
                <a:prstClr val="black"/>
              </a:solidFill>
            </a:endParaRPr>
          </a:p>
        </p:txBody>
      </p:sp>
      <p:sp>
        <p:nvSpPr>
          <p:cNvPr id="54274" name="Slide Image Placeholder 8"/>
          <p:cNvSpPr>
            <a:spLocks noGrp="1" noRot="1" noChangeAspect="1"/>
          </p:cNvSpPr>
          <p:nvPr>
            <p:ph type="sldImg"/>
          </p:nvPr>
        </p:nvSpPr>
        <p:spPr bwMode="auto">
          <a:noFill/>
          <a:ln>
            <a:solidFill>
              <a:srgbClr val="000000"/>
            </a:solidFill>
            <a:miter lim="800000"/>
            <a:headEnd/>
            <a:tailEnd/>
          </a:ln>
        </p:spPr>
      </p:sp>
      <p:sp>
        <p:nvSpPr>
          <p:cNvPr id="54275" name="Notes Placeholder 9"/>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marL="157163" indent="-157163">
              <a:spcBef>
                <a:spcPct val="50000"/>
              </a:spcBef>
              <a:buClr>
                <a:schemeClr val="tx2"/>
              </a:buClr>
              <a:buSzPct val="100000"/>
              <a:buFont typeface="Wingdings" pitchFamily="2" charset="2"/>
              <a:buChar char="§"/>
              <a:defRPr/>
            </a:pPr>
            <a:endParaRPr lang="en-US" kern="0" dirty="0" smtClean="0">
              <a:ea typeface="Arial Unicode MS" pitchFamily="34" charset="-128"/>
              <a:cs typeface="Arial Unicode MS" pitchFamily="34" charset="-128"/>
            </a:endParaRPr>
          </a:p>
          <a:p>
            <a:pPr>
              <a:defRPr/>
            </a:pPr>
            <a:endParaRPr lang="en-US" dirty="0"/>
          </a:p>
        </p:txBody>
      </p:sp>
      <p:sp>
        <p:nvSpPr>
          <p:cNvPr id="4" name="Slide Number Placeholder 3"/>
          <p:cNvSpPr>
            <a:spLocks noGrp="1"/>
          </p:cNvSpPr>
          <p:nvPr>
            <p:ph type="sldNum" sz="quarter" idx="5"/>
          </p:nvPr>
        </p:nvSpPr>
        <p:spPr/>
        <p:txBody>
          <a:bodyPr/>
          <a:lstStyle/>
          <a:p>
            <a:pPr>
              <a:defRPr/>
            </a:pPr>
            <a:fld id="{C21590B9-6DFB-44EA-B347-078FDFAF2A56}" type="slidenum">
              <a:rPr lang="de-DE" smtClean="0"/>
              <a:pPr>
                <a:defRPr/>
              </a:pPr>
              <a:t>23</a:t>
            </a:fld>
            <a:endParaRPr lang="de-DE"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82BF9B22-77F5-4313-97E1-33E0488A6F01}" type="slidenum">
              <a:rPr lang="de-DE" smtClean="0"/>
              <a:pPr>
                <a:defRPr/>
              </a:pPr>
              <a:t>24</a:t>
            </a:fld>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46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E07794-C19A-497A-9801-B4611697C481}" type="slidenum">
              <a:rPr lang="en-US" smtClean="0"/>
              <a:pPr/>
              <a:t>25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algn="l" defTabSz="914400">
              <a:buNone/>
            </a:pPr>
            <a:endParaRPr lang="ru-RU" sz="1200" b="1" i="0" baseline="0" noProof="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3</a:t>
            </a:fld>
            <a:endParaRPr lang="de-DE" sz="1000" b="0" i="0">
              <a:latin typeface="Arial"/>
              <a:ea typeface="+mn-ea"/>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26</a:t>
            </a:fld>
            <a:endParaRPr lang="de-DE" dirty="0"/>
          </a:p>
        </p:txBody>
      </p:sp>
      <p:sp>
        <p:nvSpPr>
          <p:cNvPr id="15" name="Slide Image Placeholder 14"/>
          <p:cNvSpPr>
            <a:spLocks noGrp="1" noRot="1" noChangeAspect="1"/>
          </p:cNvSpPr>
          <p:nvPr>
            <p:ph type="sldImg"/>
          </p:nvPr>
        </p:nvSpPr>
        <p:spPr/>
      </p:sp>
      <p:sp>
        <p:nvSpPr>
          <p:cNvPr id="16" name="Notes Placeholder 15"/>
          <p:cNvSpPr>
            <a:spLocks noGrp="1"/>
          </p:cNvSpPr>
          <p:nvPr>
            <p:ph type="body" idx="1"/>
          </p:nvPr>
        </p:nvSpPr>
        <p:spPr/>
        <p:txBody>
          <a:bodyPr>
            <a:normAutofit/>
          </a:bodyPr>
          <a:lstStyle/>
          <a:p>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4</a:t>
            </a:fld>
            <a:endParaRPr lang="de-DE" sz="1000" b="0" i="0">
              <a:latin typeface="Arial"/>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bodyPr>
          <a:lstStyle/>
          <a:p>
            <a:pPr marL="0" algn="l" defTabSz="914400">
              <a:buNone/>
            </a:pPr>
            <a:endParaRPr lang="en-US" sz="1600" b="0" i="0" baseline="0" dirty="0">
              <a:solidFill>
                <a:srgbClr val="000000">
                  <a:lumMod val="75000"/>
                  <a:lumOff val="25000"/>
                </a:srgbClr>
              </a:solidFill>
              <a:latin typeface="+mn-lt"/>
              <a:ea typeface="+mn-ea"/>
              <a:cs typeface="+mn-cs"/>
            </a:endParaRPr>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C33C75-E170-4DE2-9969-A8875F718702}" type="slidenum">
              <a:rPr lang="en-US" smtClean="0">
                <a:latin typeface="Arial" charset="0"/>
              </a:rPr>
              <a:pPr fontAlgn="base">
                <a:spcBef>
                  <a:spcPct val="0"/>
                </a:spcBef>
                <a:spcAft>
                  <a:spcPct val="0"/>
                </a:spcAft>
                <a:defRPr/>
              </a:pPr>
              <a:t>5</a:t>
            </a:fld>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p:txBody>
          <a:bodyPr wrap="square" numCol="1" anchor="t" anchorCtr="0" compatLnSpc="1">
            <a:prstTxWarp prst="textNoShape">
              <a:avLst/>
            </a:prstTxWarp>
          </a:bodyPr>
          <a:lstStyle/>
          <a:p>
            <a:pPr marL="0" algn="l" defTabSz="914400">
              <a:spcBef>
                <a:spcPts val="0"/>
              </a:spcBef>
              <a:buNone/>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lgn="ctr" defTabSz="914400">
              <a:spcBef>
                <a:spcPts val="0"/>
              </a:spcBef>
              <a:spcAft>
                <a:spcPts val="0"/>
              </a:spcAft>
              <a:buNone/>
            </a:pPr>
            <a:fld id="{4DC33C75-E170-4DE2-9969-A8875F718702}" type="slidenum">
              <a:rPr lang="en-US" sz="1000" b="0" i="0">
                <a:latin typeface="Arial"/>
                <a:ea typeface="+mn-ea"/>
                <a:cs typeface="+mn-cs"/>
              </a:rPr>
              <a:pPr algn="ctr" defTabSz="914400">
                <a:spcBef>
                  <a:spcPts val="0"/>
                </a:spcBef>
                <a:spcAft>
                  <a:spcPts val="0"/>
                </a:spcAft>
                <a:buNone/>
              </a:pPr>
              <a:t>6</a:t>
            </a:fld>
            <a:endParaRPr lang="en-US" sz="1000" b="0" i="0">
              <a:latin typeface="Arial"/>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algn="l" defTabSz="914400">
              <a:spcBef>
                <a:spcPts val="720"/>
              </a:spcBef>
              <a:buNone/>
            </a:pPr>
            <a:endParaRPr lang="de-DE" sz="1200" b="0" i="0" dirty="0">
              <a:solidFill>
                <a:srgbClr val="000000"/>
              </a:solidFill>
              <a:latin typeface="Arial"/>
              <a:ea typeface="Arial Unicode MS"/>
              <a:cs typeface="Arial Unicode MS"/>
            </a:endParaRPr>
          </a:p>
        </p:txBody>
      </p:sp>
      <p:sp>
        <p:nvSpPr>
          <p:cNvPr id="4" name="Slide Number Placeholder 3"/>
          <p:cNvSpPr>
            <a:spLocks noGrp="1"/>
          </p:cNvSpPr>
          <p:nvPr>
            <p:ph type="sldNum" sz="quarter" idx="10"/>
          </p:nvPr>
        </p:nvSpPr>
        <p:spPr/>
        <p:txBody>
          <a:bodyPr/>
          <a:lstStyle/>
          <a:p>
            <a:pPr algn="ctr" defTabSz="914400">
              <a:buNone/>
            </a:pPr>
            <a:fld id="{F9D42543-B9BE-4C0F-B2D6-590A2C9D517B}" type="slidenum">
              <a:rPr lang="de-DE" sz="1000" b="0" i="0">
                <a:latin typeface="Arial"/>
                <a:ea typeface="+mn-ea"/>
                <a:cs typeface="+mn-cs"/>
              </a:rPr>
              <a:pPr algn="ctr" defTabSz="914400">
                <a:buNone/>
              </a:pPr>
              <a:t>7</a:t>
            </a:fld>
            <a:endParaRPr lang="de-DE" sz="1000" b="0" i="0">
              <a:latin typeface="Arial"/>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lgn="ctr" defTabSz="914400">
              <a:buNone/>
            </a:pPr>
            <a:fld id="{7D8C2C35-2B8A-446E-BEC0-FD36716C29AC}" type="slidenum">
              <a:rPr lang="de-DE" sz="1000" b="0" i="0">
                <a:latin typeface="Arial"/>
                <a:ea typeface="+mn-ea"/>
                <a:cs typeface="+mn-cs"/>
              </a:rPr>
              <a:pPr algn="ctr" defTabSz="914400">
                <a:buNone/>
              </a:pPr>
              <a:t>9</a:t>
            </a:fld>
            <a:endParaRPr lang="de-DE" sz="1000" b="0" i="0">
              <a:latin typeface="Arial"/>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algn="l" defTabSz="914400">
              <a:buNone/>
            </a:pPr>
            <a:endParaRPr lang="en-US" sz="1200" b="0" i="0" baseline="0" dirty="0">
              <a:solidFill>
                <a:srgbClr val="000000"/>
              </a:solidFill>
              <a:latin typeface="Arial"/>
              <a:ea typeface="+mn-ea"/>
              <a:cs typeface="+mn-cs"/>
            </a:endParaRPr>
          </a:p>
        </p:txBody>
      </p:sp>
      <p:sp>
        <p:nvSpPr>
          <p:cNvPr id="4" name="Slide Number Placeholder 3"/>
          <p:cNvSpPr>
            <a:spLocks noGrp="1"/>
          </p:cNvSpPr>
          <p:nvPr>
            <p:ph type="sldNum" sz="quarter" idx="10"/>
          </p:nvPr>
        </p:nvSpPr>
        <p:spPr/>
        <p:txBody>
          <a:bodyPr/>
          <a:lstStyle/>
          <a:p>
            <a:pPr algn="ctr" defTabSz="914400">
              <a:buNone/>
            </a:pPr>
            <a:fld id="{3DDC3005-414C-4560-90E9-9A51E8472C31}" type="slidenum">
              <a:rPr lang="en-US" sz="1000" b="0" i="0">
                <a:latin typeface="Arial"/>
                <a:ea typeface="+mn-ea"/>
                <a:cs typeface="+mn-cs"/>
              </a:rPr>
              <a:pPr algn="ctr" defTabSz="914400">
                <a:buNone/>
              </a:pPr>
              <a:t>10</a:t>
            </a:fld>
            <a:endParaRPr lang="en-US" sz="1000" b="0" i="0">
              <a:latin typeface="Arial"/>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b="1" dirty="0" smtClean="0">
              <a:solidFill>
                <a:srgbClr val="000000"/>
              </a:solidFill>
            </a:endParaRP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2A6A1F-F1D5-449B-9E16-6764EE947FA1}" type="slidenum">
              <a:rPr lang="de-DE">
                <a:latin typeface="Arial" pitchFamily="34" charset="0"/>
              </a:rPr>
              <a:pPr fontAlgn="base">
                <a:spcBef>
                  <a:spcPct val="0"/>
                </a:spcBef>
                <a:spcAft>
                  <a:spcPct val="0"/>
                </a:spcAft>
              </a:pPr>
              <a:t>11</a:t>
            </a:fld>
            <a:endParaRPr lang="de-DE">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7"/>
            <a:ext cx="8494713" cy="4391026"/>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4654800" y="1691999"/>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5745600" y="1690687"/>
            <a:ext cx="3078000" cy="4391025"/>
          </a:xfrm>
        </p:spPr>
        <p:txBody>
          <a:bodyPr tIns="1296000"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0687"/>
            <a:ext cx="5238000" cy="4391025"/>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654800" y="1692000"/>
            <a:ext cx="41652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41652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3575304" y="1692000"/>
            <a:ext cx="5238000" cy="4392000"/>
          </a:xfrm>
        </p:spPr>
        <p:txBody>
          <a:bodyPr vert="horz" lIns="0" tIns="1296000" rIns="0" bIns="0" rtlCol="0" anchor="t" anchorCtr="0">
            <a:noAutofit/>
          </a:bodyPr>
          <a:lstStyle>
            <a:lvl1pPr marL="0" indent="0" algn="ctr" defTabSz="914400" rtl="0" eaLnBrk="1" latinLnBrk="0" hangingPunct="1">
              <a:spcBef>
                <a:spcPts val="1620"/>
              </a:spcBef>
              <a:buClr>
                <a:schemeClr val="accent1"/>
              </a:buClr>
              <a:buSzPct val="80000"/>
              <a:buFontTx/>
              <a:buNone/>
              <a:defRPr lang="de-DE" sz="18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000"/>
            <a:ext cx="3078000" cy="4392000"/>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4654800" y="1690688"/>
            <a:ext cx="4165200" cy="1720800"/>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3490"/>
            <a:ext cx="4165200" cy="2508223"/>
          </a:xfrm>
        </p:spPr>
        <p:txBody>
          <a:bodyPr tIns="504000"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4654800" y="3573490"/>
            <a:ext cx="4165200" cy="2508223"/>
          </a:xfrm>
        </p:spPr>
        <p:txBody>
          <a:bodyPr tIns="504000"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1998"/>
            <a:ext cx="8496000" cy="4392000"/>
          </a:xfrm>
        </p:spPr>
        <p:txBody>
          <a:bodyPr tIns="1440000"/>
          <a:lstStyle>
            <a:lvl1pPr algn="ctr">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000"/>
            <a:ext cx="8494713" cy="2816156"/>
          </a:xfrm>
        </p:spPr>
        <p:txBody>
          <a:bodyPr>
            <a:noAutofit/>
          </a:bodyPr>
          <a:lstStyle>
            <a:lvl1pPr>
              <a:spcBef>
                <a:spcPts val="18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with picture">
    <p:bg bwMode="gray">
      <p:bgPr>
        <a:solidFill>
          <a:schemeClr val="accent1"/>
        </a:solidFill>
        <a:effectLst/>
      </p:bgPr>
    </p:bg>
    <p:spTree>
      <p:nvGrpSpPr>
        <p:cNvPr id="1" name=""/>
        <p:cNvGrpSpPr/>
        <p:nvPr/>
      </p:nvGrpSpPr>
      <p:grpSpPr>
        <a:xfrm>
          <a:off x="0" y="0"/>
          <a:ext cx="0" cy="0"/>
          <a:chOff x="0" y="0"/>
          <a:chExt cx="0" cy="0"/>
        </a:xfrm>
      </p:grpSpPr>
      <p:grpSp>
        <p:nvGrpSpPr>
          <p:cNvPr id="9" name="Group 8"/>
          <p:cNvGrpSpPr/>
          <p:nvPr userDrawn="1"/>
        </p:nvGrpSpPr>
        <p:grpSpPr>
          <a:xfrm>
            <a:off x="324000" y="-1"/>
            <a:ext cx="8496000" cy="6535739"/>
            <a:chOff x="324000" y="-1"/>
            <a:chExt cx="8496000" cy="6535739"/>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8613" y="6081713"/>
              <a:ext cx="916953" cy="454025"/>
            </a:xfrm>
            <a:prstGeom prst="rect">
              <a:avLst/>
            </a:prstGeom>
          </p:spPr>
        </p:pic>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sz="3000" dirty="0" smtClean="0"/>
              <a:t>Alternate Presentation Title</a:t>
            </a:r>
            <a:br>
              <a:rPr lang="en-US" sz="3000" dirty="0" smtClean="0"/>
            </a:br>
            <a:r>
              <a:rPr lang="en-US" sz="3000"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000"/>
            <a:ext cx="4165200" cy="4358116"/>
          </a:xfrm>
          <a:prstGeom prst="rect">
            <a:avLst/>
          </a:prstGeom>
          <a:noFill/>
        </p:spPr>
        <p:txBody>
          <a:bodyPr wrap="square" lIns="0" tIns="0" rIns="0" bIns="0" rtlCol="0">
            <a:spAutoFit/>
          </a:bodyPr>
          <a:lstStyle/>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Some software products marketed by SAP AG and its distributors contain proprietary software components of other software vendors.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Microsoft, Windows, Excel, Outlook, and PowerPoint are registered trademarks of Microsoft Corporation.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Linux is the registered trademark of Linus Torvalds in the U.S. and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Adobe, the Adobe logo, Acrobat, PostScript, and Reader are either trademarks or registered trademarks of Adobe Systems Incorporated in the United States and/or other countries.</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Oracle is a registered trademark of Oracle Corporation.</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UNIX, X/Open, OSF/1, and Motif are registered trademarks of the Open Group.</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Citrix, ICA, Program Neighborhood, MetaFrame, WinFrame, VideoFrame, and MultiWin are trademarks or registered trademarks of Citrix 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HTML, XML, XHTML and W3C are trademarks or registered trademarks of W3C®, World Wide Web Consortium, Massachusetts Institute of Technology.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 is a registered trademark of Sun Microsystems, Inc.</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mn-lt"/>
                <a:ea typeface="MS PGothic" pitchFamily="34" charset="-128"/>
                <a:cs typeface="+mn-cs"/>
              </a:rPr>
              <a:t>JavaScript is a registered trademark of Sun Microsystems, Inc., used under license for technology invented and implemented by Netscape. </a:t>
            </a:r>
            <a:endParaRPr lang="de-DE" sz="800" kern="1200" noProof="1" smtClean="0">
              <a:solidFill>
                <a:schemeClr val="tx1"/>
              </a:solidFill>
              <a:latin typeface="+mn-lt"/>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mn-lt"/>
                <a:ea typeface="MS PGothic" pitchFamily="34" charset="-128"/>
                <a:cs typeface="+mn-cs"/>
              </a:rPr>
              <a:t>SAP, R/3, SAP NetWeaver, Duet, PartnerEdge, ByDesign, SAP BusinessObjects Explorer, StreamWork,</a:t>
            </a:r>
            <a:r>
              <a:rPr lang="en-US" sz="800" kern="1200" baseline="0" noProof="1" smtClean="0">
                <a:solidFill>
                  <a:schemeClr val="tx1"/>
                </a:solidFill>
                <a:latin typeface="+mn-lt"/>
                <a:ea typeface="MS PGothic" pitchFamily="34" charset="-128"/>
                <a:cs typeface="+mn-cs"/>
              </a:rPr>
              <a:t> </a:t>
            </a:r>
            <a:r>
              <a:rPr lang="en-US" sz="800" kern="1200" noProof="1" smtClean="0">
                <a:solidFill>
                  <a:schemeClr val="tx1"/>
                </a:solidFill>
                <a:latin typeface="+mn-lt"/>
                <a:ea typeface="MS PGothic" pitchFamily="34" charset="-128"/>
                <a:cs typeface="+mn-cs"/>
              </a:rPr>
              <a:t>and other SAP products and services mentioned herein as well as their respective logos are trademarks or registered trademarks of SAP AG in Germany and other countries.</a:t>
            </a:r>
            <a:endParaRPr lang="de-DE" sz="800" kern="1200" noProof="1" smtClean="0">
              <a:solidFill>
                <a:schemeClr val="tx1"/>
              </a:solidFill>
              <a:latin typeface="+mn-lt"/>
              <a:ea typeface="MS PGothic" pitchFamily="34" charset="-128"/>
              <a:cs typeface="+mn-cs"/>
            </a:endParaRPr>
          </a:p>
        </p:txBody>
      </p:sp>
      <p:sp>
        <p:nvSpPr>
          <p:cNvPr id="11" name="TextBox 10"/>
          <p:cNvSpPr txBox="1"/>
          <p:nvPr userDrawn="1"/>
        </p:nvSpPr>
        <p:spPr bwMode="gray">
          <a:xfrm>
            <a:off x="324000" y="324000"/>
            <a:ext cx="5311198" cy="756000"/>
          </a:xfrm>
          <a:prstGeom prst="rect">
            <a:avLst/>
          </a:prstGeom>
        </p:spPr>
        <p:txBody>
          <a:bodyPr vert="horz" lIns="0" tIns="0" rIns="0" bIns="0" rtlCol="0" anchor="ctr" anchorCtr="0">
            <a:noAutofit/>
          </a:bodyPr>
          <a:lstStyle/>
          <a:p>
            <a:pPr algn="l" defTabSz="914400" rtl="0" eaLnBrk="1" latinLnBrk="0" hangingPunct="1">
              <a:spcBef>
                <a:spcPct val="0"/>
              </a:spcBef>
              <a:buNone/>
            </a:pPr>
            <a:r>
              <a:rPr lang="en-GB" sz="2400" b="1" kern="1200" noProof="0" dirty="0" smtClean="0">
                <a:solidFill>
                  <a:schemeClr val="accent2"/>
                </a:solidFill>
                <a:latin typeface="+mj-lt"/>
                <a:ea typeface="+mj-ea"/>
                <a:cs typeface="+mj-cs"/>
              </a:rPr>
              <a:t>© </a:t>
            </a:r>
            <a:r>
              <a:rPr lang="de-DE" sz="2400" b="1" kern="1200" noProof="0" dirty="0" smtClean="0">
                <a:solidFill>
                  <a:schemeClr val="accent2"/>
                </a:solidFill>
                <a:latin typeface="+mj-lt"/>
                <a:ea typeface="+mj-ea"/>
                <a:cs typeface="+mj-cs"/>
              </a:rPr>
              <a:t>2011 SAP AG. All rights reserved</a:t>
            </a:r>
          </a:p>
        </p:txBody>
      </p:sp>
      <p:sp>
        <p:nvSpPr>
          <p:cNvPr id="6" name="TextBox 5"/>
          <p:cNvSpPr txBox="1"/>
          <p:nvPr userDrawn="1"/>
        </p:nvSpPr>
        <p:spPr bwMode="gray">
          <a:xfrm>
            <a:off x="4654800" y="1692000"/>
            <a:ext cx="4165200" cy="3867725"/>
          </a:xfrm>
          <a:prstGeom prst="rect">
            <a:avLst/>
          </a:prstGeom>
          <a:noFill/>
        </p:spPr>
        <p:txBody>
          <a:bodyPr wrap="square" lIns="0" tIns="0" rIns="0" bIns="0" rtlCol="0">
            <a:spAutoFit/>
          </a:bodyPr>
          <a:lstStyle/>
          <a:p>
            <a:pPr marL="0" algn="l" defTabSz="914400" rtl="0" eaLnBrk="1" fontAlgn="t" latinLnBrk="0" hangingPunct="1">
              <a:lnSpc>
                <a:spcPct val="95000"/>
              </a:lnSpc>
              <a:spcBef>
                <a:spcPts val="400"/>
              </a:spcBef>
            </a:pPr>
            <a:r>
              <a:rPr lang="en-US" sz="8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GB" sz="8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This document is a preliminary version and not subject to your license agreement or any other agreement with SAP. This document contains only intended strategies, developments, and functionalities of the SAP® product and is not intended to be binding upon SAP to any particular course of business, product strategy, and/or development. Please note that this document is subject to change and may be changed by SAP at any time without notice.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assumes no responsibility for errors or omissions in this document. SAP does not warrant the accuracy or completeness of the information, text, graphics, links, or other items contained within this material. This document is provided without a warranty of any kind, either express or implied, including but not limited to the implied warranties of merchantability, fitness for a particular purpose, or non-infringement.</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SAP shall have no liability for damages of any kind including without limitation direct, special, indirect, or consequential damages that may result from the use of these materials. This limitation shall not apply in cases of intent or gross negligence.</a:t>
            </a:r>
            <a:endParaRPr lang="de-DE" sz="800" kern="1200" noProof="1" smtClean="0">
              <a:solidFill>
                <a:schemeClr val="tx1"/>
              </a:solidFill>
              <a:latin typeface="Arial"/>
              <a:ea typeface="MS PGothic" pitchFamily="34" charset="-128"/>
              <a:cs typeface="+mn-cs"/>
            </a:endParaRPr>
          </a:p>
          <a:p>
            <a:pPr marL="0" algn="l" defTabSz="914400" rtl="0" eaLnBrk="1" latinLnBrk="0" hangingPunct="1">
              <a:lnSpc>
                <a:spcPct val="95000"/>
              </a:lnSpc>
              <a:spcBef>
                <a:spcPts val="400"/>
              </a:spcBef>
            </a:pPr>
            <a:r>
              <a:rPr lang="en-US" sz="800" kern="1200" noProof="1" smtClean="0">
                <a:solidFill>
                  <a:schemeClr val="tx1"/>
                </a:solidFill>
                <a:latin typeface="Arial"/>
                <a:ea typeface="MS PGothic" pitchFamily="34" charset="-128"/>
                <a:cs typeface="+mn-cs"/>
              </a:rPr>
              <a:t>The statutory liability for personal injury and defective products is not affected. SAP has no control over the information that you may access through the use of hot links contained in these materials and does not endorse your use of third-party Web pages nor provide any warranty whatsoever relating to third-party Web pages.</a:t>
            </a:r>
            <a:endParaRPr lang="en-US" sz="800" kern="1200" noProof="1">
              <a:solidFill>
                <a:schemeClr val="tx1"/>
              </a:solidFill>
              <a:latin typeface="Arial"/>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Divider Slide with Content">
    <p:spTree>
      <p:nvGrpSpPr>
        <p:cNvPr id="1" name=""/>
        <p:cNvGrpSpPr/>
        <p:nvPr/>
      </p:nvGrpSpPr>
      <p:grpSpPr>
        <a:xfrm>
          <a:off x="0" y="0"/>
          <a:ext cx="0" cy="0"/>
          <a:chOff x="0" y="0"/>
          <a:chExt cx="0" cy="0"/>
        </a:xfrm>
      </p:grpSpPr>
      <p:sp>
        <p:nvSpPr>
          <p:cNvPr id="8" name="Rectangle 7"/>
          <p:cNvSpPr/>
          <p:nvPr/>
        </p:nvSpPr>
        <p:spPr bwMode="gray">
          <a:xfrm>
            <a:off x="151200" y="981075"/>
            <a:ext cx="8841600" cy="5725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1"/>
          </p:nvPr>
        </p:nvSpPr>
        <p:spPr>
          <a:xfrm>
            <a:off x="604800" y="1724025"/>
            <a:ext cx="7967700" cy="4276725"/>
          </a:xfrm>
        </p:spPr>
        <p:txBody>
          <a:bodyPr/>
          <a:lstStyle>
            <a:lvl1pPr marL="342900" indent="-342900">
              <a:spcBef>
                <a:spcPts val="3600"/>
              </a:spcBef>
              <a:buClrTx/>
              <a:buSzPct val="100000"/>
              <a:buFont typeface="+mj-lt"/>
              <a:buAutoNum type="arabicPeriod"/>
              <a:defRPr sz="2400">
                <a:solidFill>
                  <a:schemeClr val="accent2"/>
                </a:solidFill>
              </a:defRPr>
            </a:lvl1pPr>
            <a:lvl2pPr marL="812800" indent="-279400">
              <a:defRPr sz="2000">
                <a:solidFill>
                  <a:schemeClr val="accent2"/>
                </a:solidFill>
              </a:defRPr>
            </a:lvl2pPr>
          </a:lstStyle>
          <a:p>
            <a:pPr lvl="0"/>
            <a:r>
              <a:rPr lang="en-US" smtClean="0"/>
              <a:t>Click to edit Master text styles</a:t>
            </a:r>
          </a:p>
          <a:p>
            <a:pPr lvl="1"/>
            <a:r>
              <a:rPr lang="en-US" smtClean="0"/>
              <a:t>Second level</a:t>
            </a:r>
          </a:p>
        </p:txBody>
      </p:sp>
      <p:sp>
        <p:nvSpPr>
          <p:cNvPr id="15" name="Rectangle 14"/>
          <p:cNvSpPr/>
          <p:nvPr userDrawn="1"/>
        </p:nvSpPr>
        <p:spPr bwMode="gray">
          <a:xfrm>
            <a:off x="151200" y="151200"/>
            <a:ext cx="8840788" cy="900000"/>
          </a:xfrm>
          <a:prstGeom prst="rect">
            <a:avLst/>
          </a:prstGeom>
          <a:solidFill>
            <a:schemeClr val="accent1"/>
          </a:solidFill>
          <a:ln w="9525" algn="ctr">
            <a:noFill/>
            <a:miter lim="800000"/>
            <a:headEnd/>
            <a:tailEnd/>
          </a:ln>
        </p:spPr>
        <p:txBody>
          <a:bodyPr lIns="360000" tIns="36000" rIns="90000" bIns="36000" rtlCol="0" anchor="ctr">
            <a:noAutofit/>
          </a:bodyPr>
          <a:lstStyle/>
          <a:p>
            <a:pPr marR="0" algn="l" defTabSz="914400" eaLnBrk="1" fontAlgn="base" latinLnBrk="0" hangingPunct="1">
              <a:lnSpc>
                <a:spcPct val="100000"/>
              </a:lnSpc>
              <a:spcBef>
                <a:spcPct val="50000"/>
              </a:spcBef>
              <a:spcAft>
                <a:spcPct val="0"/>
              </a:spcAft>
              <a:buClr>
                <a:srgbClr val="F0AB00"/>
              </a:buClr>
              <a:buSzPct val="80000"/>
              <a:tabLst/>
            </a:pPr>
            <a:r>
              <a:rPr kumimoji="0" lang="ru-RU" sz="24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План выступления</a:t>
            </a:r>
            <a:endParaRPr kumimoji="0" lang="en-US" sz="24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sp>
        <p:nvSpPr>
          <p:cNvPr id="18" name="TextBox 17"/>
          <p:cNvSpPr txBox="1"/>
          <p:nvPr userDrawn="1"/>
        </p:nvSpPr>
        <p:spPr bwMode="gray">
          <a:xfrm>
            <a:off x="151201" y="6724800"/>
            <a:ext cx="1869423" cy="107722"/>
          </a:xfrm>
          <a:prstGeom prst="rect">
            <a:avLst/>
          </a:prstGeom>
          <a:noFill/>
        </p:spPr>
        <p:txBody>
          <a:bodyPr wrap="none" lIns="0" tIns="0" rIns="0" bIns="0" rtlCol="0">
            <a:spAutoFit/>
          </a:bodyPr>
          <a:lstStyle/>
          <a:p>
            <a:pPr marL="93663" indent="-93663" algn="l">
              <a:buClr>
                <a:schemeClr val="accent2"/>
              </a:buClr>
              <a:buFont typeface="Arial" pitchFamily="34" charset="0"/>
              <a:buChar char="©"/>
            </a:pPr>
            <a:r>
              <a:rPr lang="en-US" sz="700" noProof="0" dirty="0" smtClean="0">
                <a:solidFill>
                  <a:schemeClr val="accent2"/>
                </a:solidFill>
              </a:rPr>
              <a:t>2010 SAP AG. All rights reserved. </a:t>
            </a:r>
            <a:r>
              <a:rPr lang="en-US" sz="700" baseline="0" noProof="0" dirty="0" smtClean="0">
                <a:solidFill>
                  <a:schemeClr val="accent2"/>
                </a:solidFill>
              </a:rPr>
              <a:t>/ Page </a:t>
            </a:r>
            <a:fld id="{0BDC132A-5C91-4078-9777-31DA19A62E0A}" type="slidenum">
              <a:rPr lang="en-US" sz="700" baseline="0" noProof="0" smtClean="0">
                <a:solidFill>
                  <a:schemeClr val="accent2"/>
                </a:solidFill>
              </a:rPr>
              <a:pPr marL="93663" indent="-93663" algn="l">
                <a:buClr>
                  <a:schemeClr val="accent2"/>
                </a:buClr>
                <a:buFont typeface="Arial" pitchFamily="34" charset="0"/>
                <a:buChar char="©"/>
              </a:pPr>
              <a:t>‹#›</a:t>
            </a:fld>
            <a:endParaRPr lang="en-US" sz="700" noProof="0" dirty="0" smtClean="0">
              <a:solidFill>
                <a:schemeClr val="accent2"/>
              </a:solidFill>
            </a:endParaRPr>
          </a:p>
        </p:txBody>
      </p:sp>
      <p:sp>
        <p:nvSpPr>
          <p:cNvPr id="10" name="Right Triangle 9"/>
          <p:cNvSpPr>
            <a:spLocks noChangeAspect="1"/>
          </p:cNvSpPr>
          <p:nvPr userDrawn="1"/>
        </p:nvSpPr>
        <p:spPr bwMode="white">
          <a:xfrm rot="16200000">
            <a:off x="8562775" y="6274799"/>
            <a:ext cx="432000" cy="432000"/>
          </a:xfrm>
          <a:prstGeom prst="rtTriangle">
            <a:avLst/>
          </a:prstGeom>
          <a:solidFill>
            <a:schemeClr val="bg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 Strategies">
    <p:spTree>
      <p:nvGrpSpPr>
        <p:cNvPr id="1" name=""/>
        <p:cNvGrpSpPr/>
        <p:nvPr/>
      </p:nvGrpSpPr>
      <p:grpSpPr>
        <a:xfrm>
          <a:off x="0" y="0"/>
          <a:ext cx="0" cy="0"/>
          <a:chOff x="0" y="0"/>
          <a:chExt cx="0" cy="0"/>
        </a:xfrm>
      </p:grpSpPr>
      <p:sp>
        <p:nvSpPr>
          <p:cNvPr id="28" name="Picture Placeholder 27"/>
          <p:cNvSpPr>
            <a:spLocks noGrp="1"/>
          </p:cNvSpPr>
          <p:nvPr>
            <p:ph type="pic" sz="quarter" idx="15" hasCustomPrompt="1"/>
          </p:nvPr>
        </p:nvSpPr>
        <p:spPr>
          <a:xfrm>
            <a:off x="323850" y="1970088"/>
            <a:ext cx="2392363" cy="1420812"/>
          </a:xfrm>
          <a:noFill/>
        </p:spPr>
        <p:txBody>
          <a:bodyPr/>
          <a:lstStyle/>
          <a:p>
            <a:r>
              <a:rPr lang="en-US" dirty="0" smtClean="0"/>
              <a:t>Illustration</a:t>
            </a:r>
            <a:endParaRPr lang="en-US" dirty="0"/>
          </a:p>
        </p:txBody>
      </p:sp>
      <p:sp>
        <p:nvSpPr>
          <p:cNvPr id="12" name="Text Placeholder 9"/>
          <p:cNvSpPr>
            <a:spLocks noGrp="1"/>
          </p:cNvSpPr>
          <p:nvPr>
            <p:ph type="body" sz="quarter" idx="12" hasCustomPrompt="1"/>
          </p:nvPr>
        </p:nvSpPr>
        <p:spPr bwMode="gray">
          <a:xfrm>
            <a:off x="6428227" y="3706213"/>
            <a:ext cx="2391774" cy="2186587"/>
          </a:xfrm>
        </p:spPr>
        <p:txBody>
          <a:bodyPr anchor="t" anchorCtr="0"/>
          <a:lstStyle>
            <a:lvl1pPr>
              <a:defRPr sz="1800"/>
            </a:lvl1pPr>
          </a:lstStyle>
          <a:p>
            <a:pPr lvl="0"/>
            <a:r>
              <a:rPr lang="en-US" dirty="0" smtClean="0"/>
              <a:t>Text sentence case</a:t>
            </a:r>
          </a:p>
        </p:txBody>
      </p:sp>
      <p:sp>
        <p:nvSpPr>
          <p:cNvPr id="25" name="Text Placeholder 9"/>
          <p:cNvSpPr>
            <a:spLocks noGrp="1"/>
          </p:cNvSpPr>
          <p:nvPr>
            <p:ph type="body" sz="quarter" idx="13" hasCustomPrompt="1"/>
          </p:nvPr>
        </p:nvSpPr>
        <p:spPr bwMode="gray">
          <a:xfrm>
            <a:off x="3373895" y="3706213"/>
            <a:ext cx="2391774" cy="2186587"/>
          </a:xfrm>
        </p:spPr>
        <p:txBody>
          <a:bodyPr anchor="t" anchorCtr="0"/>
          <a:lstStyle>
            <a:lvl1pPr>
              <a:defRPr sz="1800"/>
            </a:lvl1pPr>
          </a:lstStyle>
          <a:p>
            <a:pPr lvl="0"/>
            <a:r>
              <a:rPr lang="en-US" dirty="0" smtClean="0"/>
              <a:t>Text sentence case</a:t>
            </a:r>
          </a:p>
        </p:txBody>
      </p:sp>
      <p:sp>
        <p:nvSpPr>
          <p:cNvPr id="26" name="Text Placeholder 9"/>
          <p:cNvSpPr>
            <a:spLocks noGrp="1"/>
          </p:cNvSpPr>
          <p:nvPr>
            <p:ph type="body" sz="quarter" idx="14" hasCustomPrompt="1"/>
          </p:nvPr>
        </p:nvSpPr>
        <p:spPr bwMode="gray">
          <a:xfrm>
            <a:off x="324003" y="3706213"/>
            <a:ext cx="2391774" cy="2186587"/>
          </a:xfrm>
        </p:spPr>
        <p:txBody>
          <a:bodyPr anchor="t" anchorCtr="0"/>
          <a:lstStyle>
            <a:lvl1pPr>
              <a:defRPr sz="1800"/>
            </a:lvl1pPr>
          </a:lstStyle>
          <a:p>
            <a:pPr lvl="0"/>
            <a:r>
              <a:rPr lang="en-US" dirty="0" smtClean="0"/>
              <a:t>Text sentence case</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29" name="Picture Placeholder 27"/>
          <p:cNvSpPr>
            <a:spLocks noGrp="1"/>
          </p:cNvSpPr>
          <p:nvPr>
            <p:ph type="pic" sz="quarter" idx="16" hasCustomPrompt="1"/>
          </p:nvPr>
        </p:nvSpPr>
        <p:spPr>
          <a:xfrm>
            <a:off x="3373306" y="1970088"/>
            <a:ext cx="2392363" cy="1420812"/>
          </a:xfrm>
          <a:noFill/>
        </p:spPr>
        <p:txBody>
          <a:bodyPr/>
          <a:lstStyle/>
          <a:p>
            <a:r>
              <a:rPr lang="en-US" dirty="0" smtClean="0"/>
              <a:t>Illustration</a:t>
            </a:r>
            <a:endParaRPr lang="en-US" dirty="0"/>
          </a:p>
        </p:txBody>
      </p:sp>
      <p:sp>
        <p:nvSpPr>
          <p:cNvPr id="30" name="Picture Placeholder 27"/>
          <p:cNvSpPr>
            <a:spLocks noGrp="1"/>
          </p:cNvSpPr>
          <p:nvPr>
            <p:ph type="pic" sz="quarter" idx="17" hasCustomPrompt="1"/>
          </p:nvPr>
        </p:nvSpPr>
        <p:spPr>
          <a:xfrm>
            <a:off x="6428227" y="1970088"/>
            <a:ext cx="2392363" cy="1420812"/>
          </a:xfrm>
          <a:noFill/>
        </p:spPr>
        <p:txBody>
          <a:bodyPr/>
          <a:lstStyle>
            <a:lvl1pPr>
              <a:defRPr/>
            </a:lvl1pPr>
          </a:lstStyle>
          <a:p>
            <a:r>
              <a:rPr lang="en-US" dirty="0" smtClean="0"/>
              <a:t>Illustration</a:t>
            </a:r>
            <a:endParaRPr lang="en-US" dirty="0"/>
          </a:p>
        </p:txBody>
      </p:sp>
    </p:spTree>
    <p:extLst>
      <p:ext uri="{BB962C8B-B14F-4D97-AF65-F5344CB8AC3E}">
        <p14:creationId xmlns="" xmlns:p14="http://schemas.microsoft.com/office/powerpoint/2010/main" val="152926526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2" name="Title 1"/>
          <p:cNvSpPr>
            <a:spLocks noGrp="1"/>
          </p:cNvSpPr>
          <p:nvPr>
            <p:ph type="title"/>
          </p:nvPr>
        </p:nvSpPr>
        <p:spPr bwMode="gray">
          <a:xfrm>
            <a:off x="248776" y="349251"/>
            <a:ext cx="7159744" cy="715963"/>
          </a:xfrm>
          <a:prstGeom prst="rect">
            <a:avLst/>
          </a:prstGeom>
        </p:spPr>
        <p:txBody>
          <a:bodyPr/>
          <a:lstStyle>
            <a:lvl1pPr>
              <a:defRPr>
                <a:solidFill>
                  <a:schemeClr val="tx1">
                    <a:lumMod val="65000"/>
                    <a:lumOff val="35000"/>
                  </a:schemeClr>
                </a:solidFill>
              </a:defRPr>
            </a:lvl1pPr>
          </a:lstStyle>
          <a:p>
            <a:r>
              <a:rPr lang="en-US" noProof="0" dirty="0" smtClean="0"/>
              <a:t>Click to edit Master title style</a:t>
            </a:r>
            <a:endParaRPr lang="de-DE"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CCCCCC"/>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152400" y="2987675"/>
            <a:ext cx="8839200" cy="3713163"/>
          </a:xfrm>
          <a:prstGeom prst="rect">
            <a:avLst/>
          </a:prstGeom>
          <a:solidFill>
            <a:schemeClr val="bg1"/>
          </a:solidFill>
          <a:ln w="9525">
            <a:noFill/>
            <a:prstDash val="sysDot"/>
            <a:miter lim="800000"/>
            <a:headEnd/>
            <a:tailEnd/>
          </a:ln>
        </p:spPr>
        <p:txBody>
          <a:bodyPr wrap="none" anchor="ct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5" name="Rectangle 3"/>
          <p:cNvSpPr>
            <a:spLocks noChangeArrowheads="1"/>
          </p:cNvSpPr>
          <p:nvPr/>
        </p:nvSpPr>
        <p:spPr bwMode="gray">
          <a:xfrm>
            <a:off x="152400" y="152400"/>
            <a:ext cx="8839200" cy="2738438"/>
          </a:xfrm>
          <a:prstGeom prst="rect">
            <a:avLst/>
          </a:prstGeom>
          <a:solidFill>
            <a:schemeClr val="accent1"/>
          </a:solidFill>
          <a:ln w="9525">
            <a:noFill/>
            <a:miter lim="800000"/>
            <a:headEnd/>
            <a:tailEnd/>
          </a:ln>
        </p:spPr>
        <p:txBody>
          <a:bodyPr wrap="none" anchor="ct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6" name="Freeform 28"/>
          <p:cNvSpPr>
            <a:spLocks/>
          </p:cNvSpPr>
          <p:nvPr/>
        </p:nvSpPr>
        <p:spPr bwMode="gray">
          <a:xfrm>
            <a:off x="8545513" y="6259513"/>
            <a:ext cx="457200" cy="457200"/>
          </a:xfrm>
          <a:custGeom>
            <a:avLst/>
            <a:gdLst/>
            <a:ahLst/>
            <a:cxnLst>
              <a:cxn ang="0">
                <a:pos x="288" y="0"/>
              </a:cxn>
              <a:cxn ang="0">
                <a:pos x="0" y="288"/>
              </a:cxn>
              <a:cxn ang="0">
                <a:pos x="288" y="288"/>
              </a:cxn>
              <a:cxn ang="0">
                <a:pos x="288" y="0"/>
              </a:cxn>
            </a:cxnLst>
            <a:rect l="0" t="0" r="r" b="b"/>
            <a:pathLst>
              <a:path w="288" h="288">
                <a:moveTo>
                  <a:pt x="288" y="0"/>
                </a:moveTo>
                <a:lnTo>
                  <a:pt x="0" y="288"/>
                </a:lnTo>
                <a:lnTo>
                  <a:pt x="288" y="288"/>
                </a:lnTo>
                <a:lnTo>
                  <a:pt x="288" y="0"/>
                </a:lnTo>
                <a:close/>
              </a:path>
            </a:pathLst>
          </a:custGeom>
          <a:solidFill>
            <a:srgbClr val="CCCCCC"/>
          </a:solidFill>
          <a:ln w="9525">
            <a:noFill/>
            <a:round/>
            <a:headEnd/>
            <a:tailEnd/>
          </a:ln>
        </p:spPr>
        <p:txBody>
          <a:bodyPr wrap="none" anchor="ct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grpSp>
        <p:nvGrpSpPr>
          <p:cNvPr id="2" name="Group 45"/>
          <p:cNvGrpSpPr>
            <a:grpSpLocks noChangeAspect="1"/>
          </p:cNvGrpSpPr>
          <p:nvPr/>
        </p:nvGrpSpPr>
        <p:grpSpPr bwMode="auto">
          <a:xfrm>
            <a:off x="4787900" y="6270625"/>
            <a:ext cx="4203700" cy="431800"/>
            <a:chOff x="3016" y="3950"/>
            <a:chExt cx="2648" cy="272"/>
          </a:xfrm>
        </p:grpSpPr>
        <p:sp>
          <p:nvSpPr>
            <p:cNvPr id="8" name="AutoShape 44"/>
            <p:cNvSpPr>
              <a:spLocks noChangeAspect="1" noChangeArrowheads="1" noTextEdit="1"/>
            </p:cNvSpPr>
            <p:nvPr userDrawn="1"/>
          </p:nvSpPr>
          <p:spPr bwMode="auto">
            <a:xfrm>
              <a:off x="3016" y="3950"/>
              <a:ext cx="2648" cy="272"/>
            </a:xfrm>
            <a:prstGeom prst="rect">
              <a:avLst/>
            </a:prstGeom>
            <a:noFill/>
            <a:ln w="9525">
              <a:noFill/>
              <a:miter lim="800000"/>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9" name="Freeform 46"/>
            <p:cNvSpPr>
              <a:spLocks/>
            </p:cNvSpPr>
            <p:nvPr userDrawn="1"/>
          </p:nvSpPr>
          <p:spPr bwMode="auto">
            <a:xfrm>
              <a:off x="5116" y="3950"/>
              <a:ext cx="548" cy="272"/>
            </a:xfrm>
            <a:custGeom>
              <a:avLst/>
              <a:gdLst/>
              <a:ahLst/>
              <a:cxnLst>
                <a:cxn ang="0">
                  <a:pos x="0" y="272"/>
                </a:cxn>
                <a:cxn ang="0">
                  <a:pos x="276" y="272"/>
                </a:cxn>
                <a:cxn ang="0">
                  <a:pos x="548" y="0"/>
                </a:cxn>
                <a:cxn ang="0">
                  <a:pos x="0" y="0"/>
                </a:cxn>
                <a:cxn ang="0">
                  <a:pos x="0" y="272"/>
                </a:cxn>
              </a:cxnLst>
              <a:rect l="0" t="0" r="r" b="b"/>
              <a:pathLst>
                <a:path w="548" h="272">
                  <a:moveTo>
                    <a:pt x="0" y="272"/>
                  </a:moveTo>
                  <a:lnTo>
                    <a:pt x="276" y="272"/>
                  </a:lnTo>
                  <a:lnTo>
                    <a:pt x="548" y="0"/>
                  </a:lnTo>
                  <a:lnTo>
                    <a:pt x="0" y="0"/>
                  </a:lnTo>
                  <a:lnTo>
                    <a:pt x="0" y="272"/>
                  </a:lnTo>
                  <a:close/>
                </a:path>
              </a:pathLst>
            </a:custGeom>
            <a:solidFill>
              <a:srgbClr val="04357B"/>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0" name="Freeform 47"/>
            <p:cNvSpPr>
              <a:spLocks/>
            </p:cNvSpPr>
            <p:nvPr userDrawn="1"/>
          </p:nvSpPr>
          <p:spPr bwMode="auto">
            <a:xfrm>
              <a:off x="5116" y="3950"/>
              <a:ext cx="548" cy="272"/>
            </a:xfrm>
            <a:custGeom>
              <a:avLst/>
              <a:gdLst/>
              <a:ahLst/>
              <a:cxnLst>
                <a:cxn ang="0">
                  <a:pos x="0" y="272"/>
                </a:cxn>
                <a:cxn ang="0">
                  <a:pos x="276" y="272"/>
                </a:cxn>
                <a:cxn ang="0">
                  <a:pos x="548" y="0"/>
                </a:cxn>
                <a:cxn ang="0">
                  <a:pos x="0" y="0"/>
                </a:cxn>
                <a:cxn ang="0">
                  <a:pos x="0" y="272"/>
                </a:cxn>
              </a:cxnLst>
              <a:rect l="0" t="0" r="r" b="b"/>
              <a:pathLst>
                <a:path w="548" h="272">
                  <a:moveTo>
                    <a:pt x="0" y="272"/>
                  </a:moveTo>
                  <a:lnTo>
                    <a:pt x="276" y="272"/>
                  </a:lnTo>
                  <a:lnTo>
                    <a:pt x="548" y="0"/>
                  </a:lnTo>
                  <a:lnTo>
                    <a:pt x="0" y="0"/>
                  </a:lnTo>
                  <a:lnTo>
                    <a:pt x="0" y="272"/>
                  </a:lnTo>
                </a:path>
              </a:pathLst>
            </a:custGeom>
            <a:no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1" name="Freeform 48"/>
            <p:cNvSpPr>
              <a:spLocks noEditPoints="1"/>
            </p:cNvSpPr>
            <p:nvPr userDrawn="1"/>
          </p:nvSpPr>
          <p:spPr bwMode="auto">
            <a:xfrm>
              <a:off x="5122" y="3998"/>
              <a:ext cx="394" cy="173"/>
            </a:xfrm>
            <a:custGeom>
              <a:avLst/>
              <a:gdLst/>
              <a:ahLst/>
              <a:cxnLst>
                <a:cxn ang="0">
                  <a:pos x="264" y="131"/>
                </a:cxn>
                <a:cxn ang="0">
                  <a:pos x="130" y="111"/>
                </a:cxn>
                <a:cxn ang="0">
                  <a:pos x="123" y="93"/>
                </a:cxn>
                <a:cxn ang="0">
                  <a:pos x="102" y="76"/>
                </a:cxn>
                <a:cxn ang="0">
                  <a:pos x="77" y="67"/>
                </a:cxn>
                <a:cxn ang="0">
                  <a:pos x="50" y="53"/>
                </a:cxn>
                <a:cxn ang="0">
                  <a:pos x="47" y="48"/>
                </a:cxn>
                <a:cxn ang="0">
                  <a:pos x="61" y="37"/>
                </a:cxn>
                <a:cxn ang="0">
                  <a:pos x="78" y="38"/>
                </a:cxn>
                <a:cxn ang="0">
                  <a:pos x="110" y="48"/>
                </a:cxn>
                <a:cxn ang="0">
                  <a:pos x="115" y="9"/>
                </a:cxn>
                <a:cxn ang="0">
                  <a:pos x="67" y="0"/>
                </a:cxn>
                <a:cxn ang="0">
                  <a:pos x="51" y="1"/>
                </a:cxn>
                <a:cxn ang="0">
                  <a:pos x="14" y="20"/>
                </a:cxn>
                <a:cxn ang="0">
                  <a:pos x="4" y="34"/>
                </a:cxn>
                <a:cxn ang="0">
                  <a:pos x="0" y="52"/>
                </a:cxn>
                <a:cxn ang="0">
                  <a:pos x="11" y="82"/>
                </a:cxn>
                <a:cxn ang="0">
                  <a:pos x="28" y="94"/>
                </a:cxn>
                <a:cxn ang="0">
                  <a:pos x="56" y="106"/>
                </a:cxn>
                <a:cxn ang="0">
                  <a:pos x="81" y="117"/>
                </a:cxn>
                <a:cxn ang="0">
                  <a:pos x="84" y="123"/>
                </a:cxn>
                <a:cxn ang="0">
                  <a:pos x="80" y="132"/>
                </a:cxn>
                <a:cxn ang="0">
                  <a:pos x="62" y="138"/>
                </a:cxn>
                <a:cxn ang="0">
                  <a:pos x="41" y="135"/>
                </a:cxn>
                <a:cxn ang="0">
                  <a:pos x="0" y="157"/>
                </a:cxn>
                <a:cxn ang="0">
                  <a:pos x="30" y="169"/>
                </a:cxn>
                <a:cxn ang="0">
                  <a:pos x="65" y="173"/>
                </a:cxn>
                <a:cxn ang="0">
                  <a:pos x="91" y="169"/>
                </a:cxn>
                <a:cxn ang="0">
                  <a:pos x="111" y="158"/>
                </a:cxn>
                <a:cxn ang="0">
                  <a:pos x="158" y="171"/>
                </a:cxn>
                <a:cxn ang="0">
                  <a:pos x="180" y="149"/>
                </a:cxn>
                <a:cxn ang="0">
                  <a:pos x="208" y="149"/>
                </a:cxn>
                <a:cxn ang="0">
                  <a:pos x="309" y="171"/>
                </a:cxn>
                <a:cxn ang="0">
                  <a:pos x="327" y="119"/>
                </a:cxn>
                <a:cxn ang="0">
                  <a:pos x="367" y="111"/>
                </a:cxn>
                <a:cxn ang="0">
                  <a:pos x="390" y="86"/>
                </a:cxn>
                <a:cxn ang="0">
                  <a:pos x="394" y="61"/>
                </a:cxn>
                <a:cxn ang="0">
                  <a:pos x="385" y="26"/>
                </a:cxn>
                <a:cxn ang="0">
                  <a:pos x="352" y="7"/>
                </a:cxn>
                <a:cxn ang="0">
                  <a:pos x="319" y="4"/>
                </a:cxn>
                <a:cxn ang="0">
                  <a:pos x="185" y="112"/>
                </a:cxn>
                <a:cxn ang="0">
                  <a:pos x="195" y="56"/>
                </a:cxn>
                <a:cxn ang="0">
                  <a:pos x="203" y="112"/>
                </a:cxn>
                <a:cxn ang="0">
                  <a:pos x="322" y="82"/>
                </a:cxn>
                <a:cxn ang="0">
                  <a:pos x="322" y="38"/>
                </a:cxn>
                <a:cxn ang="0">
                  <a:pos x="338" y="41"/>
                </a:cxn>
                <a:cxn ang="0">
                  <a:pos x="348" y="50"/>
                </a:cxn>
                <a:cxn ang="0">
                  <a:pos x="351" y="60"/>
                </a:cxn>
                <a:cxn ang="0">
                  <a:pos x="345" y="75"/>
                </a:cxn>
                <a:cxn ang="0">
                  <a:pos x="333" y="80"/>
                </a:cxn>
              </a:cxnLst>
              <a:rect l="0" t="0" r="r" b="b"/>
              <a:pathLst>
                <a:path w="394" h="173">
                  <a:moveTo>
                    <a:pt x="319" y="4"/>
                  </a:moveTo>
                  <a:lnTo>
                    <a:pt x="264" y="4"/>
                  </a:lnTo>
                  <a:lnTo>
                    <a:pt x="264" y="131"/>
                  </a:lnTo>
                  <a:lnTo>
                    <a:pt x="218" y="4"/>
                  </a:lnTo>
                  <a:lnTo>
                    <a:pt x="171" y="4"/>
                  </a:lnTo>
                  <a:lnTo>
                    <a:pt x="130" y="111"/>
                  </a:lnTo>
                  <a:lnTo>
                    <a:pt x="130" y="111"/>
                  </a:lnTo>
                  <a:lnTo>
                    <a:pt x="128" y="101"/>
                  </a:lnTo>
                  <a:lnTo>
                    <a:pt x="123" y="93"/>
                  </a:lnTo>
                  <a:lnTo>
                    <a:pt x="118" y="87"/>
                  </a:lnTo>
                  <a:lnTo>
                    <a:pt x="110" y="82"/>
                  </a:lnTo>
                  <a:lnTo>
                    <a:pt x="102" y="76"/>
                  </a:lnTo>
                  <a:lnTo>
                    <a:pt x="93" y="74"/>
                  </a:lnTo>
                  <a:lnTo>
                    <a:pt x="77" y="67"/>
                  </a:lnTo>
                  <a:lnTo>
                    <a:pt x="77" y="67"/>
                  </a:lnTo>
                  <a:lnTo>
                    <a:pt x="66" y="63"/>
                  </a:lnTo>
                  <a:lnTo>
                    <a:pt x="56" y="59"/>
                  </a:lnTo>
                  <a:lnTo>
                    <a:pt x="50" y="53"/>
                  </a:lnTo>
                  <a:lnTo>
                    <a:pt x="47" y="50"/>
                  </a:lnTo>
                  <a:lnTo>
                    <a:pt x="47" y="48"/>
                  </a:lnTo>
                  <a:lnTo>
                    <a:pt x="47" y="48"/>
                  </a:lnTo>
                  <a:lnTo>
                    <a:pt x="48" y="44"/>
                  </a:lnTo>
                  <a:lnTo>
                    <a:pt x="52" y="39"/>
                  </a:lnTo>
                  <a:lnTo>
                    <a:pt x="61" y="37"/>
                  </a:lnTo>
                  <a:lnTo>
                    <a:pt x="71" y="37"/>
                  </a:lnTo>
                  <a:lnTo>
                    <a:pt x="71" y="37"/>
                  </a:lnTo>
                  <a:lnTo>
                    <a:pt x="78" y="38"/>
                  </a:lnTo>
                  <a:lnTo>
                    <a:pt x="88" y="39"/>
                  </a:lnTo>
                  <a:lnTo>
                    <a:pt x="97" y="42"/>
                  </a:lnTo>
                  <a:lnTo>
                    <a:pt x="110" y="48"/>
                  </a:lnTo>
                  <a:lnTo>
                    <a:pt x="129" y="15"/>
                  </a:lnTo>
                  <a:lnTo>
                    <a:pt x="129" y="15"/>
                  </a:lnTo>
                  <a:lnTo>
                    <a:pt x="115" y="9"/>
                  </a:lnTo>
                  <a:lnTo>
                    <a:pt x="99" y="4"/>
                  </a:lnTo>
                  <a:lnTo>
                    <a:pt x="84" y="1"/>
                  </a:lnTo>
                  <a:lnTo>
                    <a:pt x="67" y="0"/>
                  </a:lnTo>
                  <a:lnTo>
                    <a:pt x="67" y="0"/>
                  </a:lnTo>
                  <a:lnTo>
                    <a:pt x="67" y="0"/>
                  </a:lnTo>
                  <a:lnTo>
                    <a:pt x="51" y="1"/>
                  </a:lnTo>
                  <a:lnTo>
                    <a:pt x="37" y="5"/>
                  </a:lnTo>
                  <a:lnTo>
                    <a:pt x="24" y="12"/>
                  </a:lnTo>
                  <a:lnTo>
                    <a:pt x="14" y="20"/>
                  </a:lnTo>
                  <a:lnTo>
                    <a:pt x="14" y="20"/>
                  </a:lnTo>
                  <a:lnTo>
                    <a:pt x="9" y="27"/>
                  </a:lnTo>
                  <a:lnTo>
                    <a:pt x="4" y="34"/>
                  </a:lnTo>
                  <a:lnTo>
                    <a:pt x="2" y="42"/>
                  </a:lnTo>
                  <a:lnTo>
                    <a:pt x="0" y="52"/>
                  </a:lnTo>
                  <a:lnTo>
                    <a:pt x="0" y="52"/>
                  </a:lnTo>
                  <a:lnTo>
                    <a:pt x="2" y="63"/>
                  </a:lnTo>
                  <a:lnTo>
                    <a:pt x="6" y="74"/>
                  </a:lnTo>
                  <a:lnTo>
                    <a:pt x="11" y="82"/>
                  </a:lnTo>
                  <a:lnTo>
                    <a:pt x="20" y="89"/>
                  </a:lnTo>
                  <a:lnTo>
                    <a:pt x="20" y="89"/>
                  </a:lnTo>
                  <a:lnTo>
                    <a:pt x="28" y="94"/>
                  </a:lnTo>
                  <a:lnTo>
                    <a:pt x="37" y="100"/>
                  </a:lnTo>
                  <a:lnTo>
                    <a:pt x="56" y="106"/>
                  </a:lnTo>
                  <a:lnTo>
                    <a:pt x="56" y="106"/>
                  </a:lnTo>
                  <a:lnTo>
                    <a:pt x="67" y="109"/>
                  </a:lnTo>
                  <a:lnTo>
                    <a:pt x="76" y="113"/>
                  </a:lnTo>
                  <a:lnTo>
                    <a:pt x="81" y="117"/>
                  </a:lnTo>
                  <a:lnTo>
                    <a:pt x="82" y="120"/>
                  </a:lnTo>
                  <a:lnTo>
                    <a:pt x="84" y="123"/>
                  </a:lnTo>
                  <a:lnTo>
                    <a:pt x="84" y="123"/>
                  </a:lnTo>
                  <a:lnTo>
                    <a:pt x="82" y="128"/>
                  </a:lnTo>
                  <a:lnTo>
                    <a:pt x="80" y="132"/>
                  </a:lnTo>
                  <a:lnTo>
                    <a:pt x="80" y="132"/>
                  </a:lnTo>
                  <a:lnTo>
                    <a:pt x="77" y="134"/>
                  </a:lnTo>
                  <a:lnTo>
                    <a:pt x="73" y="137"/>
                  </a:lnTo>
                  <a:lnTo>
                    <a:pt x="62" y="138"/>
                  </a:lnTo>
                  <a:lnTo>
                    <a:pt x="62" y="138"/>
                  </a:lnTo>
                  <a:lnTo>
                    <a:pt x="51" y="137"/>
                  </a:lnTo>
                  <a:lnTo>
                    <a:pt x="41" y="135"/>
                  </a:lnTo>
                  <a:lnTo>
                    <a:pt x="30" y="131"/>
                  </a:lnTo>
                  <a:lnTo>
                    <a:pt x="18" y="124"/>
                  </a:lnTo>
                  <a:lnTo>
                    <a:pt x="0" y="157"/>
                  </a:lnTo>
                  <a:lnTo>
                    <a:pt x="0" y="157"/>
                  </a:lnTo>
                  <a:lnTo>
                    <a:pt x="15" y="164"/>
                  </a:lnTo>
                  <a:lnTo>
                    <a:pt x="30" y="169"/>
                  </a:lnTo>
                  <a:lnTo>
                    <a:pt x="46" y="172"/>
                  </a:lnTo>
                  <a:lnTo>
                    <a:pt x="62" y="173"/>
                  </a:lnTo>
                  <a:lnTo>
                    <a:pt x="65" y="173"/>
                  </a:lnTo>
                  <a:lnTo>
                    <a:pt x="65" y="173"/>
                  </a:lnTo>
                  <a:lnTo>
                    <a:pt x="78" y="172"/>
                  </a:lnTo>
                  <a:lnTo>
                    <a:pt x="91" y="169"/>
                  </a:lnTo>
                  <a:lnTo>
                    <a:pt x="102" y="165"/>
                  </a:lnTo>
                  <a:lnTo>
                    <a:pt x="111" y="158"/>
                  </a:lnTo>
                  <a:lnTo>
                    <a:pt x="111" y="158"/>
                  </a:lnTo>
                  <a:lnTo>
                    <a:pt x="114" y="157"/>
                  </a:lnTo>
                  <a:lnTo>
                    <a:pt x="108" y="171"/>
                  </a:lnTo>
                  <a:lnTo>
                    <a:pt x="158" y="171"/>
                  </a:lnTo>
                  <a:lnTo>
                    <a:pt x="166" y="146"/>
                  </a:lnTo>
                  <a:lnTo>
                    <a:pt x="166" y="146"/>
                  </a:lnTo>
                  <a:lnTo>
                    <a:pt x="180" y="149"/>
                  </a:lnTo>
                  <a:lnTo>
                    <a:pt x="195" y="150"/>
                  </a:lnTo>
                  <a:lnTo>
                    <a:pt x="195" y="150"/>
                  </a:lnTo>
                  <a:lnTo>
                    <a:pt x="208" y="149"/>
                  </a:lnTo>
                  <a:lnTo>
                    <a:pt x="222" y="146"/>
                  </a:lnTo>
                  <a:lnTo>
                    <a:pt x="230" y="171"/>
                  </a:lnTo>
                  <a:lnTo>
                    <a:pt x="309" y="171"/>
                  </a:lnTo>
                  <a:lnTo>
                    <a:pt x="309" y="119"/>
                  </a:lnTo>
                  <a:lnTo>
                    <a:pt x="327" y="119"/>
                  </a:lnTo>
                  <a:lnTo>
                    <a:pt x="327" y="119"/>
                  </a:lnTo>
                  <a:lnTo>
                    <a:pt x="342" y="119"/>
                  </a:lnTo>
                  <a:lnTo>
                    <a:pt x="356" y="115"/>
                  </a:lnTo>
                  <a:lnTo>
                    <a:pt x="367" y="111"/>
                  </a:lnTo>
                  <a:lnTo>
                    <a:pt x="377" y="104"/>
                  </a:lnTo>
                  <a:lnTo>
                    <a:pt x="385" y="96"/>
                  </a:lnTo>
                  <a:lnTo>
                    <a:pt x="390" y="86"/>
                  </a:lnTo>
                  <a:lnTo>
                    <a:pt x="393" y="75"/>
                  </a:lnTo>
                  <a:lnTo>
                    <a:pt x="394" y="61"/>
                  </a:lnTo>
                  <a:lnTo>
                    <a:pt x="394" y="61"/>
                  </a:lnTo>
                  <a:lnTo>
                    <a:pt x="393" y="48"/>
                  </a:lnTo>
                  <a:lnTo>
                    <a:pt x="390" y="35"/>
                  </a:lnTo>
                  <a:lnTo>
                    <a:pt x="385" y="26"/>
                  </a:lnTo>
                  <a:lnTo>
                    <a:pt x="377" y="18"/>
                  </a:lnTo>
                  <a:lnTo>
                    <a:pt x="366" y="11"/>
                  </a:lnTo>
                  <a:lnTo>
                    <a:pt x="352" y="7"/>
                  </a:lnTo>
                  <a:lnTo>
                    <a:pt x="337" y="4"/>
                  </a:lnTo>
                  <a:lnTo>
                    <a:pt x="319" y="4"/>
                  </a:lnTo>
                  <a:lnTo>
                    <a:pt x="319" y="4"/>
                  </a:lnTo>
                  <a:close/>
                  <a:moveTo>
                    <a:pt x="195" y="113"/>
                  </a:moveTo>
                  <a:lnTo>
                    <a:pt x="195" y="113"/>
                  </a:lnTo>
                  <a:lnTo>
                    <a:pt x="185" y="112"/>
                  </a:lnTo>
                  <a:lnTo>
                    <a:pt x="177" y="111"/>
                  </a:lnTo>
                  <a:lnTo>
                    <a:pt x="193" y="56"/>
                  </a:lnTo>
                  <a:lnTo>
                    <a:pt x="195" y="56"/>
                  </a:lnTo>
                  <a:lnTo>
                    <a:pt x="211" y="111"/>
                  </a:lnTo>
                  <a:lnTo>
                    <a:pt x="211" y="111"/>
                  </a:lnTo>
                  <a:lnTo>
                    <a:pt x="203" y="112"/>
                  </a:lnTo>
                  <a:lnTo>
                    <a:pt x="195" y="113"/>
                  </a:lnTo>
                  <a:lnTo>
                    <a:pt x="195" y="113"/>
                  </a:lnTo>
                  <a:close/>
                  <a:moveTo>
                    <a:pt x="322" y="82"/>
                  </a:moveTo>
                  <a:lnTo>
                    <a:pt x="309" y="82"/>
                  </a:lnTo>
                  <a:lnTo>
                    <a:pt x="309" y="38"/>
                  </a:lnTo>
                  <a:lnTo>
                    <a:pt x="322" y="38"/>
                  </a:lnTo>
                  <a:lnTo>
                    <a:pt x="322" y="38"/>
                  </a:lnTo>
                  <a:lnTo>
                    <a:pt x="333" y="39"/>
                  </a:lnTo>
                  <a:lnTo>
                    <a:pt x="338" y="41"/>
                  </a:lnTo>
                  <a:lnTo>
                    <a:pt x="342" y="44"/>
                  </a:lnTo>
                  <a:lnTo>
                    <a:pt x="345" y="46"/>
                  </a:lnTo>
                  <a:lnTo>
                    <a:pt x="348" y="50"/>
                  </a:lnTo>
                  <a:lnTo>
                    <a:pt x="351" y="55"/>
                  </a:lnTo>
                  <a:lnTo>
                    <a:pt x="351" y="60"/>
                  </a:lnTo>
                  <a:lnTo>
                    <a:pt x="351" y="60"/>
                  </a:lnTo>
                  <a:lnTo>
                    <a:pt x="351" y="65"/>
                  </a:lnTo>
                  <a:lnTo>
                    <a:pt x="348" y="71"/>
                  </a:lnTo>
                  <a:lnTo>
                    <a:pt x="345" y="75"/>
                  </a:lnTo>
                  <a:lnTo>
                    <a:pt x="342" y="78"/>
                  </a:lnTo>
                  <a:lnTo>
                    <a:pt x="338" y="79"/>
                  </a:lnTo>
                  <a:lnTo>
                    <a:pt x="333" y="80"/>
                  </a:lnTo>
                  <a:lnTo>
                    <a:pt x="322" y="82"/>
                  </a:lnTo>
                  <a:close/>
                </a:path>
              </a:pathLst>
            </a:custGeom>
            <a:solidFill>
              <a:srgbClr val="FFFFFF"/>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2" name="Freeform 49"/>
            <p:cNvSpPr>
              <a:spLocks/>
            </p:cNvSpPr>
            <p:nvPr userDrawn="1"/>
          </p:nvSpPr>
          <p:spPr bwMode="auto">
            <a:xfrm>
              <a:off x="5122" y="3998"/>
              <a:ext cx="394" cy="173"/>
            </a:xfrm>
            <a:custGeom>
              <a:avLst/>
              <a:gdLst/>
              <a:ahLst/>
              <a:cxnLst>
                <a:cxn ang="0">
                  <a:pos x="264" y="4"/>
                </a:cxn>
                <a:cxn ang="0">
                  <a:pos x="218" y="4"/>
                </a:cxn>
                <a:cxn ang="0">
                  <a:pos x="130" y="111"/>
                </a:cxn>
                <a:cxn ang="0">
                  <a:pos x="128" y="101"/>
                </a:cxn>
                <a:cxn ang="0">
                  <a:pos x="118" y="87"/>
                </a:cxn>
                <a:cxn ang="0">
                  <a:pos x="102" y="76"/>
                </a:cxn>
                <a:cxn ang="0">
                  <a:pos x="77" y="67"/>
                </a:cxn>
                <a:cxn ang="0">
                  <a:pos x="66" y="63"/>
                </a:cxn>
                <a:cxn ang="0">
                  <a:pos x="50" y="53"/>
                </a:cxn>
                <a:cxn ang="0">
                  <a:pos x="47" y="48"/>
                </a:cxn>
                <a:cxn ang="0">
                  <a:pos x="48" y="44"/>
                </a:cxn>
                <a:cxn ang="0">
                  <a:pos x="61" y="37"/>
                </a:cxn>
                <a:cxn ang="0">
                  <a:pos x="71" y="37"/>
                </a:cxn>
                <a:cxn ang="0">
                  <a:pos x="88" y="39"/>
                </a:cxn>
                <a:cxn ang="0">
                  <a:pos x="110" y="48"/>
                </a:cxn>
                <a:cxn ang="0">
                  <a:pos x="129" y="15"/>
                </a:cxn>
                <a:cxn ang="0">
                  <a:pos x="99" y="4"/>
                </a:cxn>
                <a:cxn ang="0">
                  <a:pos x="67" y="0"/>
                </a:cxn>
                <a:cxn ang="0">
                  <a:pos x="67" y="0"/>
                </a:cxn>
                <a:cxn ang="0">
                  <a:pos x="37" y="5"/>
                </a:cxn>
                <a:cxn ang="0">
                  <a:pos x="14" y="20"/>
                </a:cxn>
                <a:cxn ang="0">
                  <a:pos x="9" y="27"/>
                </a:cxn>
                <a:cxn ang="0">
                  <a:pos x="2" y="42"/>
                </a:cxn>
                <a:cxn ang="0">
                  <a:pos x="0" y="52"/>
                </a:cxn>
                <a:cxn ang="0">
                  <a:pos x="6" y="74"/>
                </a:cxn>
                <a:cxn ang="0">
                  <a:pos x="20" y="89"/>
                </a:cxn>
                <a:cxn ang="0">
                  <a:pos x="28" y="94"/>
                </a:cxn>
                <a:cxn ang="0">
                  <a:pos x="56" y="106"/>
                </a:cxn>
                <a:cxn ang="0">
                  <a:pos x="67" y="109"/>
                </a:cxn>
                <a:cxn ang="0">
                  <a:pos x="81" y="117"/>
                </a:cxn>
                <a:cxn ang="0">
                  <a:pos x="84" y="123"/>
                </a:cxn>
                <a:cxn ang="0">
                  <a:pos x="82" y="128"/>
                </a:cxn>
                <a:cxn ang="0">
                  <a:pos x="80" y="132"/>
                </a:cxn>
                <a:cxn ang="0">
                  <a:pos x="73" y="137"/>
                </a:cxn>
                <a:cxn ang="0">
                  <a:pos x="62" y="138"/>
                </a:cxn>
                <a:cxn ang="0">
                  <a:pos x="41" y="135"/>
                </a:cxn>
                <a:cxn ang="0">
                  <a:pos x="18" y="124"/>
                </a:cxn>
                <a:cxn ang="0">
                  <a:pos x="0" y="157"/>
                </a:cxn>
                <a:cxn ang="0">
                  <a:pos x="30" y="169"/>
                </a:cxn>
                <a:cxn ang="0">
                  <a:pos x="62" y="173"/>
                </a:cxn>
                <a:cxn ang="0">
                  <a:pos x="65" y="173"/>
                </a:cxn>
                <a:cxn ang="0">
                  <a:pos x="91" y="169"/>
                </a:cxn>
                <a:cxn ang="0">
                  <a:pos x="111" y="158"/>
                </a:cxn>
                <a:cxn ang="0">
                  <a:pos x="114" y="157"/>
                </a:cxn>
                <a:cxn ang="0">
                  <a:pos x="158" y="171"/>
                </a:cxn>
                <a:cxn ang="0">
                  <a:pos x="166" y="146"/>
                </a:cxn>
                <a:cxn ang="0">
                  <a:pos x="195" y="150"/>
                </a:cxn>
                <a:cxn ang="0">
                  <a:pos x="208" y="149"/>
                </a:cxn>
                <a:cxn ang="0">
                  <a:pos x="230" y="171"/>
                </a:cxn>
                <a:cxn ang="0">
                  <a:pos x="309" y="119"/>
                </a:cxn>
                <a:cxn ang="0">
                  <a:pos x="327" y="119"/>
                </a:cxn>
                <a:cxn ang="0">
                  <a:pos x="356" y="115"/>
                </a:cxn>
                <a:cxn ang="0">
                  <a:pos x="377" y="104"/>
                </a:cxn>
                <a:cxn ang="0">
                  <a:pos x="390" y="86"/>
                </a:cxn>
                <a:cxn ang="0">
                  <a:pos x="394" y="61"/>
                </a:cxn>
                <a:cxn ang="0">
                  <a:pos x="393" y="48"/>
                </a:cxn>
                <a:cxn ang="0">
                  <a:pos x="385" y="26"/>
                </a:cxn>
                <a:cxn ang="0">
                  <a:pos x="366" y="11"/>
                </a:cxn>
                <a:cxn ang="0">
                  <a:pos x="337" y="4"/>
                </a:cxn>
                <a:cxn ang="0">
                  <a:pos x="319" y="4"/>
                </a:cxn>
              </a:cxnLst>
              <a:rect l="0" t="0" r="r" b="b"/>
              <a:pathLst>
                <a:path w="394" h="173">
                  <a:moveTo>
                    <a:pt x="319" y="4"/>
                  </a:moveTo>
                  <a:lnTo>
                    <a:pt x="264" y="4"/>
                  </a:lnTo>
                  <a:lnTo>
                    <a:pt x="264" y="131"/>
                  </a:lnTo>
                  <a:lnTo>
                    <a:pt x="218" y="4"/>
                  </a:lnTo>
                  <a:lnTo>
                    <a:pt x="171" y="4"/>
                  </a:lnTo>
                  <a:lnTo>
                    <a:pt x="130" y="111"/>
                  </a:lnTo>
                  <a:lnTo>
                    <a:pt x="130" y="111"/>
                  </a:lnTo>
                  <a:lnTo>
                    <a:pt x="128" y="101"/>
                  </a:lnTo>
                  <a:lnTo>
                    <a:pt x="123" y="93"/>
                  </a:lnTo>
                  <a:lnTo>
                    <a:pt x="118" y="87"/>
                  </a:lnTo>
                  <a:lnTo>
                    <a:pt x="110" y="82"/>
                  </a:lnTo>
                  <a:lnTo>
                    <a:pt x="102" y="76"/>
                  </a:lnTo>
                  <a:lnTo>
                    <a:pt x="93" y="74"/>
                  </a:lnTo>
                  <a:lnTo>
                    <a:pt x="77" y="67"/>
                  </a:lnTo>
                  <a:lnTo>
                    <a:pt x="77" y="67"/>
                  </a:lnTo>
                  <a:lnTo>
                    <a:pt x="66" y="63"/>
                  </a:lnTo>
                  <a:lnTo>
                    <a:pt x="56" y="59"/>
                  </a:lnTo>
                  <a:lnTo>
                    <a:pt x="50" y="53"/>
                  </a:lnTo>
                  <a:lnTo>
                    <a:pt x="47" y="50"/>
                  </a:lnTo>
                  <a:lnTo>
                    <a:pt x="47" y="48"/>
                  </a:lnTo>
                  <a:lnTo>
                    <a:pt x="47" y="48"/>
                  </a:lnTo>
                  <a:lnTo>
                    <a:pt x="48" y="44"/>
                  </a:lnTo>
                  <a:lnTo>
                    <a:pt x="52" y="39"/>
                  </a:lnTo>
                  <a:lnTo>
                    <a:pt x="61" y="37"/>
                  </a:lnTo>
                  <a:lnTo>
                    <a:pt x="71" y="37"/>
                  </a:lnTo>
                  <a:lnTo>
                    <a:pt x="71" y="37"/>
                  </a:lnTo>
                  <a:lnTo>
                    <a:pt x="78" y="38"/>
                  </a:lnTo>
                  <a:lnTo>
                    <a:pt x="88" y="39"/>
                  </a:lnTo>
                  <a:lnTo>
                    <a:pt x="97" y="42"/>
                  </a:lnTo>
                  <a:lnTo>
                    <a:pt x="110" y="48"/>
                  </a:lnTo>
                  <a:lnTo>
                    <a:pt x="129" y="15"/>
                  </a:lnTo>
                  <a:lnTo>
                    <a:pt x="129" y="15"/>
                  </a:lnTo>
                  <a:lnTo>
                    <a:pt x="115" y="9"/>
                  </a:lnTo>
                  <a:lnTo>
                    <a:pt x="99" y="4"/>
                  </a:lnTo>
                  <a:lnTo>
                    <a:pt x="84" y="1"/>
                  </a:lnTo>
                  <a:lnTo>
                    <a:pt x="67" y="0"/>
                  </a:lnTo>
                  <a:lnTo>
                    <a:pt x="67" y="0"/>
                  </a:lnTo>
                  <a:lnTo>
                    <a:pt x="67" y="0"/>
                  </a:lnTo>
                  <a:lnTo>
                    <a:pt x="51" y="1"/>
                  </a:lnTo>
                  <a:lnTo>
                    <a:pt x="37" y="5"/>
                  </a:lnTo>
                  <a:lnTo>
                    <a:pt x="24" y="12"/>
                  </a:lnTo>
                  <a:lnTo>
                    <a:pt x="14" y="20"/>
                  </a:lnTo>
                  <a:lnTo>
                    <a:pt x="14" y="20"/>
                  </a:lnTo>
                  <a:lnTo>
                    <a:pt x="9" y="27"/>
                  </a:lnTo>
                  <a:lnTo>
                    <a:pt x="4" y="34"/>
                  </a:lnTo>
                  <a:lnTo>
                    <a:pt x="2" y="42"/>
                  </a:lnTo>
                  <a:lnTo>
                    <a:pt x="0" y="52"/>
                  </a:lnTo>
                  <a:lnTo>
                    <a:pt x="0" y="52"/>
                  </a:lnTo>
                  <a:lnTo>
                    <a:pt x="2" y="63"/>
                  </a:lnTo>
                  <a:lnTo>
                    <a:pt x="6" y="74"/>
                  </a:lnTo>
                  <a:lnTo>
                    <a:pt x="11" y="82"/>
                  </a:lnTo>
                  <a:lnTo>
                    <a:pt x="20" y="89"/>
                  </a:lnTo>
                  <a:lnTo>
                    <a:pt x="20" y="89"/>
                  </a:lnTo>
                  <a:lnTo>
                    <a:pt x="28" y="94"/>
                  </a:lnTo>
                  <a:lnTo>
                    <a:pt x="37" y="100"/>
                  </a:lnTo>
                  <a:lnTo>
                    <a:pt x="56" y="106"/>
                  </a:lnTo>
                  <a:lnTo>
                    <a:pt x="56" y="106"/>
                  </a:lnTo>
                  <a:lnTo>
                    <a:pt x="67" y="109"/>
                  </a:lnTo>
                  <a:lnTo>
                    <a:pt x="76" y="113"/>
                  </a:lnTo>
                  <a:lnTo>
                    <a:pt x="81" y="117"/>
                  </a:lnTo>
                  <a:lnTo>
                    <a:pt x="82" y="120"/>
                  </a:lnTo>
                  <a:lnTo>
                    <a:pt x="84" y="123"/>
                  </a:lnTo>
                  <a:lnTo>
                    <a:pt x="84" y="123"/>
                  </a:lnTo>
                  <a:lnTo>
                    <a:pt x="82" y="128"/>
                  </a:lnTo>
                  <a:lnTo>
                    <a:pt x="80" y="132"/>
                  </a:lnTo>
                  <a:lnTo>
                    <a:pt x="80" y="132"/>
                  </a:lnTo>
                  <a:lnTo>
                    <a:pt x="77" y="134"/>
                  </a:lnTo>
                  <a:lnTo>
                    <a:pt x="73" y="137"/>
                  </a:lnTo>
                  <a:lnTo>
                    <a:pt x="62" y="138"/>
                  </a:lnTo>
                  <a:lnTo>
                    <a:pt x="62" y="138"/>
                  </a:lnTo>
                  <a:lnTo>
                    <a:pt x="51" y="137"/>
                  </a:lnTo>
                  <a:lnTo>
                    <a:pt x="41" y="135"/>
                  </a:lnTo>
                  <a:lnTo>
                    <a:pt x="30" y="131"/>
                  </a:lnTo>
                  <a:lnTo>
                    <a:pt x="18" y="124"/>
                  </a:lnTo>
                  <a:lnTo>
                    <a:pt x="0" y="157"/>
                  </a:lnTo>
                  <a:lnTo>
                    <a:pt x="0" y="157"/>
                  </a:lnTo>
                  <a:lnTo>
                    <a:pt x="15" y="164"/>
                  </a:lnTo>
                  <a:lnTo>
                    <a:pt x="30" y="169"/>
                  </a:lnTo>
                  <a:lnTo>
                    <a:pt x="46" y="172"/>
                  </a:lnTo>
                  <a:lnTo>
                    <a:pt x="62" y="173"/>
                  </a:lnTo>
                  <a:lnTo>
                    <a:pt x="65" y="173"/>
                  </a:lnTo>
                  <a:lnTo>
                    <a:pt x="65" y="173"/>
                  </a:lnTo>
                  <a:lnTo>
                    <a:pt x="78" y="172"/>
                  </a:lnTo>
                  <a:lnTo>
                    <a:pt x="91" y="169"/>
                  </a:lnTo>
                  <a:lnTo>
                    <a:pt x="102" y="165"/>
                  </a:lnTo>
                  <a:lnTo>
                    <a:pt x="111" y="158"/>
                  </a:lnTo>
                  <a:lnTo>
                    <a:pt x="111" y="158"/>
                  </a:lnTo>
                  <a:lnTo>
                    <a:pt x="114" y="157"/>
                  </a:lnTo>
                  <a:lnTo>
                    <a:pt x="108" y="171"/>
                  </a:lnTo>
                  <a:lnTo>
                    <a:pt x="158" y="171"/>
                  </a:lnTo>
                  <a:lnTo>
                    <a:pt x="166" y="146"/>
                  </a:lnTo>
                  <a:lnTo>
                    <a:pt x="166" y="146"/>
                  </a:lnTo>
                  <a:lnTo>
                    <a:pt x="180" y="149"/>
                  </a:lnTo>
                  <a:lnTo>
                    <a:pt x="195" y="150"/>
                  </a:lnTo>
                  <a:lnTo>
                    <a:pt x="195" y="150"/>
                  </a:lnTo>
                  <a:lnTo>
                    <a:pt x="208" y="149"/>
                  </a:lnTo>
                  <a:lnTo>
                    <a:pt x="222" y="146"/>
                  </a:lnTo>
                  <a:lnTo>
                    <a:pt x="230" y="171"/>
                  </a:lnTo>
                  <a:lnTo>
                    <a:pt x="309" y="171"/>
                  </a:lnTo>
                  <a:lnTo>
                    <a:pt x="309" y="119"/>
                  </a:lnTo>
                  <a:lnTo>
                    <a:pt x="327" y="119"/>
                  </a:lnTo>
                  <a:lnTo>
                    <a:pt x="327" y="119"/>
                  </a:lnTo>
                  <a:lnTo>
                    <a:pt x="342" y="119"/>
                  </a:lnTo>
                  <a:lnTo>
                    <a:pt x="356" y="115"/>
                  </a:lnTo>
                  <a:lnTo>
                    <a:pt x="367" y="111"/>
                  </a:lnTo>
                  <a:lnTo>
                    <a:pt x="377" y="104"/>
                  </a:lnTo>
                  <a:lnTo>
                    <a:pt x="385" y="96"/>
                  </a:lnTo>
                  <a:lnTo>
                    <a:pt x="390" y="86"/>
                  </a:lnTo>
                  <a:lnTo>
                    <a:pt x="393" y="75"/>
                  </a:lnTo>
                  <a:lnTo>
                    <a:pt x="394" y="61"/>
                  </a:lnTo>
                  <a:lnTo>
                    <a:pt x="394" y="61"/>
                  </a:lnTo>
                  <a:lnTo>
                    <a:pt x="393" y="48"/>
                  </a:lnTo>
                  <a:lnTo>
                    <a:pt x="390" y="35"/>
                  </a:lnTo>
                  <a:lnTo>
                    <a:pt x="385" y="26"/>
                  </a:lnTo>
                  <a:lnTo>
                    <a:pt x="377" y="18"/>
                  </a:lnTo>
                  <a:lnTo>
                    <a:pt x="366" y="11"/>
                  </a:lnTo>
                  <a:lnTo>
                    <a:pt x="352" y="7"/>
                  </a:lnTo>
                  <a:lnTo>
                    <a:pt x="337" y="4"/>
                  </a:lnTo>
                  <a:lnTo>
                    <a:pt x="319" y="4"/>
                  </a:lnTo>
                  <a:lnTo>
                    <a:pt x="319" y="4"/>
                  </a:lnTo>
                </a:path>
              </a:pathLst>
            </a:custGeom>
            <a:no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3" name="Freeform 50"/>
            <p:cNvSpPr>
              <a:spLocks/>
            </p:cNvSpPr>
            <p:nvPr userDrawn="1"/>
          </p:nvSpPr>
          <p:spPr bwMode="auto">
            <a:xfrm>
              <a:off x="5299" y="4054"/>
              <a:ext cx="34" cy="57"/>
            </a:xfrm>
            <a:custGeom>
              <a:avLst/>
              <a:gdLst/>
              <a:ahLst/>
              <a:cxnLst>
                <a:cxn ang="0">
                  <a:pos x="18" y="57"/>
                </a:cxn>
                <a:cxn ang="0">
                  <a:pos x="18" y="57"/>
                </a:cxn>
                <a:cxn ang="0">
                  <a:pos x="8" y="56"/>
                </a:cxn>
                <a:cxn ang="0">
                  <a:pos x="0" y="55"/>
                </a:cxn>
                <a:cxn ang="0">
                  <a:pos x="16" y="0"/>
                </a:cxn>
                <a:cxn ang="0">
                  <a:pos x="18" y="0"/>
                </a:cxn>
                <a:cxn ang="0">
                  <a:pos x="34" y="55"/>
                </a:cxn>
                <a:cxn ang="0">
                  <a:pos x="34" y="55"/>
                </a:cxn>
                <a:cxn ang="0">
                  <a:pos x="26" y="56"/>
                </a:cxn>
                <a:cxn ang="0">
                  <a:pos x="18" y="57"/>
                </a:cxn>
                <a:cxn ang="0">
                  <a:pos x="18" y="57"/>
                </a:cxn>
              </a:cxnLst>
              <a:rect l="0" t="0" r="r" b="b"/>
              <a:pathLst>
                <a:path w="34" h="57">
                  <a:moveTo>
                    <a:pt x="18" y="57"/>
                  </a:moveTo>
                  <a:lnTo>
                    <a:pt x="18" y="57"/>
                  </a:lnTo>
                  <a:lnTo>
                    <a:pt x="8" y="56"/>
                  </a:lnTo>
                  <a:lnTo>
                    <a:pt x="0" y="55"/>
                  </a:lnTo>
                  <a:lnTo>
                    <a:pt x="16" y="0"/>
                  </a:lnTo>
                  <a:lnTo>
                    <a:pt x="18" y="0"/>
                  </a:lnTo>
                  <a:lnTo>
                    <a:pt x="34" y="55"/>
                  </a:lnTo>
                  <a:lnTo>
                    <a:pt x="34" y="55"/>
                  </a:lnTo>
                  <a:lnTo>
                    <a:pt x="26" y="56"/>
                  </a:lnTo>
                  <a:lnTo>
                    <a:pt x="18" y="57"/>
                  </a:lnTo>
                  <a:lnTo>
                    <a:pt x="18" y="57"/>
                  </a:lnTo>
                </a:path>
              </a:pathLst>
            </a:custGeom>
            <a:no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4" name="Freeform 51"/>
            <p:cNvSpPr>
              <a:spLocks/>
            </p:cNvSpPr>
            <p:nvPr userDrawn="1"/>
          </p:nvSpPr>
          <p:spPr bwMode="auto">
            <a:xfrm>
              <a:off x="5431" y="4036"/>
              <a:ext cx="42" cy="44"/>
            </a:xfrm>
            <a:custGeom>
              <a:avLst/>
              <a:gdLst/>
              <a:ahLst/>
              <a:cxnLst>
                <a:cxn ang="0">
                  <a:pos x="13" y="44"/>
                </a:cxn>
                <a:cxn ang="0">
                  <a:pos x="0" y="44"/>
                </a:cxn>
                <a:cxn ang="0">
                  <a:pos x="0" y="0"/>
                </a:cxn>
                <a:cxn ang="0">
                  <a:pos x="13" y="0"/>
                </a:cxn>
                <a:cxn ang="0">
                  <a:pos x="13" y="0"/>
                </a:cxn>
                <a:cxn ang="0">
                  <a:pos x="24" y="1"/>
                </a:cxn>
                <a:cxn ang="0">
                  <a:pos x="29" y="3"/>
                </a:cxn>
                <a:cxn ang="0">
                  <a:pos x="33" y="6"/>
                </a:cxn>
                <a:cxn ang="0">
                  <a:pos x="36" y="8"/>
                </a:cxn>
                <a:cxn ang="0">
                  <a:pos x="39" y="12"/>
                </a:cxn>
                <a:cxn ang="0">
                  <a:pos x="42" y="17"/>
                </a:cxn>
                <a:cxn ang="0">
                  <a:pos x="42" y="22"/>
                </a:cxn>
                <a:cxn ang="0">
                  <a:pos x="42" y="22"/>
                </a:cxn>
                <a:cxn ang="0">
                  <a:pos x="42" y="27"/>
                </a:cxn>
                <a:cxn ang="0">
                  <a:pos x="39" y="33"/>
                </a:cxn>
                <a:cxn ang="0">
                  <a:pos x="36" y="37"/>
                </a:cxn>
                <a:cxn ang="0">
                  <a:pos x="33" y="40"/>
                </a:cxn>
                <a:cxn ang="0">
                  <a:pos x="29" y="41"/>
                </a:cxn>
                <a:cxn ang="0">
                  <a:pos x="24" y="42"/>
                </a:cxn>
                <a:cxn ang="0">
                  <a:pos x="13" y="44"/>
                </a:cxn>
              </a:cxnLst>
              <a:rect l="0" t="0" r="r" b="b"/>
              <a:pathLst>
                <a:path w="42" h="44">
                  <a:moveTo>
                    <a:pt x="13" y="44"/>
                  </a:moveTo>
                  <a:lnTo>
                    <a:pt x="0" y="44"/>
                  </a:lnTo>
                  <a:lnTo>
                    <a:pt x="0" y="0"/>
                  </a:lnTo>
                  <a:lnTo>
                    <a:pt x="13" y="0"/>
                  </a:lnTo>
                  <a:lnTo>
                    <a:pt x="13" y="0"/>
                  </a:lnTo>
                  <a:lnTo>
                    <a:pt x="24" y="1"/>
                  </a:lnTo>
                  <a:lnTo>
                    <a:pt x="29" y="3"/>
                  </a:lnTo>
                  <a:lnTo>
                    <a:pt x="33" y="6"/>
                  </a:lnTo>
                  <a:lnTo>
                    <a:pt x="36" y="8"/>
                  </a:lnTo>
                  <a:lnTo>
                    <a:pt x="39" y="12"/>
                  </a:lnTo>
                  <a:lnTo>
                    <a:pt x="42" y="17"/>
                  </a:lnTo>
                  <a:lnTo>
                    <a:pt x="42" y="22"/>
                  </a:lnTo>
                  <a:lnTo>
                    <a:pt x="42" y="22"/>
                  </a:lnTo>
                  <a:lnTo>
                    <a:pt x="42" y="27"/>
                  </a:lnTo>
                  <a:lnTo>
                    <a:pt x="39" y="33"/>
                  </a:lnTo>
                  <a:lnTo>
                    <a:pt x="36" y="37"/>
                  </a:lnTo>
                  <a:lnTo>
                    <a:pt x="33" y="40"/>
                  </a:lnTo>
                  <a:lnTo>
                    <a:pt x="29" y="41"/>
                  </a:lnTo>
                  <a:lnTo>
                    <a:pt x="24" y="42"/>
                  </a:lnTo>
                  <a:lnTo>
                    <a:pt x="13" y="44"/>
                  </a:lnTo>
                </a:path>
              </a:pathLst>
            </a:custGeom>
            <a:no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5" name="Freeform 52"/>
            <p:cNvSpPr>
              <a:spLocks noEditPoints="1"/>
            </p:cNvSpPr>
            <p:nvPr userDrawn="1"/>
          </p:nvSpPr>
          <p:spPr bwMode="auto">
            <a:xfrm>
              <a:off x="5456" y="4186"/>
              <a:ext cx="36" cy="36"/>
            </a:xfrm>
            <a:custGeom>
              <a:avLst/>
              <a:gdLst/>
              <a:ahLst/>
              <a:cxnLst>
                <a:cxn ang="0">
                  <a:pos x="3" y="18"/>
                </a:cxn>
                <a:cxn ang="0">
                  <a:pos x="7" y="7"/>
                </a:cxn>
                <a:cxn ang="0">
                  <a:pos x="18" y="3"/>
                </a:cxn>
                <a:cxn ang="0">
                  <a:pos x="23" y="5"/>
                </a:cxn>
                <a:cxn ang="0">
                  <a:pos x="30" y="11"/>
                </a:cxn>
                <a:cxn ang="0">
                  <a:pos x="32" y="18"/>
                </a:cxn>
                <a:cxn ang="0">
                  <a:pos x="27" y="28"/>
                </a:cxn>
                <a:cxn ang="0">
                  <a:pos x="18" y="32"/>
                </a:cxn>
                <a:cxn ang="0">
                  <a:pos x="12" y="32"/>
                </a:cxn>
                <a:cxn ang="0">
                  <a:pos x="4" y="24"/>
                </a:cxn>
                <a:cxn ang="0">
                  <a:pos x="3" y="18"/>
                </a:cxn>
                <a:cxn ang="0">
                  <a:pos x="18" y="36"/>
                </a:cxn>
                <a:cxn ang="0">
                  <a:pos x="30" y="31"/>
                </a:cxn>
                <a:cxn ang="0">
                  <a:pos x="36" y="18"/>
                </a:cxn>
                <a:cxn ang="0">
                  <a:pos x="34" y="11"/>
                </a:cxn>
                <a:cxn ang="0">
                  <a:pos x="25" y="2"/>
                </a:cxn>
                <a:cxn ang="0">
                  <a:pos x="18" y="0"/>
                </a:cxn>
                <a:cxn ang="0">
                  <a:pos x="6" y="5"/>
                </a:cxn>
                <a:cxn ang="0">
                  <a:pos x="0" y="18"/>
                </a:cxn>
                <a:cxn ang="0">
                  <a:pos x="1" y="25"/>
                </a:cxn>
                <a:cxn ang="0">
                  <a:pos x="11" y="35"/>
                </a:cxn>
                <a:cxn ang="0">
                  <a:pos x="18" y="36"/>
                </a:cxn>
                <a:cxn ang="0">
                  <a:pos x="18" y="20"/>
                </a:cxn>
                <a:cxn ang="0">
                  <a:pos x="26" y="28"/>
                </a:cxn>
                <a:cxn ang="0">
                  <a:pos x="21" y="20"/>
                </a:cxn>
                <a:cxn ang="0">
                  <a:pos x="25" y="15"/>
                </a:cxn>
                <a:cxn ang="0">
                  <a:pos x="26" y="14"/>
                </a:cxn>
                <a:cxn ang="0">
                  <a:pos x="23" y="9"/>
                </a:cxn>
                <a:cxn ang="0">
                  <a:pos x="18" y="7"/>
                </a:cxn>
                <a:cxn ang="0">
                  <a:pos x="11" y="28"/>
                </a:cxn>
                <a:cxn ang="0">
                  <a:pos x="14" y="20"/>
                </a:cxn>
                <a:cxn ang="0">
                  <a:pos x="14" y="10"/>
                </a:cxn>
                <a:cxn ang="0">
                  <a:pos x="18" y="10"/>
                </a:cxn>
                <a:cxn ang="0">
                  <a:pos x="22" y="11"/>
                </a:cxn>
                <a:cxn ang="0">
                  <a:pos x="22" y="13"/>
                </a:cxn>
                <a:cxn ang="0">
                  <a:pos x="21" y="15"/>
                </a:cxn>
                <a:cxn ang="0">
                  <a:pos x="14" y="17"/>
                </a:cxn>
              </a:cxnLst>
              <a:rect l="0" t="0" r="r" b="b"/>
              <a:pathLst>
                <a:path w="36" h="36">
                  <a:moveTo>
                    <a:pt x="3" y="18"/>
                  </a:moveTo>
                  <a:lnTo>
                    <a:pt x="3" y="18"/>
                  </a:lnTo>
                  <a:lnTo>
                    <a:pt x="4" y="11"/>
                  </a:lnTo>
                  <a:lnTo>
                    <a:pt x="7" y="7"/>
                  </a:lnTo>
                  <a:lnTo>
                    <a:pt x="12" y="5"/>
                  </a:lnTo>
                  <a:lnTo>
                    <a:pt x="18" y="3"/>
                  </a:lnTo>
                  <a:lnTo>
                    <a:pt x="18" y="3"/>
                  </a:lnTo>
                  <a:lnTo>
                    <a:pt x="23" y="5"/>
                  </a:lnTo>
                  <a:lnTo>
                    <a:pt x="27" y="7"/>
                  </a:lnTo>
                  <a:lnTo>
                    <a:pt x="30" y="11"/>
                  </a:lnTo>
                  <a:lnTo>
                    <a:pt x="32" y="18"/>
                  </a:lnTo>
                  <a:lnTo>
                    <a:pt x="32" y="18"/>
                  </a:lnTo>
                  <a:lnTo>
                    <a:pt x="30" y="24"/>
                  </a:lnTo>
                  <a:lnTo>
                    <a:pt x="27" y="28"/>
                  </a:lnTo>
                  <a:lnTo>
                    <a:pt x="23" y="32"/>
                  </a:lnTo>
                  <a:lnTo>
                    <a:pt x="18" y="32"/>
                  </a:lnTo>
                  <a:lnTo>
                    <a:pt x="18" y="32"/>
                  </a:lnTo>
                  <a:lnTo>
                    <a:pt x="12" y="32"/>
                  </a:lnTo>
                  <a:lnTo>
                    <a:pt x="7" y="28"/>
                  </a:lnTo>
                  <a:lnTo>
                    <a:pt x="4" y="24"/>
                  </a:lnTo>
                  <a:lnTo>
                    <a:pt x="3" y="18"/>
                  </a:lnTo>
                  <a:lnTo>
                    <a:pt x="3" y="18"/>
                  </a:lnTo>
                  <a:close/>
                  <a:moveTo>
                    <a:pt x="18" y="36"/>
                  </a:moveTo>
                  <a:lnTo>
                    <a:pt x="18" y="36"/>
                  </a:lnTo>
                  <a:lnTo>
                    <a:pt x="25" y="35"/>
                  </a:lnTo>
                  <a:lnTo>
                    <a:pt x="30" y="31"/>
                  </a:lnTo>
                  <a:lnTo>
                    <a:pt x="34" y="25"/>
                  </a:lnTo>
                  <a:lnTo>
                    <a:pt x="36" y="18"/>
                  </a:lnTo>
                  <a:lnTo>
                    <a:pt x="36" y="18"/>
                  </a:lnTo>
                  <a:lnTo>
                    <a:pt x="34" y="11"/>
                  </a:lnTo>
                  <a:lnTo>
                    <a:pt x="30" y="5"/>
                  </a:lnTo>
                  <a:lnTo>
                    <a:pt x="25" y="2"/>
                  </a:lnTo>
                  <a:lnTo>
                    <a:pt x="18" y="0"/>
                  </a:lnTo>
                  <a:lnTo>
                    <a:pt x="18" y="0"/>
                  </a:lnTo>
                  <a:lnTo>
                    <a:pt x="11" y="2"/>
                  </a:lnTo>
                  <a:lnTo>
                    <a:pt x="6" y="5"/>
                  </a:lnTo>
                  <a:lnTo>
                    <a:pt x="1" y="11"/>
                  </a:lnTo>
                  <a:lnTo>
                    <a:pt x="0" y="18"/>
                  </a:lnTo>
                  <a:lnTo>
                    <a:pt x="0" y="18"/>
                  </a:lnTo>
                  <a:lnTo>
                    <a:pt x="1" y="25"/>
                  </a:lnTo>
                  <a:lnTo>
                    <a:pt x="6" y="31"/>
                  </a:lnTo>
                  <a:lnTo>
                    <a:pt x="11" y="35"/>
                  </a:lnTo>
                  <a:lnTo>
                    <a:pt x="18" y="36"/>
                  </a:lnTo>
                  <a:lnTo>
                    <a:pt x="18" y="36"/>
                  </a:lnTo>
                  <a:close/>
                  <a:moveTo>
                    <a:pt x="14" y="20"/>
                  </a:moveTo>
                  <a:lnTo>
                    <a:pt x="18" y="20"/>
                  </a:lnTo>
                  <a:lnTo>
                    <a:pt x="23" y="28"/>
                  </a:lnTo>
                  <a:lnTo>
                    <a:pt x="26" y="28"/>
                  </a:lnTo>
                  <a:lnTo>
                    <a:pt x="21" y="20"/>
                  </a:lnTo>
                  <a:lnTo>
                    <a:pt x="21" y="20"/>
                  </a:lnTo>
                  <a:lnTo>
                    <a:pt x="25" y="17"/>
                  </a:lnTo>
                  <a:lnTo>
                    <a:pt x="25" y="15"/>
                  </a:lnTo>
                  <a:lnTo>
                    <a:pt x="26" y="14"/>
                  </a:lnTo>
                  <a:lnTo>
                    <a:pt x="26" y="14"/>
                  </a:lnTo>
                  <a:lnTo>
                    <a:pt x="25" y="11"/>
                  </a:lnTo>
                  <a:lnTo>
                    <a:pt x="23" y="9"/>
                  </a:lnTo>
                  <a:lnTo>
                    <a:pt x="22" y="9"/>
                  </a:lnTo>
                  <a:lnTo>
                    <a:pt x="18" y="7"/>
                  </a:lnTo>
                  <a:lnTo>
                    <a:pt x="11" y="7"/>
                  </a:lnTo>
                  <a:lnTo>
                    <a:pt x="11" y="28"/>
                  </a:lnTo>
                  <a:lnTo>
                    <a:pt x="14" y="28"/>
                  </a:lnTo>
                  <a:lnTo>
                    <a:pt x="14" y="20"/>
                  </a:lnTo>
                  <a:close/>
                  <a:moveTo>
                    <a:pt x="14" y="17"/>
                  </a:moveTo>
                  <a:lnTo>
                    <a:pt x="14" y="10"/>
                  </a:lnTo>
                  <a:lnTo>
                    <a:pt x="18" y="10"/>
                  </a:lnTo>
                  <a:lnTo>
                    <a:pt x="18" y="10"/>
                  </a:lnTo>
                  <a:lnTo>
                    <a:pt x="21" y="11"/>
                  </a:lnTo>
                  <a:lnTo>
                    <a:pt x="22" y="11"/>
                  </a:lnTo>
                  <a:lnTo>
                    <a:pt x="22" y="13"/>
                  </a:lnTo>
                  <a:lnTo>
                    <a:pt x="22" y="13"/>
                  </a:lnTo>
                  <a:lnTo>
                    <a:pt x="22" y="15"/>
                  </a:lnTo>
                  <a:lnTo>
                    <a:pt x="21" y="15"/>
                  </a:lnTo>
                  <a:lnTo>
                    <a:pt x="18" y="17"/>
                  </a:lnTo>
                  <a:lnTo>
                    <a:pt x="14" y="17"/>
                  </a:lnTo>
                  <a:close/>
                </a:path>
              </a:pathLst>
            </a:custGeom>
            <a:solidFill>
              <a:srgbClr val="04357B"/>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6" name="Rectangle 53"/>
            <p:cNvSpPr>
              <a:spLocks noChangeArrowheads="1"/>
            </p:cNvSpPr>
            <p:nvPr userDrawn="1"/>
          </p:nvSpPr>
          <p:spPr bwMode="auto">
            <a:xfrm>
              <a:off x="3517" y="4132"/>
              <a:ext cx="31" cy="13"/>
            </a:xfrm>
            <a:prstGeom prst="rect">
              <a:avLst/>
            </a:prstGeom>
            <a:solidFill>
              <a:srgbClr val="999999"/>
            </a:solidFill>
            <a:ln w="9525">
              <a:noFill/>
              <a:miter lim="800000"/>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7" name="Freeform 54"/>
            <p:cNvSpPr>
              <a:spLocks/>
            </p:cNvSpPr>
            <p:nvPr userDrawn="1"/>
          </p:nvSpPr>
          <p:spPr bwMode="auto">
            <a:xfrm>
              <a:off x="3016" y="4107"/>
              <a:ext cx="51" cy="62"/>
            </a:xfrm>
            <a:custGeom>
              <a:avLst/>
              <a:gdLst/>
              <a:ahLst/>
              <a:cxnLst>
                <a:cxn ang="0">
                  <a:pos x="0" y="0"/>
                </a:cxn>
                <a:cxn ang="0">
                  <a:pos x="51" y="0"/>
                </a:cxn>
                <a:cxn ang="0">
                  <a:pos x="51" y="15"/>
                </a:cxn>
                <a:cxn ang="0">
                  <a:pos x="37" y="15"/>
                </a:cxn>
                <a:cxn ang="0">
                  <a:pos x="37" y="62"/>
                </a:cxn>
                <a:cxn ang="0">
                  <a:pos x="14" y="62"/>
                </a:cxn>
                <a:cxn ang="0">
                  <a:pos x="14" y="15"/>
                </a:cxn>
                <a:cxn ang="0">
                  <a:pos x="0" y="15"/>
                </a:cxn>
                <a:cxn ang="0">
                  <a:pos x="0" y="0"/>
                </a:cxn>
              </a:cxnLst>
              <a:rect l="0" t="0" r="r" b="b"/>
              <a:pathLst>
                <a:path w="51" h="62">
                  <a:moveTo>
                    <a:pt x="0" y="0"/>
                  </a:moveTo>
                  <a:lnTo>
                    <a:pt x="51" y="0"/>
                  </a:lnTo>
                  <a:lnTo>
                    <a:pt x="51" y="15"/>
                  </a:lnTo>
                  <a:lnTo>
                    <a:pt x="37" y="15"/>
                  </a:lnTo>
                  <a:lnTo>
                    <a:pt x="37" y="62"/>
                  </a:lnTo>
                  <a:lnTo>
                    <a:pt x="14" y="62"/>
                  </a:lnTo>
                  <a:lnTo>
                    <a:pt x="14" y="15"/>
                  </a:lnTo>
                  <a:lnTo>
                    <a:pt x="0" y="15"/>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8" name="Freeform 55"/>
            <p:cNvSpPr>
              <a:spLocks/>
            </p:cNvSpPr>
            <p:nvPr userDrawn="1"/>
          </p:nvSpPr>
          <p:spPr bwMode="auto">
            <a:xfrm>
              <a:off x="3080" y="4107"/>
              <a:ext cx="55" cy="62"/>
            </a:xfrm>
            <a:custGeom>
              <a:avLst/>
              <a:gdLst/>
              <a:ahLst/>
              <a:cxnLst>
                <a:cxn ang="0">
                  <a:pos x="0" y="0"/>
                </a:cxn>
                <a:cxn ang="0">
                  <a:pos x="24" y="0"/>
                </a:cxn>
                <a:cxn ang="0">
                  <a:pos x="24" y="21"/>
                </a:cxn>
                <a:cxn ang="0">
                  <a:pos x="32" y="21"/>
                </a:cxn>
                <a:cxn ang="0">
                  <a:pos x="32" y="0"/>
                </a:cxn>
                <a:cxn ang="0">
                  <a:pos x="55" y="0"/>
                </a:cxn>
                <a:cxn ang="0">
                  <a:pos x="55" y="62"/>
                </a:cxn>
                <a:cxn ang="0">
                  <a:pos x="32" y="62"/>
                </a:cxn>
                <a:cxn ang="0">
                  <a:pos x="32" y="38"/>
                </a:cxn>
                <a:cxn ang="0">
                  <a:pos x="24" y="38"/>
                </a:cxn>
                <a:cxn ang="0">
                  <a:pos x="24" y="62"/>
                </a:cxn>
                <a:cxn ang="0">
                  <a:pos x="0" y="62"/>
                </a:cxn>
                <a:cxn ang="0">
                  <a:pos x="0" y="0"/>
                </a:cxn>
              </a:cxnLst>
              <a:rect l="0" t="0" r="r" b="b"/>
              <a:pathLst>
                <a:path w="55" h="62">
                  <a:moveTo>
                    <a:pt x="0" y="0"/>
                  </a:moveTo>
                  <a:lnTo>
                    <a:pt x="24" y="0"/>
                  </a:lnTo>
                  <a:lnTo>
                    <a:pt x="24" y="21"/>
                  </a:lnTo>
                  <a:lnTo>
                    <a:pt x="32" y="21"/>
                  </a:lnTo>
                  <a:lnTo>
                    <a:pt x="32" y="0"/>
                  </a:lnTo>
                  <a:lnTo>
                    <a:pt x="55" y="0"/>
                  </a:lnTo>
                  <a:lnTo>
                    <a:pt x="55" y="62"/>
                  </a:lnTo>
                  <a:lnTo>
                    <a:pt x="32" y="62"/>
                  </a:lnTo>
                  <a:lnTo>
                    <a:pt x="32" y="38"/>
                  </a:lnTo>
                  <a:lnTo>
                    <a:pt x="24" y="38"/>
                  </a:lnTo>
                  <a:lnTo>
                    <a:pt x="24"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19" name="Freeform 56"/>
            <p:cNvSpPr>
              <a:spLocks/>
            </p:cNvSpPr>
            <p:nvPr userDrawn="1"/>
          </p:nvSpPr>
          <p:spPr bwMode="auto">
            <a:xfrm>
              <a:off x="3154" y="4107"/>
              <a:ext cx="47" cy="62"/>
            </a:xfrm>
            <a:custGeom>
              <a:avLst/>
              <a:gdLst/>
              <a:ahLst/>
              <a:cxnLst>
                <a:cxn ang="0">
                  <a:pos x="0" y="0"/>
                </a:cxn>
                <a:cxn ang="0">
                  <a:pos x="47" y="0"/>
                </a:cxn>
                <a:cxn ang="0">
                  <a:pos x="47" y="15"/>
                </a:cxn>
                <a:cxn ang="0">
                  <a:pos x="22" y="15"/>
                </a:cxn>
                <a:cxn ang="0">
                  <a:pos x="22" y="25"/>
                </a:cxn>
                <a:cxn ang="0">
                  <a:pos x="45" y="25"/>
                </a:cxn>
                <a:cxn ang="0">
                  <a:pos x="45" y="37"/>
                </a:cxn>
                <a:cxn ang="0">
                  <a:pos x="22" y="37"/>
                </a:cxn>
                <a:cxn ang="0">
                  <a:pos x="22" y="48"/>
                </a:cxn>
                <a:cxn ang="0">
                  <a:pos x="47" y="48"/>
                </a:cxn>
                <a:cxn ang="0">
                  <a:pos x="47" y="62"/>
                </a:cxn>
                <a:cxn ang="0">
                  <a:pos x="0" y="62"/>
                </a:cxn>
                <a:cxn ang="0">
                  <a:pos x="0" y="0"/>
                </a:cxn>
              </a:cxnLst>
              <a:rect l="0" t="0" r="r" b="b"/>
              <a:pathLst>
                <a:path w="47" h="62">
                  <a:moveTo>
                    <a:pt x="0" y="0"/>
                  </a:moveTo>
                  <a:lnTo>
                    <a:pt x="47" y="0"/>
                  </a:lnTo>
                  <a:lnTo>
                    <a:pt x="47" y="15"/>
                  </a:lnTo>
                  <a:lnTo>
                    <a:pt x="22" y="15"/>
                  </a:lnTo>
                  <a:lnTo>
                    <a:pt x="22" y="25"/>
                  </a:lnTo>
                  <a:lnTo>
                    <a:pt x="45" y="25"/>
                  </a:lnTo>
                  <a:lnTo>
                    <a:pt x="45" y="37"/>
                  </a:lnTo>
                  <a:lnTo>
                    <a:pt x="22" y="37"/>
                  </a:lnTo>
                  <a:lnTo>
                    <a:pt x="22" y="48"/>
                  </a:lnTo>
                  <a:lnTo>
                    <a:pt x="47" y="48"/>
                  </a:lnTo>
                  <a:lnTo>
                    <a:pt x="47"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0" name="Freeform 57"/>
            <p:cNvSpPr>
              <a:spLocks noEditPoints="1"/>
            </p:cNvSpPr>
            <p:nvPr userDrawn="1"/>
          </p:nvSpPr>
          <p:spPr bwMode="auto">
            <a:xfrm>
              <a:off x="3259" y="4107"/>
              <a:ext cx="57" cy="62"/>
            </a:xfrm>
            <a:custGeom>
              <a:avLst/>
              <a:gdLst/>
              <a:ahLst/>
              <a:cxnLst>
                <a:cxn ang="0">
                  <a:pos x="24" y="37"/>
                </a:cxn>
                <a:cxn ang="0">
                  <a:pos x="29" y="37"/>
                </a:cxn>
                <a:cxn ang="0">
                  <a:pos x="29" y="37"/>
                </a:cxn>
                <a:cxn ang="0">
                  <a:pos x="32" y="38"/>
                </a:cxn>
                <a:cxn ang="0">
                  <a:pos x="33" y="40"/>
                </a:cxn>
                <a:cxn ang="0">
                  <a:pos x="33" y="43"/>
                </a:cxn>
                <a:cxn ang="0">
                  <a:pos x="33" y="43"/>
                </a:cxn>
                <a:cxn ang="0">
                  <a:pos x="32" y="47"/>
                </a:cxn>
                <a:cxn ang="0">
                  <a:pos x="31" y="49"/>
                </a:cxn>
                <a:cxn ang="0">
                  <a:pos x="28" y="49"/>
                </a:cxn>
                <a:cxn ang="0">
                  <a:pos x="24" y="49"/>
                </a:cxn>
                <a:cxn ang="0">
                  <a:pos x="24" y="37"/>
                </a:cxn>
                <a:cxn ang="0">
                  <a:pos x="0" y="62"/>
                </a:cxn>
                <a:cxn ang="0">
                  <a:pos x="37" y="62"/>
                </a:cxn>
                <a:cxn ang="0">
                  <a:pos x="37" y="62"/>
                </a:cxn>
                <a:cxn ang="0">
                  <a:pos x="43" y="62"/>
                </a:cxn>
                <a:cxn ang="0">
                  <a:pos x="47" y="60"/>
                </a:cxn>
                <a:cxn ang="0">
                  <a:pos x="50" y="59"/>
                </a:cxn>
                <a:cxn ang="0">
                  <a:pos x="52" y="58"/>
                </a:cxn>
                <a:cxn ang="0">
                  <a:pos x="57" y="52"/>
                </a:cxn>
                <a:cxn ang="0">
                  <a:pos x="57" y="47"/>
                </a:cxn>
                <a:cxn ang="0">
                  <a:pos x="57" y="47"/>
                </a:cxn>
                <a:cxn ang="0">
                  <a:pos x="55" y="40"/>
                </a:cxn>
                <a:cxn ang="0">
                  <a:pos x="52" y="36"/>
                </a:cxn>
                <a:cxn ang="0">
                  <a:pos x="47" y="32"/>
                </a:cxn>
                <a:cxn ang="0">
                  <a:pos x="41" y="30"/>
                </a:cxn>
                <a:cxn ang="0">
                  <a:pos x="41" y="30"/>
                </a:cxn>
                <a:cxn ang="0">
                  <a:pos x="41" y="30"/>
                </a:cxn>
                <a:cxn ang="0">
                  <a:pos x="47" y="29"/>
                </a:cxn>
                <a:cxn ang="0">
                  <a:pos x="51" y="26"/>
                </a:cxn>
                <a:cxn ang="0">
                  <a:pos x="55" y="22"/>
                </a:cxn>
                <a:cxn ang="0">
                  <a:pos x="55" y="15"/>
                </a:cxn>
                <a:cxn ang="0">
                  <a:pos x="55" y="15"/>
                </a:cxn>
                <a:cxn ang="0">
                  <a:pos x="55" y="10"/>
                </a:cxn>
                <a:cxn ang="0">
                  <a:pos x="54" y="7"/>
                </a:cxn>
                <a:cxn ang="0">
                  <a:pos x="51" y="4"/>
                </a:cxn>
                <a:cxn ang="0">
                  <a:pos x="44" y="2"/>
                </a:cxn>
                <a:cxn ang="0">
                  <a:pos x="33" y="0"/>
                </a:cxn>
                <a:cxn ang="0">
                  <a:pos x="0" y="0"/>
                </a:cxn>
                <a:cxn ang="0">
                  <a:pos x="0" y="62"/>
                </a:cxn>
                <a:cxn ang="0">
                  <a:pos x="24" y="14"/>
                </a:cxn>
                <a:cxn ang="0">
                  <a:pos x="28" y="14"/>
                </a:cxn>
                <a:cxn ang="0">
                  <a:pos x="28" y="14"/>
                </a:cxn>
                <a:cxn ang="0">
                  <a:pos x="31" y="14"/>
                </a:cxn>
                <a:cxn ang="0">
                  <a:pos x="32" y="15"/>
                </a:cxn>
                <a:cxn ang="0">
                  <a:pos x="33" y="19"/>
                </a:cxn>
                <a:cxn ang="0">
                  <a:pos x="33" y="19"/>
                </a:cxn>
                <a:cxn ang="0">
                  <a:pos x="32" y="23"/>
                </a:cxn>
                <a:cxn ang="0">
                  <a:pos x="31" y="25"/>
                </a:cxn>
                <a:cxn ang="0">
                  <a:pos x="28" y="25"/>
                </a:cxn>
                <a:cxn ang="0">
                  <a:pos x="24" y="25"/>
                </a:cxn>
                <a:cxn ang="0">
                  <a:pos x="24" y="14"/>
                </a:cxn>
              </a:cxnLst>
              <a:rect l="0" t="0" r="r" b="b"/>
              <a:pathLst>
                <a:path w="57" h="62">
                  <a:moveTo>
                    <a:pt x="24" y="37"/>
                  </a:moveTo>
                  <a:lnTo>
                    <a:pt x="29" y="37"/>
                  </a:lnTo>
                  <a:lnTo>
                    <a:pt x="29" y="37"/>
                  </a:lnTo>
                  <a:lnTo>
                    <a:pt x="32" y="38"/>
                  </a:lnTo>
                  <a:lnTo>
                    <a:pt x="33" y="40"/>
                  </a:lnTo>
                  <a:lnTo>
                    <a:pt x="33" y="43"/>
                  </a:lnTo>
                  <a:lnTo>
                    <a:pt x="33" y="43"/>
                  </a:lnTo>
                  <a:lnTo>
                    <a:pt x="32" y="47"/>
                  </a:lnTo>
                  <a:lnTo>
                    <a:pt x="31" y="49"/>
                  </a:lnTo>
                  <a:lnTo>
                    <a:pt x="28" y="49"/>
                  </a:lnTo>
                  <a:lnTo>
                    <a:pt x="24" y="49"/>
                  </a:lnTo>
                  <a:lnTo>
                    <a:pt x="24" y="37"/>
                  </a:lnTo>
                  <a:close/>
                  <a:moveTo>
                    <a:pt x="0" y="62"/>
                  </a:moveTo>
                  <a:lnTo>
                    <a:pt x="37" y="62"/>
                  </a:lnTo>
                  <a:lnTo>
                    <a:pt x="37" y="62"/>
                  </a:lnTo>
                  <a:lnTo>
                    <a:pt x="43" y="62"/>
                  </a:lnTo>
                  <a:lnTo>
                    <a:pt x="47" y="60"/>
                  </a:lnTo>
                  <a:lnTo>
                    <a:pt x="50" y="59"/>
                  </a:lnTo>
                  <a:lnTo>
                    <a:pt x="52" y="58"/>
                  </a:lnTo>
                  <a:lnTo>
                    <a:pt x="57" y="52"/>
                  </a:lnTo>
                  <a:lnTo>
                    <a:pt x="57" y="47"/>
                  </a:lnTo>
                  <a:lnTo>
                    <a:pt x="57" y="47"/>
                  </a:lnTo>
                  <a:lnTo>
                    <a:pt x="55" y="40"/>
                  </a:lnTo>
                  <a:lnTo>
                    <a:pt x="52" y="36"/>
                  </a:lnTo>
                  <a:lnTo>
                    <a:pt x="47" y="32"/>
                  </a:lnTo>
                  <a:lnTo>
                    <a:pt x="41" y="30"/>
                  </a:lnTo>
                  <a:lnTo>
                    <a:pt x="41" y="30"/>
                  </a:lnTo>
                  <a:lnTo>
                    <a:pt x="41" y="30"/>
                  </a:lnTo>
                  <a:lnTo>
                    <a:pt x="47" y="29"/>
                  </a:lnTo>
                  <a:lnTo>
                    <a:pt x="51" y="26"/>
                  </a:lnTo>
                  <a:lnTo>
                    <a:pt x="55" y="22"/>
                  </a:lnTo>
                  <a:lnTo>
                    <a:pt x="55" y="15"/>
                  </a:lnTo>
                  <a:lnTo>
                    <a:pt x="55" y="15"/>
                  </a:lnTo>
                  <a:lnTo>
                    <a:pt x="55" y="10"/>
                  </a:lnTo>
                  <a:lnTo>
                    <a:pt x="54" y="7"/>
                  </a:lnTo>
                  <a:lnTo>
                    <a:pt x="51" y="4"/>
                  </a:lnTo>
                  <a:lnTo>
                    <a:pt x="44" y="2"/>
                  </a:lnTo>
                  <a:lnTo>
                    <a:pt x="33" y="0"/>
                  </a:lnTo>
                  <a:lnTo>
                    <a:pt x="0" y="0"/>
                  </a:lnTo>
                  <a:lnTo>
                    <a:pt x="0" y="62"/>
                  </a:lnTo>
                  <a:close/>
                  <a:moveTo>
                    <a:pt x="24" y="14"/>
                  </a:moveTo>
                  <a:lnTo>
                    <a:pt x="28" y="14"/>
                  </a:lnTo>
                  <a:lnTo>
                    <a:pt x="28" y="14"/>
                  </a:lnTo>
                  <a:lnTo>
                    <a:pt x="31" y="14"/>
                  </a:lnTo>
                  <a:lnTo>
                    <a:pt x="32" y="15"/>
                  </a:lnTo>
                  <a:lnTo>
                    <a:pt x="33" y="19"/>
                  </a:lnTo>
                  <a:lnTo>
                    <a:pt x="33" y="19"/>
                  </a:lnTo>
                  <a:lnTo>
                    <a:pt x="32" y="23"/>
                  </a:lnTo>
                  <a:lnTo>
                    <a:pt x="31" y="25"/>
                  </a:lnTo>
                  <a:lnTo>
                    <a:pt x="28" y="25"/>
                  </a:lnTo>
                  <a:lnTo>
                    <a:pt x="24" y="25"/>
                  </a:lnTo>
                  <a:lnTo>
                    <a:pt x="24" y="14"/>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1" name="Freeform 58"/>
            <p:cNvSpPr>
              <a:spLocks/>
            </p:cNvSpPr>
            <p:nvPr userDrawn="1"/>
          </p:nvSpPr>
          <p:spPr bwMode="auto">
            <a:xfrm>
              <a:off x="3332" y="4107"/>
              <a:ext cx="46" cy="62"/>
            </a:xfrm>
            <a:custGeom>
              <a:avLst/>
              <a:gdLst/>
              <a:ahLst/>
              <a:cxnLst>
                <a:cxn ang="0">
                  <a:pos x="0" y="0"/>
                </a:cxn>
                <a:cxn ang="0">
                  <a:pos x="46" y="0"/>
                </a:cxn>
                <a:cxn ang="0">
                  <a:pos x="46" y="15"/>
                </a:cxn>
                <a:cxn ang="0">
                  <a:pos x="23" y="15"/>
                </a:cxn>
                <a:cxn ang="0">
                  <a:pos x="23" y="25"/>
                </a:cxn>
                <a:cxn ang="0">
                  <a:pos x="45" y="25"/>
                </a:cxn>
                <a:cxn ang="0">
                  <a:pos x="45" y="37"/>
                </a:cxn>
                <a:cxn ang="0">
                  <a:pos x="23" y="37"/>
                </a:cxn>
                <a:cxn ang="0">
                  <a:pos x="23" y="48"/>
                </a:cxn>
                <a:cxn ang="0">
                  <a:pos x="46" y="48"/>
                </a:cxn>
                <a:cxn ang="0">
                  <a:pos x="46" y="62"/>
                </a:cxn>
                <a:cxn ang="0">
                  <a:pos x="0" y="62"/>
                </a:cxn>
                <a:cxn ang="0">
                  <a:pos x="0" y="0"/>
                </a:cxn>
              </a:cxnLst>
              <a:rect l="0" t="0" r="r" b="b"/>
              <a:pathLst>
                <a:path w="46" h="62">
                  <a:moveTo>
                    <a:pt x="0" y="0"/>
                  </a:moveTo>
                  <a:lnTo>
                    <a:pt x="46" y="0"/>
                  </a:lnTo>
                  <a:lnTo>
                    <a:pt x="46" y="15"/>
                  </a:lnTo>
                  <a:lnTo>
                    <a:pt x="23" y="15"/>
                  </a:lnTo>
                  <a:lnTo>
                    <a:pt x="23" y="25"/>
                  </a:lnTo>
                  <a:lnTo>
                    <a:pt x="45" y="25"/>
                  </a:lnTo>
                  <a:lnTo>
                    <a:pt x="45" y="37"/>
                  </a:lnTo>
                  <a:lnTo>
                    <a:pt x="23" y="37"/>
                  </a:lnTo>
                  <a:lnTo>
                    <a:pt x="23" y="48"/>
                  </a:lnTo>
                  <a:lnTo>
                    <a:pt x="46" y="48"/>
                  </a:lnTo>
                  <a:lnTo>
                    <a:pt x="46"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2" name="Freeform 59"/>
            <p:cNvSpPr>
              <a:spLocks/>
            </p:cNvSpPr>
            <p:nvPr userDrawn="1"/>
          </p:nvSpPr>
          <p:spPr bwMode="auto">
            <a:xfrm>
              <a:off x="3391" y="4106"/>
              <a:ext cx="56" cy="65"/>
            </a:xfrm>
            <a:custGeom>
              <a:avLst/>
              <a:gdLst/>
              <a:ahLst/>
              <a:cxnLst>
                <a:cxn ang="0">
                  <a:pos x="34" y="19"/>
                </a:cxn>
                <a:cxn ang="0">
                  <a:pos x="33" y="13"/>
                </a:cxn>
                <a:cxn ang="0">
                  <a:pos x="28" y="12"/>
                </a:cxn>
                <a:cxn ang="0">
                  <a:pos x="26" y="13"/>
                </a:cxn>
                <a:cxn ang="0">
                  <a:pos x="24" y="16"/>
                </a:cxn>
                <a:cxn ang="0">
                  <a:pos x="28" y="23"/>
                </a:cxn>
                <a:cxn ang="0">
                  <a:pos x="46" y="29"/>
                </a:cxn>
                <a:cxn ang="0">
                  <a:pos x="54" y="37"/>
                </a:cxn>
                <a:cxn ang="0">
                  <a:pos x="56" y="44"/>
                </a:cxn>
                <a:cxn ang="0">
                  <a:pos x="54" y="53"/>
                </a:cxn>
                <a:cxn ang="0">
                  <a:pos x="49" y="60"/>
                </a:cxn>
                <a:cxn ang="0">
                  <a:pos x="39" y="64"/>
                </a:cxn>
                <a:cxn ang="0">
                  <a:pos x="30" y="65"/>
                </a:cxn>
                <a:cxn ang="0">
                  <a:pos x="13" y="63"/>
                </a:cxn>
                <a:cxn ang="0">
                  <a:pos x="5" y="59"/>
                </a:cxn>
                <a:cxn ang="0">
                  <a:pos x="1" y="52"/>
                </a:cxn>
                <a:cxn ang="0">
                  <a:pos x="23" y="45"/>
                </a:cxn>
                <a:cxn ang="0">
                  <a:pos x="24" y="52"/>
                </a:cxn>
                <a:cxn ang="0">
                  <a:pos x="26" y="53"/>
                </a:cxn>
                <a:cxn ang="0">
                  <a:pos x="28" y="53"/>
                </a:cxn>
                <a:cxn ang="0">
                  <a:pos x="31" y="52"/>
                </a:cxn>
                <a:cxn ang="0">
                  <a:pos x="33" y="48"/>
                </a:cxn>
                <a:cxn ang="0">
                  <a:pos x="31" y="44"/>
                </a:cxn>
                <a:cxn ang="0">
                  <a:pos x="18" y="38"/>
                </a:cxn>
                <a:cxn ang="0">
                  <a:pos x="7" y="33"/>
                </a:cxn>
                <a:cxn ang="0">
                  <a:pos x="1" y="20"/>
                </a:cxn>
                <a:cxn ang="0">
                  <a:pos x="1" y="16"/>
                </a:cxn>
                <a:cxn ang="0">
                  <a:pos x="5" y="8"/>
                </a:cxn>
                <a:cxn ang="0">
                  <a:pos x="12" y="3"/>
                </a:cxn>
                <a:cxn ang="0">
                  <a:pos x="28" y="0"/>
                </a:cxn>
                <a:cxn ang="0">
                  <a:pos x="35" y="0"/>
                </a:cxn>
                <a:cxn ang="0">
                  <a:pos x="46" y="3"/>
                </a:cxn>
                <a:cxn ang="0">
                  <a:pos x="52" y="8"/>
                </a:cxn>
                <a:cxn ang="0">
                  <a:pos x="54" y="19"/>
                </a:cxn>
              </a:cxnLst>
              <a:rect l="0" t="0" r="r" b="b"/>
              <a:pathLst>
                <a:path w="56" h="65">
                  <a:moveTo>
                    <a:pt x="34" y="19"/>
                  </a:moveTo>
                  <a:lnTo>
                    <a:pt x="34" y="19"/>
                  </a:lnTo>
                  <a:lnTo>
                    <a:pt x="33" y="13"/>
                  </a:lnTo>
                  <a:lnTo>
                    <a:pt x="33" y="13"/>
                  </a:lnTo>
                  <a:lnTo>
                    <a:pt x="31" y="12"/>
                  </a:lnTo>
                  <a:lnTo>
                    <a:pt x="28" y="12"/>
                  </a:lnTo>
                  <a:lnTo>
                    <a:pt x="28" y="12"/>
                  </a:lnTo>
                  <a:lnTo>
                    <a:pt x="26" y="13"/>
                  </a:lnTo>
                  <a:lnTo>
                    <a:pt x="24" y="16"/>
                  </a:lnTo>
                  <a:lnTo>
                    <a:pt x="24" y="16"/>
                  </a:lnTo>
                  <a:lnTo>
                    <a:pt x="26" y="20"/>
                  </a:lnTo>
                  <a:lnTo>
                    <a:pt x="28" y="23"/>
                  </a:lnTo>
                  <a:lnTo>
                    <a:pt x="41" y="26"/>
                  </a:lnTo>
                  <a:lnTo>
                    <a:pt x="46" y="29"/>
                  </a:lnTo>
                  <a:lnTo>
                    <a:pt x="52" y="31"/>
                  </a:lnTo>
                  <a:lnTo>
                    <a:pt x="54" y="37"/>
                  </a:lnTo>
                  <a:lnTo>
                    <a:pt x="56" y="44"/>
                  </a:lnTo>
                  <a:lnTo>
                    <a:pt x="56" y="44"/>
                  </a:lnTo>
                  <a:lnTo>
                    <a:pt x="56" y="49"/>
                  </a:lnTo>
                  <a:lnTo>
                    <a:pt x="54" y="53"/>
                  </a:lnTo>
                  <a:lnTo>
                    <a:pt x="52" y="57"/>
                  </a:lnTo>
                  <a:lnTo>
                    <a:pt x="49" y="60"/>
                  </a:lnTo>
                  <a:lnTo>
                    <a:pt x="45" y="63"/>
                  </a:lnTo>
                  <a:lnTo>
                    <a:pt x="39" y="64"/>
                  </a:lnTo>
                  <a:lnTo>
                    <a:pt x="30" y="65"/>
                  </a:lnTo>
                  <a:lnTo>
                    <a:pt x="30" y="65"/>
                  </a:lnTo>
                  <a:lnTo>
                    <a:pt x="19" y="64"/>
                  </a:lnTo>
                  <a:lnTo>
                    <a:pt x="13" y="63"/>
                  </a:lnTo>
                  <a:lnTo>
                    <a:pt x="9" y="61"/>
                  </a:lnTo>
                  <a:lnTo>
                    <a:pt x="5" y="59"/>
                  </a:lnTo>
                  <a:lnTo>
                    <a:pt x="3" y="56"/>
                  </a:lnTo>
                  <a:lnTo>
                    <a:pt x="1" y="52"/>
                  </a:lnTo>
                  <a:lnTo>
                    <a:pt x="0" y="45"/>
                  </a:lnTo>
                  <a:lnTo>
                    <a:pt x="23" y="45"/>
                  </a:lnTo>
                  <a:lnTo>
                    <a:pt x="23" y="45"/>
                  </a:lnTo>
                  <a:lnTo>
                    <a:pt x="24" y="52"/>
                  </a:lnTo>
                  <a:lnTo>
                    <a:pt x="24" y="52"/>
                  </a:lnTo>
                  <a:lnTo>
                    <a:pt x="26" y="53"/>
                  </a:lnTo>
                  <a:lnTo>
                    <a:pt x="28" y="53"/>
                  </a:lnTo>
                  <a:lnTo>
                    <a:pt x="28" y="53"/>
                  </a:lnTo>
                  <a:lnTo>
                    <a:pt x="30" y="53"/>
                  </a:lnTo>
                  <a:lnTo>
                    <a:pt x="31" y="52"/>
                  </a:lnTo>
                  <a:lnTo>
                    <a:pt x="33" y="50"/>
                  </a:lnTo>
                  <a:lnTo>
                    <a:pt x="33" y="48"/>
                  </a:lnTo>
                  <a:lnTo>
                    <a:pt x="33" y="48"/>
                  </a:lnTo>
                  <a:lnTo>
                    <a:pt x="31" y="44"/>
                  </a:lnTo>
                  <a:lnTo>
                    <a:pt x="28" y="41"/>
                  </a:lnTo>
                  <a:lnTo>
                    <a:pt x="18" y="38"/>
                  </a:lnTo>
                  <a:lnTo>
                    <a:pt x="11" y="35"/>
                  </a:lnTo>
                  <a:lnTo>
                    <a:pt x="7" y="33"/>
                  </a:lnTo>
                  <a:lnTo>
                    <a:pt x="3" y="29"/>
                  </a:lnTo>
                  <a:lnTo>
                    <a:pt x="1" y="20"/>
                  </a:lnTo>
                  <a:lnTo>
                    <a:pt x="1" y="20"/>
                  </a:lnTo>
                  <a:lnTo>
                    <a:pt x="1" y="16"/>
                  </a:lnTo>
                  <a:lnTo>
                    <a:pt x="3" y="11"/>
                  </a:lnTo>
                  <a:lnTo>
                    <a:pt x="5" y="8"/>
                  </a:lnTo>
                  <a:lnTo>
                    <a:pt x="8" y="5"/>
                  </a:lnTo>
                  <a:lnTo>
                    <a:pt x="12" y="3"/>
                  </a:lnTo>
                  <a:lnTo>
                    <a:pt x="16" y="1"/>
                  </a:lnTo>
                  <a:lnTo>
                    <a:pt x="28" y="0"/>
                  </a:lnTo>
                  <a:lnTo>
                    <a:pt x="28" y="0"/>
                  </a:lnTo>
                  <a:lnTo>
                    <a:pt x="35" y="0"/>
                  </a:lnTo>
                  <a:lnTo>
                    <a:pt x="41" y="1"/>
                  </a:lnTo>
                  <a:lnTo>
                    <a:pt x="46" y="3"/>
                  </a:lnTo>
                  <a:lnTo>
                    <a:pt x="49" y="5"/>
                  </a:lnTo>
                  <a:lnTo>
                    <a:pt x="52" y="8"/>
                  </a:lnTo>
                  <a:lnTo>
                    <a:pt x="53" y="11"/>
                  </a:lnTo>
                  <a:lnTo>
                    <a:pt x="54" y="19"/>
                  </a:lnTo>
                  <a:lnTo>
                    <a:pt x="34"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3" name="Freeform 60"/>
            <p:cNvSpPr>
              <a:spLocks/>
            </p:cNvSpPr>
            <p:nvPr userDrawn="1"/>
          </p:nvSpPr>
          <p:spPr bwMode="auto">
            <a:xfrm>
              <a:off x="3456" y="4107"/>
              <a:ext cx="51" cy="62"/>
            </a:xfrm>
            <a:custGeom>
              <a:avLst/>
              <a:gdLst/>
              <a:ahLst/>
              <a:cxnLst>
                <a:cxn ang="0">
                  <a:pos x="0" y="0"/>
                </a:cxn>
                <a:cxn ang="0">
                  <a:pos x="51" y="0"/>
                </a:cxn>
                <a:cxn ang="0">
                  <a:pos x="51" y="15"/>
                </a:cxn>
                <a:cxn ang="0">
                  <a:pos x="37" y="15"/>
                </a:cxn>
                <a:cxn ang="0">
                  <a:pos x="37" y="62"/>
                </a:cxn>
                <a:cxn ang="0">
                  <a:pos x="14" y="62"/>
                </a:cxn>
                <a:cxn ang="0">
                  <a:pos x="14" y="15"/>
                </a:cxn>
                <a:cxn ang="0">
                  <a:pos x="0" y="15"/>
                </a:cxn>
                <a:cxn ang="0">
                  <a:pos x="0" y="0"/>
                </a:cxn>
              </a:cxnLst>
              <a:rect l="0" t="0" r="r" b="b"/>
              <a:pathLst>
                <a:path w="51" h="62">
                  <a:moveTo>
                    <a:pt x="0" y="0"/>
                  </a:moveTo>
                  <a:lnTo>
                    <a:pt x="51" y="0"/>
                  </a:lnTo>
                  <a:lnTo>
                    <a:pt x="51" y="15"/>
                  </a:lnTo>
                  <a:lnTo>
                    <a:pt x="37" y="15"/>
                  </a:lnTo>
                  <a:lnTo>
                    <a:pt x="37" y="62"/>
                  </a:lnTo>
                  <a:lnTo>
                    <a:pt x="14" y="62"/>
                  </a:lnTo>
                  <a:lnTo>
                    <a:pt x="14" y="15"/>
                  </a:lnTo>
                  <a:lnTo>
                    <a:pt x="0" y="15"/>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4" name="Freeform 61"/>
            <p:cNvSpPr>
              <a:spLocks noEditPoints="1"/>
            </p:cNvSpPr>
            <p:nvPr userDrawn="1"/>
          </p:nvSpPr>
          <p:spPr bwMode="auto">
            <a:xfrm>
              <a:off x="3567" y="4107"/>
              <a:ext cx="59" cy="62"/>
            </a:xfrm>
            <a:custGeom>
              <a:avLst/>
              <a:gdLst/>
              <a:ahLst/>
              <a:cxnLst>
                <a:cxn ang="0">
                  <a:pos x="23" y="12"/>
                </a:cxn>
                <a:cxn ang="0">
                  <a:pos x="26" y="12"/>
                </a:cxn>
                <a:cxn ang="0">
                  <a:pos x="26" y="12"/>
                </a:cxn>
                <a:cxn ang="0">
                  <a:pos x="29" y="12"/>
                </a:cxn>
                <a:cxn ang="0">
                  <a:pos x="30" y="14"/>
                </a:cxn>
                <a:cxn ang="0">
                  <a:pos x="32" y="15"/>
                </a:cxn>
                <a:cxn ang="0">
                  <a:pos x="33" y="18"/>
                </a:cxn>
                <a:cxn ang="0">
                  <a:pos x="33" y="18"/>
                </a:cxn>
                <a:cxn ang="0">
                  <a:pos x="33" y="21"/>
                </a:cxn>
                <a:cxn ang="0">
                  <a:pos x="32" y="23"/>
                </a:cxn>
                <a:cxn ang="0">
                  <a:pos x="30" y="25"/>
                </a:cxn>
                <a:cxn ang="0">
                  <a:pos x="28" y="25"/>
                </a:cxn>
                <a:cxn ang="0">
                  <a:pos x="23" y="25"/>
                </a:cxn>
                <a:cxn ang="0">
                  <a:pos x="23" y="12"/>
                </a:cxn>
                <a:cxn ang="0">
                  <a:pos x="0" y="62"/>
                </a:cxn>
                <a:cxn ang="0">
                  <a:pos x="23" y="62"/>
                </a:cxn>
                <a:cxn ang="0">
                  <a:pos x="23" y="37"/>
                </a:cxn>
                <a:cxn ang="0">
                  <a:pos x="26" y="37"/>
                </a:cxn>
                <a:cxn ang="0">
                  <a:pos x="26" y="37"/>
                </a:cxn>
                <a:cxn ang="0">
                  <a:pos x="29" y="37"/>
                </a:cxn>
                <a:cxn ang="0">
                  <a:pos x="32" y="38"/>
                </a:cxn>
                <a:cxn ang="0">
                  <a:pos x="32" y="41"/>
                </a:cxn>
                <a:cxn ang="0">
                  <a:pos x="33" y="44"/>
                </a:cxn>
                <a:cxn ang="0">
                  <a:pos x="33" y="58"/>
                </a:cxn>
                <a:cxn ang="0">
                  <a:pos x="33" y="58"/>
                </a:cxn>
                <a:cxn ang="0">
                  <a:pos x="33" y="60"/>
                </a:cxn>
                <a:cxn ang="0">
                  <a:pos x="36" y="62"/>
                </a:cxn>
                <a:cxn ang="0">
                  <a:pos x="59" y="62"/>
                </a:cxn>
                <a:cxn ang="0">
                  <a:pos x="59" y="62"/>
                </a:cxn>
                <a:cxn ang="0">
                  <a:pos x="59" y="62"/>
                </a:cxn>
                <a:cxn ang="0">
                  <a:pos x="56" y="60"/>
                </a:cxn>
                <a:cxn ang="0">
                  <a:pos x="56" y="56"/>
                </a:cxn>
                <a:cxn ang="0">
                  <a:pos x="56" y="43"/>
                </a:cxn>
                <a:cxn ang="0">
                  <a:pos x="56" y="43"/>
                </a:cxn>
                <a:cxn ang="0">
                  <a:pos x="55" y="37"/>
                </a:cxn>
                <a:cxn ang="0">
                  <a:pos x="52" y="34"/>
                </a:cxn>
                <a:cxn ang="0">
                  <a:pos x="48" y="32"/>
                </a:cxn>
                <a:cxn ang="0">
                  <a:pos x="44" y="32"/>
                </a:cxn>
                <a:cxn ang="0">
                  <a:pos x="44" y="32"/>
                </a:cxn>
                <a:cxn ang="0">
                  <a:pos x="44" y="32"/>
                </a:cxn>
                <a:cxn ang="0">
                  <a:pos x="49" y="30"/>
                </a:cxn>
                <a:cxn ang="0">
                  <a:pos x="52" y="28"/>
                </a:cxn>
                <a:cxn ang="0">
                  <a:pos x="55" y="23"/>
                </a:cxn>
                <a:cxn ang="0">
                  <a:pos x="56" y="18"/>
                </a:cxn>
                <a:cxn ang="0">
                  <a:pos x="56" y="18"/>
                </a:cxn>
                <a:cxn ang="0">
                  <a:pos x="55" y="10"/>
                </a:cxn>
                <a:cxn ang="0">
                  <a:pos x="54" y="7"/>
                </a:cxn>
                <a:cxn ang="0">
                  <a:pos x="51" y="4"/>
                </a:cxn>
                <a:cxn ang="0">
                  <a:pos x="45" y="2"/>
                </a:cxn>
                <a:cxn ang="0">
                  <a:pos x="36" y="0"/>
                </a:cxn>
                <a:cxn ang="0">
                  <a:pos x="0" y="0"/>
                </a:cxn>
                <a:cxn ang="0">
                  <a:pos x="0" y="62"/>
                </a:cxn>
              </a:cxnLst>
              <a:rect l="0" t="0" r="r" b="b"/>
              <a:pathLst>
                <a:path w="59" h="62">
                  <a:moveTo>
                    <a:pt x="23" y="12"/>
                  </a:moveTo>
                  <a:lnTo>
                    <a:pt x="26" y="12"/>
                  </a:lnTo>
                  <a:lnTo>
                    <a:pt x="26" y="12"/>
                  </a:lnTo>
                  <a:lnTo>
                    <a:pt x="29" y="12"/>
                  </a:lnTo>
                  <a:lnTo>
                    <a:pt x="30" y="14"/>
                  </a:lnTo>
                  <a:lnTo>
                    <a:pt x="32" y="15"/>
                  </a:lnTo>
                  <a:lnTo>
                    <a:pt x="33" y="18"/>
                  </a:lnTo>
                  <a:lnTo>
                    <a:pt x="33" y="18"/>
                  </a:lnTo>
                  <a:lnTo>
                    <a:pt x="33" y="21"/>
                  </a:lnTo>
                  <a:lnTo>
                    <a:pt x="32" y="23"/>
                  </a:lnTo>
                  <a:lnTo>
                    <a:pt x="30" y="25"/>
                  </a:lnTo>
                  <a:lnTo>
                    <a:pt x="28" y="25"/>
                  </a:lnTo>
                  <a:lnTo>
                    <a:pt x="23" y="25"/>
                  </a:lnTo>
                  <a:lnTo>
                    <a:pt x="23" y="12"/>
                  </a:lnTo>
                  <a:close/>
                  <a:moveTo>
                    <a:pt x="0" y="62"/>
                  </a:moveTo>
                  <a:lnTo>
                    <a:pt x="23" y="62"/>
                  </a:lnTo>
                  <a:lnTo>
                    <a:pt x="23" y="37"/>
                  </a:lnTo>
                  <a:lnTo>
                    <a:pt x="26" y="37"/>
                  </a:lnTo>
                  <a:lnTo>
                    <a:pt x="26" y="37"/>
                  </a:lnTo>
                  <a:lnTo>
                    <a:pt x="29" y="37"/>
                  </a:lnTo>
                  <a:lnTo>
                    <a:pt x="32" y="38"/>
                  </a:lnTo>
                  <a:lnTo>
                    <a:pt x="32" y="41"/>
                  </a:lnTo>
                  <a:lnTo>
                    <a:pt x="33" y="44"/>
                  </a:lnTo>
                  <a:lnTo>
                    <a:pt x="33" y="58"/>
                  </a:lnTo>
                  <a:lnTo>
                    <a:pt x="33" y="58"/>
                  </a:lnTo>
                  <a:lnTo>
                    <a:pt x="33" y="60"/>
                  </a:lnTo>
                  <a:lnTo>
                    <a:pt x="36" y="62"/>
                  </a:lnTo>
                  <a:lnTo>
                    <a:pt x="59" y="62"/>
                  </a:lnTo>
                  <a:lnTo>
                    <a:pt x="59" y="62"/>
                  </a:lnTo>
                  <a:lnTo>
                    <a:pt x="59" y="62"/>
                  </a:lnTo>
                  <a:lnTo>
                    <a:pt x="56" y="60"/>
                  </a:lnTo>
                  <a:lnTo>
                    <a:pt x="56" y="56"/>
                  </a:lnTo>
                  <a:lnTo>
                    <a:pt x="56" y="43"/>
                  </a:lnTo>
                  <a:lnTo>
                    <a:pt x="56" y="43"/>
                  </a:lnTo>
                  <a:lnTo>
                    <a:pt x="55" y="37"/>
                  </a:lnTo>
                  <a:lnTo>
                    <a:pt x="52" y="34"/>
                  </a:lnTo>
                  <a:lnTo>
                    <a:pt x="48" y="32"/>
                  </a:lnTo>
                  <a:lnTo>
                    <a:pt x="44" y="32"/>
                  </a:lnTo>
                  <a:lnTo>
                    <a:pt x="44" y="32"/>
                  </a:lnTo>
                  <a:lnTo>
                    <a:pt x="44" y="32"/>
                  </a:lnTo>
                  <a:lnTo>
                    <a:pt x="49" y="30"/>
                  </a:lnTo>
                  <a:lnTo>
                    <a:pt x="52" y="28"/>
                  </a:lnTo>
                  <a:lnTo>
                    <a:pt x="55" y="23"/>
                  </a:lnTo>
                  <a:lnTo>
                    <a:pt x="56" y="18"/>
                  </a:lnTo>
                  <a:lnTo>
                    <a:pt x="56" y="18"/>
                  </a:lnTo>
                  <a:lnTo>
                    <a:pt x="55" y="10"/>
                  </a:lnTo>
                  <a:lnTo>
                    <a:pt x="54" y="7"/>
                  </a:lnTo>
                  <a:lnTo>
                    <a:pt x="51" y="4"/>
                  </a:lnTo>
                  <a:lnTo>
                    <a:pt x="45" y="2"/>
                  </a:lnTo>
                  <a:lnTo>
                    <a:pt x="36" y="0"/>
                  </a:lnTo>
                  <a:lnTo>
                    <a:pt x="0" y="0"/>
                  </a:lnTo>
                  <a:lnTo>
                    <a:pt x="0" y="62"/>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5" name="Freeform 62"/>
            <p:cNvSpPr>
              <a:spLocks/>
            </p:cNvSpPr>
            <p:nvPr userDrawn="1"/>
          </p:nvSpPr>
          <p:spPr bwMode="auto">
            <a:xfrm>
              <a:off x="3638" y="4107"/>
              <a:ext cx="56" cy="64"/>
            </a:xfrm>
            <a:custGeom>
              <a:avLst/>
              <a:gdLst/>
              <a:ahLst/>
              <a:cxnLst>
                <a:cxn ang="0">
                  <a:pos x="56" y="40"/>
                </a:cxn>
                <a:cxn ang="0">
                  <a:pos x="56" y="40"/>
                </a:cxn>
                <a:cxn ang="0">
                  <a:pos x="55" y="47"/>
                </a:cxn>
                <a:cxn ang="0">
                  <a:pos x="54" y="52"/>
                </a:cxn>
                <a:cxn ang="0">
                  <a:pos x="51" y="56"/>
                </a:cxn>
                <a:cxn ang="0">
                  <a:pos x="47" y="60"/>
                </a:cxn>
                <a:cxn ang="0">
                  <a:pos x="43" y="62"/>
                </a:cxn>
                <a:cxn ang="0">
                  <a:pos x="39" y="63"/>
                </a:cxn>
                <a:cxn ang="0">
                  <a:pos x="28" y="64"/>
                </a:cxn>
                <a:cxn ang="0">
                  <a:pos x="28" y="64"/>
                </a:cxn>
                <a:cxn ang="0">
                  <a:pos x="18" y="63"/>
                </a:cxn>
                <a:cxn ang="0">
                  <a:pos x="13" y="62"/>
                </a:cxn>
                <a:cxn ang="0">
                  <a:pos x="9" y="60"/>
                </a:cxn>
                <a:cxn ang="0">
                  <a:pos x="6" y="56"/>
                </a:cxn>
                <a:cxn ang="0">
                  <a:pos x="3" y="52"/>
                </a:cxn>
                <a:cxn ang="0">
                  <a:pos x="0" y="47"/>
                </a:cxn>
                <a:cxn ang="0">
                  <a:pos x="0" y="40"/>
                </a:cxn>
                <a:cxn ang="0">
                  <a:pos x="0" y="0"/>
                </a:cxn>
                <a:cxn ang="0">
                  <a:pos x="24" y="0"/>
                </a:cxn>
                <a:cxn ang="0">
                  <a:pos x="24" y="45"/>
                </a:cxn>
                <a:cxn ang="0">
                  <a:pos x="24" y="45"/>
                </a:cxn>
                <a:cxn ang="0">
                  <a:pos x="25" y="49"/>
                </a:cxn>
                <a:cxn ang="0">
                  <a:pos x="26" y="51"/>
                </a:cxn>
                <a:cxn ang="0">
                  <a:pos x="28" y="51"/>
                </a:cxn>
                <a:cxn ang="0">
                  <a:pos x="28" y="51"/>
                </a:cxn>
                <a:cxn ang="0">
                  <a:pos x="30" y="51"/>
                </a:cxn>
                <a:cxn ang="0">
                  <a:pos x="32" y="49"/>
                </a:cxn>
                <a:cxn ang="0">
                  <a:pos x="33" y="45"/>
                </a:cxn>
                <a:cxn ang="0">
                  <a:pos x="33" y="0"/>
                </a:cxn>
                <a:cxn ang="0">
                  <a:pos x="56" y="0"/>
                </a:cxn>
                <a:cxn ang="0">
                  <a:pos x="56" y="40"/>
                </a:cxn>
              </a:cxnLst>
              <a:rect l="0" t="0" r="r" b="b"/>
              <a:pathLst>
                <a:path w="56" h="64">
                  <a:moveTo>
                    <a:pt x="56" y="40"/>
                  </a:moveTo>
                  <a:lnTo>
                    <a:pt x="56" y="40"/>
                  </a:lnTo>
                  <a:lnTo>
                    <a:pt x="55" y="47"/>
                  </a:lnTo>
                  <a:lnTo>
                    <a:pt x="54" y="52"/>
                  </a:lnTo>
                  <a:lnTo>
                    <a:pt x="51" y="56"/>
                  </a:lnTo>
                  <a:lnTo>
                    <a:pt x="47" y="60"/>
                  </a:lnTo>
                  <a:lnTo>
                    <a:pt x="43" y="62"/>
                  </a:lnTo>
                  <a:lnTo>
                    <a:pt x="39" y="63"/>
                  </a:lnTo>
                  <a:lnTo>
                    <a:pt x="28" y="64"/>
                  </a:lnTo>
                  <a:lnTo>
                    <a:pt x="28" y="64"/>
                  </a:lnTo>
                  <a:lnTo>
                    <a:pt x="18" y="63"/>
                  </a:lnTo>
                  <a:lnTo>
                    <a:pt x="13" y="62"/>
                  </a:lnTo>
                  <a:lnTo>
                    <a:pt x="9" y="60"/>
                  </a:lnTo>
                  <a:lnTo>
                    <a:pt x="6" y="56"/>
                  </a:lnTo>
                  <a:lnTo>
                    <a:pt x="3" y="52"/>
                  </a:lnTo>
                  <a:lnTo>
                    <a:pt x="0" y="47"/>
                  </a:lnTo>
                  <a:lnTo>
                    <a:pt x="0" y="40"/>
                  </a:lnTo>
                  <a:lnTo>
                    <a:pt x="0" y="0"/>
                  </a:lnTo>
                  <a:lnTo>
                    <a:pt x="24" y="0"/>
                  </a:lnTo>
                  <a:lnTo>
                    <a:pt x="24" y="45"/>
                  </a:lnTo>
                  <a:lnTo>
                    <a:pt x="24" y="45"/>
                  </a:lnTo>
                  <a:lnTo>
                    <a:pt x="25" y="49"/>
                  </a:lnTo>
                  <a:lnTo>
                    <a:pt x="26" y="51"/>
                  </a:lnTo>
                  <a:lnTo>
                    <a:pt x="28" y="51"/>
                  </a:lnTo>
                  <a:lnTo>
                    <a:pt x="28" y="51"/>
                  </a:lnTo>
                  <a:lnTo>
                    <a:pt x="30" y="51"/>
                  </a:lnTo>
                  <a:lnTo>
                    <a:pt x="32" y="49"/>
                  </a:lnTo>
                  <a:lnTo>
                    <a:pt x="33" y="45"/>
                  </a:lnTo>
                  <a:lnTo>
                    <a:pt x="33" y="0"/>
                  </a:lnTo>
                  <a:lnTo>
                    <a:pt x="56" y="0"/>
                  </a:lnTo>
                  <a:lnTo>
                    <a:pt x="56" y="4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6" name="Freeform 63"/>
            <p:cNvSpPr>
              <a:spLocks/>
            </p:cNvSpPr>
            <p:nvPr userDrawn="1"/>
          </p:nvSpPr>
          <p:spPr bwMode="auto">
            <a:xfrm>
              <a:off x="3708" y="4107"/>
              <a:ext cx="63" cy="62"/>
            </a:xfrm>
            <a:custGeom>
              <a:avLst/>
              <a:gdLst/>
              <a:ahLst/>
              <a:cxnLst>
                <a:cxn ang="0">
                  <a:pos x="0" y="0"/>
                </a:cxn>
                <a:cxn ang="0">
                  <a:pos x="30" y="0"/>
                </a:cxn>
                <a:cxn ang="0">
                  <a:pos x="44" y="38"/>
                </a:cxn>
                <a:cxn ang="0">
                  <a:pos x="44" y="38"/>
                </a:cxn>
                <a:cxn ang="0">
                  <a:pos x="44" y="0"/>
                </a:cxn>
                <a:cxn ang="0">
                  <a:pos x="63" y="0"/>
                </a:cxn>
                <a:cxn ang="0">
                  <a:pos x="63" y="62"/>
                </a:cxn>
                <a:cxn ang="0">
                  <a:pos x="34" y="62"/>
                </a:cxn>
                <a:cxn ang="0">
                  <a:pos x="21" y="26"/>
                </a:cxn>
                <a:cxn ang="0">
                  <a:pos x="21" y="26"/>
                </a:cxn>
                <a:cxn ang="0">
                  <a:pos x="21" y="62"/>
                </a:cxn>
                <a:cxn ang="0">
                  <a:pos x="0" y="62"/>
                </a:cxn>
                <a:cxn ang="0">
                  <a:pos x="0" y="0"/>
                </a:cxn>
              </a:cxnLst>
              <a:rect l="0" t="0" r="r" b="b"/>
              <a:pathLst>
                <a:path w="63" h="62">
                  <a:moveTo>
                    <a:pt x="0" y="0"/>
                  </a:moveTo>
                  <a:lnTo>
                    <a:pt x="30" y="0"/>
                  </a:lnTo>
                  <a:lnTo>
                    <a:pt x="44" y="38"/>
                  </a:lnTo>
                  <a:lnTo>
                    <a:pt x="44" y="38"/>
                  </a:lnTo>
                  <a:lnTo>
                    <a:pt x="44" y="0"/>
                  </a:lnTo>
                  <a:lnTo>
                    <a:pt x="63" y="0"/>
                  </a:lnTo>
                  <a:lnTo>
                    <a:pt x="63" y="62"/>
                  </a:lnTo>
                  <a:lnTo>
                    <a:pt x="34" y="62"/>
                  </a:lnTo>
                  <a:lnTo>
                    <a:pt x="21" y="26"/>
                  </a:lnTo>
                  <a:lnTo>
                    <a:pt x="21" y="26"/>
                  </a:lnTo>
                  <a:lnTo>
                    <a:pt x="21"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7" name="Freeform 64"/>
            <p:cNvSpPr>
              <a:spLocks noEditPoints="1"/>
            </p:cNvSpPr>
            <p:nvPr userDrawn="1"/>
          </p:nvSpPr>
          <p:spPr bwMode="auto">
            <a:xfrm>
              <a:off x="3833" y="4107"/>
              <a:ext cx="56" cy="62"/>
            </a:xfrm>
            <a:custGeom>
              <a:avLst/>
              <a:gdLst/>
              <a:ahLst/>
              <a:cxnLst>
                <a:cxn ang="0">
                  <a:pos x="21" y="37"/>
                </a:cxn>
                <a:cxn ang="0">
                  <a:pos x="27" y="37"/>
                </a:cxn>
                <a:cxn ang="0">
                  <a:pos x="27" y="37"/>
                </a:cxn>
                <a:cxn ang="0">
                  <a:pos x="31" y="38"/>
                </a:cxn>
                <a:cxn ang="0">
                  <a:pos x="31" y="40"/>
                </a:cxn>
                <a:cxn ang="0">
                  <a:pos x="32" y="43"/>
                </a:cxn>
                <a:cxn ang="0">
                  <a:pos x="32" y="43"/>
                </a:cxn>
                <a:cxn ang="0">
                  <a:pos x="31" y="47"/>
                </a:cxn>
                <a:cxn ang="0">
                  <a:pos x="28" y="49"/>
                </a:cxn>
                <a:cxn ang="0">
                  <a:pos x="27" y="49"/>
                </a:cxn>
                <a:cxn ang="0">
                  <a:pos x="21" y="49"/>
                </a:cxn>
                <a:cxn ang="0">
                  <a:pos x="21" y="37"/>
                </a:cxn>
                <a:cxn ang="0">
                  <a:pos x="0" y="62"/>
                </a:cxn>
                <a:cxn ang="0">
                  <a:pos x="35" y="62"/>
                </a:cxn>
                <a:cxn ang="0">
                  <a:pos x="35" y="62"/>
                </a:cxn>
                <a:cxn ang="0">
                  <a:pos x="41" y="62"/>
                </a:cxn>
                <a:cxn ang="0">
                  <a:pos x="45" y="60"/>
                </a:cxn>
                <a:cxn ang="0">
                  <a:pos x="49" y="59"/>
                </a:cxn>
                <a:cxn ang="0">
                  <a:pos x="52" y="58"/>
                </a:cxn>
                <a:cxn ang="0">
                  <a:pos x="54" y="52"/>
                </a:cxn>
                <a:cxn ang="0">
                  <a:pos x="56" y="47"/>
                </a:cxn>
                <a:cxn ang="0">
                  <a:pos x="56" y="47"/>
                </a:cxn>
                <a:cxn ang="0">
                  <a:pos x="54" y="40"/>
                </a:cxn>
                <a:cxn ang="0">
                  <a:pos x="50" y="36"/>
                </a:cxn>
                <a:cxn ang="0">
                  <a:pos x="46" y="32"/>
                </a:cxn>
                <a:cxn ang="0">
                  <a:pos x="39" y="30"/>
                </a:cxn>
                <a:cxn ang="0">
                  <a:pos x="39" y="30"/>
                </a:cxn>
                <a:cxn ang="0">
                  <a:pos x="39" y="30"/>
                </a:cxn>
                <a:cxn ang="0">
                  <a:pos x="45" y="29"/>
                </a:cxn>
                <a:cxn ang="0">
                  <a:pos x="50" y="26"/>
                </a:cxn>
                <a:cxn ang="0">
                  <a:pos x="53" y="22"/>
                </a:cxn>
                <a:cxn ang="0">
                  <a:pos x="54" y="15"/>
                </a:cxn>
                <a:cxn ang="0">
                  <a:pos x="54" y="15"/>
                </a:cxn>
                <a:cxn ang="0">
                  <a:pos x="53" y="10"/>
                </a:cxn>
                <a:cxn ang="0">
                  <a:pos x="52" y="7"/>
                </a:cxn>
                <a:cxn ang="0">
                  <a:pos x="49" y="4"/>
                </a:cxn>
                <a:cxn ang="0">
                  <a:pos x="42" y="2"/>
                </a:cxn>
                <a:cxn ang="0">
                  <a:pos x="31" y="0"/>
                </a:cxn>
                <a:cxn ang="0">
                  <a:pos x="0" y="0"/>
                </a:cxn>
                <a:cxn ang="0">
                  <a:pos x="0" y="62"/>
                </a:cxn>
                <a:cxn ang="0">
                  <a:pos x="21" y="14"/>
                </a:cxn>
                <a:cxn ang="0">
                  <a:pos x="27" y="14"/>
                </a:cxn>
                <a:cxn ang="0">
                  <a:pos x="27" y="14"/>
                </a:cxn>
                <a:cxn ang="0">
                  <a:pos x="28" y="14"/>
                </a:cxn>
                <a:cxn ang="0">
                  <a:pos x="30" y="15"/>
                </a:cxn>
                <a:cxn ang="0">
                  <a:pos x="31" y="19"/>
                </a:cxn>
                <a:cxn ang="0">
                  <a:pos x="31" y="19"/>
                </a:cxn>
                <a:cxn ang="0">
                  <a:pos x="30" y="23"/>
                </a:cxn>
                <a:cxn ang="0">
                  <a:pos x="28" y="25"/>
                </a:cxn>
                <a:cxn ang="0">
                  <a:pos x="27" y="25"/>
                </a:cxn>
                <a:cxn ang="0">
                  <a:pos x="21" y="25"/>
                </a:cxn>
                <a:cxn ang="0">
                  <a:pos x="21" y="14"/>
                </a:cxn>
              </a:cxnLst>
              <a:rect l="0" t="0" r="r" b="b"/>
              <a:pathLst>
                <a:path w="56" h="62">
                  <a:moveTo>
                    <a:pt x="21" y="37"/>
                  </a:moveTo>
                  <a:lnTo>
                    <a:pt x="27" y="37"/>
                  </a:lnTo>
                  <a:lnTo>
                    <a:pt x="27" y="37"/>
                  </a:lnTo>
                  <a:lnTo>
                    <a:pt x="31" y="38"/>
                  </a:lnTo>
                  <a:lnTo>
                    <a:pt x="31" y="40"/>
                  </a:lnTo>
                  <a:lnTo>
                    <a:pt x="32" y="43"/>
                  </a:lnTo>
                  <a:lnTo>
                    <a:pt x="32" y="43"/>
                  </a:lnTo>
                  <a:lnTo>
                    <a:pt x="31" y="47"/>
                  </a:lnTo>
                  <a:lnTo>
                    <a:pt x="28" y="49"/>
                  </a:lnTo>
                  <a:lnTo>
                    <a:pt x="27" y="49"/>
                  </a:lnTo>
                  <a:lnTo>
                    <a:pt x="21" y="49"/>
                  </a:lnTo>
                  <a:lnTo>
                    <a:pt x="21" y="37"/>
                  </a:lnTo>
                  <a:close/>
                  <a:moveTo>
                    <a:pt x="0" y="62"/>
                  </a:moveTo>
                  <a:lnTo>
                    <a:pt x="35" y="62"/>
                  </a:lnTo>
                  <a:lnTo>
                    <a:pt x="35" y="62"/>
                  </a:lnTo>
                  <a:lnTo>
                    <a:pt x="41" y="62"/>
                  </a:lnTo>
                  <a:lnTo>
                    <a:pt x="45" y="60"/>
                  </a:lnTo>
                  <a:lnTo>
                    <a:pt x="49" y="59"/>
                  </a:lnTo>
                  <a:lnTo>
                    <a:pt x="52" y="58"/>
                  </a:lnTo>
                  <a:lnTo>
                    <a:pt x="54" y="52"/>
                  </a:lnTo>
                  <a:lnTo>
                    <a:pt x="56" y="47"/>
                  </a:lnTo>
                  <a:lnTo>
                    <a:pt x="56" y="47"/>
                  </a:lnTo>
                  <a:lnTo>
                    <a:pt x="54" y="40"/>
                  </a:lnTo>
                  <a:lnTo>
                    <a:pt x="50" y="36"/>
                  </a:lnTo>
                  <a:lnTo>
                    <a:pt x="46" y="32"/>
                  </a:lnTo>
                  <a:lnTo>
                    <a:pt x="39" y="30"/>
                  </a:lnTo>
                  <a:lnTo>
                    <a:pt x="39" y="30"/>
                  </a:lnTo>
                  <a:lnTo>
                    <a:pt x="39" y="30"/>
                  </a:lnTo>
                  <a:lnTo>
                    <a:pt x="45" y="29"/>
                  </a:lnTo>
                  <a:lnTo>
                    <a:pt x="50" y="26"/>
                  </a:lnTo>
                  <a:lnTo>
                    <a:pt x="53" y="22"/>
                  </a:lnTo>
                  <a:lnTo>
                    <a:pt x="54" y="15"/>
                  </a:lnTo>
                  <a:lnTo>
                    <a:pt x="54" y="15"/>
                  </a:lnTo>
                  <a:lnTo>
                    <a:pt x="53" y="10"/>
                  </a:lnTo>
                  <a:lnTo>
                    <a:pt x="52" y="7"/>
                  </a:lnTo>
                  <a:lnTo>
                    <a:pt x="49" y="4"/>
                  </a:lnTo>
                  <a:lnTo>
                    <a:pt x="42" y="2"/>
                  </a:lnTo>
                  <a:lnTo>
                    <a:pt x="31" y="0"/>
                  </a:lnTo>
                  <a:lnTo>
                    <a:pt x="0" y="0"/>
                  </a:lnTo>
                  <a:lnTo>
                    <a:pt x="0" y="62"/>
                  </a:lnTo>
                  <a:close/>
                  <a:moveTo>
                    <a:pt x="21" y="14"/>
                  </a:moveTo>
                  <a:lnTo>
                    <a:pt x="27" y="14"/>
                  </a:lnTo>
                  <a:lnTo>
                    <a:pt x="27" y="14"/>
                  </a:lnTo>
                  <a:lnTo>
                    <a:pt x="28" y="14"/>
                  </a:lnTo>
                  <a:lnTo>
                    <a:pt x="30" y="15"/>
                  </a:lnTo>
                  <a:lnTo>
                    <a:pt x="31" y="19"/>
                  </a:lnTo>
                  <a:lnTo>
                    <a:pt x="31" y="19"/>
                  </a:lnTo>
                  <a:lnTo>
                    <a:pt x="30" y="23"/>
                  </a:lnTo>
                  <a:lnTo>
                    <a:pt x="28" y="25"/>
                  </a:lnTo>
                  <a:lnTo>
                    <a:pt x="27" y="25"/>
                  </a:lnTo>
                  <a:lnTo>
                    <a:pt x="21" y="25"/>
                  </a:lnTo>
                  <a:lnTo>
                    <a:pt x="21" y="14"/>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8" name="Freeform 65"/>
            <p:cNvSpPr>
              <a:spLocks/>
            </p:cNvSpPr>
            <p:nvPr userDrawn="1"/>
          </p:nvSpPr>
          <p:spPr bwMode="auto">
            <a:xfrm>
              <a:off x="3904" y="4107"/>
              <a:ext cx="56" cy="64"/>
            </a:xfrm>
            <a:custGeom>
              <a:avLst/>
              <a:gdLst/>
              <a:ahLst/>
              <a:cxnLst>
                <a:cxn ang="0">
                  <a:pos x="56" y="40"/>
                </a:cxn>
                <a:cxn ang="0">
                  <a:pos x="56" y="40"/>
                </a:cxn>
                <a:cxn ang="0">
                  <a:pos x="56" y="47"/>
                </a:cxn>
                <a:cxn ang="0">
                  <a:pos x="53" y="52"/>
                </a:cxn>
                <a:cxn ang="0">
                  <a:pos x="50" y="56"/>
                </a:cxn>
                <a:cxn ang="0">
                  <a:pos x="48" y="60"/>
                </a:cxn>
                <a:cxn ang="0">
                  <a:pos x="43" y="62"/>
                </a:cxn>
                <a:cxn ang="0">
                  <a:pos x="38" y="63"/>
                </a:cxn>
                <a:cxn ang="0">
                  <a:pos x="28" y="64"/>
                </a:cxn>
                <a:cxn ang="0">
                  <a:pos x="28" y="64"/>
                </a:cxn>
                <a:cxn ang="0">
                  <a:pos x="17" y="63"/>
                </a:cxn>
                <a:cxn ang="0">
                  <a:pos x="13" y="62"/>
                </a:cxn>
                <a:cxn ang="0">
                  <a:pos x="9" y="60"/>
                </a:cxn>
                <a:cxn ang="0">
                  <a:pos x="5" y="56"/>
                </a:cxn>
                <a:cxn ang="0">
                  <a:pos x="2" y="52"/>
                </a:cxn>
                <a:cxn ang="0">
                  <a:pos x="1" y="47"/>
                </a:cxn>
                <a:cxn ang="0">
                  <a:pos x="0" y="40"/>
                </a:cxn>
                <a:cxn ang="0">
                  <a:pos x="0" y="0"/>
                </a:cxn>
                <a:cxn ang="0">
                  <a:pos x="23" y="0"/>
                </a:cxn>
                <a:cxn ang="0">
                  <a:pos x="23" y="45"/>
                </a:cxn>
                <a:cxn ang="0">
                  <a:pos x="23" y="45"/>
                </a:cxn>
                <a:cxn ang="0">
                  <a:pos x="24" y="49"/>
                </a:cxn>
                <a:cxn ang="0">
                  <a:pos x="26" y="51"/>
                </a:cxn>
                <a:cxn ang="0">
                  <a:pos x="28" y="51"/>
                </a:cxn>
                <a:cxn ang="0">
                  <a:pos x="28" y="51"/>
                </a:cxn>
                <a:cxn ang="0">
                  <a:pos x="30" y="51"/>
                </a:cxn>
                <a:cxn ang="0">
                  <a:pos x="31" y="49"/>
                </a:cxn>
                <a:cxn ang="0">
                  <a:pos x="33" y="45"/>
                </a:cxn>
                <a:cxn ang="0">
                  <a:pos x="33" y="0"/>
                </a:cxn>
                <a:cxn ang="0">
                  <a:pos x="56" y="0"/>
                </a:cxn>
                <a:cxn ang="0">
                  <a:pos x="56" y="40"/>
                </a:cxn>
              </a:cxnLst>
              <a:rect l="0" t="0" r="r" b="b"/>
              <a:pathLst>
                <a:path w="56" h="64">
                  <a:moveTo>
                    <a:pt x="56" y="40"/>
                  </a:moveTo>
                  <a:lnTo>
                    <a:pt x="56" y="40"/>
                  </a:lnTo>
                  <a:lnTo>
                    <a:pt x="56" y="47"/>
                  </a:lnTo>
                  <a:lnTo>
                    <a:pt x="53" y="52"/>
                  </a:lnTo>
                  <a:lnTo>
                    <a:pt x="50" y="56"/>
                  </a:lnTo>
                  <a:lnTo>
                    <a:pt x="48" y="60"/>
                  </a:lnTo>
                  <a:lnTo>
                    <a:pt x="43" y="62"/>
                  </a:lnTo>
                  <a:lnTo>
                    <a:pt x="38" y="63"/>
                  </a:lnTo>
                  <a:lnTo>
                    <a:pt x="28" y="64"/>
                  </a:lnTo>
                  <a:lnTo>
                    <a:pt x="28" y="64"/>
                  </a:lnTo>
                  <a:lnTo>
                    <a:pt x="17" y="63"/>
                  </a:lnTo>
                  <a:lnTo>
                    <a:pt x="13" y="62"/>
                  </a:lnTo>
                  <a:lnTo>
                    <a:pt x="9" y="60"/>
                  </a:lnTo>
                  <a:lnTo>
                    <a:pt x="5" y="56"/>
                  </a:lnTo>
                  <a:lnTo>
                    <a:pt x="2" y="52"/>
                  </a:lnTo>
                  <a:lnTo>
                    <a:pt x="1" y="47"/>
                  </a:lnTo>
                  <a:lnTo>
                    <a:pt x="0" y="40"/>
                  </a:lnTo>
                  <a:lnTo>
                    <a:pt x="0" y="0"/>
                  </a:lnTo>
                  <a:lnTo>
                    <a:pt x="23" y="0"/>
                  </a:lnTo>
                  <a:lnTo>
                    <a:pt x="23" y="45"/>
                  </a:lnTo>
                  <a:lnTo>
                    <a:pt x="23" y="45"/>
                  </a:lnTo>
                  <a:lnTo>
                    <a:pt x="24" y="49"/>
                  </a:lnTo>
                  <a:lnTo>
                    <a:pt x="26" y="51"/>
                  </a:lnTo>
                  <a:lnTo>
                    <a:pt x="28" y="51"/>
                  </a:lnTo>
                  <a:lnTo>
                    <a:pt x="28" y="51"/>
                  </a:lnTo>
                  <a:lnTo>
                    <a:pt x="30" y="51"/>
                  </a:lnTo>
                  <a:lnTo>
                    <a:pt x="31" y="49"/>
                  </a:lnTo>
                  <a:lnTo>
                    <a:pt x="33" y="45"/>
                  </a:lnTo>
                  <a:lnTo>
                    <a:pt x="33" y="0"/>
                  </a:lnTo>
                  <a:lnTo>
                    <a:pt x="56" y="0"/>
                  </a:lnTo>
                  <a:lnTo>
                    <a:pt x="56" y="4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29" name="Freeform 66"/>
            <p:cNvSpPr>
              <a:spLocks/>
            </p:cNvSpPr>
            <p:nvPr userDrawn="1"/>
          </p:nvSpPr>
          <p:spPr bwMode="auto">
            <a:xfrm>
              <a:off x="3975" y="4106"/>
              <a:ext cx="56" cy="65"/>
            </a:xfrm>
            <a:custGeom>
              <a:avLst/>
              <a:gdLst/>
              <a:ahLst/>
              <a:cxnLst>
                <a:cxn ang="0">
                  <a:pos x="33" y="19"/>
                </a:cxn>
                <a:cxn ang="0">
                  <a:pos x="33" y="13"/>
                </a:cxn>
                <a:cxn ang="0">
                  <a:pos x="27" y="12"/>
                </a:cxn>
                <a:cxn ang="0">
                  <a:pos x="24" y="13"/>
                </a:cxn>
                <a:cxn ang="0">
                  <a:pos x="23" y="16"/>
                </a:cxn>
                <a:cxn ang="0">
                  <a:pos x="29" y="23"/>
                </a:cxn>
                <a:cxn ang="0">
                  <a:pos x="45" y="29"/>
                </a:cxn>
                <a:cxn ang="0">
                  <a:pos x="55" y="37"/>
                </a:cxn>
                <a:cxn ang="0">
                  <a:pos x="56" y="44"/>
                </a:cxn>
                <a:cxn ang="0">
                  <a:pos x="53" y="53"/>
                </a:cxn>
                <a:cxn ang="0">
                  <a:pos x="48" y="60"/>
                </a:cxn>
                <a:cxn ang="0">
                  <a:pos x="39" y="64"/>
                </a:cxn>
                <a:cxn ang="0">
                  <a:pos x="29" y="65"/>
                </a:cxn>
                <a:cxn ang="0">
                  <a:pos x="13" y="63"/>
                </a:cxn>
                <a:cxn ang="0">
                  <a:pos x="5" y="59"/>
                </a:cxn>
                <a:cxn ang="0">
                  <a:pos x="0" y="52"/>
                </a:cxn>
                <a:cxn ang="0">
                  <a:pos x="23" y="45"/>
                </a:cxn>
                <a:cxn ang="0">
                  <a:pos x="23" y="52"/>
                </a:cxn>
                <a:cxn ang="0">
                  <a:pos x="24" y="53"/>
                </a:cxn>
                <a:cxn ang="0">
                  <a:pos x="27" y="53"/>
                </a:cxn>
                <a:cxn ang="0">
                  <a:pos x="31" y="52"/>
                </a:cxn>
                <a:cxn ang="0">
                  <a:pos x="33" y="48"/>
                </a:cxn>
                <a:cxn ang="0">
                  <a:pos x="31" y="44"/>
                </a:cxn>
                <a:cxn ang="0">
                  <a:pos x="16" y="38"/>
                </a:cxn>
                <a:cxn ang="0">
                  <a:pos x="5" y="33"/>
                </a:cxn>
                <a:cxn ang="0">
                  <a:pos x="1" y="20"/>
                </a:cxn>
                <a:cxn ang="0">
                  <a:pos x="1" y="16"/>
                </a:cxn>
                <a:cxn ang="0">
                  <a:pos x="4" y="8"/>
                </a:cxn>
                <a:cxn ang="0">
                  <a:pos x="11" y="3"/>
                </a:cxn>
                <a:cxn ang="0">
                  <a:pos x="27" y="0"/>
                </a:cxn>
                <a:cxn ang="0">
                  <a:pos x="35" y="0"/>
                </a:cxn>
                <a:cxn ang="0">
                  <a:pos x="45" y="3"/>
                </a:cxn>
                <a:cxn ang="0">
                  <a:pos x="52" y="8"/>
                </a:cxn>
                <a:cxn ang="0">
                  <a:pos x="55" y="19"/>
                </a:cxn>
              </a:cxnLst>
              <a:rect l="0" t="0" r="r" b="b"/>
              <a:pathLst>
                <a:path w="56" h="65">
                  <a:moveTo>
                    <a:pt x="33" y="19"/>
                  </a:moveTo>
                  <a:lnTo>
                    <a:pt x="33" y="19"/>
                  </a:lnTo>
                  <a:lnTo>
                    <a:pt x="33" y="13"/>
                  </a:lnTo>
                  <a:lnTo>
                    <a:pt x="33" y="13"/>
                  </a:lnTo>
                  <a:lnTo>
                    <a:pt x="30" y="12"/>
                  </a:lnTo>
                  <a:lnTo>
                    <a:pt x="27" y="12"/>
                  </a:lnTo>
                  <a:lnTo>
                    <a:pt x="27" y="12"/>
                  </a:lnTo>
                  <a:lnTo>
                    <a:pt x="24" y="13"/>
                  </a:lnTo>
                  <a:lnTo>
                    <a:pt x="23" y="16"/>
                  </a:lnTo>
                  <a:lnTo>
                    <a:pt x="23" y="16"/>
                  </a:lnTo>
                  <a:lnTo>
                    <a:pt x="24" y="20"/>
                  </a:lnTo>
                  <a:lnTo>
                    <a:pt x="29" y="23"/>
                  </a:lnTo>
                  <a:lnTo>
                    <a:pt x="39" y="26"/>
                  </a:lnTo>
                  <a:lnTo>
                    <a:pt x="45" y="29"/>
                  </a:lnTo>
                  <a:lnTo>
                    <a:pt x="50" y="31"/>
                  </a:lnTo>
                  <a:lnTo>
                    <a:pt x="55" y="37"/>
                  </a:lnTo>
                  <a:lnTo>
                    <a:pt x="56" y="44"/>
                  </a:lnTo>
                  <a:lnTo>
                    <a:pt x="56" y="44"/>
                  </a:lnTo>
                  <a:lnTo>
                    <a:pt x="55" y="49"/>
                  </a:lnTo>
                  <a:lnTo>
                    <a:pt x="53" y="53"/>
                  </a:lnTo>
                  <a:lnTo>
                    <a:pt x="52" y="57"/>
                  </a:lnTo>
                  <a:lnTo>
                    <a:pt x="48" y="60"/>
                  </a:lnTo>
                  <a:lnTo>
                    <a:pt x="44" y="63"/>
                  </a:lnTo>
                  <a:lnTo>
                    <a:pt x="39" y="64"/>
                  </a:lnTo>
                  <a:lnTo>
                    <a:pt x="29" y="65"/>
                  </a:lnTo>
                  <a:lnTo>
                    <a:pt x="29" y="65"/>
                  </a:lnTo>
                  <a:lnTo>
                    <a:pt x="18" y="64"/>
                  </a:lnTo>
                  <a:lnTo>
                    <a:pt x="13" y="63"/>
                  </a:lnTo>
                  <a:lnTo>
                    <a:pt x="8" y="61"/>
                  </a:lnTo>
                  <a:lnTo>
                    <a:pt x="5" y="59"/>
                  </a:lnTo>
                  <a:lnTo>
                    <a:pt x="1" y="56"/>
                  </a:lnTo>
                  <a:lnTo>
                    <a:pt x="0" y="52"/>
                  </a:lnTo>
                  <a:lnTo>
                    <a:pt x="0" y="45"/>
                  </a:lnTo>
                  <a:lnTo>
                    <a:pt x="23" y="45"/>
                  </a:lnTo>
                  <a:lnTo>
                    <a:pt x="23" y="45"/>
                  </a:lnTo>
                  <a:lnTo>
                    <a:pt x="23" y="52"/>
                  </a:lnTo>
                  <a:lnTo>
                    <a:pt x="23" y="52"/>
                  </a:lnTo>
                  <a:lnTo>
                    <a:pt x="24" y="53"/>
                  </a:lnTo>
                  <a:lnTo>
                    <a:pt x="27" y="53"/>
                  </a:lnTo>
                  <a:lnTo>
                    <a:pt x="27" y="53"/>
                  </a:lnTo>
                  <a:lnTo>
                    <a:pt x="30" y="53"/>
                  </a:lnTo>
                  <a:lnTo>
                    <a:pt x="31" y="52"/>
                  </a:lnTo>
                  <a:lnTo>
                    <a:pt x="33" y="50"/>
                  </a:lnTo>
                  <a:lnTo>
                    <a:pt x="33" y="48"/>
                  </a:lnTo>
                  <a:lnTo>
                    <a:pt x="33" y="48"/>
                  </a:lnTo>
                  <a:lnTo>
                    <a:pt x="31" y="44"/>
                  </a:lnTo>
                  <a:lnTo>
                    <a:pt x="27" y="41"/>
                  </a:lnTo>
                  <a:lnTo>
                    <a:pt x="16" y="38"/>
                  </a:lnTo>
                  <a:lnTo>
                    <a:pt x="11" y="35"/>
                  </a:lnTo>
                  <a:lnTo>
                    <a:pt x="5" y="33"/>
                  </a:lnTo>
                  <a:lnTo>
                    <a:pt x="3" y="29"/>
                  </a:lnTo>
                  <a:lnTo>
                    <a:pt x="1" y="20"/>
                  </a:lnTo>
                  <a:lnTo>
                    <a:pt x="1" y="20"/>
                  </a:lnTo>
                  <a:lnTo>
                    <a:pt x="1" y="16"/>
                  </a:lnTo>
                  <a:lnTo>
                    <a:pt x="3" y="11"/>
                  </a:lnTo>
                  <a:lnTo>
                    <a:pt x="4" y="8"/>
                  </a:lnTo>
                  <a:lnTo>
                    <a:pt x="8" y="5"/>
                  </a:lnTo>
                  <a:lnTo>
                    <a:pt x="11" y="3"/>
                  </a:lnTo>
                  <a:lnTo>
                    <a:pt x="16" y="1"/>
                  </a:lnTo>
                  <a:lnTo>
                    <a:pt x="27" y="0"/>
                  </a:lnTo>
                  <a:lnTo>
                    <a:pt x="27" y="0"/>
                  </a:lnTo>
                  <a:lnTo>
                    <a:pt x="35" y="0"/>
                  </a:lnTo>
                  <a:lnTo>
                    <a:pt x="41" y="1"/>
                  </a:lnTo>
                  <a:lnTo>
                    <a:pt x="45" y="3"/>
                  </a:lnTo>
                  <a:lnTo>
                    <a:pt x="49" y="5"/>
                  </a:lnTo>
                  <a:lnTo>
                    <a:pt x="52" y="8"/>
                  </a:lnTo>
                  <a:lnTo>
                    <a:pt x="53" y="11"/>
                  </a:lnTo>
                  <a:lnTo>
                    <a:pt x="55" y="19"/>
                  </a:lnTo>
                  <a:lnTo>
                    <a:pt x="33"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0" name="Rectangle 67"/>
            <p:cNvSpPr>
              <a:spLocks noChangeArrowheads="1"/>
            </p:cNvSpPr>
            <p:nvPr userDrawn="1"/>
          </p:nvSpPr>
          <p:spPr bwMode="auto">
            <a:xfrm>
              <a:off x="4046" y="4107"/>
              <a:ext cx="23" cy="62"/>
            </a:xfrm>
            <a:prstGeom prst="rect">
              <a:avLst/>
            </a:prstGeom>
            <a:solidFill>
              <a:srgbClr val="999999"/>
            </a:solidFill>
            <a:ln w="9525">
              <a:noFill/>
              <a:miter lim="800000"/>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1" name="Freeform 68"/>
            <p:cNvSpPr>
              <a:spLocks/>
            </p:cNvSpPr>
            <p:nvPr userDrawn="1"/>
          </p:nvSpPr>
          <p:spPr bwMode="auto">
            <a:xfrm>
              <a:off x="4087" y="4107"/>
              <a:ext cx="63" cy="62"/>
            </a:xfrm>
            <a:custGeom>
              <a:avLst/>
              <a:gdLst/>
              <a:ahLst/>
              <a:cxnLst>
                <a:cxn ang="0">
                  <a:pos x="0" y="0"/>
                </a:cxn>
                <a:cxn ang="0">
                  <a:pos x="30" y="0"/>
                </a:cxn>
                <a:cxn ang="0">
                  <a:pos x="44" y="38"/>
                </a:cxn>
                <a:cxn ang="0">
                  <a:pos x="44" y="38"/>
                </a:cxn>
                <a:cxn ang="0">
                  <a:pos x="44" y="0"/>
                </a:cxn>
                <a:cxn ang="0">
                  <a:pos x="63" y="0"/>
                </a:cxn>
                <a:cxn ang="0">
                  <a:pos x="63" y="62"/>
                </a:cxn>
                <a:cxn ang="0">
                  <a:pos x="33" y="62"/>
                </a:cxn>
                <a:cxn ang="0">
                  <a:pos x="20" y="26"/>
                </a:cxn>
                <a:cxn ang="0">
                  <a:pos x="20" y="26"/>
                </a:cxn>
                <a:cxn ang="0">
                  <a:pos x="20" y="62"/>
                </a:cxn>
                <a:cxn ang="0">
                  <a:pos x="0" y="62"/>
                </a:cxn>
                <a:cxn ang="0">
                  <a:pos x="0" y="0"/>
                </a:cxn>
              </a:cxnLst>
              <a:rect l="0" t="0" r="r" b="b"/>
              <a:pathLst>
                <a:path w="63" h="62">
                  <a:moveTo>
                    <a:pt x="0" y="0"/>
                  </a:moveTo>
                  <a:lnTo>
                    <a:pt x="30" y="0"/>
                  </a:lnTo>
                  <a:lnTo>
                    <a:pt x="44" y="38"/>
                  </a:lnTo>
                  <a:lnTo>
                    <a:pt x="44" y="38"/>
                  </a:lnTo>
                  <a:lnTo>
                    <a:pt x="44" y="0"/>
                  </a:lnTo>
                  <a:lnTo>
                    <a:pt x="63" y="0"/>
                  </a:lnTo>
                  <a:lnTo>
                    <a:pt x="63" y="62"/>
                  </a:lnTo>
                  <a:lnTo>
                    <a:pt x="33" y="62"/>
                  </a:lnTo>
                  <a:lnTo>
                    <a:pt x="20" y="26"/>
                  </a:lnTo>
                  <a:lnTo>
                    <a:pt x="20" y="26"/>
                  </a:lnTo>
                  <a:lnTo>
                    <a:pt x="20"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2" name="Freeform 69"/>
            <p:cNvSpPr>
              <a:spLocks/>
            </p:cNvSpPr>
            <p:nvPr userDrawn="1"/>
          </p:nvSpPr>
          <p:spPr bwMode="auto">
            <a:xfrm>
              <a:off x="4168" y="4107"/>
              <a:ext cx="48" cy="62"/>
            </a:xfrm>
            <a:custGeom>
              <a:avLst/>
              <a:gdLst/>
              <a:ahLst/>
              <a:cxnLst>
                <a:cxn ang="0">
                  <a:pos x="0" y="0"/>
                </a:cxn>
                <a:cxn ang="0">
                  <a:pos x="48" y="0"/>
                </a:cxn>
                <a:cxn ang="0">
                  <a:pos x="48" y="15"/>
                </a:cxn>
                <a:cxn ang="0">
                  <a:pos x="23" y="15"/>
                </a:cxn>
                <a:cxn ang="0">
                  <a:pos x="23" y="25"/>
                </a:cxn>
                <a:cxn ang="0">
                  <a:pos x="45" y="25"/>
                </a:cxn>
                <a:cxn ang="0">
                  <a:pos x="45" y="37"/>
                </a:cxn>
                <a:cxn ang="0">
                  <a:pos x="23" y="37"/>
                </a:cxn>
                <a:cxn ang="0">
                  <a:pos x="23" y="48"/>
                </a:cxn>
                <a:cxn ang="0">
                  <a:pos x="48" y="48"/>
                </a:cxn>
                <a:cxn ang="0">
                  <a:pos x="48" y="62"/>
                </a:cxn>
                <a:cxn ang="0">
                  <a:pos x="0" y="62"/>
                </a:cxn>
                <a:cxn ang="0">
                  <a:pos x="0" y="0"/>
                </a:cxn>
              </a:cxnLst>
              <a:rect l="0" t="0" r="r" b="b"/>
              <a:pathLst>
                <a:path w="48" h="62">
                  <a:moveTo>
                    <a:pt x="0" y="0"/>
                  </a:moveTo>
                  <a:lnTo>
                    <a:pt x="48" y="0"/>
                  </a:lnTo>
                  <a:lnTo>
                    <a:pt x="48" y="15"/>
                  </a:lnTo>
                  <a:lnTo>
                    <a:pt x="23" y="15"/>
                  </a:lnTo>
                  <a:lnTo>
                    <a:pt x="23" y="25"/>
                  </a:lnTo>
                  <a:lnTo>
                    <a:pt x="45" y="25"/>
                  </a:lnTo>
                  <a:lnTo>
                    <a:pt x="45" y="37"/>
                  </a:lnTo>
                  <a:lnTo>
                    <a:pt x="23" y="37"/>
                  </a:lnTo>
                  <a:lnTo>
                    <a:pt x="23" y="48"/>
                  </a:lnTo>
                  <a:lnTo>
                    <a:pt x="48" y="48"/>
                  </a:lnTo>
                  <a:lnTo>
                    <a:pt x="48"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3" name="Freeform 70"/>
            <p:cNvSpPr>
              <a:spLocks/>
            </p:cNvSpPr>
            <p:nvPr userDrawn="1"/>
          </p:nvSpPr>
          <p:spPr bwMode="auto">
            <a:xfrm>
              <a:off x="4228" y="4106"/>
              <a:ext cx="56" cy="65"/>
            </a:xfrm>
            <a:custGeom>
              <a:avLst/>
              <a:gdLst/>
              <a:ahLst/>
              <a:cxnLst>
                <a:cxn ang="0">
                  <a:pos x="33" y="19"/>
                </a:cxn>
                <a:cxn ang="0">
                  <a:pos x="31" y="13"/>
                </a:cxn>
                <a:cxn ang="0">
                  <a:pos x="27" y="12"/>
                </a:cxn>
                <a:cxn ang="0">
                  <a:pos x="24" y="13"/>
                </a:cxn>
                <a:cxn ang="0">
                  <a:pos x="23" y="16"/>
                </a:cxn>
                <a:cxn ang="0">
                  <a:pos x="29" y="23"/>
                </a:cxn>
                <a:cxn ang="0">
                  <a:pos x="45" y="29"/>
                </a:cxn>
                <a:cxn ang="0">
                  <a:pos x="55" y="37"/>
                </a:cxn>
                <a:cxn ang="0">
                  <a:pos x="56" y="44"/>
                </a:cxn>
                <a:cxn ang="0">
                  <a:pos x="53" y="53"/>
                </a:cxn>
                <a:cxn ang="0">
                  <a:pos x="48" y="60"/>
                </a:cxn>
                <a:cxn ang="0">
                  <a:pos x="40" y="64"/>
                </a:cxn>
                <a:cxn ang="0">
                  <a:pos x="29" y="65"/>
                </a:cxn>
                <a:cxn ang="0">
                  <a:pos x="12" y="63"/>
                </a:cxn>
                <a:cxn ang="0">
                  <a:pos x="4" y="59"/>
                </a:cxn>
                <a:cxn ang="0">
                  <a:pos x="0" y="52"/>
                </a:cxn>
                <a:cxn ang="0">
                  <a:pos x="22" y="45"/>
                </a:cxn>
                <a:cxn ang="0">
                  <a:pos x="23" y="52"/>
                </a:cxn>
                <a:cxn ang="0">
                  <a:pos x="24" y="53"/>
                </a:cxn>
                <a:cxn ang="0">
                  <a:pos x="27" y="53"/>
                </a:cxn>
                <a:cxn ang="0">
                  <a:pos x="31" y="52"/>
                </a:cxn>
                <a:cxn ang="0">
                  <a:pos x="33" y="48"/>
                </a:cxn>
                <a:cxn ang="0">
                  <a:pos x="31" y="44"/>
                </a:cxn>
                <a:cxn ang="0">
                  <a:pos x="16" y="38"/>
                </a:cxn>
                <a:cxn ang="0">
                  <a:pos x="5" y="33"/>
                </a:cxn>
                <a:cxn ang="0">
                  <a:pos x="0" y="20"/>
                </a:cxn>
                <a:cxn ang="0">
                  <a:pos x="1" y="16"/>
                </a:cxn>
                <a:cxn ang="0">
                  <a:pos x="4" y="8"/>
                </a:cxn>
                <a:cxn ang="0">
                  <a:pos x="11" y="3"/>
                </a:cxn>
                <a:cxn ang="0">
                  <a:pos x="27" y="0"/>
                </a:cxn>
                <a:cxn ang="0">
                  <a:pos x="34" y="0"/>
                </a:cxn>
                <a:cxn ang="0">
                  <a:pos x="45" y="3"/>
                </a:cxn>
                <a:cxn ang="0">
                  <a:pos x="52" y="8"/>
                </a:cxn>
                <a:cxn ang="0">
                  <a:pos x="55" y="19"/>
                </a:cxn>
              </a:cxnLst>
              <a:rect l="0" t="0" r="r" b="b"/>
              <a:pathLst>
                <a:path w="56" h="65">
                  <a:moveTo>
                    <a:pt x="33" y="19"/>
                  </a:moveTo>
                  <a:lnTo>
                    <a:pt x="33" y="19"/>
                  </a:lnTo>
                  <a:lnTo>
                    <a:pt x="31" y="13"/>
                  </a:lnTo>
                  <a:lnTo>
                    <a:pt x="31" y="13"/>
                  </a:lnTo>
                  <a:lnTo>
                    <a:pt x="30" y="12"/>
                  </a:lnTo>
                  <a:lnTo>
                    <a:pt x="27" y="12"/>
                  </a:lnTo>
                  <a:lnTo>
                    <a:pt x="27" y="12"/>
                  </a:lnTo>
                  <a:lnTo>
                    <a:pt x="24" y="13"/>
                  </a:lnTo>
                  <a:lnTo>
                    <a:pt x="23" y="16"/>
                  </a:lnTo>
                  <a:lnTo>
                    <a:pt x="23" y="16"/>
                  </a:lnTo>
                  <a:lnTo>
                    <a:pt x="24" y="20"/>
                  </a:lnTo>
                  <a:lnTo>
                    <a:pt x="29" y="23"/>
                  </a:lnTo>
                  <a:lnTo>
                    <a:pt x="40" y="26"/>
                  </a:lnTo>
                  <a:lnTo>
                    <a:pt x="45" y="29"/>
                  </a:lnTo>
                  <a:lnTo>
                    <a:pt x="50" y="31"/>
                  </a:lnTo>
                  <a:lnTo>
                    <a:pt x="55" y="37"/>
                  </a:lnTo>
                  <a:lnTo>
                    <a:pt x="56" y="44"/>
                  </a:lnTo>
                  <a:lnTo>
                    <a:pt x="56" y="44"/>
                  </a:lnTo>
                  <a:lnTo>
                    <a:pt x="55" y="49"/>
                  </a:lnTo>
                  <a:lnTo>
                    <a:pt x="53" y="53"/>
                  </a:lnTo>
                  <a:lnTo>
                    <a:pt x="50" y="57"/>
                  </a:lnTo>
                  <a:lnTo>
                    <a:pt x="48" y="60"/>
                  </a:lnTo>
                  <a:lnTo>
                    <a:pt x="44" y="63"/>
                  </a:lnTo>
                  <a:lnTo>
                    <a:pt x="40" y="64"/>
                  </a:lnTo>
                  <a:lnTo>
                    <a:pt x="29" y="65"/>
                  </a:lnTo>
                  <a:lnTo>
                    <a:pt x="29" y="65"/>
                  </a:lnTo>
                  <a:lnTo>
                    <a:pt x="18" y="64"/>
                  </a:lnTo>
                  <a:lnTo>
                    <a:pt x="12" y="63"/>
                  </a:lnTo>
                  <a:lnTo>
                    <a:pt x="8" y="61"/>
                  </a:lnTo>
                  <a:lnTo>
                    <a:pt x="4" y="59"/>
                  </a:lnTo>
                  <a:lnTo>
                    <a:pt x="1" y="56"/>
                  </a:lnTo>
                  <a:lnTo>
                    <a:pt x="0" y="52"/>
                  </a:lnTo>
                  <a:lnTo>
                    <a:pt x="0" y="45"/>
                  </a:lnTo>
                  <a:lnTo>
                    <a:pt x="22" y="45"/>
                  </a:lnTo>
                  <a:lnTo>
                    <a:pt x="22" y="45"/>
                  </a:lnTo>
                  <a:lnTo>
                    <a:pt x="23" y="52"/>
                  </a:lnTo>
                  <a:lnTo>
                    <a:pt x="23" y="52"/>
                  </a:lnTo>
                  <a:lnTo>
                    <a:pt x="24" y="53"/>
                  </a:lnTo>
                  <a:lnTo>
                    <a:pt x="27" y="53"/>
                  </a:lnTo>
                  <a:lnTo>
                    <a:pt x="27" y="53"/>
                  </a:lnTo>
                  <a:lnTo>
                    <a:pt x="30" y="53"/>
                  </a:lnTo>
                  <a:lnTo>
                    <a:pt x="31" y="52"/>
                  </a:lnTo>
                  <a:lnTo>
                    <a:pt x="33" y="50"/>
                  </a:lnTo>
                  <a:lnTo>
                    <a:pt x="33" y="48"/>
                  </a:lnTo>
                  <a:lnTo>
                    <a:pt x="33" y="48"/>
                  </a:lnTo>
                  <a:lnTo>
                    <a:pt x="31" y="44"/>
                  </a:lnTo>
                  <a:lnTo>
                    <a:pt x="27" y="41"/>
                  </a:lnTo>
                  <a:lnTo>
                    <a:pt x="16" y="38"/>
                  </a:lnTo>
                  <a:lnTo>
                    <a:pt x="11" y="35"/>
                  </a:lnTo>
                  <a:lnTo>
                    <a:pt x="5" y="33"/>
                  </a:lnTo>
                  <a:lnTo>
                    <a:pt x="1" y="29"/>
                  </a:lnTo>
                  <a:lnTo>
                    <a:pt x="0" y="20"/>
                  </a:lnTo>
                  <a:lnTo>
                    <a:pt x="0" y="20"/>
                  </a:lnTo>
                  <a:lnTo>
                    <a:pt x="1" y="16"/>
                  </a:lnTo>
                  <a:lnTo>
                    <a:pt x="3" y="11"/>
                  </a:lnTo>
                  <a:lnTo>
                    <a:pt x="4" y="8"/>
                  </a:lnTo>
                  <a:lnTo>
                    <a:pt x="7" y="5"/>
                  </a:lnTo>
                  <a:lnTo>
                    <a:pt x="11" y="3"/>
                  </a:lnTo>
                  <a:lnTo>
                    <a:pt x="15" y="1"/>
                  </a:lnTo>
                  <a:lnTo>
                    <a:pt x="27" y="0"/>
                  </a:lnTo>
                  <a:lnTo>
                    <a:pt x="27" y="0"/>
                  </a:lnTo>
                  <a:lnTo>
                    <a:pt x="34" y="0"/>
                  </a:lnTo>
                  <a:lnTo>
                    <a:pt x="41" y="1"/>
                  </a:lnTo>
                  <a:lnTo>
                    <a:pt x="45" y="3"/>
                  </a:lnTo>
                  <a:lnTo>
                    <a:pt x="49" y="5"/>
                  </a:lnTo>
                  <a:lnTo>
                    <a:pt x="52" y="8"/>
                  </a:lnTo>
                  <a:lnTo>
                    <a:pt x="53" y="11"/>
                  </a:lnTo>
                  <a:lnTo>
                    <a:pt x="55" y="19"/>
                  </a:lnTo>
                  <a:lnTo>
                    <a:pt x="33"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4" name="Freeform 71"/>
            <p:cNvSpPr>
              <a:spLocks/>
            </p:cNvSpPr>
            <p:nvPr userDrawn="1"/>
          </p:nvSpPr>
          <p:spPr bwMode="auto">
            <a:xfrm>
              <a:off x="4295" y="4106"/>
              <a:ext cx="56" cy="65"/>
            </a:xfrm>
            <a:custGeom>
              <a:avLst/>
              <a:gdLst/>
              <a:ahLst/>
              <a:cxnLst>
                <a:cxn ang="0">
                  <a:pos x="33" y="19"/>
                </a:cxn>
                <a:cxn ang="0">
                  <a:pos x="33" y="13"/>
                </a:cxn>
                <a:cxn ang="0">
                  <a:pos x="27" y="12"/>
                </a:cxn>
                <a:cxn ang="0">
                  <a:pos x="24" y="13"/>
                </a:cxn>
                <a:cxn ang="0">
                  <a:pos x="23" y="16"/>
                </a:cxn>
                <a:cxn ang="0">
                  <a:pos x="29" y="23"/>
                </a:cxn>
                <a:cxn ang="0">
                  <a:pos x="46" y="29"/>
                </a:cxn>
                <a:cxn ang="0">
                  <a:pos x="55" y="37"/>
                </a:cxn>
                <a:cxn ang="0">
                  <a:pos x="56" y="44"/>
                </a:cxn>
                <a:cxn ang="0">
                  <a:pos x="55" y="53"/>
                </a:cxn>
                <a:cxn ang="0">
                  <a:pos x="48" y="60"/>
                </a:cxn>
                <a:cxn ang="0">
                  <a:pos x="40" y="64"/>
                </a:cxn>
                <a:cxn ang="0">
                  <a:pos x="30" y="65"/>
                </a:cxn>
                <a:cxn ang="0">
                  <a:pos x="14" y="63"/>
                </a:cxn>
                <a:cxn ang="0">
                  <a:pos x="5" y="59"/>
                </a:cxn>
                <a:cxn ang="0">
                  <a:pos x="0" y="52"/>
                </a:cxn>
                <a:cxn ang="0">
                  <a:pos x="23" y="45"/>
                </a:cxn>
                <a:cxn ang="0">
                  <a:pos x="24" y="52"/>
                </a:cxn>
                <a:cxn ang="0">
                  <a:pos x="26" y="53"/>
                </a:cxn>
                <a:cxn ang="0">
                  <a:pos x="27" y="53"/>
                </a:cxn>
                <a:cxn ang="0">
                  <a:pos x="31" y="52"/>
                </a:cxn>
                <a:cxn ang="0">
                  <a:pos x="33" y="48"/>
                </a:cxn>
                <a:cxn ang="0">
                  <a:pos x="31" y="44"/>
                </a:cxn>
                <a:cxn ang="0">
                  <a:pos x="16" y="38"/>
                </a:cxn>
                <a:cxn ang="0">
                  <a:pos x="5" y="33"/>
                </a:cxn>
                <a:cxn ang="0">
                  <a:pos x="1" y="20"/>
                </a:cxn>
                <a:cxn ang="0">
                  <a:pos x="1" y="16"/>
                </a:cxn>
                <a:cxn ang="0">
                  <a:pos x="5" y="8"/>
                </a:cxn>
                <a:cxn ang="0">
                  <a:pos x="12" y="3"/>
                </a:cxn>
                <a:cxn ang="0">
                  <a:pos x="27" y="0"/>
                </a:cxn>
                <a:cxn ang="0">
                  <a:pos x="35" y="0"/>
                </a:cxn>
                <a:cxn ang="0">
                  <a:pos x="46" y="3"/>
                </a:cxn>
                <a:cxn ang="0">
                  <a:pos x="52" y="8"/>
                </a:cxn>
                <a:cxn ang="0">
                  <a:pos x="55" y="19"/>
                </a:cxn>
              </a:cxnLst>
              <a:rect l="0" t="0" r="r" b="b"/>
              <a:pathLst>
                <a:path w="56" h="65">
                  <a:moveTo>
                    <a:pt x="33" y="19"/>
                  </a:moveTo>
                  <a:lnTo>
                    <a:pt x="33" y="19"/>
                  </a:lnTo>
                  <a:lnTo>
                    <a:pt x="33" y="13"/>
                  </a:lnTo>
                  <a:lnTo>
                    <a:pt x="33" y="13"/>
                  </a:lnTo>
                  <a:lnTo>
                    <a:pt x="31" y="12"/>
                  </a:lnTo>
                  <a:lnTo>
                    <a:pt x="27" y="12"/>
                  </a:lnTo>
                  <a:lnTo>
                    <a:pt x="27" y="12"/>
                  </a:lnTo>
                  <a:lnTo>
                    <a:pt x="24" y="13"/>
                  </a:lnTo>
                  <a:lnTo>
                    <a:pt x="23" y="16"/>
                  </a:lnTo>
                  <a:lnTo>
                    <a:pt x="23" y="16"/>
                  </a:lnTo>
                  <a:lnTo>
                    <a:pt x="24" y="20"/>
                  </a:lnTo>
                  <a:lnTo>
                    <a:pt x="29" y="23"/>
                  </a:lnTo>
                  <a:lnTo>
                    <a:pt x="40" y="26"/>
                  </a:lnTo>
                  <a:lnTo>
                    <a:pt x="46" y="29"/>
                  </a:lnTo>
                  <a:lnTo>
                    <a:pt x="50" y="31"/>
                  </a:lnTo>
                  <a:lnTo>
                    <a:pt x="55" y="37"/>
                  </a:lnTo>
                  <a:lnTo>
                    <a:pt x="56" y="44"/>
                  </a:lnTo>
                  <a:lnTo>
                    <a:pt x="56" y="44"/>
                  </a:lnTo>
                  <a:lnTo>
                    <a:pt x="56" y="49"/>
                  </a:lnTo>
                  <a:lnTo>
                    <a:pt x="55" y="53"/>
                  </a:lnTo>
                  <a:lnTo>
                    <a:pt x="52" y="57"/>
                  </a:lnTo>
                  <a:lnTo>
                    <a:pt x="48" y="60"/>
                  </a:lnTo>
                  <a:lnTo>
                    <a:pt x="44" y="63"/>
                  </a:lnTo>
                  <a:lnTo>
                    <a:pt x="40" y="64"/>
                  </a:lnTo>
                  <a:lnTo>
                    <a:pt x="30" y="65"/>
                  </a:lnTo>
                  <a:lnTo>
                    <a:pt x="30" y="65"/>
                  </a:lnTo>
                  <a:lnTo>
                    <a:pt x="19" y="64"/>
                  </a:lnTo>
                  <a:lnTo>
                    <a:pt x="14" y="63"/>
                  </a:lnTo>
                  <a:lnTo>
                    <a:pt x="9" y="61"/>
                  </a:lnTo>
                  <a:lnTo>
                    <a:pt x="5" y="59"/>
                  </a:lnTo>
                  <a:lnTo>
                    <a:pt x="3" y="56"/>
                  </a:lnTo>
                  <a:lnTo>
                    <a:pt x="0" y="52"/>
                  </a:lnTo>
                  <a:lnTo>
                    <a:pt x="0" y="45"/>
                  </a:lnTo>
                  <a:lnTo>
                    <a:pt x="23" y="45"/>
                  </a:lnTo>
                  <a:lnTo>
                    <a:pt x="23" y="45"/>
                  </a:lnTo>
                  <a:lnTo>
                    <a:pt x="24" y="52"/>
                  </a:lnTo>
                  <a:lnTo>
                    <a:pt x="24" y="52"/>
                  </a:lnTo>
                  <a:lnTo>
                    <a:pt x="26" y="53"/>
                  </a:lnTo>
                  <a:lnTo>
                    <a:pt x="27" y="53"/>
                  </a:lnTo>
                  <a:lnTo>
                    <a:pt x="27" y="53"/>
                  </a:lnTo>
                  <a:lnTo>
                    <a:pt x="30" y="53"/>
                  </a:lnTo>
                  <a:lnTo>
                    <a:pt x="31" y="52"/>
                  </a:lnTo>
                  <a:lnTo>
                    <a:pt x="33" y="50"/>
                  </a:lnTo>
                  <a:lnTo>
                    <a:pt x="33" y="48"/>
                  </a:lnTo>
                  <a:lnTo>
                    <a:pt x="33" y="48"/>
                  </a:lnTo>
                  <a:lnTo>
                    <a:pt x="31" y="44"/>
                  </a:lnTo>
                  <a:lnTo>
                    <a:pt x="29" y="41"/>
                  </a:lnTo>
                  <a:lnTo>
                    <a:pt x="16" y="38"/>
                  </a:lnTo>
                  <a:lnTo>
                    <a:pt x="11" y="35"/>
                  </a:lnTo>
                  <a:lnTo>
                    <a:pt x="5" y="33"/>
                  </a:lnTo>
                  <a:lnTo>
                    <a:pt x="3" y="29"/>
                  </a:lnTo>
                  <a:lnTo>
                    <a:pt x="1" y="20"/>
                  </a:lnTo>
                  <a:lnTo>
                    <a:pt x="1" y="20"/>
                  </a:lnTo>
                  <a:lnTo>
                    <a:pt x="1" y="16"/>
                  </a:lnTo>
                  <a:lnTo>
                    <a:pt x="3" y="11"/>
                  </a:lnTo>
                  <a:lnTo>
                    <a:pt x="5" y="8"/>
                  </a:lnTo>
                  <a:lnTo>
                    <a:pt x="8" y="5"/>
                  </a:lnTo>
                  <a:lnTo>
                    <a:pt x="12" y="3"/>
                  </a:lnTo>
                  <a:lnTo>
                    <a:pt x="16" y="1"/>
                  </a:lnTo>
                  <a:lnTo>
                    <a:pt x="27" y="0"/>
                  </a:lnTo>
                  <a:lnTo>
                    <a:pt x="27" y="0"/>
                  </a:lnTo>
                  <a:lnTo>
                    <a:pt x="35" y="0"/>
                  </a:lnTo>
                  <a:lnTo>
                    <a:pt x="41" y="1"/>
                  </a:lnTo>
                  <a:lnTo>
                    <a:pt x="46" y="3"/>
                  </a:lnTo>
                  <a:lnTo>
                    <a:pt x="49" y="5"/>
                  </a:lnTo>
                  <a:lnTo>
                    <a:pt x="52" y="8"/>
                  </a:lnTo>
                  <a:lnTo>
                    <a:pt x="53" y="11"/>
                  </a:lnTo>
                  <a:lnTo>
                    <a:pt x="55" y="19"/>
                  </a:lnTo>
                  <a:lnTo>
                    <a:pt x="33"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5" name="Freeform 72"/>
            <p:cNvSpPr>
              <a:spLocks/>
            </p:cNvSpPr>
            <p:nvPr userDrawn="1"/>
          </p:nvSpPr>
          <p:spPr bwMode="auto">
            <a:xfrm>
              <a:off x="4366" y="4107"/>
              <a:ext cx="48" cy="62"/>
            </a:xfrm>
            <a:custGeom>
              <a:avLst/>
              <a:gdLst/>
              <a:ahLst/>
              <a:cxnLst>
                <a:cxn ang="0">
                  <a:pos x="0" y="0"/>
                </a:cxn>
                <a:cxn ang="0">
                  <a:pos x="48" y="0"/>
                </a:cxn>
                <a:cxn ang="0">
                  <a:pos x="48" y="15"/>
                </a:cxn>
                <a:cxn ang="0">
                  <a:pos x="23" y="15"/>
                </a:cxn>
                <a:cxn ang="0">
                  <a:pos x="23" y="25"/>
                </a:cxn>
                <a:cxn ang="0">
                  <a:pos x="45" y="25"/>
                </a:cxn>
                <a:cxn ang="0">
                  <a:pos x="45" y="37"/>
                </a:cxn>
                <a:cxn ang="0">
                  <a:pos x="23" y="37"/>
                </a:cxn>
                <a:cxn ang="0">
                  <a:pos x="23" y="48"/>
                </a:cxn>
                <a:cxn ang="0">
                  <a:pos x="48" y="48"/>
                </a:cxn>
                <a:cxn ang="0">
                  <a:pos x="48" y="62"/>
                </a:cxn>
                <a:cxn ang="0">
                  <a:pos x="0" y="62"/>
                </a:cxn>
                <a:cxn ang="0">
                  <a:pos x="0" y="0"/>
                </a:cxn>
              </a:cxnLst>
              <a:rect l="0" t="0" r="r" b="b"/>
              <a:pathLst>
                <a:path w="48" h="62">
                  <a:moveTo>
                    <a:pt x="0" y="0"/>
                  </a:moveTo>
                  <a:lnTo>
                    <a:pt x="48" y="0"/>
                  </a:lnTo>
                  <a:lnTo>
                    <a:pt x="48" y="15"/>
                  </a:lnTo>
                  <a:lnTo>
                    <a:pt x="23" y="15"/>
                  </a:lnTo>
                  <a:lnTo>
                    <a:pt x="23" y="25"/>
                  </a:lnTo>
                  <a:lnTo>
                    <a:pt x="45" y="25"/>
                  </a:lnTo>
                  <a:lnTo>
                    <a:pt x="45" y="37"/>
                  </a:lnTo>
                  <a:lnTo>
                    <a:pt x="23" y="37"/>
                  </a:lnTo>
                  <a:lnTo>
                    <a:pt x="23" y="48"/>
                  </a:lnTo>
                  <a:lnTo>
                    <a:pt x="48" y="48"/>
                  </a:lnTo>
                  <a:lnTo>
                    <a:pt x="48"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6" name="Freeform 73"/>
            <p:cNvSpPr>
              <a:spLocks/>
            </p:cNvSpPr>
            <p:nvPr userDrawn="1"/>
          </p:nvSpPr>
          <p:spPr bwMode="auto">
            <a:xfrm>
              <a:off x="4426" y="4106"/>
              <a:ext cx="55" cy="65"/>
            </a:xfrm>
            <a:custGeom>
              <a:avLst/>
              <a:gdLst/>
              <a:ahLst/>
              <a:cxnLst>
                <a:cxn ang="0">
                  <a:pos x="33" y="19"/>
                </a:cxn>
                <a:cxn ang="0">
                  <a:pos x="32" y="13"/>
                </a:cxn>
                <a:cxn ang="0">
                  <a:pos x="28" y="12"/>
                </a:cxn>
                <a:cxn ang="0">
                  <a:pos x="25" y="13"/>
                </a:cxn>
                <a:cxn ang="0">
                  <a:pos x="23" y="16"/>
                </a:cxn>
                <a:cxn ang="0">
                  <a:pos x="28" y="23"/>
                </a:cxn>
                <a:cxn ang="0">
                  <a:pos x="45" y="29"/>
                </a:cxn>
                <a:cxn ang="0">
                  <a:pos x="54" y="37"/>
                </a:cxn>
                <a:cxn ang="0">
                  <a:pos x="55" y="44"/>
                </a:cxn>
                <a:cxn ang="0">
                  <a:pos x="54" y="53"/>
                </a:cxn>
                <a:cxn ang="0">
                  <a:pos x="48" y="60"/>
                </a:cxn>
                <a:cxn ang="0">
                  <a:pos x="38" y="64"/>
                </a:cxn>
                <a:cxn ang="0">
                  <a:pos x="29" y="65"/>
                </a:cxn>
                <a:cxn ang="0">
                  <a:pos x="12" y="63"/>
                </a:cxn>
                <a:cxn ang="0">
                  <a:pos x="4" y="59"/>
                </a:cxn>
                <a:cxn ang="0">
                  <a:pos x="0" y="52"/>
                </a:cxn>
                <a:cxn ang="0">
                  <a:pos x="22" y="45"/>
                </a:cxn>
                <a:cxn ang="0">
                  <a:pos x="23" y="52"/>
                </a:cxn>
                <a:cxn ang="0">
                  <a:pos x="25" y="53"/>
                </a:cxn>
                <a:cxn ang="0">
                  <a:pos x="28" y="53"/>
                </a:cxn>
                <a:cxn ang="0">
                  <a:pos x="30" y="52"/>
                </a:cxn>
                <a:cxn ang="0">
                  <a:pos x="33" y="48"/>
                </a:cxn>
                <a:cxn ang="0">
                  <a:pos x="32" y="44"/>
                </a:cxn>
                <a:cxn ang="0">
                  <a:pos x="17" y="38"/>
                </a:cxn>
                <a:cxn ang="0">
                  <a:pos x="6" y="33"/>
                </a:cxn>
                <a:cxn ang="0">
                  <a:pos x="0" y="20"/>
                </a:cxn>
                <a:cxn ang="0">
                  <a:pos x="0" y="16"/>
                </a:cxn>
                <a:cxn ang="0">
                  <a:pos x="4" y="8"/>
                </a:cxn>
                <a:cxn ang="0">
                  <a:pos x="11" y="3"/>
                </a:cxn>
                <a:cxn ang="0">
                  <a:pos x="28" y="0"/>
                </a:cxn>
                <a:cxn ang="0">
                  <a:pos x="34" y="0"/>
                </a:cxn>
                <a:cxn ang="0">
                  <a:pos x="45" y="3"/>
                </a:cxn>
                <a:cxn ang="0">
                  <a:pos x="51" y="8"/>
                </a:cxn>
                <a:cxn ang="0">
                  <a:pos x="54" y="19"/>
                </a:cxn>
              </a:cxnLst>
              <a:rect l="0" t="0" r="r" b="b"/>
              <a:pathLst>
                <a:path w="55" h="65">
                  <a:moveTo>
                    <a:pt x="33" y="19"/>
                  </a:moveTo>
                  <a:lnTo>
                    <a:pt x="33" y="19"/>
                  </a:lnTo>
                  <a:lnTo>
                    <a:pt x="32" y="13"/>
                  </a:lnTo>
                  <a:lnTo>
                    <a:pt x="32" y="13"/>
                  </a:lnTo>
                  <a:lnTo>
                    <a:pt x="30" y="12"/>
                  </a:lnTo>
                  <a:lnTo>
                    <a:pt x="28" y="12"/>
                  </a:lnTo>
                  <a:lnTo>
                    <a:pt x="28" y="12"/>
                  </a:lnTo>
                  <a:lnTo>
                    <a:pt x="25" y="13"/>
                  </a:lnTo>
                  <a:lnTo>
                    <a:pt x="23" y="16"/>
                  </a:lnTo>
                  <a:lnTo>
                    <a:pt x="23" y="16"/>
                  </a:lnTo>
                  <a:lnTo>
                    <a:pt x="25" y="20"/>
                  </a:lnTo>
                  <a:lnTo>
                    <a:pt x="28" y="23"/>
                  </a:lnTo>
                  <a:lnTo>
                    <a:pt x="40" y="26"/>
                  </a:lnTo>
                  <a:lnTo>
                    <a:pt x="45" y="29"/>
                  </a:lnTo>
                  <a:lnTo>
                    <a:pt x="51" y="31"/>
                  </a:lnTo>
                  <a:lnTo>
                    <a:pt x="54" y="37"/>
                  </a:lnTo>
                  <a:lnTo>
                    <a:pt x="55" y="44"/>
                  </a:lnTo>
                  <a:lnTo>
                    <a:pt x="55" y="44"/>
                  </a:lnTo>
                  <a:lnTo>
                    <a:pt x="55" y="49"/>
                  </a:lnTo>
                  <a:lnTo>
                    <a:pt x="54" y="53"/>
                  </a:lnTo>
                  <a:lnTo>
                    <a:pt x="51" y="57"/>
                  </a:lnTo>
                  <a:lnTo>
                    <a:pt x="48" y="60"/>
                  </a:lnTo>
                  <a:lnTo>
                    <a:pt x="44" y="63"/>
                  </a:lnTo>
                  <a:lnTo>
                    <a:pt x="38" y="64"/>
                  </a:lnTo>
                  <a:lnTo>
                    <a:pt x="29" y="65"/>
                  </a:lnTo>
                  <a:lnTo>
                    <a:pt x="29" y="65"/>
                  </a:lnTo>
                  <a:lnTo>
                    <a:pt x="18" y="64"/>
                  </a:lnTo>
                  <a:lnTo>
                    <a:pt x="12" y="63"/>
                  </a:lnTo>
                  <a:lnTo>
                    <a:pt x="8" y="61"/>
                  </a:lnTo>
                  <a:lnTo>
                    <a:pt x="4" y="59"/>
                  </a:lnTo>
                  <a:lnTo>
                    <a:pt x="2" y="56"/>
                  </a:lnTo>
                  <a:lnTo>
                    <a:pt x="0" y="52"/>
                  </a:lnTo>
                  <a:lnTo>
                    <a:pt x="0" y="45"/>
                  </a:lnTo>
                  <a:lnTo>
                    <a:pt x="22" y="45"/>
                  </a:lnTo>
                  <a:lnTo>
                    <a:pt x="22" y="45"/>
                  </a:lnTo>
                  <a:lnTo>
                    <a:pt x="23" y="52"/>
                  </a:lnTo>
                  <a:lnTo>
                    <a:pt x="23" y="52"/>
                  </a:lnTo>
                  <a:lnTo>
                    <a:pt x="25" y="53"/>
                  </a:lnTo>
                  <a:lnTo>
                    <a:pt x="28" y="53"/>
                  </a:lnTo>
                  <a:lnTo>
                    <a:pt x="28" y="53"/>
                  </a:lnTo>
                  <a:lnTo>
                    <a:pt x="29" y="53"/>
                  </a:lnTo>
                  <a:lnTo>
                    <a:pt x="30" y="52"/>
                  </a:lnTo>
                  <a:lnTo>
                    <a:pt x="32" y="50"/>
                  </a:lnTo>
                  <a:lnTo>
                    <a:pt x="33" y="48"/>
                  </a:lnTo>
                  <a:lnTo>
                    <a:pt x="33" y="48"/>
                  </a:lnTo>
                  <a:lnTo>
                    <a:pt x="32" y="44"/>
                  </a:lnTo>
                  <a:lnTo>
                    <a:pt x="28" y="41"/>
                  </a:lnTo>
                  <a:lnTo>
                    <a:pt x="17" y="38"/>
                  </a:lnTo>
                  <a:lnTo>
                    <a:pt x="11" y="35"/>
                  </a:lnTo>
                  <a:lnTo>
                    <a:pt x="6" y="33"/>
                  </a:lnTo>
                  <a:lnTo>
                    <a:pt x="2" y="29"/>
                  </a:lnTo>
                  <a:lnTo>
                    <a:pt x="0" y="20"/>
                  </a:lnTo>
                  <a:lnTo>
                    <a:pt x="0" y="20"/>
                  </a:lnTo>
                  <a:lnTo>
                    <a:pt x="0" y="16"/>
                  </a:lnTo>
                  <a:lnTo>
                    <a:pt x="2" y="11"/>
                  </a:lnTo>
                  <a:lnTo>
                    <a:pt x="4" y="8"/>
                  </a:lnTo>
                  <a:lnTo>
                    <a:pt x="7" y="5"/>
                  </a:lnTo>
                  <a:lnTo>
                    <a:pt x="11" y="3"/>
                  </a:lnTo>
                  <a:lnTo>
                    <a:pt x="15" y="1"/>
                  </a:lnTo>
                  <a:lnTo>
                    <a:pt x="28" y="0"/>
                  </a:lnTo>
                  <a:lnTo>
                    <a:pt x="28" y="0"/>
                  </a:lnTo>
                  <a:lnTo>
                    <a:pt x="34" y="0"/>
                  </a:lnTo>
                  <a:lnTo>
                    <a:pt x="41" y="1"/>
                  </a:lnTo>
                  <a:lnTo>
                    <a:pt x="45" y="3"/>
                  </a:lnTo>
                  <a:lnTo>
                    <a:pt x="49" y="5"/>
                  </a:lnTo>
                  <a:lnTo>
                    <a:pt x="51" y="8"/>
                  </a:lnTo>
                  <a:lnTo>
                    <a:pt x="54" y="11"/>
                  </a:lnTo>
                  <a:lnTo>
                    <a:pt x="54" y="19"/>
                  </a:lnTo>
                  <a:lnTo>
                    <a:pt x="33"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7" name="Freeform 74"/>
            <p:cNvSpPr>
              <a:spLocks noEditPoints="1"/>
            </p:cNvSpPr>
            <p:nvPr userDrawn="1"/>
          </p:nvSpPr>
          <p:spPr bwMode="auto">
            <a:xfrm>
              <a:off x="4540" y="4107"/>
              <a:ext cx="59" cy="62"/>
            </a:xfrm>
            <a:custGeom>
              <a:avLst/>
              <a:gdLst/>
              <a:ahLst/>
              <a:cxnLst>
                <a:cxn ang="0">
                  <a:pos x="23" y="12"/>
                </a:cxn>
                <a:cxn ang="0">
                  <a:pos x="27" y="12"/>
                </a:cxn>
                <a:cxn ang="0">
                  <a:pos x="27" y="12"/>
                </a:cxn>
                <a:cxn ang="0">
                  <a:pos x="30" y="12"/>
                </a:cxn>
                <a:cxn ang="0">
                  <a:pos x="31" y="14"/>
                </a:cxn>
                <a:cxn ang="0">
                  <a:pos x="33" y="15"/>
                </a:cxn>
                <a:cxn ang="0">
                  <a:pos x="33" y="18"/>
                </a:cxn>
                <a:cxn ang="0">
                  <a:pos x="33" y="18"/>
                </a:cxn>
                <a:cxn ang="0">
                  <a:pos x="33" y="21"/>
                </a:cxn>
                <a:cxn ang="0">
                  <a:pos x="31" y="23"/>
                </a:cxn>
                <a:cxn ang="0">
                  <a:pos x="30" y="25"/>
                </a:cxn>
                <a:cxn ang="0">
                  <a:pos x="27" y="25"/>
                </a:cxn>
                <a:cxn ang="0">
                  <a:pos x="23" y="25"/>
                </a:cxn>
                <a:cxn ang="0">
                  <a:pos x="23" y="12"/>
                </a:cxn>
                <a:cxn ang="0">
                  <a:pos x="0" y="62"/>
                </a:cxn>
                <a:cxn ang="0">
                  <a:pos x="23" y="62"/>
                </a:cxn>
                <a:cxn ang="0">
                  <a:pos x="23" y="37"/>
                </a:cxn>
                <a:cxn ang="0">
                  <a:pos x="27" y="37"/>
                </a:cxn>
                <a:cxn ang="0">
                  <a:pos x="27" y="37"/>
                </a:cxn>
                <a:cxn ang="0">
                  <a:pos x="30" y="37"/>
                </a:cxn>
                <a:cxn ang="0">
                  <a:pos x="31" y="38"/>
                </a:cxn>
                <a:cxn ang="0">
                  <a:pos x="33" y="41"/>
                </a:cxn>
                <a:cxn ang="0">
                  <a:pos x="33" y="44"/>
                </a:cxn>
                <a:cxn ang="0">
                  <a:pos x="33" y="58"/>
                </a:cxn>
                <a:cxn ang="0">
                  <a:pos x="33" y="58"/>
                </a:cxn>
                <a:cxn ang="0">
                  <a:pos x="34" y="60"/>
                </a:cxn>
                <a:cxn ang="0">
                  <a:pos x="37" y="62"/>
                </a:cxn>
                <a:cxn ang="0">
                  <a:pos x="59" y="62"/>
                </a:cxn>
                <a:cxn ang="0">
                  <a:pos x="59" y="62"/>
                </a:cxn>
                <a:cxn ang="0">
                  <a:pos x="59" y="62"/>
                </a:cxn>
                <a:cxn ang="0">
                  <a:pos x="57" y="60"/>
                </a:cxn>
                <a:cxn ang="0">
                  <a:pos x="56" y="56"/>
                </a:cxn>
                <a:cxn ang="0">
                  <a:pos x="56" y="43"/>
                </a:cxn>
                <a:cxn ang="0">
                  <a:pos x="56" y="43"/>
                </a:cxn>
                <a:cxn ang="0">
                  <a:pos x="54" y="37"/>
                </a:cxn>
                <a:cxn ang="0">
                  <a:pos x="52" y="34"/>
                </a:cxn>
                <a:cxn ang="0">
                  <a:pos x="48" y="32"/>
                </a:cxn>
                <a:cxn ang="0">
                  <a:pos x="43" y="32"/>
                </a:cxn>
                <a:cxn ang="0">
                  <a:pos x="43" y="32"/>
                </a:cxn>
                <a:cxn ang="0">
                  <a:pos x="43" y="32"/>
                </a:cxn>
                <a:cxn ang="0">
                  <a:pos x="49" y="30"/>
                </a:cxn>
                <a:cxn ang="0">
                  <a:pos x="53" y="28"/>
                </a:cxn>
                <a:cxn ang="0">
                  <a:pos x="56" y="23"/>
                </a:cxn>
                <a:cxn ang="0">
                  <a:pos x="56" y="18"/>
                </a:cxn>
                <a:cxn ang="0">
                  <a:pos x="56" y="18"/>
                </a:cxn>
                <a:cxn ang="0">
                  <a:pos x="54" y="10"/>
                </a:cxn>
                <a:cxn ang="0">
                  <a:pos x="53" y="7"/>
                </a:cxn>
                <a:cxn ang="0">
                  <a:pos x="52" y="4"/>
                </a:cxn>
                <a:cxn ang="0">
                  <a:pos x="45" y="2"/>
                </a:cxn>
                <a:cxn ang="0">
                  <a:pos x="37" y="0"/>
                </a:cxn>
                <a:cxn ang="0">
                  <a:pos x="0" y="0"/>
                </a:cxn>
                <a:cxn ang="0">
                  <a:pos x="0" y="62"/>
                </a:cxn>
              </a:cxnLst>
              <a:rect l="0" t="0" r="r" b="b"/>
              <a:pathLst>
                <a:path w="59" h="62">
                  <a:moveTo>
                    <a:pt x="23" y="12"/>
                  </a:moveTo>
                  <a:lnTo>
                    <a:pt x="27" y="12"/>
                  </a:lnTo>
                  <a:lnTo>
                    <a:pt x="27" y="12"/>
                  </a:lnTo>
                  <a:lnTo>
                    <a:pt x="30" y="12"/>
                  </a:lnTo>
                  <a:lnTo>
                    <a:pt x="31" y="14"/>
                  </a:lnTo>
                  <a:lnTo>
                    <a:pt x="33" y="15"/>
                  </a:lnTo>
                  <a:lnTo>
                    <a:pt x="33" y="18"/>
                  </a:lnTo>
                  <a:lnTo>
                    <a:pt x="33" y="18"/>
                  </a:lnTo>
                  <a:lnTo>
                    <a:pt x="33" y="21"/>
                  </a:lnTo>
                  <a:lnTo>
                    <a:pt x="31" y="23"/>
                  </a:lnTo>
                  <a:lnTo>
                    <a:pt x="30" y="25"/>
                  </a:lnTo>
                  <a:lnTo>
                    <a:pt x="27" y="25"/>
                  </a:lnTo>
                  <a:lnTo>
                    <a:pt x="23" y="25"/>
                  </a:lnTo>
                  <a:lnTo>
                    <a:pt x="23" y="12"/>
                  </a:lnTo>
                  <a:close/>
                  <a:moveTo>
                    <a:pt x="0" y="62"/>
                  </a:moveTo>
                  <a:lnTo>
                    <a:pt x="23" y="62"/>
                  </a:lnTo>
                  <a:lnTo>
                    <a:pt x="23" y="37"/>
                  </a:lnTo>
                  <a:lnTo>
                    <a:pt x="27" y="37"/>
                  </a:lnTo>
                  <a:lnTo>
                    <a:pt x="27" y="37"/>
                  </a:lnTo>
                  <a:lnTo>
                    <a:pt x="30" y="37"/>
                  </a:lnTo>
                  <a:lnTo>
                    <a:pt x="31" y="38"/>
                  </a:lnTo>
                  <a:lnTo>
                    <a:pt x="33" y="41"/>
                  </a:lnTo>
                  <a:lnTo>
                    <a:pt x="33" y="44"/>
                  </a:lnTo>
                  <a:lnTo>
                    <a:pt x="33" y="58"/>
                  </a:lnTo>
                  <a:lnTo>
                    <a:pt x="33" y="58"/>
                  </a:lnTo>
                  <a:lnTo>
                    <a:pt x="34" y="60"/>
                  </a:lnTo>
                  <a:lnTo>
                    <a:pt x="37" y="62"/>
                  </a:lnTo>
                  <a:lnTo>
                    <a:pt x="59" y="62"/>
                  </a:lnTo>
                  <a:lnTo>
                    <a:pt x="59" y="62"/>
                  </a:lnTo>
                  <a:lnTo>
                    <a:pt x="59" y="62"/>
                  </a:lnTo>
                  <a:lnTo>
                    <a:pt x="57" y="60"/>
                  </a:lnTo>
                  <a:lnTo>
                    <a:pt x="56" y="56"/>
                  </a:lnTo>
                  <a:lnTo>
                    <a:pt x="56" y="43"/>
                  </a:lnTo>
                  <a:lnTo>
                    <a:pt x="56" y="43"/>
                  </a:lnTo>
                  <a:lnTo>
                    <a:pt x="54" y="37"/>
                  </a:lnTo>
                  <a:lnTo>
                    <a:pt x="52" y="34"/>
                  </a:lnTo>
                  <a:lnTo>
                    <a:pt x="48" y="32"/>
                  </a:lnTo>
                  <a:lnTo>
                    <a:pt x="43" y="32"/>
                  </a:lnTo>
                  <a:lnTo>
                    <a:pt x="43" y="32"/>
                  </a:lnTo>
                  <a:lnTo>
                    <a:pt x="43" y="32"/>
                  </a:lnTo>
                  <a:lnTo>
                    <a:pt x="49" y="30"/>
                  </a:lnTo>
                  <a:lnTo>
                    <a:pt x="53" y="28"/>
                  </a:lnTo>
                  <a:lnTo>
                    <a:pt x="56" y="23"/>
                  </a:lnTo>
                  <a:lnTo>
                    <a:pt x="56" y="18"/>
                  </a:lnTo>
                  <a:lnTo>
                    <a:pt x="56" y="18"/>
                  </a:lnTo>
                  <a:lnTo>
                    <a:pt x="54" y="10"/>
                  </a:lnTo>
                  <a:lnTo>
                    <a:pt x="53" y="7"/>
                  </a:lnTo>
                  <a:lnTo>
                    <a:pt x="52" y="4"/>
                  </a:lnTo>
                  <a:lnTo>
                    <a:pt x="45" y="2"/>
                  </a:lnTo>
                  <a:lnTo>
                    <a:pt x="37" y="0"/>
                  </a:lnTo>
                  <a:lnTo>
                    <a:pt x="0" y="0"/>
                  </a:lnTo>
                  <a:lnTo>
                    <a:pt x="0" y="62"/>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8" name="Freeform 75"/>
            <p:cNvSpPr>
              <a:spLocks/>
            </p:cNvSpPr>
            <p:nvPr userDrawn="1"/>
          </p:nvSpPr>
          <p:spPr bwMode="auto">
            <a:xfrm>
              <a:off x="4611" y="4107"/>
              <a:ext cx="56" cy="64"/>
            </a:xfrm>
            <a:custGeom>
              <a:avLst/>
              <a:gdLst/>
              <a:ahLst/>
              <a:cxnLst>
                <a:cxn ang="0">
                  <a:pos x="56" y="40"/>
                </a:cxn>
                <a:cxn ang="0">
                  <a:pos x="56" y="40"/>
                </a:cxn>
                <a:cxn ang="0">
                  <a:pos x="56" y="47"/>
                </a:cxn>
                <a:cxn ang="0">
                  <a:pos x="53" y="52"/>
                </a:cxn>
                <a:cxn ang="0">
                  <a:pos x="50" y="56"/>
                </a:cxn>
                <a:cxn ang="0">
                  <a:pos x="48" y="60"/>
                </a:cxn>
                <a:cxn ang="0">
                  <a:pos x="44" y="62"/>
                </a:cxn>
                <a:cxn ang="0">
                  <a:pos x="38" y="63"/>
                </a:cxn>
                <a:cxn ang="0">
                  <a:pos x="29" y="64"/>
                </a:cxn>
                <a:cxn ang="0">
                  <a:pos x="29" y="64"/>
                </a:cxn>
                <a:cxn ang="0">
                  <a:pos x="18" y="63"/>
                </a:cxn>
                <a:cxn ang="0">
                  <a:pos x="13" y="62"/>
                </a:cxn>
                <a:cxn ang="0">
                  <a:pos x="9" y="60"/>
                </a:cxn>
                <a:cxn ang="0">
                  <a:pos x="5" y="56"/>
                </a:cxn>
                <a:cxn ang="0">
                  <a:pos x="3" y="52"/>
                </a:cxn>
                <a:cxn ang="0">
                  <a:pos x="1" y="47"/>
                </a:cxn>
                <a:cxn ang="0">
                  <a:pos x="0" y="40"/>
                </a:cxn>
                <a:cxn ang="0">
                  <a:pos x="0" y="0"/>
                </a:cxn>
                <a:cxn ang="0">
                  <a:pos x="23" y="0"/>
                </a:cxn>
                <a:cxn ang="0">
                  <a:pos x="23" y="45"/>
                </a:cxn>
                <a:cxn ang="0">
                  <a:pos x="23" y="45"/>
                </a:cxn>
                <a:cxn ang="0">
                  <a:pos x="24" y="49"/>
                </a:cxn>
                <a:cxn ang="0">
                  <a:pos x="26" y="51"/>
                </a:cxn>
                <a:cxn ang="0">
                  <a:pos x="29" y="51"/>
                </a:cxn>
                <a:cxn ang="0">
                  <a:pos x="29" y="51"/>
                </a:cxn>
                <a:cxn ang="0">
                  <a:pos x="30" y="51"/>
                </a:cxn>
                <a:cxn ang="0">
                  <a:pos x="31" y="49"/>
                </a:cxn>
                <a:cxn ang="0">
                  <a:pos x="33" y="45"/>
                </a:cxn>
                <a:cxn ang="0">
                  <a:pos x="33" y="0"/>
                </a:cxn>
                <a:cxn ang="0">
                  <a:pos x="56" y="0"/>
                </a:cxn>
                <a:cxn ang="0">
                  <a:pos x="56" y="40"/>
                </a:cxn>
              </a:cxnLst>
              <a:rect l="0" t="0" r="r" b="b"/>
              <a:pathLst>
                <a:path w="56" h="64">
                  <a:moveTo>
                    <a:pt x="56" y="40"/>
                  </a:moveTo>
                  <a:lnTo>
                    <a:pt x="56" y="40"/>
                  </a:lnTo>
                  <a:lnTo>
                    <a:pt x="56" y="47"/>
                  </a:lnTo>
                  <a:lnTo>
                    <a:pt x="53" y="52"/>
                  </a:lnTo>
                  <a:lnTo>
                    <a:pt x="50" y="56"/>
                  </a:lnTo>
                  <a:lnTo>
                    <a:pt x="48" y="60"/>
                  </a:lnTo>
                  <a:lnTo>
                    <a:pt x="44" y="62"/>
                  </a:lnTo>
                  <a:lnTo>
                    <a:pt x="38" y="63"/>
                  </a:lnTo>
                  <a:lnTo>
                    <a:pt x="29" y="64"/>
                  </a:lnTo>
                  <a:lnTo>
                    <a:pt x="29" y="64"/>
                  </a:lnTo>
                  <a:lnTo>
                    <a:pt x="18" y="63"/>
                  </a:lnTo>
                  <a:lnTo>
                    <a:pt x="13" y="62"/>
                  </a:lnTo>
                  <a:lnTo>
                    <a:pt x="9" y="60"/>
                  </a:lnTo>
                  <a:lnTo>
                    <a:pt x="5" y="56"/>
                  </a:lnTo>
                  <a:lnTo>
                    <a:pt x="3" y="52"/>
                  </a:lnTo>
                  <a:lnTo>
                    <a:pt x="1" y="47"/>
                  </a:lnTo>
                  <a:lnTo>
                    <a:pt x="0" y="40"/>
                  </a:lnTo>
                  <a:lnTo>
                    <a:pt x="0" y="0"/>
                  </a:lnTo>
                  <a:lnTo>
                    <a:pt x="23" y="0"/>
                  </a:lnTo>
                  <a:lnTo>
                    <a:pt x="23" y="45"/>
                  </a:lnTo>
                  <a:lnTo>
                    <a:pt x="23" y="45"/>
                  </a:lnTo>
                  <a:lnTo>
                    <a:pt x="24" y="49"/>
                  </a:lnTo>
                  <a:lnTo>
                    <a:pt x="26" y="51"/>
                  </a:lnTo>
                  <a:lnTo>
                    <a:pt x="29" y="51"/>
                  </a:lnTo>
                  <a:lnTo>
                    <a:pt x="29" y="51"/>
                  </a:lnTo>
                  <a:lnTo>
                    <a:pt x="30" y="51"/>
                  </a:lnTo>
                  <a:lnTo>
                    <a:pt x="31" y="49"/>
                  </a:lnTo>
                  <a:lnTo>
                    <a:pt x="33" y="45"/>
                  </a:lnTo>
                  <a:lnTo>
                    <a:pt x="33" y="0"/>
                  </a:lnTo>
                  <a:lnTo>
                    <a:pt x="56" y="0"/>
                  </a:lnTo>
                  <a:lnTo>
                    <a:pt x="56" y="4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9" name="Freeform 76"/>
            <p:cNvSpPr>
              <a:spLocks/>
            </p:cNvSpPr>
            <p:nvPr userDrawn="1"/>
          </p:nvSpPr>
          <p:spPr bwMode="auto">
            <a:xfrm>
              <a:off x="4682" y="4107"/>
              <a:ext cx="63" cy="62"/>
            </a:xfrm>
            <a:custGeom>
              <a:avLst/>
              <a:gdLst/>
              <a:ahLst/>
              <a:cxnLst>
                <a:cxn ang="0">
                  <a:pos x="0" y="0"/>
                </a:cxn>
                <a:cxn ang="0">
                  <a:pos x="30" y="0"/>
                </a:cxn>
                <a:cxn ang="0">
                  <a:pos x="42" y="38"/>
                </a:cxn>
                <a:cxn ang="0">
                  <a:pos x="42" y="38"/>
                </a:cxn>
                <a:cxn ang="0">
                  <a:pos x="42" y="0"/>
                </a:cxn>
                <a:cxn ang="0">
                  <a:pos x="63" y="0"/>
                </a:cxn>
                <a:cxn ang="0">
                  <a:pos x="63" y="62"/>
                </a:cxn>
                <a:cxn ang="0">
                  <a:pos x="33" y="62"/>
                </a:cxn>
                <a:cxn ang="0">
                  <a:pos x="19" y="26"/>
                </a:cxn>
                <a:cxn ang="0">
                  <a:pos x="19" y="26"/>
                </a:cxn>
                <a:cxn ang="0">
                  <a:pos x="19" y="62"/>
                </a:cxn>
                <a:cxn ang="0">
                  <a:pos x="0" y="62"/>
                </a:cxn>
                <a:cxn ang="0">
                  <a:pos x="0" y="0"/>
                </a:cxn>
              </a:cxnLst>
              <a:rect l="0" t="0" r="r" b="b"/>
              <a:pathLst>
                <a:path w="63" h="62">
                  <a:moveTo>
                    <a:pt x="0" y="0"/>
                  </a:moveTo>
                  <a:lnTo>
                    <a:pt x="30" y="0"/>
                  </a:lnTo>
                  <a:lnTo>
                    <a:pt x="42" y="38"/>
                  </a:lnTo>
                  <a:lnTo>
                    <a:pt x="42" y="38"/>
                  </a:lnTo>
                  <a:lnTo>
                    <a:pt x="42" y="0"/>
                  </a:lnTo>
                  <a:lnTo>
                    <a:pt x="63" y="0"/>
                  </a:lnTo>
                  <a:lnTo>
                    <a:pt x="63" y="62"/>
                  </a:lnTo>
                  <a:lnTo>
                    <a:pt x="33" y="62"/>
                  </a:lnTo>
                  <a:lnTo>
                    <a:pt x="19" y="26"/>
                  </a:lnTo>
                  <a:lnTo>
                    <a:pt x="19" y="26"/>
                  </a:lnTo>
                  <a:lnTo>
                    <a:pt x="19" y="62"/>
                  </a:lnTo>
                  <a:lnTo>
                    <a:pt x="0" y="62"/>
                  </a:lnTo>
                  <a:lnTo>
                    <a:pt x="0" y="0"/>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40" name="Freeform 77"/>
            <p:cNvSpPr>
              <a:spLocks/>
            </p:cNvSpPr>
            <p:nvPr userDrawn="1"/>
          </p:nvSpPr>
          <p:spPr bwMode="auto">
            <a:xfrm>
              <a:off x="4804" y="4106"/>
              <a:ext cx="56" cy="65"/>
            </a:xfrm>
            <a:custGeom>
              <a:avLst/>
              <a:gdLst/>
              <a:ahLst/>
              <a:cxnLst>
                <a:cxn ang="0">
                  <a:pos x="33" y="19"/>
                </a:cxn>
                <a:cxn ang="0">
                  <a:pos x="31" y="13"/>
                </a:cxn>
                <a:cxn ang="0">
                  <a:pos x="27" y="12"/>
                </a:cxn>
                <a:cxn ang="0">
                  <a:pos x="24" y="13"/>
                </a:cxn>
                <a:cxn ang="0">
                  <a:pos x="23" y="16"/>
                </a:cxn>
                <a:cxn ang="0">
                  <a:pos x="28" y="23"/>
                </a:cxn>
                <a:cxn ang="0">
                  <a:pos x="45" y="29"/>
                </a:cxn>
                <a:cxn ang="0">
                  <a:pos x="54" y="37"/>
                </a:cxn>
                <a:cxn ang="0">
                  <a:pos x="56" y="44"/>
                </a:cxn>
                <a:cxn ang="0">
                  <a:pos x="53" y="53"/>
                </a:cxn>
                <a:cxn ang="0">
                  <a:pos x="48" y="60"/>
                </a:cxn>
                <a:cxn ang="0">
                  <a:pos x="39" y="64"/>
                </a:cxn>
                <a:cxn ang="0">
                  <a:pos x="28" y="65"/>
                </a:cxn>
                <a:cxn ang="0">
                  <a:pos x="12" y="63"/>
                </a:cxn>
                <a:cxn ang="0">
                  <a:pos x="4" y="59"/>
                </a:cxn>
                <a:cxn ang="0">
                  <a:pos x="0" y="52"/>
                </a:cxn>
                <a:cxn ang="0">
                  <a:pos x="22" y="45"/>
                </a:cxn>
                <a:cxn ang="0">
                  <a:pos x="23" y="52"/>
                </a:cxn>
                <a:cxn ang="0">
                  <a:pos x="24" y="53"/>
                </a:cxn>
                <a:cxn ang="0">
                  <a:pos x="27" y="53"/>
                </a:cxn>
                <a:cxn ang="0">
                  <a:pos x="31" y="52"/>
                </a:cxn>
                <a:cxn ang="0">
                  <a:pos x="33" y="48"/>
                </a:cxn>
                <a:cxn ang="0">
                  <a:pos x="31" y="44"/>
                </a:cxn>
                <a:cxn ang="0">
                  <a:pos x="16" y="38"/>
                </a:cxn>
                <a:cxn ang="0">
                  <a:pos x="5" y="33"/>
                </a:cxn>
                <a:cxn ang="0">
                  <a:pos x="0" y="20"/>
                </a:cxn>
                <a:cxn ang="0">
                  <a:pos x="0" y="16"/>
                </a:cxn>
                <a:cxn ang="0">
                  <a:pos x="4" y="8"/>
                </a:cxn>
                <a:cxn ang="0">
                  <a:pos x="11" y="3"/>
                </a:cxn>
                <a:cxn ang="0">
                  <a:pos x="27" y="0"/>
                </a:cxn>
                <a:cxn ang="0">
                  <a:pos x="34" y="0"/>
                </a:cxn>
                <a:cxn ang="0">
                  <a:pos x="45" y="3"/>
                </a:cxn>
                <a:cxn ang="0">
                  <a:pos x="50" y="8"/>
                </a:cxn>
                <a:cxn ang="0">
                  <a:pos x="53" y="19"/>
                </a:cxn>
              </a:cxnLst>
              <a:rect l="0" t="0" r="r" b="b"/>
              <a:pathLst>
                <a:path w="56" h="65">
                  <a:moveTo>
                    <a:pt x="33" y="19"/>
                  </a:moveTo>
                  <a:lnTo>
                    <a:pt x="33" y="19"/>
                  </a:lnTo>
                  <a:lnTo>
                    <a:pt x="31" y="13"/>
                  </a:lnTo>
                  <a:lnTo>
                    <a:pt x="31" y="13"/>
                  </a:lnTo>
                  <a:lnTo>
                    <a:pt x="30" y="12"/>
                  </a:lnTo>
                  <a:lnTo>
                    <a:pt x="27" y="12"/>
                  </a:lnTo>
                  <a:lnTo>
                    <a:pt x="27" y="12"/>
                  </a:lnTo>
                  <a:lnTo>
                    <a:pt x="24" y="13"/>
                  </a:lnTo>
                  <a:lnTo>
                    <a:pt x="23" y="16"/>
                  </a:lnTo>
                  <a:lnTo>
                    <a:pt x="23" y="16"/>
                  </a:lnTo>
                  <a:lnTo>
                    <a:pt x="24" y="20"/>
                  </a:lnTo>
                  <a:lnTo>
                    <a:pt x="28" y="23"/>
                  </a:lnTo>
                  <a:lnTo>
                    <a:pt x="39" y="26"/>
                  </a:lnTo>
                  <a:lnTo>
                    <a:pt x="45" y="29"/>
                  </a:lnTo>
                  <a:lnTo>
                    <a:pt x="50" y="31"/>
                  </a:lnTo>
                  <a:lnTo>
                    <a:pt x="54" y="37"/>
                  </a:lnTo>
                  <a:lnTo>
                    <a:pt x="56" y="44"/>
                  </a:lnTo>
                  <a:lnTo>
                    <a:pt x="56" y="44"/>
                  </a:lnTo>
                  <a:lnTo>
                    <a:pt x="54" y="49"/>
                  </a:lnTo>
                  <a:lnTo>
                    <a:pt x="53" y="53"/>
                  </a:lnTo>
                  <a:lnTo>
                    <a:pt x="50" y="57"/>
                  </a:lnTo>
                  <a:lnTo>
                    <a:pt x="48" y="60"/>
                  </a:lnTo>
                  <a:lnTo>
                    <a:pt x="43" y="63"/>
                  </a:lnTo>
                  <a:lnTo>
                    <a:pt x="39" y="64"/>
                  </a:lnTo>
                  <a:lnTo>
                    <a:pt x="28" y="65"/>
                  </a:lnTo>
                  <a:lnTo>
                    <a:pt x="28" y="65"/>
                  </a:lnTo>
                  <a:lnTo>
                    <a:pt x="17" y="64"/>
                  </a:lnTo>
                  <a:lnTo>
                    <a:pt x="12" y="63"/>
                  </a:lnTo>
                  <a:lnTo>
                    <a:pt x="8" y="61"/>
                  </a:lnTo>
                  <a:lnTo>
                    <a:pt x="4" y="59"/>
                  </a:lnTo>
                  <a:lnTo>
                    <a:pt x="1" y="56"/>
                  </a:lnTo>
                  <a:lnTo>
                    <a:pt x="0" y="52"/>
                  </a:lnTo>
                  <a:lnTo>
                    <a:pt x="0" y="45"/>
                  </a:lnTo>
                  <a:lnTo>
                    <a:pt x="22" y="45"/>
                  </a:lnTo>
                  <a:lnTo>
                    <a:pt x="22" y="45"/>
                  </a:lnTo>
                  <a:lnTo>
                    <a:pt x="23" y="52"/>
                  </a:lnTo>
                  <a:lnTo>
                    <a:pt x="23" y="52"/>
                  </a:lnTo>
                  <a:lnTo>
                    <a:pt x="24" y="53"/>
                  </a:lnTo>
                  <a:lnTo>
                    <a:pt x="27" y="53"/>
                  </a:lnTo>
                  <a:lnTo>
                    <a:pt x="27" y="53"/>
                  </a:lnTo>
                  <a:lnTo>
                    <a:pt x="28" y="53"/>
                  </a:lnTo>
                  <a:lnTo>
                    <a:pt x="31" y="52"/>
                  </a:lnTo>
                  <a:lnTo>
                    <a:pt x="31" y="50"/>
                  </a:lnTo>
                  <a:lnTo>
                    <a:pt x="33" y="48"/>
                  </a:lnTo>
                  <a:lnTo>
                    <a:pt x="33" y="48"/>
                  </a:lnTo>
                  <a:lnTo>
                    <a:pt x="31" y="44"/>
                  </a:lnTo>
                  <a:lnTo>
                    <a:pt x="27" y="41"/>
                  </a:lnTo>
                  <a:lnTo>
                    <a:pt x="16" y="38"/>
                  </a:lnTo>
                  <a:lnTo>
                    <a:pt x="11" y="35"/>
                  </a:lnTo>
                  <a:lnTo>
                    <a:pt x="5" y="33"/>
                  </a:lnTo>
                  <a:lnTo>
                    <a:pt x="1" y="29"/>
                  </a:lnTo>
                  <a:lnTo>
                    <a:pt x="0" y="20"/>
                  </a:lnTo>
                  <a:lnTo>
                    <a:pt x="0" y="20"/>
                  </a:lnTo>
                  <a:lnTo>
                    <a:pt x="0" y="16"/>
                  </a:lnTo>
                  <a:lnTo>
                    <a:pt x="1" y="11"/>
                  </a:lnTo>
                  <a:lnTo>
                    <a:pt x="4" y="8"/>
                  </a:lnTo>
                  <a:lnTo>
                    <a:pt x="7" y="5"/>
                  </a:lnTo>
                  <a:lnTo>
                    <a:pt x="11" y="3"/>
                  </a:lnTo>
                  <a:lnTo>
                    <a:pt x="15" y="1"/>
                  </a:lnTo>
                  <a:lnTo>
                    <a:pt x="27" y="0"/>
                  </a:lnTo>
                  <a:lnTo>
                    <a:pt x="27" y="0"/>
                  </a:lnTo>
                  <a:lnTo>
                    <a:pt x="34" y="0"/>
                  </a:lnTo>
                  <a:lnTo>
                    <a:pt x="41" y="1"/>
                  </a:lnTo>
                  <a:lnTo>
                    <a:pt x="45" y="3"/>
                  </a:lnTo>
                  <a:lnTo>
                    <a:pt x="49" y="5"/>
                  </a:lnTo>
                  <a:lnTo>
                    <a:pt x="50" y="8"/>
                  </a:lnTo>
                  <a:lnTo>
                    <a:pt x="53" y="11"/>
                  </a:lnTo>
                  <a:lnTo>
                    <a:pt x="53" y="19"/>
                  </a:lnTo>
                  <a:lnTo>
                    <a:pt x="33" y="19"/>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41" name="Freeform 78"/>
            <p:cNvSpPr>
              <a:spLocks noEditPoints="1"/>
            </p:cNvSpPr>
            <p:nvPr userDrawn="1"/>
          </p:nvSpPr>
          <p:spPr bwMode="auto">
            <a:xfrm>
              <a:off x="4869" y="4107"/>
              <a:ext cx="63" cy="62"/>
            </a:xfrm>
            <a:custGeom>
              <a:avLst/>
              <a:gdLst/>
              <a:ahLst/>
              <a:cxnLst>
                <a:cxn ang="0">
                  <a:pos x="32" y="12"/>
                </a:cxn>
                <a:cxn ang="0">
                  <a:pos x="32" y="12"/>
                </a:cxn>
                <a:cxn ang="0">
                  <a:pos x="36" y="41"/>
                </a:cxn>
                <a:cxn ang="0">
                  <a:pos x="28" y="41"/>
                </a:cxn>
                <a:cxn ang="0">
                  <a:pos x="32" y="12"/>
                </a:cxn>
                <a:cxn ang="0">
                  <a:pos x="0" y="62"/>
                </a:cxn>
                <a:cxn ang="0">
                  <a:pos x="24" y="62"/>
                </a:cxn>
                <a:cxn ang="0">
                  <a:pos x="25" y="52"/>
                </a:cxn>
                <a:cxn ang="0">
                  <a:pos x="39" y="52"/>
                </a:cxn>
                <a:cxn ang="0">
                  <a:pos x="40" y="62"/>
                </a:cxn>
                <a:cxn ang="0">
                  <a:pos x="63" y="62"/>
                </a:cxn>
                <a:cxn ang="0">
                  <a:pos x="48" y="0"/>
                </a:cxn>
                <a:cxn ang="0">
                  <a:pos x="15" y="0"/>
                </a:cxn>
                <a:cxn ang="0">
                  <a:pos x="0" y="62"/>
                </a:cxn>
              </a:cxnLst>
              <a:rect l="0" t="0" r="r" b="b"/>
              <a:pathLst>
                <a:path w="63" h="62">
                  <a:moveTo>
                    <a:pt x="32" y="12"/>
                  </a:moveTo>
                  <a:lnTo>
                    <a:pt x="32" y="12"/>
                  </a:lnTo>
                  <a:lnTo>
                    <a:pt x="36" y="41"/>
                  </a:lnTo>
                  <a:lnTo>
                    <a:pt x="28" y="41"/>
                  </a:lnTo>
                  <a:lnTo>
                    <a:pt x="32" y="12"/>
                  </a:lnTo>
                  <a:close/>
                  <a:moveTo>
                    <a:pt x="0" y="62"/>
                  </a:moveTo>
                  <a:lnTo>
                    <a:pt x="24" y="62"/>
                  </a:lnTo>
                  <a:lnTo>
                    <a:pt x="25" y="52"/>
                  </a:lnTo>
                  <a:lnTo>
                    <a:pt x="39" y="52"/>
                  </a:lnTo>
                  <a:lnTo>
                    <a:pt x="40" y="62"/>
                  </a:lnTo>
                  <a:lnTo>
                    <a:pt x="63" y="62"/>
                  </a:lnTo>
                  <a:lnTo>
                    <a:pt x="48" y="0"/>
                  </a:lnTo>
                  <a:lnTo>
                    <a:pt x="15" y="0"/>
                  </a:lnTo>
                  <a:lnTo>
                    <a:pt x="0" y="62"/>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42" name="Freeform 79"/>
            <p:cNvSpPr>
              <a:spLocks noEditPoints="1"/>
            </p:cNvSpPr>
            <p:nvPr userDrawn="1"/>
          </p:nvSpPr>
          <p:spPr bwMode="auto">
            <a:xfrm>
              <a:off x="4946" y="4107"/>
              <a:ext cx="56" cy="62"/>
            </a:xfrm>
            <a:custGeom>
              <a:avLst/>
              <a:gdLst/>
              <a:ahLst/>
              <a:cxnLst>
                <a:cxn ang="0">
                  <a:pos x="23" y="14"/>
                </a:cxn>
                <a:cxn ang="0">
                  <a:pos x="27" y="14"/>
                </a:cxn>
                <a:cxn ang="0">
                  <a:pos x="27" y="14"/>
                </a:cxn>
                <a:cxn ang="0">
                  <a:pos x="29" y="14"/>
                </a:cxn>
                <a:cxn ang="0">
                  <a:pos x="31" y="15"/>
                </a:cxn>
                <a:cxn ang="0">
                  <a:pos x="33" y="18"/>
                </a:cxn>
                <a:cxn ang="0">
                  <a:pos x="33" y="21"/>
                </a:cxn>
                <a:cxn ang="0">
                  <a:pos x="33" y="21"/>
                </a:cxn>
                <a:cxn ang="0">
                  <a:pos x="33" y="25"/>
                </a:cxn>
                <a:cxn ang="0">
                  <a:pos x="31" y="28"/>
                </a:cxn>
                <a:cxn ang="0">
                  <a:pos x="30" y="29"/>
                </a:cxn>
                <a:cxn ang="0">
                  <a:pos x="27" y="30"/>
                </a:cxn>
                <a:cxn ang="0">
                  <a:pos x="23" y="30"/>
                </a:cxn>
                <a:cxn ang="0">
                  <a:pos x="23" y="14"/>
                </a:cxn>
                <a:cxn ang="0">
                  <a:pos x="0" y="62"/>
                </a:cxn>
                <a:cxn ang="0">
                  <a:pos x="23" y="62"/>
                </a:cxn>
                <a:cxn ang="0">
                  <a:pos x="23" y="43"/>
                </a:cxn>
                <a:cxn ang="0">
                  <a:pos x="38" y="43"/>
                </a:cxn>
                <a:cxn ang="0">
                  <a:pos x="38" y="43"/>
                </a:cxn>
                <a:cxn ang="0">
                  <a:pos x="42" y="43"/>
                </a:cxn>
                <a:cxn ang="0">
                  <a:pos x="46" y="41"/>
                </a:cxn>
                <a:cxn ang="0">
                  <a:pos x="49" y="40"/>
                </a:cxn>
                <a:cxn ang="0">
                  <a:pos x="52" y="37"/>
                </a:cxn>
                <a:cxn ang="0">
                  <a:pos x="55" y="30"/>
                </a:cxn>
                <a:cxn ang="0">
                  <a:pos x="56" y="22"/>
                </a:cxn>
                <a:cxn ang="0">
                  <a:pos x="56" y="22"/>
                </a:cxn>
                <a:cxn ang="0">
                  <a:pos x="55" y="12"/>
                </a:cxn>
                <a:cxn ang="0">
                  <a:pos x="53" y="8"/>
                </a:cxn>
                <a:cxn ang="0">
                  <a:pos x="51" y="6"/>
                </a:cxn>
                <a:cxn ang="0">
                  <a:pos x="48" y="3"/>
                </a:cxn>
                <a:cxn ang="0">
                  <a:pos x="44" y="2"/>
                </a:cxn>
                <a:cxn ang="0">
                  <a:pos x="34" y="0"/>
                </a:cxn>
                <a:cxn ang="0">
                  <a:pos x="0" y="0"/>
                </a:cxn>
                <a:cxn ang="0">
                  <a:pos x="0" y="62"/>
                </a:cxn>
              </a:cxnLst>
              <a:rect l="0" t="0" r="r" b="b"/>
              <a:pathLst>
                <a:path w="56" h="62">
                  <a:moveTo>
                    <a:pt x="23" y="14"/>
                  </a:moveTo>
                  <a:lnTo>
                    <a:pt x="27" y="14"/>
                  </a:lnTo>
                  <a:lnTo>
                    <a:pt x="27" y="14"/>
                  </a:lnTo>
                  <a:lnTo>
                    <a:pt x="29" y="14"/>
                  </a:lnTo>
                  <a:lnTo>
                    <a:pt x="31" y="15"/>
                  </a:lnTo>
                  <a:lnTo>
                    <a:pt x="33" y="18"/>
                  </a:lnTo>
                  <a:lnTo>
                    <a:pt x="33" y="21"/>
                  </a:lnTo>
                  <a:lnTo>
                    <a:pt x="33" y="21"/>
                  </a:lnTo>
                  <a:lnTo>
                    <a:pt x="33" y="25"/>
                  </a:lnTo>
                  <a:lnTo>
                    <a:pt x="31" y="28"/>
                  </a:lnTo>
                  <a:lnTo>
                    <a:pt x="30" y="29"/>
                  </a:lnTo>
                  <a:lnTo>
                    <a:pt x="27" y="30"/>
                  </a:lnTo>
                  <a:lnTo>
                    <a:pt x="23" y="30"/>
                  </a:lnTo>
                  <a:lnTo>
                    <a:pt x="23" y="14"/>
                  </a:lnTo>
                  <a:close/>
                  <a:moveTo>
                    <a:pt x="0" y="62"/>
                  </a:moveTo>
                  <a:lnTo>
                    <a:pt x="23" y="62"/>
                  </a:lnTo>
                  <a:lnTo>
                    <a:pt x="23" y="43"/>
                  </a:lnTo>
                  <a:lnTo>
                    <a:pt x="38" y="43"/>
                  </a:lnTo>
                  <a:lnTo>
                    <a:pt x="38" y="43"/>
                  </a:lnTo>
                  <a:lnTo>
                    <a:pt x="42" y="43"/>
                  </a:lnTo>
                  <a:lnTo>
                    <a:pt x="46" y="41"/>
                  </a:lnTo>
                  <a:lnTo>
                    <a:pt x="49" y="40"/>
                  </a:lnTo>
                  <a:lnTo>
                    <a:pt x="52" y="37"/>
                  </a:lnTo>
                  <a:lnTo>
                    <a:pt x="55" y="30"/>
                  </a:lnTo>
                  <a:lnTo>
                    <a:pt x="56" y="22"/>
                  </a:lnTo>
                  <a:lnTo>
                    <a:pt x="56" y="22"/>
                  </a:lnTo>
                  <a:lnTo>
                    <a:pt x="55" y="12"/>
                  </a:lnTo>
                  <a:lnTo>
                    <a:pt x="53" y="8"/>
                  </a:lnTo>
                  <a:lnTo>
                    <a:pt x="51" y="6"/>
                  </a:lnTo>
                  <a:lnTo>
                    <a:pt x="48" y="3"/>
                  </a:lnTo>
                  <a:lnTo>
                    <a:pt x="44" y="2"/>
                  </a:lnTo>
                  <a:lnTo>
                    <a:pt x="34" y="0"/>
                  </a:lnTo>
                  <a:lnTo>
                    <a:pt x="0" y="0"/>
                  </a:lnTo>
                  <a:lnTo>
                    <a:pt x="0" y="62"/>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43" name="Freeform 80"/>
            <p:cNvSpPr>
              <a:spLocks/>
            </p:cNvSpPr>
            <p:nvPr userDrawn="1"/>
          </p:nvSpPr>
          <p:spPr bwMode="auto">
            <a:xfrm>
              <a:off x="5006" y="4107"/>
              <a:ext cx="15" cy="21"/>
            </a:xfrm>
            <a:custGeom>
              <a:avLst/>
              <a:gdLst/>
              <a:ahLst/>
              <a:cxnLst>
                <a:cxn ang="0">
                  <a:pos x="15" y="4"/>
                </a:cxn>
                <a:cxn ang="0">
                  <a:pos x="10" y="4"/>
                </a:cxn>
                <a:cxn ang="0">
                  <a:pos x="10" y="21"/>
                </a:cxn>
                <a:cxn ang="0">
                  <a:pos x="6" y="21"/>
                </a:cxn>
                <a:cxn ang="0">
                  <a:pos x="6" y="4"/>
                </a:cxn>
                <a:cxn ang="0">
                  <a:pos x="0" y="4"/>
                </a:cxn>
                <a:cxn ang="0">
                  <a:pos x="0" y="0"/>
                </a:cxn>
                <a:cxn ang="0">
                  <a:pos x="15" y="0"/>
                </a:cxn>
                <a:cxn ang="0">
                  <a:pos x="15" y="4"/>
                </a:cxn>
              </a:cxnLst>
              <a:rect l="0" t="0" r="r" b="b"/>
              <a:pathLst>
                <a:path w="15" h="21">
                  <a:moveTo>
                    <a:pt x="15" y="4"/>
                  </a:moveTo>
                  <a:lnTo>
                    <a:pt x="10" y="4"/>
                  </a:lnTo>
                  <a:lnTo>
                    <a:pt x="10" y="21"/>
                  </a:lnTo>
                  <a:lnTo>
                    <a:pt x="6" y="21"/>
                  </a:lnTo>
                  <a:lnTo>
                    <a:pt x="6" y="4"/>
                  </a:lnTo>
                  <a:lnTo>
                    <a:pt x="0" y="4"/>
                  </a:lnTo>
                  <a:lnTo>
                    <a:pt x="0" y="0"/>
                  </a:lnTo>
                  <a:lnTo>
                    <a:pt x="15" y="0"/>
                  </a:lnTo>
                  <a:lnTo>
                    <a:pt x="15" y="4"/>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44" name="Freeform 81"/>
            <p:cNvSpPr>
              <a:spLocks/>
            </p:cNvSpPr>
            <p:nvPr userDrawn="1"/>
          </p:nvSpPr>
          <p:spPr bwMode="auto">
            <a:xfrm>
              <a:off x="5024" y="4107"/>
              <a:ext cx="23" cy="21"/>
            </a:xfrm>
            <a:custGeom>
              <a:avLst/>
              <a:gdLst/>
              <a:ahLst/>
              <a:cxnLst>
                <a:cxn ang="0">
                  <a:pos x="23" y="21"/>
                </a:cxn>
                <a:cxn ang="0">
                  <a:pos x="19" y="21"/>
                </a:cxn>
                <a:cxn ang="0">
                  <a:pos x="19" y="6"/>
                </a:cxn>
                <a:cxn ang="0">
                  <a:pos x="14" y="21"/>
                </a:cxn>
                <a:cxn ang="0">
                  <a:pos x="11" y="21"/>
                </a:cxn>
                <a:cxn ang="0">
                  <a:pos x="4" y="6"/>
                </a:cxn>
                <a:cxn ang="0">
                  <a:pos x="4" y="21"/>
                </a:cxn>
                <a:cxn ang="0">
                  <a:pos x="0" y="21"/>
                </a:cxn>
                <a:cxn ang="0">
                  <a:pos x="0" y="0"/>
                </a:cxn>
                <a:cxn ang="0">
                  <a:pos x="7" y="0"/>
                </a:cxn>
                <a:cxn ang="0">
                  <a:pos x="12" y="15"/>
                </a:cxn>
                <a:cxn ang="0">
                  <a:pos x="18" y="0"/>
                </a:cxn>
                <a:cxn ang="0">
                  <a:pos x="23" y="0"/>
                </a:cxn>
                <a:cxn ang="0">
                  <a:pos x="23" y="21"/>
                </a:cxn>
              </a:cxnLst>
              <a:rect l="0" t="0" r="r" b="b"/>
              <a:pathLst>
                <a:path w="23" h="21">
                  <a:moveTo>
                    <a:pt x="23" y="21"/>
                  </a:moveTo>
                  <a:lnTo>
                    <a:pt x="19" y="21"/>
                  </a:lnTo>
                  <a:lnTo>
                    <a:pt x="19" y="6"/>
                  </a:lnTo>
                  <a:lnTo>
                    <a:pt x="14" y="21"/>
                  </a:lnTo>
                  <a:lnTo>
                    <a:pt x="11" y="21"/>
                  </a:lnTo>
                  <a:lnTo>
                    <a:pt x="4" y="6"/>
                  </a:lnTo>
                  <a:lnTo>
                    <a:pt x="4" y="21"/>
                  </a:lnTo>
                  <a:lnTo>
                    <a:pt x="0" y="21"/>
                  </a:lnTo>
                  <a:lnTo>
                    <a:pt x="0" y="0"/>
                  </a:lnTo>
                  <a:lnTo>
                    <a:pt x="7" y="0"/>
                  </a:lnTo>
                  <a:lnTo>
                    <a:pt x="12" y="15"/>
                  </a:lnTo>
                  <a:lnTo>
                    <a:pt x="18" y="0"/>
                  </a:lnTo>
                  <a:lnTo>
                    <a:pt x="23" y="0"/>
                  </a:lnTo>
                  <a:lnTo>
                    <a:pt x="23" y="21"/>
                  </a:lnTo>
                  <a:close/>
                </a:path>
              </a:pathLst>
            </a:custGeom>
            <a:solidFill>
              <a:srgbClr val="999999"/>
            </a:solidFill>
            <a:ln w="9525">
              <a:noFill/>
              <a:round/>
              <a:headEnd/>
              <a:tailEnd/>
            </a:ln>
          </p:spPr>
          <p:txBody>
            <a:bodyP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grpSp>
      <p:sp>
        <p:nvSpPr>
          <p:cNvPr id="665605" name="Rectangle 5"/>
          <p:cNvSpPr>
            <a:spLocks noGrp="1" noChangeArrowheads="1"/>
          </p:cNvSpPr>
          <p:nvPr>
            <p:ph type="subTitle" idx="1"/>
          </p:nvPr>
        </p:nvSpPr>
        <p:spPr>
          <a:xfrm>
            <a:off x="249238" y="3108325"/>
            <a:ext cx="8643937" cy="1752600"/>
          </a:xfrm>
          <a:ln w="9525"/>
        </p:spPr>
        <p:txBody>
          <a:bodyPr/>
          <a:lstStyle>
            <a:lvl1pPr eaLnBrk="0" hangingPunct="0">
              <a:spcBef>
                <a:spcPct val="0"/>
              </a:spcBef>
              <a:buClrTx/>
              <a:buSzTx/>
              <a:buFontTx/>
              <a:buNone/>
              <a:defRPr sz="2000">
                <a:solidFill>
                  <a:srgbClr val="666666"/>
                </a:solidFill>
              </a:defRPr>
            </a:lvl1pPr>
          </a:lstStyle>
          <a:p>
            <a:r>
              <a:rPr lang="en-US"/>
              <a:t>Click to edit Master subtitle style</a:t>
            </a:r>
          </a:p>
          <a:p>
            <a:endParaRPr lang="en-US"/>
          </a:p>
        </p:txBody>
      </p:sp>
      <p:sp>
        <p:nvSpPr>
          <p:cNvPr id="665630" name="Rectangle 30"/>
          <p:cNvSpPr>
            <a:spLocks noGrp="1" noChangeArrowheads="1"/>
          </p:cNvSpPr>
          <p:nvPr>
            <p:ph type="ctrTitle"/>
          </p:nvPr>
        </p:nvSpPr>
        <p:spPr>
          <a:xfrm>
            <a:off x="249238" y="200025"/>
            <a:ext cx="8643937" cy="2559050"/>
          </a:xfrm>
        </p:spPr>
        <p:txBody>
          <a:bodyPr/>
          <a:lstStyle>
            <a:lvl1pPr>
              <a:defRPr/>
            </a:lvl1pPr>
          </a:lstStyle>
          <a:p>
            <a:r>
              <a:rPr lang="en-US"/>
              <a:t>Click to edit Master title style</a:t>
            </a:r>
          </a:p>
        </p:txBody>
      </p:sp>
    </p:spTree>
  </p:cSld>
  <p:clrMapOvr>
    <a:masterClrMapping/>
  </p:clrMapOvr>
  <p:transition>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0EE60638-3A76-4E5C-83B0-DD0103A3AC8A}" type="slidenum">
              <a:rPr lang="en-US"/>
              <a:pPr>
                <a:defRPr/>
              </a:pPr>
              <a:t>‹#›</a:t>
            </a:fld>
            <a:endParaRPr lang="en-US" dirty="0"/>
          </a:p>
        </p:txBody>
      </p:sp>
    </p:spTree>
  </p:cSld>
  <p:clrMapOvr>
    <a:masterClrMapping/>
  </p:clrMapOvr>
  <p:transition>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F3C17D06-E0F6-4FD6-B10B-729917DCE47A}" type="slidenum">
              <a:rPr lang="en-US"/>
              <a:pPr>
                <a:defRPr/>
              </a:pPr>
              <a:t>‹#›</a:t>
            </a:fld>
            <a:endParaRPr lang="en-US" dirty="0"/>
          </a:p>
        </p:txBody>
      </p:sp>
    </p:spTree>
  </p:cSld>
  <p:clrMapOvr>
    <a:masterClrMapping/>
  </p:clrMapOvr>
  <p:transition>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49238" y="1292225"/>
            <a:ext cx="42465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292225"/>
            <a:ext cx="42465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28F8C99B-E133-4AA9-B965-BEA320969B6D}" type="slidenum">
              <a:rPr lang="en-US"/>
              <a:pPr>
                <a:defRPr/>
              </a:pPr>
              <a:t>‹#›</a:t>
            </a:fld>
            <a:endParaRPr lang="en-US" dirty="0"/>
          </a:p>
        </p:txBody>
      </p:sp>
    </p:spTree>
  </p:cSld>
  <p:clrMapOvr>
    <a:masterClrMapping/>
  </p:clrMapOvr>
  <p:transition>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A058F842-45B6-4059-BD73-444C88C42603}" type="slidenum">
              <a:rPr lang="en-US"/>
              <a:pPr>
                <a:defRPr/>
              </a:pPr>
              <a:t>‹#›</a:t>
            </a:fld>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short tit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A50A9EAF-4DA2-4629-BD76-2A52063FDF3D}" type="slidenum">
              <a:rPr lang="en-US"/>
              <a:pPr>
                <a:defRPr/>
              </a:pPr>
              <a:t>‹#›</a:t>
            </a:fld>
            <a:endParaRPr lang="en-US" dirty="0"/>
          </a:p>
        </p:txBody>
      </p:sp>
    </p:spTree>
  </p:cSld>
  <p:clrMapOvr>
    <a:masterClrMapping/>
  </p:clrMapOvr>
  <p:transition>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9069809F-1885-416A-BAE3-29CD052A9622}" type="slidenum">
              <a:rPr lang="en-US"/>
              <a:pPr>
                <a:defRPr/>
              </a:pPr>
              <a:t>‹#›</a:t>
            </a:fld>
            <a:endParaRPr lang="en-US" dirty="0"/>
          </a:p>
        </p:txBody>
      </p:sp>
    </p:spTree>
  </p:cSld>
  <p:clrMapOvr>
    <a:masterClrMapping/>
  </p:clrMapOvr>
  <p:transition>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F4C107D9-3541-442F-95DC-F5A1F019AA7B}" type="slidenum">
              <a:rPr lang="en-US"/>
              <a:pPr>
                <a:defRPr/>
              </a:pPr>
              <a:t>‹#›</a:t>
            </a:fld>
            <a:endParaRPr lang="en-US" dirty="0"/>
          </a:p>
        </p:txBody>
      </p:sp>
    </p:spTree>
  </p:cSld>
  <p:clrMapOvr>
    <a:masterClrMapping/>
  </p:clrMapOvr>
  <p:transition>
    <p:zo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E29E7B41-C31A-4170-A9D6-DC7229D64E3C}" type="slidenum">
              <a:rPr lang="en-US"/>
              <a:pPr>
                <a:defRPr/>
              </a:pPr>
              <a:t>‹#›</a:t>
            </a:fld>
            <a:endParaRPr lang="en-US" dirty="0"/>
          </a:p>
        </p:txBody>
      </p:sp>
    </p:spTree>
  </p:cSld>
  <p:clrMapOvr>
    <a:masterClrMapping/>
  </p:clrMapOvr>
  <p:transition>
    <p:zo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95C4D9CE-24F9-4544-8DB1-1A52942BA037}" type="slidenum">
              <a:rPr lang="en-US"/>
              <a:pPr>
                <a:defRPr/>
              </a:pPr>
              <a:t>‹#›</a:t>
            </a:fld>
            <a:endParaRPr lang="en-US" dirty="0"/>
          </a:p>
        </p:txBody>
      </p:sp>
    </p:spTree>
  </p:cSld>
  <p:clrMapOvr>
    <a:masterClrMapping/>
  </p:clrMapOvr>
  <p:transition>
    <p:zoom/>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1613"/>
            <a:ext cx="2160588" cy="59150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49238" y="201613"/>
            <a:ext cx="6332537"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C6D3ADA6-F1E9-43C6-AD86-320C1972A432}" type="slidenum">
              <a:rPr lang="en-US"/>
              <a:pPr>
                <a:defRPr/>
              </a:pPr>
              <a:t>‹#›</a:t>
            </a:fld>
            <a:endParaRPr lang="en-US" dirty="0"/>
          </a:p>
        </p:txBody>
      </p:sp>
    </p:spTree>
  </p:cSld>
  <p:clrMapOvr>
    <a:masterClrMapping/>
  </p:clrMapOvr>
  <p:transition>
    <p:zoom/>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9238" y="201613"/>
            <a:ext cx="7156450" cy="715962"/>
          </a:xfrm>
        </p:spPr>
        <p:txBody>
          <a:bodyPr/>
          <a:lstStyle/>
          <a:p>
            <a:r>
              <a:rPr lang="en-US" smtClean="0"/>
              <a:t>Click to edit Master title style</a:t>
            </a:r>
            <a:endParaRPr lang="de-DE"/>
          </a:p>
        </p:txBody>
      </p:sp>
      <p:sp>
        <p:nvSpPr>
          <p:cNvPr id="3" name="Text Placeholder 2"/>
          <p:cNvSpPr>
            <a:spLocks noGrp="1"/>
          </p:cNvSpPr>
          <p:nvPr>
            <p:ph type="body" sz="half" idx="1"/>
          </p:nvPr>
        </p:nvSpPr>
        <p:spPr>
          <a:xfrm>
            <a:off x="249238" y="1292225"/>
            <a:ext cx="4246562"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292225"/>
            <a:ext cx="4246563" cy="4824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BD11BE25-BE60-409A-9A31-7FC01CD72296}" type="slidenum">
              <a:rPr lang="en-US"/>
              <a:pPr>
                <a:defRPr/>
              </a:pPr>
              <a:t>‹#›</a:t>
            </a:fld>
            <a:endParaRPr lang="en-US" dirty="0"/>
          </a:p>
        </p:txBody>
      </p:sp>
    </p:spTree>
  </p:cSld>
  <p:clrMapOvr>
    <a:masterClrMapping/>
  </p:clrMapOvr>
  <p:transition>
    <p:zoom/>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solidFill>
          <a:srgbClr val="CCCCCC"/>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gray">
          <a:xfrm>
            <a:off x="152400" y="2987675"/>
            <a:ext cx="8839200" cy="3713163"/>
          </a:xfrm>
          <a:prstGeom prst="rect">
            <a:avLst/>
          </a:prstGeom>
          <a:solidFill>
            <a:schemeClr val="bg1"/>
          </a:solidFill>
          <a:ln w="9525">
            <a:noFill/>
            <a:prstDash val="sysDot"/>
            <a:miter lim="800000"/>
            <a:headEnd/>
            <a:tailEnd/>
          </a:ln>
        </p:spPr>
        <p:txBody>
          <a:bodyPr wrap="none" anchor="ctr"/>
          <a:lstStyle/>
          <a:p>
            <a:pPr fontAlgn="base">
              <a:spcBef>
                <a:spcPct val="15000"/>
              </a:spcBef>
              <a:spcAft>
                <a:spcPct val="15000"/>
              </a:spcAft>
              <a:buClr>
                <a:srgbClr val="F0AB00"/>
              </a:buClr>
              <a:buSzPts val="1000"/>
              <a:buFont typeface="Wingdings" pitchFamily="2" charset="2"/>
              <a:buNone/>
              <a:defRPr/>
            </a:pPr>
            <a:endParaRPr sz="1200">
              <a:solidFill>
                <a:srgbClr val="000000"/>
              </a:solidFill>
              <a:latin typeface="Arial" pitchFamily="34" charset="0"/>
            </a:endParaRPr>
          </a:p>
        </p:txBody>
      </p:sp>
      <p:sp>
        <p:nvSpPr>
          <p:cNvPr id="5" name="Rectangle 3"/>
          <p:cNvSpPr>
            <a:spLocks noChangeArrowheads="1"/>
          </p:cNvSpPr>
          <p:nvPr/>
        </p:nvSpPr>
        <p:spPr bwMode="gray">
          <a:xfrm>
            <a:off x="152400" y="152400"/>
            <a:ext cx="8839200" cy="2738438"/>
          </a:xfrm>
          <a:prstGeom prst="rect">
            <a:avLst/>
          </a:prstGeom>
          <a:solidFill>
            <a:schemeClr val="accent1"/>
          </a:solidFill>
          <a:ln w="9525">
            <a:noFill/>
            <a:miter lim="800000"/>
            <a:headEnd/>
            <a:tailEnd/>
          </a:ln>
        </p:spPr>
        <p:txBody>
          <a:bodyPr wrap="none" anchor="ctr"/>
          <a:lstStyle/>
          <a:p>
            <a:pPr fontAlgn="base">
              <a:spcBef>
                <a:spcPct val="15000"/>
              </a:spcBef>
              <a:spcAft>
                <a:spcPct val="15000"/>
              </a:spcAft>
              <a:buClr>
                <a:srgbClr val="F0AB00"/>
              </a:buClr>
              <a:buSzPts val="1000"/>
              <a:buFont typeface="Wingdings" pitchFamily="2" charset="2"/>
              <a:buNone/>
              <a:defRPr/>
            </a:pPr>
            <a:endParaRPr sz="1200">
              <a:solidFill>
                <a:srgbClr val="000000"/>
              </a:solidFill>
              <a:latin typeface="Arial" pitchFamily="34" charset="0"/>
            </a:endParaRPr>
          </a:p>
        </p:txBody>
      </p:sp>
      <p:sp>
        <p:nvSpPr>
          <p:cNvPr id="6" name="Freeform 28"/>
          <p:cNvSpPr>
            <a:spLocks/>
          </p:cNvSpPr>
          <p:nvPr/>
        </p:nvSpPr>
        <p:spPr bwMode="gray">
          <a:xfrm>
            <a:off x="8545513" y="6259513"/>
            <a:ext cx="457200" cy="457200"/>
          </a:xfrm>
          <a:custGeom>
            <a:avLst/>
            <a:gdLst/>
            <a:ahLst/>
            <a:cxnLst>
              <a:cxn ang="0">
                <a:pos x="288" y="0"/>
              </a:cxn>
              <a:cxn ang="0">
                <a:pos x="0" y="288"/>
              </a:cxn>
              <a:cxn ang="0">
                <a:pos x="288" y="288"/>
              </a:cxn>
              <a:cxn ang="0">
                <a:pos x="288" y="0"/>
              </a:cxn>
            </a:cxnLst>
            <a:rect l="0" t="0" r="r" b="b"/>
            <a:pathLst>
              <a:path w="288" h="288">
                <a:moveTo>
                  <a:pt x="288" y="0"/>
                </a:moveTo>
                <a:lnTo>
                  <a:pt x="0" y="288"/>
                </a:lnTo>
                <a:lnTo>
                  <a:pt x="288" y="288"/>
                </a:lnTo>
                <a:lnTo>
                  <a:pt x="288" y="0"/>
                </a:lnTo>
                <a:close/>
              </a:path>
            </a:pathLst>
          </a:custGeom>
          <a:solidFill>
            <a:srgbClr val="CCCCCC"/>
          </a:solidFill>
          <a:ln w="9525">
            <a:noFill/>
            <a:round/>
            <a:headEnd/>
            <a:tailEnd/>
          </a:ln>
        </p:spPr>
        <p:txBody>
          <a:bodyPr wrap="none" anchor="ctr"/>
          <a:lstStyle/>
          <a:p>
            <a:pPr fontAlgn="base">
              <a:spcBef>
                <a:spcPct val="15000"/>
              </a:spcBef>
              <a:spcAft>
                <a:spcPct val="15000"/>
              </a:spcAft>
              <a:buClr>
                <a:srgbClr val="F0AB00"/>
              </a:buClr>
              <a:buSzPts val="1000"/>
              <a:buFont typeface="Wingdings" pitchFamily="2" charset="2"/>
              <a:buNone/>
              <a:defRPr/>
            </a:pPr>
            <a:endParaRPr sz="1200">
              <a:solidFill>
                <a:srgbClr val="000000"/>
              </a:solidFill>
              <a:latin typeface="Arial" pitchFamily="34" charset="0"/>
            </a:endParaRPr>
          </a:p>
        </p:txBody>
      </p:sp>
      <p:pic>
        <p:nvPicPr>
          <p:cNvPr id="7" name="Picture 42" descr="sap_tagstra_rgb_tmr"/>
          <p:cNvPicPr>
            <a:picLocks noChangeAspect="1" noChangeArrowheads="1"/>
          </p:cNvPicPr>
          <p:nvPr/>
        </p:nvPicPr>
        <p:blipFill>
          <a:blip r:embed="rId2" cstate="print"/>
          <a:srcRect/>
          <a:stretch>
            <a:fillRect/>
          </a:stretch>
        </p:blipFill>
        <p:spPr bwMode="auto">
          <a:xfrm>
            <a:off x="4752975" y="6269038"/>
            <a:ext cx="4238625" cy="433387"/>
          </a:xfrm>
          <a:prstGeom prst="rect">
            <a:avLst/>
          </a:prstGeom>
          <a:noFill/>
          <a:ln w="9525">
            <a:noFill/>
            <a:miter lim="800000"/>
            <a:headEnd/>
            <a:tailEnd/>
          </a:ln>
        </p:spPr>
      </p:pic>
      <p:sp>
        <p:nvSpPr>
          <p:cNvPr id="665605" name="Rectangle 5"/>
          <p:cNvSpPr>
            <a:spLocks noGrp="1" noChangeArrowheads="1"/>
          </p:cNvSpPr>
          <p:nvPr>
            <p:ph type="subTitle" idx="1"/>
          </p:nvPr>
        </p:nvSpPr>
        <p:spPr>
          <a:xfrm>
            <a:off x="249238" y="3108325"/>
            <a:ext cx="8643937" cy="1752600"/>
          </a:xfrm>
          <a:ln w="9525"/>
        </p:spPr>
        <p:txBody>
          <a:bodyPr/>
          <a:lstStyle>
            <a:lvl1pPr eaLnBrk="0" hangingPunct="0">
              <a:spcBef>
                <a:spcPct val="0"/>
              </a:spcBef>
              <a:buClrTx/>
              <a:buSzTx/>
              <a:buFontTx/>
              <a:buNone/>
              <a:defRPr sz="2000">
                <a:solidFill>
                  <a:srgbClr val="666666"/>
                </a:solidFill>
              </a:defRPr>
            </a:lvl1pPr>
          </a:lstStyle>
          <a:p>
            <a:r>
              <a:rPr lang="en-US"/>
              <a:t>Click to edit Master subtitle style</a:t>
            </a:r>
          </a:p>
          <a:p>
            <a:endParaRPr lang="en-US"/>
          </a:p>
        </p:txBody>
      </p:sp>
      <p:sp>
        <p:nvSpPr>
          <p:cNvPr id="665630" name="Rectangle 30"/>
          <p:cNvSpPr>
            <a:spLocks noGrp="1" noChangeArrowheads="1"/>
          </p:cNvSpPr>
          <p:nvPr>
            <p:ph type="ctrTitle"/>
          </p:nvPr>
        </p:nvSpPr>
        <p:spPr>
          <a:xfrm>
            <a:off x="249238" y="200025"/>
            <a:ext cx="8643937" cy="2559050"/>
          </a:xfrm>
        </p:spPr>
        <p:txBody>
          <a:bodyPr/>
          <a:lstStyle>
            <a:lvl1pPr>
              <a:defRPr/>
            </a:lvl1pPr>
          </a:lstStyle>
          <a:p>
            <a:r>
              <a:rPr lang="en-US"/>
              <a:t>Click to edit Master title style</a:t>
            </a:r>
          </a:p>
        </p:txBody>
      </p:sp>
    </p:spTree>
  </p:cSld>
  <p:clrMapOvr>
    <a:masterClrMapping/>
  </p:clrMapOvr>
  <p:transition>
    <p:zoom/>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C534BC69-424A-4068-8932-5317BB883EFC}" type="slidenum">
              <a:rPr lang="en-US"/>
              <a:pPr>
                <a:defRPr/>
              </a:pPr>
              <a:t>‹#›</a:t>
            </a:fld>
            <a:endParaRPr lang="en-US" dirty="0"/>
          </a:p>
        </p:txBody>
      </p:sp>
    </p:spTree>
  </p:cSld>
  <p:clrMapOvr>
    <a:masterClrMapping/>
  </p:clrMapOvr>
  <p:transition>
    <p:zo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de-D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D07E5AF3-CB78-49F5-9C49-E05DE5C237B8}" type="slidenum">
              <a:rPr lang="en-US"/>
              <a:pPr>
                <a:defRPr/>
              </a:pPr>
              <a:t>‹#›</a:t>
            </a:fld>
            <a:endParaRPr lang="en-US" dirty="0"/>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 two line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414000" y="324000"/>
            <a:ext cx="8280000" cy="923330"/>
          </a:xfrm>
        </p:spPr>
        <p:txBody>
          <a:bodyPr>
            <a:noAutofit/>
          </a:bodyPr>
          <a:lstStyle>
            <a:lvl1pPr>
              <a:defRPr sz="3000">
                <a:solidFill>
                  <a:sysClr val="windowText" lastClr="000000"/>
                </a:solidFill>
                <a:latin typeface="+mj-lt"/>
              </a:defRPr>
            </a:lvl1pPr>
          </a:lstStyle>
          <a:p>
            <a:r>
              <a:rPr lang="en-US" dirty="0" smtClean="0"/>
              <a:t>Alternate Presentation Title</a:t>
            </a:r>
            <a:br>
              <a:rPr lang="en-US" dirty="0" smtClean="0"/>
            </a:br>
            <a:r>
              <a:rPr lang="en-US" dirty="0" smtClean="0"/>
              <a:t>Breaks to Two Lines</a:t>
            </a:r>
            <a:endParaRPr lang="de-DE" dirty="0"/>
          </a:p>
        </p:txBody>
      </p:sp>
      <p:sp>
        <p:nvSpPr>
          <p:cNvPr id="3" name="Subtitle 2"/>
          <p:cNvSpPr>
            <a:spLocks noGrp="1"/>
          </p:cNvSpPr>
          <p:nvPr>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8" name="Picture 7"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Content Placeholder 2"/>
          <p:cNvSpPr>
            <a:spLocks noGrp="1"/>
          </p:cNvSpPr>
          <p:nvPr>
            <p:ph sz="half" idx="1"/>
          </p:nvPr>
        </p:nvSpPr>
        <p:spPr>
          <a:xfrm>
            <a:off x="249238" y="1292225"/>
            <a:ext cx="4246562"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Content Placeholder 3"/>
          <p:cNvSpPr>
            <a:spLocks noGrp="1"/>
          </p:cNvSpPr>
          <p:nvPr>
            <p:ph sz="half" idx="2"/>
          </p:nvPr>
        </p:nvSpPr>
        <p:spPr>
          <a:xfrm>
            <a:off x="4648200" y="1292225"/>
            <a:ext cx="4246563" cy="4824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0F40616D-9051-4A3E-B3AE-C25C1BB3C1B7}" type="slidenum">
              <a:rPr lang="en-US"/>
              <a:pPr>
                <a:defRPr/>
              </a:pPr>
              <a:t>‹#›</a:t>
            </a:fld>
            <a:endParaRPr lang="en-US" dirty="0"/>
          </a:p>
        </p:txBody>
      </p:sp>
    </p:spTree>
  </p:cSld>
  <p:clrMapOvr>
    <a:masterClrMapping/>
  </p:clrMapOvr>
  <p:transition>
    <p:zo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D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EB5E5EA5-BBDD-4F66-8FC4-07581B3FB9AB}" type="slidenum">
              <a:rPr lang="en-US"/>
              <a:pPr>
                <a:defRPr/>
              </a:pPr>
              <a:t>‹#›</a:t>
            </a:fld>
            <a:endParaRPr lang="en-US" dirty="0"/>
          </a:p>
        </p:txBody>
      </p:sp>
    </p:spTree>
  </p:cSld>
  <p:clrMapOvr>
    <a:masterClrMapping/>
  </p:clrMapOvr>
  <p:transition>
    <p:zo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9C1279E0-E1BF-47D1-9350-0B2D851FEC56}" type="slidenum">
              <a:rPr lang="en-US"/>
              <a:pPr>
                <a:defRPr/>
              </a:pPr>
              <a:t>‹#›</a:t>
            </a:fld>
            <a:endParaRPr lang="en-US" dirty="0"/>
          </a:p>
        </p:txBody>
      </p:sp>
    </p:spTree>
  </p:cSld>
  <p:clrMapOvr>
    <a:masterClrMapping/>
  </p:clrMapOvr>
  <p:transition>
    <p:zo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527917C0-FEBB-43DE-8629-EC17A51E1742}" type="slidenum">
              <a:rPr lang="en-US"/>
              <a:pPr>
                <a:defRPr/>
              </a:pPr>
              <a:t>‹#›</a:t>
            </a:fld>
            <a:endParaRPr lang="en-US" dirty="0"/>
          </a:p>
        </p:txBody>
      </p:sp>
    </p:spTree>
  </p:cSld>
  <p:clrMapOvr>
    <a:masterClrMapping/>
  </p:clrMapOvr>
  <p:transition>
    <p:zo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de-D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2F4963C4-D9DB-454F-A6A8-5145F6409E5E}" type="slidenum">
              <a:rPr lang="en-US"/>
              <a:pPr>
                <a:defRPr/>
              </a:pPr>
              <a:t>‹#›</a:t>
            </a:fld>
            <a:endParaRPr lang="en-US" dirty="0"/>
          </a:p>
        </p:txBody>
      </p:sp>
    </p:spTree>
  </p:cSld>
  <p:clrMapOvr>
    <a:masterClrMapping/>
  </p:clrMapOvr>
  <p:transition>
    <p:zo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de-D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37AE13DF-18BE-4729-AB5A-EB2EB68681CB}" type="slidenum">
              <a:rPr lang="en-US"/>
              <a:pPr>
                <a:defRPr/>
              </a:pPr>
              <a:t>‹#›</a:t>
            </a:fld>
            <a:endParaRPr lang="en-US" dirty="0"/>
          </a:p>
        </p:txBody>
      </p:sp>
    </p:spTree>
  </p:cSld>
  <p:clrMapOvr>
    <a:masterClrMapping/>
  </p:clrMapOvr>
  <p:transition>
    <p:zo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E4B758AC-9481-493D-8556-BBAE2B10A196}" type="slidenum">
              <a:rPr lang="en-US"/>
              <a:pPr>
                <a:defRPr/>
              </a:pPr>
              <a:t>‹#›</a:t>
            </a:fld>
            <a:endParaRPr lang="en-US" dirty="0"/>
          </a:p>
        </p:txBody>
      </p:sp>
    </p:spTree>
  </p:cSld>
  <p:clrMapOvr>
    <a:masterClrMapping/>
  </p:clrMapOvr>
  <p:transition>
    <p:zo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4175" y="201613"/>
            <a:ext cx="2160588" cy="5915025"/>
          </a:xfrm>
        </p:spPr>
        <p:txBody>
          <a:bodyPr vert="eaVert"/>
          <a:lstStyle/>
          <a:p>
            <a:r>
              <a:rPr lang="en-US" smtClean="0"/>
              <a:t>Click to edit Master title style</a:t>
            </a:r>
            <a:endParaRPr lang="de-DE"/>
          </a:p>
        </p:txBody>
      </p:sp>
      <p:sp>
        <p:nvSpPr>
          <p:cNvPr id="3" name="Vertical Text Placeholder 2"/>
          <p:cNvSpPr>
            <a:spLocks noGrp="1"/>
          </p:cNvSpPr>
          <p:nvPr>
            <p:ph type="body" orient="vert" idx="1"/>
          </p:nvPr>
        </p:nvSpPr>
        <p:spPr>
          <a:xfrm>
            <a:off x="249238" y="201613"/>
            <a:ext cx="6332537" cy="5915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C17BE919-3D40-4053-8D52-73B0E18907C2}" type="slidenum">
              <a:rPr lang="en-US"/>
              <a:pPr>
                <a:defRPr/>
              </a:pPr>
              <a:t>‹#›</a:t>
            </a:fld>
            <a:endParaRPr lang="en-US" dirty="0"/>
          </a:p>
        </p:txBody>
      </p:sp>
    </p:spTree>
  </p:cSld>
  <p:clrMapOvr>
    <a:masterClrMapping/>
  </p:clrMapOvr>
  <p:transition>
    <p:zo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49238" y="201613"/>
            <a:ext cx="7156450" cy="715962"/>
          </a:xfrm>
        </p:spPr>
        <p:txBody>
          <a:bodyPr/>
          <a:lstStyle/>
          <a:p>
            <a:r>
              <a:rPr lang="en-US" smtClean="0"/>
              <a:t>Click to edit Master title style</a:t>
            </a:r>
            <a:endParaRPr lang="de-DE"/>
          </a:p>
        </p:txBody>
      </p:sp>
      <p:sp>
        <p:nvSpPr>
          <p:cNvPr id="3" name="Table Placeholder 2"/>
          <p:cNvSpPr>
            <a:spLocks noGrp="1"/>
          </p:cNvSpPr>
          <p:nvPr>
            <p:ph type="tbl" idx="1"/>
          </p:nvPr>
        </p:nvSpPr>
        <p:spPr>
          <a:xfrm>
            <a:off x="249238" y="1292225"/>
            <a:ext cx="8645525" cy="4824413"/>
          </a:xfrm>
        </p:spPr>
        <p:txBody>
          <a:bodyPr/>
          <a:lstStyle/>
          <a:p>
            <a:pPr lvl="0"/>
            <a:endParaRPr lang="de-DE" noProof="0" smtClean="0"/>
          </a:p>
        </p:txBody>
      </p:sp>
      <p:sp>
        <p:nvSpPr>
          <p:cNvPr id="4" name="SAP_Footnote_2007_1"/>
          <p:cNvSpPr>
            <a:spLocks noGrp="1" noChangeArrowheads="1"/>
          </p:cNvSpPr>
          <p:nvPr>
            <p:ph type="sldNum" sz="quarter" idx="10"/>
          </p:nvPr>
        </p:nvSpPr>
        <p:spPr>
          <a:ln/>
        </p:spPr>
        <p:txBody>
          <a:bodyPr/>
          <a:lstStyle>
            <a:lvl1pPr>
              <a:defRPr/>
            </a:lvl1pPr>
          </a:lstStyle>
          <a:p>
            <a:pPr>
              <a:defRPr/>
            </a:pPr>
            <a:r>
              <a:rPr lang="en-US" dirty="0"/>
              <a:t>© SAP </a:t>
            </a:r>
            <a:r>
              <a:rPr lang="en-US" dirty="0" smtClean="0"/>
              <a:t>2010 </a:t>
            </a:r>
            <a:r>
              <a:rPr lang="en-US" dirty="0"/>
              <a:t>/ Page </a:t>
            </a:r>
            <a:fld id="{A9341643-45F0-4807-8AF4-588E333252DE}" type="slidenum">
              <a:rPr lang="en-US"/>
              <a:pPr>
                <a:defRPr/>
              </a:pPr>
              <a:t>‹#›</a:t>
            </a:fld>
            <a:endParaRPr lang="en-US" dirty="0"/>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with event logo">
    <p:bg bwMode="gray">
      <p:bgPr>
        <a:solidFill>
          <a:schemeClr val="accent1"/>
        </a:solidFill>
        <a:effectLst/>
      </p:bgPr>
    </p:bg>
    <p:spTree>
      <p:nvGrpSpPr>
        <p:cNvPr id="1" name=""/>
        <p:cNvGrpSpPr/>
        <p:nvPr/>
      </p:nvGrpSpPr>
      <p:grpSpPr>
        <a:xfrm>
          <a:off x="0" y="0"/>
          <a:ext cx="0" cy="0"/>
          <a:chOff x="0" y="0"/>
          <a:chExt cx="0" cy="0"/>
        </a:xfrm>
      </p:grpSpPr>
      <p:sp>
        <p:nvSpPr>
          <p:cNvPr id="6" name="Rectangle 5"/>
          <p:cNvSpPr/>
          <p:nvPr userDrawn="1"/>
        </p:nvSpPr>
        <p:spPr bwMode="gray">
          <a:xfrm>
            <a:off x="324000" y="-1"/>
            <a:ext cx="849600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72" name="Rectangle 17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userDrawn="1">
            <p:ph type="ctrTitle" hasCustomPrompt="1"/>
          </p:nvPr>
        </p:nvSpPr>
        <p:spPr bwMode="gray">
          <a:xfrm>
            <a:off x="414000" y="324000"/>
            <a:ext cx="8280000" cy="738664"/>
          </a:xfrm>
        </p:spPr>
        <p:txBody>
          <a:bodyPr>
            <a:noAutofit/>
          </a:bodyPr>
          <a:lstStyle>
            <a:lvl1pPr>
              <a:defRPr sz="4800">
                <a:solidFill>
                  <a:sysClr val="windowText" lastClr="000000"/>
                </a:solidFill>
                <a:latin typeface="+mj-lt"/>
              </a:defRPr>
            </a:lvl1pPr>
          </a:lstStyle>
          <a:p>
            <a:r>
              <a:rPr lang="en-US" noProof="0" dirty="0" smtClean="0"/>
              <a:t>Short Presentation Title</a:t>
            </a:r>
            <a:endParaRPr lang="de-DE" dirty="0"/>
          </a:p>
        </p:txBody>
      </p:sp>
      <p:sp>
        <p:nvSpPr>
          <p:cNvPr id="3" name="Subtitle 2"/>
          <p:cNvSpPr>
            <a:spLocks noGrp="1"/>
          </p:cNvSpPr>
          <p:nvPr userDrawn="1">
            <p:ph type="subTitle" idx="1" hasCustomPrompt="1"/>
          </p:nvPr>
        </p:nvSpPr>
        <p:spPr bwMode="gray">
          <a:xfrm>
            <a:off x="414000" y="1499870"/>
            <a:ext cx="8280000"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ysClr val="windowText" lastClr="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2010</a:t>
            </a:r>
          </a:p>
        </p:txBody>
      </p:sp>
      <p:pic>
        <p:nvPicPr>
          <p:cNvPr id="9" name="Picture 8" descr="SAP_FKOM_KO.png"/>
          <p:cNvPicPr>
            <a:picLocks noChangeAspect="1"/>
          </p:cNvPicPr>
          <p:nvPr userDrawn="1"/>
        </p:nvPicPr>
        <p:blipFill>
          <a:blip r:embed="rId2" cstate="print"/>
          <a:stretch>
            <a:fillRect/>
          </a:stretch>
        </p:blipFill>
        <p:spPr>
          <a:xfrm>
            <a:off x="323850" y="6080400"/>
            <a:ext cx="1832544" cy="453600"/>
          </a:xfrm>
          <a:prstGeom prst="rect">
            <a:avLst/>
          </a:prstGeom>
        </p:spPr>
      </p:pic>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8496000" cy="2295525"/>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00"/>
            <a:ext cx="8496000" cy="2134800"/>
          </a:xfrm>
        </p:spPr>
        <p:txBody>
          <a:bodyPr/>
          <a:lstStyle/>
          <a:p>
            <a:r>
              <a:rPr lang="en-US" smtClean="0"/>
              <a:t>Click icon to add picture</a:t>
            </a:r>
            <a:endParaRPr lang="en-US"/>
          </a:p>
        </p:txBody>
      </p:sp>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8613" y="3506400"/>
            <a:ext cx="8496300" cy="620713"/>
          </a:xfrm>
        </p:spPr>
        <p:txBody>
          <a:bodyPr/>
          <a:lstStyle>
            <a:lvl1pPr>
              <a:spcBef>
                <a:spcPts val="1200"/>
              </a:spcBef>
              <a:defRPr sz="1600" b="0"/>
            </a:lvl1pPr>
          </a:lstStyle>
          <a:p>
            <a:r>
              <a:rPr lang="en-US" dirty="0" smtClean="0"/>
              <a:t>Subtitle if needed</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6081713"/>
            <a:ext cx="916953" cy="454025"/>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400"/>
            <a:ext cx="8496000" cy="738664"/>
          </a:xfrm>
        </p:spPr>
        <p:txBody>
          <a:bodyPr>
            <a:noAutofit/>
          </a:bodyPr>
          <a:lstStyle>
            <a:lvl1pPr>
              <a:defRPr sz="48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604385"/>
            <a:ext cx="8496300" cy="1477328"/>
          </a:xfrm>
        </p:spPr>
        <p:txBody>
          <a:bodyPr anchor="b"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24000" y="478631"/>
            <a:ext cx="1832305" cy="907257"/>
          </a:xfrm>
          <a:prstGeom prst="rect">
            <a:avLst/>
          </a:prstGeom>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Agenda</a:t>
            </a:r>
            <a:endParaRPr lang="en-US" dirty="0"/>
          </a:p>
        </p:txBody>
      </p:sp>
      <p:sp>
        <p:nvSpPr>
          <p:cNvPr id="4" name="Text Placeholder 3"/>
          <p:cNvSpPr>
            <a:spLocks noGrp="1"/>
          </p:cNvSpPr>
          <p:nvPr>
            <p:ph type="body" sz="quarter" idx="10" hasCustomPrompt="1"/>
          </p:nvPr>
        </p:nvSpPr>
        <p:spPr>
          <a:xfrm>
            <a:off x="324000" y="1692000"/>
            <a:ext cx="8494713" cy="3831818"/>
          </a:xfrm>
        </p:spPr>
        <p:txBody>
          <a:bodyPr>
            <a:noAutofit/>
          </a:bodyPr>
          <a:lstStyle>
            <a:lvl1pPr marL="0" marR="0" indent="0" algn="l" defTabSz="914400" rtl="0" eaLnBrk="1" fontAlgn="auto" latinLnBrk="0" hangingPunct="1">
              <a:lnSpc>
                <a:spcPct val="100000"/>
              </a:lnSpc>
              <a:spcBef>
                <a:spcPts val="2400"/>
              </a:spcBef>
              <a:spcAft>
                <a:spcPts val="0"/>
              </a:spcAft>
              <a:buClr>
                <a:schemeClr val="accent1"/>
              </a:buClr>
              <a:buSzPct val="80000"/>
              <a:buFontTx/>
              <a:buNone/>
              <a:tabLst/>
              <a:defRPr b="0"/>
            </a:lvl1pPr>
            <a:lvl2pPr marL="0" marR="0" indent="0" algn="l" defTabSz="914400" rtl="0" eaLnBrk="1" fontAlgn="auto" latinLnBrk="0" hangingPunct="1">
              <a:lnSpc>
                <a:spcPct val="100000"/>
              </a:lnSpc>
              <a:spcBef>
                <a:spcPts val="1200"/>
              </a:spcBef>
              <a:spcAft>
                <a:spcPts val="0"/>
              </a:spcAft>
              <a:buClr>
                <a:schemeClr val="accent1"/>
              </a:buClr>
              <a:buSzPct val="80000"/>
              <a:buFontTx/>
              <a:buNone/>
              <a:tabLst/>
              <a:defRPr/>
            </a:lvl2pPr>
            <a:lvl3pPr marL="0" marR="0" indent="0" algn="l" defTabSz="914400" rtl="0" eaLnBrk="1" fontAlgn="auto" latinLnBrk="0" hangingPunct="1">
              <a:lnSpc>
                <a:spcPct val="100000"/>
              </a:lnSpc>
              <a:spcBef>
                <a:spcPts val="2400"/>
              </a:spcBef>
              <a:spcAft>
                <a:spcPts val="0"/>
              </a:spcAft>
              <a:buClr>
                <a:schemeClr val="accent1"/>
              </a:buClr>
              <a:buSzPct val="80000"/>
              <a:buFontTx/>
              <a:buNone/>
              <a:tabLst/>
              <a:defRPr/>
            </a:lvl3pPr>
            <a:lvl4pPr marL="270000" indent="-180000">
              <a:spcBef>
                <a:spcPts val="600"/>
              </a:spcBef>
              <a:buClr>
                <a:schemeClr val="accent1"/>
              </a:buClr>
              <a:buFont typeface="Wingdings" pitchFamily="2" charset="2"/>
              <a:buChar char=""/>
              <a:defRPr sz="1800"/>
            </a:lvl4pPr>
          </a:lstStyle>
          <a:p>
            <a:pPr lvl="1"/>
            <a:r>
              <a:rPr lang="en-US" dirty="0" smtClean="0"/>
              <a:t>Agenda Item/Divider Headline</a:t>
            </a:r>
          </a:p>
          <a:p>
            <a:pPr lvl="3"/>
            <a:r>
              <a:rPr lang="en-US" dirty="0" smtClean="0"/>
              <a:t>Details</a:t>
            </a:r>
          </a:p>
          <a:p>
            <a:endParaRPr lang="en-US" dirty="0" smtClean="0"/>
          </a:p>
          <a:p>
            <a:endParaRPr lang="en-US" dirty="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00"/>
            <a:ext cx="8496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0687"/>
            <a:ext cx="8496000" cy="4391025"/>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200"/>
            <a:ext cx="84963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gray">
          <a:xfrm>
            <a:off x="324000" y="6535738"/>
            <a:ext cx="8496000" cy="324000"/>
          </a:xfrm>
          <a:prstGeom prst="rect">
            <a:avLst/>
          </a:prstGeom>
          <a:solidFill>
            <a:schemeClr val="tx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gray">
          <a:xfrm>
            <a:off x="324000" y="6636183"/>
            <a:ext cx="1810358" cy="123111"/>
          </a:xfrm>
          <a:prstGeom prst="rect">
            <a:avLst/>
          </a:prstGeom>
          <a:noFill/>
        </p:spPr>
        <p:txBody>
          <a:bodyPr wrap="none" lIns="72000" tIns="0" rIns="0" bIns="0" rtlCol="0">
            <a:spAutoFit/>
          </a:bodyPr>
          <a:lstStyle/>
          <a:p>
            <a:pPr marL="133350" indent="-133350" algn="l">
              <a:buClr>
                <a:schemeClr val="bg1"/>
              </a:buClr>
              <a:buFont typeface="Arial" pitchFamily="34" charset="0"/>
              <a:buChar char="©"/>
              <a:tabLst/>
            </a:pPr>
            <a:r>
              <a:rPr lang="en-US" sz="800" noProof="0" dirty="0" smtClean="0">
                <a:solidFill>
                  <a:schemeClr val="bg1"/>
                </a:solidFill>
              </a:rPr>
              <a:t>2011 SAP AG. All rights reserved.</a:t>
            </a:r>
          </a:p>
        </p:txBody>
      </p:sp>
      <p:sp>
        <p:nvSpPr>
          <p:cNvPr id="34" name="TextBox 33"/>
          <p:cNvSpPr txBox="1"/>
          <p:nvPr/>
        </p:nvSpPr>
        <p:spPr bwMode="gray">
          <a:xfrm>
            <a:off x="8625588" y="6636183"/>
            <a:ext cx="197737" cy="123111"/>
          </a:xfrm>
          <a:prstGeom prst="rect">
            <a:avLst/>
          </a:prstGeom>
          <a:noFill/>
        </p:spPr>
        <p:txBody>
          <a:bodyPr wrap="none" lIns="0" tIns="0" rIns="72000" bIns="0" rtlCol="0">
            <a:spAutoFit/>
          </a:bodyPr>
          <a:lstStyle/>
          <a:p>
            <a:pPr marL="93663" indent="-93663" algn="r">
              <a:buClr>
                <a:schemeClr val="accent2"/>
              </a:buClr>
              <a:buFont typeface="Arial" pitchFamily="34" charset="0"/>
              <a:buNone/>
            </a:pPr>
            <a:fld id="{0BDC132A-5C91-4078-9777-31DA19A62E0A}" type="slidenum">
              <a:rPr lang="en-US" sz="800" baseline="0" noProof="0" smtClean="0">
                <a:solidFill>
                  <a:schemeClr val="bg1"/>
                </a:solidFill>
              </a:rPr>
              <a:pPr marL="93663" indent="-93663" algn="r">
                <a:buClr>
                  <a:schemeClr val="accent2"/>
                </a:buClr>
                <a:buFont typeface="Arial" pitchFamily="34" charset="0"/>
                <a:buNone/>
              </a:pPr>
              <a:t>‹#›</a:t>
            </a:fld>
            <a:endParaRPr lang="en-US" sz="800" noProof="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7" r:id="rId2"/>
    <p:sldLayoutId id="2147483698" r:id="rId3"/>
    <p:sldLayoutId id="2147483699" r:id="rId4"/>
    <p:sldLayoutId id="2147483701" r:id="rId5"/>
    <p:sldLayoutId id="2147483704" r:id="rId6"/>
    <p:sldLayoutId id="2147483689" r:id="rId7"/>
    <p:sldLayoutId id="2147483702" r:id="rId8"/>
    <p:sldLayoutId id="2147483684" r:id="rId9"/>
    <p:sldLayoutId id="2147483665" r:id="rId10"/>
    <p:sldLayoutId id="2147483683" r:id="rId11"/>
    <p:sldLayoutId id="2147483687"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32" r:id="rId21"/>
    <p:sldLayoutId id="2147483736" r:id="rId22"/>
    <p:sldLayoutId id="2147483743" r:id="rId23"/>
    <p:sldLayoutId id="2147483745" r:id="rId24"/>
  </p:sldLayoutIdLst>
  <p:hf hdr="0" ftr="0" dt="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664578" name="Rectangle 2"/>
          <p:cNvSpPr>
            <a:spLocks noChangeArrowheads="1"/>
          </p:cNvSpPr>
          <p:nvPr/>
        </p:nvSpPr>
        <p:spPr bwMode="gray">
          <a:xfrm>
            <a:off x="152400" y="152400"/>
            <a:ext cx="7350125" cy="835025"/>
          </a:xfrm>
          <a:prstGeom prst="rect">
            <a:avLst/>
          </a:prstGeom>
          <a:solidFill>
            <a:srgbClr val="CCCCCC"/>
          </a:solidFill>
          <a:ln w="9525">
            <a:noFill/>
            <a:miter lim="800000"/>
            <a:headEnd/>
            <a:tailEnd/>
          </a:ln>
        </p:spPr>
        <p:txBody>
          <a:bodyPr wrap="none" anchor="ctr"/>
          <a:lstStyle/>
          <a:p>
            <a:pPr algn="ctr" fontAlgn="base">
              <a:spcBef>
                <a:spcPct val="0"/>
              </a:spcBef>
              <a:spcAft>
                <a:spcPct val="0"/>
              </a:spcAft>
              <a:buClr>
                <a:srgbClr val="44697D"/>
              </a:buClr>
              <a:buFont typeface="Wingdings" pitchFamily="2" charset="2"/>
              <a:buNone/>
              <a:defRPr/>
            </a:pPr>
            <a:endParaRPr sz="1200">
              <a:solidFill>
                <a:srgbClr val="000000"/>
              </a:solidFill>
              <a:latin typeface="Arial" charset="0"/>
            </a:endParaRPr>
          </a:p>
        </p:txBody>
      </p:sp>
      <p:sp>
        <p:nvSpPr>
          <p:cNvPr id="3075" name="Rectangle 3"/>
          <p:cNvSpPr>
            <a:spLocks noGrp="1" noChangeArrowheads="1"/>
          </p:cNvSpPr>
          <p:nvPr>
            <p:ph type="body" idx="1"/>
          </p:nvPr>
        </p:nvSpPr>
        <p:spPr bwMode="gray">
          <a:xfrm>
            <a:off x="249238" y="1292225"/>
            <a:ext cx="8645525" cy="4824413"/>
          </a:xfrm>
          <a:prstGeom prst="rect">
            <a:avLst/>
          </a:prstGeom>
          <a:noFill/>
          <a:ln w="12700"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581" name="SAP_Footnote_2007_1"/>
          <p:cNvSpPr>
            <a:spLocks noGrp="1" noChangeArrowheads="1"/>
          </p:cNvSpPr>
          <p:nvPr>
            <p:ph type="sldNum" sz="quarter" idx="4"/>
          </p:nvPr>
        </p:nvSpPr>
        <p:spPr bwMode="gray">
          <a:xfrm>
            <a:off x="152400" y="6721475"/>
            <a:ext cx="91531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algn="l" eaLnBrk="0" hangingPunct="0">
              <a:buClrTx/>
              <a:buFontTx/>
              <a:buNone/>
              <a:defRPr sz="700">
                <a:solidFill>
                  <a:srgbClr val="666666"/>
                </a:solidFill>
                <a:latin typeface="Arial" charset="0"/>
              </a:defRPr>
            </a:lvl1pPr>
          </a:lstStyle>
          <a:p>
            <a:pPr fontAlgn="base">
              <a:spcBef>
                <a:spcPct val="0"/>
              </a:spcBef>
              <a:spcAft>
                <a:spcPct val="0"/>
              </a:spcAft>
              <a:defRPr/>
            </a:pPr>
            <a:r>
              <a:rPr lang="en-US" dirty="0"/>
              <a:t>© SAP </a:t>
            </a:r>
            <a:r>
              <a:rPr lang="en-US" dirty="0" smtClean="0"/>
              <a:t>2010 </a:t>
            </a:r>
            <a:r>
              <a:rPr lang="en-US" dirty="0"/>
              <a:t>/ Page </a:t>
            </a:r>
            <a:fld id="{EB1D756F-CA9A-425B-B659-49564B40ACD4}" type="slidenum">
              <a:rPr lang="en-US"/>
              <a:pPr fontAlgn="base">
                <a:spcBef>
                  <a:spcPct val="0"/>
                </a:spcBef>
                <a:spcAft>
                  <a:spcPct val="0"/>
                </a:spcAft>
                <a:defRPr/>
              </a:pPr>
              <a:t>‹#›</a:t>
            </a:fld>
            <a:endParaRPr lang="en-US" dirty="0"/>
          </a:p>
        </p:txBody>
      </p:sp>
      <p:sp>
        <p:nvSpPr>
          <p:cNvPr id="3077" name="Rectangle 7"/>
          <p:cNvSpPr>
            <a:spLocks noGrp="1" noChangeArrowheads="1"/>
          </p:cNvSpPr>
          <p:nvPr>
            <p:ph type="title"/>
          </p:nvPr>
        </p:nvSpPr>
        <p:spPr bwMode="gray">
          <a:xfrm>
            <a:off x="249238" y="201613"/>
            <a:ext cx="7156450"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pic>
        <p:nvPicPr>
          <p:cNvPr id="3078" name="Picture 37" descr="logo_fläche"/>
          <p:cNvPicPr>
            <a:picLocks noChangeAspect="1" noChangeArrowheads="1"/>
          </p:cNvPicPr>
          <p:nvPr/>
        </p:nvPicPr>
        <p:blipFill>
          <a:blip r:embed="rId14" cstate="print"/>
          <a:srcRect/>
          <a:stretch>
            <a:fillRect/>
          </a:stretch>
        </p:blipFill>
        <p:spPr bwMode="auto">
          <a:xfrm>
            <a:off x="7599363" y="150813"/>
            <a:ext cx="1392237" cy="8366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2pPr>
      <a:lvl3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3pPr>
      <a:lvl4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4pPr>
      <a:lvl5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5pPr>
      <a:lvl6pPr marL="4572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6pPr>
      <a:lvl7pPr marL="9144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7pPr>
      <a:lvl8pPr marL="13716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8pPr>
      <a:lvl9pPr marL="18288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9pPr>
    </p:titleStyle>
    <p:bodyStyle>
      <a:lvl1pPr marL="342900" indent="-342900" algn="l" rtl="0" eaLnBrk="0" fontAlgn="base" hangingPunct="0">
        <a:spcBef>
          <a:spcPct val="75000"/>
        </a:spcBef>
        <a:spcAft>
          <a:spcPct val="0"/>
        </a:spcAft>
        <a:buClr>
          <a:schemeClr val="tx1"/>
        </a:buClr>
        <a:buSzPct val="80000"/>
        <a:buFont typeface="Wingdings" pitchFamily="2" charset="2"/>
        <a:defRPr>
          <a:solidFill>
            <a:schemeClr val="tx1"/>
          </a:solidFill>
          <a:latin typeface="+mn-lt"/>
          <a:ea typeface="+mn-ea"/>
          <a:cs typeface="+mn-cs"/>
        </a:defRPr>
      </a:lvl1pPr>
      <a:lvl2pPr marL="184150" indent="-182563" algn="l" rtl="0" eaLnBrk="0" fontAlgn="base" hangingPunct="0">
        <a:spcBef>
          <a:spcPct val="25000"/>
        </a:spcBef>
        <a:spcAft>
          <a:spcPct val="0"/>
        </a:spcAft>
        <a:buClr>
          <a:srgbClr val="F0AB00"/>
        </a:buClr>
        <a:buSzPct val="80000"/>
        <a:buFont typeface="Wingdings" pitchFamily="2" charset="2"/>
        <a:buChar char="n"/>
        <a:defRPr sz="1600">
          <a:solidFill>
            <a:schemeClr val="tx1"/>
          </a:solidFill>
          <a:latin typeface="+mn-lt"/>
          <a:ea typeface="+mn-ea"/>
          <a:cs typeface="+mn-cs"/>
        </a:defRPr>
      </a:lvl2pPr>
      <a:lvl3pPr marL="541338" indent="-195263" algn="l" rtl="0" eaLnBrk="0" fontAlgn="base" hangingPunct="0">
        <a:spcBef>
          <a:spcPct val="25000"/>
        </a:spcBef>
        <a:spcAft>
          <a:spcPct val="0"/>
        </a:spcAft>
        <a:buClr>
          <a:srgbClr val="666666"/>
        </a:buClr>
        <a:buSzPct val="80000"/>
        <a:buFont typeface="Wingdings" pitchFamily="2" charset="2"/>
        <a:buChar char="n"/>
        <a:defRPr sz="1600">
          <a:solidFill>
            <a:schemeClr val="tx1"/>
          </a:solidFill>
          <a:latin typeface="+mn-lt"/>
          <a:ea typeface="+mn-ea"/>
          <a:cs typeface="+mn-cs"/>
        </a:defRPr>
      </a:lvl3pPr>
      <a:lvl4pPr marL="708025" indent="-165100" algn="l" rtl="0" eaLnBrk="0" fontAlgn="base" hangingPunct="0">
        <a:spcBef>
          <a:spcPct val="25000"/>
        </a:spcBef>
        <a:spcAft>
          <a:spcPct val="0"/>
        </a:spcAft>
        <a:buClr>
          <a:srgbClr val="666666"/>
        </a:buClr>
        <a:buSzPct val="80000"/>
        <a:buFont typeface="Arial" charset="0"/>
        <a:buChar char="–"/>
        <a:defRPr sz="1600">
          <a:solidFill>
            <a:schemeClr val="tx1"/>
          </a:solidFill>
          <a:latin typeface="+mn-lt"/>
          <a:ea typeface="+mn-ea"/>
          <a:cs typeface="+mn-cs"/>
        </a:defRPr>
      </a:lvl4pPr>
      <a:lvl5pPr marL="904875" indent="-195263" algn="l" rtl="0" eaLnBrk="0" fontAlgn="base" hangingPunct="0">
        <a:spcBef>
          <a:spcPct val="15000"/>
        </a:spcBef>
        <a:spcAft>
          <a:spcPct val="0"/>
        </a:spcAft>
        <a:buClr>
          <a:srgbClr val="666666"/>
        </a:buClr>
        <a:buSzPct val="80000"/>
        <a:buFont typeface="Arial" charset="0"/>
        <a:buChar char="–"/>
        <a:defRPr sz="1400">
          <a:solidFill>
            <a:schemeClr val="tx1"/>
          </a:solidFill>
          <a:latin typeface="+mn-lt"/>
          <a:ea typeface="+mn-ea"/>
          <a:cs typeface="+mn-cs"/>
        </a:defRPr>
      </a:lvl5pPr>
      <a:lvl6pPr marL="1362075" indent="-195263" algn="l" rtl="0" fontAlgn="base">
        <a:spcBef>
          <a:spcPct val="15000"/>
        </a:spcBef>
        <a:spcAft>
          <a:spcPct val="0"/>
        </a:spcAft>
        <a:buClr>
          <a:srgbClr val="666666"/>
        </a:buClr>
        <a:buSzPct val="80000"/>
        <a:buFont typeface="Arial" charset="0"/>
        <a:buChar char="–"/>
        <a:defRPr sz="1400">
          <a:solidFill>
            <a:schemeClr val="tx1"/>
          </a:solidFill>
          <a:latin typeface="+mn-lt"/>
          <a:ea typeface="+mn-ea"/>
          <a:cs typeface="+mn-cs"/>
        </a:defRPr>
      </a:lvl6pPr>
      <a:lvl7pPr marL="1819275" indent="-195263" algn="l" rtl="0" fontAlgn="base">
        <a:spcBef>
          <a:spcPct val="15000"/>
        </a:spcBef>
        <a:spcAft>
          <a:spcPct val="0"/>
        </a:spcAft>
        <a:buClr>
          <a:srgbClr val="666666"/>
        </a:buClr>
        <a:buSzPct val="80000"/>
        <a:buFont typeface="Arial" charset="0"/>
        <a:buChar char="–"/>
        <a:defRPr sz="1400">
          <a:solidFill>
            <a:schemeClr val="tx1"/>
          </a:solidFill>
          <a:latin typeface="+mn-lt"/>
          <a:ea typeface="+mn-ea"/>
          <a:cs typeface="+mn-cs"/>
        </a:defRPr>
      </a:lvl7pPr>
      <a:lvl8pPr marL="2276475" indent="-195263" algn="l" rtl="0" fontAlgn="base">
        <a:spcBef>
          <a:spcPct val="15000"/>
        </a:spcBef>
        <a:spcAft>
          <a:spcPct val="0"/>
        </a:spcAft>
        <a:buClr>
          <a:srgbClr val="666666"/>
        </a:buClr>
        <a:buSzPct val="80000"/>
        <a:buFont typeface="Arial" charset="0"/>
        <a:buChar char="–"/>
        <a:defRPr sz="1400">
          <a:solidFill>
            <a:schemeClr val="tx1"/>
          </a:solidFill>
          <a:latin typeface="+mn-lt"/>
          <a:ea typeface="+mn-ea"/>
          <a:cs typeface="+mn-cs"/>
        </a:defRPr>
      </a:lvl8pPr>
      <a:lvl9pPr marL="2733675" indent="-195263" algn="l" rtl="0" fontAlgn="base">
        <a:spcBef>
          <a:spcPct val="15000"/>
        </a:spcBef>
        <a:spcAft>
          <a:spcPct val="0"/>
        </a:spcAft>
        <a:buClr>
          <a:srgbClr val="666666"/>
        </a:buClr>
        <a:buSzPct val="80000"/>
        <a:buFont typeface="Arial" charset="0"/>
        <a:buChar char="–"/>
        <a:defRPr sz="14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3074" name="Picture 20" descr="logo_fläche"/>
          <p:cNvPicPr>
            <a:picLocks noChangeAspect="1" noChangeArrowheads="1"/>
          </p:cNvPicPr>
          <p:nvPr/>
        </p:nvPicPr>
        <p:blipFill>
          <a:blip r:embed="rId14" cstate="print"/>
          <a:srcRect/>
          <a:stretch>
            <a:fillRect/>
          </a:stretch>
        </p:blipFill>
        <p:spPr bwMode="auto">
          <a:xfrm>
            <a:off x="7599363" y="152400"/>
            <a:ext cx="1392237" cy="835025"/>
          </a:xfrm>
          <a:prstGeom prst="rect">
            <a:avLst/>
          </a:prstGeom>
          <a:noFill/>
          <a:ln w="9525">
            <a:noFill/>
            <a:miter lim="800000"/>
            <a:headEnd/>
            <a:tailEnd/>
          </a:ln>
        </p:spPr>
      </p:pic>
      <p:sp>
        <p:nvSpPr>
          <p:cNvPr id="664578" name="Rectangle 2"/>
          <p:cNvSpPr>
            <a:spLocks noChangeArrowheads="1"/>
          </p:cNvSpPr>
          <p:nvPr/>
        </p:nvSpPr>
        <p:spPr bwMode="gray">
          <a:xfrm>
            <a:off x="152400" y="152400"/>
            <a:ext cx="7350125" cy="835025"/>
          </a:xfrm>
          <a:prstGeom prst="rect">
            <a:avLst/>
          </a:prstGeom>
          <a:solidFill>
            <a:srgbClr val="CCCCCC"/>
          </a:solidFill>
          <a:ln w="9525">
            <a:noFill/>
            <a:miter lim="800000"/>
            <a:headEnd/>
            <a:tailEnd/>
          </a:ln>
        </p:spPr>
        <p:txBody>
          <a:bodyPr wrap="none" anchor="ctr"/>
          <a:lstStyle/>
          <a:p>
            <a:pPr fontAlgn="base">
              <a:spcBef>
                <a:spcPct val="15000"/>
              </a:spcBef>
              <a:spcAft>
                <a:spcPct val="15000"/>
              </a:spcAft>
              <a:buClr>
                <a:srgbClr val="F0AB00"/>
              </a:buClr>
              <a:buSzPts val="1000"/>
              <a:buFont typeface="Wingdings" pitchFamily="2" charset="2"/>
              <a:buNone/>
              <a:defRPr/>
            </a:pPr>
            <a:endParaRPr sz="1200">
              <a:solidFill>
                <a:srgbClr val="000000"/>
              </a:solidFill>
              <a:latin typeface="Arial" pitchFamily="34" charset="0"/>
            </a:endParaRPr>
          </a:p>
        </p:txBody>
      </p:sp>
      <p:sp>
        <p:nvSpPr>
          <p:cNvPr id="3076" name="Rectangle 3"/>
          <p:cNvSpPr>
            <a:spLocks noGrp="1" noChangeArrowheads="1"/>
          </p:cNvSpPr>
          <p:nvPr>
            <p:ph type="body" idx="1"/>
          </p:nvPr>
        </p:nvSpPr>
        <p:spPr bwMode="gray">
          <a:xfrm>
            <a:off x="249238" y="1292225"/>
            <a:ext cx="8645525" cy="4824413"/>
          </a:xfrm>
          <a:prstGeom prst="rect">
            <a:avLst/>
          </a:prstGeom>
          <a:noFill/>
          <a:ln w="12700" algn="ctr">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4581" name="SAP_Footnote_2007_1"/>
          <p:cNvSpPr>
            <a:spLocks noGrp="1" noChangeArrowheads="1"/>
          </p:cNvSpPr>
          <p:nvPr>
            <p:ph type="sldNum" sz="quarter" idx="4"/>
          </p:nvPr>
        </p:nvSpPr>
        <p:spPr bwMode="gray">
          <a:xfrm>
            <a:off x="152400" y="6721475"/>
            <a:ext cx="915315" cy="10772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lvl1pPr eaLnBrk="0" hangingPunct="0">
              <a:spcBef>
                <a:spcPct val="0"/>
              </a:spcBef>
              <a:spcAft>
                <a:spcPct val="0"/>
              </a:spcAft>
              <a:buClrTx/>
              <a:buSzTx/>
              <a:buFontTx/>
              <a:buNone/>
              <a:defRPr sz="700">
                <a:solidFill>
                  <a:srgbClr val="666666"/>
                </a:solidFill>
                <a:latin typeface="Arial" pitchFamily="34" charset="0"/>
              </a:defRPr>
            </a:lvl1pPr>
          </a:lstStyle>
          <a:p>
            <a:pPr fontAlgn="base">
              <a:defRPr/>
            </a:pPr>
            <a:r>
              <a:rPr lang="en-US" dirty="0"/>
              <a:t>© SAP </a:t>
            </a:r>
            <a:r>
              <a:rPr lang="en-US" dirty="0" smtClean="0"/>
              <a:t>2010 </a:t>
            </a:r>
            <a:r>
              <a:rPr lang="en-US" dirty="0"/>
              <a:t>/ Page </a:t>
            </a:r>
            <a:fld id="{9C68D394-083D-4B72-9465-EB1125509812}" type="slidenum">
              <a:rPr lang="en-US"/>
              <a:pPr fontAlgn="base">
                <a:defRPr/>
              </a:pPr>
              <a:t>‹#›</a:t>
            </a:fld>
            <a:endParaRPr lang="en-US" dirty="0"/>
          </a:p>
        </p:txBody>
      </p:sp>
      <p:sp>
        <p:nvSpPr>
          <p:cNvPr id="3078" name="Rectangle 7"/>
          <p:cNvSpPr>
            <a:spLocks noGrp="1" noChangeArrowheads="1"/>
          </p:cNvSpPr>
          <p:nvPr>
            <p:ph type="title"/>
          </p:nvPr>
        </p:nvSpPr>
        <p:spPr bwMode="gray">
          <a:xfrm>
            <a:off x="249238" y="201613"/>
            <a:ext cx="7156450" cy="7159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ransition>
    <p:zoom/>
  </p:transition>
  <p:hf hdr="0" ftr="0" dt="0"/>
  <p:txStyles>
    <p:titleStyle>
      <a:lvl1pPr algn="l" rtl="0" eaLnBrk="0" fontAlgn="base" hangingPunct="0">
        <a:spcBef>
          <a:spcPct val="0"/>
        </a:spcBef>
        <a:spcAft>
          <a:spcPct val="0"/>
        </a:spcAft>
        <a:defRPr sz="2200">
          <a:solidFill>
            <a:schemeClr val="tx2"/>
          </a:solidFill>
          <a:latin typeface="+mj-lt"/>
          <a:ea typeface="+mj-ea"/>
          <a:cs typeface="+mj-cs"/>
        </a:defRPr>
      </a:lvl1pPr>
      <a:lvl2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2pPr>
      <a:lvl3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3pPr>
      <a:lvl4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4pPr>
      <a:lvl5pPr algn="l" rtl="0" eaLnBrk="0" fontAlgn="base" hangingPunct="0">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5pPr>
      <a:lvl6pPr marL="4572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6pPr>
      <a:lvl7pPr marL="9144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7pPr>
      <a:lvl8pPr marL="13716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8pPr>
      <a:lvl9pPr marL="1828800" algn="l" rtl="0" fontAlgn="base">
        <a:spcBef>
          <a:spcPct val="0"/>
        </a:spcBef>
        <a:spcAft>
          <a:spcPct val="0"/>
        </a:spcAft>
        <a:defRPr sz="2200">
          <a:solidFill>
            <a:schemeClr val="tx2"/>
          </a:solidFill>
          <a:latin typeface="Arial Black" pitchFamily="34" charset="0"/>
          <a:ea typeface="Arial Unicode MS" pitchFamily="34" charset="-128"/>
          <a:cs typeface="Arial Unicode MS" pitchFamily="34" charset="-128"/>
        </a:defRPr>
      </a:lvl9pPr>
    </p:titleStyle>
    <p:bodyStyle>
      <a:lvl1pPr marL="342900" indent="-342900" algn="l" rtl="0" eaLnBrk="0" fontAlgn="base" hangingPunct="0">
        <a:spcBef>
          <a:spcPct val="75000"/>
        </a:spcBef>
        <a:spcAft>
          <a:spcPct val="0"/>
        </a:spcAft>
        <a:buClr>
          <a:schemeClr val="tx1"/>
        </a:buClr>
        <a:buSzPct val="80000"/>
        <a:buFont typeface="Wingdings" pitchFamily="2" charset="2"/>
        <a:defRPr>
          <a:solidFill>
            <a:schemeClr val="tx1"/>
          </a:solidFill>
          <a:latin typeface="+mn-lt"/>
          <a:ea typeface="+mn-ea"/>
          <a:cs typeface="+mn-cs"/>
        </a:defRPr>
      </a:lvl1pPr>
      <a:lvl2pPr marL="184150" indent="-182563" algn="l" rtl="0" eaLnBrk="0" fontAlgn="base" hangingPunct="0">
        <a:spcBef>
          <a:spcPct val="25000"/>
        </a:spcBef>
        <a:spcAft>
          <a:spcPct val="0"/>
        </a:spcAft>
        <a:buClr>
          <a:srgbClr val="F0AB00"/>
        </a:buClr>
        <a:buSzPct val="80000"/>
        <a:buFont typeface="Wingdings" pitchFamily="2" charset="2"/>
        <a:buChar char="n"/>
        <a:defRPr sz="1600">
          <a:solidFill>
            <a:schemeClr val="tx1"/>
          </a:solidFill>
          <a:latin typeface="+mn-lt"/>
          <a:ea typeface="+mn-ea"/>
          <a:cs typeface="+mn-cs"/>
        </a:defRPr>
      </a:lvl2pPr>
      <a:lvl3pPr marL="541338" indent="-195263" algn="l" rtl="0" eaLnBrk="0" fontAlgn="base" hangingPunct="0">
        <a:spcBef>
          <a:spcPct val="25000"/>
        </a:spcBef>
        <a:spcAft>
          <a:spcPct val="0"/>
        </a:spcAft>
        <a:buClr>
          <a:srgbClr val="666666"/>
        </a:buClr>
        <a:buSzPct val="80000"/>
        <a:buFont typeface="Wingdings" pitchFamily="2" charset="2"/>
        <a:buChar char="n"/>
        <a:defRPr sz="1600">
          <a:solidFill>
            <a:schemeClr val="tx1"/>
          </a:solidFill>
          <a:latin typeface="+mn-lt"/>
          <a:ea typeface="+mn-ea"/>
          <a:cs typeface="+mn-cs"/>
        </a:defRPr>
      </a:lvl3pPr>
      <a:lvl4pPr marL="708025" indent="-165100" algn="l" rtl="0" eaLnBrk="0" fontAlgn="base" hangingPunct="0">
        <a:spcBef>
          <a:spcPct val="25000"/>
        </a:spcBef>
        <a:spcAft>
          <a:spcPct val="0"/>
        </a:spcAft>
        <a:buClr>
          <a:srgbClr val="666666"/>
        </a:buClr>
        <a:buSzPct val="80000"/>
        <a:buFont typeface="Arial" charset="0"/>
        <a:buChar char="–"/>
        <a:defRPr sz="1600">
          <a:solidFill>
            <a:schemeClr val="tx1"/>
          </a:solidFill>
          <a:latin typeface="+mn-lt"/>
          <a:ea typeface="+mn-ea"/>
          <a:cs typeface="+mn-cs"/>
        </a:defRPr>
      </a:lvl4pPr>
      <a:lvl5pPr marL="904875" indent="-195263" algn="l" rtl="0" eaLnBrk="0" fontAlgn="base" hangingPunct="0">
        <a:spcBef>
          <a:spcPct val="15000"/>
        </a:spcBef>
        <a:spcAft>
          <a:spcPct val="0"/>
        </a:spcAft>
        <a:buClr>
          <a:srgbClr val="666666"/>
        </a:buClr>
        <a:buSzPct val="80000"/>
        <a:buFont typeface="Arial" charset="0"/>
        <a:buChar char="–"/>
        <a:defRPr sz="1400">
          <a:solidFill>
            <a:schemeClr val="tx1"/>
          </a:solidFill>
          <a:latin typeface="+mn-lt"/>
          <a:ea typeface="+mn-ea"/>
          <a:cs typeface="+mn-cs"/>
        </a:defRPr>
      </a:lvl5pPr>
      <a:lvl6pPr marL="1362075" indent="-195263" algn="l" rtl="0" fontAlgn="base">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6pPr>
      <a:lvl7pPr marL="1819275" indent="-195263" algn="l" rtl="0" fontAlgn="base">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7pPr>
      <a:lvl8pPr marL="2276475" indent="-195263" algn="l" rtl="0" fontAlgn="base">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8pPr>
      <a:lvl9pPr marL="2733675" indent="-195263" algn="l" rtl="0" fontAlgn="base">
        <a:spcBef>
          <a:spcPct val="15000"/>
        </a:spcBef>
        <a:spcAft>
          <a:spcPct val="0"/>
        </a:spcAft>
        <a:buClr>
          <a:srgbClr val="666666"/>
        </a:buClr>
        <a:buSzPct val="80000"/>
        <a:buFont typeface="Arial" pitchFamily="34" charset="0"/>
        <a:buChar char="–"/>
        <a:defRPr sz="14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28.png"/><Relationship Id="rId7" Type="http://schemas.openxmlformats.org/officeDocument/2006/relationships/image" Target="../media/image232.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231.png"/><Relationship Id="rId5" Type="http://schemas.openxmlformats.org/officeDocument/2006/relationships/image" Target="../media/image230.png"/><Relationship Id="rId4" Type="http://schemas.openxmlformats.org/officeDocument/2006/relationships/image" Target="../media/image22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3.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3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40.jpeg"/><Relationship Id="rId13" Type="http://schemas.openxmlformats.org/officeDocument/2006/relationships/image" Target="../media/image245.png"/><Relationship Id="rId18" Type="http://schemas.openxmlformats.org/officeDocument/2006/relationships/image" Target="../media/image250.png"/><Relationship Id="rId3" Type="http://schemas.openxmlformats.org/officeDocument/2006/relationships/image" Target="../media/image235.png"/><Relationship Id="rId7" Type="http://schemas.openxmlformats.org/officeDocument/2006/relationships/image" Target="../media/image239.png"/><Relationship Id="rId12" Type="http://schemas.openxmlformats.org/officeDocument/2006/relationships/image" Target="../media/image244.png"/><Relationship Id="rId17" Type="http://schemas.openxmlformats.org/officeDocument/2006/relationships/image" Target="../media/image249.png"/><Relationship Id="rId2" Type="http://schemas.openxmlformats.org/officeDocument/2006/relationships/notesSlide" Target="../notesSlides/notesSlide11.xml"/><Relationship Id="rId16" Type="http://schemas.openxmlformats.org/officeDocument/2006/relationships/image" Target="../media/image248.png"/><Relationship Id="rId20" Type="http://schemas.openxmlformats.org/officeDocument/2006/relationships/image" Target="../media/image252.png"/><Relationship Id="rId1" Type="http://schemas.openxmlformats.org/officeDocument/2006/relationships/slideLayout" Target="../slideLayouts/slideLayout10.xml"/><Relationship Id="rId6" Type="http://schemas.openxmlformats.org/officeDocument/2006/relationships/image" Target="../media/image238.png"/><Relationship Id="rId11" Type="http://schemas.openxmlformats.org/officeDocument/2006/relationships/image" Target="../media/image243.png"/><Relationship Id="rId5" Type="http://schemas.openxmlformats.org/officeDocument/2006/relationships/image" Target="../media/image237.png"/><Relationship Id="rId15" Type="http://schemas.openxmlformats.org/officeDocument/2006/relationships/image" Target="../media/image247.png"/><Relationship Id="rId10" Type="http://schemas.openxmlformats.org/officeDocument/2006/relationships/image" Target="../media/image242.png"/><Relationship Id="rId19" Type="http://schemas.openxmlformats.org/officeDocument/2006/relationships/image" Target="../media/image251.png"/><Relationship Id="rId4" Type="http://schemas.openxmlformats.org/officeDocument/2006/relationships/image" Target="../media/image236.png"/><Relationship Id="rId9" Type="http://schemas.openxmlformats.org/officeDocument/2006/relationships/image" Target="../media/image241.png"/><Relationship Id="rId14" Type="http://schemas.openxmlformats.org/officeDocument/2006/relationships/image" Target="../media/image24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253.jpe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5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55.jpe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25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hyperlink" Target="mailto:konstantin.zhukov@sap.com" TargetMode="External"/><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www.youtube.com/watch?v=r3cw0yRKjsQ&amp;feature=player_embedd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17" Type="http://schemas.openxmlformats.org/officeDocument/2006/relationships/image" Target="../media/image123.png"/><Relationship Id="rId21" Type="http://schemas.openxmlformats.org/officeDocument/2006/relationships/image" Target="../media/image27.png"/><Relationship Id="rId42" Type="http://schemas.openxmlformats.org/officeDocument/2006/relationships/image" Target="../media/image48.png"/><Relationship Id="rId63" Type="http://schemas.openxmlformats.org/officeDocument/2006/relationships/image" Target="../media/image69.png"/><Relationship Id="rId84" Type="http://schemas.openxmlformats.org/officeDocument/2006/relationships/image" Target="../media/image90.png"/><Relationship Id="rId138" Type="http://schemas.openxmlformats.org/officeDocument/2006/relationships/image" Target="../media/image144.png"/><Relationship Id="rId159" Type="http://schemas.openxmlformats.org/officeDocument/2006/relationships/image" Target="../media/image165.png"/><Relationship Id="rId170" Type="http://schemas.openxmlformats.org/officeDocument/2006/relationships/image" Target="../media/image176.png"/><Relationship Id="rId191" Type="http://schemas.openxmlformats.org/officeDocument/2006/relationships/image" Target="../media/image197.png"/><Relationship Id="rId205" Type="http://schemas.openxmlformats.org/officeDocument/2006/relationships/image" Target="../media/image211.png"/><Relationship Id="rId107" Type="http://schemas.openxmlformats.org/officeDocument/2006/relationships/image" Target="../media/image113.png"/><Relationship Id="rId11" Type="http://schemas.openxmlformats.org/officeDocument/2006/relationships/image" Target="../media/image17.png"/><Relationship Id="rId32" Type="http://schemas.openxmlformats.org/officeDocument/2006/relationships/image" Target="../media/image38.png"/><Relationship Id="rId53" Type="http://schemas.openxmlformats.org/officeDocument/2006/relationships/image" Target="../media/image59.png"/><Relationship Id="rId74" Type="http://schemas.openxmlformats.org/officeDocument/2006/relationships/image" Target="../media/image80.png"/><Relationship Id="rId128" Type="http://schemas.openxmlformats.org/officeDocument/2006/relationships/image" Target="../media/image134.png"/><Relationship Id="rId149" Type="http://schemas.openxmlformats.org/officeDocument/2006/relationships/image" Target="../media/image155.png"/><Relationship Id="rId5" Type="http://schemas.openxmlformats.org/officeDocument/2006/relationships/image" Target="../media/image11.png"/><Relationship Id="rId90" Type="http://schemas.openxmlformats.org/officeDocument/2006/relationships/image" Target="../media/image96.png"/><Relationship Id="rId95" Type="http://schemas.openxmlformats.org/officeDocument/2006/relationships/image" Target="../media/image101.png"/><Relationship Id="rId160" Type="http://schemas.openxmlformats.org/officeDocument/2006/relationships/image" Target="../media/image166.png"/><Relationship Id="rId165" Type="http://schemas.openxmlformats.org/officeDocument/2006/relationships/image" Target="../media/image171.png"/><Relationship Id="rId181" Type="http://schemas.openxmlformats.org/officeDocument/2006/relationships/image" Target="../media/image187.png"/><Relationship Id="rId186" Type="http://schemas.openxmlformats.org/officeDocument/2006/relationships/image" Target="../media/image192.png"/><Relationship Id="rId216" Type="http://schemas.openxmlformats.org/officeDocument/2006/relationships/image" Target="../media/image222.png"/><Relationship Id="rId211" Type="http://schemas.openxmlformats.org/officeDocument/2006/relationships/image" Target="../media/image217.png"/><Relationship Id="rId22" Type="http://schemas.openxmlformats.org/officeDocument/2006/relationships/image" Target="../media/image28.png"/><Relationship Id="rId27" Type="http://schemas.openxmlformats.org/officeDocument/2006/relationships/image" Target="../media/image33.png"/><Relationship Id="rId43" Type="http://schemas.openxmlformats.org/officeDocument/2006/relationships/image" Target="../media/image49.png"/><Relationship Id="rId48" Type="http://schemas.openxmlformats.org/officeDocument/2006/relationships/image" Target="../media/image54.png"/><Relationship Id="rId64" Type="http://schemas.openxmlformats.org/officeDocument/2006/relationships/image" Target="../media/image70.png"/><Relationship Id="rId69" Type="http://schemas.openxmlformats.org/officeDocument/2006/relationships/image" Target="../media/image75.png"/><Relationship Id="rId113" Type="http://schemas.openxmlformats.org/officeDocument/2006/relationships/image" Target="../media/image119.png"/><Relationship Id="rId118" Type="http://schemas.openxmlformats.org/officeDocument/2006/relationships/image" Target="../media/image124.png"/><Relationship Id="rId134" Type="http://schemas.openxmlformats.org/officeDocument/2006/relationships/image" Target="../media/image140.png"/><Relationship Id="rId139" Type="http://schemas.openxmlformats.org/officeDocument/2006/relationships/image" Target="../media/image145.png"/><Relationship Id="rId80" Type="http://schemas.openxmlformats.org/officeDocument/2006/relationships/image" Target="../media/image86.png"/><Relationship Id="rId85" Type="http://schemas.openxmlformats.org/officeDocument/2006/relationships/image" Target="../media/image91.png"/><Relationship Id="rId150" Type="http://schemas.openxmlformats.org/officeDocument/2006/relationships/image" Target="../media/image156.png"/><Relationship Id="rId155" Type="http://schemas.openxmlformats.org/officeDocument/2006/relationships/image" Target="../media/image161.png"/><Relationship Id="rId171" Type="http://schemas.openxmlformats.org/officeDocument/2006/relationships/image" Target="../media/image177.png"/><Relationship Id="rId176" Type="http://schemas.openxmlformats.org/officeDocument/2006/relationships/image" Target="../media/image182.png"/><Relationship Id="rId192" Type="http://schemas.openxmlformats.org/officeDocument/2006/relationships/image" Target="../media/image198.png"/><Relationship Id="rId197" Type="http://schemas.openxmlformats.org/officeDocument/2006/relationships/image" Target="../media/image203.png"/><Relationship Id="rId206" Type="http://schemas.openxmlformats.org/officeDocument/2006/relationships/image" Target="../media/image212.png"/><Relationship Id="rId201" Type="http://schemas.openxmlformats.org/officeDocument/2006/relationships/image" Target="../media/image207.png"/><Relationship Id="rId12" Type="http://schemas.openxmlformats.org/officeDocument/2006/relationships/image" Target="../media/image18.png"/><Relationship Id="rId17" Type="http://schemas.openxmlformats.org/officeDocument/2006/relationships/image" Target="../media/image23.png"/><Relationship Id="rId33" Type="http://schemas.openxmlformats.org/officeDocument/2006/relationships/image" Target="../media/image39.png"/><Relationship Id="rId38" Type="http://schemas.openxmlformats.org/officeDocument/2006/relationships/image" Target="../media/image44.png"/><Relationship Id="rId59" Type="http://schemas.openxmlformats.org/officeDocument/2006/relationships/image" Target="../media/image65.png"/><Relationship Id="rId103" Type="http://schemas.openxmlformats.org/officeDocument/2006/relationships/image" Target="../media/image109.png"/><Relationship Id="rId108" Type="http://schemas.openxmlformats.org/officeDocument/2006/relationships/image" Target="../media/image114.png"/><Relationship Id="rId124" Type="http://schemas.openxmlformats.org/officeDocument/2006/relationships/image" Target="../media/image130.png"/><Relationship Id="rId129" Type="http://schemas.openxmlformats.org/officeDocument/2006/relationships/image" Target="../media/image135.png"/><Relationship Id="rId54" Type="http://schemas.openxmlformats.org/officeDocument/2006/relationships/image" Target="../media/image60.png"/><Relationship Id="rId70" Type="http://schemas.openxmlformats.org/officeDocument/2006/relationships/image" Target="../media/image76.png"/><Relationship Id="rId75" Type="http://schemas.openxmlformats.org/officeDocument/2006/relationships/image" Target="../media/image81.png"/><Relationship Id="rId91" Type="http://schemas.openxmlformats.org/officeDocument/2006/relationships/image" Target="../media/image97.png"/><Relationship Id="rId96" Type="http://schemas.openxmlformats.org/officeDocument/2006/relationships/image" Target="../media/image102.png"/><Relationship Id="rId140" Type="http://schemas.openxmlformats.org/officeDocument/2006/relationships/image" Target="../media/image146.png"/><Relationship Id="rId145" Type="http://schemas.openxmlformats.org/officeDocument/2006/relationships/image" Target="../media/image151.png"/><Relationship Id="rId161" Type="http://schemas.openxmlformats.org/officeDocument/2006/relationships/image" Target="../media/image167.png"/><Relationship Id="rId166" Type="http://schemas.openxmlformats.org/officeDocument/2006/relationships/image" Target="../media/image172.png"/><Relationship Id="rId182" Type="http://schemas.openxmlformats.org/officeDocument/2006/relationships/image" Target="../media/image188.png"/><Relationship Id="rId187" Type="http://schemas.openxmlformats.org/officeDocument/2006/relationships/image" Target="../media/image193.png"/><Relationship Id="rId217" Type="http://schemas.openxmlformats.org/officeDocument/2006/relationships/image" Target="../media/image223.png"/><Relationship Id="rId1" Type="http://schemas.openxmlformats.org/officeDocument/2006/relationships/slideLayout" Target="../slideLayouts/slideLayout11.xml"/><Relationship Id="rId6" Type="http://schemas.openxmlformats.org/officeDocument/2006/relationships/image" Target="../media/image12.png"/><Relationship Id="rId212" Type="http://schemas.openxmlformats.org/officeDocument/2006/relationships/image" Target="../media/image218.png"/><Relationship Id="rId23" Type="http://schemas.openxmlformats.org/officeDocument/2006/relationships/image" Target="../media/image29.png"/><Relationship Id="rId28" Type="http://schemas.openxmlformats.org/officeDocument/2006/relationships/image" Target="../media/image34.png"/><Relationship Id="rId49" Type="http://schemas.openxmlformats.org/officeDocument/2006/relationships/image" Target="../media/image55.png"/><Relationship Id="rId114" Type="http://schemas.openxmlformats.org/officeDocument/2006/relationships/image" Target="../media/image120.png"/><Relationship Id="rId119" Type="http://schemas.openxmlformats.org/officeDocument/2006/relationships/image" Target="../media/image125.png"/><Relationship Id="rId44" Type="http://schemas.openxmlformats.org/officeDocument/2006/relationships/image" Target="../media/image50.png"/><Relationship Id="rId60" Type="http://schemas.openxmlformats.org/officeDocument/2006/relationships/image" Target="../media/image66.png"/><Relationship Id="rId65" Type="http://schemas.openxmlformats.org/officeDocument/2006/relationships/image" Target="../media/image71.png"/><Relationship Id="rId81" Type="http://schemas.openxmlformats.org/officeDocument/2006/relationships/image" Target="../media/image87.png"/><Relationship Id="rId86" Type="http://schemas.openxmlformats.org/officeDocument/2006/relationships/image" Target="../media/image92.png"/><Relationship Id="rId130" Type="http://schemas.openxmlformats.org/officeDocument/2006/relationships/image" Target="../media/image136.png"/><Relationship Id="rId135" Type="http://schemas.openxmlformats.org/officeDocument/2006/relationships/image" Target="../media/image141.png"/><Relationship Id="rId151" Type="http://schemas.openxmlformats.org/officeDocument/2006/relationships/image" Target="../media/image157.png"/><Relationship Id="rId156" Type="http://schemas.openxmlformats.org/officeDocument/2006/relationships/image" Target="../media/image162.png"/><Relationship Id="rId177" Type="http://schemas.openxmlformats.org/officeDocument/2006/relationships/image" Target="../media/image183.png"/><Relationship Id="rId198" Type="http://schemas.openxmlformats.org/officeDocument/2006/relationships/image" Target="../media/image204.png"/><Relationship Id="rId172" Type="http://schemas.openxmlformats.org/officeDocument/2006/relationships/image" Target="../media/image178.png"/><Relationship Id="rId193" Type="http://schemas.openxmlformats.org/officeDocument/2006/relationships/image" Target="../media/image199.png"/><Relationship Id="rId202" Type="http://schemas.openxmlformats.org/officeDocument/2006/relationships/image" Target="../media/image208.png"/><Relationship Id="rId207" Type="http://schemas.openxmlformats.org/officeDocument/2006/relationships/image" Target="../media/image213.png"/><Relationship Id="rId13" Type="http://schemas.openxmlformats.org/officeDocument/2006/relationships/image" Target="../media/image19.png"/><Relationship Id="rId18" Type="http://schemas.openxmlformats.org/officeDocument/2006/relationships/image" Target="../media/image24.png"/><Relationship Id="rId39" Type="http://schemas.openxmlformats.org/officeDocument/2006/relationships/image" Target="../media/image45.png"/><Relationship Id="rId109" Type="http://schemas.openxmlformats.org/officeDocument/2006/relationships/image" Target="../media/image115.png"/><Relationship Id="rId34" Type="http://schemas.openxmlformats.org/officeDocument/2006/relationships/image" Target="../media/image40.png"/><Relationship Id="rId50" Type="http://schemas.openxmlformats.org/officeDocument/2006/relationships/image" Target="../media/image56.png"/><Relationship Id="rId55" Type="http://schemas.openxmlformats.org/officeDocument/2006/relationships/image" Target="../media/image61.png"/><Relationship Id="rId76" Type="http://schemas.openxmlformats.org/officeDocument/2006/relationships/image" Target="../media/image82.png"/><Relationship Id="rId97" Type="http://schemas.openxmlformats.org/officeDocument/2006/relationships/image" Target="../media/image103.png"/><Relationship Id="rId104" Type="http://schemas.openxmlformats.org/officeDocument/2006/relationships/image" Target="../media/image110.png"/><Relationship Id="rId120" Type="http://schemas.openxmlformats.org/officeDocument/2006/relationships/image" Target="../media/image126.png"/><Relationship Id="rId125" Type="http://schemas.openxmlformats.org/officeDocument/2006/relationships/image" Target="../media/image131.png"/><Relationship Id="rId141" Type="http://schemas.openxmlformats.org/officeDocument/2006/relationships/image" Target="../media/image147.png"/><Relationship Id="rId146" Type="http://schemas.openxmlformats.org/officeDocument/2006/relationships/image" Target="../media/image152.png"/><Relationship Id="rId167" Type="http://schemas.openxmlformats.org/officeDocument/2006/relationships/image" Target="../media/image173.png"/><Relationship Id="rId188" Type="http://schemas.openxmlformats.org/officeDocument/2006/relationships/image" Target="../media/image194.png"/><Relationship Id="rId7" Type="http://schemas.openxmlformats.org/officeDocument/2006/relationships/image" Target="../media/image13.png"/><Relationship Id="rId71" Type="http://schemas.openxmlformats.org/officeDocument/2006/relationships/image" Target="../media/image77.png"/><Relationship Id="rId92" Type="http://schemas.openxmlformats.org/officeDocument/2006/relationships/image" Target="../media/image98.png"/><Relationship Id="rId162" Type="http://schemas.openxmlformats.org/officeDocument/2006/relationships/image" Target="../media/image168.png"/><Relationship Id="rId183" Type="http://schemas.openxmlformats.org/officeDocument/2006/relationships/image" Target="../media/image189.png"/><Relationship Id="rId213" Type="http://schemas.openxmlformats.org/officeDocument/2006/relationships/image" Target="../media/image219.png"/><Relationship Id="rId218" Type="http://schemas.openxmlformats.org/officeDocument/2006/relationships/image" Target="../media/image224.png"/><Relationship Id="rId2" Type="http://schemas.openxmlformats.org/officeDocument/2006/relationships/notesSlide" Target="../notesSlides/notesSlide4.xml"/><Relationship Id="rId29" Type="http://schemas.openxmlformats.org/officeDocument/2006/relationships/image" Target="../media/image35.png"/><Relationship Id="rId24" Type="http://schemas.openxmlformats.org/officeDocument/2006/relationships/image" Target="../media/image30.png"/><Relationship Id="rId40" Type="http://schemas.openxmlformats.org/officeDocument/2006/relationships/image" Target="../media/image46.png"/><Relationship Id="rId45" Type="http://schemas.openxmlformats.org/officeDocument/2006/relationships/image" Target="../media/image51.png"/><Relationship Id="rId66" Type="http://schemas.openxmlformats.org/officeDocument/2006/relationships/image" Target="../media/image72.png"/><Relationship Id="rId87" Type="http://schemas.openxmlformats.org/officeDocument/2006/relationships/image" Target="../media/image93.png"/><Relationship Id="rId110" Type="http://schemas.openxmlformats.org/officeDocument/2006/relationships/image" Target="../media/image116.png"/><Relationship Id="rId115" Type="http://schemas.openxmlformats.org/officeDocument/2006/relationships/image" Target="../media/image121.png"/><Relationship Id="rId131" Type="http://schemas.openxmlformats.org/officeDocument/2006/relationships/image" Target="../media/image137.png"/><Relationship Id="rId136" Type="http://schemas.openxmlformats.org/officeDocument/2006/relationships/image" Target="../media/image142.png"/><Relationship Id="rId157" Type="http://schemas.openxmlformats.org/officeDocument/2006/relationships/image" Target="../media/image163.png"/><Relationship Id="rId178" Type="http://schemas.openxmlformats.org/officeDocument/2006/relationships/image" Target="../media/image184.png"/><Relationship Id="rId61" Type="http://schemas.openxmlformats.org/officeDocument/2006/relationships/image" Target="../media/image67.png"/><Relationship Id="rId82" Type="http://schemas.openxmlformats.org/officeDocument/2006/relationships/image" Target="../media/image88.png"/><Relationship Id="rId152" Type="http://schemas.openxmlformats.org/officeDocument/2006/relationships/image" Target="../media/image158.png"/><Relationship Id="rId173" Type="http://schemas.openxmlformats.org/officeDocument/2006/relationships/image" Target="../media/image179.png"/><Relationship Id="rId194" Type="http://schemas.openxmlformats.org/officeDocument/2006/relationships/image" Target="../media/image200.png"/><Relationship Id="rId199" Type="http://schemas.openxmlformats.org/officeDocument/2006/relationships/image" Target="../media/image205.png"/><Relationship Id="rId203" Type="http://schemas.openxmlformats.org/officeDocument/2006/relationships/image" Target="../media/image209.png"/><Relationship Id="rId208" Type="http://schemas.openxmlformats.org/officeDocument/2006/relationships/image" Target="../media/image214.png"/><Relationship Id="rId19" Type="http://schemas.openxmlformats.org/officeDocument/2006/relationships/image" Target="../media/image25.png"/><Relationship Id="rId14" Type="http://schemas.openxmlformats.org/officeDocument/2006/relationships/image" Target="../media/image20.png"/><Relationship Id="rId30" Type="http://schemas.openxmlformats.org/officeDocument/2006/relationships/image" Target="../media/image36.png"/><Relationship Id="rId35" Type="http://schemas.openxmlformats.org/officeDocument/2006/relationships/image" Target="../media/image41.png"/><Relationship Id="rId56" Type="http://schemas.openxmlformats.org/officeDocument/2006/relationships/image" Target="../media/image62.png"/><Relationship Id="rId77" Type="http://schemas.openxmlformats.org/officeDocument/2006/relationships/image" Target="../media/image83.png"/><Relationship Id="rId100" Type="http://schemas.openxmlformats.org/officeDocument/2006/relationships/image" Target="../media/image106.png"/><Relationship Id="rId105" Type="http://schemas.openxmlformats.org/officeDocument/2006/relationships/image" Target="../media/image111.png"/><Relationship Id="rId126" Type="http://schemas.openxmlformats.org/officeDocument/2006/relationships/image" Target="../media/image132.png"/><Relationship Id="rId147" Type="http://schemas.openxmlformats.org/officeDocument/2006/relationships/image" Target="../media/image153.png"/><Relationship Id="rId168" Type="http://schemas.openxmlformats.org/officeDocument/2006/relationships/image" Target="../media/image174.png"/><Relationship Id="rId8" Type="http://schemas.openxmlformats.org/officeDocument/2006/relationships/image" Target="../media/image14.png"/><Relationship Id="rId51" Type="http://schemas.openxmlformats.org/officeDocument/2006/relationships/image" Target="../media/image57.png"/><Relationship Id="rId72" Type="http://schemas.openxmlformats.org/officeDocument/2006/relationships/image" Target="../media/image78.png"/><Relationship Id="rId93" Type="http://schemas.openxmlformats.org/officeDocument/2006/relationships/image" Target="../media/image99.png"/><Relationship Id="rId98" Type="http://schemas.openxmlformats.org/officeDocument/2006/relationships/image" Target="../media/image104.png"/><Relationship Id="rId121" Type="http://schemas.openxmlformats.org/officeDocument/2006/relationships/image" Target="../media/image127.png"/><Relationship Id="rId142" Type="http://schemas.openxmlformats.org/officeDocument/2006/relationships/image" Target="../media/image148.png"/><Relationship Id="rId163" Type="http://schemas.openxmlformats.org/officeDocument/2006/relationships/image" Target="../media/image169.png"/><Relationship Id="rId184" Type="http://schemas.openxmlformats.org/officeDocument/2006/relationships/image" Target="../media/image190.png"/><Relationship Id="rId189" Type="http://schemas.openxmlformats.org/officeDocument/2006/relationships/image" Target="../media/image195.png"/><Relationship Id="rId219" Type="http://schemas.openxmlformats.org/officeDocument/2006/relationships/image" Target="../media/image225.png"/><Relationship Id="rId3" Type="http://schemas.openxmlformats.org/officeDocument/2006/relationships/image" Target="../media/image9.png"/><Relationship Id="rId214" Type="http://schemas.openxmlformats.org/officeDocument/2006/relationships/image" Target="../media/image220.png"/><Relationship Id="rId25" Type="http://schemas.openxmlformats.org/officeDocument/2006/relationships/image" Target="../media/image31.png"/><Relationship Id="rId46" Type="http://schemas.openxmlformats.org/officeDocument/2006/relationships/image" Target="../media/image52.png"/><Relationship Id="rId67" Type="http://schemas.openxmlformats.org/officeDocument/2006/relationships/image" Target="../media/image73.png"/><Relationship Id="rId116" Type="http://schemas.openxmlformats.org/officeDocument/2006/relationships/image" Target="../media/image122.png"/><Relationship Id="rId137" Type="http://schemas.openxmlformats.org/officeDocument/2006/relationships/image" Target="../media/image143.png"/><Relationship Id="rId158" Type="http://schemas.openxmlformats.org/officeDocument/2006/relationships/image" Target="../media/image164.png"/><Relationship Id="rId20" Type="http://schemas.openxmlformats.org/officeDocument/2006/relationships/image" Target="../media/image26.png"/><Relationship Id="rId41" Type="http://schemas.openxmlformats.org/officeDocument/2006/relationships/image" Target="../media/image47.png"/><Relationship Id="rId62" Type="http://schemas.openxmlformats.org/officeDocument/2006/relationships/image" Target="../media/image68.png"/><Relationship Id="rId83" Type="http://schemas.openxmlformats.org/officeDocument/2006/relationships/image" Target="../media/image89.png"/><Relationship Id="rId88" Type="http://schemas.openxmlformats.org/officeDocument/2006/relationships/image" Target="../media/image94.png"/><Relationship Id="rId111" Type="http://schemas.openxmlformats.org/officeDocument/2006/relationships/image" Target="../media/image117.png"/><Relationship Id="rId132" Type="http://schemas.openxmlformats.org/officeDocument/2006/relationships/image" Target="../media/image138.png"/><Relationship Id="rId153" Type="http://schemas.openxmlformats.org/officeDocument/2006/relationships/image" Target="../media/image159.png"/><Relationship Id="rId174" Type="http://schemas.openxmlformats.org/officeDocument/2006/relationships/image" Target="../media/image180.png"/><Relationship Id="rId179" Type="http://schemas.openxmlformats.org/officeDocument/2006/relationships/image" Target="../media/image185.png"/><Relationship Id="rId195" Type="http://schemas.openxmlformats.org/officeDocument/2006/relationships/image" Target="../media/image201.png"/><Relationship Id="rId209" Type="http://schemas.openxmlformats.org/officeDocument/2006/relationships/image" Target="../media/image215.png"/><Relationship Id="rId190" Type="http://schemas.openxmlformats.org/officeDocument/2006/relationships/image" Target="../media/image196.png"/><Relationship Id="rId204" Type="http://schemas.openxmlformats.org/officeDocument/2006/relationships/image" Target="../media/image210.png"/><Relationship Id="rId15" Type="http://schemas.openxmlformats.org/officeDocument/2006/relationships/image" Target="../media/image21.png"/><Relationship Id="rId36" Type="http://schemas.openxmlformats.org/officeDocument/2006/relationships/image" Target="../media/image42.png"/><Relationship Id="rId57" Type="http://schemas.openxmlformats.org/officeDocument/2006/relationships/image" Target="../media/image63.png"/><Relationship Id="rId106" Type="http://schemas.openxmlformats.org/officeDocument/2006/relationships/image" Target="../media/image112.png"/><Relationship Id="rId127" Type="http://schemas.openxmlformats.org/officeDocument/2006/relationships/image" Target="../media/image133.png"/><Relationship Id="rId10" Type="http://schemas.openxmlformats.org/officeDocument/2006/relationships/image" Target="../media/image16.png"/><Relationship Id="rId31" Type="http://schemas.openxmlformats.org/officeDocument/2006/relationships/image" Target="../media/image37.png"/><Relationship Id="rId52" Type="http://schemas.openxmlformats.org/officeDocument/2006/relationships/image" Target="../media/image58.png"/><Relationship Id="rId73" Type="http://schemas.openxmlformats.org/officeDocument/2006/relationships/image" Target="../media/image79.png"/><Relationship Id="rId78" Type="http://schemas.openxmlformats.org/officeDocument/2006/relationships/image" Target="../media/image84.png"/><Relationship Id="rId94" Type="http://schemas.openxmlformats.org/officeDocument/2006/relationships/image" Target="../media/image100.png"/><Relationship Id="rId99" Type="http://schemas.openxmlformats.org/officeDocument/2006/relationships/image" Target="../media/image105.png"/><Relationship Id="rId101" Type="http://schemas.openxmlformats.org/officeDocument/2006/relationships/image" Target="../media/image107.png"/><Relationship Id="rId122" Type="http://schemas.openxmlformats.org/officeDocument/2006/relationships/image" Target="../media/image128.png"/><Relationship Id="rId143" Type="http://schemas.openxmlformats.org/officeDocument/2006/relationships/image" Target="../media/image149.png"/><Relationship Id="rId148" Type="http://schemas.openxmlformats.org/officeDocument/2006/relationships/image" Target="../media/image154.png"/><Relationship Id="rId164" Type="http://schemas.openxmlformats.org/officeDocument/2006/relationships/image" Target="../media/image170.png"/><Relationship Id="rId169" Type="http://schemas.openxmlformats.org/officeDocument/2006/relationships/image" Target="../media/image175.png"/><Relationship Id="rId185" Type="http://schemas.openxmlformats.org/officeDocument/2006/relationships/image" Target="../media/image191.png"/><Relationship Id="rId4" Type="http://schemas.openxmlformats.org/officeDocument/2006/relationships/image" Target="../media/image10.png"/><Relationship Id="rId9" Type="http://schemas.openxmlformats.org/officeDocument/2006/relationships/image" Target="../media/image15.png"/><Relationship Id="rId180" Type="http://schemas.openxmlformats.org/officeDocument/2006/relationships/image" Target="../media/image186.png"/><Relationship Id="rId210" Type="http://schemas.openxmlformats.org/officeDocument/2006/relationships/image" Target="../media/image216.png"/><Relationship Id="rId215" Type="http://schemas.openxmlformats.org/officeDocument/2006/relationships/image" Target="../media/image221.png"/><Relationship Id="rId26" Type="http://schemas.openxmlformats.org/officeDocument/2006/relationships/image" Target="../media/image32.png"/><Relationship Id="rId47" Type="http://schemas.openxmlformats.org/officeDocument/2006/relationships/image" Target="../media/image53.png"/><Relationship Id="rId68" Type="http://schemas.openxmlformats.org/officeDocument/2006/relationships/image" Target="../media/image74.png"/><Relationship Id="rId89" Type="http://schemas.openxmlformats.org/officeDocument/2006/relationships/image" Target="../media/image95.png"/><Relationship Id="rId112" Type="http://schemas.openxmlformats.org/officeDocument/2006/relationships/image" Target="../media/image118.png"/><Relationship Id="rId133" Type="http://schemas.openxmlformats.org/officeDocument/2006/relationships/image" Target="../media/image139.png"/><Relationship Id="rId154" Type="http://schemas.openxmlformats.org/officeDocument/2006/relationships/image" Target="../media/image160.png"/><Relationship Id="rId175" Type="http://schemas.openxmlformats.org/officeDocument/2006/relationships/image" Target="../media/image181.png"/><Relationship Id="rId196" Type="http://schemas.openxmlformats.org/officeDocument/2006/relationships/image" Target="../media/image202.png"/><Relationship Id="rId200" Type="http://schemas.openxmlformats.org/officeDocument/2006/relationships/image" Target="../media/image206.png"/><Relationship Id="rId16" Type="http://schemas.openxmlformats.org/officeDocument/2006/relationships/image" Target="../media/image22.png"/><Relationship Id="rId37" Type="http://schemas.openxmlformats.org/officeDocument/2006/relationships/image" Target="../media/image43.png"/><Relationship Id="rId58" Type="http://schemas.openxmlformats.org/officeDocument/2006/relationships/image" Target="../media/image64.png"/><Relationship Id="rId79" Type="http://schemas.openxmlformats.org/officeDocument/2006/relationships/image" Target="../media/image85.png"/><Relationship Id="rId102" Type="http://schemas.openxmlformats.org/officeDocument/2006/relationships/image" Target="../media/image108.png"/><Relationship Id="rId123" Type="http://schemas.openxmlformats.org/officeDocument/2006/relationships/image" Target="../media/image129.png"/><Relationship Id="rId144" Type="http://schemas.openxmlformats.org/officeDocument/2006/relationships/image" Target="../media/image150.png"/></Relationships>
</file>

<file path=ppt/slides/_rels/slide6.xml.rels><?xml version="1.0" encoding="UTF-8" standalone="yes"?>
<Relationships xmlns="http://schemas.openxmlformats.org/package/2006/relationships"><Relationship Id="rId3" Type="http://schemas.openxmlformats.org/officeDocument/2006/relationships/image" Target="../media/image22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22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M:\Templates_Guidelines\eOn\Templates\2011\Corporate\new_photos\42-19779602_LowRes.jpg"/>
          <p:cNvPicPr>
            <a:picLocks noChangeAspect="1" noChangeArrowheads="1"/>
          </p:cNvPicPr>
          <p:nvPr/>
        </p:nvPicPr>
        <p:blipFill>
          <a:blip r:embed="rId3" cstate="print"/>
          <a:srcRect/>
          <a:stretch>
            <a:fillRect/>
          </a:stretch>
        </p:blipFill>
        <p:spPr bwMode="auto">
          <a:xfrm>
            <a:off x="0" y="0"/>
            <a:ext cx="9144000" cy="6884988"/>
          </a:xfrm>
          <a:prstGeom prst="rect">
            <a:avLst/>
          </a:prstGeom>
          <a:noFill/>
          <a:ln w="9525">
            <a:noFill/>
            <a:miter lim="800000"/>
            <a:headEnd/>
            <a:tailEnd/>
          </a:ln>
        </p:spPr>
      </p:pic>
      <p:grpSp>
        <p:nvGrpSpPr>
          <p:cNvPr id="4" name="Group 5"/>
          <p:cNvGrpSpPr/>
          <p:nvPr/>
        </p:nvGrpSpPr>
        <p:grpSpPr>
          <a:xfrm>
            <a:off x="324000" y="9524"/>
            <a:ext cx="8496150" cy="6535739"/>
            <a:chOff x="324000" y="-1"/>
            <a:chExt cx="8496150" cy="6535739"/>
          </a:xfrm>
        </p:grpSpPr>
        <p:sp>
          <p:nvSpPr>
            <p:cNvPr id="7" name="Rectangle 6"/>
            <p:cNvSpPr/>
            <p:nvPr/>
          </p:nvSpPr>
          <p:spPr bwMode="gray">
            <a:xfrm>
              <a:off x="324000" y="-1"/>
              <a:ext cx="8496150" cy="2143126"/>
            </a:xfrm>
            <a:prstGeom prst="rect">
              <a:avLst/>
            </a:prstGeom>
            <a:solidFill>
              <a:schemeClr val="tx1">
                <a:alpha val="75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pic>
          <p:nvPicPr>
            <p:cNvPr id="8" name="Picture 7" descr="SAP_grad_R_pref.pn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4000" y="6081713"/>
              <a:ext cx="916953" cy="454025"/>
            </a:xfrm>
            <a:prstGeom prst="rect">
              <a:avLst/>
            </a:prstGeom>
          </p:spPr>
        </p:pic>
        <p:sp>
          <p:nvSpPr>
            <p:cNvPr id="9" name="Rectangle 8"/>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
        <p:nvSpPr>
          <p:cNvPr id="2" name="Title 1"/>
          <p:cNvSpPr>
            <a:spLocks noGrp="1"/>
          </p:cNvSpPr>
          <p:nvPr>
            <p:ph type="ctrTitle"/>
          </p:nvPr>
        </p:nvSpPr>
        <p:spPr>
          <a:xfrm>
            <a:off x="414000" y="228750"/>
            <a:ext cx="8291850" cy="923330"/>
          </a:xfrm>
        </p:spPr>
        <p:txBody>
          <a:bodyPr/>
          <a:lstStyle/>
          <a:p>
            <a:r>
              <a:rPr lang="ru-RU" dirty="0" smtClean="0"/>
              <a:t>Стратегия SAP в области технологий </a:t>
            </a:r>
            <a:r>
              <a:rPr lang="en-US" dirty="0" smtClean="0"/>
              <a:t/>
            </a:r>
            <a:br>
              <a:rPr lang="en-US" dirty="0" smtClean="0"/>
            </a:br>
            <a:r>
              <a:rPr lang="ru-RU" dirty="0" smtClean="0"/>
              <a:t>In-memory</a:t>
            </a:r>
            <a:endParaRPr lang="en-US" dirty="0"/>
          </a:p>
        </p:txBody>
      </p:sp>
      <p:sp>
        <p:nvSpPr>
          <p:cNvPr id="3" name="Subtitle 2"/>
          <p:cNvSpPr>
            <a:spLocks noGrp="1"/>
          </p:cNvSpPr>
          <p:nvPr>
            <p:ph type="subTitle" idx="1"/>
          </p:nvPr>
        </p:nvSpPr>
        <p:spPr>
          <a:xfrm>
            <a:off x="414000" y="1776095"/>
            <a:ext cx="8280000" cy="492443"/>
          </a:xfrm>
        </p:spPr>
        <p:txBody>
          <a:bodyPr/>
          <a:lstStyle/>
          <a:p>
            <a:r>
              <a:rPr lang="ru-RU" dirty="0" smtClean="0"/>
              <a:t>Октябрь, </a:t>
            </a:r>
            <a:r>
              <a:rPr lang="en-US" dirty="0" smtClean="0"/>
              <a:t>2011</a:t>
            </a:r>
          </a:p>
        </p:txBody>
      </p:sp>
      <p:sp>
        <p:nvSpPr>
          <p:cNvPr id="11" name="Subtitle 14"/>
          <p:cNvSpPr>
            <a:spLocks noGrp="1"/>
          </p:cNvSpPr>
          <p:nvPr/>
        </p:nvSpPr>
        <p:spPr bwMode="gray">
          <a:xfrm>
            <a:off x="397250" y="1056472"/>
            <a:ext cx="7518026" cy="677108"/>
          </a:xfrm>
          <a:prstGeom prst="rect">
            <a:avLst/>
          </a:prstGeom>
        </p:spPr>
        <p:txBody>
          <a:bodyPr vert="horz" wrap="square" lIns="0" tIns="0" rIns="0" bIns="0" rtlCol="0" anchor="b" anchorCtr="0">
            <a:sp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800" kern="1200">
                <a:solidFill>
                  <a:schemeClr val="accent2"/>
                </a:solidFill>
                <a:latin typeface="+mn-lt"/>
                <a:ea typeface="+mn-ea"/>
                <a:cs typeface="+mn-cs"/>
              </a:defRPr>
            </a:lvl1pPr>
            <a:lvl2pPr marL="457200" indent="0" algn="ctr" defTabSz="914400" rtl="0" eaLnBrk="1" latinLnBrk="0" hangingPunct="1">
              <a:spcBef>
                <a:spcPts val="500"/>
              </a:spcBef>
              <a:buClr>
                <a:schemeClr val="accent1"/>
              </a:buClr>
              <a:buSzPct val="80000"/>
              <a:buFont typeface="Wingdings" pitchFamily="2" charset="2"/>
              <a:buNone/>
              <a:defRPr sz="2000" kern="1200">
                <a:solidFill>
                  <a:schemeClr val="tx1">
                    <a:tint val="75000"/>
                  </a:schemeClr>
                </a:solidFill>
                <a:latin typeface="+mn-lt"/>
                <a:ea typeface="+mn-ea"/>
                <a:cs typeface="+mn-cs"/>
              </a:defRPr>
            </a:lvl2pPr>
            <a:lvl3pPr marL="914400" indent="0" algn="ctr" defTabSz="914400" rtl="0" eaLnBrk="1" latinLnBrk="0" hangingPunct="1">
              <a:spcBef>
                <a:spcPts val="500"/>
              </a:spcBef>
              <a:buClr>
                <a:schemeClr val="accent2"/>
              </a:buClr>
              <a:buSzPct val="80000"/>
              <a:buFont typeface="Wingdings" pitchFamily="2" charset="2"/>
              <a:buNone/>
              <a:defRPr sz="1800" kern="1200">
                <a:solidFill>
                  <a:schemeClr val="tx1">
                    <a:tint val="75000"/>
                  </a:schemeClr>
                </a:solidFill>
                <a:latin typeface="+mn-lt"/>
                <a:ea typeface="+mn-ea"/>
                <a:cs typeface="+mn-cs"/>
              </a:defRPr>
            </a:lvl3pPr>
            <a:lvl4pPr marL="1371600" indent="0" algn="ctr" defTabSz="914400" rtl="0" eaLnBrk="1" latinLnBrk="0" hangingPunct="1">
              <a:spcBef>
                <a:spcPts val="500"/>
              </a:spcBef>
              <a:buClr>
                <a:schemeClr val="accent2"/>
              </a:buClr>
              <a:buSzPct val="80000"/>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ts val="500"/>
              </a:spcBef>
              <a:buClr>
                <a:schemeClr val="accent2"/>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n-US" sz="800" b="1" dirty="0">
              <a:solidFill>
                <a:schemeClr val="bg1"/>
              </a:solidFill>
            </a:endParaRPr>
          </a:p>
          <a:p>
            <a:r>
              <a:rPr lang="ru-RU" b="1" dirty="0" smtClean="0">
                <a:solidFill>
                  <a:schemeClr val="bg1"/>
                </a:solidFill>
              </a:rPr>
              <a:t>Михаил Чиженко, руководитель направления бизнес-аналитики, SAP СНГ</a:t>
            </a:r>
            <a:endParaRPr lang="en-US" sz="2000" b="1" dirty="0">
              <a:solidFill>
                <a:schemeClr val="bg1"/>
              </a:solidFill>
            </a:endParaRPr>
          </a:p>
        </p:txBody>
      </p:sp>
      <p:pic>
        <p:nvPicPr>
          <p:cNvPr id="13" name="Picture 12" descr="untitled.bmp"/>
          <p:cNvPicPr>
            <a:picLocks noChangeAspect="1"/>
          </p:cNvPicPr>
          <p:nvPr/>
        </p:nvPicPr>
        <p:blipFill>
          <a:blip r:embed="rId5" cstate="print"/>
          <a:stretch>
            <a:fillRect/>
          </a:stretch>
        </p:blipFill>
        <p:spPr>
          <a:xfrm>
            <a:off x="2647950" y="2726004"/>
            <a:ext cx="3490911" cy="2922321"/>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7" name="Picture 16" descr="SAP_grad_R_pref.png"/>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324000" y="6293397"/>
            <a:ext cx="916953" cy="454025"/>
          </a:xfrm>
          <a:prstGeom prst="rect">
            <a:avLst/>
          </a:prstGeom>
        </p:spPr>
      </p:pic>
      <p:grpSp>
        <p:nvGrpSpPr>
          <p:cNvPr id="2" name="Group 20"/>
          <p:cNvGrpSpPr/>
          <p:nvPr/>
        </p:nvGrpSpPr>
        <p:grpSpPr>
          <a:xfrm>
            <a:off x="323737" y="149672"/>
            <a:ext cx="8491857" cy="1045731"/>
            <a:chOff x="150131" y="154435"/>
            <a:chExt cx="8843357" cy="1301141"/>
          </a:xfrm>
        </p:grpSpPr>
        <p:sp>
          <p:nvSpPr>
            <p:cNvPr id="22" name="Rectangle 21"/>
            <p:cNvSpPr/>
            <p:nvPr/>
          </p:nvSpPr>
          <p:spPr bwMode="gray">
            <a:xfrm>
              <a:off x="150131" y="154435"/>
              <a:ext cx="8843357" cy="1301141"/>
            </a:xfrm>
            <a:prstGeom prst="rect">
              <a:avLst/>
            </a:prstGeom>
            <a:solidFill>
              <a:srgbClr val="FFFFFF">
                <a:alpha val="75000"/>
              </a:srgbClr>
            </a:solidFill>
            <a:ln w="6350" algn="ctr">
              <a:noFill/>
              <a:miter lim="800000"/>
              <a:headEnd/>
              <a:tailEnd/>
            </a:ln>
          </p:spPr>
          <p:txBody>
            <a:bodyPr lIns="90000" tIns="72000" rIns="90000" bIns="72000" rtlCol="0" anchor="ctr"/>
            <a:lstStyle/>
            <a:p>
              <a:pPr marL="0" marR="0" lvl="0" indent="0" algn="ctr" defTabSz="914400" eaLnBrk="1" fontAlgn="auto" latinLnBrk="0" hangingPunct="1">
                <a:lnSpc>
                  <a:spcPct val="100000"/>
                </a:lnSpc>
                <a:spcBef>
                  <a:spcPct val="50000"/>
                </a:spcBef>
                <a:spcAft>
                  <a:spcPts val="0"/>
                </a:spcAft>
                <a:buClr>
                  <a:srgbClr val="F0AB00"/>
                </a:buClr>
                <a:buSzPct val="80000"/>
                <a:buFontTx/>
                <a:buNone/>
                <a:tabLst/>
                <a:defRPr/>
              </a:pPr>
              <a:endParaRPr kumimoji="0" lang="ru-RU" sz="1400" b="0" i="0" u="none" strike="noStrike" kern="0" cap="none" spc="0" normalizeH="0" baseline="0" smtClean="0">
                <a:ln>
                  <a:noFill/>
                </a:ln>
                <a:solidFill>
                  <a:srgbClr val="FFFFFF"/>
                </a:solidFill>
                <a:effectLst/>
                <a:uLnTx/>
                <a:uFillTx/>
                <a:latin typeface="Arial"/>
                <a:ea typeface="Arial Unicode MS" pitchFamily="34" charset="-128"/>
                <a:cs typeface="Arial Unicode MS" pitchFamily="34" charset="-128"/>
              </a:endParaRPr>
            </a:p>
          </p:txBody>
        </p:sp>
        <p:sp>
          <p:nvSpPr>
            <p:cNvPr id="26" name="Title 1"/>
            <p:cNvSpPr txBox="1">
              <a:spLocks/>
            </p:cNvSpPr>
            <p:nvPr/>
          </p:nvSpPr>
          <p:spPr bwMode="gray">
            <a:xfrm>
              <a:off x="213836" y="356701"/>
              <a:ext cx="8618526" cy="891231"/>
            </a:xfrm>
            <a:prstGeom prst="rect">
              <a:avLst/>
            </a:prstGeom>
          </p:spPr>
          <p:txBody>
            <a:bodyPr vert="horz" lIns="0" tIns="0" rIns="0" bIns="0" rtlCol="0" anchor="t" anchorCtr="0">
              <a:noAutofit/>
            </a:bodyPr>
            <a:lstStyle>
              <a:lvl1pPr algn="l" defTabSz="914400" rtl="0" eaLnBrk="1" latinLnBrk="0" hangingPunct="1">
                <a:spcBef>
                  <a:spcPct val="0"/>
                </a:spcBef>
                <a:buNone/>
                <a:defRPr sz="4400" b="1" kern="1200">
                  <a:solidFill>
                    <a:sysClr val="windowText" lastClr="000000"/>
                  </a:solidFill>
                  <a:latin typeface="+mj-lt"/>
                  <a:ea typeface="+mj-ea"/>
                  <a:cs typeface="+mj-cs"/>
                </a:defRPr>
              </a:lvl1pPr>
            </a:lstStyle>
            <a:p>
              <a:pPr marL="0" marR="0" indent="0" algn="l" defTabSz="914400">
                <a:lnSpc>
                  <a:spcPct val="100000"/>
                </a:lnSpc>
                <a:buNone/>
              </a:pPr>
              <a:r>
                <a:rPr lang="ru-RU" sz="2400" b="0" i="0" dirty="0" smtClean="0">
                  <a:solidFill>
                    <a:srgbClr val="000000"/>
                  </a:solidFill>
                  <a:latin typeface="Arial"/>
                  <a:ea typeface="+mn-ea"/>
                  <a:cs typeface="Arial"/>
                </a:rPr>
                <a:t>Три стратегии повышения эффективности с помощью SAP HANA</a:t>
              </a:r>
              <a:endParaRPr lang="ru-RU" sz="2400" b="0" i="0" dirty="0">
                <a:solidFill>
                  <a:srgbClr val="000000"/>
                </a:solidFill>
                <a:latin typeface="Arial"/>
                <a:ea typeface="+mn-ea"/>
                <a:cs typeface="Arial"/>
              </a:endParaRPr>
            </a:p>
          </p:txBody>
        </p:sp>
      </p:grpSp>
      <p:pic>
        <p:nvPicPr>
          <p:cNvPr id="27" name="Picture 2" descr="\\psf\Host\Users\eric\Graphic Tank\3 Strategies Icons 1b-23.png"/>
          <p:cNvPicPr>
            <a:picLocks noChangeAspect="1" noChangeArrowheads="1"/>
          </p:cNvPicPr>
          <p:nvPr/>
        </p:nvPicPr>
        <p:blipFill>
          <a:blip r:embed="rId5" cstate="email">
            <a:extLst>
              <a:ext uri="{28A0092B-C50C-407E-A947-70E740481C1C}">
                <a14:useLocalDpi xmlns="" xmlns:a14="http://schemas.microsoft.com/office/drawing/2010/main"/>
              </a:ext>
            </a:extLst>
          </a:blip>
          <a:srcRect l="46" r="46"/>
          <a:stretch>
            <a:fillRect/>
          </a:stretch>
        </p:blipFill>
        <p:spPr bwMode="auto">
          <a:xfrm>
            <a:off x="3157542" y="1607226"/>
            <a:ext cx="2875094" cy="1584081"/>
          </a:xfrm>
          <a:prstGeom prst="rect">
            <a:avLst/>
          </a:prstGeom>
          <a:noFill/>
        </p:spPr>
      </p:pic>
      <p:pic>
        <p:nvPicPr>
          <p:cNvPr id="28" name="Picture 5" descr="\\psf\Host\Users\eric\Graphic Tank\3 Strategies Icons 1b-01.png"/>
          <p:cNvPicPr>
            <a:picLocks noChangeAspect="1" noChangeArrowheads="1"/>
          </p:cNvPicPr>
          <p:nvPr/>
        </p:nvPicPr>
        <p:blipFill>
          <a:blip r:embed="rId6" cstate="email">
            <a:extLst>
              <a:ext uri="{28A0092B-C50C-407E-A947-70E740481C1C}">
                <a14:useLocalDpi xmlns="" xmlns:a14="http://schemas.microsoft.com/office/drawing/2010/main"/>
              </a:ext>
            </a:extLst>
          </a:blip>
          <a:srcRect l="300" r="300"/>
          <a:stretch>
            <a:fillRect/>
          </a:stretch>
        </p:blipFill>
        <p:spPr bwMode="auto">
          <a:xfrm>
            <a:off x="6149580" y="1607226"/>
            <a:ext cx="2676920" cy="1589809"/>
          </a:xfrm>
          <a:prstGeom prst="rect">
            <a:avLst/>
          </a:prstGeom>
          <a:noFill/>
        </p:spPr>
      </p:pic>
      <p:pic>
        <p:nvPicPr>
          <p:cNvPr id="29" name="Picture Placeholder 3"/>
          <p:cNvPicPr>
            <a:picLocks noChangeAspect="1"/>
          </p:cNvPicPr>
          <p:nvPr/>
        </p:nvPicPr>
        <p:blipFill>
          <a:blip r:embed="rId7" cstate="email">
            <a:extLst>
              <a:ext uri="{28A0092B-C50C-407E-A947-70E740481C1C}">
                <a14:useLocalDpi xmlns="" xmlns:a14="http://schemas.microsoft.com/office/drawing/2010/main"/>
              </a:ext>
            </a:extLst>
          </a:blip>
          <a:srcRect/>
          <a:stretch>
            <a:fillRect/>
          </a:stretch>
        </p:blipFill>
        <p:spPr bwMode="gray">
          <a:xfrm>
            <a:off x="329759" y="1607226"/>
            <a:ext cx="2682586" cy="1593174"/>
          </a:xfrm>
          <a:prstGeom prst="rect">
            <a:avLst/>
          </a:prstGeom>
          <a:noFill/>
        </p:spPr>
      </p:pic>
      <p:sp>
        <p:nvSpPr>
          <p:cNvPr id="30" name="Text Placeholder 24"/>
          <p:cNvSpPr txBox="1">
            <a:spLocks/>
          </p:cNvSpPr>
          <p:nvPr/>
        </p:nvSpPr>
        <p:spPr bwMode="gray">
          <a:xfrm>
            <a:off x="6149776" y="3539958"/>
            <a:ext cx="2729627" cy="2403642"/>
          </a:xfrm>
          <a:prstGeom prst="rect">
            <a:avLst/>
          </a:prstGeom>
          <a:solidFill>
            <a:srgbClr val="FFFFFF">
              <a:alpha val="69804"/>
            </a:srgbClr>
          </a:solidFill>
        </p:spPr>
        <p:txBody>
          <a:bodyPr vert="horz" lIns="91440" tIns="0" rIns="91440" bIns="0" rtlCol="0" anchor="t" anchorCtr="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ru-RU" sz="1400" b="0" i="0" dirty="0" smtClean="0">
                <a:latin typeface="Arial"/>
                <a:ea typeface="+mn-ea"/>
                <a:cs typeface="+mn-cs"/>
              </a:rPr>
              <a:t>Значительное упрощение</a:t>
            </a:r>
            <a:br>
              <a:rPr lang="ru-RU" sz="1400" b="0" i="0" dirty="0" smtClean="0">
                <a:latin typeface="Arial"/>
                <a:ea typeface="+mn-ea"/>
                <a:cs typeface="+mn-cs"/>
              </a:rPr>
            </a:br>
            <a:r>
              <a:rPr lang="ru-RU" sz="1400" b="0" i="0" dirty="0" smtClean="0">
                <a:latin typeface="Arial"/>
                <a:ea typeface="+mn-ea"/>
                <a:cs typeface="+mn-cs"/>
              </a:rPr>
              <a:t/>
            </a:r>
            <a:br>
              <a:rPr lang="ru-RU" sz="1400" b="0" i="0" dirty="0" smtClean="0">
                <a:latin typeface="Arial"/>
                <a:ea typeface="+mn-ea"/>
                <a:cs typeface="+mn-cs"/>
              </a:rPr>
            </a:br>
            <a:r>
              <a:rPr lang="ru-RU" sz="1400" b="0" i="0" dirty="0" smtClean="0">
                <a:latin typeface="Arial"/>
                <a:ea typeface="+mn-ea"/>
                <a:cs typeface="+mn-cs"/>
              </a:rPr>
              <a:t>Снижение сложности ИТ ведет к сокращению затрат </a:t>
            </a:r>
            <a:br>
              <a:rPr lang="ru-RU" sz="1400" b="0" i="0" dirty="0" smtClean="0">
                <a:latin typeface="Arial"/>
                <a:ea typeface="+mn-ea"/>
                <a:cs typeface="+mn-cs"/>
              </a:rPr>
            </a:br>
            <a:r>
              <a:rPr lang="ru-RU" sz="1400" b="0" i="0" dirty="0" smtClean="0">
                <a:latin typeface="Arial"/>
                <a:ea typeface="+mn-ea"/>
                <a:cs typeface="+mn-cs"/>
              </a:rPr>
              <a:t>и более высокой отдачи </a:t>
            </a:r>
            <a:br>
              <a:rPr lang="ru-RU" sz="1400" b="0" i="0" dirty="0" smtClean="0">
                <a:latin typeface="Arial"/>
                <a:ea typeface="+mn-ea"/>
                <a:cs typeface="+mn-cs"/>
              </a:rPr>
            </a:br>
            <a:r>
              <a:rPr lang="ru-RU" sz="1400" b="0" i="0" dirty="0" smtClean="0">
                <a:latin typeface="Arial"/>
                <a:ea typeface="+mn-ea"/>
                <a:cs typeface="+mn-cs"/>
              </a:rPr>
              <a:t>от инвестиций в технологии</a:t>
            </a:r>
            <a:endParaRPr lang="ru-RU" sz="1400" b="0" i="0" dirty="0">
              <a:latin typeface="Arial"/>
              <a:ea typeface="+mn-ea"/>
              <a:cs typeface="+mn-cs"/>
            </a:endParaRPr>
          </a:p>
        </p:txBody>
      </p:sp>
      <p:sp>
        <p:nvSpPr>
          <p:cNvPr id="31" name="Text Placeholder 23"/>
          <p:cNvSpPr txBox="1">
            <a:spLocks/>
          </p:cNvSpPr>
          <p:nvPr/>
        </p:nvSpPr>
        <p:spPr bwMode="gray">
          <a:xfrm>
            <a:off x="3143622" y="3539958"/>
            <a:ext cx="2895599" cy="2403642"/>
          </a:xfrm>
          <a:prstGeom prst="rect">
            <a:avLst/>
          </a:prstGeom>
          <a:solidFill>
            <a:srgbClr val="FFFFFF">
              <a:alpha val="69804"/>
            </a:srgbClr>
          </a:solidFill>
        </p:spPr>
        <p:txBody>
          <a:bodyPr vert="horz" lIns="91440" tIns="0" rIns="91440" bIns="0" rtlCol="0" anchor="t" anchorCtr="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ru-RU" sz="1400" b="0" i="0" dirty="0" smtClean="0">
                <a:latin typeface="Arial"/>
                <a:ea typeface="+mn-ea"/>
                <a:cs typeface="+mn-cs"/>
              </a:rPr>
              <a:t>Новые приложения</a:t>
            </a:r>
            <a:br>
              <a:rPr lang="ru-RU" sz="1400" b="0" i="0" dirty="0" smtClean="0">
                <a:latin typeface="Arial"/>
                <a:ea typeface="+mn-ea"/>
                <a:cs typeface="+mn-cs"/>
              </a:rPr>
            </a:br>
            <a:r>
              <a:rPr lang="ru-RU" sz="1400" b="0" i="0" dirty="0" smtClean="0">
                <a:latin typeface="Arial"/>
                <a:ea typeface="+mn-ea"/>
                <a:cs typeface="+mn-cs"/>
              </a:rPr>
              <a:t/>
            </a:r>
            <a:br>
              <a:rPr lang="ru-RU" sz="1400" b="0" i="0" dirty="0" smtClean="0">
                <a:latin typeface="Arial"/>
                <a:ea typeface="+mn-ea"/>
                <a:cs typeface="+mn-cs"/>
              </a:rPr>
            </a:br>
            <a:r>
              <a:rPr lang="ru-RU" sz="1400" b="0" i="0" dirty="0" smtClean="0">
                <a:latin typeface="Arial"/>
                <a:ea typeface="+mn-ea"/>
                <a:cs typeface="+mn-cs"/>
              </a:rPr>
              <a:t>Быстрое внедрение инноваций и решение стратегических задач с помощью нового поколения приложений для бизнеса, работающих с данными </a:t>
            </a:r>
            <a:br>
              <a:rPr lang="ru-RU" sz="1400" b="0" i="0" dirty="0" smtClean="0">
                <a:latin typeface="Arial"/>
                <a:ea typeface="+mn-ea"/>
                <a:cs typeface="+mn-cs"/>
              </a:rPr>
            </a:br>
            <a:r>
              <a:rPr lang="ru-RU" sz="1400" b="0" i="0" dirty="0" smtClean="0">
                <a:latin typeface="Arial"/>
                <a:ea typeface="+mn-ea"/>
                <a:cs typeface="+mn-cs"/>
              </a:rPr>
              <a:t>в оперативной памяти</a:t>
            </a:r>
            <a:endParaRPr lang="ru-RU" sz="1400" b="0" i="0" dirty="0">
              <a:latin typeface="Arial"/>
              <a:ea typeface="+mn-ea"/>
              <a:cs typeface="+mn-cs"/>
            </a:endParaRPr>
          </a:p>
        </p:txBody>
      </p:sp>
      <p:sp>
        <p:nvSpPr>
          <p:cNvPr id="32" name="Text Placeholder 22"/>
          <p:cNvSpPr txBox="1">
            <a:spLocks/>
          </p:cNvSpPr>
          <p:nvPr/>
        </p:nvSpPr>
        <p:spPr bwMode="gray">
          <a:xfrm>
            <a:off x="322644" y="3539958"/>
            <a:ext cx="2696288" cy="2403642"/>
          </a:xfrm>
          <a:prstGeom prst="rect">
            <a:avLst/>
          </a:prstGeom>
          <a:solidFill>
            <a:srgbClr val="FFFFFF">
              <a:alpha val="69804"/>
            </a:srgbClr>
          </a:solidFill>
        </p:spPr>
        <p:txBody>
          <a:bodyPr vert="horz" lIns="91440" tIns="0" rIns="91440" bIns="0" rtlCol="0" anchor="t" anchorCtr="0">
            <a:noAutofit/>
          </a:bodyPr>
          <a:lstStyle>
            <a:lvl1pPr marL="0" indent="0" algn="l" defTabSz="914400" rtl="0" eaLnBrk="1" latinLnBrk="0" hangingPunct="1">
              <a:spcBef>
                <a:spcPts val="1620"/>
              </a:spcBef>
              <a:buClr>
                <a:schemeClr val="accent1"/>
              </a:buClr>
              <a:buSzPct val="80000"/>
              <a:buFontTx/>
              <a:buNone/>
              <a:defRPr sz="1800" b="1" kern="1200">
                <a:solidFill>
                  <a:schemeClr val="tx1"/>
                </a:solidFill>
                <a:latin typeface="+mn-lt"/>
                <a:ea typeface="+mn-ea"/>
                <a:cs typeface="+mn-cs"/>
              </a:defRPr>
            </a:lvl1pPr>
            <a:lvl2pPr marL="0" indent="0" algn="l" defTabSz="914400" rtl="0" eaLnBrk="1" latinLnBrk="0" hangingPunct="1">
              <a:spcBef>
                <a:spcPts val="500"/>
              </a:spcBef>
              <a:buClr>
                <a:schemeClr val="accent1"/>
              </a:buClr>
              <a:buSzPct val="80000"/>
              <a:buFont typeface="Wingdings" pitchFamily="2" charset="2"/>
              <a:buNone/>
              <a:defRPr sz="1800" kern="1200">
                <a:solidFill>
                  <a:schemeClr val="tx1"/>
                </a:solidFill>
                <a:latin typeface="+mn-lt"/>
                <a:ea typeface="+mn-ea"/>
                <a:cs typeface="+mn-cs"/>
              </a:defRPr>
            </a:lvl2pPr>
            <a:lvl3pPr marL="269875" indent="-180975" algn="l" defTabSz="914400" rtl="0" eaLnBrk="1" latinLnBrk="0" hangingPunct="1">
              <a:spcBef>
                <a:spcPts val="420"/>
              </a:spcBef>
              <a:buClr>
                <a:schemeClr val="accent1"/>
              </a:buClr>
              <a:buSzPct val="100000"/>
              <a:buFont typeface="Wingdings" pitchFamily="2" charset="2"/>
              <a:buChar char=""/>
              <a:defRPr sz="1600" kern="1200">
                <a:solidFill>
                  <a:schemeClr val="tx1"/>
                </a:solidFill>
                <a:latin typeface="+mn-lt"/>
                <a:ea typeface="+mn-ea"/>
                <a:cs typeface="+mn-cs"/>
              </a:defRPr>
            </a:lvl3pPr>
            <a:lvl4pPr marL="447675" indent="-177800" algn="l" defTabSz="914400" rtl="0" eaLnBrk="1" latinLnBrk="0" hangingPunct="1">
              <a:spcBef>
                <a:spcPts val="420"/>
              </a:spcBef>
              <a:buClr>
                <a:schemeClr val="accent2"/>
              </a:buClr>
              <a:buSzPct val="100000"/>
              <a:buFont typeface="Arial" pitchFamily="34" charset="0"/>
              <a:buChar char="–"/>
              <a:defRPr sz="1400" kern="1200">
                <a:solidFill>
                  <a:schemeClr val="tx1"/>
                </a:solidFill>
                <a:latin typeface="+mn-lt"/>
                <a:ea typeface="+mn-ea"/>
                <a:cs typeface="+mn-cs"/>
              </a:defRPr>
            </a:lvl4pPr>
            <a:lvl5pPr marL="627063" indent="-179388" algn="l" defTabSz="914400" rtl="0" eaLnBrk="1" latinLnBrk="0" hangingPunct="1">
              <a:spcBef>
                <a:spcPts val="252"/>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buNone/>
            </a:pPr>
            <a:r>
              <a:rPr lang="ru-RU" sz="1400" b="0" i="0" dirty="0" smtClean="0">
                <a:latin typeface="Arial"/>
                <a:ea typeface="+mn-ea"/>
                <a:cs typeface="+mn-cs"/>
              </a:rPr>
              <a:t>Прорыв в </a:t>
            </a:r>
            <a:r>
              <a:rPr lang="ru-RU" sz="1400" b="0" i="0" dirty="0" err="1" smtClean="0">
                <a:latin typeface="Arial"/>
                <a:ea typeface="+mn-ea"/>
                <a:cs typeface="+mn-cs"/>
              </a:rPr>
              <a:t>бизнес-аналитике</a:t>
            </a:r>
            <a:r>
              <a:rPr lang="ru-RU" sz="1400" b="0" i="0" dirty="0" smtClean="0">
                <a:latin typeface="Arial"/>
                <a:ea typeface="+mn-ea"/>
                <a:cs typeface="+mn-cs"/>
              </a:rPr>
              <a:t/>
            </a:r>
            <a:br>
              <a:rPr lang="ru-RU" sz="1400" b="0" i="0" dirty="0" smtClean="0">
                <a:latin typeface="Arial"/>
                <a:ea typeface="+mn-ea"/>
                <a:cs typeface="+mn-cs"/>
              </a:rPr>
            </a:br>
            <a:r>
              <a:rPr lang="ru-RU" sz="1400" b="0" i="0" dirty="0" smtClean="0">
                <a:latin typeface="Arial"/>
                <a:ea typeface="+mn-ea"/>
                <a:cs typeface="+mn-cs"/>
              </a:rPr>
              <a:t/>
            </a:r>
            <a:br>
              <a:rPr lang="ru-RU" sz="1400" b="0" i="0" dirty="0" smtClean="0">
                <a:latin typeface="Arial"/>
                <a:ea typeface="+mn-ea"/>
                <a:cs typeface="+mn-cs"/>
              </a:rPr>
            </a:br>
            <a:r>
              <a:rPr lang="ru-RU" sz="1400" b="0" i="0" dirty="0" smtClean="0">
                <a:latin typeface="Arial"/>
                <a:ea typeface="+mn-ea"/>
                <a:cs typeface="+mn-cs"/>
              </a:rPr>
              <a:t> Представление данных </a:t>
            </a:r>
            <a:br>
              <a:rPr lang="ru-RU" sz="1400" b="0" i="0" dirty="0" smtClean="0">
                <a:latin typeface="Arial"/>
                <a:ea typeface="+mn-ea"/>
                <a:cs typeface="+mn-cs"/>
              </a:rPr>
            </a:br>
            <a:r>
              <a:rPr lang="ru-RU" sz="1400" b="0" i="0" dirty="0" smtClean="0">
                <a:latin typeface="Arial"/>
                <a:ea typeface="+mn-ea"/>
                <a:cs typeface="+mn-cs"/>
              </a:rPr>
              <a:t>в </a:t>
            </a:r>
            <a:r>
              <a:rPr lang="ru-RU" sz="1400" b="0" dirty="0" smtClean="0">
                <a:latin typeface="Arial"/>
              </a:rPr>
              <a:t>режиме </a:t>
            </a:r>
            <a:r>
              <a:rPr lang="ru-RU" sz="1400" b="0" i="0" dirty="0" smtClean="0">
                <a:latin typeface="Arial"/>
                <a:ea typeface="+mn-ea"/>
                <a:cs typeface="+mn-cs"/>
              </a:rPr>
              <a:t>реального времени </a:t>
            </a:r>
            <a:br>
              <a:rPr lang="ru-RU" sz="1400" b="0" i="0" dirty="0" smtClean="0">
                <a:latin typeface="Arial"/>
                <a:ea typeface="+mn-ea"/>
                <a:cs typeface="+mn-cs"/>
              </a:rPr>
            </a:br>
            <a:r>
              <a:rPr lang="ru-RU" sz="1400" b="0" i="0" dirty="0" smtClean="0">
                <a:latin typeface="Arial"/>
                <a:ea typeface="+mn-ea"/>
                <a:cs typeface="+mn-cs"/>
              </a:rPr>
              <a:t>и управление большими объемами информации</a:t>
            </a:r>
            <a:br>
              <a:rPr lang="ru-RU" sz="1400" b="0" i="0" dirty="0" smtClean="0">
                <a:latin typeface="Arial"/>
                <a:ea typeface="+mn-ea"/>
                <a:cs typeface="+mn-cs"/>
              </a:rPr>
            </a:br>
            <a:r>
              <a:rPr lang="ru-RU" sz="1400" b="0" i="0" dirty="0" smtClean="0">
                <a:latin typeface="Arial"/>
                <a:ea typeface="+mn-ea"/>
                <a:cs typeface="+mn-cs"/>
              </a:rPr>
              <a:t>с помощью аналитического комплекса SAP HANA™</a:t>
            </a:r>
            <a:br>
              <a:rPr lang="ru-RU" sz="1400" b="0" i="0" dirty="0" smtClean="0">
                <a:latin typeface="Arial"/>
                <a:ea typeface="+mn-ea"/>
                <a:cs typeface="+mn-cs"/>
              </a:rPr>
            </a:br>
            <a:r>
              <a:rPr lang="ru-RU" sz="1400" b="0" i="0" dirty="0" smtClean="0">
                <a:latin typeface="Arial"/>
                <a:ea typeface="+mn-ea"/>
                <a:cs typeface="+mn-cs"/>
              </a:rPr>
              <a:t>и </a:t>
            </a:r>
            <a:r>
              <a:rPr lang="ru-RU" sz="1400" b="0" i="0" dirty="0" err="1" smtClean="0">
                <a:latin typeface="Arial"/>
                <a:ea typeface="+mn-ea"/>
                <a:cs typeface="+mn-cs"/>
              </a:rPr>
              <a:t>бизнес-аналитики</a:t>
            </a:r>
            <a:r>
              <a:rPr lang="ru-RU" sz="1400" b="0" i="0" dirty="0" smtClean="0">
                <a:latin typeface="Arial"/>
                <a:ea typeface="+mn-ea"/>
                <a:cs typeface="+mn-cs"/>
              </a:rPr>
              <a:t> SAP </a:t>
            </a:r>
            <a:r>
              <a:rPr lang="ru-RU" sz="1400" b="0" i="0" dirty="0" err="1" smtClean="0">
                <a:latin typeface="Arial"/>
                <a:ea typeface="+mn-ea"/>
                <a:cs typeface="+mn-cs"/>
              </a:rPr>
              <a:t>BusinessObjects</a:t>
            </a:r>
            <a:endParaRPr lang="ru-RU" sz="1400" b="0" i="0" dirty="0">
              <a:latin typeface="Arial"/>
              <a:ea typeface="+mn-ea"/>
              <a:cs typeface="+mn-cs"/>
            </a:endParaRPr>
          </a:p>
        </p:txBody>
      </p:sp>
      <p:sp>
        <p:nvSpPr>
          <p:cNvPr id="13" name="Rectangle 12"/>
          <p:cNvSpPr/>
          <p:nvPr/>
        </p:nvSpPr>
        <p:spPr bwMode="gray">
          <a:xfrm>
            <a:off x="324000" y="0"/>
            <a:ext cx="8496000" cy="162000"/>
          </a:xfrm>
          <a:prstGeom prst="rect">
            <a:avLst/>
          </a:prstGeom>
          <a:solidFill>
            <a:schemeClr val="accent1"/>
          </a:solidFill>
          <a:ln w="9525" algn="ctr">
            <a:noFill/>
            <a:miter lim="800000"/>
            <a:headEnd/>
            <a:tailEnd/>
          </a:ln>
        </p:spPr>
        <p:txBody>
          <a:bodyPr lIns="90000" tIns="72000" rIns="90000" bIns="72000" rtlCol="0" anchor="ctr"/>
          <a:lstStyle/>
          <a:p>
            <a:pPr algn="ctr">
              <a:spcBef>
                <a:spcPct val="50000"/>
              </a:spcBef>
              <a:buClr>
                <a:srgbClr val="F0AB00"/>
              </a:buClr>
              <a:buSzPct val="80000"/>
            </a:pPr>
            <a:endParaRPr lang="ru-RU" sz="1600" kern="0" smtClean="0">
              <a:solidFill>
                <a:srgbClr val="FFFFFF"/>
              </a:solidFill>
              <a:latin typeface="Arial"/>
              <a:ea typeface="Arial Unicode MS" pitchFamily="34" charset="-128"/>
              <a:cs typeface="Arial Unicode MS" pitchFamily="34" charset="-128"/>
            </a:endParaRPr>
          </a:p>
        </p:txBody>
      </p:sp>
    </p:spTree>
    <p:extLst>
      <p:ext uri="{BB962C8B-B14F-4D97-AF65-F5344CB8AC3E}">
        <p14:creationId xmlns="" xmlns:p14="http://schemas.microsoft.com/office/powerpoint/2010/main" val="150022323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up)">
                                      <p:cBhvr>
                                        <p:cTn id="12" dur="1000"/>
                                        <p:tgtEl>
                                          <p:spTgt spid="2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2">
                                            <p:bg/>
                                          </p:spTgt>
                                        </p:tgtEl>
                                        <p:attrNameLst>
                                          <p:attrName>style.visibility</p:attrName>
                                        </p:attrNameLst>
                                      </p:cBhvr>
                                      <p:to>
                                        <p:strVal val="visible"/>
                                      </p:to>
                                    </p:set>
                                    <p:animEffect transition="in" filter="wipe(up)">
                                      <p:cBhvr>
                                        <p:cTn id="16" dur="1000"/>
                                        <p:tgtEl>
                                          <p:spTgt spid="32">
                                            <p:bg/>
                                          </p:spTgt>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32">
                                            <p:txEl>
                                              <p:pRg st="0" end="0"/>
                                            </p:txEl>
                                          </p:spTgt>
                                        </p:tgtEl>
                                        <p:attrNameLst>
                                          <p:attrName>style.visibility</p:attrName>
                                        </p:attrNameLst>
                                      </p:cBhvr>
                                      <p:to>
                                        <p:strVal val="visible"/>
                                      </p:to>
                                    </p:set>
                                    <p:animEffect transition="in" filter="wipe(up)">
                                      <p:cBhvr>
                                        <p:cTn id="20" dur="1000"/>
                                        <p:tgtEl>
                                          <p:spTgt spid="32">
                                            <p:txEl>
                                              <p:pRg st="0" end="0"/>
                                            </p:txEl>
                                          </p:spTgt>
                                        </p:tgtEl>
                                      </p:cBhvr>
                                    </p:animEffect>
                                  </p:childTnLst>
                                </p:cTn>
                              </p:par>
                            </p:childTnLst>
                          </p:cTn>
                        </p:par>
                        <p:par>
                          <p:cTn id="21" fill="hold">
                            <p:stCondLst>
                              <p:cond delay="3000"/>
                            </p:stCondLst>
                            <p:childTnLst>
                              <p:par>
                                <p:cTn id="22" presetID="22" presetClass="entr" presetSubtype="1" fill="hold" nodeType="afterEffect">
                                  <p:stCondLst>
                                    <p:cond delay="50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1000"/>
                                        <p:tgtEl>
                                          <p:spTgt spid="27"/>
                                        </p:tgtEl>
                                      </p:cBhvr>
                                    </p:animEffect>
                                  </p:childTnLst>
                                </p:cTn>
                              </p:par>
                            </p:childTnLst>
                          </p:cTn>
                        </p:par>
                        <p:par>
                          <p:cTn id="25" fill="hold">
                            <p:stCondLst>
                              <p:cond delay="4500"/>
                            </p:stCondLst>
                            <p:childTnLst>
                              <p:par>
                                <p:cTn id="26" presetID="22" presetClass="entr" presetSubtype="1" fill="hold" grpId="0" nodeType="afterEffect">
                                  <p:stCondLst>
                                    <p:cond delay="0"/>
                                  </p:stCondLst>
                                  <p:childTnLst>
                                    <p:set>
                                      <p:cBhvr>
                                        <p:cTn id="27" dur="1" fill="hold">
                                          <p:stCondLst>
                                            <p:cond delay="0"/>
                                          </p:stCondLst>
                                        </p:cTn>
                                        <p:tgtEl>
                                          <p:spTgt spid="31">
                                            <p:bg/>
                                          </p:spTgt>
                                        </p:tgtEl>
                                        <p:attrNameLst>
                                          <p:attrName>style.visibility</p:attrName>
                                        </p:attrNameLst>
                                      </p:cBhvr>
                                      <p:to>
                                        <p:strVal val="visible"/>
                                      </p:to>
                                    </p:set>
                                    <p:animEffect transition="in" filter="wipe(up)">
                                      <p:cBhvr>
                                        <p:cTn id="28" dur="1000"/>
                                        <p:tgtEl>
                                          <p:spTgt spid="31">
                                            <p:bg/>
                                          </p:spTgt>
                                        </p:tgtEl>
                                      </p:cBhvr>
                                    </p:animEffect>
                                  </p:childTnLst>
                                </p:cTn>
                              </p:par>
                            </p:childTnLst>
                          </p:cTn>
                        </p:par>
                        <p:par>
                          <p:cTn id="29" fill="hold">
                            <p:stCondLst>
                              <p:cond delay="5500"/>
                            </p:stCondLst>
                            <p:childTnLst>
                              <p:par>
                                <p:cTn id="30" presetID="22" presetClass="entr" presetSubtype="1" fill="hold" grpId="0" nodeType="afterEffect">
                                  <p:stCondLst>
                                    <p:cond delay="0"/>
                                  </p:stCondLst>
                                  <p:childTnLst>
                                    <p:set>
                                      <p:cBhvr>
                                        <p:cTn id="31" dur="1" fill="hold">
                                          <p:stCondLst>
                                            <p:cond delay="0"/>
                                          </p:stCondLst>
                                        </p:cTn>
                                        <p:tgtEl>
                                          <p:spTgt spid="31">
                                            <p:txEl>
                                              <p:pRg st="0" end="0"/>
                                            </p:txEl>
                                          </p:spTgt>
                                        </p:tgtEl>
                                        <p:attrNameLst>
                                          <p:attrName>style.visibility</p:attrName>
                                        </p:attrNameLst>
                                      </p:cBhvr>
                                      <p:to>
                                        <p:strVal val="visible"/>
                                      </p:to>
                                    </p:set>
                                    <p:animEffect transition="in" filter="wipe(up)">
                                      <p:cBhvr>
                                        <p:cTn id="32" dur="1000"/>
                                        <p:tgtEl>
                                          <p:spTgt spid="31">
                                            <p:txEl>
                                              <p:pRg st="0" end="0"/>
                                            </p:txEl>
                                          </p:spTgt>
                                        </p:tgtEl>
                                      </p:cBhvr>
                                    </p:animEffect>
                                  </p:childTnLst>
                                </p:cTn>
                              </p:par>
                            </p:childTnLst>
                          </p:cTn>
                        </p:par>
                        <p:par>
                          <p:cTn id="33" fill="hold">
                            <p:stCondLst>
                              <p:cond delay="6500"/>
                            </p:stCondLst>
                            <p:childTnLst>
                              <p:par>
                                <p:cTn id="34" presetID="22" presetClass="entr" presetSubtype="1" fill="hold" nodeType="afterEffect">
                                  <p:stCondLst>
                                    <p:cond delay="500"/>
                                  </p:stCondLst>
                                  <p:childTnLst>
                                    <p:set>
                                      <p:cBhvr>
                                        <p:cTn id="35" dur="1" fill="hold">
                                          <p:stCondLst>
                                            <p:cond delay="0"/>
                                          </p:stCondLst>
                                        </p:cTn>
                                        <p:tgtEl>
                                          <p:spTgt spid="28"/>
                                        </p:tgtEl>
                                        <p:attrNameLst>
                                          <p:attrName>style.visibility</p:attrName>
                                        </p:attrNameLst>
                                      </p:cBhvr>
                                      <p:to>
                                        <p:strVal val="visible"/>
                                      </p:to>
                                    </p:set>
                                    <p:animEffect transition="in" filter="wipe(up)">
                                      <p:cBhvr>
                                        <p:cTn id="36" dur="1000"/>
                                        <p:tgtEl>
                                          <p:spTgt spid="28"/>
                                        </p:tgtEl>
                                      </p:cBhvr>
                                    </p:animEffect>
                                  </p:childTnLst>
                                </p:cTn>
                              </p:par>
                            </p:childTnLst>
                          </p:cTn>
                        </p:par>
                        <p:par>
                          <p:cTn id="37" fill="hold">
                            <p:stCondLst>
                              <p:cond delay="8000"/>
                            </p:stCondLst>
                            <p:childTnLst>
                              <p:par>
                                <p:cTn id="38" presetID="22" presetClass="entr" presetSubtype="1" fill="hold" grpId="0" nodeType="afterEffect">
                                  <p:stCondLst>
                                    <p:cond delay="0"/>
                                  </p:stCondLst>
                                  <p:childTnLst>
                                    <p:set>
                                      <p:cBhvr>
                                        <p:cTn id="39" dur="1" fill="hold">
                                          <p:stCondLst>
                                            <p:cond delay="0"/>
                                          </p:stCondLst>
                                        </p:cTn>
                                        <p:tgtEl>
                                          <p:spTgt spid="30">
                                            <p:bg/>
                                          </p:spTgt>
                                        </p:tgtEl>
                                        <p:attrNameLst>
                                          <p:attrName>style.visibility</p:attrName>
                                        </p:attrNameLst>
                                      </p:cBhvr>
                                      <p:to>
                                        <p:strVal val="visible"/>
                                      </p:to>
                                    </p:set>
                                    <p:animEffect transition="in" filter="wipe(up)">
                                      <p:cBhvr>
                                        <p:cTn id="40" dur="1000"/>
                                        <p:tgtEl>
                                          <p:spTgt spid="30">
                                            <p:bg/>
                                          </p:spTgt>
                                        </p:tgtEl>
                                      </p:cBhvr>
                                    </p:animEffect>
                                  </p:childTnLst>
                                </p:cTn>
                              </p:par>
                            </p:childTnLst>
                          </p:cTn>
                        </p:par>
                        <p:par>
                          <p:cTn id="41" fill="hold">
                            <p:stCondLst>
                              <p:cond delay="9000"/>
                            </p:stCondLst>
                            <p:childTnLst>
                              <p:par>
                                <p:cTn id="42" presetID="22" presetClass="entr" presetSubtype="1" fill="hold" grpId="0" nodeType="afterEffect">
                                  <p:stCondLst>
                                    <p:cond delay="0"/>
                                  </p:stCondLst>
                                  <p:childTnLst>
                                    <p:set>
                                      <p:cBhvr>
                                        <p:cTn id="43" dur="1" fill="hold">
                                          <p:stCondLst>
                                            <p:cond delay="0"/>
                                          </p:stCondLst>
                                        </p:cTn>
                                        <p:tgtEl>
                                          <p:spTgt spid="30">
                                            <p:txEl>
                                              <p:pRg st="0" end="0"/>
                                            </p:txEl>
                                          </p:spTgt>
                                        </p:tgtEl>
                                        <p:attrNameLst>
                                          <p:attrName>style.visibility</p:attrName>
                                        </p:attrNameLst>
                                      </p:cBhvr>
                                      <p:to>
                                        <p:strVal val="visible"/>
                                      </p:to>
                                    </p:set>
                                    <p:animEffect transition="in" filter="wipe(up)">
                                      <p:cBhvr>
                                        <p:cTn id="44" dur="10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animBg="1"/>
      <p:bldP spid="31" grpId="0" build="p" animBg="1"/>
      <p:bldP spid="32"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49238" y="349250"/>
            <a:ext cx="7159625" cy="715963"/>
          </a:xfrm>
        </p:spPr>
        <p:txBody>
          <a:bodyPr/>
          <a:lstStyle/>
          <a:p>
            <a:r>
              <a:rPr lang="ru-RU" smtClean="0">
                <a:solidFill>
                  <a:srgbClr val="000000"/>
                </a:solidFill>
              </a:rPr>
              <a:t>Доказательства эффективности SAP HANA</a:t>
            </a:r>
          </a:p>
        </p:txBody>
      </p:sp>
      <p:grpSp>
        <p:nvGrpSpPr>
          <p:cNvPr id="2" name="Group 42"/>
          <p:cNvGrpSpPr>
            <a:grpSpLocks noChangeAspect="1"/>
          </p:cNvGrpSpPr>
          <p:nvPr/>
        </p:nvGrpSpPr>
        <p:grpSpPr>
          <a:xfrm rot="2700000">
            <a:off x="8224736" y="280942"/>
            <a:ext cx="673487" cy="648157"/>
            <a:chOff x="4462585" y="1539547"/>
            <a:chExt cx="1195753" cy="1195753"/>
          </a:xfrm>
          <a:effectLst>
            <a:outerShdw blurRad="50800" dist="38100" dir="2700000" algn="tl" rotWithShape="0">
              <a:prstClr val="black">
                <a:alpha val="40000"/>
              </a:prstClr>
            </a:outerShdw>
          </a:effectLst>
        </p:grpSpPr>
        <p:grpSp>
          <p:nvGrpSpPr>
            <p:cNvPr id="3" name="Group 29"/>
            <p:cNvGrpSpPr/>
            <p:nvPr/>
          </p:nvGrpSpPr>
          <p:grpSpPr>
            <a:xfrm>
              <a:off x="4462585" y="1737487"/>
              <a:ext cx="1195753" cy="799734"/>
              <a:chOff x="4462585" y="1570892"/>
              <a:chExt cx="1195753" cy="799734"/>
            </a:xfrm>
          </p:grpSpPr>
          <p:cxnSp>
            <p:nvCxnSpPr>
              <p:cNvPr id="19" name="Straight Connector 18"/>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0"/>
            <p:cNvGrpSpPr/>
            <p:nvPr/>
          </p:nvGrpSpPr>
          <p:grpSpPr>
            <a:xfrm rot="16200000">
              <a:off x="4462665" y="1737567"/>
              <a:ext cx="1195753" cy="799734"/>
              <a:chOff x="4462585" y="1570892"/>
              <a:chExt cx="1195753" cy="799734"/>
            </a:xfrm>
          </p:grpSpPr>
          <p:cxnSp>
            <p:nvCxnSpPr>
              <p:cNvPr id="8" name="Straight Connector 7"/>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bwMode="gray">
            <a:xfrm>
              <a:off x="4626149" y="1699786"/>
              <a:ext cx="922284" cy="92554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72000" rIns="90000" bIns="72000" anchor="ctr"/>
            <a:lstStyle/>
            <a:p>
              <a:pPr algn="ctr" fontAlgn="auto">
                <a:spcBef>
                  <a:spcPts val="0"/>
                </a:spcBef>
                <a:spcAft>
                  <a:spcPts val="0"/>
                </a:spcAft>
                <a:defRPr/>
              </a:pPr>
              <a:r>
                <a:rPr lang="ru-RU" sz="800" b="1">
                  <a:solidFill>
                    <a:srgbClr val="FFFFFF">
                      <a:lumMod val="95000"/>
                    </a:srgbClr>
                  </a:solidFill>
                  <a:ea typeface="Arial Unicode MS"/>
                  <a:cs typeface="Arial Unicode MS"/>
                </a:rPr>
                <a:t>SAP </a:t>
              </a:r>
            </a:p>
            <a:p>
              <a:pPr algn="ctr" fontAlgn="auto">
                <a:spcBef>
                  <a:spcPts val="0"/>
                </a:spcBef>
                <a:spcAft>
                  <a:spcPts val="0"/>
                </a:spcAft>
                <a:defRPr/>
              </a:pPr>
              <a:r>
                <a:rPr lang="ru-RU" sz="800" b="1">
                  <a:solidFill>
                    <a:srgbClr val="FFFFFF">
                      <a:lumMod val="95000"/>
                    </a:srgbClr>
                  </a:solidFill>
                  <a:ea typeface="Arial Unicode MS"/>
                  <a:cs typeface="Arial Unicode MS"/>
                </a:rPr>
                <a:t>HANA</a:t>
              </a:r>
            </a:p>
          </p:txBody>
        </p:sp>
      </p:grpSp>
      <p:sp>
        <p:nvSpPr>
          <p:cNvPr id="26627" name="Rectangle 29"/>
          <p:cNvSpPr>
            <a:spLocks noChangeArrowheads="1"/>
          </p:cNvSpPr>
          <p:nvPr/>
        </p:nvSpPr>
        <p:spPr bwMode="auto">
          <a:xfrm>
            <a:off x="0" y="6149975"/>
            <a:ext cx="9013825" cy="369888"/>
          </a:xfrm>
          <a:prstGeom prst="rect">
            <a:avLst/>
          </a:prstGeom>
          <a:noFill/>
          <a:ln w="9525">
            <a:noFill/>
            <a:miter lim="800000"/>
            <a:headEnd/>
            <a:tailEnd/>
          </a:ln>
        </p:spPr>
        <p:txBody>
          <a:bodyPr>
            <a:spAutoFit/>
          </a:bodyPr>
          <a:lstStyle/>
          <a:p>
            <a:pPr marL="795338" lvl="2" indent="-255588">
              <a:spcBef>
                <a:spcPts val="425"/>
              </a:spcBef>
            </a:pPr>
            <a:r>
              <a:rPr lang="ru-RU" sz="900"/>
              <a:t>*	Актуальные проверенные аппаратные характеристики по максимальному размеру подсистемы хранения HANA 1.0 приведены в последних аппаратных спецификациях комплекса HANA. Вышеприведенные тесты проводились в Лаборатории SAP на клиентских наборах данных.  </a:t>
            </a:r>
          </a:p>
        </p:txBody>
      </p:sp>
      <p:sp>
        <p:nvSpPr>
          <p:cNvPr id="26628" name="Rectangle 30"/>
          <p:cNvSpPr>
            <a:spLocks noChangeArrowheads="1"/>
          </p:cNvSpPr>
          <p:nvPr/>
        </p:nvSpPr>
        <p:spPr bwMode="auto">
          <a:xfrm>
            <a:off x="8286750" y="3216275"/>
            <a:ext cx="530225" cy="369888"/>
          </a:xfrm>
          <a:prstGeom prst="rect">
            <a:avLst/>
          </a:prstGeom>
          <a:noFill/>
          <a:ln w="9525">
            <a:noFill/>
            <a:miter lim="800000"/>
            <a:headEnd/>
            <a:tailEnd/>
          </a:ln>
        </p:spPr>
        <p:txBody>
          <a:bodyPr>
            <a:spAutoFit/>
          </a:bodyPr>
          <a:lstStyle/>
          <a:p>
            <a:r>
              <a:rPr lang="ru-RU">
                <a:solidFill>
                  <a:srgbClr val="FFFFFF"/>
                </a:solidFill>
              </a:rPr>
              <a:t>* </a:t>
            </a:r>
          </a:p>
        </p:txBody>
      </p:sp>
      <p:sp>
        <p:nvSpPr>
          <p:cNvPr id="32" name="TextBox 31"/>
          <p:cNvSpPr txBox="1"/>
          <p:nvPr/>
        </p:nvSpPr>
        <p:spPr>
          <a:xfrm>
            <a:off x="388938" y="3190875"/>
            <a:ext cx="2447925" cy="2447925"/>
          </a:xfrm>
          <a:prstGeom prst="ellipse">
            <a:avLst/>
          </a:prstGeom>
          <a:solidFill>
            <a:srgbClr val="F2771C"/>
          </a:solidFill>
        </p:spPr>
        <p:txBody>
          <a:bodyPr/>
          <a:lstStyle/>
          <a:p>
            <a:pPr algn="ctr">
              <a:buClr>
                <a:srgbClr val="F0AB00"/>
              </a:buClr>
              <a:buSzPct val="80000"/>
            </a:pPr>
            <a:endParaRPr lang="en-US" sz="1200" b="1">
              <a:solidFill>
                <a:schemeClr val="bg1"/>
              </a:solidFill>
              <a:ea typeface="Arial Unicode MS" pitchFamily="34" charset="-128"/>
              <a:cs typeface="Arial Unicode MS" pitchFamily="34" charset="-128"/>
            </a:endParaRPr>
          </a:p>
          <a:p>
            <a:pPr algn="ctr">
              <a:buClr>
                <a:srgbClr val="F0AB00"/>
              </a:buClr>
              <a:buSzPct val="80000"/>
            </a:pPr>
            <a:endParaRPr lang="en-US" sz="1200" b="1">
              <a:solidFill>
                <a:schemeClr val="bg1"/>
              </a:solidFill>
              <a:ea typeface="Arial Unicode MS" pitchFamily="34" charset="-128"/>
              <a:cs typeface="Arial Unicode MS" pitchFamily="34" charset="-128"/>
            </a:endParaRPr>
          </a:p>
          <a:p>
            <a:pPr algn="ctr">
              <a:buClr>
                <a:srgbClr val="F0AB00"/>
              </a:buClr>
              <a:buSzPct val="80000"/>
            </a:pPr>
            <a:endParaRPr lang="en-US" sz="1200" b="1">
              <a:solidFill>
                <a:schemeClr val="bg1"/>
              </a:solidFill>
              <a:ea typeface="Arial Unicode MS" pitchFamily="34" charset="-128"/>
              <a:cs typeface="Arial Unicode MS" pitchFamily="34" charset="-128"/>
            </a:endParaRPr>
          </a:p>
          <a:p>
            <a:pPr algn="ctr">
              <a:buClr>
                <a:srgbClr val="F0AB00"/>
              </a:buClr>
              <a:buSzPct val="80000"/>
            </a:pPr>
            <a:endParaRPr lang="en-US" sz="1200" b="1">
              <a:solidFill>
                <a:schemeClr val="bg1"/>
              </a:solidFill>
              <a:ea typeface="Arial Unicode MS" pitchFamily="34" charset="-128"/>
              <a:cs typeface="Arial Unicode MS" pitchFamily="34" charset="-128"/>
            </a:endParaRPr>
          </a:p>
          <a:p>
            <a:pPr algn="ctr">
              <a:buClr>
                <a:srgbClr val="F0AB00"/>
              </a:buClr>
              <a:buSzPct val="80000"/>
            </a:pPr>
            <a:endParaRPr lang="en-US" sz="1200" b="1">
              <a:solidFill>
                <a:schemeClr val="bg1"/>
              </a:solidFill>
              <a:ea typeface="Arial Unicode MS" pitchFamily="34" charset="-128"/>
              <a:cs typeface="Arial Unicode MS" pitchFamily="34" charset="-128"/>
            </a:endParaRPr>
          </a:p>
          <a:p>
            <a:pPr algn="ctr">
              <a:buClr>
                <a:srgbClr val="F0AB00"/>
              </a:buClr>
              <a:buSzPct val="80000"/>
            </a:pPr>
            <a:r>
              <a:rPr lang="ru-RU" sz="1200" b="1">
                <a:solidFill>
                  <a:schemeClr val="bg1"/>
                </a:solidFill>
                <a:ea typeface="Arial Unicode MS" pitchFamily="34" charset="-128"/>
                <a:cs typeface="Arial Unicode MS" pitchFamily="34" charset="-128"/>
              </a:rPr>
              <a:t>77 минут</a:t>
            </a:r>
            <a:endParaRPr lang="en-US" sz="1200" b="1">
              <a:solidFill>
                <a:schemeClr val="bg1"/>
              </a:solidFill>
              <a:ea typeface="Arial Unicode MS" pitchFamily="34" charset="-128"/>
              <a:cs typeface="Arial Unicode MS" pitchFamily="34" charset="-128"/>
            </a:endParaRPr>
          </a:p>
          <a:p>
            <a:pPr algn="ctr">
              <a:buClr>
                <a:srgbClr val="F0AB00"/>
              </a:buClr>
              <a:buSzPct val="80000"/>
            </a:pPr>
            <a:r>
              <a:rPr lang="ru-RU" sz="1000">
                <a:solidFill>
                  <a:schemeClr val="bg1"/>
                </a:solidFill>
                <a:ea typeface="Arial Unicode MS" pitchFamily="34" charset="-128"/>
                <a:cs typeface="Arial Unicode MS" pitchFamily="34" charset="-128"/>
              </a:rPr>
              <a:t>до </a:t>
            </a:r>
            <a:r>
              <a:rPr lang="en-US" sz="1000">
                <a:solidFill>
                  <a:schemeClr val="bg1"/>
                </a:solidFill>
                <a:ea typeface="Arial Unicode MS" pitchFamily="34" charset="-128"/>
                <a:cs typeface="Arial Unicode MS" pitchFamily="34" charset="-128"/>
              </a:rPr>
              <a:t>SAP HANA</a:t>
            </a:r>
            <a:endParaRPr lang="ru-RU" sz="1000">
              <a:solidFill>
                <a:schemeClr val="bg1"/>
              </a:solidFill>
              <a:ea typeface="Arial Unicode MS" pitchFamily="34" charset="-128"/>
              <a:cs typeface="Arial Unicode MS" pitchFamily="34" charset="-128"/>
            </a:endParaRPr>
          </a:p>
        </p:txBody>
      </p:sp>
      <p:sp>
        <p:nvSpPr>
          <p:cNvPr id="33" name="TextBox 32"/>
          <p:cNvSpPr txBox="1"/>
          <p:nvPr/>
        </p:nvSpPr>
        <p:spPr>
          <a:xfrm>
            <a:off x="2943225" y="4494213"/>
            <a:ext cx="1193800" cy="427037"/>
          </a:xfrm>
          <a:prstGeom prst="rect">
            <a:avLst/>
          </a:prstGeom>
          <a:solidFill>
            <a:schemeClr val="bg1"/>
          </a:solidFill>
        </p:spPr>
        <p:txBody>
          <a:bodyPr>
            <a:spAutoFit/>
          </a:bodyPr>
          <a:lstStyle/>
          <a:p>
            <a:pPr algn="ctr">
              <a:buClr>
                <a:srgbClr val="F0AB00"/>
              </a:buClr>
              <a:buSzPct val="80000"/>
            </a:pPr>
            <a:r>
              <a:rPr lang="en-US" sz="1200" b="1">
                <a:ea typeface="Arial Unicode MS" pitchFamily="34" charset="-128"/>
                <a:cs typeface="Arial Unicode MS" pitchFamily="34" charset="-128"/>
              </a:rPr>
              <a:t>13 </a:t>
            </a:r>
            <a:r>
              <a:rPr lang="ru-RU" sz="1200" b="1">
                <a:ea typeface="Arial Unicode MS" pitchFamily="34" charset="-128"/>
                <a:cs typeface="Arial Unicode MS" pitchFamily="34" charset="-128"/>
              </a:rPr>
              <a:t>секунд</a:t>
            </a:r>
            <a:endParaRPr lang="en-US" sz="1200" b="1">
              <a:ea typeface="Arial Unicode MS" pitchFamily="34" charset="-128"/>
              <a:cs typeface="Arial Unicode MS" pitchFamily="34" charset="-128"/>
            </a:endParaRPr>
          </a:p>
          <a:p>
            <a:pPr algn="ctr">
              <a:buClr>
                <a:srgbClr val="F0AB00"/>
              </a:buClr>
              <a:buSzPct val="80000"/>
            </a:pPr>
            <a:r>
              <a:rPr lang="ru-RU" sz="1000">
                <a:ea typeface="Arial Unicode MS" pitchFamily="34" charset="-128"/>
                <a:cs typeface="Arial Unicode MS" pitchFamily="34" charset="-128"/>
              </a:rPr>
              <a:t>с </a:t>
            </a:r>
            <a:r>
              <a:rPr lang="en-US" sz="1000">
                <a:ea typeface="Arial Unicode MS" pitchFamily="34" charset="-128"/>
                <a:cs typeface="Arial Unicode MS" pitchFamily="34" charset="-128"/>
              </a:rPr>
              <a:t>SAP HANA</a:t>
            </a:r>
            <a:endParaRPr lang="ru-RU" sz="1000">
              <a:ea typeface="Arial Unicode MS" pitchFamily="34" charset="-128"/>
              <a:cs typeface="Arial Unicode MS" pitchFamily="34" charset="-128"/>
            </a:endParaRPr>
          </a:p>
        </p:txBody>
      </p:sp>
      <p:sp>
        <p:nvSpPr>
          <p:cNvPr id="34" name="TextBox 33"/>
          <p:cNvSpPr txBox="1"/>
          <p:nvPr/>
        </p:nvSpPr>
        <p:spPr>
          <a:xfrm>
            <a:off x="2630488" y="3201988"/>
            <a:ext cx="1717675" cy="725487"/>
          </a:xfrm>
          <a:prstGeom prst="rect">
            <a:avLst/>
          </a:prstGeom>
          <a:noFill/>
        </p:spPr>
        <p:txBody>
          <a:bodyPr lIns="0" tIns="0" rIns="0" bIns="0"/>
          <a:lstStyle/>
          <a:p>
            <a:pPr algn="ctr">
              <a:buClr>
                <a:srgbClr val="F0AB00"/>
              </a:buClr>
              <a:buSzPct val="80000"/>
            </a:pPr>
            <a:r>
              <a:rPr lang="ru-RU" sz="2400" b="1">
                <a:solidFill>
                  <a:srgbClr val="F2771C"/>
                </a:solidFill>
                <a:ea typeface="Arial Unicode MS" pitchFamily="34" charset="-128"/>
                <a:cs typeface="Arial Unicode MS" pitchFamily="34" charset="-128"/>
              </a:rPr>
              <a:t>В </a:t>
            </a:r>
            <a:r>
              <a:rPr lang="en-US" sz="2400" b="1">
                <a:solidFill>
                  <a:srgbClr val="F2771C"/>
                </a:solidFill>
                <a:ea typeface="Arial Unicode MS" pitchFamily="34" charset="-128"/>
                <a:cs typeface="Arial Unicode MS" pitchFamily="34" charset="-128"/>
              </a:rPr>
              <a:t>350</a:t>
            </a:r>
          </a:p>
          <a:p>
            <a:pPr algn="ctr">
              <a:buClr>
                <a:srgbClr val="F0AB00"/>
              </a:buClr>
              <a:buSzPct val="80000"/>
            </a:pPr>
            <a:r>
              <a:rPr lang="ru-RU" sz="2400" b="1">
                <a:solidFill>
                  <a:srgbClr val="F2771C"/>
                </a:solidFill>
                <a:ea typeface="Arial Unicode MS" pitchFamily="34" charset="-128"/>
                <a:cs typeface="Arial Unicode MS" pitchFamily="34" charset="-128"/>
              </a:rPr>
              <a:t>раз быстрее</a:t>
            </a:r>
            <a:endParaRPr lang="ru-RU" sz="1600">
              <a:solidFill>
                <a:srgbClr val="F2771C"/>
              </a:solidFill>
              <a:ea typeface="Arial Unicode MS" pitchFamily="34" charset="-128"/>
              <a:cs typeface="Arial Unicode MS" pitchFamily="34" charset="-128"/>
            </a:endParaRPr>
          </a:p>
        </p:txBody>
      </p:sp>
      <p:sp>
        <p:nvSpPr>
          <p:cNvPr id="35" name="TextBox 34"/>
          <p:cNvSpPr txBox="1"/>
          <p:nvPr/>
        </p:nvSpPr>
        <p:spPr>
          <a:xfrm>
            <a:off x="5121275" y="4594225"/>
            <a:ext cx="3192463" cy="1371600"/>
          </a:xfrm>
          <a:prstGeom prst="rect">
            <a:avLst/>
          </a:prstGeom>
          <a:solidFill>
            <a:schemeClr val="bg1"/>
          </a:solidFill>
        </p:spPr>
        <p:txBody>
          <a:bodyPr lIns="0" tIns="0" rIns="0" bIns="0"/>
          <a:lstStyle/>
          <a:p>
            <a:pPr algn="ctr">
              <a:buClr>
                <a:srgbClr val="F0AB00"/>
              </a:buClr>
              <a:buSzPct val="80000"/>
            </a:pPr>
            <a:r>
              <a:rPr lang="en-US" sz="2400" b="1">
                <a:solidFill>
                  <a:srgbClr val="18A7EF"/>
                </a:solidFill>
                <a:ea typeface="Arial Unicode MS" pitchFamily="34" charset="-128"/>
                <a:cs typeface="Arial Unicode MS" pitchFamily="34" charset="-128"/>
              </a:rPr>
              <a:t>0</a:t>
            </a:r>
            <a:r>
              <a:rPr lang="ru-RU" sz="2400" b="1">
                <a:solidFill>
                  <a:srgbClr val="18A7EF"/>
                </a:solidFill>
                <a:ea typeface="Arial Unicode MS" pitchFamily="34" charset="-128"/>
                <a:cs typeface="Arial Unicode MS" pitchFamily="34" charset="-128"/>
              </a:rPr>
              <a:t>,</a:t>
            </a:r>
            <a:r>
              <a:rPr lang="en-US" sz="2400" b="1">
                <a:solidFill>
                  <a:srgbClr val="18A7EF"/>
                </a:solidFill>
                <a:ea typeface="Arial Unicode MS" pitchFamily="34" charset="-128"/>
                <a:cs typeface="Arial Unicode MS" pitchFamily="34" charset="-128"/>
              </a:rPr>
              <a:t>04 </a:t>
            </a:r>
            <a:r>
              <a:rPr lang="ru-RU" sz="2400" b="1">
                <a:solidFill>
                  <a:srgbClr val="18A7EF"/>
                </a:solidFill>
                <a:ea typeface="Arial Unicode MS" pitchFamily="34" charset="-128"/>
                <a:cs typeface="Arial Unicode MS" pitchFamily="34" charset="-128"/>
              </a:rPr>
              <a:t>секунд</a:t>
            </a:r>
            <a:endParaRPr lang="en-US" sz="2400" b="1">
              <a:solidFill>
                <a:srgbClr val="18A7EF"/>
              </a:solidFill>
              <a:ea typeface="Arial Unicode MS" pitchFamily="34" charset="-128"/>
              <a:cs typeface="Arial Unicode MS" pitchFamily="34" charset="-128"/>
            </a:endParaRPr>
          </a:p>
          <a:p>
            <a:pPr algn="ctr">
              <a:buClr>
                <a:srgbClr val="F0AB00"/>
              </a:buClr>
              <a:buSzPct val="80000"/>
            </a:pPr>
            <a:r>
              <a:rPr lang="ru-RU" sz="1000">
                <a:ea typeface="Arial Unicode MS" pitchFamily="34" charset="-128"/>
                <a:cs typeface="Arial Unicode MS" pitchFamily="34" charset="-128"/>
              </a:rPr>
              <a:t>время отклика на запрос о предоставлении аналитики</a:t>
            </a:r>
            <a:endParaRPr lang="en-US" sz="1000">
              <a:ea typeface="Arial Unicode MS" pitchFamily="34" charset="-128"/>
              <a:cs typeface="Arial Unicode MS" pitchFamily="34" charset="-128"/>
            </a:endParaRPr>
          </a:p>
          <a:p>
            <a:pPr algn="ctr">
              <a:buClr>
                <a:srgbClr val="F0AB00"/>
              </a:buClr>
              <a:buSzPct val="80000"/>
            </a:pPr>
            <a:endParaRPr lang="en-US" sz="1000">
              <a:ea typeface="Arial Unicode MS" pitchFamily="34" charset="-128"/>
              <a:cs typeface="Arial Unicode MS" pitchFamily="34" charset="-128"/>
            </a:endParaRPr>
          </a:p>
          <a:p>
            <a:pPr algn="ctr">
              <a:buClr>
                <a:srgbClr val="F0AB00"/>
              </a:buClr>
              <a:buSzPct val="80000"/>
            </a:pPr>
            <a:r>
              <a:rPr lang="ru-RU" b="1">
                <a:ea typeface="Arial Unicode MS" pitchFamily="34" charset="-128"/>
                <a:cs typeface="Arial Unicode MS" pitchFamily="34" charset="-128"/>
              </a:rPr>
              <a:t>на любом устройстве</a:t>
            </a:r>
            <a:r>
              <a:rPr lang="en-US" b="1">
                <a:ea typeface="Arial Unicode MS" pitchFamily="34" charset="-128"/>
                <a:cs typeface="Arial Unicode MS" pitchFamily="34" charset="-128"/>
              </a:rPr>
              <a:t>,</a:t>
            </a:r>
          </a:p>
          <a:p>
            <a:pPr algn="ctr">
              <a:buClr>
                <a:srgbClr val="F0AB00"/>
              </a:buClr>
              <a:buSzPct val="80000"/>
            </a:pPr>
            <a:r>
              <a:rPr lang="ru-RU" b="1">
                <a:ea typeface="Arial Unicode MS" pitchFamily="34" charset="-128"/>
                <a:cs typeface="Arial Unicode MS" pitchFamily="34" charset="-128"/>
              </a:rPr>
              <a:t>в любое время</a:t>
            </a:r>
            <a:r>
              <a:rPr lang="en-US" b="1">
                <a:ea typeface="Arial Unicode MS" pitchFamily="34" charset="-128"/>
                <a:cs typeface="Arial Unicode MS" pitchFamily="34" charset="-128"/>
              </a:rPr>
              <a:t>, </a:t>
            </a:r>
            <a:r>
              <a:rPr lang="ru-RU" b="1">
                <a:ea typeface="Arial Unicode MS" pitchFamily="34" charset="-128"/>
                <a:cs typeface="Arial Unicode MS" pitchFamily="34" charset="-128"/>
              </a:rPr>
              <a:t>в любом месте</a:t>
            </a:r>
          </a:p>
        </p:txBody>
      </p:sp>
      <p:sp>
        <p:nvSpPr>
          <p:cNvPr id="36" name="TextBox 35"/>
          <p:cNvSpPr txBox="1"/>
          <p:nvPr/>
        </p:nvSpPr>
        <p:spPr>
          <a:xfrm>
            <a:off x="4862513" y="3155950"/>
            <a:ext cx="1214437" cy="736600"/>
          </a:xfrm>
          <a:prstGeom prst="rect">
            <a:avLst/>
          </a:prstGeom>
          <a:solidFill>
            <a:srgbClr val="18A7EF"/>
          </a:solidFill>
        </p:spPr>
        <p:txBody>
          <a:bodyPr lIns="0" tIns="0" rIns="0" bIns="0"/>
          <a:lstStyle/>
          <a:p>
            <a:pPr algn="ctr">
              <a:buClr>
                <a:srgbClr val="F0AB00"/>
              </a:buClr>
              <a:buSzPct val="80000"/>
            </a:pPr>
            <a:r>
              <a:rPr lang="en-US" sz="3200" b="1">
                <a:solidFill>
                  <a:schemeClr val="bg1"/>
                </a:solidFill>
                <a:ea typeface="Arial Unicode MS" pitchFamily="34" charset="-128"/>
                <a:cs typeface="Arial Unicode MS" pitchFamily="34" charset="-128"/>
              </a:rPr>
              <a:t>70</a:t>
            </a:r>
          </a:p>
          <a:p>
            <a:pPr algn="ctr">
              <a:buClr>
                <a:srgbClr val="F0AB00"/>
              </a:buClr>
              <a:buSzPct val="80000"/>
            </a:pPr>
            <a:r>
              <a:rPr lang="ru-RU" sz="1000">
                <a:solidFill>
                  <a:schemeClr val="bg1"/>
                </a:solidFill>
                <a:ea typeface="Arial Unicode MS" pitchFamily="34" charset="-128"/>
                <a:cs typeface="Arial Unicode MS" pitchFamily="34" charset="-128"/>
              </a:rPr>
              <a:t>Розничных точек</a:t>
            </a:r>
            <a:endParaRPr lang="en-US" sz="1000">
              <a:solidFill>
                <a:schemeClr val="bg1"/>
              </a:solidFill>
              <a:ea typeface="Arial Unicode MS" pitchFamily="34" charset="-128"/>
              <a:cs typeface="Arial Unicode MS" pitchFamily="34" charset="-128"/>
            </a:endParaRPr>
          </a:p>
        </p:txBody>
      </p:sp>
      <p:sp>
        <p:nvSpPr>
          <p:cNvPr id="37" name="TextBox 36"/>
          <p:cNvSpPr txBox="1"/>
          <p:nvPr/>
        </p:nvSpPr>
        <p:spPr>
          <a:xfrm>
            <a:off x="6170613" y="3155950"/>
            <a:ext cx="1216025" cy="736600"/>
          </a:xfrm>
          <a:prstGeom prst="rect">
            <a:avLst/>
          </a:prstGeom>
          <a:solidFill>
            <a:srgbClr val="18A7EF"/>
          </a:solidFill>
        </p:spPr>
        <p:txBody>
          <a:bodyPr lIns="0" tIns="0" rIns="0" bIns="0"/>
          <a:lstStyle/>
          <a:p>
            <a:pPr algn="ctr">
              <a:buClr>
                <a:srgbClr val="F0AB00"/>
              </a:buClr>
              <a:buSzPct val="80000"/>
            </a:pPr>
            <a:r>
              <a:rPr lang="en-US" sz="3200" b="1">
                <a:solidFill>
                  <a:schemeClr val="bg1"/>
                </a:solidFill>
                <a:ea typeface="Arial Unicode MS" pitchFamily="34" charset="-128"/>
                <a:cs typeface="Arial Unicode MS" pitchFamily="34" charset="-128"/>
              </a:rPr>
              <a:t>460</a:t>
            </a:r>
          </a:p>
          <a:p>
            <a:pPr algn="ctr">
              <a:buClr>
                <a:srgbClr val="F0AB00"/>
              </a:buClr>
              <a:buSzPct val="80000"/>
            </a:pPr>
            <a:r>
              <a:rPr lang="ru-RU" sz="1000">
                <a:solidFill>
                  <a:schemeClr val="bg1"/>
                </a:solidFill>
                <a:ea typeface="Arial Unicode MS" pitchFamily="34" charset="-128"/>
                <a:cs typeface="Arial Unicode MS" pitchFamily="34" charset="-128"/>
              </a:rPr>
              <a:t>млрд. записей</a:t>
            </a:r>
            <a:endParaRPr lang="en-US" sz="1000">
              <a:solidFill>
                <a:schemeClr val="bg1"/>
              </a:solidFill>
              <a:ea typeface="Arial Unicode MS" pitchFamily="34" charset="-128"/>
              <a:cs typeface="Arial Unicode MS" pitchFamily="34" charset="-128"/>
            </a:endParaRPr>
          </a:p>
        </p:txBody>
      </p:sp>
      <p:sp>
        <p:nvSpPr>
          <p:cNvPr id="38" name="TextBox 37"/>
          <p:cNvSpPr txBox="1"/>
          <p:nvPr/>
        </p:nvSpPr>
        <p:spPr>
          <a:xfrm>
            <a:off x="7480300" y="3155950"/>
            <a:ext cx="1216025" cy="736600"/>
          </a:xfrm>
          <a:prstGeom prst="rect">
            <a:avLst/>
          </a:prstGeom>
          <a:solidFill>
            <a:srgbClr val="18A7EF"/>
          </a:solidFill>
        </p:spPr>
        <p:txBody>
          <a:bodyPr lIns="0" tIns="0" rIns="0" bIns="0"/>
          <a:lstStyle/>
          <a:p>
            <a:pPr algn="ctr">
              <a:buClr>
                <a:srgbClr val="F0AB00"/>
              </a:buClr>
              <a:buSzPct val="80000"/>
            </a:pPr>
            <a:r>
              <a:rPr lang="en-US" sz="3200" b="1">
                <a:solidFill>
                  <a:schemeClr val="bg1"/>
                </a:solidFill>
                <a:ea typeface="Arial Unicode MS" pitchFamily="34" charset="-128"/>
                <a:cs typeface="Arial Unicode MS" pitchFamily="34" charset="-128"/>
              </a:rPr>
              <a:t>50</a:t>
            </a:r>
            <a:r>
              <a:rPr lang="en-US" sz="2800" baseline="30000">
                <a:solidFill>
                  <a:schemeClr val="bg1"/>
                </a:solidFill>
                <a:ea typeface="Arial Unicode MS" pitchFamily="34" charset="-128"/>
                <a:cs typeface="Arial Unicode MS" pitchFamily="34" charset="-128"/>
              </a:rPr>
              <a:t>*</a:t>
            </a:r>
            <a:endParaRPr lang="en-US" sz="3200" baseline="30000">
              <a:solidFill>
                <a:schemeClr val="bg1"/>
              </a:solidFill>
              <a:ea typeface="Arial Unicode MS" pitchFamily="34" charset="-128"/>
              <a:cs typeface="Arial Unicode MS" pitchFamily="34" charset="-128"/>
            </a:endParaRPr>
          </a:p>
          <a:p>
            <a:pPr algn="ctr">
              <a:buClr>
                <a:srgbClr val="F0AB00"/>
              </a:buClr>
              <a:buSzPct val="80000"/>
            </a:pPr>
            <a:r>
              <a:rPr lang="ru-RU" sz="1000">
                <a:solidFill>
                  <a:schemeClr val="bg1"/>
                </a:solidFill>
                <a:ea typeface="Arial Unicode MS" pitchFamily="34" charset="-128"/>
                <a:cs typeface="Arial Unicode MS" pitchFamily="34" charset="-128"/>
              </a:rPr>
              <a:t>терабайт данных</a:t>
            </a:r>
            <a:endParaRPr lang="en-US" sz="1000">
              <a:solidFill>
                <a:schemeClr val="bg1"/>
              </a:solidFill>
              <a:ea typeface="Arial Unicode MS" pitchFamily="34" charset="-128"/>
              <a:cs typeface="Arial Unicode MS" pitchFamily="34" charset="-128"/>
            </a:endParaRPr>
          </a:p>
        </p:txBody>
      </p:sp>
      <p:sp>
        <p:nvSpPr>
          <p:cNvPr id="39" name="Oval 38"/>
          <p:cNvSpPr/>
          <p:nvPr/>
        </p:nvSpPr>
        <p:spPr bwMode="gray">
          <a:xfrm>
            <a:off x="3432175" y="4300538"/>
            <a:ext cx="133350" cy="131762"/>
          </a:xfrm>
          <a:prstGeom prst="ellipse">
            <a:avLst/>
          </a:prstGeom>
          <a:solidFill>
            <a:srgbClr val="F2771C"/>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ru-RU" kern="0" dirty="0">
              <a:latin typeface="Arial"/>
              <a:ea typeface="Arial Unicode MS" pitchFamily="34" charset="-128"/>
              <a:cs typeface="Arial Unicode MS" pitchFamily="34" charset="-128"/>
            </a:endParaRPr>
          </a:p>
        </p:txBody>
      </p:sp>
      <p:cxnSp>
        <p:nvCxnSpPr>
          <p:cNvPr id="41" name="Straight Arrow Connector 40"/>
          <p:cNvCxnSpPr/>
          <p:nvPr/>
        </p:nvCxnSpPr>
        <p:spPr>
          <a:xfrm>
            <a:off x="2908300" y="4368800"/>
            <a:ext cx="444500" cy="0"/>
          </a:xfrm>
          <a:prstGeom prst="straightConnector1">
            <a:avLst/>
          </a:prstGeom>
          <a:ln w="28575">
            <a:solidFill>
              <a:schemeClr val="accent1"/>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2" name="Isosceles Triangle 41"/>
          <p:cNvSpPr/>
          <p:nvPr/>
        </p:nvSpPr>
        <p:spPr bwMode="gray">
          <a:xfrm flipV="1">
            <a:off x="4873625" y="3992563"/>
            <a:ext cx="3835400" cy="501650"/>
          </a:xfrm>
          <a:prstGeom prst="triangle">
            <a:avLst/>
          </a:prstGeom>
          <a:solidFill>
            <a:schemeClr val="bg1">
              <a:lumMod val="85000"/>
            </a:schemeClr>
          </a:solid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ru-RU" kern="0" dirty="0">
              <a:latin typeface="Arial"/>
              <a:ea typeface="Arial Unicode MS" pitchFamily="34" charset="-128"/>
              <a:cs typeface="Arial Unicode MS" pitchFamily="34" charset="-128"/>
            </a:endParaRPr>
          </a:p>
        </p:txBody>
      </p:sp>
      <p:sp>
        <p:nvSpPr>
          <p:cNvPr id="43" name="TextBox 42"/>
          <p:cNvSpPr txBox="1"/>
          <p:nvPr/>
        </p:nvSpPr>
        <p:spPr>
          <a:xfrm>
            <a:off x="257175" y="1717675"/>
            <a:ext cx="4303713" cy="1403350"/>
          </a:xfrm>
          <a:prstGeom prst="rect">
            <a:avLst/>
          </a:prstGeom>
          <a:solidFill>
            <a:schemeClr val="bg1"/>
          </a:solidFill>
        </p:spPr>
        <p:txBody>
          <a:bodyPr>
            <a:spAutoFit/>
          </a:bodyPr>
          <a:lstStyle/>
          <a:p>
            <a:pPr>
              <a:buClr>
                <a:srgbClr val="F0AB00"/>
              </a:buClr>
              <a:buSzPct val="80000"/>
            </a:pPr>
            <a:r>
              <a:rPr lang="ru-RU" sz="1100" b="1">
                <a:ea typeface="Arial Unicode MS" pitchFamily="34" charset="-128"/>
                <a:cs typeface="Arial Unicode MS" pitchFamily="34" charset="-128"/>
              </a:rPr>
              <a:t>Аналитический комплекс </a:t>
            </a:r>
            <a:r>
              <a:rPr lang="en-US" sz="1100" b="1">
                <a:ea typeface="Arial Unicode MS" pitchFamily="34" charset="-128"/>
                <a:cs typeface="Arial Unicode MS" pitchFamily="34" charset="-128"/>
              </a:rPr>
              <a:t>SAP HANA</a:t>
            </a:r>
          </a:p>
          <a:p>
            <a:pPr>
              <a:spcBef>
                <a:spcPts val="600"/>
              </a:spcBef>
              <a:buClr>
                <a:srgbClr val="F0AB00"/>
              </a:buClr>
              <a:buSzPct val="80000"/>
            </a:pPr>
            <a:r>
              <a:rPr lang="en-US" sz="1000">
                <a:ea typeface="Arial Unicode MS" pitchFamily="34" charset="-128"/>
                <a:cs typeface="Arial Unicode MS" pitchFamily="34" charset="-128"/>
              </a:rPr>
              <a:t>SAP HANA </a:t>
            </a:r>
            <a:r>
              <a:rPr lang="ru-RU" sz="1000">
                <a:ea typeface="Arial Unicode MS" pitchFamily="34" charset="-128"/>
                <a:cs typeface="Arial Unicode MS" pitchFamily="34" charset="-128"/>
              </a:rPr>
              <a:t>– решение для предприятий, работающих в реальном времени</a:t>
            </a:r>
            <a:r>
              <a:rPr lang="en-US" sz="1000">
                <a:ea typeface="Arial Unicode MS" pitchFamily="34" charset="-128"/>
                <a:cs typeface="Arial Unicode MS" pitchFamily="34" charset="-128"/>
              </a:rPr>
              <a:t>. </a:t>
            </a:r>
            <a:r>
              <a:rPr lang="ru-RU" sz="1000">
                <a:ea typeface="Arial Unicode MS" pitchFamily="34" charset="-128"/>
                <a:cs typeface="Arial Unicode MS" pitchFamily="34" charset="-128"/>
              </a:rPr>
              <a:t>Этот аналитический комплекс служит основой для нового поколения приложений и позволяет обрабатывать в реальном времени огромные объемы данных практически из любого источника</a:t>
            </a:r>
            <a:r>
              <a:rPr lang="en-US" sz="1000">
                <a:ea typeface="Arial Unicode MS" pitchFamily="34" charset="-128"/>
                <a:cs typeface="Arial Unicode MS" pitchFamily="34" charset="-128"/>
              </a:rPr>
              <a:t>. </a:t>
            </a:r>
            <a:r>
              <a:rPr lang="ru-RU" sz="1000">
                <a:ea typeface="Arial Unicode MS" pitchFamily="34" charset="-128"/>
                <a:cs typeface="Arial Unicode MS" pitchFamily="34" charset="-128"/>
              </a:rPr>
              <a:t>Ниже – пример того, как благодаря </a:t>
            </a:r>
            <a:r>
              <a:rPr lang="en-US" sz="1000">
                <a:ea typeface="Arial Unicode MS" pitchFamily="34" charset="-128"/>
                <a:cs typeface="Arial Unicode MS" pitchFamily="34" charset="-128"/>
              </a:rPr>
              <a:t>SAP HANA </a:t>
            </a:r>
            <a:r>
              <a:rPr lang="ru-RU" sz="1000">
                <a:ea typeface="Arial Unicode MS" pitchFamily="34" charset="-128"/>
                <a:cs typeface="Arial Unicode MS" pitchFamily="34" charset="-128"/>
              </a:rPr>
              <a:t>наш клиент повысил производительность ключевых процессов подготовки отчетности</a:t>
            </a:r>
            <a:r>
              <a:rPr lang="en-US" sz="1000">
                <a:ea typeface="Arial Unicode MS" pitchFamily="34" charset="-128"/>
                <a:cs typeface="Arial Unicode MS" pitchFamily="34" charset="-128"/>
              </a:rPr>
              <a:t>.</a:t>
            </a:r>
            <a:endParaRPr lang="ru-RU" sz="1000">
              <a:ea typeface="Arial Unicode MS" pitchFamily="34" charset="-128"/>
              <a:cs typeface="Arial Unicode MS" pitchFamily="34" charset="-128"/>
            </a:endParaRPr>
          </a:p>
        </p:txBody>
      </p:sp>
      <p:sp>
        <p:nvSpPr>
          <p:cNvPr id="44" name="TextBox 43"/>
          <p:cNvSpPr txBox="1"/>
          <p:nvPr/>
        </p:nvSpPr>
        <p:spPr>
          <a:xfrm>
            <a:off x="4773613" y="1717675"/>
            <a:ext cx="3741737" cy="1250950"/>
          </a:xfrm>
          <a:prstGeom prst="rect">
            <a:avLst/>
          </a:prstGeom>
          <a:solidFill>
            <a:schemeClr val="bg1"/>
          </a:solidFill>
        </p:spPr>
        <p:txBody>
          <a:bodyPr>
            <a:spAutoFit/>
          </a:bodyPr>
          <a:lstStyle/>
          <a:p>
            <a:pPr>
              <a:buClr>
                <a:srgbClr val="F0AB00"/>
              </a:buClr>
              <a:buSzPct val="80000"/>
            </a:pPr>
            <a:r>
              <a:rPr lang="ru-RU" sz="1100" b="1">
                <a:ea typeface="Arial Unicode MS" pitchFamily="34" charset="-128"/>
                <a:cs typeface="Arial Unicode MS" pitchFamily="34" charset="-128"/>
              </a:rPr>
              <a:t>Предприятие реального времени в действии</a:t>
            </a:r>
            <a:endParaRPr lang="en-US" sz="1100" b="1">
              <a:ea typeface="Arial Unicode MS" pitchFamily="34" charset="-128"/>
              <a:cs typeface="Arial Unicode MS" pitchFamily="34" charset="-128"/>
            </a:endParaRPr>
          </a:p>
          <a:p>
            <a:pPr>
              <a:spcBef>
                <a:spcPts val="600"/>
              </a:spcBef>
              <a:buClr>
                <a:srgbClr val="F0AB00"/>
              </a:buClr>
              <a:buSzPct val="80000"/>
            </a:pPr>
            <a:r>
              <a:rPr lang="ru-RU" sz="1000">
                <a:ea typeface="Arial Unicode MS" pitchFamily="34" charset="-128"/>
                <a:cs typeface="Arial Unicode MS" pitchFamily="34" charset="-128"/>
              </a:rPr>
              <a:t>Компания-производитель потребительских продуктов привела сведения о том, как </a:t>
            </a:r>
            <a:r>
              <a:rPr lang="en-US" sz="1000">
                <a:ea typeface="Arial Unicode MS" pitchFamily="34" charset="-128"/>
                <a:cs typeface="Arial Unicode MS" pitchFamily="34" charset="-128"/>
              </a:rPr>
              <a:t>SAP HANA </a:t>
            </a:r>
            <a:r>
              <a:rPr lang="ru-RU" sz="1000">
                <a:ea typeface="Arial Unicode MS" pitchFamily="34" charset="-128"/>
                <a:cs typeface="Arial Unicode MS" pitchFamily="34" charset="-128"/>
              </a:rPr>
              <a:t>генерирует аналитику на основе данных из точек продаж в реальном времени. Эта информация позволяет компании управлять сегментацией продуктов</a:t>
            </a:r>
            <a:r>
              <a:rPr lang="en-US" sz="1000">
                <a:ea typeface="Arial Unicode MS" pitchFamily="34" charset="-128"/>
                <a:cs typeface="Arial Unicode MS" pitchFamily="34" charset="-128"/>
              </a:rPr>
              <a:t>, </a:t>
            </a:r>
            <a:r>
              <a:rPr lang="ru-RU" sz="1000">
                <a:ea typeface="Arial Unicode MS" pitchFamily="34" charset="-128"/>
                <a:cs typeface="Arial Unicode MS" pitchFamily="34" charset="-128"/>
              </a:rPr>
              <a:t>мерчандайзингом</a:t>
            </a:r>
            <a:r>
              <a:rPr lang="en-US" sz="1000">
                <a:ea typeface="Arial Unicode MS" pitchFamily="34" charset="-128"/>
                <a:cs typeface="Arial Unicode MS" pitchFamily="34" charset="-128"/>
              </a:rPr>
              <a:t>, </a:t>
            </a:r>
            <a:r>
              <a:rPr lang="ru-RU" sz="1000">
                <a:ea typeface="Arial Unicode MS" pitchFamily="34" charset="-128"/>
                <a:cs typeface="Arial Unicode MS" pitchFamily="34" charset="-128"/>
              </a:rPr>
              <a:t>запасами и прогнозированием «со скоростью мысли»</a:t>
            </a:r>
            <a:r>
              <a:rPr lang="en-US" sz="1000">
                <a:ea typeface="Arial Unicode MS" pitchFamily="34" charset="-128"/>
                <a:cs typeface="Arial Unicode MS" pitchFamily="34" charset="-128"/>
              </a:rPr>
              <a:t>.</a:t>
            </a:r>
            <a:endParaRPr lang="ru-RU" sz="100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bwMode="gray">
          <a:xfrm>
            <a:off x="4444409" y="1371596"/>
            <a:ext cx="4431962" cy="506265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173736" lvl="1" indent="-173736" algn="l" defTabSz="914400">
              <a:spcBef>
                <a:spcPts val="1625"/>
              </a:spcBef>
              <a:buNone/>
            </a:pPr>
            <a:r>
              <a:rPr lang="ru-RU" sz="1100" b="1" i="0" dirty="0" smtClean="0">
                <a:solidFill>
                  <a:srgbClr val="44697D"/>
                </a:solidFill>
                <a:latin typeface="Arial"/>
                <a:ea typeface="Arial Unicode MS"/>
                <a:cs typeface="Arial Unicode MS"/>
              </a:rPr>
              <a:t>SAP HANA™</a:t>
            </a:r>
          </a:p>
          <a:p>
            <a:pPr marL="228600" lvl="2" indent="-228600" algn="l" defTabSz="914400">
              <a:spcBef>
                <a:spcPts val="600"/>
              </a:spcBef>
              <a:buClr>
                <a:srgbClr val="F0AB00"/>
              </a:buClr>
              <a:buSzPct val="100000"/>
              <a:buFont typeface="Arial"/>
              <a:buChar char="■"/>
            </a:pPr>
            <a:r>
              <a:rPr lang="ru-RU" sz="1200" b="0" i="0" dirty="0" smtClean="0">
                <a:solidFill>
                  <a:srgbClr val="000000">
                    <a:lumMod val="75000"/>
                    <a:lumOff val="25000"/>
                  </a:srgbClr>
                </a:solidFill>
                <a:latin typeface="Arial"/>
                <a:ea typeface="Arial Unicode MS"/>
                <a:cs typeface="Arial Unicode MS"/>
              </a:rPr>
              <a:t>Программные и аппаратные средства для вычислений </a:t>
            </a:r>
            <a:r>
              <a:rPr lang="en-US" sz="1200" b="0" i="0" dirty="0" smtClean="0">
                <a:solidFill>
                  <a:srgbClr val="000000">
                    <a:lumMod val="75000"/>
                    <a:lumOff val="25000"/>
                  </a:srgbClr>
                </a:solidFill>
                <a:latin typeface="Arial"/>
                <a:ea typeface="Arial Unicode MS"/>
                <a:cs typeface="Arial Unicode MS"/>
              </a:rPr>
              <a:t/>
            </a:r>
            <a:br>
              <a:rPr lang="en-US" sz="1200" b="0" i="0" dirty="0" smtClean="0">
                <a:solidFill>
                  <a:srgbClr val="000000">
                    <a:lumMod val="75000"/>
                    <a:lumOff val="25000"/>
                  </a:srgbClr>
                </a:solidFill>
                <a:latin typeface="Arial"/>
                <a:ea typeface="Arial Unicode MS"/>
                <a:cs typeface="Arial Unicode MS"/>
              </a:rPr>
            </a:br>
            <a:r>
              <a:rPr lang="ru-RU" sz="1200" b="0" i="0" dirty="0" smtClean="0">
                <a:solidFill>
                  <a:srgbClr val="000000">
                    <a:lumMod val="75000"/>
                    <a:lumOff val="25000"/>
                  </a:srgbClr>
                </a:solidFill>
                <a:latin typeface="Arial"/>
                <a:ea typeface="Arial Unicode MS"/>
                <a:cs typeface="Arial Unicode MS"/>
              </a:rPr>
              <a:t>в памяти (HP, IBM, </a:t>
            </a:r>
            <a:r>
              <a:rPr lang="ru-RU" sz="1200" b="0" i="0" dirty="0" err="1" smtClean="0">
                <a:solidFill>
                  <a:srgbClr val="000000">
                    <a:lumMod val="75000"/>
                    <a:lumOff val="25000"/>
                  </a:srgbClr>
                </a:solidFill>
                <a:latin typeface="Arial"/>
                <a:ea typeface="Arial Unicode MS"/>
                <a:cs typeface="Arial Unicode MS"/>
              </a:rPr>
              <a:t>Fujitsu</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Cisco</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Dell</a:t>
            </a:r>
            <a:r>
              <a:rPr lang="ru-RU" sz="1200" b="0" i="0" dirty="0" smtClean="0">
                <a:solidFill>
                  <a:srgbClr val="000000">
                    <a:lumMod val="75000"/>
                    <a:lumOff val="25000"/>
                  </a:srgbClr>
                </a:solidFill>
                <a:latin typeface="Arial"/>
                <a:ea typeface="Arial Unicode MS"/>
                <a:cs typeface="Arial Unicode MS"/>
              </a:rPr>
              <a:t>)</a:t>
            </a:r>
          </a:p>
          <a:p>
            <a:pPr marL="228600" lvl="2" indent="-228600" algn="l" defTabSz="914400">
              <a:spcBef>
                <a:spcPts val="600"/>
              </a:spcBef>
              <a:buClr>
                <a:srgbClr val="F0AB00"/>
              </a:buClr>
              <a:buSzPct val="100000"/>
              <a:buFont typeface="Arial"/>
              <a:buChar char="■"/>
            </a:pPr>
            <a:r>
              <a:rPr lang="ru-RU" sz="1200" b="0" i="0" dirty="0" smtClean="0">
                <a:solidFill>
                  <a:srgbClr val="000000">
                    <a:lumMod val="75000"/>
                    <a:lumOff val="25000"/>
                  </a:srgbClr>
                </a:solidFill>
                <a:latin typeface="Arial"/>
                <a:ea typeface="Arial Unicode MS"/>
                <a:cs typeface="Arial Unicode MS"/>
              </a:rPr>
              <a:t>Моделирование данных и управление ими</a:t>
            </a:r>
          </a:p>
          <a:p>
            <a:pPr marL="228600" lvl="2" indent="-228600" algn="l" defTabSz="914400">
              <a:spcBef>
                <a:spcPts val="600"/>
              </a:spcBef>
              <a:buClr>
                <a:srgbClr val="F0AB00"/>
              </a:buClr>
              <a:buSzPct val="100000"/>
              <a:buFont typeface="Arial"/>
              <a:buChar char="■"/>
            </a:pPr>
            <a:r>
              <a:rPr lang="ru-RU" sz="1200" b="0" i="0" dirty="0" smtClean="0">
                <a:solidFill>
                  <a:srgbClr val="000000">
                    <a:lumMod val="75000"/>
                    <a:lumOff val="25000"/>
                  </a:srgbClr>
                </a:solidFill>
                <a:latin typeface="Arial"/>
                <a:ea typeface="Arial Unicode MS"/>
                <a:cs typeface="Arial Unicode MS"/>
              </a:rPr>
              <a:t>Репликация данных в режиме реального времени</a:t>
            </a:r>
          </a:p>
          <a:p>
            <a:pPr marL="228600" lvl="2" indent="-228600" algn="l" defTabSz="914400">
              <a:spcBef>
                <a:spcPts val="600"/>
              </a:spcBef>
              <a:buClr>
                <a:srgbClr val="F0AB00"/>
              </a:buClr>
              <a:buSzPct val="100000"/>
              <a:buFont typeface="Arial"/>
              <a:buChar char="■"/>
            </a:pPr>
            <a:r>
              <a:rPr lang="ru-RU" sz="1200" b="0" i="0" dirty="0" smtClean="0">
                <a:solidFill>
                  <a:srgbClr val="000000">
                    <a:lumMod val="75000"/>
                    <a:lumOff val="25000"/>
                  </a:srgbClr>
                </a:solidFill>
                <a:latin typeface="Arial"/>
                <a:ea typeface="Arial Unicode MS"/>
                <a:cs typeface="Arial Unicode MS"/>
              </a:rPr>
              <a:t>Инструменты SAP </a:t>
            </a:r>
            <a:r>
              <a:rPr lang="ru-RU" sz="1200" b="0" i="0" dirty="0" err="1" smtClean="0">
                <a:solidFill>
                  <a:srgbClr val="000000">
                    <a:lumMod val="75000"/>
                    <a:lumOff val="25000"/>
                  </a:srgbClr>
                </a:solidFill>
                <a:latin typeface="Arial"/>
                <a:ea typeface="Arial Unicode MS"/>
                <a:cs typeface="Arial Unicode MS"/>
              </a:rPr>
              <a:t>BusinessObjects</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Data</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Services</a:t>
            </a:r>
            <a:r>
              <a:rPr lang="ru-RU" sz="1200" b="0" i="0" dirty="0" smtClean="0">
                <a:solidFill>
                  <a:srgbClr val="000000">
                    <a:lumMod val="75000"/>
                    <a:lumOff val="25000"/>
                  </a:srgbClr>
                </a:solidFill>
                <a:latin typeface="Arial"/>
                <a:ea typeface="Arial Unicode MS"/>
                <a:cs typeface="Arial Unicode MS"/>
              </a:rPr>
              <a:t> </a:t>
            </a:r>
            <a:r>
              <a:rPr lang="en-US" sz="1200" b="0" i="0" dirty="0" smtClean="0">
                <a:solidFill>
                  <a:srgbClr val="000000">
                    <a:lumMod val="75000"/>
                    <a:lumOff val="25000"/>
                  </a:srgbClr>
                </a:solidFill>
                <a:latin typeface="Arial"/>
                <a:ea typeface="Arial Unicode MS"/>
                <a:cs typeface="Arial Unicode MS"/>
              </a:rPr>
              <a:t/>
            </a:r>
            <a:br>
              <a:rPr lang="en-US" sz="1200" b="0" i="0" dirty="0" smtClean="0">
                <a:solidFill>
                  <a:srgbClr val="000000">
                    <a:lumMod val="75000"/>
                    <a:lumOff val="25000"/>
                  </a:srgbClr>
                </a:solidFill>
                <a:latin typeface="Arial"/>
                <a:ea typeface="Arial Unicode MS"/>
                <a:cs typeface="Arial Unicode MS"/>
              </a:rPr>
            </a:br>
            <a:r>
              <a:rPr lang="ru-RU" sz="1200" b="0" i="0" dirty="0" smtClean="0">
                <a:solidFill>
                  <a:srgbClr val="000000">
                    <a:lumMod val="75000"/>
                    <a:lumOff val="25000"/>
                  </a:srgbClr>
                </a:solidFill>
                <a:latin typeface="Arial"/>
                <a:ea typeface="Arial Unicode MS"/>
                <a:cs typeface="Arial Unicode MS"/>
              </a:rPr>
              <a:t>для извлечения, преобразования и загрузки данных </a:t>
            </a:r>
            <a:r>
              <a:rPr lang="en-US" sz="1200" b="0" i="0" dirty="0" smtClean="0">
                <a:solidFill>
                  <a:srgbClr val="000000">
                    <a:lumMod val="75000"/>
                    <a:lumOff val="25000"/>
                  </a:srgbClr>
                </a:solidFill>
                <a:latin typeface="Arial"/>
                <a:ea typeface="Arial Unicode MS"/>
                <a:cs typeface="Arial Unicode MS"/>
              </a:rPr>
              <a:t/>
            </a:r>
            <a:br>
              <a:rPr lang="en-US" sz="1200" b="0" i="0" dirty="0" smtClean="0">
                <a:solidFill>
                  <a:srgbClr val="000000">
                    <a:lumMod val="75000"/>
                    <a:lumOff val="25000"/>
                  </a:srgbClr>
                </a:solidFill>
                <a:latin typeface="Arial"/>
                <a:ea typeface="Arial Unicode MS"/>
                <a:cs typeface="Arial Unicode MS"/>
              </a:rPr>
            </a:br>
            <a:r>
              <a:rPr lang="ru-RU" sz="1200" b="0" i="0" dirty="0" smtClean="0">
                <a:solidFill>
                  <a:srgbClr val="000000">
                    <a:lumMod val="75000"/>
                    <a:lumOff val="25000"/>
                  </a:srgbClr>
                </a:solidFill>
                <a:latin typeface="Arial"/>
                <a:ea typeface="Arial Unicode MS"/>
                <a:cs typeface="Arial Unicode MS"/>
              </a:rPr>
              <a:t>из решений SAP </a:t>
            </a:r>
            <a:r>
              <a:rPr lang="ru-RU" sz="1200" b="0" i="0" dirty="0" err="1" smtClean="0">
                <a:solidFill>
                  <a:srgbClr val="000000">
                    <a:lumMod val="75000"/>
                    <a:lumOff val="25000"/>
                  </a:srgbClr>
                </a:solidFill>
                <a:latin typeface="Arial"/>
                <a:ea typeface="Arial Unicode MS"/>
                <a:cs typeface="Arial Unicode MS"/>
              </a:rPr>
              <a:t>Business</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Suite</a:t>
            </a:r>
            <a:r>
              <a:rPr lang="ru-RU" sz="1200" b="0" i="0" dirty="0" smtClean="0">
                <a:solidFill>
                  <a:srgbClr val="000000">
                    <a:lumMod val="75000"/>
                    <a:lumOff val="25000"/>
                  </a:srgbClr>
                </a:solidFill>
                <a:latin typeface="Arial"/>
                <a:ea typeface="Arial Unicode MS"/>
                <a:cs typeface="Arial Unicode MS"/>
              </a:rPr>
              <a:t>, SAP </a:t>
            </a:r>
            <a:r>
              <a:rPr lang="ru-RU" sz="1200" b="0" i="0" dirty="0" err="1" smtClean="0">
                <a:solidFill>
                  <a:srgbClr val="000000">
                    <a:lumMod val="75000"/>
                    <a:lumOff val="25000"/>
                  </a:srgbClr>
                </a:solidFill>
                <a:latin typeface="Arial"/>
                <a:ea typeface="Arial Unicode MS"/>
                <a:cs typeface="Arial Unicode MS"/>
              </a:rPr>
              <a:t>NetWeaver</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Business</a:t>
            </a:r>
            <a:r>
              <a:rPr lang="ru-RU" sz="1200" b="0" i="0" dirty="0" smtClean="0">
                <a:solidFill>
                  <a:srgbClr val="000000">
                    <a:lumMod val="75000"/>
                    <a:lumOff val="25000"/>
                  </a:srgbClr>
                </a:solidFill>
                <a:latin typeface="Arial"/>
                <a:ea typeface="Arial Unicode MS"/>
                <a:cs typeface="Arial Unicode MS"/>
              </a:rPr>
              <a:t> </a:t>
            </a:r>
            <a:r>
              <a:rPr lang="ru-RU" sz="1200" b="0" i="0" dirty="0" err="1" smtClean="0">
                <a:solidFill>
                  <a:srgbClr val="000000">
                    <a:lumMod val="75000"/>
                    <a:lumOff val="25000"/>
                  </a:srgbClr>
                </a:solidFill>
                <a:latin typeface="Arial"/>
                <a:ea typeface="Arial Unicode MS"/>
                <a:cs typeface="Arial Unicode MS"/>
              </a:rPr>
              <a:t>Warehouse</a:t>
            </a:r>
            <a:r>
              <a:rPr lang="ru-RU" sz="1200" b="0" i="0" dirty="0" smtClean="0">
                <a:solidFill>
                  <a:srgbClr val="000000">
                    <a:lumMod val="75000"/>
                    <a:lumOff val="25000"/>
                  </a:srgbClr>
                </a:solidFill>
                <a:latin typeface="Arial"/>
                <a:ea typeface="Arial Unicode MS"/>
                <a:cs typeface="Arial Unicode MS"/>
              </a:rPr>
              <a:t> (SAP </a:t>
            </a:r>
            <a:r>
              <a:rPr lang="ru-RU" sz="1200" b="0" i="0" dirty="0" err="1" smtClean="0">
                <a:solidFill>
                  <a:srgbClr val="000000">
                    <a:lumMod val="75000"/>
                    <a:lumOff val="25000"/>
                  </a:srgbClr>
                </a:solidFill>
                <a:latin typeface="Arial"/>
                <a:ea typeface="Arial Unicode MS"/>
                <a:cs typeface="Arial Unicode MS"/>
              </a:rPr>
              <a:t>NetWeaver</a:t>
            </a:r>
            <a:r>
              <a:rPr lang="ru-RU" sz="1200" b="0" i="0" dirty="0" smtClean="0">
                <a:solidFill>
                  <a:srgbClr val="000000">
                    <a:lumMod val="75000"/>
                    <a:lumOff val="25000"/>
                  </a:srgbClr>
                </a:solidFill>
                <a:latin typeface="Arial"/>
                <a:ea typeface="Arial Unicode MS"/>
                <a:cs typeface="Arial Unicode MS"/>
              </a:rPr>
              <a:t> BW) и систем сторонних производителей</a:t>
            </a:r>
          </a:p>
          <a:p>
            <a:pPr marL="173736" indent="-173736" algn="l" defTabSz="914400">
              <a:spcBef>
                <a:spcPts val="1625"/>
              </a:spcBef>
              <a:buNone/>
            </a:pPr>
            <a:r>
              <a:rPr lang="ru-RU" sz="1100" b="1" i="0" dirty="0" smtClean="0">
                <a:solidFill>
                  <a:srgbClr val="44697D"/>
                </a:solidFill>
                <a:latin typeface="Arial"/>
                <a:ea typeface="Arial Unicode MS"/>
                <a:cs typeface="Arial Unicode MS"/>
              </a:rPr>
              <a:t>Возможности</a:t>
            </a:r>
          </a:p>
          <a:p>
            <a:pPr marL="228600" lvl="2" indent="-228600" algn="l" defTabSz="914400">
              <a:spcBef>
                <a:spcPts val="600"/>
              </a:spcBef>
              <a:buClr>
                <a:srgbClr val="F0AB00"/>
              </a:buClr>
              <a:buSzPct val="100000"/>
              <a:buFont typeface="Arial"/>
              <a:buChar char="■"/>
            </a:pPr>
            <a:r>
              <a:rPr lang="ru-RU" sz="1200" b="1" i="0" dirty="0" smtClean="0">
                <a:solidFill>
                  <a:srgbClr val="000000">
                    <a:lumMod val="75000"/>
                    <a:lumOff val="25000"/>
                  </a:srgbClr>
                </a:solidFill>
                <a:latin typeface="Arial"/>
                <a:ea typeface="Arial Unicode MS"/>
                <a:cs typeface="Arial Unicode MS"/>
              </a:rPr>
              <a:t>Анализ информации в режиме реального времени </a:t>
            </a:r>
            <a:r>
              <a:rPr lang="ru-RU" sz="1200" b="0" i="0" dirty="0" smtClean="0">
                <a:solidFill>
                  <a:srgbClr val="000000">
                    <a:lumMod val="75000"/>
                    <a:lumOff val="25000"/>
                  </a:srgbClr>
                </a:solidFill>
                <a:latin typeface="Arial"/>
                <a:ea typeface="Arial Unicode MS"/>
                <a:cs typeface="Arial Unicode MS"/>
              </a:rPr>
              <a:t>с беспрецедентной скоростью с использованием больших объемов </a:t>
            </a:r>
            <a:r>
              <a:rPr lang="ru-RU" sz="1200" b="0" i="0" dirty="0" err="1" smtClean="0">
                <a:solidFill>
                  <a:srgbClr val="000000">
                    <a:lumMod val="75000"/>
                    <a:lumOff val="25000"/>
                  </a:srgbClr>
                </a:solidFill>
                <a:latin typeface="Arial"/>
                <a:ea typeface="Arial Unicode MS"/>
                <a:cs typeface="Arial Unicode MS"/>
              </a:rPr>
              <a:t>неагрегированных</a:t>
            </a:r>
            <a:r>
              <a:rPr lang="ru-RU" sz="1200" b="0" i="0" dirty="0" smtClean="0">
                <a:solidFill>
                  <a:srgbClr val="000000">
                    <a:lumMod val="75000"/>
                    <a:lumOff val="25000"/>
                  </a:srgbClr>
                </a:solidFill>
                <a:latin typeface="Arial"/>
                <a:ea typeface="Arial Unicode MS"/>
                <a:cs typeface="Arial Unicode MS"/>
              </a:rPr>
              <a:t> данных</a:t>
            </a:r>
          </a:p>
          <a:p>
            <a:pPr marL="228600" lvl="2" indent="-228600" algn="l" defTabSz="914400">
              <a:spcBef>
                <a:spcPts val="600"/>
              </a:spcBef>
              <a:buClr>
                <a:srgbClr val="F0AB00"/>
              </a:buClr>
              <a:buSzPct val="100000"/>
              <a:buFont typeface="Arial"/>
              <a:buChar char="■"/>
            </a:pPr>
            <a:r>
              <a:rPr lang="ru-RU" sz="1200" b="1" i="0" dirty="0" smtClean="0">
                <a:solidFill>
                  <a:srgbClr val="000000">
                    <a:lumMod val="75000"/>
                    <a:lumOff val="25000"/>
                  </a:srgbClr>
                </a:solidFill>
                <a:latin typeface="Arial"/>
                <a:ea typeface="Arial Unicode MS"/>
                <a:cs typeface="Arial Unicode MS"/>
              </a:rPr>
              <a:t>Создание гибких моделей аналитики </a:t>
            </a:r>
            <a:r>
              <a:rPr lang="ru-RU" sz="1200" b="0" i="0" dirty="0" smtClean="0">
                <a:solidFill>
                  <a:srgbClr val="000000">
                    <a:lumMod val="75000"/>
                    <a:lumOff val="25000"/>
                  </a:srgbClr>
                </a:solidFill>
                <a:latin typeface="Arial"/>
                <a:ea typeface="Arial Unicode MS"/>
                <a:cs typeface="Arial Unicode MS"/>
              </a:rPr>
              <a:t>на основе данных по бизнесу, полученных в режиме реального времени и с учетом прошедших периодов</a:t>
            </a:r>
          </a:p>
          <a:p>
            <a:pPr marL="228600" lvl="2" indent="-228600" algn="l" defTabSz="914400">
              <a:spcBef>
                <a:spcPts val="600"/>
              </a:spcBef>
              <a:buClr>
                <a:srgbClr val="F0AB00"/>
              </a:buClr>
              <a:buSzPct val="100000"/>
              <a:buFont typeface="Arial"/>
              <a:buChar char="■"/>
            </a:pPr>
            <a:r>
              <a:rPr lang="ru-RU" sz="1200" b="1" i="0" dirty="0" smtClean="0">
                <a:solidFill>
                  <a:srgbClr val="000000">
                    <a:lumMod val="75000"/>
                    <a:lumOff val="25000"/>
                  </a:srgbClr>
                </a:solidFill>
                <a:latin typeface="Arial"/>
                <a:ea typeface="Arial Unicode MS"/>
                <a:cs typeface="Arial Unicode MS"/>
              </a:rPr>
              <a:t>Основа для новой категории приложений, </a:t>
            </a:r>
            <a:r>
              <a:rPr lang="ru-RU" sz="1200" b="0" i="0" dirty="0" smtClean="0">
                <a:solidFill>
                  <a:srgbClr val="000000">
                    <a:lumMod val="75000"/>
                    <a:lumOff val="25000"/>
                  </a:srgbClr>
                </a:solidFill>
                <a:latin typeface="Arial"/>
                <a:ea typeface="Arial Unicode MS"/>
                <a:cs typeface="Arial Unicode MS"/>
              </a:rPr>
              <a:t>которые значительно превзойдут аналогичные решения </a:t>
            </a:r>
            <a:r>
              <a:rPr lang="en-US" sz="1200" b="0" i="0" dirty="0" smtClean="0">
                <a:solidFill>
                  <a:srgbClr val="000000">
                    <a:lumMod val="75000"/>
                    <a:lumOff val="25000"/>
                  </a:srgbClr>
                </a:solidFill>
                <a:latin typeface="Arial"/>
                <a:ea typeface="Arial Unicode MS"/>
                <a:cs typeface="Arial Unicode MS"/>
              </a:rPr>
              <a:t/>
            </a:r>
            <a:br>
              <a:rPr lang="en-US" sz="1200" b="0" i="0" dirty="0" smtClean="0">
                <a:solidFill>
                  <a:srgbClr val="000000">
                    <a:lumMod val="75000"/>
                    <a:lumOff val="25000"/>
                  </a:srgbClr>
                </a:solidFill>
                <a:latin typeface="Arial"/>
                <a:ea typeface="Arial Unicode MS"/>
                <a:cs typeface="Arial Unicode MS"/>
              </a:rPr>
            </a:br>
            <a:r>
              <a:rPr lang="ru-RU" sz="1200" b="0" i="0" dirty="0" smtClean="0">
                <a:solidFill>
                  <a:srgbClr val="000000">
                    <a:lumMod val="75000"/>
                    <a:lumOff val="25000"/>
                  </a:srgbClr>
                </a:solidFill>
                <a:latin typeface="Arial"/>
                <a:ea typeface="Arial Unicode MS"/>
                <a:cs typeface="Arial Unicode MS"/>
              </a:rPr>
              <a:t>по производительности (например, приложения по планированию и моделированию</a:t>
            </a:r>
          </a:p>
          <a:p>
            <a:pPr marL="228600" lvl="2" indent="-228600" algn="l" defTabSz="914400">
              <a:spcBef>
                <a:spcPts val="600"/>
              </a:spcBef>
              <a:buClr>
                <a:srgbClr val="F0AB00"/>
              </a:buClr>
              <a:buSzPct val="100000"/>
              <a:buFont typeface="Arial"/>
              <a:buChar char="■"/>
            </a:pPr>
            <a:r>
              <a:rPr lang="ru-RU" sz="1200" b="1" i="0" dirty="0" smtClean="0">
                <a:solidFill>
                  <a:srgbClr val="000000">
                    <a:lumMod val="75000"/>
                    <a:lumOff val="25000"/>
                  </a:srgbClr>
                </a:solidFill>
                <a:latin typeface="Arial"/>
                <a:ea typeface="Arial Unicode MS"/>
                <a:cs typeface="Arial Unicode MS"/>
              </a:rPr>
              <a:t>Сокращение дублирования данных</a:t>
            </a:r>
            <a:endParaRPr lang="ru-RU" sz="1200" b="1" i="0" dirty="0">
              <a:solidFill>
                <a:srgbClr val="000000">
                  <a:lumMod val="75000"/>
                  <a:lumOff val="25000"/>
                </a:srgbClr>
              </a:solidFill>
              <a:latin typeface="Arial"/>
              <a:ea typeface="Arial Unicode MS"/>
              <a:cs typeface="Arial Unicode MS"/>
            </a:endParaRPr>
          </a:p>
        </p:txBody>
      </p:sp>
      <p:sp>
        <p:nvSpPr>
          <p:cNvPr id="3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Аналитический комплекс SAP на основе технологии вычислений в памяти (SAP HANA™)</a:t>
            </a:r>
            <a:br>
              <a:rPr lang="ru-RU" sz="2400" b="1" i="0" smtClean="0">
                <a:solidFill>
                  <a:srgbClr val="666666"/>
                </a:solidFill>
                <a:latin typeface="Arial"/>
                <a:ea typeface="+mj-ea"/>
                <a:cs typeface="+mj-cs"/>
              </a:rPr>
            </a:br>
            <a:r>
              <a:rPr lang="ru-RU" sz="2000" b="0" i="0" smtClean="0">
                <a:solidFill>
                  <a:srgbClr val="666666"/>
                </a:solidFill>
                <a:latin typeface="Arial"/>
                <a:ea typeface="+mj-ea"/>
                <a:cs typeface="+mj-cs"/>
              </a:rPr>
              <a:t>Архитектура</a:t>
            </a:r>
            <a:endParaRPr lang="ru-RU" sz="2000" b="0" i="0">
              <a:solidFill>
                <a:srgbClr val="666666"/>
              </a:solidFill>
              <a:latin typeface="Arial"/>
              <a:ea typeface="+mj-ea"/>
              <a:cs typeface="+mj-cs"/>
            </a:endParaRPr>
          </a:p>
        </p:txBody>
      </p:sp>
      <p:grpSp>
        <p:nvGrpSpPr>
          <p:cNvPr id="2" name="Group 42"/>
          <p:cNvGrpSpPr>
            <a:grpSpLocks noChangeAspect="1"/>
          </p:cNvGrpSpPr>
          <p:nvPr/>
        </p:nvGrpSpPr>
        <p:grpSpPr>
          <a:xfrm rot="2700000">
            <a:off x="8371885" y="480679"/>
            <a:ext cx="673487" cy="648157"/>
            <a:chOff x="4462585" y="1539567"/>
            <a:chExt cx="1195753" cy="1195753"/>
          </a:xfrm>
          <a:effectLst/>
        </p:grpSpPr>
        <p:grpSp>
          <p:nvGrpSpPr>
            <p:cNvPr id="3" name="Group 29"/>
            <p:cNvGrpSpPr/>
            <p:nvPr/>
          </p:nvGrpSpPr>
          <p:grpSpPr>
            <a:xfrm>
              <a:off x="4462585" y="1737487"/>
              <a:ext cx="1195753" cy="799734"/>
              <a:chOff x="4462585" y="1570892"/>
              <a:chExt cx="1195753" cy="799734"/>
            </a:xfrm>
          </p:grpSpPr>
          <p:cxnSp>
            <p:nvCxnSpPr>
              <p:cNvPr id="69" name="Straight Connector 68"/>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4" name="Group 30"/>
            <p:cNvGrpSpPr/>
            <p:nvPr/>
          </p:nvGrpSpPr>
          <p:grpSpPr>
            <a:xfrm rot="16200000">
              <a:off x="4462675" y="1737577"/>
              <a:ext cx="1195753" cy="799734"/>
              <a:chOff x="4462585" y="1570892"/>
              <a:chExt cx="1195753" cy="799734"/>
            </a:xfrm>
          </p:grpSpPr>
          <p:cxnSp>
            <p:nvCxnSpPr>
              <p:cNvPr id="58" name="Straight Connector 57"/>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bwMode="gray">
            <a:xfrm>
              <a:off x="4613104" y="1659121"/>
              <a:ext cx="922283" cy="925541"/>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lIns="90000" tIns="72000" rIns="90000" bIns="72000" rtlCol="0" anchor="ctr"/>
            <a:lstStyle/>
            <a:p>
              <a:pPr algn="ctr" defTabSz="914400">
                <a:spcBef>
                  <a:spcPts val="0"/>
                </a:spcBef>
                <a:buNone/>
              </a:pPr>
              <a:r>
                <a:rPr lang="ru-RU" sz="800" b="1" i="0" smtClean="0">
                  <a:solidFill>
                    <a:srgbClr val="000000"/>
                  </a:solidFill>
                  <a:latin typeface="Arial"/>
                  <a:ea typeface="Arial Unicode MS"/>
                  <a:cs typeface="Arial Unicode MS"/>
                </a:rPr>
                <a:t>SAP </a:t>
              </a:r>
            </a:p>
            <a:p>
              <a:pPr algn="ctr" defTabSz="914400">
                <a:spcBef>
                  <a:spcPts val="0"/>
                </a:spcBef>
                <a:buNone/>
              </a:pPr>
              <a:r>
                <a:rPr lang="ru-RU" sz="800" b="1" i="0" smtClean="0">
                  <a:solidFill>
                    <a:srgbClr val="000000"/>
                  </a:solidFill>
                  <a:latin typeface="Arial"/>
                  <a:ea typeface="Arial Unicode MS"/>
                  <a:cs typeface="Arial Unicode MS"/>
                </a:rPr>
                <a:t>HANA</a:t>
              </a:r>
              <a:endParaRPr lang="ru-RU" sz="800" b="1" i="0">
                <a:solidFill>
                  <a:srgbClr val="000000"/>
                </a:solidFill>
                <a:latin typeface="Arial"/>
                <a:ea typeface="Arial Unicode MS"/>
                <a:cs typeface="Arial Unicode MS"/>
              </a:endParaRPr>
            </a:p>
          </p:txBody>
        </p:sp>
      </p:grpSp>
      <p:sp>
        <p:nvSpPr>
          <p:cNvPr id="82" name="AutoShape 28"/>
          <p:cNvSpPr>
            <a:spLocks noChangeArrowheads="1"/>
          </p:cNvSpPr>
          <p:nvPr/>
        </p:nvSpPr>
        <p:spPr bwMode="gray">
          <a:xfrm>
            <a:off x="606372" y="2273000"/>
            <a:ext cx="3243223" cy="3074803"/>
          </a:xfrm>
          <a:prstGeom prst="roundRect">
            <a:avLst>
              <a:gd name="adj" fmla="val 0"/>
            </a:avLst>
          </a:prstGeom>
          <a:gradFill>
            <a:gsLst>
              <a:gs pos="0">
                <a:schemeClr val="bg1">
                  <a:lumMod val="85000"/>
                </a:schemeClr>
              </a:gs>
              <a:gs pos="39000">
                <a:schemeClr val="bg1"/>
              </a:gs>
              <a:gs pos="66000">
                <a:schemeClr val="bg1">
                  <a:lumMod val="75000"/>
                </a:schemeClr>
              </a:gs>
              <a:gs pos="82000">
                <a:schemeClr val="bg1">
                  <a:lumMod val="85000"/>
                </a:schemeClr>
              </a:gs>
              <a:gs pos="100000">
                <a:schemeClr val="bg1">
                  <a:lumMod val="75000"/>
                </a:schemeClr>
              </a:gs>
            </a:gsLst>
            <a:lin ang="2700000" scaled="1"/>
          </a:gradFill>
          <a:ln w="12700" algn="ctr">
            <a:solidFill>
              <a:schemeClr val="bg1">
                <a:lumMod val="85000"/>
              </a:schemeClr>
            </a:solidFill>
            <a:round/>
            <a:headEnd/>
            <a:tailEnd/>
          </a:ln>
          <a:effectLst/>
          <a:scene3d>
            <a:camera prst="obliqueTopRight"/>
            <a:lightRig rig="threePt" dir="t"/>
          </a:scene3d>
          <a:sp3d extrusionH="254000" prstMaterial="softEdge">
            <a:bevelT w="19050" h="57150"/>
          </a:sp3d>
        </p:spPr>
        <p:txBody>
          <a:bodyPr tIns="91440" bIns="91440" anchor="ctr"/>
          <a:lstStyle/>
          <a:p>
            <a:pPr>
              <a:buFont typeface="Wingdings" pitchFamily="2" charset="2"/>
              <a:buNone/>
              <a:defRPr/>
            </a:pPr>
            <a:endParaRPr lang="ru-RU" sz="1400" b="1">
              <a:solidFill>
                <a:srgbClr val="000000"/>
              </a:solidFill>
              <a:latin typeface="Arial" charset="0"/>
              <a:ea typeface="Arial Unicode MS" pitchFamily="34" charset="-128"/>
              <a:cs typeface="Arial Unicode MS" pitchFamily="34" charset="-128"/>
            </a:endParaRPr>
          </a:p>
        </p:txBody>
      </p:sp>
      <p:sp>
        <p:nvSpPr>
          <p:cNvPr id="83" name="AutoShape 20"/>
          <p:cNvSpPr>
            <a:spLocks noChangeArrowheads="1"/>
          </p:cNvSpPr>
          <p:nvPr/>
        </p:nvSpPr>
        <p:spPr bwMode="gray">
          <a:xfrm>
            <a:off x="734621" y="2512750"/>
            <a:ext cx="2996718" cy="2672775"/>
          </a:xfrm>
          <a:prstGeom prst="roundRect">
            <a:avLst>
              <a:gd name="adj" fmla="val 0"/>
            </a:avLst>
          </a:prstGeom>
          <a:gradFill rotWithShape="1">
            <a:gsLst>
              <a:gs pos="0">
                <a:schemeClr val="accent3">
                  <a:lumMod val="40000"/>
                  <a:lumOff val="60000"/>
                </a:schemeClr>
              </a:gs>
              <a:gs pos="100000">
                <a:schemeClr val="tx2">
                  <a:lumMod val="60000"/>
                  <a:lumOff val="40000"/>
                </a:schemeClr>
              </a:gs>
            </a:gsLst>
            <a:lin ang="2700000" scaled="1"/>
          </a:grad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a:bevelT w="19050" h="57150"/>
          </a:sp3d>
        </p:spPr>
        <p:txBody>
          <a:bodyPr tIns="91440" bIns="91440" anchor="ctr"/>
          <a:lstStyle/>
          <a:p>
            <a:pPr algn="ctr">
              <a:defRPr/>
            </a:pPr>
            <a:endParaRPr lang="ru-RU" sz="1000" b="1">
              <a:solidFill>
                <a:srgbClr val="FFFFFF"/>
              </a:solidFill>
              <a:latin typeface="Arial" charset="0"/>
              <a:ea typeface="Arial Unicode MS" pitchFamily="34" charset="-128"/>
              <a:cs typeface="Arial Unicode MS" pitchFamily="34" charset="-128"/>
            </a:endParaRPr>
          </a:p>
        </p:txBody>
      </p:sp>
      <p:sp>
        <p:nvSpPr>
          <p:cNvPr id="84" name="AutoShape 26"/>
          <p:cNvSpPr>
            <a:spLocks noChangeArrowheads="1"/>
          </p:cNvSpPr>
          <p:nvPr/>
        </p:nvSpPr>
        <p:spPr bwMode="gray">
          <a:xfrm>
            <a:off x="2398775" y="1440554"/>
            <a:ext cx="1520089" cy="395201"/>
          </a:xfrm>
          <a:prstGeom prst="roundRect">
            <a:avLst>
              <a:gd name="adj" fmla="val 0"/>
            </a:avLst>
          </a:prstGeom>
          <a:gradFill rotWithShape="1">
            <a:gsLst>
              <a:gs pos="0">
                <a:srgbClr val="FFE8AF"/>
              </a:gs>
              <a:gs pos="100000">
                <a:srgbClr val="FFBC13"/>
              </a:gs>
            </a:gsLst>
            <a:lin ang="2700000" scaled="1"/>
          </a:gradFill>
          <a:ln w="12700" algn="ctr">
            <a:noFill/>
            <a:round/>
            <a:headEnd/>
            <a:tailEnd/>
          </a:ln>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000000"/>
              </a:solidFill>
              <a:latin typeface="Arial" charset="0"/>
              <a:ea typeface="Arial Unicode MS" pitchFamily="34" charset="-128"/>
              <a:cs typeface="Arial Unicode MS" pitchFamily="34" charset="-128"/>
            </a:endParaRPr>
          </a:p>
        </p:txBody>
      </p:sp>
      <p:sp>
        <p:nvSpPr>
          <p:cNvPr id="85" name="AutoShape 26"/>
          <p:cNvSpPr>
            <a:spLocks noChangeArrowheads="1"/>
          </p:cNvSpPr>
          <p:nvPr/>
        </p:nvSpPr>
        <p:spPr bwMode="gray">
          <a:xfrm>
            <a:off x="567712" y="1440554"/>
            <a:ext cx="1755324" cy="395201"/>
          </a:xfrm>
          <a:prstGeom prst="roundRect">
            <a:avLst>
              <a:gd name="adj" fmla="val 0"/>
            </a:avLst>
          </a:prstGeom>
          <a:gradFill rotWithShape="1">
            <a:gsLst>
              <a:gs pos="0">
                <a:srgbClr val="FFE8AF"/>
              </a:gs>
              <a:gs pos="100000">
                <a:srgbClr val="FFBC13"/>
              </a:gs>
            </a:gsLst>
            <a:lin ang="2700000" scaled="1"/>
          </a:gradFill>
          <a:ln w="12700" algn="ctr">
            <a:noFill/>
            <a:round/>
            <a:headEnd/>
            <a:tailEnd/>
          </a:ln>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000000"/>
              </a:solidFill>
              <a:latin typeface="Arial" charset="0"/>
              <a:ea typeface="Arial Unicode MS" pitchFamily="34" charset="-128"/>
              <a:cs typeface="Arial Unicode MS" pitchFamily="34" charset="-128"/>
            </a:endParaRPr>
          </a:p>
        </p:txBody>
      </p:sp>
      <p:sp>
        <p:nvSpPr>
          <p:cNvPr id="86" name="Rectangle 85"/>
          <p:cNvSpPr/>
          <p:nvPr/>
        </p:nvSpPr>
        <p:spPr bwMode="gray">
          <a:xfrm>
            <a:off x="2442594" y="1921084"/>
            <a:ext cx="453970" cy="253916"/>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ru-RU" sz="1050" b="0" i="0" smtClean="0">
                <a:solidFill>
                  <a:srgbClr val="CCCCCC">
                    <a:lumMod val="25000"/>
                  </a:srgbClr>
                </a:solidFill>
                <a:latin typeface="Arial"/>
                <a:ea typeface="Arial Unicode MS"/>
                <a:cs typeface="Arial Unicode MS"/>
              </a:rPr>
              <a:t>SQL</a:t>
            </a:r>
            <a:endParaRPr lang="ru-RU" sz="1050" b="0" i="0">
              <a:solidFill>
                <a:srgbClr val="CCCCCC">
                  <a:lumMod val="25000"/>
                </a:srgbClr>
              </a:solidFill>
              <a:latin typeface="Arial"/>
              <a:ea typeface="Arial Unicode MS"/>
              <a:cs typeface="Arial Unicode MS"/>
            </a:endParaRPr>
          </a:p>
        </p:txBody>
      </p:sp>
      <p:sp>
        <p:nvSpPr>
          <p:cNvPr id="87" name="Rectangle 86"/>
          <p:cNvSpPr/>
          <p:nvPr/>
        </p:nvSpPr>
        <p:spPr bwMode="gray">
          <a:xfrm>
            <a:off x="3033340" y="1921084"/>
            <a:ext cx="484428" cy="253916"/>
          </a:xfrm>
          <a:prstGeom prst="rect">
            <a:avLst/>
          </a:prstGeom>
          <a:scene3d>
            <a:camera prst="orthographicFront"/>
            <a:lightRig rig="threePt" dir="t"/>
          </a:scene3d>
          <a:sp3d prstMaterial="softEdge">
            <a:bevelT w="19050" h="57150"/>
          </a:sp3d>
        </p:spPr>
        <p:txBody>
          <a:bodyPr wrap="none">
            <a:spAutoFit/>
          </a:bodyPr>
          <a:lstStyle/>
          <a:p>
            <a:pPr algn="r" defTabSz="914400">
              <a:buNone/>
            </a:pPr>
            <a:r>
              <a:rPr lang="ru-RU" sz="1050" b="0" i="0" smtClean="0">
                <a:solidFill>
                  <a:srgbClr val="CCCCCC">
                    <a:lumMod val="25000"/>
                  </a:srgbClr>
                </a:solidFill>
                <a:latin typeface="Arial"/>
                <a:ea typeface="Arial Unicode MS"/>
                <a:cs typeface="Arial Unicode MS"/>
              </a:rPr>
              <a:t>MDX</a:t>
            </a:r>
            <a:endParaRPr lang="ru-RU" sz="1050" b="0" i="0">
              <a:solidFill>
                <a:srgbClr val="CCCCCC">
                  <a:lumMod val="25000"/>
                </a:srgbClr>
              </a:solidFill>
              <a:latin typeface="Arial"/>
              <a:ea typeface="Arial Unicode MS"/>
              <a:cs typeface="Arial Unicode MS"/>
            </a:endParaRPr>
          </a:p>
        </p:txBody>
      </p:sp>
      <p:sp>
        <p:nvSpPr>
          <p:cNvPr id="88" name="Rectangle 87"/>
          <p:cNvSpPr/>
          <p:nvPr/>
        </p:nvSpPr>
        <p:spPr bwMode="gray">
          <a:xfrm>
            <a:off x="1715790" y="1921084"/>
            <a:ext cx="498855" cy="253916"/>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ru-RU" sz="1050" b="0" i="0" smtClean="0">
                <a:solidFill>
                  <a:srgbClr val="CCCCCC">
                    <a:lumMod val="25000"/>
                  </a:srgbClr>
                </a:solidFill>
                <a:latin typeface="Arial"/>
                <a:ea typeface="Arial Unicode MS"/>
                <a:cs typeface="Arial Unicode MS"/>
              </a:rPr>
              <a:t>BICS</a:t>
            </a:r>
            <a:endParaRPr lang="ru-RU" sz="1050" b="0" i="0">
              <a:solidFill>
                <a:srgbClr val="CCCCCC">
                  <a:lumMod val="25000"/>
                </a:srgbClr>
              </a:solidFill>
              <a:latin typeface="Arial"/>
              <a:ea typeface="Arial Unicode MS"/>
              <a:cs typeface="Arial Unicode MS"/>
            </a:endParaRPr>
          </a:p>
        </p:txBody>
      </p:sp>
      <p:sp>
        <p:nvSpPr>
          <p:cNvPr id="89" name="Up-Down Arrow 88"/>
          <p:cNvSpPr/>
          <p:nvPr/>
        </p:nvSpPr>
        <p:spPr bwMode="gray">
          <a:xfrm>
            <a:off x="2842821" y="1874363"/>
            <a:ext cx="140832" cy="587267"/>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sp>
        <p:nvSpPr>
          <p:cNvPr id="90" name="Up-Down Arrow 89"/>
          <p:cNvSpPr/>
          <p:nvPr/>
        </p:nvSpPr>
        <p:spPr bwMode="gray">
          <a:xfrm>
            <a:off x="3420972" y="1874363"/>
            <a:ext cx="140832" cy="587267"/>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sp>
        <p:nvSpPr>
          <p:cNvPr id="91" name="Up-Down Arrow 90"/>
          <p:cNvSpPr/>
          <p:nvPr/>
        </p:nvSpPr>
        <p:spPr bwMode="gray">
          <a:xfrm>
            <a:off x="1666691" y="1874363"/>
            <a:ext cx="140832" cy="587267"/>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sp>
        <p:nvSpPr>
          <p:cNvPr id="92" name="AutoShape 20"/>
          <p:cNvSpPr>
            <a:spLocks noChangeArrowheads="1"/>
          </p:cNvSpPr>
          <p:nvPr/>
        </p:nvSpPr>
        <p:spPr bwMode="gray">
          <a:xfrm>
            <a:off x="860035" y="3516573"/>
            <a:ext cx="2773038" cy="865498"/>
          </a:xfrm>
          <a:prstGeom prst="roundRect">
            <a:avLst>
              <a:gd name="adj" fmla="val 0"/>
            </a:avLst>
          </a:prstGeom>
          <a:gradFill rotWithShape="1">
            <a:gsLst>
              <a:gs pos="0">
                <a:srgbClr val="4E7890"/>
              </a:gs>
              <a:gs pos="100000">
                <a:srgbClr val="314B59"/>
              </a:gs>
            </a:gsLst>
            <a:lin ang="2700000" scaled="1"/>
          </a:grad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FFFFFF"/>
              </a:solidFill>
              <a:latin typeface="Arial" charset="0"/>
              <a:ea typeface="Arial Unicode MS" pitchFamily="34" charset="-128"/>
              <a:cs typeface="Arial Unicode MS" pitchFamily="34" charset="-128"/>
            </a:endParaRPr>
          </a:p>
        </p:txBody>
      </p:sp>
      <p:sp>
        <p:nvSpPr>
          <p:cNvPr id="93" name="AutoShape 20"/>
          <p:cNvSpPr>
            <a:spLocks noChangeArrowheads="1"/>
          </p:cNvSpPr>
          <p:nvPr/>
        </p:nvSpPr>
        <p:spPr bwMode="gray">
          <a:xfrm>
            <a:off x="860036" y="2832070"/>
            <a:ext cx="2786584" cy="605743"/>
          </a:xfrm>
          <a:prstGeom prst="roundRect">
            <a:avLst>
              <a:gd name="adj" fmla="val 0"/>
            </a:avLst>
          </a:prstGeom>
          <a:gradFill rotWithShape="1">
            <a:gsLst>
              <a:gs pos="0">
                <a:srgbClr val="4E7890"/>
              </a:gs>
              <a:gs pos="100000">
                <a:srgbClr val="314B59"/>
              </a:gs>
            </a:gsLst>
            <a:lin ang="2700000" scaled="1"/>
          </a:grad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a:bevelT w="19050" h="57150"/>
          </a:sp3d>
        </p:spPr>
        <p:txBody>
          <a:bodyPr tIns="91440" bIns="91440" anchor="ctr"/>
          <a:lstStyle/>
          <a:p>
            <a:pPr algn="ctr">
              <a:lnSpc>
                <a:spcPts val="1200"/>
              </a:lnSpc>
              <a:defRPr/>
            </a:pPr>
            <a:endParaRPr lang="ru-RU" sz="1000" b="1">
              <a:solidFill>
                <a:srgbClr val="FFFFFF"/>
              </a:solidFill>
              <a:latin typeface="Arial" charset="0"/>
              <a:ea typeface="Arial Unicode MS" pitchFamily="34" charset="-128"/>
              <a:cs typeface="Arial Unicode MS" pitchFamily="34" charset="-128"/>
            </a:endParaRPr>
          </a:p>
        </p:txBody>
      </p:sp>
      <p:sp>
        <p:nvSpPr>
          <p:cNvPr id="94" name="AutoShape 20"/>
          <p:cNvSpPr>
            <a:spLocks noChangeArrowheads="1"/>
          </p:cNvSpPr>
          <p:nvPr/>
        </p:nvSpPr>
        <p:spPr bwMode="gray">
          <a:xfrm>
            <a:off x="860035" y="4479045"/>
            <a:ext cx="1319360" cy="605743"/>
          </a:xfrm>
          <a:prstGeom prst="roundRect">
            <a:avLst>
              <a:gd name="adj" fmla="val 0"/>
            </a:avLst>
          </a:prstGeom>
          <a:gradFill rotWithShape="1">
            <a:gsLst>
              <a:gs pos="0">
                <a:srgbClr val="4E7890"/>
              </a:gs>
              <a:gs pos="100000">
                <a:srgbClr val="314B59"/>
              </a:gs>
            </a:gsLst>
            <a:lin ang="2700000" scaled="1"/>
          </a:grad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a:bevelT w="19050" h="57150"/>
          </a:sp3d>
        </p:spPr>
        <p:txBody>
          <a:bodyPr tIns="91440" bIns="91440" anchor="ctr"/>
          <a:lstStyle/>
          <a:p>
            <a:pPr algn="ctr">
              <a:lnSpc>
                <a:spcPts val="1200"/>
              </a:lnSpc>
              <a:defRPr/>
            </a:pPr>
            <a:endParaRPr lang="ru-RU" sz="1000" b="1" smtClean="0">
              <a:solidFill>
                <a:srgbClr val="FFFFFF"/>
              </a:solidFill>
              <a:latin typeface="Arial" charset="0"/>
              <a:ea typeface="Arial Unicode MS" pitchFamily="34" charset="-128"/>
              <a:cs typeface="Arial Unicode MS" pitchFamily="34" charset="-128"/>
            </a:endParaRPr>
          </a:p>
        </p:txBody>
      </p:sp>
      <p:sp>
        <p:nvSpPr>
          <p:cNvPr id="95" name="AutoShape 20"/>
          <p:cNvSpPr>
            <a:spLocks noChangeArrowheads="1"/>
          </p:cNvSpPr>
          <p:nvPr/>
        </p:nvSpPr>
        <p:spPr bwMode="gray">
          <a:xfrm>
            <a:off x="2330490" y="4479045"/>
            <a:ext cx="1302583" cy="605743"/>
          </a:xfrm>
          <a:prstGeom prst="roundRect">
            <a:avLst>
              <a:gd name="adj" fmla="val 0"/>
            </a:avLst>
          </a:prstGeom>
          <a:gradFill rotWithShape="1">
            <a:gsLst>
              <a:gs pos="0">
                <a:srgbClr val="4E7890"/>
              </a:gs>
              <a:gs pos="100000">
                <a:srgbClr val="314B59"/>
              </a:gs>
            </a:gsLst>
            <a:lin ang="2700000" scaled="1"/>
          </a:grad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a:bevelT w="19050" h="57150"/>
          </a:sp3d>
        </p:spPr>
        <p:txBody>
          <a:bodyPr tIns="91440" bIns="91440" anchor="ctr"/>
          <a:lstStyle/>
          <a:p>
            <a:pPr algn="ctr">
              <a:lnSpc>
                <a:spcPts val="1200"/>
              </a:lnSpc>
              <a:defRPr/>
            </a:pPr>
            <a:endParaRPr lang="ru-RU" sz="1000" b="1" smtClean="0">
              <a:solidFill>
                <a:srgbClr val="FFFFFF"/>
              </a:solidFill>
              <a:latin typeface="Arial" charset="0"/>
              <a:ea typeface="Arial Unicode MS" pitchFamily="34" charset="-128"/>
              <a:cs typeface="Arial Unicode MS" pitchFamily="34" charset="-128"/>
            </a:endParaRPr>
          </a:p>
        </p:txBody>
      </p:sp>
      <p:cxnSp>
        <p:nvCxnSpPr>
          <p:cNvPr id="96" name="Straight Connector 95"/>
          <p:cNvCxnSpPr/>
          <p:nvPr/>
        </p:nvCxnSpPr>
        <p:spPr bwMode="gray">
          <a:xfrm rot="16200000" flipH="1">
            <a:off x="942834" y="5620413"/>
            <a:ext cx="193172" cy="0"/>
          </a:xfrm>
          <a:prstGeom prst="line">
            <a:avLst/>
          </a:prstGeom>
          <a:ln w="12700">
            <a:solidFill>
              <a:schemeClr val="accent2"/>
            </a:solidFill>
            <a:headEnd type="oval"/>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bwMode="gray">
          <a:xfrm flipV="1">
            <a:off x="1038745" y="5520452"/>
            <a:ext cx="2381943" cy="3375"/>
          </a:xfrm>
          <a:prstGeom prst="line">
            <a:avLst/>
          </a:prstGeom>
          <a:ln w="12700">
            <a:solidFill>
              <a:schemeClr val="accent2"/>
            </a:solidFill>
            <a:headEnd type="oval"/>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sp>
        <p:nvSpPr>
          <p:cNvPr id="98" name="AutoShape 26"/>
          <p:cNvSpPr>
            <a:spLocks noChangeArrowheads="1"/>
          </p:cNvSpPr>
          <p:nvPr/>
        </p:nvSpPr>
        <p:spPr bwMode="gray">
          <a:xfrm>
            <a:off x="1657651" y="5731572"/>
            <a:ext cx="1114218" cy="466840"/>
          </a:xfrm>
          <a:prstGeom prst="roundRect">
            <a:avLst>
              <a:gd name="adj" fmla="val 0"/>
            </a:avLst>
          </a:prstGeom>
          <a:gradFill rotWithShape="1">
            <a:gsLst>
              <a:gs pos="0">
                <a:srgbClr val="FFE8AF"/>
              </a:gs>
              <a:gs pos="100000">
                <a:srgbClr val="FFBC13"/>
              </a:gs>
            </a:gsLst>
            <a:lin ang="2700000" scaled="1"/>
          </a:gradFill>
          <a:ln w="12700" algn="ctr">
            <a:noFill/>
            <a:round/>
            <a:headEnd/>
            <a:tailEnd/>
          </a:ln>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000000"/>
              </a:solidFill>
              <a:latin typeface="Arial" charset="0"/>
              <a:ea typeface="Arial Unicode MS" pitchFamily="34" charset="-128"/>
              <a:cs typeface="Arial Unicode MS" pitchFamily="34" charset="-128"/>
            </a:endParaRPr>
          </a:p>
        </p:txBody>
      </p:sp>
      <p:sp>
        <p:nvSpPr>
          <p:cNvPr id="99" name="AutoShape 26"/>
          <p:cNvSpPr>
            <a:spLocks noChangeArrowheads="1"/>
          </p:cNvSpPr>
          <p:nvPr/>
        </p:nvSpPr>
        <p:spPr bwMode="gray">
          <a:xfrm>
            <a:off x="481932" y="5731572"/>
            <a:ext cx="1114218" cy="466840"/>
          </a:xfrm>
          <a:prstGeom prst="roundRect">
            <a:avLst>
              <a:gd name="adj" fmla="val 0"/>
            </a:avLst>
          </a:prstGeom>
          <a:gradFill rotWithShape="1">
            <a:gsLst>
              <a:gs pos="0">
                <a:srgbClr val="FFE8AF"/>
              </a:gs>
              <a:gs pos="100000">
                <a:srgbClr val="FFBC13"/>
              </a:gs>
            </a:gsLst>
            <a:lin ang="2700000" scaled="1"/>
          </a:gradFill>
          <a:ln w="12700" algn="ctr">
            <a:noFill/>
            <a:round/>
            <a:headEnd/>
            <a:tailEnd/>
          </a:ln>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000000"/>
              </a:solidFill>
              <a:latin typeface="Arial" charset="0"/>
              <a:ea typeface="Arial Unicode MS" pitchFamily="34" charset="-128"/>
              <a:cs typeface="Arial Unicode MS" pitchFamily="34" charset="-128"/>
            </a:endParaRPr>
          </a:p>
        </p:txBody>
      </p:sp>
      <p:sp>
        <p:nvSpPr>
          <p:cNvPr id="100" name="AutoShape 26"/>
          <p:cNvSpPr>
            <a:spLocks noChangeArrowheads="1"/>
          </p:cNvSpPr>
          <p:nvPr/>
        </p:nvSpPr>
        <p:spPr bwMode="gray">
          <a:xfrm>
            <a:off x="2844071" y="5731572"/>
            <a:ext cx="1114218" cy="466840"/>
          </a:xfrm>
          <a:prstGeom prst="roundRect">
            <a:avLst>
              <a:gd name="adj" fmla="val 0"/>
            </a:avLst>
          </a:prstGeom>
          <a:gradFill rotWithShape="1">
            <a:gsLst>
              <a:gs pos="0">
                <a:srgbClr val="FFE8AF"/>
              </a:gs>
              <a:gs pos="100000">
                <a:srgbClr val="FFBC13"/>
              </a:gs>
            </a:gsLst>
            <a:lin ang="2700000" scaled="1"/>
          </a:gradFill>
          <a:ln w="12700" algn="ctr">
            <a:noFill/>
            <a:round/>
            <a:headEnd/>
            <a:tailEnd/>
          </a:ln>
          <a:effectLst/>
          <a:scene3d>
            <a:camera prst="obliqueTopRight"/>
            <a:lightRig rig="threePt" dir="t"/>
          </a:scene3d>
          <a:sp3d prstMaterial="softEdge">
            <a:bevelT w="19050" h="57150"/>
          </a:sp3d>
        </p:spPr>
        <p:txBody>
          <a:bodyPr tIns="91440" bIns="91440" anchor="ctr"/>
          <a:lstStyle/>
          <a:p>
            <a:pPr algn="ctr">
              <a:buFont typeface="Wingdings" pitchFamily="2" charset="2"/>
              <a:buNone/>
              <a:defRPr/>
            </a:pPr>
            <a:endParaRPr lang="ru-RU" sz="1000" b="1">
              <a:solidFill>
                <a:srgbClr val="000000"/>
              </a:solidFill>
              <a:latin typeface="Arial" charset="0"/>
              <a:ea typeface="Arial Unicode MS" pitchFamily="34" charset="-128"/>
              <a:cs typeface="Arial Unicode MS" pitchFamily="34" charset="-128"/>
            </a:endParaRPr>
          </a:p>
        </p:txBody>
      </p:sp>
      <p:sp>
        <p:nvSpPr>
          <p:cNvPr id="101" name="Rectangle 100"/>
          <p:cNvSpPr/>
          <p:nvPr/>
        </p:nvSpPr>
        <p:spPr bwMode="gray">
          <a:xfrm>
            <a:off x="1180840" y="1921084"/>
            <a:ext cx="453970" cy="253916"/>
          </a:xfrm>
          <a:prstGeom prst="rect">
            <a:avLst/>
          </a:prstGeom>
          <a:scene3d>
            <a:camera prst="orthographicFront"/>
            <a:lightRig rig="threePt" dir="t"/>
          </a:scene3d>
          <a:sp3d prstMaterial="softEdge">
            <a:bevelT w="19050" h="57150"/>
          </a:sp3d>
        </p:spPr>
        <p:txBody>
          <a:bodyPr wrap="none">
            <a:spAutoFit/>
          </a:bodyPr>
          <a:lstStyle/>
          <a:p>
            <a:pPr algn="l" defTabSz="914400">
              <a:buNone/>
            </a:pPr>
            <a:r>
              <a:rPr lang="ru-RU" sz="1050" b="0" i="0" smtClean="0">
                <a:solidFill>
                  <a:srgbClr val="CCCCCC">
                    <a:lumMod val="25000"/>
                  </a:srgbClr>
                </a:solidFill>
                <a:latin typeface="Arial"/>
                <a:ea typeface="Arial Unicode MS"/>
                <a:cs typeface="Arial Unicode MS"/>
              </a:rPr>
              <a:t>SQL</a:t>
            </a:r>
            <a:endParaRPr lang="ru-RU" sz="1050" b="0" i="0">
              <a:solidFill>
                <a:srgbClr val="CCCCCC">
                  <a:lumMod val="25000"/>
                </a:srgbClr>
              </a:solidFill>
              <a:latin typeface="Arial"/>
              <a:ea typeface="Arial Unicode MS"/>
              <a:cs typeface="Arial Unicode MS"/>
            </a:endParaRPr>
          </a:p>
        </p:txBody>
      </p:sp>
      <p:sp>
        <p:nvSpPr>
          <p:cNvPr id="102" name="Up-Down Arrow 101"/>
          <p:cNvSpPr/>
          <p:nvPr/>
        </p:nvSpPr>
        <p:spPr bwMode="gray">
          <a:xfrm>
            <a:off x="1129532" y="1874363"/>
            <a:ext cx="140832" cy="587267"/>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cxnSp>
        <p:nvCxnSpPr>
          <p:cNvPr id="103" name="Straight Connector 102"/>
          <p:cNvCxnSpPr/>
          <p:nvPr/>
        </p:nvCxnSpPr>
        <p:spPr bwMode="gray">
          <a:xfrm rot="16200000" flipH="1">
            <a:off x="2122295" y="5620413"/>
            <a:ext cx="193172" cy="0"/>
          </a:xfrm>
          <a:prstGeom prst="line">
            <a:avLst/>
          </a:prstGeom>
          <a:ln w="12700">
            <a:solidFill>
              <a:schemeClr val="accent2"/>
            </a:solidFill>
            <a:headEnd type="oval"/>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gray">
          <a:xfrm rot="16200000" flipH="1">
            <a:off x="3308069" y="5620414"/>
            <a:ext cx="193172" cy="0"/>
          </a:xfrm>
          <a:prstGeom prst="line">
            <a:avLst/>
          </a:prstGeom>
          <a:ln w="12700">
            <a:solidFill>
              <a:schemeClr val="accent2"/>
            </a:solidFill>
            <a:headEnd type="oval"/>
            <a:tailEnd type="none"/>
          </a:ln>
          <a:scene3d>
            <a:camera prst="obliqueTopRight"/>
            <a:lightRig rig="threePt" dir="t"/>
          </a:scene3d>
          <a:sp3d prstMaterial="softEdge"/>
        </p:spPr>
        <p:style>
          <a:lnRef idx="1">
            <a:schemeClr val="accent1"/>
          </a:lnRef>
          <a:fillRef idx="0">
            <a:schemeClr val="accent1"/>
          </a:fillRef>
          <a:effectRef idx="0">
            <a:schemeClr val="accent1"/>
          </a:effectRef>
          <a:fontRef idx="minor">
            <a:schemeClr val="tx1"/>
          </a:fontRef>
        </p:style>
      </p:cxnSp>
      <p:sp>
        <p:nvSpPr>
          <p:cNvPr id="105" name="Up-Down Arrow 104"/>
          <p:cNvSpPr/>
          <p:nvPr/>
        </p:nvSpPr>
        <p:spPr bwMode="gray">
          <a:xfrm flipH="1">
            <a:off x="2898370" y="5083266"/>
            <a:ext cx="130844" cy="422471"/>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sp>
        <p:nvSpPr>
          <p:cNvPr id="106" name="Up-Down Arrow 105"/>
          <p:cNvSpPr/>
          <p:nvPr/>
        </p:nvSpPr>
        <p:spPr bwMode="gray">
          <a:xfrm flipH="1">
            <a:off x="819967" y="5083266"/>
            <a:ext cx="164019" cy="620848"/>
          </a:xfrm>
          <a:prstGeom prst="upDownArrow">
            <a:avLst>
              <a:gd name="adj1" fmla="val 25758"/>
              <a:gd name="adj2" fmla="val 50000"/>
            </a:avLst>
          </a:prstGeom>
          <a:solidFill>
            <a:schemeClr val="accent2">
              <a:lumMod val="75000"/>
            </a:schemeClr>
          </a:solidFill>
          <a:ln w="12700">
            <a:noFill/>
            <a:miter lim="800000"/>
            <a:headEnd/>
            <a:tailEnd/>
          </a:ln>
          <a:scene3d>
            <a:camera prst="obliqueTopRight"/>
            <a:lightRig rig="threePt" dir="t"/>
          </a:scene3d>
          <a:sp3d prstMaterial="softEdge"/>
        </p:spPr>
        <p:txBody>
          <a:bodyPr wrap="none" lIns="0" tIns="0" rIns="0" bIns="0" rtlCol="0" anchor="ctr"/>
          <a:lstStyle/>
          <a:p>
            <a:pPr marL="244475" marR="0" indent="-244475" algn="ctr" defTabSz="914400" eaLnBrk="1" fontAlgn="auto" latinLnBrk="0" hangingPunct="1">
              <a:lnSpc>
                <a:spcPct val="100000"/>
              </a:lnSpc>
              <a:spcBef>
                <a:spcPct val="75000"/>
              </a:spcBef>
              <a:spcAft>
                <a:spcPts val="0"/>
              </a:spcAft>
              <a:buClr>
                <a:srgbClr val="44697D"/>
              </a:buClr>
              <a:buSzPct val="80000"/>
              <a:buFont typeface="Wingdings" pitchFamily="2" charset="2"/>
              <a:buNone/>
              <a:tabLst/>
            </a:pPr>
            <a:endParaRPr kumimoji="0" lang="ru-RU" sz="1000" b="0" i="0" u="none" strike="noStrike" kern="0" cap="none" spc="0" normalizeH="0" baseline="0">
              <a:ln>
                <a:noFill/>
              </a:ln>
              <a:solidFill>
                <a:srgbClr val="FFFFFF"/>
              </a:solidFill>
              <a:effectLst/>
              <a:uLnTx/>
              <a:uFillTx/>
              <a:latin typeface="Arial" pitchFamily="34" charset="0"/>
            </a:endParaRPr>
          </a:p>
        </p:txBody>
      </p:sp>
      <p:sp>
        <p:nvSpPr>
          <p:cNvPr id="107" name="AutoShape 20"/>
          <p:cNvSpPr>
            <a:spLocks noChangeArrowheads="1"/>
          </p:cNvSpPr>
          <p:nvPr/>
        </p:nvSpPr>
        <p:spPr bwMode="gray">
          <a:xfrm>
            <a:off x="871871" y="2950838"/>
            <a:ext cx="2668772" cy="353943"/>
          </a:xfrm>
          <a:prstGeom prst="roundRect">
            <a:avLst>
              <a:gd name="adj" fmla="val 0"/>
            </a:avLst>
          </a:prstGeom>
          <a:no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wrap="square" tIns="91440" bIns="91440" anchor="ctr">
            <a:spAutoFit/>
          </a:bodyPr>
          <a:lstStyle/>
          <a:p>
            <a:pPr algn="ctr" defTabSz="914400">
              <a:buNone/>
            </a:pPr>
            <a:r>
              <a:rPr lang="ru-RU" sz="1100" b="1" i="0" dirty="0" smtClean="0">
                <a:solidFill>
                  <a:srgbClr val="FFFFFF"/>
                </a:solidFill>
                <a:latin typeface="Arial"/>
                <a:ea typeface="Arial Unicode MS"/>
                <a:cs typeface="Arial Unicode MS"/>
              </a:rPr>
              <a:t>SAP In-Memory Computing studio</a:t>
            </a:r>
            <a:endParaRPr lang="ru-RU" sz="1100" b="1" i="0" dirty="0">
              <a:solidFill>
                <a:srgbClr val="FFFFFF"/>
              </a:solidFill>
              <a:latin typeface="Arial"/>
              <a:ea typeface="Arial Unicode MS"/>
              <a:cs typeface="Arial Unicode MS"/>
            </a:endParaRPr>
          </a:p>
        </p:txBody>
      </p:sp>
      <p:sp>
        <p:nvSpPr>
          <p:cNvPr id="108" name="AutoShape 20"/>
          <p:cNvSpPr>
            <a:spLocks noChangeArrowheads="1"/>
          </p:cNvSpPr>
          <p:nvPr/>
        </p:nvSpPr>
        <p:spPr bwMode="gray">
          <a:xfrm>
            <a:off x="866808" y="4510142"/>
            <a:ext cx="1319360" cy="492443"/>
          </a:xfrm>
          <a:prstGeom prst="roundRect">
            <a:avLst>
              <a:gd name="adj" fmla="val 0"/>
            </a:avLst>
          </a:prstGeom>
          <a:no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tIns="91440" bIns="91440" anchor="ctr">
            <a:spAutoFit/>
          </a:bodyPr>
          <a:lstStyle/>
          <a:p>
            <a:pPr algn="ctr">
              <a:lnSpc>
                <a:spcPts val="1200"/>
              </a:lnSpc>
              <a:defRPr/>
            </a:pPr>
            <a:r>
              <a:rPr lang="en-US" sz="1100" b="1" dirty="0" smtClean="0">
                <a:solidFill>
                  <a:srgbClr val="FFFFFF"/>
                </a:solidFill>
                <a:latin typeface="Arial" charset="0"/>
                <a:ea typeface="Arial Unicode MS" pitchFamily="34" charset="-128"/>
                <a:cs typeface="Arial Unicode MS" pitchFamily="34" charset="-128"/>
              </a:rPr>
              <a:t>Real-time </a:t>
            </a:r>
          </a:p>
          <a:p>
            <a:pPr algn="ctr">
              <a:lnSpc>
                <a:spcPts val="1200"/>
              </a:lnSpc>
              <a:defRPr/>
            </a:pPr>
            <a:r>
              <a:rPr lang="en-US" sz="1100" b="1" dirty="0" smtClean="0">
                <a:solidFill>
                  <a:srgbClr val="FFFFFF"/>
                </a:solidFill>
                <a:latin typeface="Arial" charset="0"/>
                <a:ea typeface="Arial Unicode MS" pitchFamily="34" charset="-128"/>
                <a:cs typeface="Arial Unicode MS" pitchFamily="34" charset="-128"/>
              </a:rPr>
              <a:t>Data Replication</a:t>
            </a:r>
          </a:p>
        </p:txBody>
      </p:sp>
      <p:sp>
        <p:nvSpPr>
          <p:cNvPr id="109" name="AutoShape 20"/>
          <p:cNvSpPr>
            <a:spLocks noChangeArrowheads="1"/>
          </p:cNvSpPr>
          <p:nvPr/>
        </p:nvSpPr>
        <p:spPr bwMode="gray">
          <a:xfrm>
            <a:off x="2337263" y="4433198"/>
            <a:ext cx="1302583" cy="646331"/>
          </a:xfrm>
          <a:prstGeom prst="roundRect">
            <a:avLst>
              <a:gd name="adj" fmla="val 0"/>
            </a:avLst>
          </a:prstGeom>
          <a:no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tIns="91440" bIns="91440" anchor="ctr">
            <a:spAutoFit/>
          </a:bodyPr>
          <a:lstStyle/>
          <a:p>
            <a:pPr algn="ctr">
              <a:lnSpc>
                <a:spcPts val="1200"/>
              </a:lnSpc>
              <a:defRPr/>
            </a:pPr>
            <a:r>
              <a:rPr lang="en-US" sz="1100" b="1" dirty="0" smtClean="0">
                <a:solidFill>
                  <a:srgbClr val="FFFFFF"/>
                </a:solidFill>
                <a:latin typeface="Arial" charset="0"/>
                <a:ea typeface="Arial Unicode MS" pitchFamily="34" charset="-128"/>
                <a:cs typeface="Arial Unicode MS" pitchFamily="34" charset="-128"/>
              </a:rPr>
              <a:t>SAP Business Objects Data </a:t>
            </a:r>
            <a:br>
              <a:rPr lang="en-US" sz="1100" b="1" dirty="0" smtClean="0">
                <a:solidFill>
                  <a:srgbClr val="FFFFFF"/>
                </a:solidFill>
                <a:latin typeface="Arial" charset="0"/>
                <a:ea typeface="Arial Unicode MS" pitchFamily="34" charset="-128"/>
                <a:cs typeface="Arial Unicode MS" pitchFamily="34" charset="-128"/>
              </a:rPr>
            </a:br>
            <a:r>
              <a:rPr lang="en-US" sz="1100" b="1" dirty="0" smtClean="0">
                <a:solidFill>
                  <a:srgbClr val="FFFFFF"/>
                </a:solidFill>
                <a:latin typeface="Arial" charset="0"/>
                <a:ea typeface="Arial Unicode MS" pitchFamily="34" charset="-128"/>
                <a:cs typeface="Arial Unicode MS" pitchFamily="34" charset="-128"/>
              </a:rPr>
              <a:t>Services</a:t>
            </a:r>
          </a:p>
        </p:txBody>
      </p:sp>
      <p:sp>
        <p:nvSpPr>
          <p:cNvPr id="110" name="Rectangle 109"/>
          <p:cNvSpPr/>
          <p:nvPr/>
        </p:nvSpPr>
        <p:spPr bwMode="gray">
          <a:xfrm>
            <a:off x="1453382" y="2468919"/>
            <a:ext cx="1672317" cy="369332"/>
          </a:xfrm>
          <a:prstGeom prst="rect">
            <a:avLst/>
          </a:prstGeom>
          <a:effectLst>
            <a:outerShdw blurRad="25400" dist="12700" dir="2700000" algn="tl" rotWithShape="0">
              <a:prstClr val="black">
                <a:alpha val="40000"/>
              </a:prstClr>
            </a:outerShdw>
          </a:effectLst>
        </p:spPr>
        <p:txBody>
          <a:bodyPr wrap="none">
            <a:spAutoFit/>
          </a:bodyPr>
          <a:lstStyle/>
          <a:p>
            <a:pPr algn="ctr" defTabSz="914400">
              <a:buNone/>
            </a:pPr>
            <a:r>
              <a:rPr lang="ru-RU" sz="1800" b="1" i="0" smtClean="0">
                <a:solidFill>
                  <a:srgbClr val="FFFFFF"/>
                </a:solidFill>
                <a:latin typeface="Arial"/>
                <a:ea typeface="Arial Unicode MS"/>
                <a:cs typeface="Arial Unicode MS"/>
              </a:rPr>
              <a:t>SAP HANA™</a:t>
            </a:r>
            <a:endParaRPr lang="ru-RU" sz="1800" b="1" i="0">
              <a:solidFill>
                <a:srgbClr val="FFFFFF"/>
              </a:solidFill>
              <a:latin typeface="Arial"/>
              <a:ea typeface="Arial Unicode MS"/>
              <a:cs typeface="Arial Unicode MS"/>
            </a:endParaRPr>
          </a:p>
        </p:txBody>
      </p:sp>
      <p:sp>
        <p:nvSpPr>
          <p:cNvPr id="111" name="AutoShape 26"/>
          <p:cNvSpPr>
            <a:spLocks noChangeArrowheads="1"/>
          </p:cNvSpPr>
          <p:nvPr/>
        </p:nvSpPr>
        <p:spPr bwMode="gray">
          <a:xfrm>
            <a:off x="2398775" y="1561211"/>
            <a:ext cx="1520089" cy="153888"/>
          </a:xfrm>
          <a:prstGeom prst="roundRect">
            <a:avLst>
              <a:gd name="adj" fmla="val 0"/>
            </a:avLst>
          </a:prstGeom>
          <a:noFill/>
          <a:ln w="12700" algn="ctr">
            <a:noFill/>
            <a:round/>
            <a:headEnd/>
            <a:tailEnd/>
          </a:ln>
          <a:effectLst/>
          <a:scene3d>
            <a:camera prst="orthographicFront"/>
            <a:lightRig rig="threePt" dir="t"/>
          </a:scene3d>
          <a:sp3d prstMaterial="softEdge">
            <a:bevelT w="19050" h="57150"/>
          </a:sp3d>
        </p:spPr>
        <p:txBody>
          <a:bodyPr lIns="0" tIns="0" rIns="0" bIns="0" anchor="ctr">
            <a:spAutoFit/>
          </a:bodyPr>
          <a:lstStyle/>
          <a:p>
            <a:pPr algn="ctr" defTabSz="914400">
              <a:buNone/>
            </a:pPr>
            <a:r>
              <a:rPr lang="ru-RU" sz="1000" b="1" i="0" smtClean="0">
                <a:solidFill>
                  <a:srgbClr val="000000"/>
                </a:solidFill>
                <a:latin typeface="Arial"/>
                <a:ea typeface="Arial Unicode MS"/>
                <a:cs typeface="Arial Unicode MS"/>
              </a:rPr>
              <a:t>Другие приложения</a:t>
            </a:r>
            <a:endParaRPr lang="ru-RU" sz="1000" b="1" i="0">
              <a:solidFill>
                <a:srgbClr val="000000"/>
              </a:solidFill>
              <a:latin typeface="Arial"/>
              <a:ea typeface="Arial Unicode MS"/>
              <a:cs typeface="Arial Unicode MS"/>
            </a:endParaRPr>
          </a:p>
        </p:txBody>
      </p:sp>
      <p:sp>
        <p:nvSpPr>
          <p:cNvPr id="112" name="AutoShape 26"/>
          <p:cNvSpPr>
            <a:spLocks noChangeArrowheads="1"/>
          </p:cNvSpPr>
          <p:nvPr/>
        </p:nvSpPr>
        <p:spPr bwMode="gray">
          <a:xfrm>
            <a:off x="567712" y="1453489"/>
            <a:ext cx="1755324" cy="369332"/>
          </a:xfrm>
          <a:prstGeom prst="roundRect">
            <a:avLst>
              <a:gd name="adj" fmla="val 0"/>
            </a:avLst>
          </a:prstGeom>
          <a:noFill/>
          <a:ln w="12700" algn="ctr">
            <a:noFill/>
            <a:round/>
            <a:headEnd/>
            <a:tailEnd/>
          </a:ln>
          <a:effectLst/>
          <a:scene3d>
            <a:camera prst="orthographicFront"/>
            <a:lightRig rig="threePt" dir="t"/>
          </a:scene3d>
          <a:sp3d prstMaterial="softEdge">
            <a:bevelT w="19050" h="57150"/>
          </a:sp3d>
        </p:spPr>
        <p:txBody>
          <a:bodyPr lIns="0" tIns="0" rIns="0" bIns="0" anchor="ctr">
            <a:spAutoFit/>
          </a:bodyPr>
          <a:lstStyle/>
          <a:p>
            <a:pPr algn="ctr" defTabSz="914400">
              <a:lnSpc>
                <a:spcPct val="80000"/>
              </a:lnSpc>
              <a:buNone/>
            </a:pPr>
            <a:r>
              <a:rPr lang="ru-RU" sz="1000" b="1" i="0" dirty="0" smtClean="0">
                <a:solidFill>
                  <a:srgbClr val="000000"/>
                </a:solidFill>
                <a:latin typeface="Arial"/>
                <a:ea typeface="Arial Unicode MS"/>
                <a:cs typeface="Arial Unicode MS"/>
              </a:rPr>
              <a:t>Решения для </a:t>
            </a:r>
            <a:r>
              <a:rPr lang="ru-RU" sz="1000" b="1" i="0" dirty="0" err="1" smtClean="0">
                <a:solidFill>
                  <a:srgbClr val="000000"/>
                </a:solidFill>
                <a:latin typeface="Arial"/>
                <a:ea typeface="Arial Unicode MS"/>
                <a:cs typeface="Arial Unicode MS"/>
              </a:rPr>
              <a:t>бизнес-аналитики</a:t>
            </a:r>
            <a:r>
              <a:rPr lang="ru-RU" sz="1000" b="1" i="0" dirty="0" smtClean="0">
                <a:solidFill>
                  <a:srgbClr val="000000"/>
                </a:solidFill>
                <a:latin typeface="Arial"/>
                <a:ea typeface="Arial Unicode MS"/>
                <a:cs typeface="Arial Unicode MS"/>
              </a:rPr>
              <a:t> SAP </a:t>
            </a:r>
            <a:r>
              <a:rPr lang="ru-RU" sz="1000" b="1" i="0" dirty="0" err="1" smtClean="0">
                <a:solidFill>
                  <a:srgbClr val="000000"/>
                </a:solidFill>
                <a:latin typeface="Arial"/>
                <a:ea typeface="Arial Unicode MS"/>
                <a:cs typeface="Arial Unicode MS"/>
              </a:rPr>
              <a:t>BusinessObjects</a:t>
            </a:r>
            <a:endParaRPr lang="ru-RU" sz="1000" b="1" i="0" dirty="0">
              <a:solidFill>
                <a:srgbClr val="000000"/>
              </a:solidFill>
              <a:latin typeface="Arial"/>
              <a:ea typeface="Arial Unicode MS"/>
              <a:cs typeface="Arial Unicode MS"/>
            </a:endParaRPr>
          </a:p>
        </p:txBody>
      </p:sp>
      <p:sp>
        <p:nvSpPr>
          <p:cNvPr id="113" name="AutoShape 26"/>
          <p:cNvSpPr>
            <a:spLocks noChangeArrowheads="1"/>
          </p:cNvSpPr>
          <p:nvPr/>
        </p:nvSpPr>
        <p:spPr bwMode="gray">
          <a:xfrm>
            <a:off x="1657651" y="5811104"/>
            <a:ext cx="1114218" cy="307777"/>
          </a:xfrm>
          <a:prstGeom prst="roundRect">
            <a:avLst>
              <a:gd name="adj" fmla="val 0"/>
            </a:avLst>
          </a:prstGeom>
          <a:noFill/>
          <a:ln w="12700" algn="ctr">
            <a:noFill/>
            <a:round/>
            <a:headEnd/>
            <a:tailEnd/>
          </a:ln>
          <a:effectLst/>
          <a:scene3d>
            <a:camera prst="orthographicFront"/>
            <a:lightRig rig="threePt" dir="t"/>
          </a:scene3d>
          <a:sp3d prstMaterial="softEdge">
            <a:bevelT w="19050" h="57150"/>
          </a:sp3d>
        </p:spPr>
        <p:txBody>
          <a:bodyPr lIns="0" tIns="0" rIns="0" bIns="0" anchor="ctr">
            <a:spAutoFit/>
          </a:bodyPr>
          <a:lstStyle/>
          <a:p>
            <a:pPr algn="ctr" defTabSz="914400">
              <a:buNone/>
            </a:pPr>
            <a:r>
              <a:rPr lang="ru-RU" sz="1000" b="1" i="0" dirty="0" smtClean="0">
                <a:solidFill>
                  <a:srgbClr val="000000"/>
                </a:solidFill>
                <a:latin typeface="Arial"/>
                <a:ea typeface="Arial Unicode MS"/>
                <a:cs typeface="Arial Unicode MS"/>
              </a:rPr>
              <a:t>SAP </a:t>
            </a:r>
            <a:r>
              <a:rPr lang="ru-RU" sz="1000" b="1" i="0" dirty="0" err="1" smtClean="0">
                <a:solidFill>
                  <a:srgbClr val="000000"/>
                </a:solidFill>
                <a:latin typeface="Arial"/>
                <a:ea typeface="Arial Unicode MS"/>
                <a:cs typeface="Arial Unicode MS"/>
              </a:rPr>
              <a:t>NetWeaver</a:t>
            </a:r>
            <a:r>
              <a:rPr lang="ru-RU" sz="1000" b="1" i="0" dirty="0" smtClean="0">
                <a:solidFill>
                  <a:srgbClr val="000000"/>
                </a:solidFill>
                <a:latin typeface="Arial"/>
                <a:ea typeface="Arial Unicode MS"/>
                <a:cs typeface="Arial Unicode MS"/>
              </a:rPr>
              <a:t> BW</a:t>
            </a:r>
            <a:endParaRPr lang="ru-RU" sz="1000" b="1" i="0" dirty="0">
              <a:solidFill>
                <a:srgbClr val="000000"/>
              </a:solidFill>
              <a:latin typeface="Arial"/>
              <a:ea typeface="Arial Unicode MS"/>
              <a:cs typeface="Arial Unicode MS"/>
            </a:endParaRPr>
          </a:p>
        </p:txBody>
      </p:sp>
      <p:sp>
        <p:nvSpPr>
          <p:cNvPr id="114" name="AutoShape 26"/>
          <p:cNvSpPr>
            <a:spLocks noChangeArrowheads="1"/>
          </p:cNvSpPr>
          <p:nvPr/>
        </p:nvSpPr>
        <p:spPr bwMode="gray">
          <a:xfrm>
            <a:off x="481932" y="5734160"/>
            <a:ext cx="1114218" cy="461665"/>
          </a:xfrm>
          <a:prstGeom prst="roundRect">
            <a:avLst>
              <a:gd name="adj" fmla="val 0"/>
            </a:avLst>
          </a:prstGeom>
          <a:noFill/>
          <a:ln w="12700" algn="ctr">
            <a:noFill/>
            <a:round/>
            <a:headEnd/>
            <a:tailEnd/>
          </a:ln>
          <a:effectLst/>
          <a:scene3d>
            <a:camera prst="orthographicFront"/>
            <a:lightRig rig="threePt" dir="t"/>
          </a:scene3d>
          <a:sp3d prstMaterial="softEdge">
            <a:bevelT w="19050" h="57150"/>
          </a:sp3d>
        </p:spPr>
        <p:txBody>
          <a:bodyPr lIns="0" tIns="0" rIns="0" bIns="0" anchor="ctr">
            <a:spAutoFit/>
          </a:bodyPr>
          <a:lstStyle/>
          <a:p>
            <a:pPr algn="ctr" defTabSz="914400">
              <a:buNone/>
            </a:pPr>
            <a:r>
              <a:rPr lang="ru-RU" sz="1000" b="1" i="0" dirty="0" smtClean="0">
                <a:solidFill>
                  <a:srgbClr val="000000"/>
                </a:solidFill>
                <a:latin typeface="Arial"/>
                <a:ea typeface="Arial Unicode MS"/>
                <a:cs typeface="Arial Unicode MS"/>
              </a:rPr>
              <a:t>Комплекс решений SAP </a:t>
            </a:r>
            <a:r>
              <a:rPr lang="ru-RU" sz="1000" b="1" i="0" dirty="0" err="1" smtClean="0">
                <a:solidFill>
                  <a:srgbClr val="000000"/>
                </a:solidFill>
                <a:latin typeface="Arial"/>
                <a:ea typeface="Arial Unicode MS"/>
                <a:cs typeface="Arial Unicode MS"/>
              </a:rPr>
              <a:t>Business</a:t>
            </a:r>
            <a:r>
              <a:rPr lang="ru-RU" sz="1000" b="1" i="0" dirty="0" smtClean="0">
                <a:solidFill>
                  <a:srgbClr val="000000"/>
                </a:solidFill>
                <a:latin typeface="Arial"/>
                <a:ea typeface="Arial Unicode MS"/>
                <a:cs typeface="Arial Unicode MS"/>
              </a:rPr>
              <a:t> </a:t>
            </a:r>
            <a:r>
              <a:rPr lang="ru-RU" sz="1000" b="1" i="0" dirty="0" err="1" smtClean="0">
                <a:solidFill>
                  <a:srgbClr val="000000"/>
                </a:solidFill>
                <a:latin typeface="Arial"/>
                <a:ea typeface="Arial Unicode MS"/>
                <a:cs typeface="Arial Unicode MS"/>
              </a:rPr>
              <a:t>Suite</a:t>
            </a:r>
            <a:endParaRPr lang="ru-RU" sz="1000" b="1" i="0" dirty="0">
              <a:solidFill>
                <a:srgbClr val="000000"/>
              </a:solidFill>
              <a:latin typeface="Arial"/>
              <a:ea typeface="Arial Unicode MS"/>
              <a:cs typeface="Arial Unicode MS"/>
            </a:endParaRPr>
          </a:p>
        </p:txBody>
      </p:sp>
      <p:sp>
        <p:nvSpPr>
          <p:cNvPr id="115" name="AutoShape 26"/>
          <p:cNvSpPr>
            <a:spLocks noChangeArrowheads="1"/>
          </p:cNvSpPr>
          <p:nvPr/>
        </p:nvSpPr>
        <p:spPr bwMode="gray">
          <a:xfrm>
            <a:off x="2844071" y="5811103"/>
            <a:ext cx="1114218" cy="307777"/>
          </a:xfrm>
          <a:prstGeom prst="roundRect">
            <a:avLst>
              <a:gd name="adj" fmla="val 0"/>
            </a:avLst>
          </a:prstGeom>
          <a:noFill/>
          <a:ln w="12700" algn="ctr">
            <a:noFill/>
            <a:round/>
            <a:headEnd/>
            <a:tailEnd/>
          </a:ln>
          <a:effectLst/>
          <a:scene3d>
            <a:camera prst="orthographicFront"/>
            <a:lightRig rig="threePt" dir="t"/>
          </a:scene3d>
          <a:sp3d prstMaterial="softEdge">
            <a:bevelT w="19050" h="57150"/>
          </a:sp3d>
        </p:spPr>
        <p:txBody>
          <a:bodyPr lIns="0" tIns="0" rIns="0" bIns="0" anchor="ctr">
            <a:spAutoFit/>
          </a:bodyPr>
          <a:lstStyle/>
          <a:p>
            <a:pPr algn="ctr" defTabSz="914400">
              <a:buNone/>
            </a:pPr>
            <a:r>
              <a:rPr lang="ru-RU" sz="1000" b="1" i="0" dirty="0" smtClean="0">
                <a:solidFill>
                  <a:srgbClr val="000000"/>
                </a:solidFill>
                <a:latin typeface="Arial"/>
                <a:ea typeface="Arial Unicode MS"/>
                <a:cs typeface="Arial Unicode MS"/>
              </a:rPr>
              <a:t> Сторонние приложения</a:t>
            </a:r>
            <a:endParaRPr lang="ru-RU" sz="1000" b="1" i="0" dirty="0">
              <a:solidFill>
                <a:srgbClr val="000000"/>
              </a:solidFill>
              <a:latin typeface="Arial"/>
              <a:ea typeface="Arial Unicode MS"/>
              <a:cs typeface="Arial Unicode MS"/>
            </a:endParaRPr>
          </a:p>
        </p:txBody>
      </p:sp>
      <p:sp>
        <p:nvSpPr>
          <p:cNvPr id="116" name="AutoShape 20"/>
          <p:cNvSpPr>
            <a:spLocks noChangeArrowheads="1"/>
          </p:cNvSpPr>
          <p:nvPr/>
        </p:nvSpPr>
        <p:spPr bwMode="gray">
          <a:xfrm>
            <a:off x="873581" y="3516572"/>
            <a:ext cx="2750304" cy="837488"/>
          </a:xfrm>
          <a:prstGeom prst="roundRect">
            <a:avLst>
              <a:gd name="adj" fmla="val 0"/>
            </a:avLst>
          </a:prstGeom>
          <a:blipFill dpi="0" rotWithShape="0">
            <a:blip r:embed="rId3" cstate="print">
              <a:alphaModFix amt="39000"/>
            </a:blip>
            <a:srcRect/>
            <a:stretch>
              <a:fillRect/>
            </a:stretch>
          </a:blipFill>
          <a:ln w="12700" algn="ctr">
            <a:noFill/>
            <a:round/>
            <a:headEnd/>
            <a:tailEnd/>
          </a:ln>
          <a:effectLst>
            <a:outerShdw blurRad="25400" dist="12700" dir="2700000" algn="tl" rotWithShape="0">
              <a:prstClr val="black">
                <a:alpha val="40000"/>
              </a:prstClr>
            </a:outerShdw>
          </a:effectLst>
          <a:scene3d>
            <a:camera prst="obliqueTopRight"/>
            <a:lightRig rig="threePt" dir="t"/>
          </a:scene3d>
          <a:sp3d prstMaterial="softEdge"/>
        </p:spPr>
        <p:txBody>
          <a:bodyPr tIns="91440" bIns="91440" anchor="ctr"/>
          <a:lstStyle/>
          <a:p>
            <a:pPr algn="ctr">
              <a:buFont typeface="Wingdings" pitchFamily="2" charset="2"/>
              <a:buNone/>
              <a:defRPr/>
            </a:pPr>
            <a:endParaRPr lang="ru-RU" sz="1000" b="1">
              <a:solidFill>
                <a:srgbClr val="FFFFFF"/>
              </a:solidFill>
              <a:latin typeface="Arial" charset="0"/>
              <a:ea typeface="Arial Unicode MS" pitchFamily="34" charset="-128"/>
              <a:cs typeface="Arial Unicode MS" pitchFamily="34" charset="-128"/>
            </a:endParaRPr>
          </a:p>
        </p:txBody>
      </p:sp>
      <p:sp>
        <p:nvSpPr>
          <p:cNvPr id="117" name="AutoShape 20"/>
          <p:cNvSpPr>
            <a:spLocks noChangeArrowheads="1"/>
          </p:cNvSpPr>
          <p:nvPr/>
        </p:nvSpPr>
        <p:spPr bwMode="gray">
          <a:xfrm>
            <a:off x="866808" y="3505497"/>
            <a:ext cx="2773038" cy="353943"/>
          </a:xfrm>
          <a:prstGeom prst="roundRect">
            <a:avLst>
              <a:gd name="adj" fmla="val 0"/>
            </a:avLst>
          </a:prstGeom>
          <a:no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tIns="91440" bIns="91440" anchor="ctr">
            <a:spAutoFit/>
          </a:bodyPr>
          <a:lstStyle/>
          <a:p>
            <a:pPr algn="ctr">
              <a:buFont typeface="Wingdings" pitchFamily="2" charset="2"/>
              <a:buNone/>
              <a:defRPr/>
            </a:pPr>
            <a:r>
              <a:rPr lang="en-US" sz="1100" b="1" dirty="0" smtClean="0">
                <a:solidFill>
                  <a:srgbClr val="FFFFFF"/>
                </a:solidFill>
                <a:latin typeface="Arial" charset="0"/>
                <a:ea typeface="Arial Unicode MS" pitchFamily="34" charset="-128"/>
                <a:cs typeface="Arial Unicode MS" pitchFamily="34" charset="-128"/>
              </a:rPr>
              <a:t>SAP In-Memory Database</a:t>
            </a:r>
          </a:p>
        </p:txBody>
      </p:sp>
      <p:sp>
        <p:nvSpPr>
          <p:cNvPr id="118" name="AutoShape 20"/>
          <p:cNvSpPr>
            <a:spLocks noChangeArrowheads="1"/>
          </p:cNvSpPr>
          <p:nvPr/>
        </p:nvSpPr>
        <p:spPr bwMode="gray">
          <a:xfrm>
            <a:off x="932416" y="3799719"/>
            <a:ext cx="1319360" cy="538105"/>
          </a:xfrm>
          <a:prstGeom prst="roundRect">
            <a:avLst>
              <a:gd name="adj" fmla="val 0"/>
            </a:avLst>
          </a:prstGeom>
          <a:gradFill>
            <a:gsLst>
              <a:gs pos="0">
                <a:schemeClr val="accent3">
                  <a:lumMod val="40000"/>
                  <a:lumOff val="60000"/>
                  <a:alpha val="34000"/>
                </a:schemeClr>
              </a:gs>
              <a:gs pos="100000">
                <a:schemeClr val="accent3">
                  <a:lumMod val="60000"/>
                  <a:lumOff val="40000"/>
                </a:schemeClr>
              </a:gs>
            </a:gsLst>
            <a:lin ang="2700000" scaled="1"/>
          </a:grad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wrap="square" lIns="90000" tIns="0" rIns="90000" bIns="0" anchor="ctr">
            <a:noAutofit/>
          </a:bodyPr>
          <a:lstStyle/>
          <a:p>
            <a:pPr algn="ctr">
              <a:lnSpc>
                <a:spcPts val="1200"/>
              </a:lnSpc>
              <a:defRPr/>
            </a:pPr>
            <a:r>
              <a:rPr lang="en-US" sz="1100" b="1" dirty="0" smtClean="0">
                <a:solidFill>
                  <a:srgbClr val="FFFFFF"/>
                </a:solidFill>
                <a:latin typeface="Arial" charset="0"/>
                <a:ea typeface="Arial Unicode MS" pitchFamily="34" charset="-128"/>
                <a:cs typeface="Arial Unicode MS" pitchFamily="34" charset="-128"/>
              </a:rPr>
              <a:t>Calculation and Planning Engine</a:t>
            </a:r>
            <a:endParaRPr lang="en-US" sz="1100" b="1" dirty="0">
              <a:solidFill>
                <a:srgbClr val="FFFFFF"/>
              </a:solidFill>
              <a:latin typeface="Arial" charset="0"/>
              <a:ea typeface="Arial Unicode MS" pitchFamily="34" charset="-128"/>
              <a:cs typeface="Arial Unicode MS" pitchFamily="34" charset="-128"/>
            </a:endParaRPr>
          </a:p>
        </p:txBody>
      </p:sp>
      <p:sp>
        <p:nvSpPr>
          <p:cNvPr id="119" name="AutoShape 20"/>
          <p:cNvSpPr>
            <a:spLocks noChangeArrowheads="1"/>
          </p:cNvSpPr>
          <p:nvPr/>
        </p:nvSpPr>
        <p:spPr bwMode="gray">
          <a:xfrm>
            <a:off x="2304525" y="3837765"/>
            <a:ext cx="1319360" cy="492443"/>
          </a:xfrm>
          <a:prstGeom prst="roundRect">
            <a:avLst>
              <a:gd name="adj" fmla="val 0"/>
            </a:avLst>
          </a:prstGeom>
          <a:gradFill>
            <a:gsLst>
              <a:gs pos="0">
                <a:schemeClr val="accent3">
                  <a:lumMod val="40000"/>
                  <a:lumOff val="60000"/>
                  <a:alpha val="34000"/>
                </a:schemeClr>
              </a:gs>
              <a:gs pos="100000">
                <a:schemeClr val="accent3">
                  <a:lumMod val="60000"/>
                  <a:lumOff val="40000"/>
                </a:schemeClr>
              </a:gs>
            </a:gsLst>
            <a:lin ang="2700000" scaled="1"/>
          </a:gradFill>
          <a:ln w="12700" algn="ctr">
            <a:noFill/>
            <a:round/>
            <a:headEnd/>
            <a:tailEnd/>
          </a:ln>
          <a:effectLst>
            <a:outerShdw blurRad="25400" dist="12700" dir="2700000" algn="tl" rotWithShape="0">
              <a:prstClr val="black">
                <a:alpha val="40000"/>
              </a:prstClr>
            </a:outerShdw>
          </a:effectLst>
          <a:scene3d>
            <a:camera prst="orthographicFront"/>
            <a:lightRig rig="threePt" dir="t"/>
          </a:scene3d>
          <a:sp3d prstMaterial="softEdge"/>
        </p:spPr>
        <p:txBody>
          <a:bodyPr tIns="91440" bIns="91440" anchor="ctr">
            <a:spAutoFit/>
          </a:bodyPr>
          <a:lstStyle/>
          <a:p>
            <a:pPr algn="ctr">
              <a:lnSpc>
                <a:spcPts val="1200"/>
              </a:lnSpc>
              <a:defRPr/>
            </a:pPr>
            <a:r>
              <a:rPr lang="en-US" sz="1100" b="1" dirty="0" smtClean="0">
                <a:solidFill>
                  <a:srgbClr val="FFFFFF"/>
                </a:solidFill>
                <a:latin typeface="Arial" charset="0"/>
                <a:ea typeface="Arial Unicode MS" pitchFamily="34" charset="-128"/>
                <a:cs typeface="Arial Unicode MS" pitchFamily="34" charset="-128"/>
              </a:rPr>
              <a:t>Row &amp; Column Storage</a:t>
            </a:r>
            <a:endParaRPr lang="en-US" sz="1100" b="1" dirty="0">
              <a:solidFill>
                <a:srgbClr val="FFFFFF"/>
              </a:solidFill>
              <a:latin typeface="Arial" charset="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Ценность преобразования бизнеса</a:t>
            </a:r>
            <a:endParaRPr lang="ru-RU" sz="2400" b="1" i="0">
              <a:solidFill>
                <a:srgbClr val="666666"/>
              </a:solidFill>
              <a:latin typeface="Arial"/>
              <a:ea typeface="+mj-ea"/>
              <a:cs typeface="+mj-cs"/>
            </a:endParaRPr>
          </a:p>
        </p:txBody>
      </p:sp>
      <p:sp>
        <p:nvSpPr>
          <p:cNvPr id="4" name="Text Placeholder 3"/>
          <p:cNvSpPr>
            <a:spLocks noGrp="1"/>
          </p:cNvSpPr>
          <p:nvPr>
            <p:ph type="body" sz="quarter" idx="11"/>
          </p:nvPr>
        </p:nvSpPr>
        <p:spPr>
          <a:xfrm>
            <a:off x="3851563" y="4885961"/>
            <a:ext cx="5093489" cy="1043800"/>
          </a:xfrm>
        </p:spPr>
        <p:txBody>
          <a:bodyPr/>
          <a:lstStyle/>
          <a:p>
            <a:pPr marL="177800" indent="-177800" algn="l" defTabSz="914400">
              <a:spcBef>
                <a:spcPts val="1620"/>
              </a:spcBef>
              <a:buClr>
                <a:srgbClr val="000000"/>
              </a:buClr>
              <a:buFont typeface="Arial"/>
              <a:buChar char="•"/>
            </a:pPr>
            <a:r>
              <a:rPr lang="ru-RU" sz="1100" b="1" i="0" dirty="0" smtClean="0">
                <a:solidFill>
                  <a:srgbClr val="000000"/>
                </a:solidFill>
                <a:latin typeface="Arial"/>
                <a:ea typeface="+mn-ea"/>
                <a:cs typeface="+mn-cs"/>
              </a:rPr>
              <a:t> Автомобильная промышленность – </a:t>
            </a:r>
            <a:r>
              <a:rPr lang="ru-RU" sz="1100" b="0" i="0" dirty="0" smtClean="0">
                <a:solidFill>
                  <a:srgbClr val="000000"/>
                </a:solidFill>
                <a:latin typeface="Arial"/>
                <a:ea typeface="+mn-ea"/>
                <a:cs typeface="+mn-cs"/>
              </a:rPr>
              <a:t>ведущему производителю грузовиков и автобусов необходим гибкий и всесторонний анализ больших объемов данных, чтобы провести анализ неисправностей транспортных средств. </a:t>
            </a:r>
            <a:r>
              <a:rPr lang="ru-RU" sz="1100" b="1" i="0" dirty="0" smtClean="0">
                <a:solidFill>
                  <a:srgbClr val="000000"/>
                </a:solidFill>
                <a:latin typeface="Arial"/>
                <a:ea typeface="+mn-ea"/>
                <a:cs typeface="+mn-cs"/>
              </a:rPr>
              <a:t>-&gt; Ценность для бизнеса: сокращение числа гарантийных рекламаций и улучшение имиджа компании.</a:t>
            </a:r>
          </a:p>
          <a:p>
            <a:pPr lvl="1" algn="l">
              <a:spcBef>
                <a:spcPts val="1620"/>
              </a:spcBef>
              <a:buFont typeface="Arial"/>
              <a:buChar char="•"/>
            </a:pPr>
            <a:endParaRPr lang="ru-RU" sz="1100" dirty="0" smtClean="0"/>
          </a:p>
          <a:p>
            <a:pPr lvl="1" algn="l">
              <a:spcBef>
                <a:spcPts val="1620"/>
              </a:spcBef>
              <a:buFont typeface="Arial"/>
              <a:buChar char="•"/>
            </a:pPr>
            <a:endParaRPr lang="ru-RU" sz="1100" dirty="0" smtClean="0"/>
          </a:p>
          <a:p>
            <a:pPr marL="0" indent="0" algn="l" defTabSz="914400">
              <a:spcBef>
                <a:spcPts val="1620"/>
              </a:spcBef>
              <a:buFont typeface="Arial"/>
              <a:buChar char="•"/>
            </a:pPr>
            <a:endParaRPr lang="ru-RU" sz="1100" dirty="0" smtClean="0"/>
          </a:p>
        </p:txBody>
      </p:sp>
      <p:sp>
        <p:nvSpPr>
          <p:cNvPr id="6" name="Text Placeholder 3"/>
          <p:cNvSpPr>
            <a:spLocks noGrp="1"/>
          </p:cNvSpPr>
          <p:nvPr>
            <p:ph type="body" sz="quarter" idx="11"/>
          </p:nvPr>
        </p:nvSpPr>
        <p:spPr>
          <a:xfrm>
            <a:off x="3805436" y="1380748"/>
            <a:ext cx="5190780" cy="780562"/>
          </a:xfrm>
        </p:spPr>
        <p:txBody>
          <a:bodyPr/>
          <a:lstStyle/>
          <a:p>
            <a:pPr marL="177800" indent="-177800" algn="l" defTabSz="914400">
              <a:spcBef>
                <a:spcPts val="1620"/>
              </a:spcBef>
              <a:buClr>
                <a:srgbClr val="000000"/>
              </a:buClr>
              <a:buFont typeface="Arial"/>
              <a:buChar char="•"/>
            </a:pPr>
            <a:r>
              <a:rPr lang="ru-RU" sz="1100" b="1" i="0" dirty="0" smtClean="0">
                <a:solidFill>
                  <a:srgbClr val="000000"/>
                </a:solidFill>
                <a:latin typeface="Arial"/>
                <a:ea typeface="+mn-ea"/>
                <a:cs typeface="+mn-cs"/>
              </a:rPr>
              <a:t> Розничные продажи — </a:t>
            </a:r>
            <a:r>
              <a:rPr lang="ru-RU" sz="1100" b="0" i="0" dirty="0" smtClean="0">
                <a:solidFill>
                  <a:srgbClr val="000000"/>
                </a:solidFill>
                <a:latin typeface="Arial"/>
                <a:ea typeface="+mn-ea"/>
                <a:cs typeface="+mn-cs"/>
              </a:rPr>
              <a:t>Магазин электроники в режиме реального времени получает информацию, позволяющую повысить эффективность деятельности и принятия решений. </a:t>
            </a:r>
            <a:r>
              <a:rPr lang="ru-RU" sz="1100" b="1" i="0" dirty="0" smtClean="0">
                <a:solidFill>
                  <a:srgbClr val="000000"/>
                </a:solidFill>
                <a:latin typeface="Arial"/>
                <a:ea typeface="+mn-ea"/>
                <a:cs typeface="+mn-cs"/>
              </a:rPr>
              <a:t>-&gt; Доказательство: 1,47 млрд. записей с данными о продажах + 1,4 млрд. записей о запасах были обработаны за 0,078 сек.</a:t>
            </a:r>
          </a:p>
          <a:p>
            <a:pPr lvl="1">
              <a:spcBef>
                <a:spcPts val="1620"/>
              </a:spcBef>
              <a:buNone/>
            </a:pPr>
            <a:endParaRPr lang="ru-RU" sz="1100" dirty="0" smtClean="0"/>
          </a:p>
          <a:p>
            <a:pPr lvl="1" algn="l">
              <a:spcBef>
                <a:spcPts val="1620"/>
              </a:spcBef>
              <a:buFont typeface="Arial"/>
              <a:buChar char="•"/>
            </a:pPr>
            <a:endParaRPr lang="ru-RU" sz="1100" dirty="0" smtClean="0"/>
          </a:p>
          <a:p>
            <a:pPr marL="0" indent="0" algn="l" defTabSz="914400">
              <a:spcBef>
                <a:spcPts val="1620"/>
              </a:spcBef>
              <a:buFont typeface="Arial"/>
              <a:buChar char="•"/>
            </a:pPr>
            <a:endParaRPr lang="ru-RU" sz="1100" dirty="0" smtClean="0"/>
          </a:p>
        </p:txBody>
      </p:sp>
      <p:sp>
        <p:nvSpPr>
          <p:cNvPr id="7" name="Text Placeholder 3"/>
          <p:cNvSpPr>
            <a:spLocks noGrp="1"/>
          </p:cNvSpPr>
          <p:nvPr>
            <p:ph type="body" sz="quarter" idx="11"/>
          </p:nvPr>
        </p:nvSpPr>
        <p:spPr>
          <a:xfrm>
            <a:off x="3833092" y="2507592"/>
            <a:ext cx="5182891" cy="1131545"/>
          </a:xfrm>
        </p:spPr>
        <p:txBody>
          <a:bodyPr/>
          <a:lstStyle/>
          <a:p>
            <a:pPr marL="177800" indent="-177800" algn="l" defTabSz="914400">
              <a:spcBef>
                <a:spcPts val="1620"/>
              </a:spcBef>
              <a:buClr>
                <a:srgbClr val="000000"/>
              </a:buClr>
              <a:buFont typeface="Arial"/>
              <a:buChar char="•"/>
            </a:pPr>
            <a:r>
              <a:rPr lang="ru-RU" sz="1100" b="0" i="0" dirty="0" smtClean="0">
                <a:latin typeface="Arial"/>
                <a:ea typeface="+mn-ea"/>
                <a:cs typeface="+mn-cs"/>
              </a:rPr>
              <a:t> </a:t>
            </a:r>
            <a:r>
              <a:rPr lang="ru-RU" sz="1100" b="1" i="0" dirty="0" smtClean="0">
                <a:latin typeface="Arial"/>
                <a:ea typeface="+mn-ea"/>
                <a:cs typeface="+mn-cs"/>
              </a:rPr>
              <a:t>Сфера потребительских продуктов</a:t>
            </a:r>
            <a:r>
              <a:rPr lang="ru-RU" sz="1100" b="0" i="0" dirty="0" smtClean="0">
                <a:latin typeface="Arial"/>
                <a:ea typeface="+mn-ea"/>
                <a:cs typeface="+mn-cs"/>
              </a:rPr>
              <a:t> </a:t>
            </a:r>
            <a:r>
              <a:rPr lang="en-US" sz="1100" b="0" i="0" dirty="0" smtClean="0">
                <a:latin typeface="Arial"/>
                <a:ea typeface="+mn-ea"/>
                <a:cs typeface="+mn-cs"/>
              </a:rPr>
              <a:t>—</a:t>
            </a:r>
            <a:r>
              <a:rPr lang="ru-RU" sz="1100" b="0" i="0" dirty="0" smtClean="0">
                <a:latin typeface="Arial"/>
                <a:ea typeface="+mn-ea"/>
                <a:cs typeface="+mn-cs"/>
              </a:rPr>
              <a:t> Международной компании необходимо было проанализировать 460 миллиардов записей (40 ТБ) для глобального анализа работы точек продаж (POS), чтобы предсказать спрос. </a:t>
            </a:r>
            <a:r>
              <a:rPr lang="ru-RU" sz="1100" b="1" i="0" dirty="0" smtClean="0">
                <a:latin typeface="Arial"/>
                <a:ea typeface="+mn-ea"/>
                <a:cs typeface="+mn-cs"/>
              </a:rPr>
              <a:t>-&gt; Ценность для бизнеса: оборот товаров сократился с 5 дней до 2, устранена ситуация, когда при проведении рекламных акций запасы заканчивались.</a:t>
            </a:r>
          </a:p>
          <a:p>
            <a:pPr marL="177800" indent="-177800" algn="l" defTabSz="914400">
              <a:spcBef>
                <a:spcPts val="1620"/>
              </a:spcBef>
              <a:buClr>
                <a:srgbClr val="000000"/>
              </a:buClr>
              <a:buFont typeface="Arial"/>
              <a:buChar char="•"/>
            </a:pPr>
            <a:endParaRPr lang="ru-RU" sz="1100" b="1" i="0" dirty="0" smtClean="0">
              <a:latin typeface="Arial"/>
              <a:ea typeface="+mn-ea"/>
              <a:cs typeface="+mn-cs"/>
            </a:endParaRPr>
          </a:p>
          <a:p>
            <a:pPr lvl="1">
              <a:spcBef>
                <a:spcPts val="1620"/>
              </a:spcBef>
              <a:buNone/>
            </a:pPr>
            <a:endParaRPr lang="ru-RU" sz="1100" dirty="0" smtClean="0"/>
          </a:p>
          <a:p>
            <a:pPr lvl="1" algn="l">
              <a:spcBef>
                <a:spcPts val="1620"/>
              </a:spcBef>
              <a:buFont typeface="Arial"/>
              <a:buChar char="•"/>
            </a:pPr>
            <a:endParaRPr lang="ru-RU" sz="1100" dirty="0" smtClean="0"/>
          </a:p>
          <a:p>
            <a:pPr marL="0" indent="0" algn="l" defTabSz="914400">
              <a:spcBef>
                <a:spcPts val="1620"/>
              </a:spcBef>
              <a:buFont typeface="Arial"/>
              <a:buChar char="•"/>
            </a:pPr>
            <a:endParaRPr lang="ru-RU" sz="1100" dirty="0" smtClean="0"/>
          </a:p>
        </p:txBody>
      </p:sp>
      <p:sp>
        <p:nvSpPr>
          <p:cNvPr id="8" name="Text Placeholder 3"/>
          <p:cNvSpPr>
            <a:spLocks noGrp="1"/>
          </p:cNvSpPr>
          <p:nvPr>
            <p:ph type="body" sz="quarter" idx="11"/>
          </p:nvPr>
        </p:nvSpPr>
        <p:spPr>
          <a:xfrm>
            <a:off x="3851622" y="3663526"/>
            <a:ext cx="5079942" cy="1148633"/>
          </a:xfrm>
        </p:spPr>
        <p:txBody>
          <a:bodyPr/>
          <a:lstStyle/>
          <a:p>
            <a:pPr marL="177800" lvl="1" indent="-177800" algn="l">
              <a:spcBef>
                <a:spcPts val="1620"/>
              </a:spcBef>
              <a:spcAft>
                <a:spcPts val="600"/>
              </a:spcAft>
              <a:buFont typeface="Arial"/>
              <a:buChar char="•"/>
            </a:pPr>
            <a:r>
              <a:rPr lang="ru-RU" sz="1100" b="1" i="0" dirty="0" smtClean="0"/>
              <a:t> Тяжелая промышленность </a:t>
            </a:r>
            <a:r>
              <a:rPr lang="en-US" sz="1100" b="1" i="0" dirty="0" smtClean="0"/>
              <a:t>—</a:t>
            </a:r>
            <a:r>
              <a:rPr lang="ru-RU" sz="1100" b="1" i="0" dirty="0" smtClean="0"/>
              <a:t> </a:t>
            </a:r>
            <a:r>
              <a:rPr lang="ru-RU" sz="1100" b="0" i="0" dirty="0" smtClean="0"/>
              <a:t>ведущее предприятие по производству ветровых турбин планирует проанализировать в режиме реального времени большой объем данных, сгенерированных </a:t>
            </a:r>
            <a:r>
              <a:rPr lang="ru-RU" sz="1100" b="0" i="0" dirty="0" err="1" smtClean="0"/>
              <a:t>ветроустановками</a:t>
            </a:r>
            <a:r>
              <a:rPr lang="ru-RU" sz="1100" b="0" i="0" dirty="0" smtClean="0"/>
              <a:t>        </a:t>
            </a:r>
            <a:r>
              <a:rPr lang="ru-RU" sz="1100" b="1" i="0" dirty="0" smtClean="0"/>
              <a:t>-&gt; Сценарий использования: оптимизация производства энергии + прогнозированные циклы обслуживания оборудования, ведущие </a:t>
            </a:r>
            <a:r>
              <a:rPr lang="en-US" sz="1100" b="1" i="0" dirty="0" smtClean="0"/>
              <a:t/>
            </a:r>
            <a:br>
              <a:rPr lang="en-US" sz="1100" b="1" i="0" dirty="0" smtClean="0"/>
            </a:br>
            <a:r>
              <a:rPr lang="ru-RU" sz="1100" b="1" i="0" dirty="0" smtClean="0"/>
              <a:t>к снижению затрат и росту удовлетворенности клиента.</a:t>
            </a:r>
          </a:p>
          <a:p>
            <a:pPr lvl="1">
              <a:spcBef>
                <a:spcPts val="1620"/>
              </a:spcBef>
              <a:buNone/>
            </a:pPr>
            <a:endParaRPr lang="ru-RU" sz="1100" dirty="0" smtClean="0"/>
          </a:p>
        </p:txBody>
      </p:sp>
      <p:pic>
        <p:nvPicPr>
          <p:cNvPr id="9" name="Picture 2" descr="http://knishtech.com/Images/business_transformation.jpg"/>
          <p:cNvPicPr>
            <a:picLocks noChangeAspect="1" noChangeArrowheads="1"/>
          </p:cNvPicPr>
          <p:nvPr/>
        </p:nvPicPr>
        <p:blipFill>
          <a:blip r:embed="rId2" cstate="print"/>
          <a:srcRect/>
          <a:stretch>
            <a:fillRect/>
          </a:stretch>
        </p:blipFill>
        <p:spPr bwMode="auto">
          <a:xfrm>
            <a:off x="231197" y="1426355"/>
            <a:ext cx="3404370" cy="474676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defTabSz="914400">
              <a:spcBef>
                <a:spcPts val="0"/>
              </a:spcBef>
              <a:buNone/>
            </a:pPr>
            <a:r>
              <a:rPr lang="ru-RU" sz="2400" b="1" i="0" dirty="0" smtClean="0">
                <a:solidFill>
                  <a:srgbClr val="666666"/>
                </a:solidFill>
                <a:latin typeface="Arial"/>
                <a:ea typeface="+mj-ea"/>
                <a:cs typeface="+mj-cs"/>
              </a:rPr>
              <a:t>SAP HANA™ позволяет достичь успеха </a:t>
            </a:r>
            <a:br>
              <a:rPr lang="ru-RU" sz="2400" b="1" i="0" dirty="0" smtClean="0">
                <a:solidFill>
                  <a:srgbClr val="666666"/>
                </a:solidFill>
                <a:latin typeface="Arial"/>
                <a:ea typeface="+mj-ea"/>
                <a:cs typeface="+mj-cs"/>
              </a:rPr>
            </a:br>
            <a:r>
              <a:rPr lang="ru-RU" sz="2400" b="1" i="0" dirty="0" smtClean="0">
                <a:solidFill>
                  <a:srgbClr val="666666"/>
                </a:solidFill>
                <a:latin typeface="Arial"/>
                <a:ea typeface="+mj-ea"/>
                <a:cs typeface="+mj-cs"/>
              </a:rPr>
              <a:t>в  разных  отраслях  и  по  всему  миру</a:t>
            </a:r>
            <a:endParaRPr lang="ru-RU" sz="2400" b="1" i="0" dirty="0">
              <a:solidFill>
                <a:srgbClr val="666666"/>
              </a:solidFill>
              <a:latin typeface="Arial"/>
              <a:ea typeface="+mj-ea"/>
              <a:cs typeface="+mj-cs"/>
            </a:endParaRPr>
          </a:p>
        </p:txBody>
      </p:sp>
      <p:grpSp>
        <p:nvGrpSpPr>
          <p:cNvPr id="2" name="Group 25"/>
          <p:cNvGrpSpPr>
            <a:grpSpLocks noChangeAspect="1"/>
          </p:cNvGrpSpPr>
          <p:nvPr/>
        </p:nvGrpSpPr>
        <p:grpSpPr>
          <a:xfrm>
            <a:off x="3476888" y="4074464"/>
            <a:ext cx="3360512" cy="344379"/>
            <a:chOff x="2051927" y="1442375"/>
            <a:chExt cx="4065284" cy="416603"/>
          </a:xfrm>
        </p:grpSpPr>
        <p:pic>
          <p:nvPicPr>
            <p:cNvPr id="6" name="Picture 2"/>
            <p:cNvPicPr>
              <a:picLocks noChangeAspect="1" noChangeArrowheads="1"/>
            </p:cNvPicPr>
            <p:nvPr/>
          </p:nvPicPr>
          <p:blipFill>
            <a:blip r:embed="rId3" cstate="print"/>
            <a:srcRect/>
            <a:stretch>
              <a:fillRect/>
            </a:stretch>
          </p:blipFill>
          <p:spPr bwMode="auto">
            <a:xfrm>
              <a:off x="4399647" y="1455794"/>
              <a:ext cx="1717564" cy="403184"/>
            </a:xfrm>
            <a:prstGeom prst="rect">
              <a:avLst/>
            </a:prstGeom>
            <a:noFill/>
            <a:ln w="9525">
              <a:noFill/>
              <a:miter lim="800000"/>
              <a:headEnd/>
              <a:tailEnd/>
            </a:ln>
          </p:spPr>
        </p:pic>
        <p:pic>
          <p:nvPicPr>
            <p:cNvPr id="15" name="Picture 1"/>
            <p:cNvPicPr>
              <a:picLocks noChangeAspect="1" noChangeArrowheads="1"/>
            </p:cNvPicPr>
            <p:nvPr/>
          </p:nvPicPr>
          <p:blipFill>
            <a:blip r:embed="rId4" cstate="print"/>
            <a:srcRect/>
            <a:stretch>
              <a:fillRect/>
            </a:stretch>
          </p:blipFill>
          <p:spPr bwMode="auto">
            <a:xfrm>
              <a:off x="2051927" y="1442375"/>
              <a:ext cx="1908040" cy="416603"/>
            </a:xfrm>
            <a:prstGeom prst="rect">
              <a:avLst/>
            </a:prstGeom>
            <a:noFill/>
            <a:ln w="9525">
              <a:noFill/>
              <a:miter lim="800000"/>
              <a:headEnd/>
              <a:tailEnd/>
            </a:ln>
          </p:spPr>
        </p:pic>
      </p:grpSp>
      <p:grpSp>
        <p:nvGrpSpPr>
          <p:cNvPr id="4" name="Group 22"/>
          <p:cNvGrpSpPr>
            <a:grpSpLocks noChangeAspect="1"/>
          </p:cNvGrpSpPr>
          <p:nvPr/>
        </p:nvGrpSpPr>
        <p:grpSpPr>
          <a:xfrm>
            <a:off x="3476888" y="2469790"/>
            <a:ext cx="3616373" cy="453466"/>
            <a:chOff x="2950036" y="2613912"/>
            <a:chExt cx="4639265" cy="581729"/>
          </a:xfrm>
        </p:grpSpPr>
        <p:pic>
          <p:nvPicPr>
            <p:cNvPr id="9" name="Picture 2"/>
            <p:cNvPicPr>
              <a:picLocks noChangeAspect="1" noChangeArrowheads="1"/>
            </p:cNvPicPr>
            <p:nvPr/>
          </p:nvPicPr>
          <p:blipFill>
            <a:blip r:embed="rId5" cstate="print"/>
            <a:srcRect/>
            <a:stretch>
              <a:fillRect/>
            </a:stretch>
          </p:blipFill>
          <p:spPr bwMode="auto">
            <a:xfrm>
              <a:off x="2950036" y="2668403"/>
              <a:ext cx="1250489" cy="472746"/>
            </a:xfrm>
            <a:prstGeom prst="rect">
              <a:avLst/>
            </a:prstGeom>
            <a:noFill/>
            <a:ln w="9525">
              <a:noFill/>
              <a:miter lim="800000"/>
              <a:headEnd/>
              <a:tailEnd/>
            </a:ln>
          </p:spPr>
        </p:pic>
        <p:pic>
          <p:nvPicPr>
            <p:cNvPr id="12" name="Picture 1"/>
            <p:cNvPicPr>
              <a:picLocks noChangeAspect="1" noChangeArrowheads="1"/>
            </p:cNvPicPr>
            <p:nvPr/>
          </p:nvPicPr>
          <p:blipFill>
            <a:blip r:embed="rId6" cstate="print"/>
            <a:srcRect/>
            <a:stretch>
              <a:fillRect/>
            </a:stretch>
          </p:blipFill>
          <p:spPr bwMode="auto">
            <a:xfrm>
              <a:off x="6338812" y="2613912"/>
              <a:ext cx="1250489" cy="581729"/>
            </a:xfrm>
            <a:prstGeom prst="rect">
              <a:avLst/>
            </a:prstGeom>
            <a:noFill/>
            <a:ln w="9525">
              <a:noFill/>
              <a:miter lim="800000"/>
              <a:headEnd/>
              <a:tailEnd/>
            </a:ln>
          </p:spPr>
        </p:pic>
        <p:pic>
          <p:nvPicPr>
            <p:cNvPr id="16" name="Picture 1"/>
            <p:cNvPicPr>
              <a:picLocks noChangeAspect="1" noChangeArrowheads="1"/>
            </p:cNvPicPr>
            <p:nvPr/>
          </p:nvPicPr>
          <p:blipFill>
            <a:blip r:embed="rId7" cstate="print"/>
            <a:srcRect/>
            <a:stretch>
              <a:fillRect/>
            </a:stretch>
          </p:blipFill>
          <p:spPr bwMode="auto">
            <a:xfrm>
              <a:off x="4444619" y="2742175"/>
              <a:ext cx="1650099" cy="325202"/>
            </a:xfrm>
            <a:prstGeom prst="rect">
              <a:avLst/>
            </a:prstGeom>
            <a:noFill/>
            <a:ln w="9525">
              <a:noFill/>
              <a:miter lim="800000"/>
              <a:headEnd/>
              <a:tailEnd/>
            </a:ln>
          </p:spPr>
        </p:pic>
      </p:grpSp>
      <p:grpSp>
        <p:nvGrpSpPr>
          <p:cNvPr id="23" name="Group 28"/>
          <p:cNvGrpSpPr/>
          <p:nvPr/>
        </p:nvGrpSpPr>
        <p:grpSpPr>
          <a:xfrm>
            <a:off x="3476888" y="1391334"/>
            <a:ext cx="4691847" cy="904888"/>
            <a:chOff x="2764477" y="2826538"/>
            <a:chExt cx="4691847" cy="904888"/>
          </a:xfrm>
        </p:grpSpPr>
        <p:pic>
          <p:nvPicPr>
            <p:cNvPr id="5" name="Picture 2" descr="http://t3.gstatic.com/images?q=tbn:ANd9GcSfFbZ0VbcmreeIApom8sD8kLWHAiKc48EG3vapIp-f_HW7htCG"/>
            <p:cNvPicPr>
              <a:picLocks noChangeAspect="1" noChangeArrowheads="1"/>
            </p:cNvPicPr>
            <p:nvPr/>
          </p:nvPicPr>
          <p:blipFill>
            <a:blip r:embed="rId8" cstate="print"/>
            <a:srcRect/>
            <a:stretch>
              <a:fillRect/>
            </a:stretch>
          </p:blipFill>
          <p:spPr bwMode="auto">
            <a:xfrm>
              <a:off x="2764477" y="2826538"/>
              <a:ext cx="904887" cy="904888"/>
            </a:xfrm>
            <a:prstGeom prst="rect">
              <a:avLst/>
            </a:prstGeom>
            <a:noFill/>
          </p:spPr>
        </p:pic>
        <p:pic>
          <p:nvPicPr>
            <p:cNvPr id="11" name="Picture 1"/>
            <p:cNvPicPr>
              <a:picLocks noChangeAspect="1" noChangeArrowheads="1"/>
            </p:cNvPicPr>
            <p:nvPr/>
          </p:nvPicPr>
          <p:blipFill>
            <a:blip r:embed="rId9" cstate="print"/>
            <a:srcRect/>
            <a:stretch>
              <a:fillRect/>
            </a:stretch>
          </p:blipFill>
          <p:spPr bwMode="auto">
            <a:xfrm>
              <a:off x="4967799" y="3033635"/>
              <a:ext cx="846448" cy="490694"/>
            </a:xfrm>
            <a:prstGeom prst="rect">
              <a:avLst/>
            </a:prstGeom>
            <a:noFill/>
            <a:ln w="9525">
              <a:noFill/>
              <a:miter lim="800000"/>
              <a:headEnd/>
              <a:tailEnd/>
            </a:ln>
          </p:spPr>
        </p:pic>
        <p:pic>
          <p:nvPicPr>
            <p:cNvPr id="13" name="Picture 1"/>
            <p:cNvPicPr>
              <a:picLocks noChangeAspect="1" noChangeArrowheads="1"/>
            </p:cNvPicPr>
            <p:nvPr/>
          </p:nvPicPr>
          <p:blipFill>
            <a:blip r:embed="rId10" cstate="print"/>
            <a:srcRect/>
            <a:stretch>
              <a:fillRect/>
            </a:stretch>
          </p:blipFill>
          <p:spPr bwMode="auto">
            <a:xfrm>
              <a:off x="3892470" y="3033039"/>
              <a:ext cx="852223" cy="491887"/>
            </a:xfrm>
            <a:prstGeom prst="rect">
              <a:avLst/>
            </a:prstGeom>
            <a:noFill/>
            <a:ln w="9525">
              <a:noFill/>
              <a:miter lim="800000"/>
              <a:headEnd/>
              <a:tailEnd/>
            </a:ln>
          </p:spPr>
        </p:pic>
        <p:pic>
          <p:nvPicPr>
            <p:cNvPr id="7" name="Picture 1"/>
            <p:cNvPicPr>
              <a:picLocks noChangeAspect="1" noChangeArrowheads="1"/>
            </p:cNvPicPr>
            <p:nvPr/>
          </p:nvPicPr>
          <p:blipFill>
            <a:blip r:embed="rId11" cstate="print"/>
            <a:srcRect/>
            <a:stretch>
              <a:fillRect/>
            </a:stretch>
          </p:blipFill>
          <p:spPr bwMode="auto">
            <a:xfrm>
              <a:off x="6037353" y="3057887"/>
              <a:ext cx="1418971" cy="442191"/>
            </a:xfrm>
            <a:prstGeom prst="rect">
              <a:avLst/>
            </a:prstGeom>
            <a:noFill/>
            <a:ln w="9525">
              <a:noFill/>
              <a:miter lim="800000"/>
              <a:headEnd/>
              <a:tailEnd/>
            </a:ln>
          </p:spPr>
        </p:pic>
      </p:grpSp>
      <p:grpSp>
        <p:nvGrpSpPr>
          <p:cNvPr id="24" name="Group 29"/>
          <p:cNvGrpSpPr/>
          <p:nvPr/>
        </p:nvGrpSpPr>
        <p:grpSpPr>
          <a:xfrm>
            <a:off x="3476888" y="4828633"/>
            <a:ext cx="4105804" cy="470137"/>
            <a:chOff x="2764477" y="5806798"/>
            <a:chExt cx="4105804" cy="470137"/>
          </a:xfrm>
        </p:grpSpPr>
        <p:pic>
          <p:nvPicPr>
            <p:cNvPr id="10" name="Picture 3"/>
            <p:cNvPicPr>
              <a:picLocks noChangeAspect="1" noChangeArrowheads="1"/>
            </p:cNvPicPr>
            <p:nvPr/>
          </p:nvPicPr>
          <p:blipFill>
            <a:blip r:embed="rId12" cstate="print"/>
            <a:srcRect/>
            <a:stretch>
              <a:fillRect/>
            </a:stretch>
          </p:blipFill>
          <p:spPr bwMode="auto">
            <a:xfrm>
              <a:off x="5948371" y="5806798"/>
              <a:ext cx="921910" cy="470137"/>
            </a:xfrm>
            <a:prstGeom prst="rect">
              <a:avLst/>
            </a:prstGeom>
            <a:noFill/>
            <a:ln w="9525">
              <a:noFill/>
              <a:miter lim="800000"/>
              <a:headEnd/>
              <a:tailEnd/>
            </a:ln>
          </p:spPr>
        </p:pic>
        <p:pic>
          <p:nvPicPr>
            <p:cNvPr id="14" name="Picture 1"/>
            <p:cNvPicPr>
              <a:picLocks noChangeAspect="1" noChangeArrowheads="1"/>
            </p:cNvPicPr>
            <p:nvPr/>
          </p:nvPicPr>
          <p:blipFill>
            <a:blip r:embed="rId13" cstate="print"/>
            <a:srcRect/>
            <a:stretch>
              <a:fillRect/>
            </a:stretch>
          </p:blipFill>
          <p:spPr bwMode="auto">
            <a:xfrm>
              <a:off x="4498301" y="5823872"/>
              <a:ext cx="1135217" cy="435990"/>
            </a:xfrm>
            <a:prstGeom prst="rect">
              <a:avLst/>
            </a:prstGeom>
            <a:noFill/>
            <a:ln w="9525">
              <a:noFill/>
              <a:miter lim="800000"/>
              <a:headEnd/>
              <a:tailEnd/>
            </a:ln>
          </p:spPr>
        </p:pic>
        <p:pic>
          <p:nvPicPr>
            <p:cNvPr id="17" name="Picture 1"/>
            <p:cNvPicPr>
              <a:picLocks noChangeAspect="1" noChangeArrowheads="1"/>
            </p:cNvPicPr>
            <p:nvPr/>
          </p:nvPicPr>
          <p:blipFill>
            <a:blip r:embed="rId14" cstate="print"/>
            <a:srcRect/>
            <a:stretch>
              <a:fillRect/>
            </a:stretch>
          </p:blipFill>
          <p:spPr bwMode="auto">
            <a:xfrm>
              <a:off x="2764477" y="5857925"/>
              <a:ext cx="1418971" cy="367881"/>
            </a:xfrm>
            <a:prstGeom prst="rect">
              <a:avLst/>
            </a:prstGeom>
            <a:noFill/>
            <a:ln w="9525">
              <a:noFill/>
              <a:miter lim="800000"/>
              <a:headEnd/>
              <a:tailEnd/>
            </a:ln>
          </p:spPr>
        </p:pic>
      </p:grpSp>
      <p:grpSp>
        <p:nvGrpSpPr>
          <p:cNvPr id="25" name="Group 26"/>
          <p:cNvGrpSpPr>
            <a:grpSpLocks noChangeAspect="1"/>
          </p:cNvGrpSpPr>
          <p:nvPr/>
        </p:nvGrpSpPr>
        <p:grpSpPr>
          <a:xfrm>
            <a:off x="3476888" y="5641007"/>
            <a:ext cx="4691847" cy="665909"/>
            <a:chOff x="1401720" y="3536384"/>
            <a:chExt cx="5579189" cy="791849"/>
          </a:xfrm>
        </p:grpSpPr>
        <p:pic>
          <p:nvPicPr>
            <p:cNvPr id="8" name="Picture 2"/>
            <p:cNvPicPr>
              <a:picLocks noChangeAspect="1" noChangeArrowheads="1"/>
            </p:cNvPicPr>
            <p:nvPr/>
          </p:nvPicPr>
          <p:blipFill>
            <a:blip r:embed="rId15" cstate="print"/>
            <a:srcRect/>
            <a:stretch>
              <a:fillRect/>
            </a:stretch>
          </p:blipFill>
          <p:spPr bwMode="auto">
            <a:xfrm>
              <a:off x="2800518" y="3747644"/>
              <a:ext cx="1862703" cy="369329"/>
            </a:xfrm>
            <a:prstGeom prst="rect">
              <a:avLst/>
            </a:prstGeom>
            <a:noFill/>
            <a:ln w="9525">
              <a:noFill/>
              <a:miter lim="800000"/>
              <a:headEnd/>
              <a:tailEnd/>
            </a:ln>
          </p:spPr>
        </p:pic>
        <p:pic>
          <p:nvPicPr>
            <p:cNvPr id="18" name="Picture 1"/>
            <p:cNvPicPr>
              <a:picLocks noChangeAspect="1" noChangeArrowheads="1"/>
            </p:cNvPicPr>
            <p:nvPr/>
          </p:nvPicPr>
          <p:blipFill>
            <a:blip r:embed="rId16" cstate="print"/>
            <a:srcRect/>
            <a:stretch>
              <a:fillRect/>
            </a:stretch>
          </p:blipFill>
          <p:spPr bwMode="auto">
            <a:xfrm>
              <a:off x="4962987" y="3606388"/>
              <a:ext cx="1099032" cy="651840"/>
            </a:xfrm>
            <a:prstGeom prst="rect">
              <a:avLst/>
            </a:prstGeom>
            <a:noFill/>
            <a:ln w="9525">
              <a:noFill/>
              <a:miter lim="800000"/>
              <a:headEnd/>
              <a:tailEnd/>
            </a:ln>
          </p:spPr>
        </p:pic>
        <p:pic>
          <p:nvPicPr>
            <p:cNvPr id="20" name="Picture 1"/>
            <p:cNvPicPr>
              <a:picLocks noChangeAspect="1" noChangeArrowheads="1"/>
            </p:cNvPicPr>
            <p:nvPr/>
          </p:nvPicPr>
          <p:blipFill>
            <a:blip r:embed="rId17" cstate="print"/>
            <a:srcRect/>
            <a:stretch>
              <a:fillRect/>
            </a:stretch>
          </p:blipFill>
          <p:spPr bwMode="auto">
            <a:xfrm>
              <a:off x="1401720" y="3536384"/>
              <a:ext cx="1099032" cy="791849"/>
            </a:xfrm>
            <a:prstGeom prst="rect">
              <a:avLst/>
            </a:prstGeom>
            <a:noFill/>
            <a:ln w="9525">
              <a:noFill/>
              <a:miter lim="800000"/>
              <a:headEnd/>
              <a:tailEnd/>
            </a:ln>
          </p:spPr>
        </p:pic>
        <p:pic>
          <p:nvPicPr>
            <p:cNvPr id="21" name="Picture 1"/>
            <p:cNvPicPr>
              <a:picLocks noChangeAspect="1" noChangeArrowheads="1"/>
            </p:cNvPicPr>
            <p:nvPr/>
          </p:nvPicPr>
          <p:blipFill>
            <a:blip r:embed="rId18" cstate="print"/>
            <a:srcRect/>
            <a:stretch>
              <a:fillRect/>
            </a:stretch>
          </p:blipFill>
          <p:spPr bwMode="auto">
            <a:xfrm>
              <a:off x="6361784" y="3541783"/>
              <a:ext cx="619125" cy="781050"/>
            </a:xfrm>
            <a:prstGeom prst="rect">
              <a:avLst/>
            </a:prstGeom>
            <a:noFill/>
            <a:ln w="9525">
              <a:noFill/>
              <a:miter lim="800000"/>
              <a:headEnd/>
              <a:tailEnd/>
            </a:ln>
          </p:spPr>
        </p:pic>
      </p:grpSp>
      <p:grpSp>
        <p:nvGrpSpPr>
          <p:cNvPr id="26" name="Group 24"/>
          <p:cNvGrpSpPr>
            <a:grpSpLocks noChangeAspect="1"/>
          </p:cNvGrpSpPr>
          <p:nvPr/>
        </p:nvGrpSpPr>
        <p:grpSpPr>
          <a:xfrm>
            <a:off x="3476888" y="3235071"/>
            <a:ext cx="3418660" cy="386913"/>
            <a:chOff x="4200525" y="1372674"/>
            <a:chExt cx="4011356" cy="453992"/>
          </a:xfrm>
        </p:grpSpPr>
        <p:pic>
          <p:nvPicPr>
            <p:cNvPr id="19" name="Picture 1"/>
            <p:cNvPicPr>
              <a:picLocks noChangeAspect="1" noChangeArrowheads="1"/>
            </p:cNvPicPr>
            <p:nvPr/>
          </p:nvPicPr>
          <p:blipFill>
            <a:blip r:embed="rId19" cstate="print"/>
            <a:srcRect/>
            <a:stretch>
              <a:fillRect/>
            </a:stretch>
          </p:blipFill>
          <p:spPr bwMode="auto">
            <a:xfrm>
              <a:off x="4200525" y="1372674"/>
              <a:ext cx="1862703" cy="453992"/>
            </a:xfrm>
            <a:prstGeom prst="rect">
              <a:avLst/>
            </a:prstGeom>
            <a:noFill/>
            <a:ln w="9525">
              <a:noFill/>
              <a:miter lim="800000"/>
              <a:headEnd/>
              <a:tailEnd/>
            </a:ln>
          </p:spPr>
        </p:pic>
        <p:pic>
          <p:nvPicPr>
            <p:cNvPr id="22" name="Picture 1"/>
            <p:cNvPicPr>
              <a:picLocks noChangeAspect="1" noChangeArrowheads="1"/>
            </p:cNvPicPr>
            <p:nvPr/>
          </p:nvPicPr>
          <p:blipFill>
            <a:blip r:embed="rId20" cstate="print"/>
            <a:srcRect/>
            <a:stretch>
              <a:fillRect/>
            </a:stretch>
          </p:blipFill>
          <p:spPr bwMode="auto">
            <a:xfrm>
              <a:off x="6299630" y="1504114"/>
              <a:ext cx="1912251" cy="318708"/>
            </a:xfrm>
            <a:prstGeom prst="rect">
              <a:avLst/>
            </a:prstGeom>
            <a:noFill/>
            <a:ln w="9525">
              <a:noFill/>
              <a:miter lim="800000"/>
              <a:headEnd/>
              <a:tailEnd/>
            </a:ln>
          </p:spPr>
        </p:pic>
      </p:grpSp>
      <p:sp>
        <p:nvSpPr>
          <p:cNvPr id="31" name="TextBox 30"/>
          <p:cNvSpPr txBox="1"/>
          <p:nvPr/>
        </p:nvSpPr>
        <p:spPr>
          <a:xfrm>
            <a:off x="438300" y="1518930"/>
            <a:ext cx="2887033" cy="923330"/>
          </a:xfrm>
          <a:prstGeom prst="rect">
            <a:avLst/>
          </a:prstGeom>
          <a:noFill/>
        </p:spPr>
        <p:txBody>
          <a:bodyPr wrap="square" rtlCol="0">
            <a:spAutoFit/>
          </a:bodyPr>
          <a:lstStyle/>
          <a:p>
            <a:pPr algn="l" defTabSz="914400">
              <a:spcBef>
                <a:spcPts val="1080"/>
              </a:spcBef>
              <a:spcAft>
                <a:spcPts val="0"/>
              </a:spcAft>
              <a:buNone/>
            </a:pPr>
            <a:r>
              <a:rPr lang="ru-RU" sz="1800" b="0" i="0" dirty="0" smtClean="0">
                <a:latin typeface="Arial"/>
                <a:ea typeface="Arial Unicode MS"/>
                <a:cs typeface="Arial Unicode MS"/>
              </a:rPr>
              <a:t>Потребительские товары и лекарственные препараты</a:t>
            </a:r>
            <a:endParaRPr lang="ru-RU" sz="1800" b="0" i="0" dirty="0">
              <a:latin typeface="Arial"/>
              <a:ea typeface="Arial Unicode MS"/>
              <a:cs typeface="Arial Unicode MS"/>
            </a:endParaRPr>
          </a:p>
        </p:txBody>
      </p:sp>
      <p:sp>
        <p:nvSpPr>
          <p:cNvPr id="32" name="TextBox 31"/>
          <p:cNvSpPr txBox="1"/>
          <p:nvPr/>
        </p:nvSpPr>
        <p:spPr>
          <a:xfrm>
            <a:off x="438300" y="2509055"/>
            <a:ext cx="2887033" cy="369332"/>
          </a:xfrm>
          <a:prstGeom prst="rect">
            <a:avLst/>
          </a:prstGeom>
          <a:noFill/>
        </p:spPr>
        <p:txBody>
          <a:bodyPr wrap="square" rtlCol="0">
            <a:spAutoFit/>
          </a:bodyPr>
          <a:lstStyle/>
          <a:p>
            <a:pPr algn="l" defTabSz="914400">
              <a:spcBef>
                <a:spcPts val="1080"/>
              </a:spcBef>
              <a:spcAft>
                <a:spcPts val="0"/>
              </a:spcAft>
              <a:buNone/>
            </a:pPr>
            <a:r>
              <a:rPr lang="ru-RU" sz="1800" b="0" i="0" smtClean="0">
                <a:latin typeface="Arial"/>
                <a:ea typeface="Arial Unicode MS"/>
                <a:cs typeface="Arial Unicode MS"/>
              </a:rPr>
              <a:t>Производство</a:t>
            </a:r>
            <a:endParaRPr lang="ru-RU" sz="1800" b="0" i="0">
              <a:latin typeface="Arial"/>
              <a:ea typeface="Arial Unicode MS"/>
              <a:cs typeface="Arial Unicode MS"/>
            </a:endParaRPr>
          </a:p>
        </p:txBody>
      </p:sp>
      <p:sp>
        <p:nvSpPr>
          <p:cNvPr id="33" name="TextBox 32"/>
          <p:cNvSpPr txBox="1"/>
          <p:nvPr/>
        </p:nvSpPr>
        <p:spPr>
          <a:xfrm>
            <a:off x="438300" y="3288236"/>
            <a:ext cx="2887033" cy="369332"/>
          </a:xfrm>
          <a:prstGeom prst="rect">
            <a:avLst/>
          </a:prstGeom>
          <a:noFill/>
        </p:spPr>
        <p:txBody>
          <a:bodyPr wrap="square" rtlCol="0">
            <a:spAutoFit/>
          </a:bodyPr>
          <a:lstStyle/>
          <a:p>
            <a:pPr algn="l" defTabSz="914400">
              <a:spcBef>
                <a:spcPts val="1080"/>
              </a:spcBef>
              <a:spcAft>
                <a:spcPts val="0"/>
              </a:spcAft>
              <a:buNone/>
            </a:pPr>
            <a:r>
              <a:rPr lang="ru-RU" sz="1800" b="0" i="0" smtClean="0">
                <a:latin typeface="Arial"/>
                <a:ea typeface="Arial Unicode MS"/>
                <a:cs typeface="Arial Unicode MS"/>
              </a:rPr>
              <a:t>Электроэнергетика</a:t>
            </a:r>
            <a:endParaRPr lang="ru-RU" sz="1800" b="0" i="0">
              <a:latin typeface="Arial"/>
              <a:ea typeface="Arial Unicode MS"/>
              <a:cs typeface="Arial Unicode MS"/>
            </a:endParaRPr>
          </a:p>
        </p:txBody>
      </p:sp>
      <p:sp>
        <p:nvSpPr>
          <p:cNvPr id="34" name="TextBox 33"/>
          <p:cNvSpPr txBox="1"/>
          <p:nvPr/>
        </p:nvSpPr>
        <p:spPr>
          <a:xfrm>
            <a:off x="438300" y="3925602"/>
            <a:ext cx="2887033" cy="646331"/>
          </a:xfrm>
          <a:prstGeom prst="rect">
            <a:avLst/>
          </a:prstGeom>
          <a:noFill/>
        </p:spPr>
        <p:txBody>
          <a:bodyPr wrap="square" rtlCol="0">
            <a:spAutoFit/>
          </a:bodyPr>
          <a:lstStyle/>
          <a:p>
            <a:pPr algn="l" defTabSz="914400">
              <a:spcBef>
                <a:spcPts val="1080"/>
              </a:spcBef>
              <a:spcAft>
                <a:spcPts val="0"/>
              </a:spcAft>
              <a:buNone/>
            </a:pPr>
            <a:r>
              <a:rPr lang="ru-RU" sz="1800" b="0" i="0" dirty="0" err="1" smtClean="0">
                <a:latin typeface="Arial"/>
                <a:ea typeface="Arial Unicode MS"/>
                <a:cs typeface="Arial Unicode MS"/>
              </a:rPr>
              <a:t>Медиа-коммуникации</a:t>
            </a:r>
            <a:r>
              <a:rPr lang="ru-RU" sz="1800" b="0" i="0" dirty="0" smtClean="0">
                <a:latin typeface="Arial"/>
                <a:ea typeface="Arial Unicode MS"/>
                <a:cs typeface="Arial Unicode MS"/>
              </a:rPr>
              <a:t> </a:t>
            </a:r>
            <a:br>
              <a:rPr lang="ru-RU" sz="1800" b="0" i="0" dirty="0" smtClean="0">
                <a:latin typeface="Arial"/>
                <a:ea typeface="Arial Unicode MS"/>
                <a:cs typeface="Arial Unicode MS"/>
              </a:rPr>
            </a:br>
            <a:endParaRPr lang="ru-RU" sz="1800" b="0" i="0" dirty="0">
              <a:latin typeface="Arial"/>
              <a:ea typeface="Arial Unicode MS"/>
              <a:cs typeface="Arial Unicode MS"/>
            </a:endParaRPr>
          </a:p>
        </p:txBody>
      </p:sp>
      <p:sp>
        <p:nvSpPr>
          <p:cNvPr id="35" name="TextBox 34"/>
          <p:cNvSpPr txBox="1"/>
          <p:nvPr/>
        </p:nvSpPr>
        <p:spPr>
          <a:xfrm>
            <a:off x="438300" y="4903064"/>
            <a:ext cx="2887033" cy="369332"/>
          </a:xfrm>
          <a:prstGeom prst="rect">
            <a:avLst/>
          </a:prstGeom>
          <a:noFill/>
        </p:spPr>
        <p:txBody>
          <a:bodyPr wrap="square" rtlCol="0">
            <a:spAutoFit/>
          </a:bodyPr>
          <a:lstStyle/>
          <a:p>
            <a:pPr algn="l" defTabSz="914400">
              <a:spcBef>
                <a:spcPts val="1080"/>
              </a:spcBef>
              <a:spcAft>
                <a:spcPts val="0"/>
              </a:spcAft>
              <a:buNone/>
            </a:pPr>
            <a:r>
              <a:rPr lang="ru-RU" sz="1800" b="0" i="0" dirty="0" smtClean="0">
                <a:latin typeface="Arial"/>
                <a:ea typeface="Arial Unicode MS"/>
                <a:cs typeface="Arial Unicode MS"/>
              </a:rPr>
              <a:t>Услуги</a:t>
            </a:r>
            <a:endParaRPr lang="ru-RU" sz="1800" b="0" i="0" dirty="0">
              <a:latin typeface="Arial"/>
              <a:ea typeface="Arial Unicode MS"/>
              <a:cs typeface="Arial Unicode MS"/>
            </a:endParaRPr>
          </a:p>
        </p:txBody>
      </p:sp>
      <p:sp>
        <p:nvSpPr>
          <p:cNvPr id="36" name="TextBox 35"/>
          <p:cNvSpPr txBox="1"/>
          <p:nvPr/>
        </p:nvSpPr>
        <p:spPr>
          <a:xfrm>
            <a:off x="438300" y="5759924"/>
            <a:ext cx="2887033" cy="369332"/>
          </a:xfrm>
          <a:prstGeom prst="rect">
            <a:avLst/>
          </a:prstGeom>
          <a:noFill/>
        </p:spPr>
        <p:txBody>
          <a:bodyPr wrap="square" rtlCol="0">
            <a:spAutoFit/>
          </a:bodyPr>
          <a:lstStyle/>
          <a:p>
            <a:pPr algn="l" defTabSz="914400">
              <a:spcBef>
                <a:spcPts val="1080"/>
              </a:spcBef>
              <a:spcAft>
                <a:spcPts val="0"/>
              </a:spcAft>
              <a:buNone/>
            </a:pPr>
            <a:r>
              <a:rPr lang="ru-RU" sz="1800" b="0" i="0" dirty="0" smtClean="0">
                <a:latin typeface="Arial"/>
                <a:ea typeface="Arial Unicode MS"/>
                <a:cs typeface="Arial Unicode MS"/>
              </a:rPr>
              <a:t>Технологии</a:t>
            </a:r>
            <a:endParaRPr lang="ru-RU" sz="1800" b="0" i="0" dirty="0">
              <a:latin typeface="Arial"/>
              <a:ea typeface="Arial Unicode MS"/>
              <a:cs typeface="Arial Unicode M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bwMode="gray">
          <a:xfrm>
            <a:off x="604800" y="1724025"/>
            <a:ext cx="7967700" cy="3952875"/>
          </a:xfrm>
        </p:spPr>
        <p:txBody>
          <a:bodyPr/>
          <a:lstStyle/>
          <a:p>
            <a:pPr marL="347472" indent="-347472" algn="l" defTabSz="914400">
              <a:spcBef>
                <a:spcPts val="1620"/>
              </a:spcBef>
              <a:buSzPct val="100000"/>
              <a:buFont typeface="Arial"/>
              <a:buAutoNum type="arabicPeriod"/>
            </a:pPr>
            <a:r>
              <a:rPr lang="en-US" sz="2400" b="1" i="0" dirty="0" err="1">
                <a:solidFill>
                  <a:srgbClr val="CCCCCC"/>
                </a:solidFill>
                <a:latin typeface="Arial"/>
                <a:ea typeface="+mn-ea"/>
                <a:cs typeface="+mn-cs"/>
              </a:rPr>
              <a:t>Технология</a:t>
            </a:r>
            <a:r>
              <a:rPr lang="en-US" sz="2400" b="1" i="0" dirty="0">
                <a:solidFill>
                  <a:srgbClr val="CCCCCC"/>
                </a:solidFill>
                <a:latin typeface="Arial"/>
                <a:ea typeface="+mn-ea"/>
                <a:cs typeface="+mn-cs"/>
              </a:rPr>
              <a:t> </a:t>
            </a:r>
            <a:r>
              <a:rPr lang="en-US" sz="2400" b="1" i="0" dirty="0" err="1" smtClean="0">
                <a:solidFill>
                  <a:srgbClr val="CCCCCC"/>
                </a:solidFill>
                <a:latin typeface="Arial"/>
                <a:ea typeface="+mn-ea"/>
                <a:cs typeface="+mn-cs"/>
              </a:rPr>
              <a:t>для</a:t>
            </a:r>
            <a:r>
              <a:rPr lang="en-US" sz="2400" b="1" i="0" dirty="0" smtClean="0">
                <a:solidFill>
                  <a:srgbClr val="CCCCCC"/>
                </a:solidFill>
                <a:latin typeface="Arial"/>
                <a:ea typeface="+mn-ea"/>
                <a:cs typeface="+mn-cs"/>
              </a:rPr>
              <a:t> </a:t>
            </a:r>
            <a:r>
              <a:rPr lang="en-US" sz="2400" b="1" i="0" dirty="0" err="1">
                <a:solidFill>
                  <a:srgbClr val="CCCCCC"/>
                </a:solidFill>
                <a:latin typeface="Arial"/>
                <a:ea typeface="+mn-ea"/>
                <a:cs typeface="+mn-cs"/>
              </a:rPr>
              <a:t>вычислений</a:t>
            </a:r>
            <a:r>
              <a:rPr lang="en-US" sz="2400" b="1" i="0" dirty="0">
                <a:solidFill>
                  <a:srgbClr val="CCCCCC"/>
                </a:solidFill>
                <a:latin typeface="Arial"/>
                <a:ea typeface="+mn-ea"/>
                <a:cs typeface="+mn-cs"/>
              </a:rPr>
              <a:t> в </a:t>
            </a:r>
            <a:r>
              <a:rPr lang="en-US" sz="2400" b="1" i="0" dirty="0" err="1">
                <a:solidFill>
                  <a:srgbClr val="CCCCCC"/>
                </a:solidFill>
                <a:latin typeface="Arial"/>
                <a:ea typeface="+mn-ea"/>
                <a:cs typeface="+mn-cs"/>
              </a:rPr>
              <a:t>оперативной</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памяти</a:t>
            </a:r>
            <a:r>
              <a:rPr lang="en-US" sz="2400" b="1" i="0" dirty="0">
                <a:solidFill>
                  <a:srgbClr val="CCCCCC"/>
                </a:solidFill>
                <a:latin typeface="Arial"/>
                <a:ea typeface="+mn-ea"/>
                <a:cs typeface="+mn-cs"/>
              </a:rPr>
              <a:t> </a:t>
            </a:r>
            <a:r>
              <a:rPr lang="ru-RU" sz="2400" b="1" i="0" dirty="0" smtClean="0">
                <a:solidFill>
                  <a:srgbClr val="CCCCCC"/>
                </a:solidFill>
                <a:latin typeface="Arial"/>
                <a:ea typeface="+mn-ea"/>
                <a:cs typeface="+mn-cs"/>
              </a:rPr>
              <a:t>от </a:t>
            </a:r>
            <a:r>
              <a:rPr lang="en-US" sz="2400" b="1" i="0" dirty="0" smtClean="0">
                <a:solidFill>
                  <a:srgbClr val="CCCCCC"/>
                </a:solidFill>
                <a:latin typeface="Arial"/>
                <a:ea typeface="+mn-ea"/>
                <a:cs typeface="+mn-cs"/>
              </a:rPr>
              <a:t>SAP</a:t>
            </a:r>
            <a:endParaRPr lang="en-US" sz="2400" b="1" i="0" dirty="0">
              <a:solidFill>
                <a:srgbClr val="CCCCCC"/>
              </a:solidFill>
              <a:latin typeface="Arial"/>
              <a:ea typeface="+mn-ea"/>
              <a:cs typeface="+mn-cs"/>
            </a:endParaRPr>
          </a:p>
          <a:p>
            <a:pPr marL="347472" indent="-347472" algn="l" defTabSz="914400">
              <a:spcBef>
                <a:spcPts val="1620"/>
              </a:spcBef>
              <a:buSzPct val="100000"/>
              <a:buFont typeface="Arial"/>
              <a:buAutoNum type="arabicPeriod"/>
            </a:pPr>
            <a:r>
              <a:rPr lang="ru-RU" sz="2400" b="1" i="0" dirty="0" smtClean="0">
                <a:solidFill>
                  <a:srgbClr val="CCCCCC"/>
                </a:solidFill>
                <a:latin typeface="Arial"/>
                <a:ea typeface="+mn-ea"/>
                <a:cs typeface="+mn-cs"/>
              </a:rPr>
              <a:t>Преимущества технологий </a:t>
            </a:r>
            <a:r>
              <a:rPr lang="en-US" sz="2400" b="1" i="0" dirty="0" smtClean="0">
                <a:solidFill>
                  <a:srgbClr val="CCCCCC"/>
                </a:solidFill>
                <a:latin typeface="Arial"/>
                <a:ea typeface="+mn-ea"/>
                <a:cs typeface="+mn-cs"/>
              </a:rPr>
              <a:t>SAP?</a:t>
            </a:r>
            <a:endParaRPr lang="en-US" sz="2400" b="1" i="0" dirty="0">
              <a:solidFill>
                <a:srgbClr val="CCCCCC"/>
              </a:solidFill>
              <a:latin typeface="Arial"/>
              <a:ea typeface="+mn-ea"/>
              <a:cs typeface="+mn-cs"/>
            </a:endParaRPr>
          </a:p>
          <a:p>
            <a:pPr marL="347472" indent="-347472" algn="l" defTabSz="914400">
              <a:spcBef>
                <a:spcPts val="1620"/>
              </a:spcBef>
              <a:buSzPct val="100000"/>
              <a:buFont typeface="Arial"/>
              <a:buAutoNum type="arabicPeriod"/>
            </a:pPr>
            <a:r>
              <a:rPr lang="ru-RU" dirty="0" smtClean="0">
                <a:solidFill>
                  <a:srgbClr val="666666"/>
                </a:solidFill>
                <a:latin typeface="Arial"/>
              </a:rPr>
              <a:t>Решения</a:t>
            </a:r>
            <a:r>
              <a:rPr lang="en-US" sz="2400" b="1" i="0" dirty="0" smtClean="0">
                <a:solidFill>
                  <a:srgbClr val="666666"/>
                </a:solidFill>
                <a:latin typeface="Arial"/>
                <a:ea typeface="+mn-ea"/>
                <a:cs typeface="+mn-cs"/>
              </a:rPr>
              <a:t> </a:t>
            </a:r>
            <a:r>
              <a:rPr lang="en-US" sz="2400" b="1" i="0" dirty="0">
                <a:solidFill>
                  <a:srgbClr val="666666"/>
                </a:solidFill>
                <a:latin typeface="Arial"/>
                <a:ea typeface="+mn-ea"/>
                <a:cs typeface="+mn-cs"/>
              </a:rPr>
              <a:t>SAP </a:t>
            </a:r>
            <a:r>
              <a:rPr lang="en-US" sz="2400" b="1" i="0" dirty="0" err="1">
                <a:solidFill>
                  <a:srgbClr val="666666"/>
                </a:solidFill>
                <a:latin typeface="Arial"/>
                <a:ea typeface="+mn-ea"/>
                <a:cs typeface="+mn-cs"/>
              </a:rPr>
              <a:t>для</a:t>
            </a:r>
            <a:r>
              <a:rPr lang="en-US" sz="2400" b="1" i="0" dirty="0">
                <a:solidFill>
                  <a:srgbClr val="666666"/>
                </a:solidFill>
                <a:latin typeface="Arial"/>
                <a:ea typeface="+mn-ea"/>
                <a:cs typeface="+mn-cs"/>
              </a:rPr>
              <a:t> </a:t>
            </a:r>
            <a:r>
              <a:rPr lang="en-US" sz="2400" b="1" i="0" dirty="0" err="1">
                <a:solidFill>
                  <a:srgbClr val="666666"/>
                </a:solidFill>
                <a:latin typeface="Arial"/>
                <a:ea typeface="+mn-ea"/>
                <a:cs typeface="+mn-cs"/>
              </a:rPr>
              <a:t>вычислений</a:t>
            </a:r>
            <a:r>
              <a:rPr lang="en-US" sz="2400" b="1" i="0" dirty="0">
                <a:solidFill>
                  <a:srgbClr val="666666"/>
                </a:solidFill>
                <a:latin typeface="Arial"/>
                <a:ea typeface="+mn-ea"/>
                <a:cs typeface="+mn-cs"/>
              </a:rPr>
              <a:t> в </a:t>
            </a:r>
            <a:r>
              <a:rPr lang="en-US" sz="2400" b="1" i="0" dirty="0" err="1">
                <a:solidFill>
                  <a:srgbClr val="666666"/>
                </a:solidFill>
                <a:latin typeface="Arial"/>
                <a:ea typeface="+mn-ea"/>
                <a:cs typeface="+mn-cs"/>
              </a:rPr>
              <a:t>оперативной</a:t>
            </a:r>
            <a:r>
              <a:rPr lang="en-US" sz="2400" b="1" i="0" dirty="0">
                <a:solidFill>
                  <a:srgbClr val="666666"/>
                </a:solidFill>
                <a:latin typeface="Arial"/>
                <a:ea typeface="+mn-ea"/>
                <a:cs typeface="+mn-cs"/>
              </a:rPr>
              <a:t> </a:t>
            </a:r>
            <a:r>
              <a:rPr lang="en-US" sz="2400" b="1" i="0" dirty="0" err="1">
                <a:solidFill>
                  <a:srgbClr val="666666"/>
                </a:solidFill>
                <a:latin typeface="Arial"/>
                <a:ea typeface="+mn-ea"/>
                <a:cs typeface="+mn-cs"/>
              </a:rPr>
              <a:t>памяти</a:t>
            </a:r>
            <a:endParaRPr lang="en-US" sz="2400" b="1" i="0" dirty="0">
              <a:solidFill>
                <a:srgbClr val="666666"/>
              </a:solidFill>
              <a:latin typeface="Arial"/>
              <a:ea typeface="+mn-ea"/>
              <a:cs typeface="+mn-cs"/>
            </a:endParaRP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fik 8" descr="evolution1.jpg"/>
          <p:cNvPicPr>
            <a:picLocks noChangeAspect="1"/>
          </p:cNvPicPr>
          <p:nvPr/>
        </p:nvPicPr>
        <p:blipFill>
          <a:blip r:embed="rId3" cstate="print"/>
          <a:srcRect l="1755" t="12280" r="8772" b="24561"/>
          <a:stretch>
            <a:fillRect/>
          </a:stretch>
        </p:blipFill>
        <p:spPr bwMode="auto">
          <a:xfrm>
            <a:off x="179388" y="1125538"/>
            <a:ext cx="3671887" cy="2590800"/>
          </a:xfrm>
          <a:prstGeom prst="rect">
            <a:avLst/>
          </a:prstGeom>
          <a:noFill/>
          <a:ln w="9525">
            <a:noFill/>
            <a:miter lim="800000"/>
            <a:headEnd/>
            <a:tailEnd/>
          </a:ln>
        </p:spPr>
      </p:pic>
      <p:grpSp>
        <p:nvGrpSpPr>
          <p:cNvPr id="2" name="Gruppieren 27"/>
          <p:cNvGrpSpPr>
            <a:grpSpLocks/>
          </p:cNvGrpSpPr>
          <p:nvPr/>
        </p:nvGrpSpPr>
        <p:grpSpPr bwMode="auto">
          <a:xfrm>
            <a:off x="2124075" y="1125538"/>
            <a:ext cx="1008063" cy="2519362"/>
            <a:chOff x="2123728" y="1124744"/>
            <a:chExt cx="1008112" cy="2520280"/>
          </a:xfrm>
        </p:grpSpPr>
        <p:sp>
          <p:nvSpPr>
            <p:cNvPr id="13326" name="Rechteck 28"/>
            <p:cNvSpPr>
              <a:spLocks noChangeArrowheads="1"/>
            </p:cNvSpPr>
            <p:nvPr/>
          </p:nvSpPr>
          <p:spPr bwMode="gray">
            <a:xfrm>
              <a:off x="2123728" y="1844143"/>
              <a:ext cx="431821" cy="505009"/>
            </a:xfrm>
            <a:prstGeom prst="rect">
              <a:avLst/>
            </a:prstGeom>
            <a:solidFill>
              <a:schemeClr val="bg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ru-RU">
                <a:ea typeface="Arial Unicode MS" pitchFamily="34" charset="-128"/>
                <a:cs typeface="Arial Unicode MS" pitchFamily="34" charset="-128"/>
              </a:endParaRPr>
            </a:p>
          </p:txBody>
        </p:sp>
        <p:sp>
          <p:nvSpPr>
            <p:cNvPr id="13327" name="Rechteck 29"/>
            <p:cNvSpPr>
              <a:spLocks noChangeArrowheads="1"/>
            </p:cNvSpPr>
            <p:nvPr/>
          </p:nvSpPr>
          <p:spPr bwMode="gray">
            <a:xfrm>
              <a:off x="2339638" y="1124744"/>
              <a:ext cx="792202" cy="2520280"/>
            </a:xfrm>
            <a:prstGeom prst="rect">
              <a:avLst/>
            </a:prstGeom>
            <a:solidFill>
              <a:schemeClr val="bg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ru-RU">
                <a:ea typeface="Arial Unicode MS" pitchFamily="34" charset="-128"/>
                <a:cs typeface="Arial Unicode MS" pitchFamily="34" charset="-128"/>
              </a:endParaRPr>
            </a:p>
          </p:txBody>
        </p:sp>
        <p:sp>
          <p:nvSpPr>
            <p:cNvPr id="13328" name="Rechteck 30"/>
            <p:cNvSpPr>
              <a:spLocks noChangeArrowheads="1"/>
            </p:cNvSpPr>
            <p:nvPr/>
          </p:nvSpPr>
          <p:spPr bwMode="gray">
            <a:xfrm>
              <a:off x="2123728" y="2636595"/>
              <a:ext cx="431821" cy="792451"/>
            </a:xfrm>
            <a:prstGeom prst="rect">
              <a:avLst/>
            </a:prstGeom>
            <a:solidFill>
              <a:schemeClr val="bg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ru-RU">
                <a:ea typeface="Arial Unicode MS" pitchFamily="34" charset="-128"/>
                <a:cs typeface="Arial Unicode MS" pitchFamily="34" charset="-128"/>
              </a:endParaRPr>
            </a:p>
          </p:txBody>
        </p:sp>
      </p:grpSp>
      <p:sp>
        <p:nvSpPr>
          <p:cNvPr id="12" name="Content Placeholder 2"/>
          <p:cNvSpPr txBox="1">
            <a:spLocks/>
          </p:cNvSpPr>
          <p:nvPr/>
        </p:nvSpPr>
        <p:spPr bwMode="gray">
          <a:xfrm>
            <a:off x="323850" y="3716338"/>
            <a:ext cx="7561263" cy="2808287"/>
          </a:xfrm>
          <a:prstGeom prst="rect">
            <a:avLst/>
          </a:prstGeom>
          <a:solidFill>
            <a:schemeClr val="bg1">
              <a:lumMod val="85000"/>
            </a:schemeClr>
          </a:solidFill>
        </p:spPr>
        <p:txBody>
          <a:bodyPr lIns="72000" tIns="72000" rIns="72000" bIns="0"/>
          <a:lstStyle/>
          <a:p>
            <a:pPr marL="92075" lvl="1" indent="-92075" algn="l" defTabSz="914400">
              <a:buNone/>
            </a:pPr>
            <a:r>
              <a:rPr lang="ru-RU" sz="1800" b="1" i="0" dirty="0" smtClean="0">
                <a:latin typeface="Arial"/>
                <a:ea typeface="+mn-ea"/>
                <a:cs typeface="+mn-cs"/>
              </a:rPr>
              <a:t>SAP </a:t>
            </a:r>
            <a:r>
              <a:rPr lang="ru-RU" sz="1800" b="1" i="0" dirty="0" err="1" smtClean="0">
                <a:latin typeface="Arial"/>
                <a:ea typeface="+mn-ea"/>
                <a:cs typeface="+mn-cs"/>
              </a:rPr>
              <a:t>Advanced</a:t>
            </a:r>
            <a:r>
              <a:rPr lang="ru-RU" sz="1800" b="1" i="0" dirty="0" smtClean="0">
                <a:latin typeface="Arial"/>
                <a:ea typeface="+mn-ea"/>
                <a:cs typeface="+mn-cs"/>
              </a:rPr>
              <a:t> </a:t>
            </a:r>
            <a:r>
              <a:rPr lang="ru-RU" sz="1800" b="1" i="0" dirty="0" err="1" smtClean="0">
                <a:latin typeface="Arial"/>
                <a:ea typeface="+mn-ea"/>
                <a:cs typeface="+mn-cs"/>
              </a:rPr>
              <a:t>Planner</a:t>
            </a:r>
            <a:r>
              <a:rPr lang="ru-RU" sz="1800" b="1" i="0" dirty="0" smtClean="0">
                <a:latin typeface="Arial"/>
                <a:ea typeface="+mn-ea"/>
                <a:cs typeface="+mn-cs"/>
              </a:rPr>
              <a:t> </a:t>
            </a:r>
            <a:r>
              <a:rPr lang="ru-RU" sz="1800" b="1" i="0" dirty="0" err="1" smtClean="0">
                <a:latin typeface="Arial"/>
                <a:ea typeface="+mn-ea"/>
                <a:cs typeface="+mn-cs"/>
              </a:rPr>
              <a:t>and</a:t>
            </a:r>
            <a:r>
              <a:rPr lang="ru-RU" sz="1800" b="1" i="0" dirty="0" smtClean="0">
                <a:latin typeface="Arial"/>
                <a:ea typeface="+mn-ea"/>
                <a:cs typeface="+mn-cs"/>
              </a:rPr>
              <a:t> </a:t>
            </a:r>
            <a:r>
              <a:rPr lang="ru-RU" sz="1800" b="1" i="0" dirty="0" err="1" smtClean="0">
                <a:latin typeface="Arial"/>
                <a:ea typeface="+mn-ea"/>
                <a:cs typeface="+mn-cs"/>
              </a:rPr>
              <a:t>Optimizer</a:t>
            </a:r>
            <a:r>
              <a:rPr lang="ru-RU" sz="1800" b="1" i="0" dirty="0" smtClean="0">
                <a:latin typeface="Arial"/>
                <a:ea typeface="+mn-ea"/>
                <a:cs typeface="+mn-cs"/>
              </a:rPr>
              <a:t> </a:t>
            </a:r>
            <a:r>
              <a:rPr lang="ru-RU" sz="1800" b="1" i="0" dirty="0" smtClean="0">
                <a:latin typeface="SAP Sans 2007 Medium"/>
                <a:ea typeface="+mn-ea"/>
                <a:cs typeface="+mn-cs"/>
              </a:rPr>
              <a:t>на основе </a:t>
            </a:r>
            <a:r>
              <a:rPr lang="ru-RU" sz="1800" b="1" i="0" dirty="0" err="1" smtClean="0">
                <a:latin typeface="SAP Sans 2007 Medium"/>
                <a:ea typeface="+mn-ea"/>
                <a:cs typeface="+mn-cs"/>
              </a:rPr>
              <a:t>liveCache</a:t>
            </a:r>
            <a:r>
              <a:rPr lang="ru-RU" sz="1800" b="1" i="0" dirty="0" smtClean="0">
                <a:latin typeface="SAP Sans 2007 Medium"/>
                <a:ea typeface="+mn-ea"/>
                <a:cs typeface="+mn-cs"/>
              </a:rPr>
              <a:t> </a:t>
            </a:r>
          </a:p>
          <a:p>
            <a:pPr marL="92075" lvl="1" indent="-92075" algn="l" defTabSz="914400">
              <a:spcBef>
                <a:spcPts val="800"/>
              </a:spcBef>
              <a:buClr>
                <a:srgbClr val="666666"/>
              </a:buClr>
              <a:buSzPct val="100000"/>
              <a:buFont typeface="Wingdings"/>
              <a:buChar char="§"/>
            </a:pPr>
            <a:r>
              <a:rPr lang="ru-RU" sz="1800" b="0" i="0" dirty="0" smtClean="0">
                <a:latin typeface="Arial"/>
                <a:ea typeface="+mn-ea"/>
                <a:cs typeface="+mn-cs"/>
              </a:rPr>
              <a:t>Анализ огромного объема данных о </a:t>
            </a:r>
            <a:r>
              <a:rPr lang="ru-RU" sz="1800" b="0" i="0" dirty="0" err="1" smtClean="0">
                <a:latin typeface="Arial"/>
                <a:ea typeface="+mn-ea"/>
                <a:cs typeface="+mn-cs"/>
              </a:rPr>
              <a:t>логистической</a:t>
            </a:r>
            <a:r>
              <a:rPr lang="ru-RU" sz="1800" b="0" i="0" dirty="0" smtClean="0">
                <a:latin typeface="Arial"/>
                <a:ea typeface="+mn-ea"/>
                <a:cs typeface="+mn-cs"/>
              </a:rPr>
              <a:t> цепочке, поступающих от самой компании и ее партнеров</a:t>
            </a:r>
          </a:p>
          <a:p>
            <a:pPr marL="92075" lvl="1" indent="-92075" algn="l" defTabSz="914400">
              <a:spcBef>
                <a:spcPts val="800"/>
              </a:spcBef>
              <a:buClr>
                <a:srgbClr val="666666"/>
              </a:buClr>
              <a:buSzPct val="100000"/>
              <a:buFont typeface="Wingdings"/>
              <a:buChar char="§"/>
            </a:pPr>
            <a:r>
              <a:rPr lang="ru-RU" sz="1800" b="0" i="0" dirty="0" smtClean="0">
                <a:latin typeface="Arial"/>
                <a:ea typeface="+mn-ea"/>
                <a:cs typeface="+mn-cs"/>
              </a:rPr>
              <a:t>Информация для решения проблем планирования, включая планирование сети поставок, спроса и производства, поступает в реальном времени</a:t>
            </a:r>
          </a:p>
          <a:p>
            <a:pPr marL="92075" lvl="1" indent="-92075" algn="l" defTabSz="914400">
              <a:spcBef>
                <a:spcPts val="800"/>
              </a:spcBef>
              <a:buClr>
                <a:srgbClr val="666666"/>
              </a:buClr>
              <a:buSzPct val="100000"/>
              <a:buFont typeface="Wingdings"/>
              <a:buChar char="§"/>
            </a:pPr>
            <a:r>
              <a:rPr lang="ru-RU" sz="1800" b="0" i="0" dirty="0" smtClean="0">
                <a:latin typeface="Arial"/>
                <a:ea typeface="+mn-ea"/>
                <a:cs typeface="+mn-cs"/>
              </a:rPr>
              <a:t>Свыше 2000 клиентов</a:t>
            </a:r>
          </a:p>
        </p:txBody>
      </p:sp>
      <p:sp>
        <p:nvSpPr>
          <p:cNvPr id="13317" name="Titel 3"/>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ＭＳ Ｐゴシック"/>
                <a:cs typeface="+mj-cs"/>
              </a:rPr>
              <a:t>Эволюция технологий SAP для вычислений в памяти </a:t>
            </a:r>
            <a:r>
              <a:rPr lang="ru-RU" sz="2400" b="1" i="0" smtClean="0">
                <a:solidFill>
                  <a:srgbClr val="7F7F7F"/>
                </a:solidFill>
                <a:latin typeface="Arial"/>
                <a:ea typeface="Arial Unicode MS"/>
                <a:cs typeface="Arial Unicode MS"/>
              </a:rPr>
              <a:t/>
            </a:r>
            <a:br>
              <a:rPr lang="ru-RU" sz="2400" b="1" i="0" smtClean="0">
                <a:solidFill>
                  <a:srgbClr val="7F7F7F"/>
                </a:solidFill>
                <a:latin typeface="Arial"/>
                <a:ea typeface="Arial Unicode MS"/>
                <a:cs typeface="Arial Unicode MS"/>
              </a:rPr>
            </a:br>
            <a:endParaRPr lang="ru-RU" sz="2400" b="1" i="0">
              <a:solidFill>
                <a:srgbClr val="7F7F7F"/>
              </a:solidFill>
              <a:latin typeface="Arial"/>
              <a:ea typeface="Arial Unicode MS"/>
              <a:cs typeface="Arial Unicode MS"/>
            </a:endParaRPr>
          </a:p>
        </p:txBody>
      </p:sp>
      <p:sp>
        <p:nvSpPr>
          <p:cNvPr id="10" name="Content Placeholder 2"/>
          <p:cNvSpPr txBox="1">
            <a:spLocks/>
          </p:cNvSpPr>
          <p:nvPr/>
        </p:nvSpPr>
        <p:spPr bwMode="gray">
          <a:xfrm>
            <a:off x="323850" y="3716338"/>
            <a:ext cx="7561263" cy="2808287"/>
          </a:xfrm>
          <a:prstGeom prst="rect">
            <a:avLst/>
          </a:prstGeom>
          <a:solidFill>
            <a:schemeClr val="bg1">
              <a:lumMod val="85000"/>
            </a:schemeClr>
          </a:solidFill>
        </p:spPr>
        <p:txBody>
          <a:bodyPr lIns="72000" tIns="72000" rIns="72000" bIns="72000"/>
          <a:lstStyle/>
          <a:p>
            <a:pPr marL="0" lvl="1" algn="l" defTabSz="914400">
              <a:buNone/>
            </a:pPr>
            <a:r>
              <a:rPr lang="ru-RU" sz="1800" b="1" i="0" dirty="0" smtClean="0">
                <a:latin typeface="Arial"/>
                <a:ea typeface="+mn-ea"/>
                <a:cs typeface="+mn-cs"/>
              </a:rPr>
              <a:t>SAP </a:t>
            </a:r>
            <a:r>
              <a:rPr lang="ru-RU" sz="1800" b="1" i="0" dirty="0" err="1" smtClean="0">
                <a:latin typeface="Arial"/>
                <a:ea typeface="+mn-ea"/>
                <a:cs typeface="+mn-cs"/>
              </a:rPr>
              <a:t>NetWeaver</a:t>
            </a:r>
            <a:r>
              <a:rPr lang="ru-RU" sz="1800" b="1" i="0" dirty="0" smtClean="0">
                <a:latin typeface="Arial"/>
                <a:ea typeface="+mn-ea"/>
                <a:cs typeface="+mn-cs"/>
              </a:rPr>
              <a:t> </a:t>
            </a:r>
            <a:r>
              <a:rPr lang="ru-RU" sz="1800" b="1" i="0" dirty="0" err="1" smtClean="0">
                <a:latin typeface="Arial"/>
                <a:ea typeface="+mn-ea"/>
                <a:cs typeface="+mn-cs"/>
              </a:rPr>
              <a:t>Enterprise</a:t>
            </a:r>
            <a:r>
              <a:rPr lang="ru-RU" sz="1800" b="1" i="0" dirty="0" smtClean="0">
                <a:latin typeface="Arial"/>
                <a:ea typeface="+mn-ea"/>
                <a:cs typeface="+mn-cs"/>
              </a:rPr>
              <a:t> </a:t>
            </a:r>
            <a:r>
              <a:rPr lang="ru-RU" sz="1800" b="1" i="0" dirty="0" err="1" smtClean="0">
                <a:latin typeface="Arial"/>
                <a:ea typeface="+mn-ea"/>
                <a:cs typeface="+mn-cs"/>
              </a:rPr>
              <a:t>Search</a:t>
            </a:r>
            <a:r>
              <a:rPr lang="ru-RU" sz="1800" b="1" i="0" dirty="0" smtClean="0">
                <a:latin typeface="Arial"/>
                <a:ea typeface="+mn-ea"/>
                <a:cs typeface="+mn-cs"/>
              </a:rPr>
              <a:t> </a:t>
            </a:r>
          </a:p>
          <a:p>
            <a:pPr marL="0" lvl="1" algn="l" defTabSz="914400">
              <a:buNone/>
            </a:pPr>
            <a:endParaRPr lang="ru-RU" dirty="0" smtClean="0">
              <a:solidFill>
                <a:srgbClr val="000000"/>
              </a:solidFill>
              <a:latin typeface="Arial Black"/>
            </a:endParaRPr>
          </a:p>
          <a:p>
            <a:pPr marL="92075" lvl="1" indent="-92075" algn="l" defTabSz="914400">
              <a:spcBef>
                <a:spcPts val="800"/>
              </a:spcBef>
              <a:buClr>
                <a:srgbClr val="666666"/>
              </a:buClr>
              <a:buSzPct val="80000"/>
              <a:buFont typeface="Wingdings"/>
              <a:buChar char="n"/>
            </a:pPr>
            <a:r>
              <a:rPr lang="ru-RU" sz="1800" b="0" i="0" dirty="0" smtClean="0">
                <a:solidFill>
                  <a:srgbClr val="000000"/>
                </a:solidFill>
                <a:latin typeface="Arial"/>
                <a:ea typeface="+mn-ea"/>
                <a:cs typeface="+mn-cs"/>
              </a:rPr>
              <a:t>Одновременный поиск по данным из различных источников </a:t>
            </a:r>
          </a:p>
          <a:p>
            <a:pPr marL="640080" lvl="3" indent="-182880" algn="l" defTabSz="914400">
              <a:spcBef>
                <a:spcPts val="600"/>
              </a:spcBef>
              <a:buClr>
                <a:srgbClr val="666666"/>
              </a:buClr>
              <a:buSzPct val="100000"/>
              <a:buFont typeface="Wingdings"/>
              <a:buChar char="§"/>
            </a:pPr>
            <a:r>
              <a:rPr lang="ru-RU" sz="1400" b="0" i="0" dirty="0" smtClean="0">
                <a:solidFill>
                  <a:srgbClr val="000000"/>
                </a:solidFill>
                <a:latin typeface="Arial"/>
                <a:ea typeface="+mn-ea"/>
                <a:cs typeface="+mn-cs"/>
              </a:rPr>
              <a:t>структурированные данные  </a:t>
            </a:r>
            <a:br>
              <a:rPr lang="ru-RU" sz="1400" b="0" i="0" dirty="0" smtClean="0">
                <a:solidFill>
                  <a:srgbClr val="000000"/>
                </a:solidFill>
                <a:latin typeface="Arial"/>
                <a:ea typeface="+mn-ea"/>
                <a:cs typeface="+mn-cs"/>
              </a:rPr>
            </a:br>
            <a:r>
              <a:rPr lang="ru-RU" sz="1400" b="0" i="0" dirty="0" smtClean="0">
                <a:solidFill>
                  <a:srgbClr val="000000"/>
                </a:solidFill>
                <a:latin typeface="Arial"/>
                <a:ea typeface="+mn-ea"/>
                <a:cs typeface="+mn-cs"/>
              </a:rPr>
              <a:t>(Данные из ERP-систем и </a:t>
            </a:r>
            <a:r>
              <a:rPr lang="ru-RU" sz="1400" b="0" i="0" dirty="0" err="1" smtClean="0">
                <a:solidFill>
                  <a:srgbClr val="000000"/>
                </a:solidFill>
                <a:latin typeface="Arial"/>
                <a:ea typeface="+mn-ea"/>
                <a:cs typeface="+mn-cs"/>
              </a:rPr>
              <a:t>бизнес-аналитики</a:t>
            </a:r>
            <a:r>
              <a:rPr lang="ru-RU" sz="1400" b="0" i="0" dirty="0" smtClean="0">
                <a:solidFill>
                  <a:srgbClr val="000000"/>
                </a:solidFill>
                <a:latin typeface="Arial"/>
                <a:ea typeface="+mn-ea"/>
                <a:cs typeface="+mn-cs"/>
              </a:rPr>
              <a:t>)</a:t>
            </a:r>
          </a:p>
          <a:p>
            <a:pPr marL="640080" lvl="3" indent="-182880" algn="l" defTabSz="914400">
              <a:spcBef>
                <a:spcPts val="600"/>
              </a:spcBef>
              <a:buClr>
                <a:srgbClr val="666666"/>
              </a:buClr>
              <a:buSzPct val="100000"/>
              <a:buFont typeface="Wingdings"/>
              <a:buChar char="§"/>
            </a:pPr>
            <a:r>
              <a:rPr lang="ru-RU" sz="1400" b="0" i="0" dirty="0" smtClean="0">
                <a:solidFill>
                  <a:srgbClr val="000000"/>
                </a:solidFill>
                <a:latin typeface="Arial"/>
                <a:ea typeface="+mn-ea"/>
                <a:cs typeface="+mn-cs"/>
              </a:rPr>
              <a:t> неструктурированные данные  (файлы PDF, формата </a:t>
            </a:r>
            <a:r>
              <a:rPr lang="ru-RU" sz="1400" b="0" i="0" dirty="0" err="1" smtClean="0">
                <a:solidFill>
                  <a:srgbClr val="000000"/>
                </a:solidFill>
                <a:latin typeface="Arial"/>
                <a:ea typeface="+mn-ea"/>
                <a:cs typeface="+mn-cs"/>
              </a:rPr>
              <a:t>Microsoft</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Office</a:t>
            </a:r>
            <a:r>
              <a:rPr lang="ru-RU" sz="1400" b="0" i="0" dirty="0" smtClean="0">
                <a:solidFill>
                  <a:srgbClr val="000000"/>
                </a:solidFill>
                <a:latin typeface="Arial"/>
                <a:ea typeface="+mn-ea"/>
                <a:cs typeface="+mn-cs"/>
              </a:rPr>
              <a:t>, HTML)</a:t>
            </a:r>
          </a:p>
          <a:p>
            <a:pPr marL="92075" lvl="1" indent="-92075" algn="l" defTabSz="914400">
              <a:spcBef>
                <a:spcPts val="800"/>
              </a:spcBef>
              <a:buClr>
                <a:srgbClr val="666666"/>
              </a:buClr>
              <a:buSzPct val="80000"/>
              <a:buFont typeface="Wingdings"/>
              <a:buChar char="n"/>
            </a:pPr>
            <a:r>
              <a:rPr lang="ru-RU" sz="1800" b="0" i="0" dirty="0" smtClean="0">
                <a:solidFill>
                  <a:srgbClr val="000000"/>
                </a:solidFill>
                <a:latin typeface="Arial"/>
                <a:ea typeface="+mn-ea"/>
                <a:cs typeface="+mn-cs"/>
              </a:rPr>
              <a:t>Единая точка входа</a:t>
            </a:r>
            <a:endParaRPr lang="ru-RU" sz="1800" b="0" i="0" dirty="0">
              <a:solidFill>
                <a:srgbClr val="000000"/>
              </a:solidFill>
              <a:latin typeface="Arial"/>
              <a:ea typeface="+mn-ea"/>
              <a:cs typeface="+mn-cs"/>
            </a:endParaRPr>
          </a:p>
        </p:txBody>
      </p:sp>
      <p:sp>
        <p:nvSpPr>
          <p:cNvPr id="11" name="Rechteck 10"/>
          <p:cNvSpPr>
            <a:spLocks noChangeArrowheads="1"/>
          </p:cNvSpPr>
          <p:nvPr/>
        </p:nvSpPr>
        <p:spPr bwMode="auto">
          <a:xfrm>
            <a:off x="4192859" y="1628078"/>
            <a:ext cx="5046392" cy="1800493"/>
          </a:xfrm>
          <a:prstGeom prst="rect">
            <a:avLst/>
          </a:prstGeom>
          <a:noFill/>
          <a:ln w="9525">
            <a:noFill/>
            <a:miter lim="800000"/>
            <a:headEnd/>
            <a:tailEnd/>
          </a:ln>
        </p:spPr>
        <p:txBody>
          <a:bodyPr wrap="square">
            <a:spAutoFit/>
          </a:bodyPr>
          <a:lstStyle/>
          <a:p>
            <a:pPr algn="l" defTabSz="914400">
              <a:lnSpc>
                <a:spcPct val="150000"/>
              </a:lnSpc>
              <a:buNone/>
            </a:pPr>
            <a:r>
              <a:rPr lang="ru-RU" sz="1600" b="1" i="0" dirty="0" smtClean="0">
                <a:solidFill>
                  <a:srgbClr val="F0AB00"/>
                </a:solidFill>
                <a:latin typeface="Arial"/>
                <a:ea typeface="+mn-ea"/>
                <a:cs typeface="+mn-cs"/>
              </a:rPr>
              <a:t>Высокопроизводительный аналитический комплекс SAP, 2010</a:t>
            </a:r>
            <a:r>
              <a:rPr lang="en-US" sz="1600" b="1" i="0" dirty="0" smtClean="0">
                <a:solidFill>
                  <a:srgbClr val="F0AB00"/>
                </a:solidFill>
                <a:latin typeface="Arial"/>
                <a:ea typeface="+mn-ea"/>
                <a:cs typeface="+mn-cs"/>
              </a:rPr>
              <a:t> </a:t>
            </a:r>
            <a:r>
              <a:rPr lang="ru-RU" sz="1600" b="1" i="0" dirty="0" smtClean="0">
                <a:solidFill>
                  <a:srgbClr val="F0AB00"/>
                </a:solidFill>
                <a:latin typeface="Arial"/>
                <a:ea typeface="+mn-ea"/>
                <a:cs typeface="+mn-cs"/>
              </a:rPr>
              <a:t>г. </a:t>
            </a:r>
          </a:p>
          <a:p>
            <a:pPr algn="l" defTabSz="914400">
              <a:lnSpc>
                <a:spcPct val="150000"/>
              </a:lnSpc>
              <a:buNone/>
            </a:pPr>
            <a:r>
              <a:rPr lang="ru-RU" sz="1400" b="0" i="0" dirty="0" smtClean="0">
                <a:solidFill>
                  <a:srgbClr val="000000"/>
                </a:solidFill>
                <a:latin typeface="Arial"/>
                <a:ea typeface="+mn-ea"/>
                <a:cs typeface="+mn-cs"/>
              </a:rPr>
              <a:t>2006 г. SAP </a:t>
            </a:r>
            <a:r>
              <a:rPr lang="ru-RU" sz="1400" b="0" i="0" dirty="0" err="1" smtClean="0">
                <a:solidFill>
                  <a:srgbClr val="000000"/>
                </a:solidFill>
                <a:latin typeface="Arial"/>
                <a:ea typeface="+mn-ea"/>
                <a:cs typeface="+mn-cs"/>
              </a:rPr>
              <a:t>NetWeaver</a:t>
            </a:r>
            <a:r>
              <a:rPr lang="ru-RU" sz="1400" b="0" i="0" dirty="0" smtClean="0">
                <a:solidFill>
                  <a:srgbClr val="000000"/>
                </a:solidFill>
                <a:latin typeface="Arial"/>
                <a:ea typeface="+mn-ea"/>
                <a:cs typeface="+mn-cs"/>
              </a:rPr>
              <a:t> BW </a:t>
            </a:r>
            <a:r>
              <a:rPr lang="ru-RU" sz="1400" b="0" i="0" dirty="0" err="1" smtClean="0">
                <a:solidFill>
                  <a:srgbClr val="000000"/>
                </a:solidFill>
                <a:latin typeface="Arial"/>
                <a:ea typeface="+mn-ea"/>
                <a:cs typeface="+mn-cs"/>
              </a:rPr>
              <a:t>Accelerator</a:t>
            </a:r>
            <a:r>
              <a:rPr lang="ru-RU" sz="1400" b="0" i="0" dirty="0" smtClean="0">
                <a:solidFill>
                  <a:srgbClr val="000000"/>
                </a:solidFill>
                <a:latin typeface="Arial"/>
                <a:ea typeface="+mn-ea"/>
                <a:cs typeface="+mn-cs"/>
              </a:rPr>
              <a:t> (BWA)</a:t>
            </a:r>
          </a:p>
          <a:p>
            <a:pPr algn="l" defTabSz="914400">
              <a:lnSpc>
                <a:spcPct val="150000"/>
              </a:lnSpc>
              <a:buNone/>
            </a:pPr>
            <a:r>
              <a:rPr lang="ru-RU" sz="1400" b="0" i="0" dirty="0" smtClean="0">
                <a:solidFill>
                  <a:srgbClr val="000000"/>
                </a:solidFill>
                <a:latin typeface="Arial"/>
                <a:ea typeface="+mn-ea"/>
                <a:cs typeface="+mn-cs"/>
              </a:rPr>
              <a:t>2004 г. SAP </a:t>
            </a:r>
            <a:r>
              <a:rPr lang="ru-RU" sz="1400" b="0" i="0" dirty="0" err="1" smtClean="0">
                <a:solidFill>
                  <a:srgbClr val="000000"/>
                </a:solidFill>
                <a:latin typeface="Arial"/>
                <a:ea typeface="+mn-ea"/>
                <a:cs typeface="+mn-cs"/>
              </a:rPr>
              <a:t>NetWeaver</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Enterprise</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Search</a:t>
            </a:r>
            <a:r>
              <a:rPr lang="ru-RU" sz="1400" b="0" i="0" dirty="0" smtClean="0">
                <a:solidFill>
                  <a:srgbClr val="000000"/>
                </a:solidFill>
                <a:latin typeface="Arial"/>
                <a:ea typeface="+mn-ea"/>
                <a:cs typeface="+mn-cs"/>
              </a:rPr>
              <a:t> (TREX)</a:t>
            </a:r>
          </a:p>
          <a:p>
            <a:pPr algn="l" defTabSz="914400">
              <a:lnSpc>
                <a:spcPct val="150000"/>
              </a:lnSpc>
              <a:buNone/>
            </a:pPr>
            <a:r>
              <a:rPr lang="ru-RU" sz="1400" b="0" i="0" dirty="0" smtClean="0">
                <a:solidFill>
                  <a:srgbClr val="000000"/>
                </a:solidFill>
                <a:latin typeface="Arial"/>
                <a:ea typeface="+mn-ea"/>
                <a:cs typeface="+mn-cs"/>
              </a:rPr>
              <a:t>1999 г. SAP </a:t>
            </a:r>
            <a:r>
              <a:rPr lang="ru-RU" sz="1400" b="0" i="0" dirty="0" err="1" smtClean="0">
                <a:solidFill>
                  <a:srgbClr val="000000"/>
                </a:solidFill>
                <a:latin typeface="Arial"/>
                <a:ea typeface="+mn-ea"/>
                <a:cs typeface="+mn-cs"/>
              </a:rPr>
              <a:t>Advanced</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Planner</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and</a:t>
            </a:r>
            <a:r>
              <a:rPr lang="ru-RU" sz="1400" b="0" i="0" dirty="0" smtClean="0">
                <a:solidFill>
                  <a:srgbClr val="000000"/>
                </a:solidFill>
                <a:latin typeface="Arial"/>
                <a:ea typeface="+mn-ea"/>
                <a:cs typeface="+mn-cs"/>
              </a:rPr>
              <a:t> </a:t>
            </a:r>
            <a:r>
              <a:rPr lang="ru-RU" sz="1400" b="0" i="0" dirty="0" err="1" smtClean="0">
                <a:solidFill>
                  <a:srgbClr val="000000"/>
                </a:solidFill>
                <a:latin typeface="Arial"/>
                <a:ea typeface="+mn-ea"/>
                <a:cs typeface="+mn-cs"/>
              </a:rPr>
              <a:t>Optimizer</a:t>
            </a:r>
            <a:endParaRPr lang="ru-RU" sz="1400" b="0" i="0" dirty="0">
              <a:solidFill>
                <a:srgbClr val="000000"/>
              </a:solidFill>
              <a:latin typeface="Arial"/>
              <a:ea typeface="+mn-ea"/>
              <a:cs typeface="+mn-cs"/>
            </a:endParaRPr>
          </a:p>
        </p:txBody>
      </p:sp>
      <p:sp>
        <p:nvSpPr>
          <p:cNvPr id="13" name="Content Placeholder 2"/>
          <p:cNvSpPr txBox="1">
            <a:spLocks/>
          </p:cNvSpPr>
          <p:nvPr/>
        </p:nvSpPr>
        <p:spPr bwMode="gray">
          <a:xfrm>
            <a:off x="323850" y="3716338"/>
            <a:ext cx="7561263" cy="2808287"/>
          </a:xfrm>
          <a:prstGeom prst="rect">
            <a:avLst/>
          </a:prstGeom>
          <a:solidFill>
            <a:schemeClr val="bg1">
              <a:lumMod val="85000"/>
            </a:schemeClr>
          </a:solidFill>
        </p:spPr>
        <p:txBody>
          <a:bodyPr lIns="72000" tIns="72000" rIns="72000" bIns="72000"/>
          <a:lstStyle/>
          <a:p>
            <a:pPr marL="92075" lvl="1" indent="-92075" algn="l" defTabSz="914400">
              <a:buNone/>
            </a:pPr>
            <a:r>
              <a:rPr lang="ru-RU" sz="1600" b="1" i="0" dirty="0" smtClean="0">
                <a:solidFill>
                  <a:srgbClr val="000000"/>
                </a:solidFill>
                <a:latin typeface="Arial"/>
                <a:ea typeface="+mn-ea"/>
                <a:cs typeface="+mn-cs"/>
              </a:rPr>
              <a:t>SAP </a:t>
            </a:r>
            <a:r>
              <a:rPr lang="ru-RU" sz="1600" b="1" i="0" dirty="0" err="1" smtClean="0">
                <a:solidFill>
                  <a:srgbClr val="000000"/>
                </a:solidFill>
                <a:latin typeface="Arial"/>
                <a:ea typeface="+mn-ea"/>
                <a:cs typeface="+mn-cs"/>
              </a:rPr>
              <a:t>NetWeaver</a:t>
            </a:r>
            <a:r>
              <a:rPr lang="ru-RU" sz="1600" b="1" i="0" dirty="0" smtClean="0">
                <a:solidFill>
                  <a:srgbClr val="000000"/>
                </a:solidFill>
                <a:latin typeface="Arial"/>
                <a:ea typeface="+mn-ea"/>
                <a:cs typeface="+mn-cs"/>
              </a:rPr>
              <a:t> BW </a:t>
            </a:r>
            <a:r>
              <a:rPr lang="ru-RU" sz="1600" b="1" i="0" dirty="0" err="1" smtClean="0">
                <a:solidFill>
                  <a:srgbClr val="000000"/>
                </a:solidFill>
                <a:latin typeface="Arial"/>
                <a:ea typeface="+mn-ea"/>
                <a:cs typeface="+mn-cs"/>
              </a:rPr>
              <a:t>Accelerator</a:t>
            </a:r>
            <a:r>
              <a:rPr lang="ru-RU" sz="1600" b="1" i="0" dirty="0" smtClean="0">
                <a:solidFill>
                  <a:srgbClr val="000000"/>
                </a:solidFill>
                <a:latin typeface="Arial"/>
                <a:ea typeface="+mn-ea"/>
                <a:cs typeface="+mn-cs"/>
              </a:rPr>
              <a:t> (BWA)</a:t>
            </a:r>
          </a:p>
          <a:p>
            <a:pPr marL="92075" lvl="1" indent="-92075" algn="l" defTabSz="914400">
              <a:spcBef>
                <a:spcPts val="800"/>
              </a:spcBef>
              <a:buClr>
                <a:srgbClr val="666666"/>
              </a:buClr>
              <a:buSzPct val="100000"/>
              <a:buFont typeface="Wingdings"/>
              <a:buChar char="§"/>
            </a:pPr>
            <a:r>
              <a:rPr lang="ru-RU" sz="1600" b="0" i="0" dirty="0" smtClean="0">
                <a:latin typeface="Arial"/>
                <a:ea typeface="+mn-ea"/>
                <a:cs typeface="+mn-cs"/>
              </a:rPr>
              <a:t>Превосходная скорость выполнения запросов к хранилищу </a:t>
            </a:r>
            <a:r>
              <a:rPr lang="ru-RU" sz="1600" b="0" i="0" dirty="0" err="1" smtClean="0">
                <a:latin typeface="Arial"/>
                <a:ea typeface="+mn-ea"/>
                <a:cs typeface="+mn-cs"/>
              </a:rPr>
              <a:t>бизнес-информации</a:t>
            </a:r>
            <a:endParaRPr lang="ru-RU" sz="1600" b="0" i="0" dirty="0" smtClean="0">
              <a:latin typeface="Arial"/>
              <a:ea typeface="+mn-ea"/>
              <a:cs typeface="+mn-cs"/>
            </a:endParaRPr>
          </a:p>
          <a:p>
            <a:pPr marL="92075" lvl="1" indent="-92075" algn="l" defTabSz="914400">
              <a:spcBef>
                <a:spcPts val="800"/>
              </a:spcBef>
              <a:buClr>
                <a:srgbClr val="666666"/>
              </a:buClr>
              <a:buSzPct val="100000"/>
              <a:buFont typeface="Wingdings"/>
              <a:buChar char="§"/>
            </a:pPr>
            <a:r>
              <a:rPr lang="ru-RU" sz="1600" b="0" i="0" dirty="0" smtClean="0">
                <a:latin typeface="Arial"/>
                <a:ea typeface="+mn-ea"/>
                <a:cs typeface="+mn-cs"/>
              </a:rPr>
              <a:t>Снижение стоимости владения хранилищем </a:t>
            </a:r>
            <a:r>
              <a:rPr lang="ru-RU" sz="1600" b="0" i="0" dirty="0" err="1" smtClean="0">
                <a:latin typeface="Arial"/>
                <a:ea typeface="+mn-ea"/>
                <a:cs typeface="+mn-cs"/>
              </a:rPr>
              <a:t>бизнес-данных</a:t>
            </a:r>
            <a:r>
              <a:rPr lang="ru-RU" sz="1600" b="0" i="0" dirty="0" smtClean="0">
                <a:latin typeface="Arial"/>
                <a:ea typeface="+mn-ea"/>
                <a:cs typeface="+mn-cs"/>
              </a:rPr>
              <a:t>: </a:t>
            </a:r>
            <a:r>
              <a:rPr lang="en-US" sz="1600" b="0" i="0" dirty="0" smtClean="0">
                <a:latin typeface="Arial"/>
                <a:ea typeface="+mn-ea"/>
                <a:cs typeface="+mn-cs"/>
              </a:rPr>
              <a:t/>
            </a:r>
            <a:br>
              <a:rPr lang="en-US" sz="1600" b="0" i="0" dirty="0" smtClean="0">
                <a:latin typeface="Arial"/>
                <a:ea typeface="+mn-ea"/>
                <a:cs typeface="+mn-cs"/>
              </a:rPr>
            </a:br>
            <a:r>
              <a:rPr lang="ru-RU" sz="1600" b="0" i="0" dirty="0" smtClean="0">
                <a:latin typeface="Arial"/>
                <a:ea typeface="+mn-ea"/>
                <a:cs typeface="+mn-cs"/>
              </a:rPr>
              <a:t>отказ от агрегирования, экономия дискового пространства, </a:t>
            </a:r>
            <a:r>
              <a:rPr lang="en-US" sz="1600" b="0" i="0" dirty="0" smtClean="0">
                <a:latin typeface="Arial"/>
                <a:ea typeface="+mn-ea"/>
                <a:cs typeface="+mn-cs"/>
              </a:rPr>
              <a:t/>
            </a:r>
            <a:br>
              <a:rPr lang="en-US" sz="1600" b="0" i="0" dirty="0" smtClean="0">
                <a:latin typeface="Arial"/>
                <a:ea typeface="+mn-ea"/>
                <a:cs typeface="+mn-cs"/>
              </a:rPr>
            </a:br>
            <a:r>
              <a:rPr lang="ru-RU" sz="1600" b="0" i="0" dirty="0" smtClean="0">
                <a:latin typeface="Arial"/>
                <a:ea typeface="+mn-ea"/>
                <a:cs typeface="+mn-cs"/>
              </a:rPr>
              <a:t>снижение сложности</a:t>
            </a:r>
          </a:p>
          <a:p>
            <a:pPr marL="92075" lvl="1" indent="-92075" algn="l" defTabSz="914400">
              <a:spcBef>
                <a:spcPts val="800"/>
              </a:spcBef>
              <a:buClr>
                <a:srgbClr val="666666"/>
              </a:buClr>
              <a:buSzPct val="100000"/>
              <a:buFont typeface="Wingdings"/>
              <a:buChar char="§"/>
            </a:pPr>
            <a:r>
              <a:rPr lang="ru-RU" sz="1600" b="0" i="0" dirty="0" smtClean="0">
                <a:latin typeface="Arial"/>
                <a:ea typeface="+mn-ea"/>
                <a:cs typeface="+mn-cs"/>
              </a:rPr>
              <a:t>Устранение задержек – ускорение агрегирования и пересчетов</a:t>
            </a:r>
          </a:p>
          <a:p>
            <a:pPr marL="92075" lvl="1" indent="-92075" algn="l" defTabSz="914400">
              <a:spcBef>
                <a:spcPts val="800"/>
              </a:spcBef>
              <a:buClr>
                <a:srgbClr val="666666"/>
              </a:buClr>
              <a:buSzPct val="100000"/>
              <a:buFont typeface="Wingdings"/>
              <a:buChar char="§"/>
            </a:pPr>
            <a:r>
              <a:rPr lang="ru-RU" sz="1600" b="0" i="0" dirty="0" smtClean="0">
                <a:latin typeface="Arial"/>
                <a:ea typeface="+mn-ea"/>
                <a:cs typeface="+mn-cs"/>
              </a:rPr>
              <a:t>Свыше 1000 клиентов</a:t>
            </a:r>
          </a:p>
        </p:txBody>
      </p:sp>
      <p:sp>
        <p:nvSpPr>
          <p:cNvPr id="14" name="Content Placeholder 2"/>
          <p:cNvSpPr txBox="1">
            <a:spLocks/>
          </p:cNvSpPr>
          <p:nvPr/>
        </p:nvSpPr>
        <p:spPr bwMode="gray">
          <a:xfrm>
            <a:off x="323850" y="3716338"/>
            <a:ext cx="7561263" cy="2808287"/>
          </a:xfrm>
          <a:prstGeom prst="rect">
            <a:avLst/>
          </a:prstGeom>
          <a:solidFill>
            <a:schemeClr val="bg1">
              <a:lumMod val="85000"/>
            </a:schemeClr>
          </a:solidFill>
        </p:spPr>
        <p:txBody>
          <a:bodyPr lIns="72000" tIns="36000" rIns="72000" bIns="36000"/>
          <a:lstStyle/>
          <a:p>
            <a:pPr marL="0" lvl="1" algn="l" defTabSz="914400">
              <a:buNone/>
            </a:pPr>
            <a:r>
              <a:rPr lang="ru-RU" sz="1600" b="1" i="0" dirty="0" smtClean="0">
                <a:solidFill>
                  <a:srgbClr val="000000"/>
                </a:solidFill>
                <a:latin typeface="Arial"/>
                <a:ea typeface="+mn-ea"/>
                <a:cs typeface="+mn-cs"/>
              </a:rPr>
              <a:t>Высокопроизводительный аналитический комплекс SAP HANA</a:t>
            </a:r>
          </a:p>
          <a:p>
            <a:pPr marL="88900" lvl="1" indent="-88900" algn="l" defTabSz="914400">
              <a:spcBef>
                <a:spcPts val="800"/>
              </a:spcBef>
              <a:buClr>
                <a:srgbClr val="666666"/>
              </a:buClr>
              <a:buSzPct val="100000"/>
              <a:buFont typeface="Wingdings"/>
              <a:buChar char="§"/>
            </a:pPr>
            <a:r>
              <a:rPr lang="ru-RU" sz="1600" b="0" i="0" dirty="0" smtClean="0">
                <a:latin typeface="Arial"/>
                <a:ea typeface="+mn-ea"/>
                <a:cs typeface="+mn-cs"/>
              </a:rPr>
              <a:t>Анализ больших объемов </a:t>
            </a:r>
            <a:r>
              <a:rPr lang="ru-RU" sz="1600" b="0" i="0" dirty="0" err="1" smtClean="0">
                <a:latin typeface="Arial"/>
                <a:ea typeface="+mn-ea"/>
                <a:cs typeface="+mn-cs"/>
              </a:rPr>
              <a:t>неагрегированных</a:t>
            </a:r>
            <a:r>
              <a:rPr lang="ru-RU" sz="1600" b="0" i="0" dirty="0" smtClean="0">
                <a:latin typeface="Arial"/>
                <a:ea typeface="+mn-ea"/>
                <a:cs typeface="+mn-cs"/>
              </a:rPr>
              <a:t> данных в режиме реального времени с беспрецедентной скоростью </a:t>
            </a:r>
          </a:p>
          <a:p>
            <a:pPr marL="88900" lvl="1" indent="-88900" algn="l" defTabSz="914400">
              <a:spcBef>
                <a:spcPts val="800"/>
              </a:spcBef>
              <a:buClr>
                <a:srgbClr val="666666"/>
              </a:buClr>
              <a:buSzPct val="100000"/>
              <a:buFont typeface="Wingdings"/>
              <a:buChar char="§"/>
            </a:pPr>
            <a:r>
              <a:rPr lang="ru-RU" sz="1600" b="0" i="0" dirty="0" smtClean="0">
                <a:latin typeface="Arial"/>
                <a:ea typeface="+mn-ea"/>
                <a:cs typeface="+mn-cs"/>
              </a:rPr>
              <a:t>Создание гибких аналитических моделей на основе данных по бизнесу, полученных в режиме реального времени и за прошлые периоды</a:t>
            </a:r>
          </a:p>
          <a:p>
            <a:pPr marL="88900" lvl="1" indent="-88900" algn="l" defTabSz="914400">
              <a:spcBef>
                <a:spcPts val="800"/>
              </a:spcBef>
              <a:buClr>
                <a:srgbClr val="666666"/>
              </a:buClr>
              <a:buSzPct val="100000"/>
              <a:buFont typeface="Wingdings"/>
              <a:buChar char="§"/>
            </a:pPr>
            <a:r>
              <a:rPr lang="ru-RU" sz="1600" b="0" i="0" dirty="0" smtClean="0">
                <a:latin typeface="Arial"/>
                <a:ea typeface="+mn-ea"/>
                <a:cs typeface="+mn-cs"/>
              </a:rPr>
              <a:t>Основа для новой категории приложений (например, для планирования </a:t>
            </a:r>
            <a:r>
              <a:rPr lang="en-US" sz="1600" b="0" i="0" dirty="0" smtClean="0">
                <a:latin typeface="Arial"/>
                <a:ea typeface="+mn-ea"/>
                <a:cs typeface="+mn-cs"/>
              </a:rPr>
              <a:t/>
            </a:r>
            <a:br>
              <a:rPr lang="en-US" sz="1600" b="0" i="0" dirty="0" smtClean="0">
                <a:latin typeface="Arial"/>
                <a:ea typeface="+mn-ea"/>
                <a:cs typeface="+mn-cs"/>
              </a:rPr>
            </a:br>
            <a:r>
              <a:rPr lang="ru-RU" sz="1600" b="0" i="0" dirty="0" smtClean="0">
                <a:latin typeface="Arial"/>
                <a:ea typeface="+mn-ea"/>
                <a:cs typeface="+mn-cs"/>
              </a:rPr>
              <a:t>или симуляции), которые значительно превзойдут существующие аналоги по производительности</a:t>
            </a:r>
          </a:p>
          <a:p>
            <a:pPr marL="88900" lvl="1" indent="-88900" algn="l" defTabSz="914400">
              <a:spcBef>
                <a:spcPts val="800"/>
              </a:spcBef>
              <a:buClr>
                <a:srgbClr val="666666"/>
              </a:buClr>
              <a:buSzPct val="100000"/>
              <a:buFont typeface="Wingdings"/>
              <a:buChar char="§"/>
            </a:pPr>
            <a:r>
              <a:rPr lang="ru-RU" sz="1600" b="0" i="0" dirty="0" smtClean="0">
                <a:latin typeface="Arial"/>
                <a:ea typeface="+mn-ea"/>
                <a:cs typeface="+mn-cs"/>
              </a:rPr>
              <a:t>Сокращение дублирования данных</a:t>
            </a:r>
            <a:endParaRPr lang="ru-RU" sz="1600" b="0" i="0" dirty="0">
              <a:latin typeface="Arial"/>
              <a:ea typeface="+mn-ea"/>
              <a:cs typeface="+mn-cs"/>
            </a:endParaRPr>
          </a:p>
        </p:txBody>
      </p:sp>
      <p:sp>
        <p:nvSpPr>
          <p:cNvPr id="24" name="Rechteck 23"/>
          <p:cNvSpPr>
            <a:spLocks noChangeArrowheads="1"/>
          </p:cNvSpPr>
          <p:nvPr/>
        </p:nvSpPr>
        <p:spPr bwMode="gray">
          <a:xfrm>
            <a:off x="1331913" y="1125538"/>
            <a:ext cx="1008062" cy="2519362"/>
          </a:xfrm>
          <a:prstGeom prst="rect">
            <a:avLst/>
          </a:prstGeom>
          <a:solidFill>
            <a:schemeClr val="bg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ru-RU">
              <a:ea typeface="Arial Unicode MS" pitchFamily="34" charset="-128"/>
              <a:cs typeface="Arial Unicode MS" pitchFamily="34" charset="-128"/>
            </a:endParaRPr>
          </a:p>
        </p:txBody>
      </p:sp>
      <p:sp>
        <p:nvSpPr>
          <p:cNvPr id="32" name="Rechteck 31"/>
          <p:cNvSpPr>
            <a:spLocks noChangeArrowheads="1"/>
          </p:cNvSpPr>
          <p:nvPr/>
        </p:nvSpPr>
        <p:spPr bwMode="gray">
          <a:xfrm>
            <a:off x="3059113" y="1125538"/>
            <a:ext cx="1081087" cy="2374900"/>
          </a:xfrm>
          <a:prstGeom prst="rect">
            <a:avLst/>
          </a:prstGeom>
          <a:solidFill>
            <a:schemeClr val="bg1"/>
          </a:solidFill>
          <a:ln w="9525" algn="ctr">
            <a:noFill/>
            <a:miter lim="800000"/>
            <a:headEnd/>
            <a:tailEnd/>
          </a:ln>
        </p:spPr>
        <p:txBody>
          <a:bodyPr lIns="90000" tIns="72000" rIns="90000" bIns="72000" anchor="ctr"/>
          <a:lstStyle/>
          <a:p>
            <a:pPr algn="ctr">
              <a:spcBef>
                <a:spcPct val="50000"/>
              </a:spcBef>
              <a:buClr>
                <a:srgbClr val="F0AB00"/>
              </a:buClr>
              <a:buSzPct val="80000"/>
            </a:pPr>
            <a:endParaRPr lang="ru-RU">
              <a:ea typeface="Arial Unicode MS" pitchFamily="34" charset="-128"/>
              <a:cs typeface="Arial Unicode MS"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linds(horizontal)">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3" presetClass="entr" presetSubtype="10" fill="hold" nodeType="with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blinds(horizontal)">
                                      <p:cBhvr>
                                        <p:cTn id="17" dur="500"/>
                                        <p:tgtEl>
                                          <p:spTgt spid="1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nodeType="with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Effect transition="in" filter="blinds(horizontal)">
                                      <p:cBhvr>
                                        <p:cTn id="25" dur="500"/>
                                        <p:tgtEl>
                                          <p:spTgt spid="11">
                                            <p:txEl>
                                              <p:pRg st="2" end="2"/>
                                            </p:txEl>
                                          </p:spTgt>
                                        </p:tgtEl>
                                      </p:cBhvr>
                                    </p:animEffect>
                                  </p:childTnLst>
                                </p:cTn>
                              </p:par>
                              <p:par>
                                <p:cTn id="26" presetID="3" presetClass="exit" presetSubtype="10" fill="hold" grpId="0" nodeType="withEffect">
                                  <p:stCondLst>
                                    <p:cond delay="0"/>
                                  </p:stCondLst>
                                  <p:childTnLst>
                                    <p:animEffect transition="out" filter="blinds(horizontal)">
                                      <p:cBhvr>
                                        <p:cTn id="27" dur="500"/>
                                        <p:tgtEl>
                                          <p:spTgt spid="24"/>
                                        </p:tgtEl>
                                      </p:cBhvr>
                                    </p:animEffect>
                                    <p:set>
                                      <p:cBhvr>
                                        <p:cTn id="28" dur="1" fill="hold">
                                          <p:stCondLst>
                                            <p:cond delay="499"/>
                                          </p:stCondLst>
                                        </p:cTn>
                                        <p:tgtEl>
                                          <p:spTgt spid="2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linds(horizontal)">
                                      <p:cBhvr>
                                        <p:cTn id="33" dur="500"/>
                                        <p:tgtEl>
                                          <p:spTgt spid="13"/>
                                        </p:tgtEl>
                                      </p:cBhvr>
                                    </p:animEffect>
                                  </p:childTnLst>
                                </p:cTn>
                              </p:par>
                              <p:par>
                                <p:cTn id="34" presetID="3" presetClass="entr" presetSubtype="10" fill="hold" nodeType="with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blinds(horizontal)">
                                      <p:cBhvr>
                                        <p:cTn id="36" dur="500"/>
                                        <p:tgtEl>
                                          <p:spTgt spid="11">
                                            <p:txEl>
                                              <p:pRg st="1" end="1"/>
                                            </p:txEl>
                                          </p:spTgt>
                                        </p:tgtEl>
                                      </p:cBhvr>
                                    </p:animEffect>
                                  </p:childTnLst>
                                </p:cTn>
                              </p:par>
                              <p:par>
                                <p:cTn id="37" presetID="3" presetClass="exit" presetSubtype="10" fill="hold" nodeType="withEffect">
                                  <p:stCondLst>
                                    <p:cond delay="0"/>
                                  </p:stCondLst>
                                  <p:childTnLst>
                                    <p:animEffect transition="out" filter="blinds(horizontal)">
                                      <p:cBhvr>
                                        <p:cTn id="38" dur="500"/>
                                        <p:tgtEl>
                                          <p:spTgt spid="2"/>
                                        </p:tgtEl>
                                      </p:cBhvr>
                                    </p:animEffect>
                                    <p:set>
                                      <p:cBhvr>
                                        <p:cTn id="39" dur="1" fill="hold">
                                          <p:stCondLst>
                                            <p:cond delay="499"/>
                                          </p:stCondLst>
                                        </p:cTn>
                                        <p:tgtEl>
                                          <p:spTgt spid="2"/>
                                        </p:tgtEl>
                                        <p:attrNameLst>
                                          <p:attrName>style.visibility</p:attrName>
                                        </p:attrNameLst>
                                      </p:cBhvr>
                                      <p:to>
                                        <p:strVal val="hidden"/>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blinds(horizontal)">
                                      <p:cBhvr>
                                        <p:cTn id="44" dur="500"/>
                                        <p:tgtEl>
                                          <p:spTgt spid="14"/>
                                        </p:tgtEl>
                                      </p:cBhvr>
                                    </p:animEffect>
                                  </p:childTnLst>
                                </p:cTn>
                              </p:par>
                              <p:par>
                                <p:cTn id="45" presetID="3" presetClass="entr" presetSubtype="10" fill="hold" nodeType="with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blinds(horizontal)">
                                      <p:cBhvr>
                                        <p:cTn id="47" dur="500"/>
                                        <p:tgtEl>
                                          <p:spTgt spid="11">
                                            <p:txEl>
                                              <p:pRg st="0" end="0"/>
                                            </p:txEl>
                                          </p:spTgt>
                                        </p:tgtEl>
                                      </p:cBhvr>
                                    </p:animEffect>
                                  </p:childTnLst>
                                </p:cTn>
                              </p:par>
                              <p:par>
                                <p:cTn id="48" presetID="3" presetClass="exit" presetSubtype="10" fill="hold" grpId="0" nodeType="withEffect">
                                  <p:stCondLst>
                                    <p:cond delay="0"/>
                                  </p:stCondLst>
                                  <p:childTnLst>
                                    <p:animEffect transition="out" filter="blinds(horizontal)">
                                      <p:cBhvr>
                                        <p:cTn id="49" dur="500"/>
                                        <p:tgtEl>
                                          <p:spTgt spid="32"/>
                                        </p:tgtEl>
                                      </p:cBhvr>
                                    </p:animEffect>
                                    <p:set>
                                      <p:cBhvr>
                                        <p:cTn id="50" dur="1" fill="hold">
                                          <p:stCondLst>
                                            <p:cond delay="499"/>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13" grpId="0" animBg="1"/>
      <p:bldP spid="14" grpId="0" animBg="1"/>
      <p:bldP spid="24"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9"/>
          <p:cNvGrpSpPr/>
          <p:nvPr/>
        </p:nvGrpSpPr>
        <p:grpSpPr>
          <a:xfrm>
            <a:off x="3832640" y="3954246"/>
            <a:ext cx="1422980" cy="1922460"/>
            <a:chOff x="2053255" y="2562487"/>
            <a:chExt cx="1422980" cy="1422980"/>
          </a:xfrm>
        </p:grpSpPr>
        <p:sp>
          <p:nvSpPr>
            <p:cNvPr id="74" name="Oval 73"/>
            <p:cNvSpPr/>
            <p:nvPr/>
          </p:nvSpPr>
          <p:spPr>
            <a:xfrm>
              <a:off x="2053255" y="2562487"/>
              <a:ext cx="1422980" cy="1422980"/>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5" name="Oval 4"/>
            <p:cNvSpPr/>
            <p:nvPr/>
          </p:nvSpPr>
          <p:spPr>
            <a:xfrm>
              <a:off x="2261646" y="2770877"/>
              <a:ext cx="1006198" cy="1006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algn="ctr" defTabSz="2888761">
                <a:lnSpc>
                  <a:spcPct val="90000"/>
                </a:lnSpc>
                <a:spcBef>
                  <a:spcPct val="0"/>
                </a:spcBef>
                <a:spcAft>
                  <a:spcPct val="35000"/>
                </a:spcAft>
              </a:pPr>
              <a:endParaRPr lang="en-US" sz="6500" dirty="0"/>
            </a:p>
          </p:txBody>
        </p:sp>
      </p:grpSp>
      <p:sp>
        <p:nvSpPr>
          <p:cNvPr id="31" name="Left Arrow 30"/>
          <p:cNvSpPr/>
          <p:nvPr/>
        </p:nvSpPr>
        <p:spPr>
          <a:xfrm rot="10800000">
            <a:off x="2752921" y="4651586"/>
            <a:ext cx="1079719" cy="719833"/>
          </a:xfrm>
          <a:prstGeom prst="leftArrow">
            <a:avLst>
              <a:gd name="adj1" fmla="val 60000"/>
              <a:gd name="adj2" fmla="val 50000"/>
            </a:avLst>
          </a:prstGeom>
        </p:spPr>
        <p:style>
          <a:lnRef idx="0">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hueOff val="0"/>
              <a:satOff val="0"/>
              <a:lumOff val="0"/>
              <a:alphaOff val="0"/>
            </a:schemeClr>
          </a:fontRef>
        </p:style>
        <p:txBody>
          <a:bodyPr lIns="91425" tIns="45712" rIns="91425" bIns="45712"/>
          <a:lstStyle/>
          <a:p>
            <a:endParaRPr lang="en-US"/>
          </a:p>
        </p:txBody>
      </p:sp>
      <p:sp>
        <p:nvSpPr>
          <p:cNvPr id="72" name="Rounded Rectangle 71"/>
          <p:cNvSpPr/>
          <p:nvPr/>
        </p:nvSpPr>
        <p:spPr>
          <a:xfrm>
            <a:off x="371192" y="4344100"/>
            <a:ext cx="2441305" cy="1259708"/>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91425" tIns="45712" rIns="91425" bIns="45712" anchor="ctr"/>
          <a:lstStyle/>
          <a:p>
            <a:pPr algn="ctr" defTabSz="914400">
              <a:buNone/>
            </a:pPr>
            <a:r>
              <a:rPr lang="en-US" sz="2000" b="0" i="0" dirty="0" err="1" smtClean="0">
                <a:latin typeface="Arial"/>
                <a:ea typeface="+mn-ea"/>
                <a:cs typeface="+mn-cs"/>
              </a:rPr>
              <a:t>Технологич</a:t>
            </a:r>
            <a:r>
              <a:rPr lang="ru-RU" sz="2000" dirty="0" err="1" smtClean="0">
                <a:latin typeface="Arial"/>
              </a:rPr>
              <a:t>еская</a:t>
            </a:r>
            <a:r>
              <a:rPr lang="ru-RU" sz="2000" b="0" i="0" dirty="0" smtClean="0">
                <a:latin typeface="Arial"/>
                <a:ea typeface="+mn-ea"/>
                <a:cs typeface="+mn-cs"/>
              </a:rPr>
              <a:t> </a:t>
            </a:r>
            <a:r>
              <a:rPr lang="en-US" sz="2000" b="0" i="0" dirty="0" err="1" smtClean="0">
                <a:latin typeface="Arial"/>
                <a:ea typeface="+mn-ea"/>
                <a:cs typeface="+mn-cs"/>
              </a:rPr>
              <a:t>платформа</a:t>
            </a:r>
            <a:endParaRPr lang="en-US" sz="2000" b="0" i="0" dirty="0">
              <a:latin typeface="Arial"/>
              <a:ea typeface="+mn-ea"/>
              <a:cs typeface="+mn-cs"/>
            </a:endParaRPr>
          </a:p>
        </p:txBody>
      </p:sp>
      <p:sp>
        <p:nvSpPr>
          <p:cNvPr id="33" name="Left Arrow 32"/>
          <p:cNvSpPr/>
          <p:nvPr/>
        </p:nvSpPr>
        <p:spPr>
          <a:xfrm rot="13500000">
            <a:off x="2900461" y="3446871"/>
            <a:ext cx="1439667" cy="539859"/>
          </a:xfrm>
          <a:prstGeom prst="leftArrow">
            <a:avLst>
              <a:gd name="adj1" fmla="val 60000"/>
              <a:gd name="adj2" fmla="val 50000"/>
            </a:avLst>
          </a:prstGeom>
        </p:spPr>
        <p:style>
          <a:lnRef idx="0">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hueOff val="0"/>
              <a:satOff val="0"/>
              <a:lumOff val="0"/>
              <a:alphaOff val="0"/>
            </a:schemeClr>
          </a:fontRef>
        </p:style>
        <p:txBody>
          <a:bodyPr lIns="91425" tIns="45712" rIns="91425" bIns="45712"/>
          <a:lstStyle/>
          <a:p>
            <a:endParaRPr lang="en-US"/>
          </a:p>
        </p:txBody>
      </p:sp>
      <p:sp>
        <p:nvSpPr>
          <p:cNvPr id="70" name="Rounded Rectangle 69"/>
          <p:cNvSpPr/>
          <p:nvPr/>
        </p:nvSpPr>
        <p:spPr>
          <a:xfrm>
            <a:off x="1354362" y="2499438"/>
            <a:ext cx="2024473" cy="1259708"/>
          </a:xfrm>
          <a:prstGeom prst="roundRect">
            <a:avLst>
              <a:gd name="adj" fmla="val 1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76782" tIns="38391" rIns="76782" bIns="38391" anchor="ctr"/>
          <a:lstStyle/>
          <a:p>
            <a:pPr algn="ctr" defTabSz="914400">
              <a:buNone/>
            </a:pPr>
            <a:r>
              <a:rPr lang="ru-RU" sz="2000" b="0" i="0" dirty="0" smtClean="0">
                <a:latin typeface="Arial"/>
                <a:ea typeface="+mn-ea"/>
                <a:cs typeface="+mn-cs"/>
              </a:rPr>
              <a:t>Контент</a:t>
            </a:r>
            <a:endParaRPr lang="de-DE" sz="2000" b="0" i="0" dirty="0">
              <a:latin typeface="Arial"/>
              <a:ea typeface="+mn-ea"/>
              <a:cs typeface="+mn-cs"/>
            </a:endParaRPr>
          </a:p>
        </p:txBody>
      </p:sp>
      <p:sp>
        <p:nvSpPr>
          <p:cNvPr id="35" name="Left Arrow 34"/>
          <p:cNvSpPr/>
          <p:nvPr/>
        </p:nvSpPr>
        <p:spPr>
          <a:xfrm rot="16200000">
            <a:off x="3849522" y="2983944"/>
            <a:ext cx="1439667" cy="539859"/>
          </a:xfrm>
          <a:prstGeom prst="leftArrow">
            <a:avLst>
              <a:gd name="adj1" fmla="val 60000"/>
              <a:gd name="adj2" fmla="val 50000"/>
            </a:avLst>
          </a:prstGeom>
        </p:spPr>
        <p:style>
          <a:lnRef idx="0">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hueOff val="0"/>
              <a:satOff val="0"/>
              <a:lumOff val="0"/>
              <a:alphaOff val="0"/>
            </a:schemeClr>
          </a:fontRef>
        </p:style>
        <p:txBody>
          <a:bodyPr lIns="91425" tIns="45712" rIns="91425" bIns="45712"/>
          <a:lstStyle/>
          <a:p>
            <a:endParaRPr lang="en-US"/>
          </a:p>
        </p:txBody>
      </p:sp>
      <p:sp>
        <p:nvSpPr>
          <p:cNvPr id="68" name="Rounded Rectangle 67"/>
          <p:cNvSpPr/>
          <p:nvPr/>
        </p:nvSpPr>
        <p:spPr>
          <a:xfrm>
            <a:off x="3559764" y="1581777"/>
            <a:ext cx="2024472" cy="1259708"/>
          </a:xfrm>
          <a:prstGeom prst="roundRect">
            <a:avLst>
              <a:gd name="adj" fmla="val 1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76782" tIns="38391" rIns="76782" bIns="38391" anchor="ctr"/>
          <a:lstStyle/>
          <a:p>
            <a:pPr algn="ctr" defTabSz="914400">
              <a:buNone/>
            </a:pPr>
            <a:r>
              <a:rPr lang="de-DE" sz="2000" b="0" i="0" dirty="0" smtClean="0">
                <a:latin typeface="Arial"/>
                <a:ea typeface="+mn-ea"/>
                <a:cs typeface="+mn-cs"/>
              </a:rPr>
              <a:t>Ускорители</a:t>
            </a:r>
            <a:r>
              <a:rPr lang="ru-RU" sz="2000" b="0" i="0" dirty="0" smtClean="0">
                <a:latin typeface="Arial"/>
                <a:ea typeface="+mn-ea"/>
                <a:cs typeface="+mn-cs"/>
              </a:rPr>
              <a:t> процессов</a:t>
            </a:r>
            <a:endParaRPr lang="de-DE" sz="2000" b="0" i="0" dirty="0">
              <a:latin typeface="Arial"/>
              <a:ea typeface="+mn-ea"/>
              <a:cs typeface="+mn-cs"/>
            </a:endParaRPr>
          </a:p>
        </p:txBody>
      </p:sp>
      <p:sp>
        <p:nvSpPr>
          <p:cNvPr id="37" name="Left Arrow 36"/>
          <p:cNvSpPr/>
          <p:nvPr/>
        </p:nvSpPr>
        <p:spPr>
          <a:xfrm rot="18900000">
            <a:off x="4968103" y="3356882"/>
            <a:ext cx="1079719" cy="719833"/>
          </a:xfrm>
          <a:prstGeom prst="leftArrow">
            <a:avLst>
              <a:gd name="adj1" fmla="val 60000"/>
              <a:gd name="adj2" fmla="val 50000"/>
            </a:avLst>
          </a:prstGeom>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txBody>
          <a:bodyPr lIns="91425" tIns="45712" rIns="91425" bIns="45712"/>
          <a:lstStyle/>
          <a:p>
            <a:endParaRPr lang="en-US"/>
          </a:p>
        </p:txBody>
      </p:sp>
      <p:sp>
        <p:nvSpPr>
          <p:cNvPr id="66" name="Rounded Rectangle 65"/>
          <p:cNvSpPr/>
          <p:nvPr/>
        </p:nvSpPr>
        <p:spPr>
          <a:xfrm>
            <a:off x="5727796" y="2499438"/>
            <a:ext cx="2024473" cy="1259708"/>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lIns="76782" tIns="38391" rIns="76782" bIns="38391" anchor="ctr"/>
          <a:lstStyle/>
          <a:p>
            <a:pPr algn="ctr" defTabSz="914400">
              <a:buNone/>
            </a:pPr>
            <a:r>
              <a:rPr lang="de-DE" sz="2000" b="0" i="0">
                <a:latin typeface="Arial"/>
                <a:ea typeface="+mn-ea"/>
                <a:cs typeface="+mn-cs"/>
              </a:rPr>
              <a:t>Продукты, использующие БД в памяти </a:t>
            </a:r>
          </a:p>
        </p:txBody>
      </p:sp>
      <p:sp>
        <p:nvSpPr>
          <p:cNvPr id="62" name="Left Arrow 61"/>
          <p:cNvSpPr/>
          <p:nvPr/>
        </p:nvSpPr>
        <p:spPr>
          <a:xfrm>
            <a:off x="5272163" y="4651586"/>
            <a:ext cx="1079719" cy="719833"/>
          </a:xfrm>
          <a:prstGeom prst="leftArrow">
            <a:avLst>
              <a:gd name="adj1" fmla="val 60000"/>
              <a:gd name="adj2" fmla="val 50000"/>
            </a:avLst>
          </a:prstGeom>
        </p:spPr>
        <p:style>
          <a:lnRef idx="0">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hueOff val="0"/>
              <a:satOff val="0"/>
              <a:lumOff val="0"/>
              <a:alphaOff val="0"/>
            </a:schemeClr>
          </a:fontRef>
        </p:style>
        <p:txBody>
          <a:bodyPr lIns="91425" tIns="45712" rIns="91425" bIns="45712"/>
          <a:lstStyle/>
          <a:p>
            <a:endParaRPr lang="en-US"/>
          </a:p>
        </p:txBody>
      </p:sp>
      <p:sp>
        <p:nvSpPr>
          <p:cNvPr id="64" name="Rounded Rectangle 63"/>
          <p:cNvSpPr/>
          <p:nvPr/>
        </p:nvSpPr>
        <p:spPr>
          <a:xfrm>
            <a:off x="6351882" y="4344100"/>
            <a:ext cx="2024473" cy="1259708"/>
          </a:xfrm>
          <a:prstGeom prst="roundRect">
            <a:avLst>
              <a:gd name="adj" fmla="val 10000"/>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lIns="91425" tIns="45712" rIns="91425" bIns="45712" anchor="ctr"/>
          <a:lstStyle/>
          <a:p>
            <a:pPr algn="ctr" defTabSz="758952">
              <a:lnSpc>
                <a:spcPct val="90000"/>
              </a:lnSpc>
              <a:spcBef>
                <a:spcPts val="0"/>
              </a:spcBef>
              <a:spcAft>
                <a:spcPts val="840"/>
              </a:spcAft>
              <a:buNone/>
            </a:pPr>
            <a:r>
              <a:rPr lang="en-US" sz="2000" b="0" i="0">
                <a:latin typeface="Arial"/>
                <a:ea typeface="+mn-ea"/>
                <a:cs typeface="+mn-cs"/>
              </a:rPr>
              <a:t>Приложения нового поколения</a:t>
            </a:r>
          </a:p>
        </p:txBody>
      </p:sp>
      <p:sp>
        <p:nvSpPr>
          <p:cNvPr id="2" name="Title 1"/>
          <p:cNvSpPr>
            <a:spLocks noGrp="1"/>
          </p:cNvSpPr>
          <p:nvPr>
            <p:ph type="title"/>
          </p:nvPr>
        </p:nvSpPr>
        <p:spPr/>
        <p:txBody>
          <a:bodyPr anchor="t"/>
          <a:lstStyle/>
          <a:p>
            <a:pPr algn="l" defTabSz="914400">
              <a:spcBef>
                <a:spcPts val="0"/>
              </a:spcBef>
              <a:buNone/>
            </a:pPr>
            <a:r>
              <a:rPr lang="de-DE" sz="2400" b="1" i="0">
                <a:solidFill>
                  <a:srgbClr val="666666"/>
                </a:solidFill>
                <a:latin typeface="Arial"/>
                <a:ea typeface="+mj-ea"/>
                <a:cs typeface="+mj-cs"/>
              </a:rPr>
              <a:t>Сценарии использования SAP HANA</a:t>
            </a:r>
          </a:p>
        </p:txBody>
      </p:sp>
      <p:grpSp>
        <p:nvGrpSpPr>
          <p:cNvPr id="4" name="Group 42"/>
          <p:cNvGrpSpPr/>
          <p:nvPr/>
        </p:nvGrpSpPr>
        <p:grpSpPr>
          <a:xfrm rot="2700000">
            <a:off x="3967847" y="4462131"/>
            <a:ext cx="1152565" cy="906689"/>
            <a:chOff x="4462585" y="1539507"/>
            <a:chExt cx="1195753" cy="1195753"/>
          </a:xfrm>
          <a:effectLst>
            <a:outerShdw blurRad="50800" dist="38100" dir="2700000" algn="tl" rotWithShape="0">
              <a:prstClr val="black">
                <a:alpha val="40000"/>
              </a:prstClr>
            </a:outerShdw>
          </a:effectLst>
        </p:grpSpPr>
        <p:grpSp>
          <p:nvGrpSpPr>
            <p:cNvPr id="5" name="Group 29"/>
            <p:cNvGrpSpPr/>
            <p:nvPr/>
          </p:nvGrpSpPr>
          <p:grpSpPr>
            <a:xfrm>
              <a:off x="4462585" y="1737487"/>
              <a:ext cx="1195753" cy="799734"/>
              <a:chOff x="4462585" y="1570892"/>
              <a:chExt cx="1195753" cy="799734"/>
            </a:xfrm>
          </p:grpSpPr>
          <p:cxnSp>
            <p:nvCxnSpPr>
              <p:cNvPr id="50" name="Straight Connector 49"/>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 name="Group 30"/>
            <p:cNvGrpSpPr/>
            <p:nvPr/>
          </p:nvGrpSpPr>
          <p:grpSpPr>
            <a:xfrm rot="16200000">
              <a:off x="4462615" y="1737517"/>
              <a:ext cx="1195753" cy="799734"/>
              <a:chOff x="4462585" y="1570892"/>
              <a:chExt cx="1195753" cy="799734"/>
            </a:xfrm>
          </p:grpSpPr>
          <p:cxnSp>
            <p:nvCxnSpPr>
              <p:cNvPr id="39" name="Straight Connector 38"/>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8" name="Rectangle 37"/>
            <p:cNvSpPr/>
            <p:nvPr/>
          </p:nvSpPr>
          <p:spPr bwMode="gray">
            <a:xfrm>
              <a:off x="4546077" y="1629575"/>
              <a:ext cx="1034811" cy="975945"/>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w="9525" algn="ctr">
              <a:noFill/>
              <a:miter lim="800000"/>
              <a:headEnd/>
              <a:tailEnd/>
            </a:ln>
            <a:effectLst/>
          </p:spPr>
          <p:txBody>
            <a:bodyPr lIns="90000" tIns="72000" rIns="90000" bIns="72000" rtlCol="0" anchor="ctr"/>
            <a:lstStyle/>
            <a:p>
              <a:pPr algn="ctr" defTabSz="914400">
                <a:spcBef>
                  <a:spcPts val="780"/>
                </a:spcBef>
                <a:spcAft>
                  <a:spcPts val="0"/>
                </a:spcAft>
                <a:buNone/>
              </a:pPr>
              <a:r>
                <a:rPr lang="en-US" sz="1300" b="0" i="0">
                  <a:solidFill>
                    <a:srgbClr val="FFFFFF">
                      <a:lumMod val="95000"/>
                    </a:srgbClr>
                  </a:solidFill>
                  <a:latin typeface="Arial"/>
                  <a:ea typeface="Arial Unicode MS"/>
                  <a:cs typeface="Arial Unicode MS"/>
                </a:rPr>
                <a:t>В памяти</a:t>
              </a:r>
            </a:p>
          </p:txBody>
        </p:sp>
      </p:grpSp>
    </p:spTree>
    <p:extLst>
      <p:ext uri="{BB962C8B-B14F-4D97-AF65-F5344CB8AC3E}">
        <p14:creationId xmlns:p14="http://schemas.microsoft.com/office/powerpoint/2010/main" xmlns="" val="29699703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pPr algn="l" defTabSz="914400">
              <a:spcBef>
                <a:spcPts val="0"/>
              </a:spcBef>
              <a:buNone/>
            </a:pPr>
            <a:r>
              <a:rPr lang="ru-RU" sz="2400" b="1" i="0" dirty="0" smtClean="0">
                <a:solidFill>
                  <a:srgbClr val="666666"/>
                </a:solidFill>
                <a:latin typeface="Arial"/>
                <a:ea typeface="+mj-ea"/>
                <a:cs typeface="+mj-cs"/>
              </a:rPr>
              <a:t>Типы приложений и понятия</a:t>
            </a:r>
            <a:endParaRPr lang="ru-RU" sz="2400" b="1" i="0" dirty="0">
              <a:solidFill>
                <a:srgbClr val="666666"/>
              </a:solidFill>
              <a:latin typeface="Arial"/>
              <a:ea typeface="+mj-ea"/>
              <a:cs typeface="+mj-cs"/>
            </a:endParaRPr>
          </a:p>
        </p:txBody>
      </p:sp>
      <p:sp>
        <p:nvSpPr>
          <p:cNvPr id="37" name="Rectangle 36"/>
          <p:cNvSpPr/>
          <p:nvPr/>
        </p:nvSpPr>
        <p:spPr bwMode="gray">
          <a:xfrm>
            <a:off x="2071912" y="3069044"/>
            <a:ext cx="1698126" cy="3338538"/>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9970" tIns="71975" rIns="89970" bIns="71975" rtlCol="0" anchor="t">
            <a:spAutoFit/>
          </a:bodyPr>
          <a:lstStyle/>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Операционная отчетность </a:t>
            </a:r>
            <a:r>
              <a:rPr lang="ru-RU" sz="1000" b="1" i="0" dirty="0" smtClean="0">
                <a:solidFill>
                  <a:srgbClr val="000000"/>
                </a:solidFill>
                <a:latin typeface="Arial"/>
                <a:ea typeface="Arial Unicode MS"/>
                <a:cs typeface="Arial Unicode MS"/>
              </a:rPr>
              <a:t>ERP</a:t>
            </a:r>
            <a:r>
              <a:rPr lang="ru-RU" sz="1000" b="0" i="0" dirty="0" smtClean="0">
                <a:solidFill>
                  <a:srgbClr val="000000"/>
                </a:solidFill>
                <a:latin typeface="Arial"/>
                <a:ea typeface="Arial Unicode MS"/>
                <a:cs typeface="Arial Unicode MS"/>
              </a:rPr>
              <a:t>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июль 2011 г.) </a:t>
            </a:r>
          </a:p>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a:t>
            </a:r>
            <a:r>
              <a:rPr lang="ru-RU" sz="1000" b="1" i="0" dirty="0" smtClean="0">
                <a:solidFill>
                  <a:srgbClr val="000000"/>
                </a:solidFill>
                <a:latin typeface="Arial"/>
                <a:ea typeface="Arial Unicode MS"/>
                <a:cs typeface="Arial Unicode MS"/>
              </a:rPr>
              <a:t>Анализ процесса взаимодействия </a:t>
            </a:r>
            <a:br>
              <a:rPr lang="ru-RU" sz="1000" b="1" i="0" dirty="0" smtClean="0">
                <a:solidFill>
                  <a:srgbClr val="000000"/>
                </a:solidFill>
                <a:latin typeface="Arial"/>
                <a:ea typeface="Arial Unicode MS"/>
                <a:cs typeface="Arial Unicode MS"/>
              </a:rPr>
            </a:br>
            <a:r>
              <a:rPr lang="ru-RU" sz="1000" b="1" i="0" dirty="0" smtClean="0">
                <a:solidFill>
                  <a:srgbClr val="000000"/>
                </a:solidFill>
                <a:latin typeface="Arial"/>
                <a:ea typeface="Arial Unicode MS"/>
                <a:cs typeface="Arial Unicode MS"/>
              </a:rPr>
              <a:t>с клиентом   </a:t>
            </a:r>
            <a:br>
              <a:rPr lang="ru-RU" sz="1000" b="1"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3-й кв. 2011 г.)</a:t>
            </a:r>
          </a:p>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улучшенная </a:t>
            </a:r>
            <a:r>
              <a:rPr lang="ru-RU" sz="1000" b="1" i="0" dirty="0" smtClean="0">
                <a:solidFill>
                  <a:srgbClr val="000000"/>
                </a:solidFill>
                <a:latin typeface="Arial"/>
                <a:ea typeface="Arial Unicode MS"/>
                <a:cs typeface="Arial Unicode MS"/>
              </a:rPr>
              <a:t>операционная отчетность</a:t>
            </a:r>
            <a:r>
              <a:rPr lang="ru-RU" sz="1000" b="0" i="0" dirty="0" smtClean="0">
                <a:solidFill>
                  <a:srgbClr val="000000"/>
                </a:solidFill>
                <a:latin typeface="Arial"/>
                <a:ea typeface="Arial Unicode MS"/>
                <a:cs typeface="Arial Unicode MS"/>
              </a:rPr>
              <a:t> для </a:t>
            </a:r>
            <a:r>
              <a:rPr lang="ru-RU" sz="1000" b="1" i="0" dirty="0" smtClean="0">
                <a:solidFill>
                  <a:srgbClr val="000000"/>
                </a:solidFill>
                <a:latin typeface="Arial"/>
                <a:ea typeface="Arial Unicode MS"/>
                <a:cs typeface="Arial Unicode MS"/>
              </a:rPr>
              <a:t>ERP</a:t>
            </a:r>
            <a:r>
              <a:rPr lang="ru-RU" sz="1000" b="0" i="0" dirty="0" smtClean="0">
                <a:solidFill>
                  <a:srgbClr val="000000"/>
                </a:solidFill>
                <a:latin typeface="Arial"/>
                <a:ea typeface="Arial Unicode MS"/>
                <a:cs typeface="Arial Unicode MS"/>
              </a:rPr>
              <a:t>, включая анализ затрат и клиентуры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3-й кв. 2011 г.)</a:t>
            </a:r>
          </a:p>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a:t>
            </a:r>
            <a:r>
              <a:rPr lang="ru-RU" sz="1000" b="1" i="0" dirty="0" smtClean="0">
                <a:solidFill>
                  <a:srgbClr val="000000"/>
                </a:solidFill>
                <a:latin typeface="Arial"/>
                <a:ea typeface="Arial Unicode MS"/>
                <a:cs typeface="Arial Unicode MS"/>
              </a:rPr>
              <a:t>Банковский анализ</a:t>
            </a:r>
            <a:r>
              <a:rPr lang="ru-RU" sz="1000" b="0" i="0" dirty="0" smtClean="0">
                <a:solidFill>
                  <a:srgbClr val="000000"/>
                </a:solidFill>
                <a:latin typeface="Arial"/>
                <a:ea typeface="Arial Unicode MS"/>
                <a:cs typeface="Arial Unicode MS"/>
              </a:rPr>
              <a:t>, включая историю транзакций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и финансовую отчетность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4-й кв. 2011 г.)</a:t>
            </a:r>
            <a:endParaRPr lang="ru-RU" sz="1000" b="0" i="0" dirty="0">
              <a:solidFill>
                <a:srgbClr val="000000"/>
              </a:solidFill>
              <a:latin typeface="Arial"/>
              <a:ea typeface="Arial Unicode MS"/>
              <a:cs typeface="Arial Unicode MS"/>
            </a:endParaRPr>
          </a:p>
        </p:txBody>
      </p:sp>
      <p:grpSp>
        <p:nvGrpSpPr>
          <p:cNvPr id="3" name="Group 24"/>
          <p:cNvGrpSpPr/>
          <p:nvPr/>
        </p:nvGrpSpPr>
        <p:grpSpPr>
          <a:xfrm>
            <a:off x="2071912" y="1317453"/>
            <a:ext cx="1584000" cy="1702097"/>
            <a:chOff x="326791" y="1471353"/>
            <a:chExt cx="1584000" cy="1702097"/>
          </a:xfrm>
        </p:grpSpPr>
        <p:sp>
          <p:nvSpPr>
            <p:cNvPr id="36" name="Rectangle 35"/>
            <p:cNvSpPr/>
            <p:nvPr/>
          </p:nvSpPr>
          <p:spPr bwMode="gray">
            <a:xfrm>
              <a:off x="326791" y="1471353"/>
              <a:ext cx="1584000" cy="43200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9985" tIns="71987" rIns="89985" bIns="71987" rtlCol="0" anchor="ctr"/>
            <a:lstStyle/>
            <a:p>
              <a:pPr algn="ctr" defTabSz="914400">
                <a:spcBef>
                  <a:spcPts val="660"/>
                </a:spcBef>
                <a:spcAft>
                  <a:spcPts val="0"/>
                </a:spcAft>
                <a:buNone/>
              </a:pPr>
              <a:r>
                <a:rPr lang="ru-RU" sz="1100" b="1" i="0" dirty="0" smtClean="0">
                  <a:solidFill>
                    <a:srgbClr val="FFFFFF"/>
                  </a:solidFill>
                  <a:latin typeface="Arial"/>
                  <a:ea typeface="Arial Unicode MS"/>
                  <a:cs typeface="Arial Unicode MS"/>
                </a:rPr>
                <a:t>Контент</a:t>
              </a:r>
              <a:endParaRPr lang="ru-RU" sz="1100" b="1" i="0" dirty="0">
                <a:solidFill>
                  <a:srgbClr val="FFFFFF"/>
                </a:solidFill>
                <a:latin typeface="Arial"/>
                <a:ea typeface="Arial Unicode MS"/>
                <a:cs typeface="Arial Unicode MS"/>
              </a:endParaRPr>
            </a:p>
          </p:txBody>
        </p:sp>
        <p:sp>
          <p:nvSpPr>
            <p:cNvPr id="13" name="Rectangle 12"/>
            <p:cNvSpPr/>
            <p:nvPr/>
          </p:nvSpPr>
          <p:spPr bwMode="gray">
            <a:xfrm>
              <a:off x="326791" y="1913450"/>
              <a:ext cx="1584000" cy="1260000"/>
            </a:xfrm>
            <a:prstGeom prst="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89985" tIns="71987" rIns="89985" bIns="71987" rtlCol="0" anchor="ctr"/>
            <a:lstStyle/>
            <a:p>
              <a:pPr algn="l" defTabSz="914400">
                <a:spcBef>
                  <a:spcPts val="660"/>
                </a:spcBef>
                <a:spcAft>
                  <a:spcPts val="0"/>
                </a:spcAft>
                <a:buNone/>
              </a:pPr>
              <a:r>
                <a:rPr lang="ru-RU" sz="1000" b="0" i="0" dirty="0" smtClean="0">
                  <a:solidFill>
                    <a:srgbClr val="FFFFFF"/>
                  </a:solidFill>
                  <a:latin typeface="Arial"/>
                  <a:ea typeface="Arial Unicode MS"/>
                  <a:cs typeface="Arial Unicode MS"/>
                </a:rPr>
                <a:t>Отчеты, перестраиваемые заново с помощью HANA, с использованием внешнего интерфейса </a:t>
              </a:r>
              <a:r>
                <a:rPr lang="ru-RU" sz="1000" b="0" i="0" dirty="0" err="1" smtClean="0">
                  <a:solidFill>
                    <a:srgbClr val="FFFFFF"/>
                  </a:solidFill>
                  <a:latin typeface="Arial"/>
                  <a:ea typeface="Arial Unicode MS"/>
                  <a:cs typeface="Arial Unicode MS"/>
                </a:rPr>
                <a:t>бизнес-аналитики</a:t>
              </a:r>
              <a:endParaRPr lang="ru-RU" sz="1000" b="0" i="0" dirty="0">
                <a:solidFill>
                  <a:srgbClr val="FFFFFF"/>
                </a:solidFill>
                <a:latin typeface="Arial"/>
                <a:ea typeface="Arial Unicode MS"/>
                <a:cs typeface="Arial Unicode MS"/>
              </a:endParaRPr>
            </a:p>
          </p:txBody>
        </p:sp>
      </p:grpSp>
      <p:sp>
        <p:nvSpPr>
          <p:cNvPr id="44" name="Rectangle 43"/>
          <p:cNvSpPr/>
          <p:nvPr/>
        </p:nvSpPr>
        <p:spPr bwMode="gray">
          <a:xfrm>
            <a:off x="3770038" y="3069044"/>
            <a:ext cx="1584000" cy="2081783"/>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89970" tIns="71975" rIns="89970" bIns="71975" rtlCol="0" anchor="t">
            <a:spAutoFit/>
          </a:bodyPr>
          <a:lstStyle/>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a:t>
            </a:r>
            <a:r>
              <a:rPr lang="ru-RU" sz="1000" b="1" i="0" dirty="0" smtClean="0">
                <a:solidFill>
                  <a:srgbClr val="000000"/>
                </a:solidFill>
                <a:latin typeface="Arial"/>
                <a:ea typeface="Arial Unicode MS"/>
                <a:cs typeface="Arial Unicode MS"/>
              </a:rPr>
              <a:t>CO-PA</a:t>
            </a:r>
            <a:r>
              <a:rPr lang="ru-RU" sz="1000" b="0" i="0" dirty="0" smtClean="0">
                <a:solidFill>
                  <a:srgbClr val="000000"/>
                </a:solidFill>
                <a:latin typeface="Arial"/>
                <a:ea typeface="Arial Unicode MS"/>
                <a:cs typeface="Arial Unicode MS"/>
              </a:rPr>
              <a:t>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3-й кв. 2011 г.) </a:t>
            </a:r>
            <a:br>
              <a:rPr lang="ru-RU" sz="1000" b="0"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(также может включать регистр материалов, главную книгу, калькуляцию затрат на производство)</a:t>
            </a:r>
          </a:p>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RDS </a:t>
            </a:r>
            <a:r>
              <a:rPr lang="ru-RU" sz="1000" b="1" i="0" dirty="0" smtClean="0">
                <a:solidFill>
                  <a:srgbClr val="000000"/>
                </a:solidFill>
                <a:latin typeface="Arial"/>
                <a:ea typeface="Arial Unicode MS"/>
                <a:cs typeface="Arial Unicode MS"/>
              </a:rPr>
              <a:t>Сегментирование CRM   </a:t>
            </a:r>
            <a:br>
              <a:rPr lang="ru-RU" sz="1000" b="1" i="0" dirty="0" smtClean="0">
                <a:solidFill>
                  <a:srgbClr val="000000"/>
                </a:solidFill>
                <a:latin typeface="Arial"/>
                <a:ea typeface="Arial Unicode MS"/>
                <a:cs typeface="Arial Unicode MS"/>
              </a:rPr>
            </a:br>
            <a:r>
              <a:rPr lang="ru-RU" sz="1000" b="0" i="0" dirty="0" smtClean="0">
                <a:solidFill>
                  <a:srgbClr val="000000"/>
                </a:solidFill>
                <a:latin typeface="Arial"/>
                <a:ea typeface="Arial Unicode MS"/>
                <a:cs typeface="Arial Unicode MS"/>
              </a:rPr>
              <a:t>(RTC, 3-й кв. 2011 г.)</a:t>
            </a:r>
            <a:endParaRPr lang="ru-RU" sz="1000" b="0" i="0" dirty="0">
              <a:solidFill>
                <a:srgbClr val="000000"/>
              </a:solidFill>
              <a:latin typeface="Arial"/>
              <a:ea typeface="Arial Unicode MS"/>
              <a:cs typeface="Arial Unicode MS"/>
            </a:endParaRPr>
          </a:p>
        </p:txBody>
      </p:sp>
      <p:grpSp>
        <p:nvGrpSpPr>
          <p:cNvPr id="4" name="Group 25"/>
          <p:cNvGrpSpPr/>
          <p:nvPr/>
        </p:nvGrpSpPr>
        <p:grpSpPr>
          <a:xfrm>
            <a:off x="3770038" y="1317452"/>
            <a:ext cx="1584000" cy="1701054"/>
            <a:chOff x="2035367" y="1471353"/>
            <a:chExt cx="1584000" cy="1701054"/>
          </a:xfrm>
        </p:grpSpPr>
        <p:sp>
          <p:nvSpPr>
            <p:cNvPr id="43" name="Rectangle 42"/>
            <p:cNvSpPr/>
            <p:nvPr/>
          </p:nvSpPr>
          <p:spPr bwMode="gray">
            <a:xfrm>
              <a:off x="2035367" y="1471353"/>
              <a:ext cx="1584000" cy="432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9985" tIns="71987" rIns="89985" bIns="71987" rtlCol="0" anchor="ctr"/>
            <a:lstStyle/>
            <a:p>
              <a:pPr algn="ctr" defTabSz="914400">
                <a:spcBef>
                  <a:spcPts val="660"/>
                </a:spcBef>
                <a:spcAft>
                  <a:spcPts val="0"/>
                </a:spcAft>
                <a:buNone/>
              </a:pPr>
              <a:r>
                <a:rPr lang="ru-RU" sz="1100" b="1" i="0" dirty="0" smtClean="0">
                  <a:solidFill>
                    <a:srgbClr val="FFFFFF"/>
                  </a:solidFill>
                  <a:latin typeface="Arial"/>
                  <a:ea typeface="Arial Unicode MS"/>
                  <a:cs typeface="Arial Unicode MS"/>
                </a:rPr>
                <a:t>Ускорители процессов</a:t>
              </a:r>
              <a:endParaRPr lang="ru-RU" sz="1100" b="1" i="0" dirty="0">
                <a:solidFill>
                  <a:srgbClr val="FFFFFF"/>
                </a:solidFill>
                <a:latin typeface="Arial"/>
                <a:ea typeface="Arial Unicode MS"/>
                <a:cs typeface="Arial Unicode MS"/>
              </a:endParaRPr>
            </a:p>
          </p:txBody>
        </p:sp>
        <p:sp>
          <p:nvSpPr>
            <p:cNvPr id="24" name="Rectangle 23"/>
            <p:cNvSpPr/>
            <p:nvPr/>
          </p:nvSpPr>
          <p:spPr bwMode="gray">
            <a:xfrm>
              <a:off x="2035367" y="1912407"/>
              <a:ext cx="1584000" cy="1260000"/>
            </a:xfrm>
            <a:prstGeom prst="rect">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89985" tIns="71987" rIns="89985" bIns="71987" rtlCol="0" anchor="ctr">
              <a:noAutofit/>
            </a:bodyPr>
            <a:lstStyle/>
            <a:p>
              <a:pPr algn="l" defTabSz="914400">
                <a:spcBef>
                  <a:spcPts val="660"/>
                </a:spcBef>
                <a:spcAft>
                  <a:spcPts val="0"/>
                </a:spcAft>
                <a:buNone/>
              </a:pPr>
              <a:r>
                <a:rPr lang="ru-RU" sz="1000" b="0" i="0" dirty="0" smtClean="0">
                  <a:solidFill>
                    <a:srgbClr val="FFFFFF"/>
                  </a:solidFill>
                  <a:latin typeface="Arial"/>
                  <a:ea typeface="Arial Unicode MS"/>
                  <a:cs typeface="Arial Unicode MS"/>
                </a:rPr>
                <a:t>Ускорение существующих функциональных возможностей и приложений путем непосредственно использования HANA</a:t>
              </a:r>
              <a:endParaRPr lang="ru-RU" sz="1000" b="0" i="0" dirty="0">
                <a:solidFill>
                  <a:srgbClr val="FFFFFF"/>
                </a:solidFill>
                <a:latin typeface="Arial"/>
                <a:ea typeface="Arial Unicode MS"/>
                <a:cs typeface="Arial Unicode MS"/>
              </a:endParaRPr>
            </a:p>
          </p:txBody>
        </p:sp>
      </p:grpSp>
      <p:sp>
        <p:nvSpPr>
          <p:cNvPr id="39" name="Rectangle 38"/>
          <p:cNvSpPr/>
          <p:nvPr/>
        </p:nvSpPr>
        <p:spPr bwMode="gray">
          <a:xfrm>
            <a:off x="5468500" y="3069044"/>
            <a:ext cx="1583328" cy="232544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89970" tIns="71975" rIns="89970" bIns="71975" rtlCol="0" anchor="t">
            <a:spAutoFit/>
          </a:bodyPr>
          <a:lstStyle/>
          <a:p>
            <a:pPr marL="91440" indent="-91440" algn="l" defTabSz="914400">
              <a:spcBef>
                <a:spcPts val="660"/>
              </a:spcBef>
              <a:spcAft>
                <a:spcPts val="0"/>
              </a:spcAft>
              <a:buClr>
                <a:srgbClr val="F0AB00"/>
              </a:buClr>
              <a:buSzPct val="80000"/>
              <a:buFont typeface="Wingdings"/>
              <a:buChar char="§"/>
            </a:pPr>
            <a:r>
              <a:rPr lang="ru-RU" sz="1000" b="1" i="0" dirty="0" smtClean="0">
                <a:solidFill>
                  <a:srgbClr val="000000"/>
                </a:solidFill>
                <a:latin typeface="Arial"/>
                <a:ea typeface="Arial Unicode MS"/>
                <a:cs typeface="Arial Unicode MS"/>
              </a:rPr>
              <a:t>Анализ клиентов:</a:t>
            </a:r>
            <a:br>
              <a:rPr lang="ru-RU" sz="1000" b="1" i="0" dirty="0" smtClean="0">
                <a:solidFill>
                  <a:srgbClr val="000000"/>
                </a:solidFill>
                <a:latin typeface="Arial"/>
                <a:ea typeface="Arial Unicode MS"/>
                <a:cs typeface="Arial Unicode MS"/>
              </a:rPr>
            </a:br>
            <a:r>
              <a:rPr lang="ru-RU" sz="1000" b="1" i="0" dirty="0" smtClean="0">
                <a:solidFill>
                  <a:srgbClr val="000000"/>
                </a:solidFill>
                <a:latin typeface="Arial"/>
                <a:ea typeface="Arial Unicode MS"/>
                <a:cs typeface="Arial Unicode MS"/>
              </a:rPr>
              <a:t>CRPM, </a:t>
            </a:r>
            <a:r>
              <a:rPr lang="ru-RU" sz="1000" b="0" i="0" dirty="0" smtClean="0">
                <a:solidFill>
                  <a:srgbClr val="000000"/>
                </a:solidFill>
                <a:latin typeface="Arial"/>
                <a:ea typeface="Arial Unicode MS"/>
                <a:cs typeface="Arial Unicode MS"/>
              </a:rPr>
              <a:t>Customer 360, упреждающая сегментация базы клиентов, анализ счетов</a:t>
            </a:r>
          </a:p>
          <a:p>
            <a:pPr marL="91440" indent="-91440">
              <a:spcBef>
                <a:spcPts val="660"/>
              </a:spcBef>
              <a:buClr>
                <a:srgbClr val="F0AB00"/>
              </a:buClr>
              <a:buSzPct val="80000"/>
              <a:buFont typeface="Wingdings"/>
              <a:buChar char="§"/>
            </a:pPr>
            <a:r>
              <a:rPr lang="ru-RU" sz="1000" i="0" dirty="0" smtClean="0">
                <a:solidFill>
                  <a:srgbClr val="000000"/>
                </a:solidFill>
                <a:latin typeface="Arial"/>
                <a:ea typeface="Arial Unicode MS"/>
                <a:cs typeface="Arial Unicode MS"/>
              </a:rPr>
              <a:t>Управление процессом продвижения товара </a:t>
            </a:r>
            <a:r>
              <a:rPr lang="ru-RU" sz="1000" b="1" i="0" dirty="0" smtClean="0">
                <a:solidFill>
                  <a:srgbClr val="000000"/>
                </a:solidFill>
                <a:latin typeface="Arial"/>
                <a:ea typeface="Arial Unicode MS"/>
                <a:cs typeface="Arial Unicode MS"/>
              </a:rPr>
              <a:t>(</a:t>
            </a:r>
            <a:r>
              <a:rPr lang="en-US" sz="1000" b="1" kern="0" dirty="0" smtClean="0">
                <a:solidFill>
                  <a:srgbClr val="000000"/>
                </a:solidFill>
                <a:ea typeface="Arial Unicode MS" pitchFamily="34" charset="-128"/>
                <a:cs typeface="Arial Unicode MS" pitchFamily="34" charset="-128"/>
              </a:rPr>
              <a:t>Trade Promotion Management</a:t>
            </a:r>
            <a:r>
              <a:rPr lang="ru-RU" sz="1000" b="1" i="0" dirty="0" smtClean="0">
                <a:solidFill>
                  <a:srgbClr val="000000"/>
                </a:solidFill>
                <a:latin typeface="Arial"/>
                <a:ea typeface="Arial Unicode MS"/>
                <a:cs typeface="Arial Unicode MS"/>
              </a:rPr>
              <a:t>)</a:t>
            </a:r>
          </a:p>
          <a:p>
            <a:pPr marL="91440" indent="-91440" algn="l" defTabSz="914400">
              <a:spcBef>
                <a:spcPts val="660"/>
              </a:spcBef>
              <a:spcAft>
                <a:spcPts val="0"/>
              </a:spcAft>
              <a:buClr>
                <a:srgbClr val="F0AB00"/>
              </a:buClr>
              <a:buSzPct val="80000"/>
              <a:buFont typeface="Wingdings"/>
              <a:buChar char="§"/>
            </a:pPr>
            <a:r>
              <a:rPr lang="ru-RU" sz="1000" b="1" i="0" dirty="0" smtClean="0">
                <a:solidFill>
                  <a:srgbClr val="000000"/>
                </a:solidFill>
                <a:latin typeface="Arial"/>
                <a:ea typeface="Arial Unicode MS"/>
                <a:cs typeface="Arial Unicode MS"/>
              </a:rPr>
              <a:t>Репозиторий признаков спроса</a:t>
            </a:r>
            <a:endParaRPr lang="ru-RU" sz="1000" b="1" i="0" dirty="0">
              <a:solidFill>
                <a:srgbClr val="000000"/>
              </a:solidFill>
              <a:latin typeface="Arial"/>
              <a:ea typeface="Arial Unicode MS"/>
              <a:cs typeface="Arial Unicode MS"/>
            </a:endParaRPr>
          </a:p>
        </p:txBody>
      </p:sp>
      <p:grpSp>
        <p:nvGrpSpPr>
          <p:cNvPr id="5" name="Group 29"/>
          <p:cNvGrpSpPr/>
          <p:nvPr/>
        </p:nvGrpSpPr>
        <p:grpSpPr>
          <a:xfrm>
            <a:off x="5468164" y="1317451"/>
            <a:ext cx="1584000" cy="1702098"/>
            <a:chOff x="3740431" y="1471352"/>
            <a:chExt cx="1584000" cy="1702098"/>
          </a:xfrm>
        </p:grpSpPr>
        <p:sp>
          <p:nvSpPr>
            <p:cNvPr id="38" name="Rectangle 37"/>
            <p:cNvSpPr/>
            <p:nvPr/>
          </p:nvSpPr>
          <p:spPr bwMode="gray">
            <a:xfrm>
              <a:off x="3740767" y="1471352"/>
              <a:ext cx="1583329" cy="43200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defTabSz="914400">
                <a:spcBef>
                  <a:spcPts val="660"/>
                </a:spcBef>
                <a:spcAft>
                  <a:spcPts val="0"/>
                </a:spcAft>
                <a:buNone/>
              </a:pPr>
              <a:r>
                <a:rPr lang="ru-RU" sz="900" b="1" i="0" dirty="0" smtClean="0">
                  <a:solidFill>
                    <a:srgbClr val="FFFFFF"/>
                  </a:solidFill>
                  <a:latin typeface="Arial"/>
                  <a:ea typeface="Arial Unicode MS"/>
                  <a:cs typeface="Arial Unicode MS"/>
                </a:rPr>
                <a:t>Продукты, использующие вычисления в памяти </a:t>
              </a:r>
              <a:endParaRPr lang="ru-RU" sz="900" b="1" i="0" dirty="0">
                <a:solidFill>
                  <a:srgbClr val="FFFFFF"/>
                </a:solidFill>
                <a:latin typeface="Arial"/>
                <a:ea typeface="Arial Unicode MS"/>
                <a:cs typeface="Arial Unicode MS"/>
              </a:endParaRPr>
            </a:p>
          </p:txBody>
        </p:sp>
        <p:sp>
          <p:nvSpPr>
            <p:cNvPr id="27" name="Rectangle 26"/>
            <p:cNvSpPr/>
            <p:nvPr/>
          </p:nvSpPr>
          <p:spPr bwMode="gray">
            <a:xfrm>
              <a:off x="3740431" y="1913450"/>
              <a:ext cx="1584000" cy="1260000"/>
            </a:xfrm>
            <a:prstGeom prst="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l" defTabSz="914400">
                <a:spcBef>
                  <a:spcPts val="660"/>
                </a:spcBef>
                <a:spcAft>
                  <a:spcPts val="0"/>
                </a:spcAft>
                <a:buNone/>
              </a:pPr>
              <a:r>
                <a:rPr lang="ru-RU" sz="1000" b="0" i="0" dirty="0" smtClean="0">
                  <a:solidFill>
                    <a:srgbClr val="FFFFFF"/>
                  </a:solidFill>
                  <a:latin typeface="Arial"/>
                  <a:ea typeface="Arial Unicode MS"/>
                  <a:cs typeface="Arial Unicode MS"/>
                </a:rPr>
                <a:t>Связанные решения и области стратегических инвестиций</a:t>
              </a:r>
              <a:endParaRPr lang="ru-RU" sz="1000" b="0" i="0" dirty="0">
                <a:solidFill>
                  <a:srgbClr val="FFFFFF"/>
                </a:solidFill>
                <a:latin typeface="Arial"/>
                <a:ea typeface="Arial Unicode MS"/>
                <a:cs typeface="Arial Unicode MS"/>
              </a:endParaRPr>
            </a:p>
          </p:txBody>
        </p:sp>
      </p:grpSp>
      <p:sp>
        <p:nvSpPr>
          <p:cNvPr id="41" name="Rectangle 40"/>
          <p:cNvSpPr/>
          <p:nvPr/>
        </p:nvSpPr>
        <p:spPr bwMode="gray">
          <a:xfrm>
            <a:off x="358434" y="3069044"/>
            <a:ext cx="1749146" cy="1992015"/>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9970" tIns="71975" rIns="89970" bIns="71975" rtlCol="0" anchor="t">
            <a:spAutoFit/>
          </a:bodyPr>
          <a:lstStyle/>
          <a:p>
            <a:pPr marL="91440" indent="-91440" algn="l" defTabSz="914400">
              <a:spcBef>
                <a:spcPts val="660"/>
              </a:spcBef>
              <a:spcAft>
                <a:spcPts val="0"/>
              </a:spcAft>
              <a:buClr>
                <a:srgbClr val="F0AB00"/>
              </a:buClr>
              <a:buSzPct val="80000"/>
              <a:buFont typeface="Wingdings"/>
              <a:buChar char="§"/>
            </a:pPr>
            <a:r>
              <a:rPr lang="ru-RU" sz="1000" b="0" i="0" dirty="0" smtClean="0">
                <a:solidFill>
                  <a:srgbClr val="000000"/>
                </a:solidFill>
                <a:latin typeface="Arial"/>
                <a:ea typeface="Arial Unicode MS"/>
                <a:cs typeface="Arial Unicode MS"/>
              </a:rPr>
              <a:t>Например, </a:t>
            </a:r>
            <a:r>
              <a:rPr lang="ru-RU" sz="1000" b="0" i="0" dirty="0" smtClean="0">
                <a:latin typeface="Arial"/>
                <a:ea typeface="+mn-ea"/>
                <a:cs typeface="+mn-cs"/>
              </a:rPr>
              <a:t>исследовательский институт </a:t>
            </a:r>
            <a:r>
              <a:rPr lang="ru-RU" sz="1000" b="0" i="0" dirty="0" err="1" smtClean="0">
                <a:latin typeface="Arial"/>
                <a:ea typeface="+mn-ea"/>
                <a:cs typeface="+mn-cs"/>
              </a:rPr>
              <a:t>Номура</a:t>
            </a:r>
            <a:r>
              <a:rPr lang="ru-RU" sz="1000" b="0" i="0" dirty="0" smtClean="0">
                <a:latin typeface="Arial"/>
                <a:ea typeface="+mn-ea"/>
                <a:cs typeface="+mn-cs"/>
              </a:rPr>
              <a:t> использовал SAP HANA для анализа дорожного движения в Токио. Использование этой технологии позволило выполнять поиск по </a:t>
            </a:r>
            <a:r>
              <a:rPr lang="ru-RU" sz="1000" b="1" i="0" dirty="0" smtClean="0">
                <a:latin typeface="Arial"/>
                <a:ea typeface="+mn-ea"/>
                <a:cs typeface="+mn-cs"/>
              </a:rPr>
              <a:t>360 миллионам</a:t>
            </a:r>
            <a:r>
              <a:rPr lang="ru-RU" sz="1000" b="0" i="0" dirty="0" smtClean="0">
                <a:latin typeface="Arial"/>
                <a:ea typeface="+mn-ea"/>
                <a:cs typeface="+mn-cs"/>
              </a:rPr>
              <a:t> записей </a:t>
            </a:r>
            <a:r>
              <a:rPr lang="ru-RU" sz="1000" b="1" i="0" dirty="0" smtClean="0">
                <a:latin typeface="Arial"/>
                <a:ea typeface="+mn-ea"/>
                <a:cs typeface="+mn-cs"/>
              </a:rPr>
              <a:t>примерно </a:t>
            </a:r>
            <a:br>
              <a:rPr lang="ru-RU" sz="1000" b="1" i="0" dirty="0" smtClean="0">
                <a:latin typeface="Arial"/>
                <a:ea typeface="+mn-ea"/>
                <a:cs typeface="+mn-cs"/>
              </a:rPr>
            </a:br>
            <a:r>
              <a:rPr lang="ru-RU" sz="1000" b="1" i="0" dirty="0" smtClean="0">
                <a:latin typeface="Arial"/>
                <a:ea typeface="+mn-ea"/>
                <a:cs typeface="+mn-cs"/>
              </a:rPr>
              <a:t>за 1 секунду</a:t>
            </a:r>
            <a:r>
              <a:rPr lang="ru-RU" sz="1000" b="0" i="0" dirty="0" smtClean="0">
                <a:latin typeface="Arial"/>
                <a:ea typeface="+mn-ea"/>
                <a:cs typeface="+mn-cs"/>
              </a:rPr>
              <a:t>.</a:t>
            </a:r>
            <a:endParaRPr lang="ru-RU" sz="1000" b="0" i="0" dirty="0">
              <a:latin typeface="Arial"/>
              <a:ea typeface="+mn-ea"/>
              <a:cs typeface="+mn-cs"/>
            </a:endParaRPr>
          </a:p>
        </p:txBody>
      </p:sp>
      <p:grpSp>
        <p:nvGrpSpPr>
          <p:cNvPr id="6" name="Group 30"/>
          <p:cNvGrpSpPr/>
          <p:nvPr/>
        </p:nvGrpSpPr>
        <p:grpSpPr>
          <a:xfrm>
            <a:off x="358434" y="1317454"/>
            <a:ext cx="1584000" cy="1701053"/>
            <a:chOff x="5446580" y="1471354"/>
            <a:chExt cx="1584000" cy="1701053"/>
          </a:xfrm>
        </p:grpSpPr>
        <p:sp>
          <p:nvSpPr>
            <p:cNvPr id="40" name="Rectangle 39"/>
            <p:cNvSpPr/>
            <p:nvPr/>
          </p:nvSpPr>
          <p:spPr bwMode="gray">
            <a:xfrm>
              <a:off x="5446580" y="1471354"/>
              <a:ext cx="1584000" cy="43200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ctr" defTabSz="914400">
                <a:spcBef>
                  <a:spcPts val="660"/>
                </a:spcBef>
                <a:spcAft>
                  <a:spcPts val="0"/>
                </a:spcAft>
                <a:buNone/>
              </a:pPr>
              <a:r>
                <a:rPr lang="ru-RU" sz="1100" b="1" i="0" dirty="0" smtClean="0">
                  <a:latin typeface="Arial"/>
                  <a:ea typeface="+mn-ea"/>
                  <a:cs typeface="+mn-cs"/>
                </a:rPr>
                <a:t>Технологическая платформа</a:t>
              </a:r>
              <a:endParaRPr lang="ru-RU" sz="1100" b="1" i="0" dirty="0">
                <a:latin typeface="Arial"/>
                <a:ea typeface="+mn-ea"/>
                <a:cs typeface="+mn-cs"/>
              </a:endParaRPr>
            </a:p>
          </p:txBody>
        </p:sp>
        <p:sp>
          <p:nvSpPr>
            <p:cNvPr id="28" name="Rectangle 27"/>
            <p:cNvSpPr/>
            <p:nvPr/>
          </p:nvSpPr>
          <p:spPr bwMode="gray">
            <a:xfrm>
              <a:off x="5446580" y="1912407"/>
              <a:ext cx="1584000" cy="1260000"/>
            </a:xfrm>
            <a:prstGeom prst="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nchor="ctr"/>
            <a:lstStyle/>
            <a:p>
              <a:pPr algn="l" defTabSz="914400">
                <a:spcBef>
                  <a:spcPts val="660"/>
                </a:spcBef>
                <a:spcAft>
                  <a:spcPts val="0"/>
                </a:spcAft>
                <a:buNone/>
              </a:pPr>
              <a:r>
                <a:rPr lang="ru-RU" sz="1000" b="0" i="0" dirty="0" smtClean="0">
                  <a:latin typeface="Arial"/>
                  <a:ea typeface="+mn-ea"/>
                  <a:cs typeface="+mn-cs"/>
                </a:rPr>
                <a:t>Разработка с учетом потребностей клиента</a:t>
              </a:r>
              <a:endParaRPr lang="ru-RU" sz="1000" b="0" i="0" dirty="0">
                <a:latin typeface="Arial"/>
                <a:ea typeface="+mn-ea"/>
                <a:cs typeface="+mn-cs"/>
              </a:endParaRPr>
            </a:p>
          </p:txBody>
        </p:sp>
      </p:grpSp>
      <p:sp>
        <p:nvSpPr>
          <p:cNvPr id="21" name="Rectangle 20"/>
          <p:cNvSpPr/>
          <p:nvPr/>
        </p:nvSpPr>
        <p:spPr bwMode="gray">
          <a:xfrm>
            <a:off x="7126240" y="3069043"/>
            <a:ext cx="1693909" cy="3312890"/>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wrap="square" lIns="89970" tIns="71975" rIns="89970" bIns="71975" rtlCol="0" anchor="t">
            <a:spAutoFit/>
          </a:bodyPr>
          <a:lstStyle/>
          <a:p>
            <a:pPr marL="91440" indent="-91440" algn="l" defTabSz="914400">
              <a:spcBef>
                <a:spcPts val="660"/>
              </a:spcBef>
              <a:spcAft>
                <a:spcPts val="0"/>
              </a:spcAft>
              <a:buClr>
                <a:srgbClr val="F0AB00"/>
              </a:buClr>
              <a:buSzPct val="80000"/>
              <a:buFont typeface="Wingdings"/>
              <a:buChar char="§"/>
            </a:pPr>
            <a:r>
              <a:rPr lang="ru-RU" sz="1000" b="1" i="0" dirty="0" smtClean="0">
                <a:solidFill>
                  <a:srgbClr val="000000"/>
                </a:solidFill>
                <a:latin typeface="Arial"/>
                <a:ea typeface="Arial Unicode MS"/>
                <a:cs typeface="Arial Unicode MS"/>
              </a:rPr>
              <a:t>Стратегическое распределение работ</a:t>
            </a:r>
            <a:r>
              <a:rPr lang="ru-RU" sz="1000" b="0" i="0" dirty="0" smtClean="0">
                <a:solidFill>
                  <a:srgbClr val="000000"/>
                </a:solidFill>
                <a:latin typeface="Arial"/>
                <a:ea typeface="Arial Unicode MS"/>
                <a:cs typeface="Arial Unicode MS"/>
              </a:rPr>
              <a:t>, анализ «умных счетчиков», интегрированный текст </a:t>
            </a:r>
            <a:r>
              <a:rPr lang="ru-RU" sz="1000" b="0" i="0" dirty="0" err="1" smtClean="0">
                <a:solidFill>
                  <a:srgbClr val="000000"/>
                </a:solidFill>
                <a:latin typeface="Arial"/>
                <a:ea typeface="Arial Unicode MS"/>
                <a:cs typeface="Arial Unicode MS"/>
              </a:rPr>
              <a:t>Medtronic</a:t>
            </a:r>
            <a:r>
              <a:rPr lang="ru-RU" sz="1000" b="0" i="0" dirty="0" smtClean="0">
                <a:solidFill>
                  <a:srgbClr val="000000"/>
                </a:solidFill>
                <a:latin typeface="Arial"/>
                <a:ea typeface="Arial Unicode MS"/>
                <a:cs typeface="Arial Unicode MS"/>
              </a:rPr>
              <a:t>, персональные приложения (например, для учета потребления электроэнергии в коммунальном </a:t>
            </a:r>
            <a:r>
              <a:rPr lang="ru-RU" sz="1000" b="0" i="0" dirty="0" err="1" smtClean="0">
                <a:solidFill>
                  <a:srgbClr val="000000"/>
                </a:solidFill>
                <a:latin typeface="Arial"/>
                <a:ea typeface="Arial Unicode MS"/>
                <a:cs typeface="Arial Unicode MS"/>
              </a:rPr>
              <a:t>хоз-ве</a:t>
            </a:r>
            <a:r>
              <a:rPr lang="ru-RU" sz="1000" b="0" i="0" dirty="0" smtClean="0">
                <a:solidFill>
                  <a:srgbClr val="000000"/>
                </a:solidFill>
                <a:latin typeface="Arial"/>
                <a:ea typeface="Arial Unicode MS"/>
                <a:cs typeface="Arial Unicode MS"/>
              </a:rPr>
              <a:t>)</a:t>
            </a:r>
          </a:p>
          <a:p>
            <a:pPr marL="91440" indent="-91440" algn="l" defTabSz="914400">
              <a:spcBef>
                <a:spcPts val="660"/>
              </a:spcBef>
              <a:spcAft>
                <a:spcPts val="0"/>
              </a:spcAft>
              <a:buClr>
                <a:srgbClr val="F0AB00"/>
              </a:buClr>
              <a:buSzPct val="80000"/>
              <a:buFont typeface="Wingdings"/>
              <a:buChar char="§"/>
            </a:pPr>
            <a:r>
              <a:rPr lang="ru-RU" sz="1000" b="1" i="0" dirty="0" smtClean="0">
                <a:solidFill>
                  <a:srgbClr val="000000"/>
                </a:solidFill>
                <a:latin typeface="Arial"/>
                <a:ea typeface="Arial Unicode MS"/>
                <a:cs typeface="Arial Unicode MS"/>
              </a:rPr>
              <a:t>Комплекс решений нового поколения для управления финансами, </a:t>
            </a:r>
            <a:r>
              <a:rPr lang="ru-RU" sz="1000" b="1" i="0" dirty="0" err="1" smtClean="0">
                <a:solidFill>
                  <a:srgbClr val="000000"/>
                </a:solidFill>
                <a:latin typeface="Arial"/>
                <a:ea typeface="Arial Unicode MS"/>
                <a:cs typeface="Arial Unicode MS"/>
              </a:rPr>
              <a:t>логистической</a:t>
            </a:r>
            <a:r>
              <a:rPr lang="ru-RU" sz="1000" b="1" i="0" dirty="0" smtClean="0">
                <a:solidFill>
                  <a:srgbClr val="000000"/>
                </a:solidFill>
                <a:latin typeface="Arial"/>
                <a:ea typeface="Arial Unicode MS"/>
                <a:cs typeface="Arial Unicode MS"/>
              </a:rPr>
              <a:t> цепочкой, взаимодействием </a:t>
            </a:r>
            <a:br>
              <a:rPr lang="ru-RU" sz="1000" b="1" i="0" dirty="0" smtClean="0">
                <a:solidFill>
                  <a:srgbClr val="000000"/>
                </a:solidFill>
                <a:latin typeface="Arial"/>
                <a:ea typeface="Arial Unicode MS"/>
                <a:cs typeface="Arial Unicode MS"/>
              </a:rPr>
            </a:br>
            <a:r>
              <a:rPr lang="ru-RU" sz="1000" b="1" i="0" dirty="0" smtClean="0">
                <a:solidFill>
                  <a:srgbClr val="000000"/>
                </a:solidFill>
                <a:latin typeface="Arial"/>
                <a:ea typeface="Arial Unicode MS"/>
                <a:cs typeface="Arial Unicode MS"/>
              </a:rPr>
              <a:t>с клиентами, персоналом </a:t>
            </a:r>
            <a:r>
              <a:rPr lang="ru-RU" sz="1000" b="0" i="0" dirty="0" smtClean="0">
                <a:solidFill>
                  <a:srgbClr val="000000"/>
                </a:solidFill>
                <a:latin typeface="Arial"/>
                <a:ea typeface="Arial Unicode MS"/>
                <a:cs typeface="Arial Unicode MS"/>
              </a:rPr>
              <a:t>и пр.</a:t>
            </a:r>
            <a:endParaRPr lang="ru-RU" sz="1000" b="0" i="0" dirty="0">
              <a:solidFill>
                <a:srgbClr val="000000"/>
              </a:solidFill>
              <a:latin typeface="Arial"/>
              <a:ea typeface="Arial Unicode MS"/>
              <a:cs typeface="Arial Unicode MS"/>
            </a:endParaRPr>
          </a:p>
        </p:txBody>
      </p:sp>
      <p:grpSp>
        <p:nvGrpSpPr>
          <p:cNvPr id="7" name="Group 31"/>
          <p:cNvGrpSpPr/>
          <p:nvPr/>
        </p:nvGrpSpPr>
        <p:grpSpPr>
          <a:xfrm>
            <a:off x="7126241" y="1317453"/>
            <a:ext cx="1584000" cy="1702096"/>
            <a:chOff x="7153400" y="1471354"/>
            <a:chExt cx="1584000" cy="1702096"/>
          </a:xfrm>
        </p:grpSpPr>
        <p:sp>
          <p:nvSpPr>
            <p:cNvPr id="20" name="Rectangle 19"/>
            <p:cNvSpPr/>
            <p:nvPr/>
          </p:nvSpPr>
          <p:spPr bwMode="gray">
            <a:xfrm>
              <a:off x="7153400" y="1471354"/>
              <a:ext cx="1584000" cy="432000"/>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defTabSz="758952">
                <a:lnSpc>
                  <a:spcPct val="90000"/>
                </a:lnSpc>
                <a:spcBef>
                  <a:spcPts val="0"/>
                </a:spcBef>
                <a:spcAft>
                  <a:spcPts val="462"/>
                </a:spcAft>
                <a:buNone/>
              </a:pPr>
              <a:r>
                <a:rPr lang="ru-RU" sz="1100" b="1" i="0" smtClean="0">
                  <a:latin typeface="Arial"/>
                  <a:ea typeface="+mn-ea"/>
                  <a:cs typeface="+mn-cs"/>
                </a:rPr>
                <a:t>Приложения нового поколения</a:t>
              </a:r>
              <a:endParaRPr lang="ru-RU" sz="1100" b="1" i="0">
                <a:latin typeface="Arial"/>
                <a:ea typeface="+mn-ea"/>
                <a:cs typeface="+mn-cs"/>
              </a:endParaRPr>
            </a:p>
          </p:txBody>
        </p:sp>
        <p:sp>
          <p:nvSpPr>
            <p:cNvPr id="29" name="Rectangle 28"/>
            <p:cNvSpPr/>
            <p:nvPr/>
          </p:nvSpPr>
          <p:spPr bwMode="gray">
            <a:xfrm>
              <a:off x="7153400" y="1913450"/>
              <a:ext cx="1584000" cy="1260000"/>
            </a:xfrm>
            <a:prstGeom prst="rect">
              <a:avLst/>
            </a:prstGeom>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defTabSz="758952">
                <a:lnSpc>
                  <a:spcPct val="90000"/>
                </a:lnSpc>
                <a:spcBef>
                  <a:spcPts val="0"/>
                </a:spcBef>
                <a:spcAft>
                  <a:spcPts val="462"/>
                </a:spcAft>
                <a:buNone/>
              </a:pPr>
              <a:r>
                <a:rPr lang="ru-RU" sz="1000" b="0" i="0" dirty="0" smtClean="0">
                  <a:latin typeface="Arial"/>
                  <a:ea typeface="+mn-ea"/>
                  <a:cs typeface="+mn-cs"/>
                </a:rPr>
                <a:t>Новые приложения, которые мы не поставляли ранее.</a:t>
              </a:r>
            </a:p>
            <a:p>
              <a:pPr algn="ctr" defTabSz="758952">
                <a:lnSpc>
                  <a:spcPct val="90000"/>
                </a:lnSpc>
                <a:spcBef>
                  <a:spcPts val="0"/>
                </a:spcBef>
                <a:spcAft>
                  <a:spcPts val="462"/>
                </a:spcAft>
                <a:buNone/>
              </a:pPr>
              <a:r>
                <a:rPr lang="ru-RU" sz="1000" b="0" i="0" dirty="0" smtClean="0">
                  <a:latin typeface="Arial"/>
                  <a:ea typeface="+mn-ea"/>
                  <a:cs typeface="+mn-cs"/>
                </a:rPr>
                <a:t>Приложения с встроенной поддержкой вычислений в памяти.</a:t>
              </a:r>
              <a:endParaRPr lang="ru-RU" sz="1000" b="0" i="0" dirty="0">
                <a:latin typeface="Arial"/>
                <a:ea typeface="+mn-ea"/>
                <a:cs typeface="+mn-cs"/>
              </a:endParaRPr>
            </a:p>
          </p:txBody>
        </p:sp>
      </p:grpSp>
    </p:spTree>
    <p:extLst>
      <p:ext uri="{BB962C8B-B14F-4D97-AF65-F5344CB8AC3E}">
        <p14:creationId xmlns:p14="http://schemas.microsoft.com/office/powerpoint/2010/main" xmlns="" val="110178447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3"/>
          <p:cNvSpPr>
            <a:spLocks noGrp="1"/>
          </p:cNvSpPr>
          <p:nvPr>
            <p:ph type="ctrTitle"/>
          </p:nvPr>
        </p:nvSpPr>
        <p:spPr>
          <a:xfrm>
            <a:off x="323850" y="5006975"/>
            <a:ext cx="8496300" cy="738188"/>
          </a:xfrm>
        </p:spPr>
        <p:txBody>
          <a:bodyPr/>
          <a:lstStyle/>
          <a:p>
            <a:r>
              <a:rPr lang="ru-RU" dirty="0" smtClean="0"/>
              <a:t>Куда мы движимся </a:t>
            </a:r>
            <a:r>
              <a:rPr lang="nl-NL" dirty="0" smtClean="0"/>
              <a:t>?</a:t>
            </a:r>
          </a:p>
        </p:txBody>
      </p:sp>
      <p:sp>
        <p:nvSpPr>
          <p:cNvPr id="62468" name="Text Placeholder 5"/>
          <p:cNvSpPr>
            <a:spLocks noGrp="1"/>
          </p:cNvSpPr>
          <p:nvPr>
            <p:ph type="body" sz="quarter" idx="10"/>
          </p:nvPr>
        </p:nvSpPr>
        <p:spPr>
          <a:xfrm>
            <a:off x="328613" y="3506788"/>
            <a:ext cx="8496300" cy="620712"/>
          </a:xfrm>
        </p:spPr>
        <p:txBody>
          <a:bodyPr/>
          <a:lstStyle/>
          <a:p>
            <a:pPr marL="0" indent="0"/>
            <a:endParaRPr lang="nl-NL" smtClean="0"/>
          </a:p>
        </p:txBody>
      </p:sp>
      <p:sp>
        <p:nvSpPr>
          <p:cNvPr id="5" name="Picture Placeholder 4"/>
          <p:cNvSpPr>
            <a:spLocks noGrp="1"/>
          </p:cNvSpPr>
          <p:nvPr>
            <p:ph type="pic" sz="quarter" idx="11"/>
          </p:nvPr>
        </p:nvSpPr>
        <p:spPr/>
      </p:sp>
      <p:pic>
        <p:nvPicPr>
          <p:cNvPr id="6" name="Picture 5"/>
          <p:cNvPicPr>
            <a:picLocks noChangeAspect="1" noChangeArrowheads="1"/>
          </p:cNvPicPr>
          <p:nvPr/>
        </p:nvPicPr>
        <p:blipFill rotWithShape="1">
          <a:blip r:embed="rId2" cstate="print"/>
          <a:srcRect l="4614" r="12975"/>
          <a:stretch/>
        </p:blipFill>
        <p:spPr bwMode="auto">
          <a:xfrm>
            <a:off x="158751" y="158769"/>
            <a:ext cx="8819876" cy="4604343"/>
          </a:xfrm>
          <a:prstGeom prst="rect">
            <a:avLst/>
          </a:prstGeom>
          <a:noFill/>
          <a:ln w="12700" algn="ctr">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ru-RU" dirty="0" smtClean="0"/>
              <a:t>Ограничение ответственности</a:t>
            </a:r>
            <a:endParaRPr lang="en-US" dirty="0"/>
          </a:p>
        </p:txBody>
      </p:sp>
      <p:sp>
        <p:nvSpPr>
          <p:cNvPr id="6" name="Rectangle 3"/>
          <p:cNvSpPr txBox="1">
            <a:spLocks noChangeArrowheads="1"/>
          </p:cNvSpPr>
          <p:nvPr/>
        </p:nvSpPr>
        <p:spPr>
          <a:xfrm>
            <a:off x="254000" y="1600199"/>
            <a:ext cx="8628063" cy="5102225"/>
          </a:xfrm>
          <a:prstGeom prst="rect">
            <a:avLst/>
          </a:prstGeom>
        </p:spPr>
        <p:txBody>
          <a:bodyPr/>
          <a:lstStyle/>
          <a:p>
            <a:pPr lvl="0">
              <a:spcBef>
                <a:spcPts val="1620"/>
              </a:spcBef>
              <a:buClr>
                <a:schemeClr val="accent1"/>
              </a:buClr>
              <a:buSzPct val="80000"/>
              <a:defRPr/>
            </a:pPr>
            <a:r>
              <a:rPr lang="ru-RU" dirty="0" smtClean="0">
                <a:latin typeface="+mn-lt"/>
              </a:rPr>
              <a:t>Эта презентация представляет общую информацию о наших продуктах; </a:t>
            </a:r>
            <a:br>
              <a:rPr lang="ru-RU" dirty="0" smtClean="0">
                <a:latin typeface="+mn-lt"/>
              </a:rPr>
            </a:br>
            <a:r>
              <a:rPr lang="ru-RU" dirty="0" smtClean="0">
                <a:latin typeface="+mn-lt"/>
              </a:rPr>
              <a:t>ее не следует использовать при принятии решений о покупке. Презентация </a:t>
            </a:r>
            <a:br>
              <a:rPr lang="ru-RU" dirty="0" smtClean="0">
                <a:latin typeface="+mn-lt"/>
              </a:rPr>
            </a:br>
            <a:r>
              <a:rPr lang="ru-RU" dirty="0" smtClean="0">
                <a:latin typeface="+mn-lt"/>
              </a:rPr>
              <a:t>не подпадает под условия лицензионного соглашения или иного соглашения, заключенного вами с компанией SAP. SAP не дает обязательств вести какое-либо направление бизнеса, указанное в этой презентации, либо разрабатывать или осуществлять какие-либо упомянутые здесь функции. Презентация и стратегия SAP в области возможных будущих разработок могут меняться в любое время по любой причине без предварительного уведомления. </a:t>
            </a:r>
          </a:p>
          <a:p>
            <a:pPr lvl="0">
              <a:spcBef>
                <a:spcPts val="1620"/>
              </a:spcBef>
              <a:buClr>
                <a:schemeClr val="accent1"/>
              </a:buClr>
              <a:buSzPct val="80000"/>
              <a:defRPr/>
            </a:pPr>
            <a:r>
              <a:rPr lang="ru-RU" dirty="0" smtClean="0">
                <a:latin typeface="+mn-lt"/>
              </a:rPr>
              <a:t>Этот документ предоставляется без какой-либо явной или подразумеваемой гарантии, в т. ч. без гарантии коммерческой годности, пригодности для каких-либо целей или защиты прав третьих лиц. Компания SAP не принимает на себя ответственность за ошибки или упущения, содержащиеся в этом документе, кроме случаев, если такие недочеты были совершены намеренно или по грубой неосторожности SAP.</a:t>
            </a:r>
          </a:p>
          <a:p>
            <a:pPr marL="0" marR="0" lvl="0" indent="0" algn="l" defTabSz="914400" rtl="0" eaLnBrk="1" fontAlgn="auto" latinLnBrk="0" hangingPunct="1">
              <a:lnSpc>
                <a:spcPct val="100000"/>
              </a:lnSpc>
              <a:spcBef>
                <a:spcPts val="1620"/>
              </a:spcBef>
              <a:spcAft>
                <a:spcPts val="0"/>
              </a:spcAft>
              <a:buClr>
                <a:schemeClr val="accent1"/>
              </a:buClr>
              <a:buSzPct val="80000"/>
              <a:buFont typeface="Wingdings" pitchFamily="2" charset="2"/>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i812688\Pictures\ForSlides\blackboard.jpg"/>
          <p:cNvPicPr>
            <a:picLocks noChangeAspect="1" noChangeArrowheads="1"/>
          </p:cNvPicPr>
          <p:nvPr/>
        </p:nvPicPr>
        <p:blipFill>
          <a:blip r:embed="rId3" cstate="print"/>
          <a:srcRect/>
          <a:stretch>
            <a:fillRect/>
          </a:stretch>
        </p:blipFill>
        <p:spPr bwMode="auto">
          <a:xfrm>
            <a:off x="4763" y="0"/>
            <a:ext cx="9134475" cy="6858000"/>
          </a:xfrm>
          <a:prstGeom prst="rect">
            <a:avLst/>
          </a:prstGeom>
          <a:noFill/>
          <a:ln w="9525">
            <a:solidFill>
              <a:schemeClr val="bg1"/>
            </a:solidFill>
            <a:miter lim="800000"/>
            <a:headEnd/>
            <a:tailEnd/>
          </a:ln>
        </p:spPr>
      </p:pic>
      <p:sp>
        <p:nvSpPr>
          <p:cNvPr id="129" name="Title 1"/>
          <p:cNvSpPr txBox="1">
            <a:spLocks/>
          </p:cNvSpPr>
          <p:nvPr/>
        </p:nvSpPr>
        <p:spPr>
          <a:xfrm>
            <a:off x="457200" y="274638"/>
            <a:ext cx="8229600" cy="420687"/>
          </a:xfrm>
          <a:prstGeom prst="rect">
            <a:avLst/>
          </a:prstGeom>
        </p:spPr>
        <p:txBody>
          <a:bodyPr/>
          <a:lstStyle/>
          <a:p>
            <a:pPr eaLnBrk="0" hangingPunct="0">
              <a:defRPr/>
            </a:pPr>
            <a:endParaRPr lang="en-US" sz="2200" kern="0" dirty="0">
              <a:solidFill>
                <a:srgbClr val="44697D"/>
              </a:solidFill>
              <a:latin typeface="Arial Black"/>
            </a:endParaRPr>
          </a:p>
        </p:txBody>
      </p:sp>
      <p:sp>
        <p:nvSpPr>
          <p:cNvPr id="30" name="Title 1"/>
          <p:cNvSpPr txBox="1">
            <a:spLocks/>
          </p:cNvSpPr>
          <p:nvPr/>
        </p:nvSpPr>
        <p:spPr>
          <a:xfrm>
            <a:off x="247650" y="225425"/>
            <a:ext cx="8572500" cy="715963"/>
          </a:xfrm>
          <a:prstGeom prst="rect">
            <a:avLst/>
          </a:prstGeom>
        </p:spPr>
        <p:txBody>
          <a:bodyPr/>
          <a:lstStyle/>
          <a:p>
            <a:pPr eaLnBrk="0" hangingPunct="0">
              <a:defRPr/>
            </a:pPr>
            <a:r>
              <a:rPr lang="en-US" sz="2400" kern="0" dirty="0">
                <a:solidFill>
                  <a:srgbClr val="FFFFFF"/>
                </a:solidFill>
                <a:latin typeface="Arial Black"/>
              </a:rPr>
              <a:t>HANA </a:t>
            </a:r>
            <a:r>
              <a:rPr lang="ru-RU" sz="2400" kern="0" dirty="0" smtClean="0">
                <a:solidFill>
                  <a:srgbClr val="FFFFFF"/>
                </a:solidFill>
                <a:latin typeface="Arial Black"/>
              </a:rPr>
              <a:t>предоставляет аналитику реального времени</a:t>
            </a:r>
            <a:endParaRPr lang="en-US" sz="2400" kern="0" dirty="0">
              <a:solidFill>
                <a:srgbClr val="FFFFFF"/>
              </a:solidFill>
              <a:latin typeface="Arial Black"/>
            </a:endParaRPr>
          </a:p>
          <a:p>
            <a:pPr eaLnBrk="0" hangingPunct="0">
              <a:defRPr/>
            </a:pPr>
            <a:endParaRPr lang="en-US" sz="2400" kern="0" dirty="0">
              <a:solidFill>
                <a:srgbClr val="44697D"/>
              </a:solidFill>
            </a:endParaRPr>
          </a:p>
        </p:txBody>
      </p:sp>
      <p:sp>
        <p:nvSpPr>
          <p:cNvPr id="64516" name="Rectangle 74"/>
          <p:cNvSpPr>
            <a:spLocks noChangeArrowheads="1"/>
          </p:cNvSpPr>
          <p:nvPr/>
        </p:nvSpPr>
        <p:spPr bwMode="auto">
          <a:xfrm>
            <a:off x="981075" y="2381250"/>
            <a:ext cx="1381125" cy="1122363"/>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en-US" sz="1200" b="1">
                <a:solidFill>
                  <a:srgbClr val="FFFFFF"/>
                </a:solidFill>
                <a:latin typeface="Comic Sans MS" pitchFamily="66" charset="0"/>
              </a:rPr>
              <a:t>SAP ECC</a:t>
            </a:r>
          </a:p>
        </p:txBody>
      </p:sp>
      <p:sp>
        <p:nvSpPr>
          <p:cNvPr id="64517" name="Rectangle 75"/>
          <p:cNvSpPr>
            <a:spLocks noChangeArrowheads="1"/>
          </p:cNvSpPr>
          <p:nvPr/>
        </p:nvSpPr>
        <p:spPr bwMode="auto">
          <a:xfrm>
            <a:off x="977900" y="3508374"/>
            <a:ext cx="1384300" cy="549275"/>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ru-RU" sz="1200" b="1" dirty="0" smtClean="0">
                <a:solidFill>
                  <a:srgbClr val="FFFFFF"/>
                </a:solidFill>
                <a:latin typeface="Comic Sans MS" pitchFamily="66" charset="0"/>
              </a:rPr>
              <a:t>Традиционные БД </a:t>
            </a:r>
            <a:r>
              <a:rPr lang="en-US" sz="1000" dirty="0" smtClean="0">
                <a:solidFill>
                  <a:srgbClr val="FFFFFF"/>
                </a:solidFill>
                <a:latin typeface="Comic Sans MS" pitchFamily="66" charset="0"/>
              </a:rPr>
              <a:t>Oracle</a:t>
            </a:r>
            <a:r>
              <a:rPr lang="en-US" sz="1000" dirty="0">
                <a:solidFill>
                  <a:srgbClr val="FFFFFF"/>
                </a:solidFill>
                <a:latin typeface="Comic Sans MS" pitchFamily="66" charset="0"/>
              </a:rPr>
              <a:t>, DB2, MSFT</a:t>
            </a:r>
          </a:p>
        </p:txBody>
      </p:sp>
      <p:sp>
        <p:nvSpPr>
          <p:cNvPr id="64518" name="Rectangle 80"/>
          <p:cNvSpPr>
            <a:spLocks noChangeArrowheads="1"/>
          </p:cNvSpPr>
          <p:nvPr/>
        </p:nvSpPr>
        <p:spPr bwMode="auto">
          <a:xfrm>
            <a:off x="3657600" y="2374900"/>
            <a:ext cx="1876425" cy="911225"/>
          </a:xfrm>
          <a:prstGeom prst="rect">
            <a:avLst/>
          </a:prstGeom>
          <a:noFill/>
          <a:ln w="28575" algn="ctr">
            <a:solidFill>
              <a:schemeClr val="bg1"/>
            </a:solidFill>
            <a:round/>
            <a:headEnd/>
            <a:tailEnd/>
          </a:ln>
        </p:spPr>
        <p:txBody>
          <a:bodyPr anchor="ctr"/>
          <a:lstStyle/>
          <a:p>
            <a:pPr algn="ctr" eaLnBrk="0" hangingPunct="0">
              <a:buClr>
                <a:srgbClr val="000000"/>
              </a:buClr>
              <a:buSzPct val="80000"/>
            </a:pPr>
            <a:r>
              <a:rPr lang="ru-RU" sz="1200" b="1" dirty="0" smtClean="0">
                <a:solidFill>
                  <a:srgbClr val="FFFFFF"/>
                </a:solidFill>
                <a:latin typeface="Comic Sans MS" pitchFamily="66" charset="0"/>
              </a:rPr>
              <a:t>Детальные оперативные данные</a:t>
            </a:r>
            <a:endParaRPr lang="en-US" sz="1200" b="1" dirty="0">
              <a:solidFill>
                <a:srgbClr val="FFFFFF"/>
              </a:solidFill>
              <a:latin typeface="Comic Sans MS" pitchFamily="66" charset="0"/>
            </a:endParaRPr>
          </a:p>
        </p:txBody>
      </p:sp>
      <p:sp>
        <p:nvSpPr>
          <p:cNvPr id="64519" name="Rectangle 82"/>
          <p:cNvSpPr>
            <a:spLocks noChangeArrowheads="1"/>
          </p:cNvSpPr>
          <p:nvPr/>
        </p:nvSpPr>
        <p:spPr bwMode="auto">
          <a:xfrm>
            <a:off x="2941638" y="1201738"/>
            <a:ext cx="450850" cy="911225"/>
          </a:xfrm>
          <a:prstGeom prst="rect">
            <a:avLst/>
          </a:prstGeom>
          <a:noFill/>
          <a:ln w="28575" algn="ctr">
            <a:solidFill>
              <a:schemeClr val="bg1"/>
            </a:solidFill>
            <a:round/>
            <a:headEnd/>
            <a:tailEnd/>
          </a:ln>
        </p:spPr>
        <p:txBody>
          <a:bodyPr anchor="ctr"/>
          <a:lstStyle/>
          <a:p>
            <a:pPr algn="ctr" eaLnBrk="0" hangingPunct="0">
              <a:buClr>
                <a:srgbClr val="000000"/>
              </a:buClr>
              <a:buSzPct val="80000"/>
            </a:pPr>
            <a:r>
              <a:rPr lang="en-US" sz="1200" b="1" dirty="0">
                <a:solidFill>
                  <a:srgbClr val="FFFFFF"/>
                </a:solidFill>
                <a:latin typeface="Comic Sans MS" pitchFamily="66" charset="0"/>
              </a:rPr>
              <a:t>B</a:t>
            </a:r>
            <a:br>
              <a:rPr lang="en-US" sz="1200" b="1" dirty="0">
                <a:solidFill>
                  <a:srgbClr val="FFFFFF"/>
                </a:solidFill>
                <a:latin typeface="Comic Sans MS" pitchFamily="66" charset="0"/>
              </a:rPr>
            </a:br>
            <a:r>
              <a:rPr lang="en-US" sz="1200" b="1" dirty="0">
                <a:solidFill>
                  <a:srgbClr val="FFFFFF"/>
                </a:solidFill>
                <a:latin typeface="Comic Sans MS" pitchFamily="66" charset="0"/>
              </a:rPr>
              <a:t>W</a:t>
            </a:r>
          </a:p>
          <a:p>
            <a:pPr algn="ctr" eaLnBrk="0" hangingPunct="0">
              <a:buClr>
                <a:srgbClr val="000000"/>
              </a:buClr>
              <a:buSzPct val="80000"/>
            </a:pPr>
            <a:r>
              <a:rPr lang="en-US" sz="1200" b="1" dirty="0">
                <a:solidFill>
                  <a:srgbClr val="FFFFFF"/>
                </a:solidFill>
                <a:latin typeface="Comic Sans MS" pitchFamily="66" charset="0"/>
              </a:rPr>
              <a:t>A</a:t>
            </a:r>
          </a:p>
        </p:txBody>
      </p:sp>
      <p:sp>
        <p:nvSpPr>
          <p:cNvPr id="64520" name="Rectangle 122"/>
          <p:cNvSpPr>
            <a:spLocks noChangeArrowheads="1"/>
          </p:cNvSpPr>
          <p:nvPr/>
        </p:nvSpPr>
        <p:spPr bwMode="auto">
          <a:xfrm>
            <a:off x="3575050" y="696913"/>
            <a:ext cx="2038350" cy="3184525"/>
          </a:xfrm>
          <a:prstGeom prst="rect">
            <a:avLst/>
          </a:prstGeom>
          <a:noFill/>
          <a:ln w="28575" algn="ctr">
            <a:solidFill>
              <a:schemeClr val="bg1"/>
            </a:solidFill>
            <a:round/>
            <a:headEnd/>
            <a:tailEnd/>
          </a:ln>
        </p:spPr>
        <p:txBody>
          <a:bodyPr/>
          <a:lstStyle/>
          <a:p>
            <a:pPr eaLnBrk="0" hangingPunct="0">
              <a:spcBef>
                <a:spcPct val="75000"/>
              </a:spcBef>
              <a:buClr>
                <a:srgbClr val="000000"/>
              </a:buClr>
              <a:buSzPct val="80000"/>
              <a:buFont typeface="wingdings" pitchFamily="2" charset="2"/>
              <a:buNone/>
            </a:pPr>
            <a:endParaRPr lang="en-US">
              <a:solidFill>
                <a:srgbClr val="FFFFFF"/>
              </a:solidFill>
              <a:latin typeface="Comic Sans MS" pitchFamily="66" charset="0"/>
            </a:endParaRPr>
          </a:p>
        </p:txBody>
      </p:sp>
      <p:cxnSp>
        <p:nvCxnSpPr>
          <p:cNvPr id="64521" name="Straight Arrow Connector 124"/>
          <p:cNvCxnSpPr>
            <a:cxnSpLocks noChangeShapeType="1"/>
          </p:cNvCxnSpPr>
          <p:nvPr/>
        </p:nvCxnSpPr>
        <p:spPr bwMode="auto">
          <a:xfrm flipV="1">
            <a:off x="2362200" y="2646363"/>
            <a:ext cx="1295400" cy="6350"/>
          </a:xfrm>
          <a:prstGeom prst="straightConnector1">
            <a:avLst/>
          </a:prstGeom>
          <a:noFill/>
          <a:ln w="28575" algn="ctr">
            <a:solidFill>
              <a:schemeClr val="bg1"/>
            </a:solidFill>
            <a:round/>
            <a:headEnd/>
            <a:tailEnd type="arrow" w="med" len="med"/>
          </a:ln>
        </p:spPr>
      </p:cxnSp>
      <p:sp>
        <p:nvSpPr>
          <p:cNvPr id="64522" name="TextBox 125"/>
          <p:cNvSpPr txBox="1">
            <a:spLocks noChangeArrowheads="1"/>
          </p:cNvSpPr>
          <p:nvPr/>
        </p:nvSpPr>
        <p:spPr bwMode="auto">
          <a:xfrm>
            <a:off x="2801938" y="2389188"/>
            <a:ext cx="473075" cy="252412"/>
          </a:xfrm>
          <a:prstGeom prst="rect">
            <a:avLst/>
          </a:prstGeom>
          <a:noFill/>
          <a:ln w="28575">
            <a:noFill/>
            <a:miter lim="800000"/>
            <a:headEnd/>
            <a:tailEnd/>
          </a:ln>
        </p:spPr>
        <p:txBody>
          <a:bodyPr wrap="none">
            <a:spAutoFit/>
          </a:bodyPr>
          <a:lstStyle/>
          <a:p>
            <a:r>
              <a:rPr lang="en-US" sz="1200" b="1">
                <a:solidFill>
                  <a:srgbClr val="FFFFFF"/>
                </a:solidFill>
                <a:latin typeface="Comic Sans MS" pitchFamily="66" charset="0"/>
              </a:rPr>
              <a:t>ETL</a:t>
            </a:r>
          </a:p>
        </p:txBody>
      </p:sp>
      <p:sp>
        <p:nvSpPr>
          <p:cNvPr id="64523" name="TextBox 127"/>
          <p:cNvSpPr txBox="1">
            <a:spLocks noChangeArrowheads="1"/>
          </p:cNvSpPr>
          <p:nvPr/>
        </p:nvSpPr>
        <p:spPr bwMode="auto">
          <a:xfrm>
            <a:off x="2451934" y="2690813"/>
            <a:ext cx="1107996" cy="461665"/>
          </a:xfrm>
          <a:prstGeom prst="rect">
            <a:avLst/>
          </a:prstGeom>
          <a:noFill/>
          <a:ln w="28575">
            <a:noFill/>
            <a:miter lim="800000"/>
            <a:headEnd/>
            <a:tailEnd/>
          </a:ln>
        </p:spPr>
        <p:txBody>
          <a:bodyPr wrap="none">
            <a:spAutoFit/>
          </a:bodyPr>
          <a:lstStyle/>
          <a:p>
            <a:pPr algn="ctr"/>
            <a:r>
              <a:rPr lang="ru-RU" sz="1200" b="1" dirty="0" smtClean="0">
                <a:solidFill>
                  <a:srgbClr val="FFFFFF"/>
                </a:solidFill>
                <a:latin typeface="Comic Sans MS" pitchFamily="66" charset="0"/>
              </a:rPr>
              <a:t>Обновление</a:t>
            </a:r>
            <a:endParaRPr lang="en-US" sz="1200" b="1" dirty="0">
              <a:solidFill>
                <a:srgbClr val="FFFFFF"/>
              </a:solidFill>
              <a:latin typeface="Comic Sans MS" pitchFamily="66" charset="0"/>
            </a:endParaRPr>
          </a:p>
          <a:p>
            <a:pPr algn="ctr"/>
            <a:r>
              <a:rPr lang="ru-RU" sz="1200" b="1" dirty="0" smtClean="0">
                <a:solidFill>
                  <a:srgbClr val="FFFFFF"/>
                </a:solidFill>
                <a:latin typeface="Comic Sans MS" pitchFamily="66" charset="0"/>
              </a:rPr>
              <a:t>Час</a:t>
            </a:r>
            <a:r>
              <a:rPr lang="en-US" sz="1200" b="1" dirty="0" smtClean="0">
                <a:solidFill>
                  <a:srgbClr val="FFFFFF"/>
                </a:solidFill>
                <a:latin typeface="Comic Sans MS" pitchFamily="66" charset="0"/>
              </a:rPr>
              <a:t>/</a:t>
            </a:r>
            <a:r>
              <a:rPr lang="ru-RU" sz="1200" b="1" dirty="0" smtClean="0">
                <a:solidFill>
                  <a:srgbClr val="FFFFFF"/>
                </a:solidFill>
                <a:latin typeface="Comic Sans MS" pitchFamily="66" charset="0"/>
              </a:rPr>
              <a:t>День</a:t>
            </a:r>
            <a:endParaRPr lang="en-US" sz="1200" b="1" dirty="0">
              <a:solidFill>
                <a:srgbClr val="FFFFFF"/>
              </a:solidFill>
              <a:latin typeface="Comic Sans MS" pitchFamily="66" charset="0"/>
            </a:endParaRPr>
          </a:p>
        </p:txBody>
      </p:sp>
      <p:sp>
        <p:nvSpPr>
          <p:cNvPr id="64524" name="Rectangle 30"/>
          <p:cNvSpPr>
            <a:spLocks noChangeArrowheads="1"/>
          </p:cNvSpPr>
          <p:nvPr/>
        </p:nvSpPr>
        <p:spPr bwMode="auto">
          <a:xfrm>
            <a:off x="3657600" y="3282950"/>
            <a:ext cx="1876425" cy="463550"/>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ru-RU" sz="1200" b="1" dirty="0" smtClean="0">
                <a:solidFill>
                  <a:srgbClr val="FFFFFF"/>
                </a:solidFill>
                <a:latin typeface="Comic Sans MS" pitchFamily="66" charset="0"/>
              </a:rPr>
              <a:t>Традиционные БД </a:t>
            </a:r>
            <a:r>
              <a:rPr lang="en-US" sz="1200" dirty="0" smtClean="0">
                <a:solidFill>
                  <a:srgbClr val="FFFFFF"/>
                </a:solidFill>
                <a:latin typeface="Comic Sans MS" pitchFamily="66" charset="0"/>
              </a:rPr>
              <a:t>Oracle, DB2, MSFT</a:t>
            </a:r>
          </a:p>
        </p:txBody>
      </p:sp>
      <p:sp>
        <p:nvSpPr>
          <p:cNvPr id="64525" name="Rectangle 31"/>
          <p:cNvSpPr>
            <a:spLocks noChangeArrowheads="1"/>
          </p:cNvSpPr>
          <p:nvPr/>
        </p:nvSpPr>
        <p:spPr bwMode="auto">
          <a:xfrm>
            <a:off x="3657600" y="1195388"/>
            <a:ext cx="1876425" cy="911225"/>
          </a:xfrm>
          <a:prstGeom prst="rect">
            <a:avLst/>
          </a:prstGeom>
          <a:noFill/>
          <a:ln w="28575" algn="ctr">
            <a:solidFill>
              <a:schemeClr val="bg1"/>
            </a:solidFill>
            <a:round/>
            <a:headEnd/>
            <a:tailEnd/>
          </a:ln>
        </p:spPr>
        <p:txBody>
          <a:bodyPr anchor="ctr"/>
          <a:lstStyle/>
          <a:p>
            <a:pPr algn="ctr" eaLnBrk="0" hangingPunct="0">
              <a:buClr>
                <a:srgbClr val="000000"/>
              </a:buClr>
              <a:buSzPct val="80000"/>
            </a:pPr>
            <a:r>
              <a:rPr lang="ru-RU" sz="1200" b="1" dirty="0" smtClean="0">
                <a:solidFill>
                  <a:srgbClr val="FFFFFF"/>
                </a:solidFill>
                <a:latin typeface="Comic Sans MS" pitchFamily="66" charset="0"/>
              </a:rPr>
              <a:t>Агрегированная аналитика</a:t>
            </a:r>
            <a:endParaRPr lang="en-US" sz="1200" b="1" dirty="0">
              <a:solidFill>
                <a:srgbClr val="FFFFFF"/>
              </a:solidFill>
              <a:latin typeface="Comic Sans MS" pitchFamily="66" charset="0"/>
            </a:endParaRPr>
          </a:p>
        </p:txBody>
      </p:sp>
      <p:cxnSp>
        <p:nvCxnSpPr>
          <p:cNvPr id="64526" name="Straight Arrow Connector 32"/>
          <p:cNvCxnSpPr>
            <a:cxnSpLocks noChangeShapeType="1"/>
            <a:stCxn id="64518" idx="0"/>
            <a:endCxn id="64525" idx="2"/>
          </p:cNvCxnSpPr>
          <p:nvPr/>
        </p:nvCxnSpPr>
        <p:spPr bwMode="auto">
          <a:xfrm rot="5400000" flipH="1" flipV="1">
            <a:off x="4460081" y="2240757"/>
            <a:ext cx="269875" cy="1588"/>
          </a:xfrm>
          <a:prstGeom prst="straightConnector1">
            <a:avLst/>
          </a:prstGeom>
          <a:noFill/>
          <a:ln w="28575" algn="ctr">
            <a:solidFill>
              <a:schemeClr val="bg1"/>
            </a:solidFill>
            <a:round/>
            <a:headEnd/>
            <a:tailEnd type="arrow" w="med" len="med"/>
          </a:ln>
        </p:spPr>
      </p:cxnSp>
      <p:sp>
        <p:nvSpPr>
          <p:cNvPr id="64527" name="TextBox 39"/>
          <p:cNvSpPr txBox="1">
            <a:spLocks noChangeArrowheads="1"/>
          </p:cNvSpPr>
          <p:nvPr/>
        </p:nvSpPr>
        <p:spPr bwMode="auto">
          <a:xfrm>
            <a:off x="4682931" y="2122488"/>
            <a:ext cx="992579" cy="276999"/>
          </a:xfrm>
          <a:prstGeom prst="rect">
            <a:avLst/>
          </a:prstGeom>
          <a:noFill/>
          <a:ln w="28575">
            <a:noFill/>
            <a:miter lim="800000"/>
            <a:headEnd/>
            <a:tailEnd/>
          </a:ln>
        </p:spPr>
        <p:txBody>
          <a:bodyPr wrap="none">
            <a:spAutoFit/>
          </a:bodyPr>
          <a:lstStyle/>
          <a:p>
            <a:pPr algn="ctr"/>
            <a:r>
              <a:rPr lang="ru-RU" sz="1200" b="1" dirty="0" smtClean="0">
                <a:solidFill>
                  <a:srgbClr val="FFFFFF"/>
                </a:solidFill>
                <a:latin typeface="Comic Sans MS" pitchFamily="66" charset="0"/>
              </a:rPr>
              <a:t>Ежедневно</a:t>
            </a:r>
            <a:endParaRPr lang="en-US" sz="1200" b="1" dirty="0">
              <a:solidFill>
                <a:srgbClr val="FFFFFF"/>
              </a:solidFill>
              <a:latin typeface="Comic Sans MS" pitchFamily="66" charset="0"/>
            </a:endParaRPr>
          </a:p>
        </p:txBody>
      </p:sp>
      <p:sp>
        <p:nvSpPr>
          <p:cNvPr id="64528" name="Rectangle 40"/>
          <p:cNvSpPr>
            <a:spLocks noChangeArrowheads="1"/>
          </p:cNvSpPr>
          <p:nvPr/>
        </p:nvSpPr>
        <p:spPr bwMode="auto">
          <a:xfrm>
            <a:off x="6145213" y="1452563"/>
            <a:ext cx="1598612" cy="411162"/>
          </a:xfrm>
          <a:prstGeom prst="rect">
            <a:avLst/>
          </a:prstGeom>
          <a:noFill/>
          <a:ln w="28575" algn="ctr">
            <a:solidFill>
              <a:schemeClr val="bg1"/>
            </a:solidFill>
            <a:round/>
            <a:headEnd/>
            <a:tailEnd/>
          </a:ln>
        </p:spPr>
        <p:txBody>
          <a:bodyPr anchor="ctr"/>
          <a:lstStyle/>
          <a:p>
            <a:pPr algn="ctr" eaLnBrk="0" hangingPunct="0">
              <a:buClr>
                <a:srgbClr val="000000"/>
              </a:buClr>
              <a:buSzPct val="80000"/>
            </a:pPr>
            <a:r>
              <a:rPr lang="ru-RU" sz="1200" b="1" dirty="0" smtClean="0">
                <a:solidFill>
                  <a:srgbClr val="FFFFFF"/>
                </a:solidFill>
                <a:latin typeface="Comic Sans MS" pitchFamily="66" charset="0"/>
              </a:rPr>
              <a:t>Аналитические отчеты</a:t>
            </a:r>
            <a:endParaRPr lang="en-US" sz="1200" b="1" dirty="0">
              <a:solidFill>
                <a:srgbClr val="FFFFFF"/>
              </a:solidFill>
              <a:latin typeface="Comic Sans MS" pitchFamily="66" charset="0"/>
            </a:endParaRPr>
          </a:p>
        </p:txBody>
      </p:sp>
      <p:cxnSp>
        <p:nvCxnSpPr>
          <p:cNvPr id="64529" name="Straight Arrow Connector 41"/>
          <p:cNvCxnSpPr>
            <a:cxnSpLocks noChangeShapeType="1"/>
            <a:endCxn id="64528" idx="1"/>
          </p:cNvCxnSpPr>
          <p:nvPr/>
        </p:nvCxnSpPr>
        <p:spPr bwMode="auto">
          <a:xfrm flipV="1">
            <a:off x="5653088" y="1658144"/>
            <a:ext cx="492125" cy="2382"/>
          </a:xfrm>
          <a:prstGeom prst="straightConnector1">
            <a:avLst/>
          </a:prstGeom>
          <a:noFill/>
          <a:ln w="28575" algn="ctr">
            <a:solidFill>
              <a:schemeClr val="bg1"/>
            </a:solidFill>
            <a:round/>
            <a:headEnd/>
            <a:tailEnd type="arrow" w="med" len="med"/>
          </a:ln>
        </p:spPr>
      </p:cxnSp>
      <p:sp>
        <p:nvSpPr>
          <p:cNvPr id="64530" name="TextBox 43"/>
          <p:cNvSpPr txBox="1">
            <a:spLocks noChangeArrowheads="1"/>
          </p:cNvSpPr>
          <p:nvPr/>
        </p:nvSpPr>
        <p:spPr bwMode="auto">
          <a:xfrm>
            <a:off x="4202113" y="809625"/>
            <a:ext cx="809625" cy="252413"/>
          </a:xfrm>
          <a:prstGeom prst="rect">
            <a:avLst/>
          </a:prstGeom>
          <a:noFill/>
          <a:ln w="9525">
            <a:noFill/>
            <a:miter lim="800000"/>
            <a:headEnd/>
            <a:tailEnd/>
          </a:ln>
        </p:spPr>
        <p:txBody>
          <a:bodyPr wrap="none">
            <a:spAutoFit/>
          </a:bodyPr>
          <a:lstStyle/>
          <a:p>
            <a:r>
              <a:rPr lang="en-US" sz="1200" b="1">
                <a:solidFill>
                  <a:srgbClr val="FFFFFF"/>
                </a:solidFill>
                <a:latin typeface="Comic Sans MS" pitchFamily="66" charset="0"/>
              </a:rPr>
              <a:t>SAP BW</a:t>
            </a:r>
          </a:p>
        </p:txBody>
      </p:sp>
      <p:cxnSp>
        <p:nvCxnSpPr>
          <p:cNvPr id="64531" name="Straight Arrow Connector 44"/>
          <p:cNvCxnSpPr>
            <a:cxnSpLocks noChangeShapeType="1"/>
            <a:stCxn id="64519" idx="3"/>
            <a:endCxn id="64525" idx="1"/>
          </p:cNvCxnSpPr>
          <p:nvPr/>
        </p:nvCxnSpPr>
        <p:spPr bwMode="auto">
          <a:xfrm flipV="1">
            <a:off x="3392488" y="1651000"/>
            <a:ext cx="265112" cy="6350"/>
          </a:xfrm>
          <a:prstGeom prst="straightConnector1">
            <a:avLst/>
          </a:prstGeom>
          <a:noFill/>
          <a:ln w="28575" algn="ctr">
            <a:solidFill>
              <a:schemeClr val="tx1"/>
            </a:solidFill>
            <a:round/>
            <a:headEnd type="triangle" w="med" len="med"/>
            <a:tailEnd type="triangle" w="med" len="med"/>
          </a:ln>
        </p:spPr>
      </p:cxnSp>
      <p:sp>
        <p:nvSpPr>
          <p:cNvPr id="64532" name="Rectangle 48"/>
          <p:cNvSpPr>
            <a:spLocks noChangeArrowheads="1"/>
          </p:cNvSpPr>
          <p:nvPr/>
        </p:nvSpPr>
        <p:spPr bwMode="auto">
          <a:xfrm>
            <a:off x="6143624" y="2825750"/>
            <a:ext cx="1590675" cy="411163"/>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ru-RU" sz="1200" b="1" dirty="0" smtClean="0">
                <a:solidFill>
                  <a:srgbClr val="FFFFFF"/>
                </a:solidFill>
                <a:latin typeface="Comic Sans MS" pitchFamily="66" charset="0"/>
              </a:rPr>
              <a:t>Операционные отчеты</a:t>
            </a:r>
            <a:endParaRPr lang="en-US" sz="1200" b="1" dirty="0">
              <a:solidFill>
                <a:srgbClr val="FFFFFF"/>
              </a:solidFill>
              <a:latin typeface="Comic Sans MS" pitchFamily="66" charset="0"/>
            </a:endParaRPr>
          </a:p>
        </p:txBody>
      </p:sp>
      <p:cxnSp>
        <p:nvCxnSpPr>
          <p:cNvPr id="64533" name="Straight Arrow Connector 49"/>
          <p:cNvCxnSpPr>
            <a:cxnSpLocks noChangeShapeType="1"/>
            <a:endCxn id="64532" idx="1"/>
          </p:cNvCxnSpPr>
          <p:nvPr/>
        </p:nvCxnSpPr>
        <p:spPr bwMode="auto">
          <a:xfrm flipV="1">
            <a:off x="5651500" y="3031332"/>
            <a:ext cx="492124" cy="2382"/>
          </a:xfrm>
          <a:prstGeom prst="straightConnector1">
            <a:avLst/>
          </a:prstGeom>
          <a:noFill/>
          <a:ln w="28575" algn="ctr">
            <a:solidFill>
              <a:schemeClr val="bg1"/>
            </a:solidFill>
            <a:round/>
            <a:headEnd/>
            <a:tailEnd type="arrow" w="med" len="med"/>
          </a:ln>
        </p:spPr>
      </p:cxnSp>
      <p:sp>
        <p:nvSpPr>
          <p:cNvPr id="64534" name="Rectangle 50"/>
          <p:cNvSpPr>
            <a:spLocks noChangeArrowheads="1"/>
          </p:cNvSpPr>
          <p:nvPr/>
        </p:nvSpPr>
        <p:spPr bwMode="auto">
          <a:xfrm>
            <a:off x="3656013" y="4476750"/>
            <a:ext cx="1876425" cy="911225"/>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200" b="1" dirty="0">
                <a:solidFill>
                  <a:srgbClr val="000000"/>
                </a:solidFill>
                <a:latin typeface="Comic Sans MS" pitchFamily="66" charset="0"/>
              </a:rPr>
              <a:t>SAP HANA 1.0</a:t>
            </a:r>
          </a:p>
          <a:p>
            <a:pPr algn="ctr" eaLnBrk="0" hangingPunct="0">
              <a:buClr>
                <a:srgbClr val="000000"/>
              </a:buClr>
              <a:buSzPct val="80000"/>
            </a:pPr>
            <a:endParaRPr lang="en-US" sz="1200" b="1" dirty="0">
              <a:solidFill>
                <a:srgbClr val="000000"/>
              </a:solidFill>
              <a:latin typeface="Comic Sans MS" pitchFamily="66" charset="0"/>
            </a:endParaRPr>
          </a:p>
          <a:p>
            <a:pPr algn="ctr" eaLnBrk="0" hangingPunct="0">
              <a:buClr>
                <a:srgbClr val="000000"/>
              </a:buClr>
              <a:buSzPct val="80000"/>
            </a:pPr>
            <a:r>
              <a:rPr lang="ru-RU" sz="1400" b="1" dirty="0" smtClean="0">
                <a:solidFill>
                  <a:srgbClr val="000000"/>
                </a:solidFill>
                <a:latin typeface="Comic Sans MS" pitchFamily="66" charset="0"/>
              </a:rPr>
              <a:t>Сценарии анализа</a:t>
            </a:r>
            <a:endParaRPr lang="en-US" sz="1400" b="1" dirty="0">
              <a:solidFill>
                <a:srgbClr val="000000"/>
              </a:solidFill>
              <a:latin typeface="Comic Sans MS" pitchFamily="66" charset="0"/>
            </a:endParaRPr>
          </a:p>
        </p:txBody>
      </p:sp>
      <p:cxnSp>
        <p:nvCxnSpPr>
          <p:cNvPr id="64535" name="Elbow Connector 51"/>
          <p:cNvCxnSpPr>
            <a:cxnSpLocks noChangeShapeType="1"/>
            <a:endCxn id="64534" idx="1"/>
          </p:cNvCxnSpPr>
          <p:nvPr/>
        </p:nvCxnSpPr>
        <p:spPr bwMode="auto">
          <a:xfrm rot="16200000" flipH="1">
            <a:off x="2463800" y="3740151"/>
            <a:ext cx="1673225" cy="711200"/>
          </a:xfrm>
          <a:prstGeom prst="bentConnector2">
            <a:avLst/>
          </a:prstGeom>
          <a:noFill/>
          <a:ln w="28575" algn="ctr">
            <a:solidFill>
              <a:srgbClr val="00B050"/>
            </a:solidFill>
            <a:round/>
            <a:headEnd/>
            <a:tailEnd type="arrow" w="med" len="med"/>
          </a:ln>
        </p:spPr>
      </p:cxnSp>
      <p:sp>
        <p:nvSpPr>
          <p:cNvPr id="64536" name="Rectangle 55"/>
          <p:cNvSpPr>
            <a:spLocks noChangeArrowheads="1"/>
          </p:cNvSpPr>
          <p:nvPr/>
        </p:nvSpPr>
        <p:spPr bwMode="auto">
          <a:xfrm>
            <a:off x="5991225" y="4494213"/>
            <a:ext cx="1409700" cy="885825"/>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400" b="1" dirty="0">
                <a:solidFill>
                  <a:srgbClr val="000000"/>
                </a:solidFill>
                <a:latin typeface="Comic Sans MS" pitchFamily="66" charset="0"/>
              </a:rPr>
              <a:t>BI</a:t>
            </a:r>
          </a:p>
          <a:p>
            <a:pPr algn="ctr" eaLnBrk="0" hangingPunct="0">
              <a:buClr>
                <a:srgbClr val="000000"/>
              </a:buClr>
              <a:buSzPct val="80000"/>
            </a:pPr>
            <a:r>
              <a:rPr lang="ru-RU" sz="1200" b="1" dirty="0" smtClean="0">
                <a:solidFill>
                  <a:srgbClr val="000000"/>
                </a:solidFill>
                <a:latin typeface="Comic Sans MS" pitchFamily="66" charset="0"/>
              </a:rPr>
              <a:t>Аналитический и Операционный</a:t>
            </a:r>
            <a:endParaRPr lang="en-US" sz="1200" b="1" dirty="0">
              <a:solidFill>
                <a:srgbClr val="000000"/>
              </a:solidFill>
              <a:latin typeface="Comic Sans MS" pitchFamily="66" charset="0"/>
            </a:endParaRPr>
          </a:p>
        </p:txBody>
      </p:sp>
      <p:cxnSp>
        <p:nvCxnSpPr>
          <p:cNvPr id="64537" name="Straight Arrow Connector 56"/>
          <p:cNvCxnSpPr>
            <a:cxnSpLocks noChangeShapeType="1"/>
            <a:stCxn id="64534" idx="3"/>
            <a:endCxn id="64536" idx="1"/>
          </p:cNvCxnSpPr>
          <p:nvPr/>
        </p:nvCxnSpPr>
        <p:spPr bwMode="auto">
          <a:xfrm>
            <a:off x="5532438" y="4932363"/>
            <a:ext cx="458787" cy="4763"/>
          </a:xfrm>
          <a:prstGeom prst="straightConnector1">
            <a:avLst/>
          </a:prstGeom>
          <a:noFill/>
          <a:ln w="28575" algn="ctr">
            <a:solidFill>
              <a:srgbClr val="00B050"/>
            </a:solidFill>
            <a:round/>
            <a:headEnd/>
            <a:tailEnd type="arrow" w="med" len="med"/>
          </a:ln>
        </p:spPr>
      </p:cxnSp>
      <p:cxnSp>
        <p:nvCxnSpPr>
          <p:cNvPr id="64538" name="Straight Arrow Connector 63"/>
          <p:cNvCxnSpPr>
            <a:cxnSpLocks noChangeShapeType="1"/>
          </p:cNvCxnSpPr>
          <p:nvPr/>
        </p:nvCxnSpPr>
        <p:spPr bwMode="auto">
          <a:xfrm>
            <a:off x="2362200" y="3236913"/>
            <a:ext cx="579438" cy="1587"/>
          </a:xfrm>
          <a:prstGeom prst="straightConnector1">
            <a:avLst/>
          </a:prstGeom>
          <a:noFill/>
          <a:ln w="28575" algn="ctr">
            <a:solidFill>
              <a:srgbClr val="00B050"/>
            </a:solidFill>
            <a:round/>
            <a:headEnd/>
            <a:tailEnd/>
          </a:ln>
        </p:spPr>
      </p:cxnSp>
      <p:sp>
        <p:nvSpPr>
          <p:cNvPr id="64539" name="TextBox 66"/>
          <p:cNvSpPr txBox="1">
            <a:spLocks noChangeArrowheads="1"/>
          </p:cNvSpPr>
          <p:nvPr/>
        </p:nvSpPr>
        <p:spPr bwMode="auto">
          <a:xfrm>
            <a:off x="2473345" y="4929188"/>
            <a:ext cx="947695" cy="276999"/>
          </a:xfrm>
          <a:prstGeom prst="rect">
            <a:avLst/>
          </a:prstGeom>
          <a:noFill/>
          <a:ln w="28575">
            <a:noFill/>
            <a:miter lim="800000"/>
            <a:headEnd/>
            <a:tailEnd/>
          </a:ln>
        </p:spPr>
        <p:txBody>
          <a:bodyPr wrap="none">
            <a:spAutoFit/>
          </a:bodyPr>
          <a:lstStyle/>
          <a:p>
            <a:pPr algn="ctr"/>
            <a:r>
              <a:rPr lang="en-US" sz="1200" b="1" dirty="0" smtClean="0">
                <a:solidFill>
                  <a:srgbClr val="FFFFFF"/>
                </a:solidFill>
                <a:latin typeface="Comic Sans MS" pitchFamily="66" charset="0"/>
              </a:rPr>
              <a:t>Real-Time</a:t>
            </a:r>
            <a:endParaRPr lang="en-US" sz="1200" b="1" dirty="0">
              <a:solidFill>
                <a:srgbClr val="FFFFFF"/>
              </a:solidFill>
              <a:latin typeface="Comic Sans MS" pitchFamily="66" charset="0"/>
            </a:endParaRPr>
          </a:p>
        </p:txBody>
      </p:sp>
      <p:sp>
        <p:nvSpPr>
          <p:cNvPr id="64540" name="TextBox 45"/>
          <p:cNvSpPr txBox="1">
            <a:spLocks noChangeArrowheads="1"/>
          </p:cNvSpPr>
          <p:nvPr/>
        </p:nvSpPr>
        <p:spPr bwMode="auto">
          <a:xfrm rot="2207286">
            <a:off x="7759010" y="273556"/>
            <a:ext cx="1587294" cy="584775"/>
          </a:xfrm>
          <a:prstGeom prst="rect">
            <a:avLst/>
          </a:prstGeom>
          <a:noFill/>
          <a:ln w="9525">
            <a:noFill/>
            <a:miter lim="800000"/>
            <a:headEnd/>
            <a:tailEnd/>
          </a:ln>
        </p:spPr>
        <p:txBody>
          <a:bodyPr wrap="none">
            <a:spAutoFit/>
          </a:bodyPr>
          <a:lstStyle/>
          <a:p>
            <a:r>
              <a:rPr lang="ru-RU" sz="3200" b="1" u="sng" dirty="0" smtClean="0">
                <a:solidFill>
                  <a:srgbClr val="FFFFFF"/>
                </a:solidFill>
                <a:latin typeface="Comic Sans MS" pitchFamily="66" charset="0"/>
              </a:rPr>
              <a:t>Сейчас</a:t>
            </a:r>
            <a:endParaRPr lang="en-US" sz="3200" b="1" u="sng" dirty="0">
              <a:solidFill>
                <a:srgbClr val="FFFFFF"/>
              </a:solidFill>
              <a:latin typeface="Comic Sans MS" pitchFamily="66" charset="0"/>
            </a:endParaRPr>
          </a:p>
        </p:txBody>
      </p:sp>
      <p:sp>
        <p:nvSpPr>
          <p:cNvPr id="64541" name="Rectangle 36"/>
          <p:cNvSpPr>
            <a:spLocks noChangeArrowheads="1"/>
          </p:cNvSpPr>
          <p:nvPr/>
        </p:nvSpPr>
        <p:spPr bwMode="auto">
          <a:xfrm>
            <a:off x="53975" y="5389563"/>
            <a:ext cx="8947150" cy="1277273"/>
          </a:xfrm>
          <a:prstGeom prst="rect">
            <a:avLst/>
          </a:prstGeom>
          <a:noFill/>
          <a:ln w="9525">
            <a:noFill/>
            <a:miter lim="800000"/>
            <a:headEnd/>
            <a:tailEnd/>
          </a:ln>
        </p:spPr>
        <p:txBody>
          <a:bodyPr>
            <a:spAutoFit/>
          </a:bodyPr>
          <a:lstStyle/>
          <a:p>
            <a:pPr marL="157163" indent="-157163">
              <a:spcBef>
                <a:spcPct val="50000"/>
              </a:spcBef>
              <a:buClr>
                <a:srgbClr val="F0AB00"/>
              </a:buClr>
              <a:buSzPct val="80000"/>
            </a:pPr>
            <a:r>
              <a:rPr lang="ru-RU" sz="1400" b="1" dirty="0" smtClean="0">
                <a:solidFill>
                  <a:srgbClr val="FFD1D1"/>
                </a:solidFill>
                <a:latin typeface="Comic Sans MS" pitchFamily="66" charset="0"/>
              </a:rPr>
              <a:t>Шаг</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1 </a:t>
            </a:r>
            <a:r>
              <a:rPr lang="ru-RU" sz="1400" b="1" dirty="0" smtClean="0">
                <a:solidFill>
                  <a:srgbClr val="FFD1D1"/>
                </a:solidFill>
                <a:latin typeface="Comic Sans MS" pitchFamily="66" charset="0"/>
              </a:rPr>
              <a:t>и</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2 – In-Memory </a:t>
            </a:r>
            <a:r>
              <a:rPr lang="ru-RU" sz="1400" b="1" dirty="0" smtClean="0">
                <a:solidFill>
                  <a:srgbClr val="FFD1D1"/>
                </a:solidFill>
                <a:latin typeface="Comic Sans MS" pitchFamily="66" charset="0"/>
              </a:rPr>
              <a:t>в параллель</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Транзакционные данные из БД реплицируются в память для операционного репортинга</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Аналитические модели из ХД</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могут быть загружены для всестороннего анализа</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Прочие данные </a:t>
            </a:r>
            <a:r>
              <a:rPr lang="de-DE" sz="1400" b="1" dirty="0" smtClean="0">
                <a:solidFill>
                  <a:srgbClr val="FFD1D1"/>
                </a:solidFill>
                <a:latin typeface="Comic Sans MS" pitchFamily="66" charset="0"/>
              </a:rPr>
              <a:t>(</a:t>
            </a:r>
            <a:r>
              <a:rPr lang="de-DE" sz="1400" b="1" dirty="0">
                <a:solidFill>
                  <a:srgbClr val="FFD1D1"/>
                </a:solidFill>
                <a:latin typeface="Comic Sans MS" pitchFamily="66" charset="0"/>
              </a:rPr>
              <a:t>POS, </a:t>
            </a:r>
            <a:r>
              <a:rPr lang="de-DE" sz="1400" b="1" dirty="0" smtClean="0">
                <a:solidFill>
                  <a:srgbClr val="FFD1D1"/>
                </a:solidFill>
                <a:latin typeface="Comic Sans MS" pitchFamily="66" charset="0"/>
              </a:rPr>
              <a:t>CDR</a:t>
            </a:r>
            <a:r>
              <a:rPr lang="ru-RU" sz="1400" b="1" dirty="0" smtClean="0">
                <a:solidFill>
                  <a:srgbClr val="FFD1D1"/>
                </a:solidFill>
                <a:latin typeface="Comic Sans MS" pitchFamily="66" charset="0"/>
              </a:rPr>
              <a:t>, и т.д.</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могут быть также загружены в </a:t>
            </a:r>
            <a:r>
              <a:rPr lang="en-US" sz="1400" b="1" dirty="0" smtClean="0">
                <a:solidFill>
                  <a:srgbClr val="FFD1D1"/>
                </a:solidFill>
                <a:latin typeface="Comic Sans MS" pitchFamily="66" charset="0"/>
              </a:rPr>
              <a:t>HANA</a:t>
            </a:r>
            <a:endParaRPr lang="en-US" sz="1400" b="1" dirty="0">
              <a:solidFill>
                <a:srgbClr val="FFD1D1"/>
              </a:solidFill>
              <a:latin typeface="Comic Sans MS" pitchFamily="66" charset="0"/>
            </a:endParaRPr>
          </a:p>
        </p:txBody>
      </p:sp>
      <p:sp>
        <p:nvSpPr>
          <p:cNvPr id="48" name="TextBox 47"/>
          <p:cNvSpPr txBox="1">
            <a:spLocks noChangeArrowheads="1"/>
          </p:cNvSpPr>
          <p:nvPr/>
        </p:nvSpPr>
        <p:spPr bwMode="auto">
          <a:xfrm>
            <a:off x="7564438" y="3810000"/>
            <a:ext cx="1503362" cy="1631216"/>
          </a:xfrm>
          <a:prstGeom prst="rect">
            <a:avLst/>
          </a:prstGeom>
          <a:solidFill>
            <a:srgbClr val="00B0F0"/>
          </a:solidFill>
          <a:ln w="9525">
            <a:noFill/>
            <a:miter lim="800000"/>
            <a:headEnd/>
            <a:tailEnd/>
          </a:ln>
        </p:spPr>
        <p:txBody>
          <a:bodyPr wrap="square">
            <a:spAutoFit/>
          </a:bodyPr>
          <a:lstStyle/>
          <a:p>
            <a:r>
              <a:rPr lang="en-US" sz="1600" b="1" u="sng" dirty="0">
                <a:solidFill>
                  <a:srgbClr val="FFFFFF"/>
                </a:solidFill>
                <a:latin typeface="Comic Sans MS" pitchFamily="66" charset="0"/>
              </a:rPr>
              <a:t>SAP HANA </a:t>
            </a:r>
          </a:p>
          <a:p>
            <a:pPr>
              <a:buFont typeface="wingdings" pitchFamily="2" charset="2"/>
              <a:buChar char="ü"/>
            </a:pPr>
            <a:r>
              <a:rPr lang="en-US" sz="1400" b="1" dirty="0">
                <a:solidFill>
                  <a:srgbClr val="FFFFFF"/>
                </a:solidFill>
                <a:latin typeface="Comic Sans MS" pitchFamily="66" charset="0"/>
              </a:rPr>
              <a:t> </a:t>
            </a:r>
            <a:r>
              <a:rPr lang="ru-RU" sz="1400" b="1" dirty="0" smtClean="0">
                <a:solidFill>
                  <a:srgbClr val="FFFFFF"/>
                </a:solidFill>
                <a:latin typeface="Comic Sans MS" pitchFamily="66" charset="0"/>
              </a:rPr>
              <a:t>Высокая скорость</a:t>
            </a:r>
            <a:endParaRPr lang="en-US" sz="1400" b="1" dirty="0">
              <a:solidFill>
                <a:srgbClr val="FFFFFF"/>
              </a:solidFill>
              <a:latin typeface="Comic Sans MS" pitchFamily="66" charset="0"/>
            </a:endParaRPr>
          </a:p>
          <a:p>
            <a:pPr>
              <a:buFont typeface="wingdings" pitchFamily="2" charset="2"/>
              <a:buChar char="ü"/>
            </a:pPr>
            <a:r>
              <a:rPr lang="en-US" sz="1400" b="1" dirty="0">
                <a:solidFill>
                  <a:srgbClr val="FFFFFF"/>
                </a:solidFill>
                <a:latin typeface="Comic Sans MS" pitchFamily="66" charset="0"/>
              </a:rPr>
              <a:t> </a:t>
            </a:r>
            <a:r>
              <a:rPr lang="ru-RU" sz="1400" b="1" dirty="0" smtClean="0">
                <a:solidFill>
                  <a:srgbClr val="FFFFFF"/>
                </a:solidFill>
                <a:latin typeface="Comic Sans MS" pitchFamily="66" charset="0"/>
              </a:rPr>
              <a:t>Сложная аналитика</a:t>
            </a:r>
            <a:endParaRPr lang="en-US" sz="1400" b="1" dirty="0">
              <a:solidFill>
                <a:srgbClr val="FFFFFF"/>
              </a:solidFill>
              <a:latin typeface="Comic Sans MS" pitchFamily="66" charset="0"/>
            </a:endParaRPr>
          </a:p>
          <a:p>
            <a:pPr>
              <a:buFont typeface="wingdings" pitchFamily="2" charset="2"/>
              <a:buChar char="ü"/>
            </a:pPr>
            <a:r>
              <a:rPr lang="en-US" sz="1400" b="1" dirty="0">
                <a:solidFill>
                  <a:srgbClr val="FFFFFF"/>
                </a:solidFill>
                <a:latin typeface="Comic Sans MS" pitchFamily="66" charset="0"/>
              </a:rPr>
              <a:t> </a:t>
            </a:r>
            <a:r>
              <a:rPr lang="ru-RU" sz="1400" b="1" dirty="0" smtClean="0">
                <a:solidFill>
                  <a:srgbClr val="FFFFFF"/>
                </a:solidFill>
                <a:latin typeface="Comic Sans MS" pitchFamily="66" charset="0"/>
              </a:rPr>
              <a:t>Нет задержек</a:t>
            </a:r>
            <a:endParaRPr lang="en-US" sz="1400" b="1" dirty="0">
              <a:solidFill>
                <a:srgbClr val="FFFFFF"/>
              </a:solidFill>
              <a:latin typeface="Comic Sans MS" pitchFamily="66" charset="0"/>
            </a:endParaRPr>
          </a:p>
        </p:txBody>
      </p:sp>
      <p:cxnSp>
        <p:nvCxnSpPr>
          <p:cNvPr id="38" name="Straight Arrow Connector 56"/>
          <p:cNvCxnSpPr>
            <a:cxnSpLocks noChangeShapeType="1"/>
          </p:cNvCxnSpPr>
          <p:nvPr/>
        </p:nvCxnSpPr>
        <p:spPr bwMode="auto">
          <a:xfrm>
            <a:off x="4568824" y="3903663"/>
            <a:ext cx="12701" cy="582612"/>
          </a:xfrm>
          <a:prstGeom prst="straightConnector1">
            <a:avLst/>
          </a:prstGeom>
          <a:noFill/>
          <a:ln w="28575" algn="ctr">
            <a:solidFill>
              <a:srgbClr val="00B050"/>
            </a:solidFill>
            <a:round/>
            <a:headEnd/>
            <a:tailEnd type="arrow" w="med" len="med"/>
          </a:ln>
        </p:spPr>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descr="C:\Users\i812688\Pictures\ForSlides\blackboard.jpg"/>
          <p:cNvPicPr>
            <a:picLocks noChangeAspect="1" noChangeArrowheads="1"/>
          </p:cNvPicPr>
          <p:nvPr/>
        </p:nvPicPr>
        <p:blipFill>
          <a:blip r:embed="rId3" cstate="print"/>
          <a:srcRect/>
          <a:stretch>
            <a:fillRect/>
          </a:stretch>
        </p:blipFill>
        <p:spPr bwMode="auto">
          <a:xfrm>
            <a:off x="4763" y="0"/>
            <a:ext cx="9134475" cy="6858000"/>
          </a:xfrm>
          <a:prstGeom prst="rect">
            <a:avLst/>
          </a:prstGeom>
          <a:noFill/>
          <a:ln w="9525">
            <a:solidFill>
              <a:schemeClr val="bg1"/>
            </a:solidFill>
            <a:miter lim="800000"/>
            <a:headEnd/>
            <a:tailEnd/>
          </a:ln>
        </p:spPr>
      </p:pic>
      <p:sp>
        <p:nvSpPr>
          <p:cNvPr id="129" name="Title 1"/>
          <p:cNvSpPr txBox="1">
            <a:spLocks/>
          </p:cNvSpPr>
          <p:nvPr/>
        </p:nvSpPr>
        <p:spPr>
          <a:xfrm>
            <a:off x="457200" y="274638"/>
            <a:ext cx="8229600" cy="420687"/>
          </a:xfrm>
          <a:prstGeom prst="rect">
            <a:avLst/>
          </a:prstGeom>
        </p:spPr>
        <p:txBody>
          <a:bodyPr/>
          <a:lstStyle/>
          <a:p>
            <a:pPr eaLnBrk="0" hangingPunct="0">
              <a:defRPr/>
            </a:pPr>
            <a:endParaRPr lang="en-US" sz="2200" kern="0" dirty="0">
              <a:solidFill>
                <a:srgbClr val="44697D"/>
              </a:solidFill>
              <a:latin typeface="Arial Black"/>
            </a:endParaRPr>
          </a:p>
        </p:txBody>
      </p:sp>
      <p:sp>
        <p:nvSpPr>
          <p:cNvPr id="48" name="Title 1"/>
          <p:cNvSpPr txBox="1">
            <a:spLocks/>
          </p:cNvSpPr>
          <p:nvPr/>
        </p:nvSpPr>
        <p:spPr>
          <a:xfrm>
            <a:off x="247650" y="201613"/>
            <a:ext cx="7524750" cy="715962"/>
          </a:xfrm>
          <a:prstGeom prst="rect">
            <a:avLst/>
          </a:prstGeom>
        </p:spPr>
        <p:txBody>
          <a:bodyPr/>
          <a:lstStyle/>
          <a:p>
            <a:pPr eaLnBrk="0" hangingPunct="0">
              <a:defRPr/>
            </a:pPr>
            <a:r>
              <a:rPr lang="en-US" sz="2400" kern="0" dirty="0">
                <a:solidFill>
                  <a:srgbClr val="FFFFFF"/>
                </a:solidFill>
                <a:latin typeface="Arial Black"/>
              </a:rPr>
              <a:t>SAP HANA </a:t>
            </a:r>
            <a:r>
              <a:rPr lang="en-US" sz="2400" kern="0" dirty="0" smtClean="0">
                <a:solidFill>
                  <a:srgbClr val="FFFFFF"/>
                </a:solidFill>
                <a:latin typeface="Arial Black"/>
              </a:rPr>
              <a:t>1.0 SP3– </a:t>
            </a:r>
            <a:r>
              <a:rPr lang="ru-RU" sz="2400" kern="0" dirty="0" smtClean="0">
                <a:solidFill>
                  <a:srgbClr val="FFFFFF"/>
                </a:solidFill>
                <a:latin typeface="Arial Black"/>
              </a:rPr>
              <a:t>Консолидация аналитики</a:t>
            </a:r>
            <a:endParaRPr lang="en-US" sz="2400" kern="0" dirty="0">
              <a:solidFill>
                <a:srgbClr val="FFFFFF"/>
              </a:solidFill>
              <a:latin typeface="Arial Black"/>
            </a:endParaRPr>
          </a:p>
        </p:txBody>
      </p:sp>
      <p:sp>
        <p:nvSpPr>
          <p:cNvPr id="65540" name="TextBox 18"/>
          <p:cNvSpPr txBox="1">
            <a:spLocks noChangeArrowheads="1"/>
          </p:cNvSpPr>
          <p:nvPr/>
        </p:nvSpPr>
        <p:spPr bwMode="auto">
          <a:xfrm rot="2207286">
            <a:off x="7656916" y="255220"/>
            <a:ext cx="1524776" cy="830997"/>
          </a:xfrm>
          <a:prstGeom prst="rect">
            <a:avLst/>
          </a:prstGeom>
          <a:noFill/>
          <a:ln w="9525">
            <a:noFill/>
            <a:miter lim="800000"/>
            <a:headEnd/>
            <a:tailEnd/>
          </a:ln>
        </p:spPr>
        <p:txBody>
          <a:bodyPr wrap="none">
            <a:spAutoFit/>
          </a:bodyPr>
          <a:lstStyle/>
          <a:p>
            <a:r>
              <a:rPr lang="en-US" sz="2400" b="1" u="sng" dirty="0" smtClean="0">
                <a:solidFill>
                  <a:srgbClr val="FFFFFF"/>
                </a:solidFill>
                <a:latin typeface="Comic Sans MS" pitchFamily="66" charset="0"/>
              </a:rPr>
              <a:t>Q4 2011</a:t>
            </a:r>
          </a:p>
          <a:p>
            <a:pPr algn="ctr"/>
            <a:r>
              <a:rPr lang="en-US" sz="2400" b="1" u="sng" dirty="0" smtClean="0">
                <a:solidFill>
                  <a:srgbClr val="FFFFFF"/>
                </a:solidFill>
                <a:latin typeface="Comic Sans MS" pitchFamily="66" charset="0"/>
              </a:rPr>
              <a:t>Ramp Up</a:t>
            </a:r>
            <a:endParaRPr lang="en-US" sz="2400" b="1" u="sng" dirty="0">
              <a:solidFill>
                <a:srgbClr val="FFFFFF"/>
              </a:solidFill>
              <a:latin typeface="Comic Sans MS" pitchFamily="66" charset="0"/>
            </a:endParaRPr>
          </a:p>
        </p:txBody>
      </p:sp>
      <p:grpSp>
        <p:nvGrpSpPr>
          <p:cNvPr id="2" name="Group 32"/>
          <p:cNvGrpSpPr>
            <a:grpSpLocks/>
          </p:cNvGrpSpPr>
          <p:nvPr/>
        </p:nvGrpSpPr>
        <p:grpSpPr bwMode="auto">
          <a:xfrm>
            <a:off x="274638" y="1360488"/>
            <a:ext cx="8132762" cy="3459163"/>
            <a:chOff x="275152" y="1360967"/>
            <a:chExt cx="6261195" cy="4757026"/>
          </a:xfrm>
        </p:grpSpPr>
        <p:sp>
          <p:nvSpPr>
            <p:cNvPr id="65543" name="Rectangle 74"/>
            <p:cNvSpPr>
              <a:spLocks noChangeArrowheads="1"/>
            </p:cNvSpPr>
            <p:nvPr/>
          </p:nvSpPr>
          <p:spPr bwMode="auto">
            <a:xfrm>
              <a:off x="275152" y="2997770"/>
              <a:ext cx="1263760" cy="1233967"/>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en-US" sz="1200" b="1">
                  <a:solidFill>
                    <a:srgbClr val="FFFFFF"/>
                  </a:solidFill>
                  <a:latin typeface="Comic Sans MS" pitchFamily="66" charset="0"/>
                </a:rPr>
                <a:t>SAP ECC</a:t>
              </a:r>
            </a:p>
          </p:txBody>
        </p:sp>
        <p:sp>
          <p:nvSpPr>
            <p:cNvPr id="65544" name="Rectangle 75"/>
            <p:cNvSpPr>
              <a:spLocks noChangeArrowheads="1"/>
            </p:cNvSpPr>
            <p:nvPr/>
          </p:nvSpPr>
          <p:spPr bwMode="auto">
            <a:xfrm>
              <a:off x="275152" y="4215977"/>
              <a:ext cx="1263760" cy="710029"/>
            </a:xfrm>
            <a:prstGeom prst="rect">
              <a:avLst/>
            </a:prstGeom>
            <a:noFill/>
            <a:ln w="28575" algn="ctr">
              <a:solidFill>
                <a:schemeClr val="bg1"/>
              </a:solidFill>
              <a:round/>
              <a:headEnd/>
              <a:tailEnd/>
            </a:ln>
          </p:spPr>
          <p:txBody>
            <a:bodyPr anchor="ctr"/>
            <a:lstStyle/>
            <a:p>
              <a:pPr algn="ctr" eaLnBrk="0" hangingPunct="0">
                <a:buClr>
                  <a:srgbClr val="000000"/>
                </a:buClr>
                <a:buSzPct val="80000"/>
                <a:buFont typeface="wingdings" pitchFamily="2" charset="2"/>
                <a:buNone/>
              </a:pPr>
              <a:r>
                <a:rPr lang="ru-RU" sz="1200" b="1" dirty="0" smtClean="0">
                  <a:solidFill>
                    <a:srgbClr val="FFFFFF"/>
                  </a:solidFill>
                  <a:latin typeface="Comic Sans MS" pitchFamily="66" charset="0"/>
                </a:rPr>
                <a:t>Традиционные БД </a:t>
              </a:r>
              <a:r>
                <a:rPr lang="en-US" sz="1200" dirty="0" smtClean="0">
                  <a:solidFill>
                    <a:srgbClr val="FFFFFF"/>
                  </a:solidFill>
                  <a:latin typeface="Comic Sans MS" pitchFamily="66" charset="0"/>
                </a:rPr>
                <a:t>Oracle, DB2, MSFT</a:t>
              </a:r>
              <a:endParaRPr lang="en-US" sz="1200" dirty="0">
                <a:solidFill>
                  <a:srgbClr val="FFFFFF"/>
                </a:solidFill>
                <a:latin typeface="Comic Sans MS" pitchFamily="66" charset="0"/>
              </a:endParaRPr>
            </a:p>
          </p:txBody>
        </p:sp>
        <p:sp>
          <p:nvSpPr>
            <p:cNvPr id="65545" name="Rectangle 80"/>
            <p:cNvSpPr>
              <a:spLocks noChangeArrowheads="1"/>
            </p:cNvSpPr>
            <p:nvPr/>
          </p:nvSpPr>
          <p:spPr bwMode="auto">
            <a:xfrm>
              <a:off x="2506780" y="2991710"/>
              <a:ext cx="1880278" cy="1772520"/>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200" b="1" dirty="0">
                  <a:solidFill>
                    <a:srgbClr val="000000"/>
                  </a:solidFill>
                  <a:latin typeface="Comic Sans MS" pitchFamily="66" charset="0"/>
                </a:rPr>
                <a:t>SAP HANA </a:t>
              </a:r>
              <a:r>
                <a:rPr lang="en-US" sz="1200" b="1" dirty="0" smtClean="0">
                  <a:solidFill>
                    <a:srgbClr val="000000"/>
                  </a:solidFill>
                  <a:latin typeface="Comic Sans MS" pitchFamily="66" charset="0"/>
                </a:rPr>
                <a:t>1.0 SP3</a:t>
              </a:r>
              <a:endParaRPr lang="en-US" sz="1200" b="1" dirty="0">
                <a:solidFill>
                  <a:srgbClr val="000000"/>
                </a:solidFill>
                <a:latin typeface="Comic Sans MS" pitchFamily="66" charset="0"/>
              </a:endParaRPr>
            </a:p>
            <a:p>
              <a:pPr algn="ctr" eaLnBrk="0" hangingPunct="0">
                <a:buClr>
                  <a:srgbClr val="000000"/>
                </a:buClr>
                <a:buSzPct val="80000"/>
              </a:pPr>
              <a:endParaRPr lang="en-US" sz="1200" b="1" dirty="0">
                <a:solidFill>
                  <a:srgbClr val="000000"/>
                </a:solidFill>
                <a:latin typeface="Comic Sans MS" pitchFamily="66" charset="0"/>
              </a:endParaRPr>
            </a:p>
            <a:p>
              <a:pPr algn="ctr" eaLnBrk="0" hangingPunct="0">
                <a:buClr>
                  <a:srgbClr val="000000"/>
                </a:buClr>
                <a:buSzPct val="80000"/>
              </a:pPr>
              <a:r>
                <a:rPr lang="ru-RU" sz="1200" b="1" dirty="0" smtClean="0">
                  <a:solidFill>
                    <a:srgbClr val="000000"/>
                  </a:solidFill>
                  <a:latin typeface="Comic Sans MS" pitchFamily="66" charset="0"/>
                </a:rPr>
                <a:t>Ускорение ХД</a:t>
              </a:r>
              <a:endParaRPr lang="en-US" sz="1200" b="1" dirty="0">
                <a:solidFill>
                  <a:srgbClr val="000000"/>
                </a:solidFill>
                <a:latin typeface="Comic Sans MS" pitchFamily="66" charset="0"/>
              </a:endParaRPr>
            </a:p>
          </p:txBody>
        </p:sp>
        <p:cxnSp>
          <p:nvCxnSpPr>
            <p:cNvPr id="65546" name="Straight Arrow Connector 124"/>
            <p:cNvCxnSpPr>
              <a:cxnSpLocks noChangeShapeType="1"/>
            </p:cNvCxnSpPr>
            <p:nvPr/>
          </p:nvCxnSpPr>
          <p:spPr bwMode="auto">
            <a:xfrm>
              <a:off x="1596418" y="3297662"/>
              <a:ext cx="771058" cy="1588"/>
            </a:xfrm>
            <a:prstGeom prst="straightConnector1">
              <a:avLst/>
            </a:prstGeom>
            <a:noFill/>
            <a:ln w="28575" algn="ctr">
              <a:solidFill>
                <a:schemeClr val="bg1"/>
              </a:solidFill>
              <a:round/>
              <a:headEnd/>
              <a:tailEnd type="triangle" w="med" len="med"/>
            </a:ln>
          </p:spPr>
        </p:cxnSp>
        <p:sp>
          <p:nvSpPr>
            <p:cNvPr id="65547" name="TextBox 125"/>
            <p:cNvSpPr txBox="1">
              <a:spLocks noChangeArrowheads="1"/>
            </p:cNvSpPr>
            <p:nvPr/>
          </p:nvSpPr>
          <p:spPr bwMode="auto">
            <a:xfrm>
              <a:off x="1649583" y="3007746"/>
              <a:ext cx="473206" cy="276999"/>
            </a:xfrm>
            <a:prstGeom prst="rect">
              <a:avLst/>
            </a:prstGeom>
            <a:noFill/>
            <a:ln w="28575">
              <a:noFill/>
              <a:miter lim="800000"/>
              <a:headEnd/>
              <a:tailEnd/>
            </a:ln>
          </p:spPr>
          <p:txBody>
            <a:bodyPr wrap="none">
              <a:spAutoFit/>
            </a:bodyPr>
            <a:lstStyle/>
            <a:p>
              <a:r>
                <a:rPr lang="en-US" sz="1200" b="1">
                  <a:solidFill>
                    <a:srgbClr val="FFFFFF"/>
                  </a:solidFill>
                  <a:latin typeface="Comic Sans MS" pitchFamily="66" charset="0"/>
                </a:rPr>
                <a:t>ETL</a:t>
              </a:r>
            </a:p>
          </p:txBody>
        </p:sp>
        <p:sp>
          <p:nvSpPr>
            <p:cNvPr id="65548" name="Rectangle 31"/>
            <p:cNvSpPr>
              <a:spLocks noChangeArrowheads="1"/>
            </p:cNvSpPr>
            <p:nvPr/>
          </p:nvSpPr>
          <p:spPr bwMode="auto">
            <a:xfrm>
              <a:off x="2506087" y="1929866"/>
              <a:ext cx="1880278" cy="1000661"/>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200" b="1" dirty="0">
                  <a:solidFill>
                    <a:srgbClr val="000000"/>
                  </a:solidFill>
                  <a:latin typeface="Comic Sans MS" pitchFamily="66" charset="0"/>
                </a:rPr>
                <a:t>SAP </a:t>
              </a:r>
              <a:r>
                <a:rPr lang="en-US" sz="1200" b="1" dirty="0" smtClean="0">
                  <a:solidFill>
                    <a:srgbClr val="000000"/>
                  </a:solidFill>
                  <a:latin typeface="Comic Sans MS" pitchFamily="66" charset="0"/>
                </a:rPr>
                <a:t>BW</a:t>
              </a:r>
              <a:r>
                <a:rPr lang="ru-RU" sz="1200" b="1" dirty="0" smtClean="0">
                  <a:solidFill>
                    <a:srgbClr val="000000"/>
                  </a:solidFill>
                  <a:latin typeface="Comic Sans MS" pitchFamily="66" charset="0"/>
                </a:rPr>
                <a:t> 7.3 </a:t>
              </a:r>
              <a:r>
                <a:rPr lang="en-US" sz="1200" b="1" dirty="0" smtClean="0">
                  <a:solidFill>
                    <a:srgbClr val="000000"/>
                  </a:solidFill>
                  <a:latin typeface="Comic Sans MS" pitchFamily="66" charset="0"/>
                </a:rPr>
                <a:t>SP</a:t>
              </a:r>
              <a:r>
                <a:rPr lang="ru-RU" sz="1200" b="1" dirty="0" smtClean="0">
                  <a:solidFill>
                    <a:srgbClr val="000000"/>
                  </a:solidFill>
                  <a:latin typeface="Comic Sans MS" pitchFamily="66" charset="0"/>
                </a:rPr>
                <a:t>5</a:t>
              </a:r>
              <a:endParaRPr lang="en-US" sz="1200" b="1" dirty="0">
                <a:solidFill>
                  <a:srgbClr val="000000"/>
                </a:solidFill>
                <a:latin typeface="Comic Sans MS" pitchFamily="66" charset="0"/>
              </a:endParaRPr>
            </a:p>
          </p:txBody>
        </p:sp>
        <p:sp>
          <p:nvSpPr>
            <p:cNvPr id="65549" name="Rectangle 40"/>
            <p:cNvSpPr>
              <a:spLocks noChangeArrowheads="1"/>
            </p:cNvSpPr>
            <p:nvPr/>
          </p:nvSpPr>
          <p:spPr bwMode="auto">
            <a:xfrm>
              <a:off x="5000825" y="1978895"/>
              <a:ext cx="1097984" cy="1507877"/>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ru-RU" sz="1200" b="1" dirty="0" smtClean="0">
                  <a:solidFill>
                    <a:srgbClr val="000000"/>
                  </a:solidFill>
                  <a:latin typeface="Comic Sans MS" pitchFamily="66" charset="0"/>
                </a:rPr>
                <a:t>Аналитические отчеты</a:t>
              </a:r>
              <a:endParaRPr lang="en-US" sz="1200" b="1" dirty="0" smtClean="0">
                <a:solidFill>
                  <a:srgbClr val="000000"/>
                </a:solidFill>
                <a:latin typeface="Comic Sans MS" pitchFamily="66" charset="0"/>
              </a:endParaRPr>
            </a:p>
            <a:p>
              <a:pPr algn="ctr" eaLnBrk="0" hangingPunct="0">
                <a:buClr>
                  <a:srgbClr val="000000"/>
                </a:buClr>
                <a:buSzPct val="80000"/>
              </a:pPr>
              <a:endParaRPr lang="en-US" sz="1200" b="1" dirty="0">
                <a:solidFill>
                  <a:srgbClr val="000000"/>
                </a:solidFill>
                <a:latin typeface="Comic Sans MS" pitchFamily="66" charset="0"/>
              </a:endParaRPr>
            </a:p>
          </p:txBody>
        </p:sp>
        <p:cxnSp>
          <p:nvCxnSpPr>
            <p:cNvPr id="65550" name="Straight Arrow Connector 41"/>
            <p:cNvCxnSpPr>
              <a:cxnSpLocks noChangeShapeType="1"/>
              <a:endCxn id="65549" idx="1"/>
            </p:cNvCxnSpPr>
            <p:nvPr/>
          </p:nvCxnSpPr>
          <p:spPr bwMode="auto">
            <a:xfrm flipV="1">
              <a:off x="4507681" y="2732833"/>
              <a:ext cx="493144" cy="3"/>
            </a:xfrm>
            <a:prstGeom prst="straightConnector1">
              <a:avLst/>
            </a:prstGeom>
            <a:noFill/>
            <a:ln w="28575" algn="ctr">
              <a:solidFill>
                <a:schemeClr val="bg1"/>
              </a:solidFill>
              <a:round/>
              <a:headEnd/>
              <a:tailEnd type="arrow" w="med" len="med"/>
            </a:ln>
          </p:spPr>
        </p:cxnSp>
        <p:sp>
          <p:nvSpPr>
            <p:cNvPr id="65551" name="Rectangle 55"/>
            <p:cNvSpPr>
              <a:spLocks noChangeArrowheads="1"/>
            </p:cNvSpPr>
            <p:nvPr/>
          </p:nvSpPr>
          <p:spPr bwMode="auto">
            <a:xfrm>
              <a:off x="5037759" y="3706033"/>
              <a:ext cx="1061050" cy="972203"/>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ru-RU" sz="1200" b="1" dirty="0" smtClean="0">
                  <a:solidFill>
                    <a:srgbClr val="000000"/>
                  </a:solidFill>
                  <a:latin typeface="Comic Sans MS" pitchFamily="66" charset="0"/>
                </a:rPr>
                <a:t>Аналитические приложения</a:t>
              </a:r>
              <a:endParaRPr lang="en-US" sz="1100" b="1" dirty="0">
                <a:solidFill>
                  <a:srgbClr val="000000"/>
                </a:solidFill>
                <a:latin typeface="Comic Sans MS" pitchFamily="66" charset="0"/>
              </a:endParaRPr>
            </a:p>
          </p:txBody>
        </p:sp>
        <p:cxnSp>
          <p:nvCxnSpPr>
            <p:cNvPr id="65552" name="Straight Arrow Connector 56"/>
            <p:cNvCxnSpPr>
              <a:cxnSpLocks noChangeShapeType="1"/>
              <a:endCxn id="65551" idx="1"/>
            </p:cNvCxnSpPr>
            <p:nvPr/>
          </p:nvCxnSpPr>
          <p:spPr bwMode="auto">
            <a:xfrm>
              <a:off x="4386366" y="4186877"/>
              <a:ext cx="651393" cy="5257"/>
            </a:xfrm>
            <a:prstGeom prst="straightConnector1">
              <a:avLst/>
            </a:prstGeom>
            <a:noFill/>
            <a:ln w="28575" algn="ctr">
              <a:solidFill>
                <a:schemeClr val="bg1"/>
              </a:solidFill>
              <a:round/>
              <a:headEnd/>
              <a:tailEnd type="arrow" w="med" len="med"/>
            </a:ln>
          </p:spPr>
        </p:cxnSp>
        <p:sp>
          <p:nvSpPr>
            <p:cNvPr id="65553" name="Rectangle 29"/>
            <p:cNvSpPr>
              <a:spLocks noChangeArrowheads="1"/>
            </p:cNvSpPr>
            <p:nvPr/>
          </p:nvSpPr>
          <p:spPr bwMode="auto">
            <a:xfrm>
              <a:off x="2420641" y="1360967"/>
              <a:ext cx="2044509" cy="3498110"/>
            </a:xfrm>
            <a:prstGeom prst="rect">
              <a:avLst/>
            </a:prstGeom>
            <a:noFill/>
            <a:ln w="28575" algn="ctr">
              <a:solidFill>
                <a:schemeClr val="bg1"/>
              </a:solidFill>
              <a:round/>
              <a:headEnd/>
              <a:tailEnd/>
            </a:ln>
          </p:spPr>
          <p:txBody>
            <a:bodyPr/>
            <a:lstStyle/>
            <a:p>
              <a:pPr eaLnBrk="0" hangingPunct="0">
                <a:spcBef>
                  <a:spcPct val="75000"/>
                </a:spcBef>
                <a:buClr>
                  <a:srgbClr val="000000"/>
                </a:buClr>
                <a:buSzPct val="80000"/>
                <a:buFont typeface="wingdings" pitchFamily="2" charset="2"/>
                <a:buNone/>
              </a:pPr>
              <a:endParaRPr lang="en-US">
                <a:solidFill>
                  <a:srgbClr val="000000"/>
                </a:solidFill>
                <a:latin typeface="Comic Sans MS" pitchFamily="66" charset="0"/>
              </a:endParaRPr>
            </a:p>
          </p:txBody>
        </p:sp>
        <p:sp>
          <p:nvSpPr>
            <p:cNvPr id="65554" name="TextBox 33"/>
            <p:cNvSpPr txBox="1">
              <a:spLocks noChangeArrowheads="1"/>
            </p:cNvSpPr>
            <p:nvPr/>
          </p:nvSpPr>
          <p:spPr bwMode="auto">
            <a:xfrm>
              <a:off x="2755198" y="1453168"/>
              <a:ext cx="1350050" cy="276999"/>
            </a:xfrm>
            <a:prstGeom prst="rect">
              <a:avLst/>
            </a:prstGeom>
            <a:noFill/>
            <a:ln w="9525">
              <a:noFill/>
              <a:miter lim="800000"/>
              <a:headEnd/>
              <a:tailEnd/>
            </a:ln>
          </p:spPr>
          <p:txBody>
            <a:bodyPr wrap="none">
              <a:spAutoFit/>
            </a:bodyPr>
            <a:lstStyle/>
            <a:p>
              <a:r>
                <a:rPr lang="en-US" sz="1200" b="1">
                  <a:solidFill>
                    <a:srgbClr val="FFFFFF"/>
                  </a:solidFill>
                  <a:latin typeface="Comic Sans MS" pitchFamily="66" charset="0"/>
                </a:rPr>
                <a:t>In-Memory BW</a:t>
              </a:r>
            </a:p>
          </p:txBody>
        </p:sp>
        <p:sp>
          <p:nvSpPr>
            <p:cNvPr id="65555" name="Rectangle 21"/>
            <p:cNvSpPr>
              <a:spLocks noChangeArrowheads="1"/>
            </p:cNvSpPr>
            <p:nvPr/>
          </p:nvSpPr>
          <p:spPr bwMode="auto">
            <a:xfrm>
              <a:off x="2905227" y="5026323"/>
              <a:ext cx="1875942" cy="911137"/>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200" b="1" dirty="0">
                  <a:solidFill>
                    <a:srgbClr val="000000"/>
                  </a:solidFill>
                  <a:latin typeface="Comic Sans MS" pitchFamily="66" charset="0"/>
                </a:rPr>
                <a:t>SAP HANA </a:t>
              </a:r>
              <a:r>
                <a:rPr lang="en-US" sz="1200" b="1" dirty="0" smtClean="0">
                  <a:solidFill>
                    <a:srgbClr val="000000"/>
                  </a:solidFill>
                  <a:latin typeface="Comic Sans MS" pitchFamily="66" charset="0"/>
                </a:rPr>
                <a:t>1.0 SP3</a:t>
              </a:r>
              <a:endParaRPr lang="en-US" sz="1200" b="1" dirty="0">
                <a:solidFill>
                  <a:srgbClr val="000000"/>
                </a:solidFill>
                <a:latin typeface="Comic Sans MS" pitchFamily="66" charset="0"/>
              </a:endParaRPr>
            </a:p>
            <a:p>
              <a:pPr algn="ctr" eaLnBrk="0" hangingPunct="0">
                <a:buClr>
                  <a:srgbClr val="000000"/>
                </a:buClr>
                <a:buSzPct val="80000"/>
              </a:pPr>
              <a:endParaRPr lang="en-US" sz="1200" b="1" dirty="0">
                <a:solidFill>
                  <a:srgbClr val="000000"/>
                </a:solidFill>
                <a:latin typeface="Comic Sans MS" pitchFamily="66" charset="0"/>
              </a:endParaRPr>
            </a:p>
            <a:p>
              <a:pPr algn="ctr" eaLnBrk="0" hangingPunct="0">
                <a:buClr>
                  <a:srgbClr val="000000"/>
                </a:buClr>
                <a:buSzPct val="80000"/>
              </a:pPr>
              <a:r>
                <a:rPr lang="ru-RU" sz="1200" b="1" dirty="0" smtClean="0">
                  <a:solidFill>
                    <a:srgbClr val="000000"/>
                  </a:solidFill>
                  <a:latin typeface="Comic Sans MS" pitchFamily="66" charset="0"/>
                </a:rPr>
                <a:t>Сценарии анализа</a:t>
              </a:r>
              <a:endParaRPr lang="en-US" sz="1200" b="1" dirty="0">
                <a:solidFill>
                  <a:srgbClr val="000000"/>
                </a:solidFill>
                <a:latin typeface="Comic Sans MS" pitchFamily="66" charset="0"/>
              </a:endParaRPr>
            </a:p>
          </p:txBody>
        </p:sp>
        <p:cxnSp>
          <p:nvCxnSpPr>
            <p:cNvPr id="65556" name="Elbow Connector 51"/>
            <p:cNvCxnSpPr>
              <a:cxnSpLocks noChangeShapeType="1"/>
              <a:stCxn id="65543" idx="3"/>
              <a:endCxn id="65555" idx="1"/>
            </p:cNvCxnSpPr>
            <p:nvPr/>
          </p:nvCxnSpPr>
          <p:spPr bwMode="auto">
            <a:xfrm>
              <a:off x="1538912" y="3614754"/>
              <a:ext cx="1366315" cy="1867138"/>
            </a:xfrm>
            <a:prstGeom prst="bentConnector3">
              <a:avLst>
                <a:gd name="adj1" fmla="val 50000"/>
              </a:avLst>
            </a:prstGeom>
            <a:noFill/>
            <a:ln w="28575" algn="ctr">
              <a:solidFill>
                <a:srgbClr val="00B050"/>
              </a:solidFill>
              <a:round/>
              <a:headEnd/>
              <a:tailEnd type="arrow" w="med" len="med"/>
            </a:ln>
          </p:spPr>
        </p:cxnSp>
        <p:sp>
          <p:nvSpPr>
            <p:cNvPr id="65557" name="Rectangle 23"/>
            <p:cNvSpPr>
              <a:spLocks noChangeArrowheads="1"/>
            </p:cNvSpPr>
            <p:nvPr/>
          </p:nvSpPr>
          <p:spPr bwMode="auto">
            <a:xfrm>
              <a:off x="5431059" y="4860514"/>
              <a:ext cx="1105288" cy="1257479"/>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1200" b="1" dirty="0" smtClean="0">
                  <a:solidFill>
                    <a:srgbClr val="000000"/>
                  </a:solidFill>
                  <a:latin typeface="Comic Sans MS" pitchFamily="66" charset="0"/>
                </a:rPr>
                <a:t>BI</a:t>
              </a:r>
            </a:p>
            <a:p>
              <a:pPr algn="ctr" eaLnBrk="0" hangingPunct="0">
                <a:buClr>
                  <a:srgbClr val="000000"/>
                </a:buClr>
                <a:buSzPct val="80000"/>
              </a:pPr>
              <a:r>
                <a:rPr lang="ru-RU" sz="1200" b="1" dirty="0" smtClean="0">
                  <a:solidFill>
                    <a:srgbClr val="000000"/>
                  </a:solidFill>
                  <a:latin typeface="Comic Sans MS" pitchFamily="66" charset="0"/>
                </a:rPr>
                <a:t>Аналитический и Операционный</a:t>
              </a:r>
              <a:endParaRPr lang="en-US" sz="1200" b="1" dirty="0">
                <a:solidFill>
                  <a:srgbClr val="000000"/>
                </a:solidFill>
                <a:latin typeface="Comic Sans MS" pitchFamily="66" charset="0"/>
              </a:endParaRPr>
            </a:p>
          </p:txBody>
        </p:sp>
        <p:cxnSp>
          <p:nvCxnSpPr>
            <p:cNvPr id="65558" name="Straight Arrow Connector 24"/>
            <p:cNvCxnSpPr>
              <a:cxnSpLocks noChangeShapeType="1"/>
              <a:stCxn id="65555" idx="3"/>
              <a:endCxn id="65557" idx="1"/>
            </p:cNvCxnSpPr>
            <p:nvPr/>
          </p:nvCxnSpPr>
          <p:spPr bwMode="auto">
            <a:xfrm>
              <a:off x="4781169" y="5481892"/>
              <a:ext cx="649890" cy="7361"/>
            </a:xfrm>
            <a:prstGeom prst="straightConnector1">
              <a:avLst/>
            </a:prstGeom>
            <a:noFill/>
            <a:ln w="28575" algn="ctr">
              <a:solidFill>
                <a:srgbClr val="00B050"/>
              </a:solidFill>
              <a:round/>
              <a:headEnd/>
              <a:tailEnd type="arrow" w="med" len="med"/>
            </a:ln>
          </p:spPr>
        </p:cxnSp>
        <p:sp>
          <p:nvSpPr>
            <p:cNvPr id="65559" name="TextBox 25"/>
            <p:cNvSpPr txBox="1">
              <a:spLocks noChangeArrowheads="1"/>
            </p:cNvSpPr>
            <p:nvPr/>
          </p:nvSpPr>
          <p:spPr bwMode="auto">
            <a:xfrm>
              <a:off x="2022164" y="5518613"/>
              <a:ext cx="729605" cy="380928"/>
            </a:xfrm>
            <a:prstGeom prst="rect">
              <a:avLst/>
            </a:prstGeom>
            <a:noFill/>
            <a:ln w="28575">
              <a:noFill/>
              <a:miter lim="800000"/>
              <a:headEnd/>
              <a:tailEnd/>
            </a:ln>
          </p:spPr>
          <p:txBody>
            <a:bodyPr wrap="none">
              <a:spAutoFit/>
            </a:bodyPr>
            <a:lstStyle/>
            <a:p>
              <a:pPr algn="ctr"/>
              <a:r>
                <a:rPr lang="en-US" sz="1200" b="1" dirty="0" smtClean="0">
                  <a:solidFill>
                    <a:srgbClr val="FFFFFF"/>
                  </a:solidFill>
                  <a:latin typeface="Comic Sans MS" pitchFamily="66" charset="0"/>
                </a:rPr>
                <a:t>Real-Time</a:t>
              </a:r>
              <a:endParaRPr lang="en-US" sz="1200" b="1" dirty="0">
                <a:solidFill>
                  <a:srgbClr val="FFFFFF"/>
                </a:solidFill>
                <a:latin typeface="Comic Sans MS" pitchFamily="66" charset="0"/>
              </a:endParaRPr>
            </a:p>
          </p:txBody>
        </p:sp>
      </p:grpSp>
      <p:sp>
        <p:nvSpPr>
          <p:cNvPr id="65542" name="Rectangle 34"/>
          <p:cNvSpPr>
            <a:spLocks noChangeArrowheads="1"/>
          </p:cNvSpPr>
          <p:nvPr/>
        </p:nvSpPr>
        <p:spPr bwMode="auto">
          <a:xfrm>
            <a:off x="144463" y="5103813"/>
            <a:ext cx="8999537" cy="1600438"/>
          </a:xfrm>
          <a:prstGeom prst="rect">
            <a:avLst/>
          </a:prstGeom>
          <a:noFill/>
          <a:ln w="9525">
            <a:noFill/>
            <a:miter lim="800000"/>
            <a:headEnd/>
            <a:tailEnd/>
          </a:ln>
        </p:spPr>
        <p:txBody>
          <a:bodyPr>
            <a:spAutoFit/>
          </a:bodyPr>
          <a:lstStyle/>
          <a:p>
            <a:pPr marL="157163" indent="-157163">
              <a:spcBef>
                <a:spcPct val="50000"/>
              </a:spcBef>
              <a:buClr>
                <a:srgbClr val="F0AB00"/>
              </a:buClr>
              <a:buSzPct val="80000"/>
            </a:pPr>
            <a:r>
              <a:rPr lang="ru-RU" sz="1400" b="1" dirty="0" smtClean="0">
                <a:solidFill>
                  <a:srgbClr val="FFD1D1"/>
                </a:solidFill>
                <a:latin typeface="Comic Sans MS" pitchFamily="66" charset="0"/>
              </a:rPr>
              <a:t>Шаг</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3 – </a:t>
            </a:r>
            <a:r>
              <a:rPr lang="ru-RU" sz="1400" b="1" dirty="0" smtClean="0">
                <a:solidFill>
                  <a:srgbClr val="FFD1D1"/>
                </a:solidFill>
                <a:latin typeface="Comic Sans MS" pitchFamily="66" charset="0"/>
              </a:rPr>
              <a:t>Основная база хранения для</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BW</a:t>
            </a: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Оперативная память</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используется как основная база для </a:t>
            </a:r>
            <a:r>
              <a:rPr lang="de-DE" sz="1400" b="1" dirty="0" smtClean="0">
                <a:solidFill>
                  <a:srgbClr val="FFD1D1"/>
                </a:solidFill>
                <a:latin typeface="Comic Sans MS" pitchFamily="66" charset="0"/>
              </a:rPr>
              <a:t>BW</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de-DE" sz="1400" b="1" dirty="0">
                <a:solidFill>
                  <a:srgbClr val="FFD1D1"/>
                </a:solidFill>
                <a:latin typeface="Comic Sans MS" pitchFamily="66" charset="0"/>
              </a:rPr>
              <a:t>BW </a:t>
            </a:r>
            <a:r>
              <a:rPr lang="ru-RU" sz="1400" b="1" dirty="0" smtClean="0">
                <a:solidFill>
                  <a:srgbClr val="FFD1D1"/>
                </a:solidFill>
                <a:latin typeface="Comic Sans MS" pitchFamily="66" charset="0"/>
              </a:rPr>
              <a:t>управляет метаданными и процессами трансформации данных</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ХД</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Не требуется изменений в созданном контенте </a:t>
            </a:r>
            <a:r>
              <a:rPr lang="en-US" sz="1400" b="1" dirty="0" smtClean="0">
                <a:solidFill>
                  <a:srgbClr val="FFD1D1"/>
                </a:solidFill>
                <a:latin typeface="Comic Sans MS" pitchFamily="66" charset="0"/>
              </a:rPr>
              <a:t>BW</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Вместе с </a:t>
            </a:r>
            <a:r>
              <a:rPr lang="de-DE" sz="1400" b="1" dirty="0" smtClean="0">
                <a:solidFill>
                  <a:srgbClr val="FFD1D1"/>
                </a:solidFill>
                <a:latin typeface="Comic Sans MS" pitchFamily="66" charset="0"/>
              </a:rPr>
              <a:t>SAP </a:t>
            </a:r>
            <a:r>
              <a:rPr lang="de-DE" sz="1400" b="1" dirty="0">
                <a:solidFill>
                  <a:srgbClr val="FFD1D1"/>
                </a:solidFill>
                <a:latin typeface="Comic Sans MS" pitchFamily="66" charset="0"/>
              </a:rPr>
              <a:t>HANA </a:t>
            </a:r>
            <a:r>
              <a:rPr lang="de-DE" sz="1400" b="1" dirty="0" smtClean="0">
                <a:solidFill>
                  <a:srgbClr val="FFD1D1"/>
                </a:solidFill>
                <a:latin typeface="Comic Sans MS" pitchFamily="66" charset="0"/>
              </a:rPr>
              <a:t>1.0 SP3 BWA </a:t>
            </a:r>
            <a:r>
              <a:rPr lang="ru-RU" sz="1400" b="1" dirty="0" smtClean="0">
                <a:solidFill>
                  <a:srgbClr val="FFD1D1"/>
                </a:solidFill>
                <a:latin typeface="Comic Sans MS" pitchFamily="66" charset="0"/>
              </a:rPr>
              <a:t>больше не требуется</a:t>
            </a:r>
            <a:endParaRPr lang="de-DE" sz="1400" b="1" dirty="0">
              <a:solidFill>
                <a:srgbClr val="FFD1D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i812688\Pictures\ForSlides\blackboard.jpg"/>
          <p:cNvPicPr>
            <a:picLocks noChangeAspect="1" noChangeArrowheads="1"/>
          </p:cNvPicPr>
          <p:nvPr/>
        </p:nvPicPr>
        <p:blipFill>
          <a:blip r:embed="rId3" cstate="print"/>
          <a:srcRect/>
          <a:stretch>
            <a:fillRect/>
          </a:stretch>
        </p:blipFill>
        <p:spPr bwMode="auto">
          <a:xfrm>
            <a:off x="4763" y="0"/>
            <a:ext cx="9134475" cy="6858000"/>
          </a:xfrm>
          <a:prstGeom prst="rect">
            <a:avLst/>
          </a:prstGeom>
          <a:noFill/>
          <a:ln w="9525">
            <a:solidFill>
              <a:schemeClr val="bg1"/>
            </a:solidFill>
            <a:miter lim="800000"/>
            <a:headEnd/>
            <a:tailEnd/>
          </a:ln>
        </p:spPr>
      </p:pic>
      <p:sp>
        <p:nvSpPr>
          <p:cNvPr id="4" name="Title 3"/>
          <p:cNvSpPr>
            <a:spLocks noGrp="1"/>
          </p:cNvSpPr>
          <p:nvPr>
            <p:ph type="title"/>
          </p:nvPr>
        </p:nvSpPr>
        <p:spPr/>
        <p:txBody>
          <a:bodyPr rtlCol="0">
            <a:noAutofit/>
          </a:bodyPr>
          <a:lstStyle/>
          <a:p>
            <a:pPr lvl="2" algn="l" rtl="0">
              <a:spcBef>
                <a:spcPct val="0"/>
              </a:spcBef>
            </a:pPr>
            <a:r>
              <a:rPr lang="en-US" sz="2400" dirty="0">
                <a:solidFill>
                  <a:srgbClr val="FFFFFF"/>
                </a:solidFill>
                <a:latin typeface="Arial Black"/>
                <a:ea typeface="+mn-ea"/>
                <a:cs typeface="+mn-cs"/>
              </a:rPr>
              <a:t>SAP BW 7.3 SPS5 </a:t>
            </a:r>
            <a:r>
              <a:rPr lang="ru-RU" sz="2400" dirty="0">
                <a:solidFill>
                  <a:srgbClr val="FFFFFF"/>
                </a:solidFill>
                <a:latin typeface="Arial Black"/>
                <a:ea typeface="+mn-ea"/>
                <a:cs typeface="+mn-cs"/>
              </a:rPr>
              <a:t>на основе</a:t>
            </a:r>
            <a:r>
              <a:rPr lang="en-US" sz="2400" dirty="0">
                <a:solidFill>
                  <a:srgbClr val="FFFFFF"/>
                </a:solidFill>
                <a:latin typeface="Arial Black"/>
                <a:ea typeface="+mn-ea"/>
                <a:cs typeface="+mn-cs"/>
              </a:rPr>
              <a:t> HANA SPS3</a:t>
            </a:r>
          </a:p>
        </p:txBody>
      </p:sp>
      <p:sp>
        <p:nvSpPr>
          <p:cNvPr id="53250" name="Rectangle 3"/>
          <p:cNvSpPr>
            <a:spLocks noGrp="1" noChangeArrowheads="1"/>
          </p:cNvSpPr>
          <p:nvPr>
            <p:ph type="body" sz="quarter" idx="4294967295"/>
          </p:nvPr>
        </p:nvSpPr>
        <p:spPr>
          <a:xfrm>
            <a:off x="245593" y="1219503"/>
            <a:ext cx="4250208" cy="4866972"/>
          </a:xfrm>
          <a:prstGeom prst="rect">
            <a:avLst/>
          </a:prstGeom>
        </p:spPr>
        <p:txBody>
          <a:bodyPr lIns="71987"/>
          <a:lstStyle/>
          <a:p>
            <a:pPr marL="453949" lvl="2" indent="-226974" fontAlgn="base">
              <a:lnSpc>
                <a:spcPct val="150000"/>
              </a:lnSpc>
              <a:spcAft>
                <a:spcPct val="0"/>
              </a:spcAft>
            </a:pPr>
            <a:r>
              <a:rPr lang="ru-RU" sz="1050" b="1" dirty="0" smtClean="0">
                <a:solidFill>
                  <a:schemeClr val="bg1"/>
                </a:solidFill>
              </a:rPr>
              <a:t>Улучшения в производительности работы отчетности</a:t>
            </a:r>
            <a:endParaRPr lang="en-US" sz="1050" b="1"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Превосходная скорость выполнения запросов, доказанная </a:t>
            </a:r>
            <a:r>
              <a:rPr lang="en-US" sz="1000" dirty="0" smtClean="0">
                <a:solidFill>
                  <a:schemeClr val="bg1"/>
                </a:solidFill>
              </a:rPr>
              <a:t>BWA</a:t>
            </a:r>
            <a:endParaRPr lang="ru-RU" sz="1000"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Снижение времени загрузки данных</a:t>
            </a:r>
          </a:p>
          <a:p>
            <a:pPr marL="631718" lvl="3" indent="-226974" fontAlgn="base">
              <a:lnSpc>
                <a:spcPct val="150000"/>
              </a:lnSpc>
              <a:spcAft>
                <a:spcPct val="0"/>
              </a:spcAft>
              <a:buClr>
                <a:schemeClr val="accent1"/>
              </a:buClr>
            </a:pPr>
            <a:r>
              <a:rPr lang="ru-RU" sz="1000" dirty="0" smtClean="0">
                <a:solidFill>
                  <a:schemeClr val="bg1"/>
                </a:solidFill>
              </a:rPr>
              <a:t>Активация </a:t>
            </a:r>
            <a:r>
              <a:rPr lang="en-US" sz="1000" dirty="0" smtClean="0">
                <a:solidFill>
                  <a:schemeClr val="bg1"/>
                </a:solidFill>
              </a:rPr>
              <a:t>DSO</a:t>
            </a:r>
            <a:r>
              <a:rPr lang="ru-RU" sz="1000" dirty="0" smtClean="0">
                <a:solidFill>
                  <a:schemeClr val="bg1"/>
                </a:solidFill>
              </a:rPr>
              <a:t>-объектов и расчет дельты перенесены в </a:t>
            </a:r>
            <a:r>
              <a:rPr lang="en-US" sz="1000" dirty="0" smtClean="0">
                <a:solidFill>
                  <a:schemeClr val="bg1"/>
                </a:solidFill>
              </a:rPr>
              <a:t>HANA</a:t>
            </a:r>
            <a:r>
              <a:rPr lang="ru-RU" sz="1000" dirty="0" smtClean="0">
                <a:solidFill>
                  <a:schemeClr val="bg1"/>
                </a:solidFill>
              </a:rPr>
              <a:t>. Обработка в </a:t>
            </a:r>
            <a:r>
              <a:rPr lang="en-US" sz="1000" dirty="0" smtClean="0">
                <a:solidFill>
                  <a:schemeClr val="bg1"/>
                </a:solidFill>
              </a:rPr>
              <a:t>7-10 </a:t>
            </a:r>
            <a:r>
              <a:rPr lang="ru-RU" sz="1000" dirty="0" smtClean="0">
                <a:solidFill>
                  <a:schemeClr val="bg1"/>
                </a:solidFill>
              </a:rPr>
              <a:t>раз быстрее</a:t>
            </a:r>
            <a:r>
              <a:rPr lang="en-US" sz="1000" dirty="0" smtClean="0">
                <a:solidFill>
                  <a:schemeClr val="bg1"/>
                </a:solidFill>
              </a:rPr>
              <a:t>.</a:t>
            </a:r>
            <a:endParaRPr lang="ru-RU" sz="1000"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Новые, оптимизированные для</a:t>
            </a:r>
            <a:r>
              <a:rPr lang="en-US" sz="1000" dirty="0" smtClean="0">
                <a:solidFill>
                  <a:schemeClr val="bg1"/>
                </a:solidFill>
              </a:rPr>
              <a:t> In-Memory </a:t>
            </a:r>
            <a:r>
              <a:rPr lang="ru-RU" sz="1000" dirty="0" smtClean="0">
                <a:solidFill>
                  <a:schemeClr val="bg1"/>
                </a:solidFill>
              </a:rPr>
              <a:t>Инфокубы с упрощенным моделированием. В </a:t>
            </a:r>
            <a:r>
              <a:rPr lang="en-US" sz="1000" dirty="0" smtClean="0">
                <a:solidFill>
                  <a:schemeClr val="bg1"/>
                </a:solidFill>
              </a:rPr>
              <a:t>5</a:t>
            </a:r>
            <a:r>
              <a:rPr lang="ru-RU" sz="1000" dirty="0" smtClean="0">
                <a:solidFill>
                  <a:schemeClr val="bg1"/>
                </a:solidFill>
              </a:rPr>
              <a:t> раз быстрее загрузка данных в Инфокубы.</a:t>
            </a:r>
          </a:p>
          <a:p>
            <a:pPr marL="453949" lvl="2" indent="-226974" fontAlgn="base">
              <a:lnSpc>
                <a:spcPct val="150000"/>
              </a:lnSpc>
              <a:spcAft>
                <a:spcPct val="0"/>
              </a:spcAft>
            </a:pPr>
            <a:r>
              <a:rPr lang="ru-RU" sz="1050" b="1" dirty="0" smtClean="0">
                <a:solidFill>
                  <a:schemeClr val="bg1"/>
                </a:solidFill>
              </a:rPr>
              <a:t>Упрощается поддержка</a:t>
            </a:r>
            <a:endParaRPr lang="en-US" sz="1050" b="1"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БД и </a:t>
            </a:r>
            <a:r>
              <a:rPr lang="en-US" sz="1000" dirty="0" smtClean="0">
                <a:solidFill>
                  <a:schemeClr val="bg1"/>
                </a:solidFill>
              </a:rPr>
              <a:t>BWA </a:t>
            </a:r>
            <a:r>
              <a:rPr lang="ru-RU" sz="1000" dirty="0" smtClean="0">
                <a:solidFill>
                  <a:schemeClr val="bg1"/>
                </a:solidFill>
              </a:rPr>
              <a:t>объединяются в одну инстанцию с меньшим </a:t>
            </a:r>
            <a:r>
              <a:rPr lang="en-US" sz="1000" dirty="0" smtClean="0">
                <a:solidFill>
                  <a:schemeClr val="bg1"/>
                </a:solidFill>
              </a:rPr>
              <a:t>TCO</a:t>
            </a:r>
            <a:endParaRPr lang="ru-RU" sz="1000"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Снижение времени в процессах </a:t>
            </a:r>
            <a:r>
              <a:rPr lang="en-US" sz="1000" dirty="0" smtClean="0">
                <a:solidFill>
                  <a:schemeClr val="bg1"/>
                </a:solidFill>
              </a:rPr>
              <a:t>– </a:t>
            </a:r>
            <a:r>
              <a:rPr lang="ru-RU" sz="1000" dirty="0" smtClean="0">
                <a:solidFill>
                  <a:schemeClr val="bg1"/>
                </a:solidFill>
              </a:rPr>
              <a:t>напр</a:t>
            </a:r>
            <a:r>
              <a:rPr lang="en-US" sz="1000" dirty="0" smtClean="0">
                <a:solidFill>
                  <a:schemeClr val="bg1"/>
                </a:solidFill>
              </a:rPr>
              <a:t>.</a:t>
            </a:r>
            <a:r>
              <a:rPr lang="ru-RU" sz="1000" dirty="0" smtClean="0">
                <a:solidFill>
                  <a:schemeClr val="bg1"/>
                </a:solidFill>
              </a:rPr>
              <a:t>, нет расчета агрегатов</a:t>
            </a:r>
            <a:r>
              <a:rPr lang="en-US" sz="1000" dirty="0" smtClean="0">
                <a:solidFill>
                  <a:schemeClr val="bg1"/>
                </a:solidFill>
              </a:rPr>
              <a:t>, </a:t>
            </a:r>
            <a:r>
              <a:rPr lang="ru-RU" sz="1000" dirty="0" smtClean="0">
                <a:solidFill>
                  <a:schemeClr val="bg1"/>
                </a:solidFill>
              </a:rPr>
              <a:t>нет индексирования</a:t>
            </a:r>
            <a:r>
              <a:rPr lang="en-US" sz="1000" dirty="0" smtClean="0">
                <a:solidFill>
                  <a:schemeClr val="bg1"/>
                </a:solidFill>
              </a:rPr>
              <a:t> BWA</a:t>
            </a:r>
            <a:r>
              <a:rPr lang="ru-RU" sz="1000" dirty="0" smtClean="0">
                <a:solidFill>
                  <a:schemeClr val="bg1"/>
                </a:solidFill>
              </a:rPr>
              <a:t>.</a:t>
            </a:r>
          </a:p>
          <a:p>
            <a:pPr marL="631718" lvl="3" indent="-226974" fontAlgn="base">
              <a:lnSpc>
                <a:spcPct val="150000"/>
              </a:lnSpc>
              <a:spcAft>
                <a:spcPct val="0"/>
              </a:spcAft>
              <a:buClr>
                <a:schemeClr val="accent1"/>
              </a:buClr>
            </a:pPr>
            <a:r>
              <a:rPr lang="ru-RU" sz="1000" dirty="0" smtClean="0">
                <a:solidFill>
                  <a:schemeClr val="bg1"/>
                </a:solidFill>
              </a:rPr>
              <a:t>Упрощается администрирование благодаря единому набору инструментов администрирования</a:t>
            </a:r>
          </a:p>
          <a:p>
            <a:pPr marL="631718" lvl="3" indent="-226974" fontAlgn="base">
              <a:lnSpc>
                <a:spcPct val="150000"/>
              </a:lnSpc>
              <a:spcAft>
                <a:spcPct val="0"/>
              </a:spcAft>
              <a:buClr>
                <a:schemeClr val="accent1"/>
              </a:buClr>
            </a:pPr>
            <a:r>
              <a:rPr lang="ru-RU" sz="1000" dirty="0" smtClean="0">
                <a:solidFill>
                  <a:schemeClr val="bg1"/>
                </a:solidFill>
              </a:rPr>
              <a:t>Уменьшение размеров БД благодаря поколоночному принципу хранения и компрессии</a:t>
            </a:r>
            <a:r>
              <a:rPr lang="en-US" sz="1000" dirty="0" smtClean="0">
                <a:solidFill>
                  <a:schemeClr val="bg1"/>
                </a:solidFill>
              </a:rPr>
              <a:t>;</a:t>
            </a:r>
            <a:r>
              <a:rPr lang="ru-RU" sz="1000" dirty="0" smtClean="0">
                <a:solidFill>
                  <a:schemeClr val="bg1"/>
                </a:solidFill>
              </a:rPr>
              <a:t> меньше материализации данных.</a:t>
            </a:r>
            <a:endParaRPr lang="en-US" sz="1000" dirty="0" smtClean="0">
              <a:solidFill>
                <a:schemeClr val="bg1"/>
              </a:solidFill>
            </a:endParaRPr>
          </a:p>
          <a:p>
            <a:pPr marL="631718" lvl="3" indent="-226974">
              <a:lnSpc>
                <a:spcPct val="150000"/>
              </a:lnSpc>
              <a:buClr>
                <a:schemeClr val="accent1"/>
              </a:buClr>
            </a:pPr>
            <a:endParaRPr lang="en-US" sz="1000" dirty="0">
              <a:solidFill>
                <a:schemeClr val="bg1"/>
              </a:solidFill>
            </a:endParaRPr>
          </a:p>
        </p:txBody>
      </p:sp>
      <p:sp>
        <p:nvSpPr>
          <p:cNvPr id="8" name="Rectangle 3"/>
          <p:cNvSpPr>
            <a:spLocks noGrp="1" noChangeArrowheads="1"/>
          </p:cNvSpPr>
          <p:nvPr>
            <p:ph type="body" sz="quarter" idx="4294967295"/>
          </p:nvPr>
        </p:nvSpPr>
        <p:spPr>
          <a:xfrm>
            <a:off x="4569942" y="1236663"/>
            <a:ext cx="4250208" cy="4849812"/>
          </a:xfrm>
          <a:prstGeom prst="rect">
            <a:avLst/>
          </a:prstGeom>
        </p:spPr>
        <p:txBody>
          <a:bodyPr lIns="71987"/>
          <a:lstStyle/>
          <a:p>
            <a:pPr marL="453949" lvl="2" indent="-226974" fontAlgn="base">
              <a:lnSpc>
                <a:spcPct val="150000"/>
              </a:lnSpc>
              <a:spcAft>
                <a:spcPct val="0"/>
              </a:spcAft>
            </a:pPr>
            <a:r>
              <a:rPr lang="ru-RU" sz="1050" b="1" dirty="0" smtClean="0">
                <a:solidFill>
                  <a:schemeClr val="bg1"/>
                </a:solidFill>
              </a:rPr>
              <a:t>Больше гибкости в моделировании и снижение </a:t>
            </a:r>
            <a:r>
              <a:rPr lang="en-US" sz="1050" b="1" dirty="0" smtClean="0">
                <a:solidFill>
                  <a:schemeClr val="bg1"/>
                </a:solidFill>
              </a:rPr>
              <a:t>TCO</a:t>
            </a:r>
          </a:p>
          <a:p>
            <a:pPr marL="631718" lvl="3" indent="-226974" fontAlgn="base">
              <a:lnSpc>
                <a:spcPct val="150000"/>
              </a:lnSpc>
              <a:spcAft>
                <a:spcPct val="0"/>
              </a:spcAft>
              <a:buClr>
                <a:schemeClr val="accent1"/>
              </a:buClr>
            </a:pPr>
            <a:r>
              <a:rPr lang="ru-RU" sz="1000" dirty="0" smtClean="0">
                <a:solidFill>
                  <a:schemeClr val="bg1"/>
                </a:solidFill>
              </a:rPr>
              <a:t>Простое добавление и удаление полей в Инфокубах без перестройки данных</a:t>
            </a:r>
          </a:p>
          <a:p>
            <a:pPr marL="631718" lvl="3" indent="-226974" fontAlgn="base">
              <a:lnSpc>
                <a:spcPct val="150000"/>
              </a:lnSpc>
              <a:spcAft>
                <a:spcPct val="0"/>
              </a:spcAft>
              <a:buClr>
                <a:schemeClr val="accent1"/>
              </a:buClr>
            </a:pPr>
            <a:r>
              <a:rPr lang="ru-RU" sz="1000" dirty="0" smtClean="0">
                <a:solidFill>
                  <a:schemeClr val="bg1"/>
                </a:solidFill>
              </a:rPr>
              <a:t>Сокращение уровней материализации </a:t>
            </a:r>
            <a:r>
              <a:rPr lang="en-US" sz="1000" dirty="0" smtClean="0">
                <a:solidFill>
                  <a:schemeClr val="bg1"/>
                </a:solidFill>
              </a:rPr>
              <a:t>(</a:t>
            </a:r>
            <a:r>
              <a:rPr lang="ru-RU" sz="1000" dirty="0" smtClean="0">
                <a:solidFill>
                  <a:schemeClr val="bg1"/>
                </a:solidFill>
              </a:rPr>
              <a:t>т.е. нет агрегатов</a:t>
            </a:r>
            <a:r>
              <a:rPr lang="en-US" sz="1000" dirty="0" smtClean="0">
                <a:solidFill>
                  <a:schemeClr val="bg1"/>
                </a:solidFill>
              </a:rPr>
              <a:t>)</a:t>
            </a:r>
            <a:endParaRPr lang="ru-RU" sz="1000" dirty="0" smtClean="0">
              <a:solidFill>
                <a:schemeClr val="bg1"/>
              </a:solidFill>
            </a:endParaRPr>
          </a:p>
          <a:p>
            <a:pPr marL="453949" lvl="2" indent="-226974" fontAlgn="base">
              <a:lnSpc>
                <a:spcPct val="150000"/>
              </a:lnSpc>
              <a:spcAft>
                <a:spcPct val="0"/>
              </a:spcAft>
            </a:pPr>
            <a:r>
              <a:rPr lang="ru-RU" sz="1050" b="1" dirty="0" smtClean="0">
                <a:solidFill>
                  <a:schemeClr val="bg1"/>
                </a:solidFill>
              </a:rPr>
              <a:t>Доступ к данным в режиме реального времени</a:t>
            </a:r>
            <a:endParaRPr lang="en-US" sz="1050" b="1"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Потребление в </a:t>
            </a:r>
            <a:r>
              <a:rPr lang="en-US" sz="1000" dirty="0" smtClean="0">
                <a:solidFill>
                  <a:schemeClr val="bg1"/>
                </a:solidFill>
              </a:rPr>
              <a:t>SAP BW</a:t>
            </a:r>
            <a:r>
              <a:rPr lang="ru-RU" sz="1000" dirty="0" smtClean="0">
                <a:solidFill>
                  <a:schemeClr val="bg1"/>
                </a:solidFill>
              </a:rPr>
              <a:t> моделей </a:t>
            </a:r>
            <a:r>
              <a:rPr lang="en-US" sz="1000" dirty="0" smtClean="0">
                <a:solidFill>
                  <a:schemeClr val="bg1"/>
                </a:solidFill>
              </a:rPr>
              <a:t>Analytical Views </a:t>
            </a:r>
            <a:r>
              <a:rPr lang="ru-RU" sz="1000" dirty="0" smtClean="0">
                <a:solidFill>
                  <a:schemeClr val="bg1"/>
                </a:solidFill>
              </a:rPr>
              <a:t>или</a:t>
            </a:r>
            <a:r>
              <a:rPr lang="en-US" sz="1000" dirty="0" smtClean="0">
                <a:solidFill>
                  <a:schemeClr val="bg1"/>
                </a:solidFill>
              </a:rPr>
              <a:t> Calc Views</a:t>
            </a:r>
            <a:r>
              <a:rPr lang="ru-RU" sz="1000" dirty="0" smtClean="0">
                <a:solidFill>
                  <a:schemeClr val="bg1"/>
                </a:solidFill>
              </a:rPr>
              <a:t>, созданных через </a:t>
            </a:r>
            <a:r>
              <a:rPr lang="en-US" sz="1000" dirty="0" smtClean="0">
                <a:solidFill>
                  <a:schemeClr val="bg1"/>
                </a:solidFill>
              </a:rPr>
              <a:t>HANA studio</a:t>
            </a:r>
          </a:p>
          <a:p>
            <a:pPr marL="453949" lvl="2" indent="-226974" fontAlgn="base">
              <a:lnSpc>
                <a:spcPct val="150000"/>
              </a:lnSpc>
              <a:spcAft>
                <a:spcPct val="0"/>
              </a:spcAft>
            </a:pPr>
            <a:r>
              <a:rPr lang="ru-RU" sz="1050" b="1" dirty="0" smtClean="0">
                <a:solidFill>
                  <a:schemeClr val="bg1"/>
                </a:solidFill>
              </a:rPr>
              <a:t>Ускорение функций Планирования</a:t>
            </a:r>
            <a:endParaRPr lang="en-US" sz="1050" b="1"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Ускорение за счет новых функций планирования</a:t>
            </a:r>
            <a:r>
              <a:rPr lang="en-US" sz="1000" dirty="0" smtClean="0">
                <a:solidFill>
                  <a:schemeClr val="bg1"/>
                </a:solidFill>
              </a:rPr>
              <a:t>: Aggregation, Disaggregation, Conversions, Revaluation, Copy, Delete, Set value, Repost, FOX</a:t>
            </a:r>
            <a:endParaRPr lang="ru-RU" sz="1000" dirty="0" smtClean="0">
              <a:solidFill>
                <a:schemeClr val="bg1"/>
              </a:solidFill>
            </a:endParaRPr>
          </a:p>
          <a:p>
            <a:pPr marL="631718" lvl="3" indent="-226974" fontAlgn="base">
              <a:lnSpc>
                <a:spcPct val="150000"/>
              </a:lnSpc>
              <a:spcAft>
                <a:spcPct val="0"/>
              </a:spcAft>
              <a:buClr>
                <a:schemeClr val="accent1"/>
              </a:buClr>
            </a:pPr>
            <a:r>
              <a:rPr lang="ru-RU" sz="1000" dirty="0" smtClean="0">
                <a:solidFill>
                  <a:schemeClr val="bg1"/>
                </a:solidFill>
              </a:rPr>
              <a:t>Ускорение за счет спец. функций анализа плана</a:t>
            </a:r>
            <a:r>
              <a:rPr lang="en-US" sz="1000" dirty="0" smtClean="0">
                <a:solidFill>
                  <a:schemeClr val="bg1"/>
                </a:solidFill>
              </a:rPr>
              <a:t>/</a:t>
            </a:r>
            <a:r>
              <a:rPr lang="ru-RU" sz="1000" dirty="0" smtClean="0">
                <a:solidFill>
                  <a:schemeClr val="bg1"/>
                </a:solidFill>
              </a:rPr>
              <a:t>факта</a:t>
            </a:r>
          </a:p>
          <a:p>
            <a:pPr marL="631718" lvl="3" indent="-226974" fontAlgn="base">
              <a:lnSpc>
                <a:spcPct val="150000"/>
              </a:lnSpc>
              <a:spcAft>
                <a:spcPct val="0"/>
              </a:spcAft>
              <a:buClr>
                <a:schemeClr val="accent1"/>
              </a:buClr>
            </a:pPr>
            <a:r>
              <a:rPr lang="ru-RU" sz="1000" dirty="0" smtClean="0">
                <a:solidFill>
                  <a:schemeClr val="bg1"/>
                </a:solidFill>
              </a:rPr>
              <a:t>Не требуется изменения моделей планирования</a:t>
            </a:r>
            <a:r>
              <a:rPr lang="en-US" sz="1000" dirty="0" smtClean="0">
                <a:solidFill>
                  <a:schemeClr val="bg1"/>
                </a:solidFill>
              </a:rPr>
              <a:t>, </a:t>
            </a:r>
            <a:r>
              <a:rPr lang="ru-RU" sz="1000" dirty="0" smtClean="0">
                <a:solidFill>
                  <a:schemeClr val="bg1"/>
                </a:solidFill>
              </a:rPr>
              <a:t>процессов планирования</a:t>
            </a:r>
            <a:r>
              <a:rPr lang="en-US" sz="1000" dirty="0" smtClean="0">
                <a:solidFill>
                  <a:schemeClr val="bg1"/>
                </a:solidFill>
              </a:rPr>
              <a:t>, </a:t>
            </a:r>
            <a:r>
              <a:rPr lang="en-US" sz="1000" dirty="0" err="1" smtClean="0">
                <a:solidFill>
                  <a:schemeClr val="bg1"/>
                </a:solidFill>
              </a:rPr>
              <a:t>MultiProvider</a:t>
            </a:r>
            <a:r>
              <a:rPr lang="en-US" sz="1000" dirty="0" smtClean="0">
                <a:solidFill>
                  <a:schemeClr val="bg1"/>
                </a:solidFill>
              </a:rPr>
              <a:t>, Queries</a:t>
            </a:r>
            <a:endParaRPr lang="en-US" sz="1000" b="1" dirty="0">
              <a:solidFill>
                <a:schemeClr val="bg1"/>
              </a:solidFill>
            </a:endParaRPr>
          </a:p>
        </p:txBody>
      </p:sp>
      <p:sp>
        <p:nvSpPr>
          <p:cNvPr id="6" name="Rectangle 5"/>
          <p:cNvSpPr/>
          <p:nvPr/>
        </p:nvSpPr>
        <p:spPr>
          <a:xfrm>
            <a:off x="298450" y="6126864"/>
            <a:ext cx="7558514" cy="323149"/>
          </a:xfrm>
          <a:prstGeom prst="rect">
            <a:avLst/>
          </a:prstGeom>
        </p:spPr>
        <p:txBody>
          <a:bodyPr wrap="square" lIns="91425" tIns="45712" rIns="91425" bIns="45712">
            <a:spAutoFit/>
          </a:bodyPr>
          <a:lstStyle/>
          <a:p>
            <a:pPr marL="226974" lvl="1" indent="-225387" defTabSz="457123">
              <a:spcBef>
                <a:spcPct val="75000"/>
              </a:spcBef>
              <a:buClrTx/>
              <a:buSzTx/>
              <a:buNone/>
            </a:pPr>
            <a:r>
              <a:rPr lang="ru-RU" sz="1500" b="1" dirty="0" smtClean="0">
                <a:solidFill>
                  <a:srgbClr val="FF0000"/>
                </a:solidFill>
                <a:sym typeface="Wingdings"/>
              </a:rPr>
              <a:t>Миграция без перевнедрения</a:t>
            </a:r>
            <a:r>
              <a:rPr lang="en-US" sz="1500" b="1" dirty="0" smtClean="0">
                <a:solidFill>
                  <a:srgbClr val="FF0000"/>
                </a:solidFill>
                <a:sym typeface="Wingdings"/>
              </a:rPr>
              <a:t> – </a:t>
            </a:r>
            <a:r>
              <a:rPr lang="ru-RU" sz="1500" b="1" dirty="0" smtClean="0">
                <a:solidFill>
                  <a:srgbClr val="FF0000"/>
                </a:solidFill>
                <a:sym typeface="Wingdings"/>
              </a:rPr>
              <a:t>без разрушения существующих сценариев</a:t>
            </a:r>
            <a:endParaRPr lang="en-US" sz="1500" b="1" dirty="0">
              <a:solidFill>
                <a:srgbClr val="FF0000"/>
              </a:solidFill>
              <a:sym typeface="Wingdings"/>
            </a:endParaRPr>
          </a:p>
        </p:txBody>
      </p:sp>
    </p:spTree>
    <p:extLst>
      <p:ext uri="{BB962C8B-B14F-4D97-AF65-F5344CB8AC3E}">
        <p14:creationId xmlns:p14="http://schemas.microsoft.com/office/powerpoint/2010/main" xmlns="" val="25717926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25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25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25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25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3250">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250">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250">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C:\Users\i812688\Pictures\ForSlides\blackboard.jpg"/>
          <p:cNvPicPr>
            <a:picLocks noChangeAspect="1" noChangeArrowheads="1"/>
          </p:cNvPicPr>
          <p:nvPr/>
        </p:nvPicPr>
        <p:blipFill>
          <a:blip r:embed="rId3" cstate="print"/>
          <a:srcRect/>
          <a:stretch>
            <a:fillRect/>
          </a:stretch>
        </p:blipFill>
        <p:spPr bwMode="auto">
          <a:xfrm>
            <a:off x="4763" y="0"/>
            <a:ext cx="9134475" cy="6858000"/>
          </a:xfrm>
          <a:prstGeom prst="rect">
            <a:avLst/>
          </a:prstGeom>
          <a:noFill/>
          <a:ln w="9525">
            <a:solidFill>
              <a:schemeClr val="bg1"/>
            </a:solidFill>
            <a:miter lim="800000"/>
            <a:headEnd/>
            <a:tailEnd/>
          </a:ln>
        </p:spPr>
      </p:pic>
      <p:sp>
        <p:nvSpPr>
          <p:cNvPr id="129" name="Title 1"/>
          <p:cNvSpPr txBox="1">
            <a:spLocks/>
          </p:cNvSpPr>
          <p:nvPr/>
        </p:nvSpPr>
        <p:spPr>
          <a:xfrm>
            <a:off x="457200" y="274638"/>
            <a:ext cx="8229600" cy="420687"/>
          </a:xfrm>
          <a:prstGeom prst="rect">
            <a:avLst/>
          </a:prstGeom>
        </p:spPr>
        <p:txBody>
          <a:bodyPr/>
          <a:lstStyle/>
          <a:p>
            <a:pPr eaLnBrk="0" hangingPunct="0">
              <a:defRPr/>
            </a:pPr>
            <a:endParaRPr lang="en-US" sz="2200" kern="0" dirty="0">
              <a:solidFill>
                <a:srgbClr val="44697D"/>
              </a:solidFill>
              <a:latin typeface="Arial Black"/>
            </a:endParaRPr>
          </a:p>
        </p:txBody>
      </p:sp>
      <p:sp>
        <p:nvSpPr>
          <p:cNvPr id="48" name="Title 1"/>
          <p:cNvSpPr txBox="1">
            <a:spLocks/>
          </p:cNvSpPr>
          <p:nvPr/>
        </p:nvSpPr>
        <p:spPr>
          <a:xfrm>
            <a:off x="247650" y="201613"/>
            <a:ext cx="8631238" cy="715962"/>
          </a:xfrm>
          <a:prstGeom prst="rect">
            <a:avLst/>
          </a:prstGeom>
        </p:spPr>
        <p:txBody>
          <a:bodyPr/>
          <a:lstStyle/>
          <a:p>
            <a:pPr eaLnBrk="0" hangingPunct="0">
              <a:defRPr/>
            </a:pPr>
            <a:r>
              <a:rPr lang="en-US" sz="2400" kern="0" dirty="0">
                <a:solidFill>
                  <a:srgbClr val="FFFFFF"/>
                </a:solidFill>
                <a:latin typeface="Arial Black"/>
              </a:rPr>
              <a:t>SAP </a:t>
            </a:r>
            <a:r>
              <a:rPr lang="en-US" sz="2400" kern="0" dirty="0" smtClean="0">
                <a:solidFill>
                  <a:srgbClr val="FFFFFF"/>
                </a:solidFill>
                <a:latin typeface="Arial Black"/>
              </a:rPr>
              <a:t>HANA </a:t>
            </a:r>
            <a:r>
              <a:rPr lang="en-US" sz="2400" kern="0" dirty="0">
                <a:solidFill>
                  <a:srgbClr val="FFFFFF"/>
                </a:solidFill>
                <a:latin typeface="Arial Black"/>
              </a:rPr>
              <a:t>– Nirvana</a:t>
            </a:r>
          </a:p>
        </p:txBody>
      </p:sp>
      <p:grpSp>
        <p:nvGrpSpPr>
          <p:cNvPr id="2" name="Group 19"/>
          <p:cNvGrpSpPr>
            <a:grpSpLocks/>
          </p:cNvGrpSpPr>
          <p:nvPr/>
        </p:nvGrpSpPr>
        <p:grpSpPr bwMode="auto">
          <a:xfrm>
            <a:off x="1571625" y="914400"/>
            <a:ext cx="5838825" cy="2808288"/>
            <a:chOff x="275152" y="2982011"/>
            <a:chExt cx="4096080" cy="2206677"/>
          </a:xfrm>
        </p:grpSpPr>
        <p:sp>
          <p:nvSpPr>
            <p:cNvPr id="66567" name="Rectangle 74"/>
            <p:cNvSpPr>
              <a:spLocks noChangeArrowheads="1"/>
            </p:cNvSpPr>
            <p:nvPr/>
          </p:nvSpPr>
          <p:spPr bwMode="auto">
            <a:xfrm>
              <a:off x="275152" y="2997770"/>
              <a:ext cx="1263760" cy="1233967"/>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en-US" sz="2400" b="1">
                  <a:solidFill>
                    <a:srgbClr val="000000"/>
                  </a:solidFill>
                  <a:latin typeface="Comic Sans MS" pitchFamily="66" charset="0"/>
                </a:rPr>
                <a:t>SAP ECC</a:t>
              </a:r>
            </a:p>
          </p:txBody>
        </p:sp>
        <p:sp>
          <p:nvSpPr>
            <p:cNvPr id="66568" name="Rectangle 17"/>
            <p:cNvSpPr>
              <a:spLocks noChangeArrowheads="1"/>
            </p:cNvSpPr>
            <p:nvPr/>
          </p:nvSpPr>
          <p:spPr bwMode="auto">
            <a:xfrm>
              <a:off x="1691312" y="2982011"/>
              <a:ext cx="1263760" cy="1233967"/>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buFont typeface="wingdings" pitchFamily="2" charset="2"/>
                <a:buNone/>
              </a:pPr>
              <a:r>
                <a:rPr lang="en-US" sz="2400" b="1">
                  <a:solidFill>
                    <a:srgbClr val="000000"/>
                  </a:solidFill>
                  <a:latin typeface="Comic Sans MS" pitchFamily="66" charset="0"/>
                </a:rPr>
                <a:t>BW</a:t>
              </a:r>
            </a:p>
          </p:txBody>
        </p:sp>
        <p:sp>
          <p:nvSpPr>
            <p:cNvPr id="66569" name="Rectangle 18"/>
            <p:cNvSpPr>
              <a:spLocks noChangeArrowheads="1"/>
            </p:cNvSpPr>
            <p:nvPr/>
          </p:nvSpPr>
          <p:spPr bwMode="auto">
            <a:xfrm>
              <a:off x="3107472" y="2997770"/>
              <a:ext cx="1263760" cy="1233967"/>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pPr>
              <a:r>
                <a:rPr lang="ru-RU" sz="2400" b="1" dirty="0" smtClean="0">
                  <a:solidFill>
                    <a:srgbClr val="000000"/>
                  </a:solidFill>
                  <a:latin typeface="Comic Sans MS" pitchFamily="66" charset="0"/>
                </a:rPr>
                <a:t>Прило-жения</a:t>
              </a:r>
              <a:endParaRPr lang="en-US" sz="2400" b="1" dirty="0">
                <a:solidFill>
                  <a:srgbClr val="000000"/>
                </a:solidFill>
                <a:latin typeface="Comic Sans MS" pitchFamily="66" charset="0"/>
              </a:endParaRPr>
            </a:p>
          </p:txBody>
        </p:sp>
        <p:sp>
          <p:nvSpPr>
            <p:cNvPr id="66570" name="Rectangle 75"/>
            <p:cNvSpPr>
              <a:spLocks noChangeArrowheads="1"/>
            </p:cNvSpPr>
            <p:nvPr/>
          </p:nvSpPr>
          <p:spPr bwMode="auto">
            <a:xfrm>
              <a:off x="275152" y="4215978"/>
              <a:ext cx="4096080" cy="972710"/>
            </a:xfrm>
            <a:prstGeom prst="rect">
              <a:avLst/>
            </a:prstGeom>
            <a:solidFill>
              <a:srgbClr val="C7E6A4"/>
            </a:solidFill>
            <a:ln w="28575" algn="ctr">
              <a:solidFill>
                <a:srgbClr val="00B050"/>
              </a:solidFill>
              <a:round/>
              <a:headEnd/>
              <a:tailEnd/>
            </a:ln>
          </p:spPr>
          <p:txBody>
            <a:bodyPr anchor="ctr"/>
            <a:lstStyle/>
            <a:p>
              <a:pPr algn="ctr" eaLnBrk="0" hangingPunct="0">
                <a:buClr>
                  <a:srgbClr val="000000"/>
                </a:buClr>
                <a:buSzPct val="80000"/>
                <a:buFont typeface="wingdings" pitchFamily="2" charset="2"/>
                <a:buNone/>
              </a:pPr>
              <a:r>
                <a:rPr lang="en-US" sz="2400" b="1" dirty="0" smtClean="0">
                  <a:solidFill>
                    <a:srgbClr val="000000"/>
                  </a:solidFill>
                  <a:latin typeface="Comic Sans MS" pitchFamily="66" charset="0"/>
                </a:rPr>
                <a:t>HANA</a:t>
              </a:r>
              <a:endParaRPr lang="en-US" sz="2400" b="1" dirty="0">
                <a:solidFill>
                  <a:srgbClr val="000000"/>
                </a:solidFill>
                <a:latin typeface="Comic Sans MS" pitchFamily="66" charset="0"/>
              </a:endParaRPr>
            </a:p>
          </p:txBody>
        </p:sp>
      </p:grpSp>
      <p:sp>
        <p:nvSpPr>
          <p:cNvPr id="66565" name="TextBox 10"/>
          <p:cNvSpPr txBox="1">
            <a:spLocks noChangeArrowheads="1"/>
          </p:cNvSpPr>
          <p:nvPr/>
        </p:nvSpPr>
        <p:spPr bwMode="auto">
          <a:xfrm rot="2207286">
            <a:off x="7461353" y="378331"/>
            <a:ext cx="1915909" cy="584775"/>
          </a:xfrm>
          <a:prstGeom prst="rect">
            <a:avLst/>
          </a:prstGeom>
          <a:noFill/>
          <a:ln w="9525">
            <a:noFill/>
            <a:miter lim="800000"/>
            <a:headEnd/>
            <a:tailEnd/>
          </a:ln>
        </p:spPr>
        <p:txBody>
          <a:bodyPr wrap="none">
            <a:spAutoFit/>
          </a:bodyPr>
          <a:lstStyle/>
          <a:p>
            <a:r>
              <a:rPr lang="ru-RU" sz="3200" b="1" u="sng" dirty="0" smtClean="0">
                <a:solidFill>
                  <a:srgbClr val="FFFFFF"/>
                </a:solidFill>
                <a:latin typeface="Comic Sans MS" pitchFamily="66" charset="0"/>
              </a:rPr>
              <a:t>Будущее</a:t>
            </a:r>
            <a:endParaRPr lang="en-US" sz="3200" b="1" u="sng" dirty="0">
              <a:solidFill>
                <a:srgbClr val="FFFFFF"/>
              </a:solidFill>
              <a:latin typeface="Comic Sans MS" pitchFamily="66" charset="0"/>
            </a:endParaRPr>
          </a:p>
        </p:txBody>
      </p:sp>
      <p:sp>
        <p:nvSpPr>
          <p:cNvPr id="66566" name="Rectangle 11"/>
          <p:cNvSpPr>
            <a:spLocks noChangeArrowheads="1"/>
          </p:cNvSpPr>
          <p:nvPr/>
        </p:nvSpPr>
        <p:spPr bwMode="auto">
          <a:xfrm>
            <a:off x="0" y="4041775"/>
            <a:ext cx="9758363" cy="2569934"/>
          </a:xfrm>
          <a:prstGeom prst="rect">
            <a:avLst/>
          </a:prstGeom>
          <a:noFill/>
          <a:ln w="9525">
            <a:noFill/>
            <a:miter lim="800000"/>
            <a:headEnd/>
            <a:tailEnd/>
          </a:ln>
        </p:spPr>
        <p:txBody>
          <a:bodyPr>
            <a:spAutoFit/>
          </a:bodyPr>
          <a:lstStyle/>
          <a:p>
            <a:pPr marL="157163" indent="-157163">
              <a:spcBef>
                <a:spcPct val="50000"/>
              </a:spcBef>
              <a:buClr>
                <a:srgbClr val="F0AB00"/>
              </a:buClr>
              <a:buSzPct val="80000"/>
            </a:pPr>
            <a:r>
              <a:rPr lang="ru-RU" sz="1400" b="1" dirty="0" smtClean="0">
                <a:solidFill>
                  <a:srgbClr val="FFD1D1"/>
                </a:solidFill>
                <a:latin typeface="Comic Sans MS" pitchFamily="66" charset="0"/>
              </a:rPr>
              <a:t>Шаг</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4 – </a:t>
            </a:r>
            <a:r>
              <a:rPr lang="ru-RU" sz="1400" b="1" dirty="0" smtClean="0">
                <a:solidFill>
                  <a:srgbClr val="FFD1D1"/>
                </a:solidFill>
                <a:latin typeface="Comic Sans MS" pitchFamily="66" charset="0"/>
              </a:rPr>
              <a:t>Новые приложения</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Новые приложения</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расширяют ядро </a:t>
            </a:r>
            <a:r>
              <a:rPr lang="de-DE" sz="1400" b="1" dirty="0" smtClean="0">
                <a:solidFill>
                  <a:srgbClr val="FFD1D1"/>
                </a:solidFill>
                <a:latin typeface="Comic Sans MS" pitchFamily="66" charset="0"/>
              </a:rPr>
              <a:t>business </a:t>
            </a:r>
            <a:r>
              <a:rPr lang="de-DE" sz="1400" b="1" dirty="0">
                <a:solidFill>
                  <a:srgbClr val="FFD1D1"/>
                </a:solidFill>
                <a:latin typeface="Comic Sans MS" pitchFamily="66" charset="0"/>
              </a:rPr>
              <a:t>suite </a:t>
            </a:r>
            <a:r>
              <a:rPr lang="ru-RU" sz="1400" b="1" dirty="0" smtClean="0">
                <a:solidFill>
                  <a:srgbClr val="FFD1D1"/>
                </a:solidFill>
                <a:latin typeface="Comic Sans MS" pitchFamily="66" charset="0"/>
              </a:rPr>
              <a:t>новыми возможностями</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Новые приложения делегируют ресурсоемкие операции в ядро вычислений в памяти</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Операционные данные из новых приложений мгновенно доступны для анализа</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 real time</a:t>
            </a:r>
          </a:p>
          <a:p>
            <a:pPr marL="157163" indent="-157163">
              <a:spcBef>
                <a:spcPct val="50000"/>
              </a:spcBef>
              <a:buClr>
                <a:srgbClr val="F0AB00"/>
              </a:buClr>
              <a:buSzPct val="80000"/>
            </a:pPr>
            <a:r>
              <a:rPr lang="ru-RU" sz="1400" b="1" dirty="0" smtClean="0">
                <a:solidFill>
                  <a:srgbClr val="FFD1D1"/>
                </a:solidFill>
                <a:latin typeface="Comic Sans MS" pitchFamily="66" charset="0"/>
              </a:rPr>
              <a:t>Шаг</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5 – </a:t>
            </a:r>
            <a:r>
              <a:rPr lang="ru-RU" sz="1400" b="1" dirty="0" smtClean="0">
                <a:solidFill>
                  <a:srgbClr val="FFD1D1"/>
                </a:solidFill>
                <a:latin typeface="Comic Sans MS" pitchFamily="66" charset="0"/>
              </a:rPr>
              <a:t>Консолидация платформы</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Все приложения</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(ERP </a:t>
            </a:r>
            <a:r>
              <a:rPr lang="ru-RU" sz="1400" b="1" dirty="0" smtClean="0">
                <a:solidFill>
                  <a:srgbClr val="FFD1D1"/>
                </a:solidFill>
                <a:latin typeface="Comic Sans MS" pitchFamily="66" charset="0"/>
              </a:rPr>
              <a:t>и</a:t>
            </a:r>
            <a:r>
              <a:rPr lang="de-DE" sz="1400" b="1" dirty="0" smtClean="0">
                <a:solidFill>
                  <a:srgbClr val="FFD1D1"/>
                </a:solidFill>
                <a:latin typeface="Comic Sans MS" pitchFamily="66" charset="0"/>
              </a:rPr>
              <a:t> </a:t>
            </a:r>
            <a:r>
              <a:rPr lang="de-DE" sz="1400" b="1" dirty="0">
                <a:solidFill>
                  <a:srgbClr val="FFD1D1"/>
                </a:solidFill>
                <a:latin typeface="Comic Sans MS" pitchFamily="66" charset="0"/>
              </a:rPr>
              <a:t>BW) </a:t>
            </a:r>
            <a:r>
              <a:rPr lang="ru-RU" sz="1400" b="1" dirty="0" smtClean="0">
                <a:solidFill>
                  <a:srgbClr val="FFD1D1"/>
                </a:solidFill>
                <a:latin typeface="Comic Sans MS" pitchFamily="66" charset="0"/>
              </a:rPr>
              <a:t>работают на данных, расположенных в памяти</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ru-RU" sz="1400" b="1" dirty="0" smtClean="0">
                <a:solidFill>
                  <a:srgbClr val="FFD1D1"/>
                </a:solidFill>
                <a:latin typeface="Comic Sans MS" pitchFamily="66" charset="0"/>
              </a:rPr>
              <a:t>Аналитика и учетные системы работают на данных в режиме реального времени</a:t>
            </a:r>
            <a:endParaRPr lang="de-DE" sz="1400" b="1" dirty="0">
              <a:solidFill>
                <a:srgbClr val="FFD1D1"/>
              </a:solidFill>
              <a:latin typeface="Comic Sans MS" pitchFamily="66" charset="0"/>
            </a:endParaRPr>
          </a:p>
          <a:p>
            <a:pPr marL="157163" indent="-157163">
              <a:spcBef>
                <a:spcPct val="50000"/>
              </a:spcBef>
              <a:buClr>
                <a:schemeClr val="tx2"/>
              </a:buClr>
              <a:buSzPct val="100000"/>
              <a:buFont typeface="wingdings" pitchFamily="2" charset="2"/>
              <a:buChar char="§"/>
            </a:pPr>
            <a:r>
              <a:rPr lang="en-US" sz="1400" b="1" dirty="0" smtClean="0">
                <a:solidFill>
                  <a:srgbClr val="FFD1D1"/>
                </a:solidFill>
                <a:latin typeface="Comic Sans MS" pitchFamily="66" charset="0"/>
              </a:rPr>
              <a:t>HANA</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обрабатывает все транзакции</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трансформации</a:t>
            </a:r>
            <a:r>
              <a:rPr lang="de-DE" sz="1400" b="1" dirty="0" smtClean="0">
                <a:solidFill>
                  <a:srgbClr val="FFD1D1"/>
                </a:solidFill>
                <a:latin typeface="Comic Sans MS" pitchFamily="66" charset="0"/>
              </a:rPr>
              <a:t>, </a:t>
            </a:r>
            <a:r>
              <a:rPr lang="ru-RU" sz="1400" b="1" dirty="0" smtClean="0">
                <a:solidFill>
                  <a:srgbClr val="FFD1D1"/>
                </a:solidFill>
                <a:latin typeface="Comic Sans MS" pitchFamily="66" charset="0"/>
              </a:rPr>
              <a:t>и сложную обработку данных</a:t>
            </a:r>
            <a:endParaRPr lang="en-US" sz="1400" b="1" dirty="0">
              <a:solidFill>
                <a:srgbClr val="FFD1D1"/>
              </a:solidFill>
              <a:latin typeface="Comic Sans MS" pitchFamily="66"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txBox="1">
            <a:spLocks/>
          </p:cNvSpPr>
          <p:nvPr/>
        </p:nvSpPr>
        <p:spPr>
          <a:xfrm>
            <a:off x="159171" y="1499183"/>
            <a:ext cx="5643070" cy="3530017"/>
          </a:xfrm>
          <a:prstGeom prst="rect">
            <a:avLst/>
          </a:prstGeom>
        </p:spPr>
        <p:txBody>
          <a:bodyPr/>
          <a:lstStyle/>
          <a:p>
            <a:pPr marL="341313" lvl="3" indent="-341313">
              <a:spcBef>
                <a:spcPts val="600"/>
              </a:spcBef>
              <a:buClr>
                <a:schemeClr val="accent2"/>
              </a:buClr>
              <a:buSzPct val="100000"/>
              <a:buFont typeface="Wingdings" pitchFamily="2" charset="2"/>
              <a:buChar char="n"/>
              <a:defRPr/>
            </a:pPr>
            <a:r>
              <a:rPr lang="ru-RU" sz="2000" dirty="0" smtClean="0">
                <a:solidFill>
                  <a:schemeClr val="tx1">
                    <a:lumMod val="75000"/>
                    <a:lumOff val="25000"/>
                  </a:schemeClr>
                </a:solidFill>
                <a:sym typeface="Wingdings" pitchFamily="2" charset="2"/>
              </a:rPr>
              <a:t>Уже </a:t>
            </a:r>
            <a:r>
              <a:rPr lang="en-US" sz="2000" dirty="0" smtClean="0">
                <a:solidFill>
                  <a:schemeClr val="tx1">
                    <a:lumMod val="75000"/>
                    <a:lumOff val="25000"/>
                  </a:schemeClr>
                </a:solidFill>
                <a:sym typeface="Wingdings" pitchFamily="2" charset="2"/>
              </a:rPr>
              <a:t>80 </a:t>
            </a:r>
            <a:r>
              <a:rPr lang="ru-RU" sz="2000" dirty="0" smtClean="0">
                <a:solidFill>
                  <a:schemeClr val="tx1">
                    <a:lumMod val="75000"/>
                    <a:lumOff val="25000"/>
                  </a:schemeClr>
                </a:solidFill>
                <a:sym typeface="Wingdings" pitchFamily="2" charset="2"/>
              </a:rPr>
              <a:t>клиентов </a:t>
            </a:r>
            <a:r>
              <a:rPr lang="en-US" sz="2000" dirty="0" smtClean="0">
                <a:solidFill>
                  <a:schemeClr val="tx1">
                    <a:lumMod val="75000"/>
                    <a:lumOff val="25000"/>
                  </a:schemeClr>
                </a:solidFill>
                <a:sym typeface="Wingdings" pitchFamily="2" charset="2"/>
              </a:rPr>
              <a:t>SAP HANA (</a:t>
            </a:r>
            <a:r>
              <a:rPr lang="ru-RU" sz="2000" dirty="0" smtClean="0">
                <a:solidFill>
                  <a:schemeClr val="tx1">
                    <a:lumMod val="75000"/>
                    <a:lumOff val="25000"/>
                  </a:schemeClr>
                </a:solidFill>
                <a:sym typeface="Wingdings" pitchFamily="2" charset="2"/>
              </a:rPr>
              <a:t>в т.ч. в проектах по внеднению)</a:t>
            </a:r>
            <a:endParaRPr lang="en-US" sz="2000" dirty="0" smtClean="0">
              <a:solidFill>
                <a:schemeClr val="tx1">
                  <a:lumMod val="75000"/>
                  <a:lumOff val="25000"/>
                </a:schemeClr>
              </a:solidFill>
              <a:sym typeface="Wingdings" pitchFamily="2" charset="2"/>
            </a:endParaRPr>
          </a:p>
          <a:p>
            <a:pPr marL="341313" lvl="3" indent="-341313">
              <a:spcBef>
                <a:spcPts val="600"/>
              </a:spcBef>
              <a:buClr>
                <a:schemeClr val="accent2"/>
              </a:buClr>
              <a:buSzPct val="100000"/>
              <a:buFont typeface="Wingdings" pitchFamily="2" charset="2"/>
              <a:buChar char="n"/>
              <a:defRPr/>
            </a:pPr>
            <a:r>
              <a:rPr lang="en-US" sz="2000" dirty="0" smtClean="0">
                <a:solidFill>
                  <a:schemeClr val="tx1">
                    <a:lumMod val="75000"/>
                    <a:lumOff val="25000"/>
                  </a:schemeClr>
                </a:solidFill>
                <a:sym typeface="Wingdings" pitchFamily="2" charset="2"/>
              </a:rPr>
              <a:t>SAP HANA </a:t>
            </a:r>
            <a:r>
              <a:rPr lang="ru-RU" sz="2000" dirty="0" smtClean="0">
                <a:solidFill>
                  <a:schemeClr val="tx1">
                    <a:lumMod val="75000"/>
                    <a:lumOff val="25000"/>
                  </a:schemeClr>
                </a:solidFill>
                <a:sym typeface="Wingdings" pitchFamily="2" charset="2"/>
              </a:rPr>
              <a:t>является флагманом в передовой </a:t>
            </a:r>
            <a:r>
              <a:rPr lang="en-US" sz="2000" dirty="0" smtClean="0">
                <a:solidFill>
                  <a:schemeClr val="tx1">
                    <a:lumMod val="75000"/>
                    <a:lumOff val="25000"/>
                  </a:schemeClr>
                </a:solidFill>
                <a:sym typeface="Wingdings" pitchFamily="2" charset="2"/>
              </a:rPr>
              <a:t>in-memory </a:t>
            </a:r>
            <a:r>
              <a:rPr lang="ru-RU" sz="2000" dirty="0" smtClean="0">
                <a:solidFill>
                  <a:schemeClr val="tx1">
                    <a:lumMod val="75000"/>
                    <a:lumOff val="25000"/>
                  </a:schemeClr>
                </a:solidFill>
                <a:sym typeface="Wingdings" pitchFamily="2" charset="2"/>
              </a:rPr>
              <a:t>стратегии </a:t>
            </a:r>
            <a:r>
              <a:rPr lang="en-US" sz="2000" dirty="0" smtClean="0">
                <a:solidFill>
                  <a:schemeClr val="tx1">
                    <a:lumMod val="75000"/>
                    <a:lumOff val="25000"/>
                  </a:schemeClr>
                </a:solidFill>
                <a:sym typeface="Wingdings" pitchFamily="2" charset="2"/>
              </a:rPr>
              <a:t>SAP</a:t>
            </a:r>
          </a:p>
          <a:p>
            <a:pPr marL="341313" lvl="3" indent="-341313">
              <a:spcBef>
                <a:spcPts val="600"/>
              </a:spcBef>
              <a:buClr>
                <a:schemeClr val="accent2"/>
              </a:buClr>
              <a:buSzPct val="100000"/>
              <a:buFont typeface="Wingdings" pitchFamily="2" charset="2"/>
              <a:buChar char="n"/>
              <a:defRPr/>
            </a:pPr>
            <a:r>
              <a:rPr lang="ru-RU" sz="2000" dirty="0" smtClean="0">
                <a:solidFill>
                  <a:schemeClr val="tx1">
                    <a:lumMod val="75000"/>
                    <a:lumOff val="25000"/>
                  </a:schemeClr>
                </a:solidFill>
                <a:sym typeface="Wingdings" pitchFamily="2" charset="2"/>
              </a:rPr>
              <a:t>Будьте впереди конкурентов- начните с принятия решений в реальном времени вместе с </a:t>
            </a:r>
            <a:r>
              <a:rPr lang="en-US" sz="2000" dirty="0" smtClean="0">
                <a:solidFill>
                  <a:schemeClr val="tx1">
                    <a:lumMod val="75000"/>
                    <a:lumOff val="25000"/>
                  </a:schemeClr>
                </a:solidFill>
                <a:sym typeface="Wingdings" pitchFamily="2" charset="2"/>
              </a:rPr>
              <a:t>SAP HANA </a:t>
            </a:r>
            <a:r>
              <a:rPr lang="ru-RU" sz="2000" dirty="0" smtClean="0">
                <a:solidFill>
                  <a:schemeClr val="tx1">
                    <a:lumMod val="75000"/>
                    <a:lumOff val="25000"/>
                  </a:schemeClr>
                </a:solidFill>
                <a:sym typeface="Wingdings" pitchFamily="2" charset="2"/>
              </a:rPr>
              <a:t>сейчас</a:t>
            </a:r>
            <a:endParaRPr lang="en-US" sz="2000" dirty="0" smtClean="0">
              <a:solidFill>
                <a:schemeClr val="tx1">
                  <a:lumMod val="75000"/>
                  <a:lumOff val="25000"/>
                </a:schemeClr>
              </a:solidFill>
              <a:sym typeface="Wingdings" pitchFamily="2" charset="2"/>
            </a:endParaRPr>
          </a:p>
          <a:p>
            <a:pPr marL="341313" lvl="3" indent="-341313">
              <a:spcBef>
                <a:spcPts val="600"/>
              </a:spcBef>
              <a:buClr>
                <a:schemeClr val="accent2"/>
              </a:buClr>
              <a:buSzPct val="100000"/>
              <a:buFont typeface="Wingdings" pitchFamily="2" charset="2"/>
              <a:buChar char="n"/>
              <a:defRPr/>
            </a:pPr>
            <a:r>
              <a:rPr lang="ru-RU" sz="2000" dirty="0" smtClean="0">
                <a:solidFill>
                  <a:schemeClr val="tx1">
                    <a:lumMod val="75000"/>
                    <a:lumOff val="25000"/>
                  </a:schemeClr>
                </a:solidFill>
                <a:sym typeface="Wingdings" pitchFamily="2" charset="2"/>
              </a:rPr>
              <a:t>Более </a:t>
            </a:r>
            <a:r>
              <a:rPr lang="en-US" sz="2000" dirty="0" smtClean="0">
                <a:solidFill>
                  <a:schemeClr val="tx1">
                    <a:lumMod val="75000"/>
                    <a:lumOff val="25000"/>
                  </a:schemeClr>
                </a:solidFill>
                <a:sym typeface="Wingdings" pitchFamily="2" charset="2"/>
              </a:rPr>
              <a:t>1000 </a:t>
            </a:r>
            <a:r>
              <a:rPr lang="ru-RU" sz="2000" dirty="0" smtClean="0">
                <a:solidFill>
                  <a:schemeClr val="tx1">
                    <a:lumMod val="75000"/>
                    <a:lumOff val="25000"/>
                  </a:schemeClr>
                </a:solidFill>
                <a:sym typeface="Wingdings" pitchFamily="2" charset="2"/>
              </a:rPr>
              <a:t>передовых компаний интересуются </a:t>
            </a:r>
            <a:r>
              <a:rPr lang="en-US" sz="2000" dirty="0" smtClean="0">
                <a:solidFill>
                  <a:schemeClr val="tx1">
                    <a:lumMod val="75000"/>
                    <a:lumOff val="25000"/>
                  </a:schemeClr>
                </a:solidFill>
                <a:sym typeface="Wingdings" pitchFamily="2" charset="2"/>
              </a:rPr>
              <a:t>SAP HANA – </a:t>
            </a:r>
            <a:r>
              <a:rPr lang="ru-RU" sz="2000" dirty="0" smtClean="0">
                <a:solidFill>
                  <a:schemeClr val="tx1">
                    <a:lumMod val="75000"/>
                    <a:lumOff val="25000"/>
                  </a:schemeClr>
                </a:solidFill>
                <a:sym typeface="Wingdings" pitchFamily="2" charset="2"/>
              </a:rPr>
              <a:t>будьте среди первых для качествено нового улучшения</a:t>
            </a:r>
            <a:endParaRPr kumimoji="0" lang="en-US" sz="2800" b="0" i="0" u="none" strike="noStrike" kern="0" cap="none" spc="0" normalizeH="0" baseline="0" noProof="0" dirty="0">
              <a:ln>
                <a:noFill/>
              </a:ln>
              <a:solidFill>
                <a:srgbClr val="000000"/>
              </a:solidFill>
              <a:effectLst/>
              <a:uLnTx/>
              <a:uFillTx/>
              <a:latin typeface="+mj-lt"/>
              <a:ea typeface="Arial Unicode MS" pitchFamily="34" charset="-128"/>
              <a:cs typeface="Arial Unicode MS" pitchFamily="34" charset="-128"/>
            </a:endParaRPr>
          </a:p>
        </p:txBody>
      </p:sp>
      <p:pic>
        <p:nvPicPr>
          <p:cNvPr id="12" name="Picture 5"/>
          <p:cNvPicPr>
            <a:picLocks noChangeAspect="1" noChangeArrowheads="1"/>
          </p:cNvPicPr>
          <p:nvPr/>
        </p:nvPicPr>
        <p:blipFill>
          <a:blip r:embed="rId3" cstate="print"/>
          <a:srcRect/>
          <a:stretch>
            <a:fillRect/>
          </a:stretch>
        </p:blipFill>
        <p:spPr bwMode="auto">
          <a:xfrm>
            <a:off x="5802241" y="1320562"/>
            <a:ext cx="3000092" cy="2986758"/>
          </a:xfrm>
          <a:prstGeom prst="rect">
            <a:avLst/>
          </a:prstGeom>
          <a:noFill/>
          <a:ln w="9525">
            <a:noFill/>
            <a:miter lim="800000"/>
            <a:headEnd/>
            <a:tailEnd/>
          </a:ln>
        </p:spPr>
      </p:pic>
      <p:sp>
        <p:nvSpPr>
          <p:cNvPr id="7" name="Title 4"/>
          <p:cNvSpPr>
            <a:spLocks noGrp="1"/>
          </p:cNvSpPr>
          <p:nvPr>
            <p:ph type="title"/>
          </p:nvPr>
        </p:nvSpPr>
        <p:spPr>
          <a:xfrm>
            <a:off x="324000" y="324000"/>
            <a:ext cx="8496000" cy="756000"/>
          </a:xfrm>
        </p:spPr>
        <p:txBody>
          <a:bodyPr/>
          <a:lstStyle/>
          <a:p>
            <a:pPr marL="0" marR="0" lvl="1" indent="0" defTabSz="914400" rtl="0" eaLnBrk="0" fontAlgn="base" latinLnBrk="0" hangingPunct="0">
              <a:lnSpc>
                <a:spcPct val="100000"/>
              </a:lnSpc>
              <a:spcBef>
                <a:spcPct val="0"/>
              </a:spcBef>
              <a:spcAft>
                <a:spcPct val="0"/>
              </a:spcAft>
              <a:tabLst/>
              <a:defRPr/>
            </a:pPr>
            <a:r>
              <a:rPr lang="ru-RU" sz="2400" b="1" kern="1200" dirty="0" smtClean="0">
                <a:solidFill>
                  <a:srgbClr val="666666"/>
                </a:solidFill>
                <a:latin typeface="Arial"/>
              </a:rPr>
              <a:t>Начинайте получать выгоды от </a:t>
            </a:r>
            <a:r>
              <a:rPr lang="en-US" sz="2400" b="1" kern="1200" dirty="0" smtClean="0">
                <a:solidFill>
                  <a:srgbClr val="666666"/>
                </a:solidFill>
                <a:latin typeface="Arial"/>
              </a:rPr>
              <a:t>in-memory </a:t>
            </a:r>
            <a:r>
              <a:rPr lang="ru-RU" sz="2400" b="1" kern="1200" dirty="0" smtClean="0">
                <a:solidFill>
                  <a:srgbClr val="666666"/>
                </a:solidFill>
                <a:latin typeface="Arial"/>
              </a:rPr>
              <a:t>сейчас</a:t>
            </a:r>
            <a:endParaRPr lang="en-US" dirty="0" smtClean="0"/>
          </a:p>
        </p:txBody>
      </p:sp>
    </p:spTree>
    <p:extLst>
      <p:ext uri="{BB962C8B-B14F-4D97-AF65-F5344CB8AC3E}">
        <p14:creationId xmlns="" xmlns:p14="http://schemas.microsoft.com/office/powerpoint/2010/main" val="18006818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ctrTitle"/>
          </p:nvPr>
        </p:nvSpPr>
        <p:spPr>
          <a:xfrm>
            <a:off x="323850" y="2444750"/>
            <a:ext cx="8496300" cy="738188"/>
          </a:xfrm>
        </p:spPr>
        <p:txBody>
          <a:bodyPr/>
          <a:lstStyle/>
          <a:p>
            <a:pPr eaLnBrk="1" hangingPunct="1"/>
            <a:r>
              <a:rPr lang="ru-RU" smtClean="0"/>
              <a:t>Спасибо</a:t>
            </a:r>
            <a:r>
              <a:rPr lang="en-US" smtClean="0"/>
              <a:t>!</a:t>
            </a:r>
          </a:p>
        </p:txBody>
      </p:sp>
      <p:sp>
        <p:nvSpPr>
          <p:cNvPr id="31747" name="Text Placeholder 2"/>
          <p:cNvSpPr>
            <a:spLocks noGrp="1"/>
          </p:cNvSpPr>
          <p:nvPr>
            <p:ph type="body" sz="quarter" idx="10"/>
          </p:nvPr>
        </p:nvSpPr>
        <p:spPr>
          <a:xfrm>
            <a:off x="323850" y="4603750"/>
            <a:ext cx="8496300" cy="1477963"/>
          </a:xfrm>
        </p:spPr>
        <p:txBody>
          <a:bodyPr/>
          <a:lstStyle/>
          <a:p>
            <a:pPr eaLnBrk="1" hangingPunct="1">
              <a:spcBef>
                <a:spcPct val="0"/>
              </a:spcBef>
            </a:pPr>
            <a:endParaRPr lang="en-US" dirty="0" smtClean="0"/>
          </a:p>
          <a:p>
            <a:pPr eaLnBrk="1" hangingPunct="1">
              <a:spcBef>
                <a:spcPct val="0"/>
              </a:spcBef>
            </a:pPr>
            <a:r>
              <a:rPr lang="ru-RU" dirty="0" smtClean="0"/>
              <a:t>Чиженко Михаил, </a:t>
            </a:r>
          </a:p>
          <a:p>
            <a:pPr>
              <a:spcBef>
                <a:spcPct val="0"/>
              </a:spcBef>
            </a:pPr>
            <a:r>
              <a:rPr lang="ru-RU" dirty="0" smtClean="0"/>
              <a:t>руководитель направления бизнес-аналитики , SAP СНГ </a:t>
            </a:r>
            <a:r>
              <a:rPr lang="en-US" dirty="0" smtClean="0">
                <a:hlinkClick r:id="rId3"/>
              </a:rPr>
              <a:t>mikhail.chizhenko@sap.com</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000" y="324000"/>
            <a:ext cx="3481881" cy="756000"/>
          </a:xfrm>
        </p:spPr>
        <p:txBody>
          <a:bodyPr/>
          <a:lstStyle/>
          <a:p>
            <a:pPr algn="l" defTabSz="914400">
              <a:spcBef>
                <a:spcPts val="0"/>
              </a:spcBef>
              <a:buNone/>
            </a:pPr>
            <a:r>
              <a:rPr lang="ru-RU" sz="2400" b="1" i="0" dirty="0" smtClean="0">
                <a:solidFill>
                  <a:srgbClr val="666666"/>
                </a:solidFill>
                <a:latin typeface="Arial"/>
                <a:ea typeface="+mj-ea"/>
                <a:cs typeface="+mj-cs"/>
              </a:rPr>
              <a:t>Реальное время  </a:t>
            </a:r>
            <a:r>
              <a:rPr lang="en-US" sz="2400" b="1" i="0" dirty="0" smtClean="0">
                <a:solidFill>
                  <a:srgbClr val="666666"/>
                </a:solidFill>
                <a:latin typeface="Arial"/>
                <a:ea typeface="+mj-ea"/>
                <a:cs typeface="+mj-cs"/>
              </a:rPr>
              <a:t/>
            </a:r>
            <a:br>
              <a:rPr lang="en-US" sz="2400" b="1" i="0" dirty="0" smtClean="0">
                <a:solidFill>
                  <a:srgbClr val="666666"/>
                </a:solidFill>
                <a:latin typeface="Arial"/>
                <a:ea typeface="+mj-ea"/>
                <a:cs typeface="+mj-cs"/>
              </a:rPr>
            </a:br>
            <a:r>
              <a:rPr lang="ru-RU" sz="2400" b="1" i="0" dirty="0" smtClean="0">
                <a:solidFill>
                  <a:srgbClr val="666666"/>
                </a:solidFill>
                <a:latin typeface="Arial"/>
                <a:ea typeface="+mj-ea"/>
                <a:cs typeface="+mj-cs"/>
              </a:rPr>
              <a:t>Реальная жизнь</a:t>
            </a:r>
            <a:endParaRPr lang="ru-RU" sz="2400" b="1" i="0" dirty="0">
              <a:solidFill>
                <a:srgbClr val="666666"/>
              </a:solidFill>
              <a:latin typeface="Arial"/>
              <a:ea typeface="+mj-ea"/>
              <a:cs typeface="+mj-cs"/>
            </a:endParaRPr>
          </a:p>
        </p:txBody>
      </p:sp>
      <p:sp>
        <p:nvSpPr>
          <p:cNvPr id="4" name="Text Placeholder 3"/>
          <p:cNvSpPr>
            <a:spLocks noGrp="1"/>
          </p:cNvSpPr>
          <p:nvPr>
            <p:ph type="body" sz="quarter" idx="11"/>
          </p:nvPr>
        </p:nvSpPr>
        <p:spPr/>
        <p:txBody>
          <a:bodyPr/>
          <a:lstStyle/>
          <a:p>
            <a:pPr marL="179388" indent="-179388" algn="l" defTabSz="914400">
              <a:spcBef>
                <a:spcPts val="1620"/>
              </a:spcBef>
              <a:buClr>
                <a:srgbClr val="000000"/>
              </a:buClr>
              <a:buFont typeface="Arial"/>
              <a:buChar char="•"/>
            </a:pPr>
            <a:r>
              <a:rPr lang="ru-RU" sz="1800" b="1" i="0" dirty="0" smtClean="0">
                <a:solidFill>
                  <a:srgbClr val="000000"/>
                </a:solidFill>
                <a:latin typeface="Arial"/>
                <a:ea typeface="+mn-ea"/>
                <a:cs typeface="+mn-cs"/>
              </a:rPr>
              <a:t>анализ в режиме реального времени</a:t>
            </a:r>
          </a:p>
          <a:p>
            <a:pPr marL="179388" indent="-179388" algn="l" defTabSz="914400">
              <a:spcBef>
                <a:spcPts val="1620"/>
              </a:spcBef>
              <a:buClr>
                <a:srgbClr val="000000"/>
              </a:buClr>
              <a:buFont typeface="Arial"/>
              <a:buChar char="•"/>
            </a:pPr>
            <a:r>
              <a:rPr lang="ru-RU" sz="1800" b="1" i="0" dirty="0" smtClean="0">
                <a:solidFill>
                  <a:srgbClr val="000000"/>
                </a:solidFill>
                <a:latin typeface="Arial"/>
                <a:ea typeface="+mn-ea"/>
                <a:cs typeface="+mn-cs"/>
              </a:rPr>
              <a:t>обработка информации </a:t>
            </a:r>
            <a:br>
              <a:rPr lang="ru-RU" sz="1800" b="1" i="0" dirty="0" smtClean="0">
                <a:solidFill>
                  <a:srgbClr val="000000"/>
                </a:solidFill>
                <a:latin typeface="Arial"/>
                <a:ea typeface="+mn-ea"/>
                <a:cs typeface="+mn-cs"/>
              </a:rPr>
            </a:br>
            <a:r>
              <a:rPr lang="ru-RU" sz="1800" b="1" i="0" dirty="0" smtClean="0">
                <a:solidFill>
                  <a:srgbClr val="000000"/>
                </a:solidFill>
                <a:latin typeface="Arial"/>
                <a:ea typeface="+mn-ea"/>
                <a:cs typeface="+mn-cs"/>
              </a:rPr>
              <a:t>в режиме реального времени</a:t>
            </a:r>
          </a:p>
          <a:p>
            <a:pPr marL="179388" indent="-179388" algn="l" defTabSz="914400">
              <a:spcBef>
                <a:spcPts val="1620"/>
              </a:spcBef>
              <a:buClr>
                <a:srgbClr val="000000"/>
              </a:buClr>
              <a:buFont typeface="Arial"/>
              <a:buChar char="•"/>
            </a:pPr>
            <a:r>
              <a:rPr lang="ru-RU" sz="1800" b="1" i="0" dirty="0" smtClean="0">
                <a:solidFill>
                  <a:srgbClr val="000000"/>
                </a:solidFill>
                <a:latin typeface="Arial"/>
                <a:ea typeface="+mn-ea"/>
                <a:cs typeface="+mn-cs"/>
              </a:rPr>
              <a:t>принятие решений в режиме реального времени</a:t>
            </a:r>
          </a:p>
          <a:p>
            <a:pPr marL="179388" indent="-179388" algn="l" defTabSz="914400">
              <a:spcBef>
                <a:spcPts val="1620"/>
              </a:spcBef>
              <a:buClr>
                <a:srgbClr val="000000"/>
              </a:buClr>
              <a:buFont typeface="Arial"/>
              <a:buChar char="•"/>
            </a:pPr>
            <a:r>
              <a:rPr lang="ru-RU" sz="1800" b="1" i="0" dirty="0" smtClean="0">
                <a:solidFill>
                  <a:srgbClr val="000000"/>
                </a:solidFill>
                <a:latin typeface="Arial"/>
                <a:ea typeface="+mn-ea"/>
                <a:cs typeface="+mn-cs"/>
              </a:rPr>
              <a:t>реализация принятых решений </a:t>
            </a:r>
            <a:br>
              <a:rPr lang="ru-RU" sz="1800" b="1" i="0" dirty="0" smtClean="0">
                <a:solidFill>
                  <a:srgbClr val="000000"/>
                </a:solidFill>
                <a:latin typeface="Arial"/>
                <a:ea typeface="+mn-ea"/>
                <a:cs typeface="+mn-cs"/>
              </a:rPr>
            </a:br>
            <a:r>
              <a:rPr lang="ru-RU" sz="1800" b="1" i="0" dirty="0" smtClean="0">
                <a:solidFill>
                  <a:srgbClr val="000000"/>
                </a:solidFill>
                <a:latin typeface="Arial"/>
                <a:ea typeface="+mn-ea"/>
                <a:cs typeface="+mn-cs"/>
              </a:rPr>
              <a:t>в режиме реального времени</a:t>
            </a:r>
            <a:endParaRPr lang="ru-RU" sz="1800" b="1" i="0" dirty="0">
              <a:solidFill>
                <a:srgbClr val="000000"/>
              </a:solidFill>
              <a:latin typeface="Arial"/>
              <a:ea typeface="+mn-ea"/>
              <a:cs typeface="+mn-cs"/>
            </a:endParaRPr>
          </a:p>
        </p:txBody>
      </p:sp>
      <p:pic>
        <p:nvPicPr>
          <p:cNvPr id="63490" name="Picture 2" descr="C:\Users\D053146\Documents\CoE\_44599399_childwalk_long_spl.jpg"/>
          <p:cNvPicPr>
            <a:picLocks noChangeAspect="1" noChangeArrowheads="1"/>
          </p:cNvPicPr>
          <p:nvPr/>
        </p:nvPicPr>
        <p:blipFill>
          <a:blip r:embed="rId3" cstate="print"/>
          <a:srcRect/>
          <a:stretch>
            <a:fillRect/>
          </a:stretch>
        </p:blipFill>
        <p:spPr bwMode="auto">
          <a:xfrm>
            <a:off x="348821" y="1319856"/>
            <a:ext cx="3778335" cy="4714560"/>
          </a:xfrm>
          <a:prstGeom prst="rect">
            <a:avLst/>
          </a:prstGeom>
          <a:noFill/>
        </p:spPr>
      </p:pic>
      <p:sp>
        <p:nvSpPr>
          <p:cNvPr id="6" name="Title 1"/>
          <p:cNvSpPr txBox="1">
            <a:spLocks/>
          </p:cNvSpPr>
          <p:nvPr/>
        </p:nvSpPr>
        <p:spPr bwMode="gray">
          <a:xfrm>
            <a:off x="3966391" y="302403"/>
            <a:ext cx="4263208"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ru-RU" sz="2400" b="1" i="0" u="none" strike="noStrike" cap="none" spc="0" baseline="0" smtClean="0">
                <a:solidFill>
                  <a:srgbClr val="666666"/>
                </a:solidFill>
                <a:effectLst/>
                <a:latin typeface="Arial"/>
                <a:ea typeface="+mj-ea"/>
                <a:cs typeface="+mj-cs"/>
              </a:rPr>
              <a:t>Бизнес в реальном времени: почему бы нет?</a:t>
            </a:r>
            <a:endParaRPr lang="ru-RU" sz="2400" b="1" i="0" u="none" strike="noStrike" cap="none" spc="0" baseline="0">
              <a:solidFill>
                <a:srgbClr val="666666"/>
              </a:solidFill>
              <a:effectLst/>
              <a:latin typeface="Arial"/>
              <a:ea typeface="+mj-ea"/>
              <a:cs typeface="+mj-cs"/>
            </a:endParaRPr>
          </a:p>
        </p:txBody>
      </p:sp>
      <p:sp>
        <p:nvSpPr>
          <p:cNvPr id="7" name="Title 1"/>
          <p:cNvSpPr txBox="1">
            <a:spLocks/>
          </p:cNvSpPr>
          <p:nvPr/>
        </p:nvSpPr>
        <p:spPr bwMode="gray">
          <a:xfrm>
            <a:off x="4598931" y="5266955"/>
            <a:ext cx="2736147" cy="756000"/>
          </a:xfrm>
          <a:prstGeom prst="rect">
            <a:avLst/>
          </a:prstGeom>
        </p:spPr>
        <p:txBody>
          <a:bodyPr vert="horz" lIns="0" tIns="0" rIns="0" bIns="0" rtlCol="0" anchor="ctr" anchorCtr="0">
            <a:noAutofit/>
          </a:bodyPr>
          <a:lstStyle/>
          <a:p>
            <a:pPr marL="0" marR="0" indent="0" algn="l" defTabSz="914400">
              <a:lnSpc>
                <a:spcPct val="100000"/>
              </a:lnSpc>
              <a:spcBef>
                <a:spcPts val="0"/>
              </a:spcBef>
              <a:spcAft>
                <a:spcPts val="0"/>
              </a:spcAft>
              <a:buNone/>
            </a:pPr>
            <a:r>
              <a:rPr lang="ru-RU" sz="2400" b="1" i="0" u="none" strike="noStrike" cap="none" spc="0" baseline="0" smtClean="0">
                <a:solidFill>
                  <a:srgbClr val="666666"/>
                </a:solidFill>
                <a:effectLst/>
                <a:latin typeface="Arial"/>
                <a:ea typeface="+mj-ea"/>
                <a:cs typeface="+mj-cs"/>
                <a:hlinkClick r:id="rId4"/>
              </a:rPr>
              <a:t>Зачем ждать?</a:t>
            </a:r>
            <a:endParaRPr lang="ru-RU" sz="2400" b="1" i="0" u="none" strike="noStrike" cap="none" spc="0" baseline="0">
              <a:solidFill>
                <a:srgbClr val="666666"/>
              </a:solidFill>
              <a:effectLst/>
              <a:latin typeface="Arial"/>
              <a:ea typeface="+mj-ea"/>
              <a:cs typeface="+mj-cs"/>
              <a:hlinkClick r:id="rId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box(in)">
                                      <p:cBhvr>
                                        <p:cTn id="12" dur="1000"/>
                                        <p:tgtEl>
                                          <p:spTgt spid="63490"/>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ox(in)">
                                      <p:cBhvr>
                                        <p:cTn id="17" dur="10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box(in)">
                                      <p:cBhvr>
                                        <p:cTn id="22" dur="10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box(in)">
                                      <p:cBhvr>
                                        <p:cTn id="27" dur="10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box(in)">
                                      <p:cBhvr>
                                        <p:cTn id="32" dur="10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bwMode="gray">
          <a:xfrm>
            <a:off x="604800" y="1724025"/>
            <a:ext cx="7967700" cy="3952875"/>
          </a:xfrm>
        </p:spPr>
        <p:txBody>
          <a:bodyPr/>
          <a:lstStyle/>
          <a:p>
            <a:pPr marL="347472" indent="-347472" algn="l" defTabSz="914400">
              <a:spcBef>
                <a:spcPts val="1620"/>
              </a:spcBef>
              <a:buSzPct val="100000"/>
              <a:buFont typeface="Arial"/>
              <a:buAutoNum type="arabicPeriod"/>
            </a:pPr>
            <a:r>
              <a:rPr lang="en-US" sz="2400" b="1" i="0" dirty="0" err="1" smtClean="0">
                <a:solidFill>
                  <a:srgbClr val="666666"/>
                </a:solidFill>
                <a:latin typeface="Arial"/>
                <a:ea typeface="+mn-ea"/>
                <a:cs typeface="+mn-cs"/>
              </a:rPr>
              <a:t>Технология</a:t>
            </a:r>
            <a:r>
              <a:rPr lang="en-US" sz="2400" b="1" i="0" dirty="0" smtClean="0">
                <a:solidFill>
                  <a:srgbClr val="666666"/>
                </a:solidFill>
                <a:latin typeface="Arial"/>
                <a:ea typeface="+mn-ea"/>
                <a:cs typeface="+mn-cs"/>
              </a:rPr>
              <a:t> </a:t>
            </a:r>
            <a:r>
              <a:rPr lang="ru-RU" sz="2400" b="1" i="0" dirty="0" smtClean="0">
                <a:solidFill>
                  <a:srgbClr val="666666"/>
                </a:solidFill>
                <a:latin typeface="Arial"/>
                <a:ea typeface="+mn-ea"/>
                <a:cs typeface="+mn-cs"/>
              </a:rPr>
              <a:t>вычислений в оперативной памяти от </a:t>
            </a:r>
            <a:r>
              <a:rPr lang="en-US" sz="2400" b="1" i="0" dirty="0" smtClean="0">
                <a:solidFill>
                  <a:srgbClr val="666666"/>
                </a:solidFill>
                <a:latin typeface="Arial"/>
                <a:ea typeface="+mn-ea"/>
                <a:cs typeface="+mn-cs"/>
              </a:rPr>
              <a:t>SAP</a:t>
            </a:r>
          </a:p>
          <a:p>
            <a:pPr marL="347472" indent="-347472" algn="l" defTabSz="914400">
              <a:spcBef>
                <a:spcPts val="1620"/>
              </a:spcBef>
              <a:buSzPct val="100000"/>
              <a:buFont typeface="Arial"/>
              <a:buAutoNum type="arabicPeriod"/>
            </a:pPr>
            <a:r>
              <a:rPr lang="ru-RU" sz="2400" b="1" i="0" dirty="0" smtClean="0">
                <a:solidFill>
                  <a:srgbClr val="CCCCCC"/>
                </a:solidFill>
                <a:latin typeface="Arial"/>
                <a:ea typeface="+mn-ea"/>
                <a:cs typeface="+mn-cs"/>
              </a:rPr>
              <a:t>П</a:t>
            </a:r>
            <a:r>
              <a:rPr lang="en-US" sz="2400" b="1" i="0" dirty="0" err="1" smtClean="0">
                <a:solidFill>
                  <a:srgbClr val="CCCCCC"/>
                </a:solidFill>
                <a:latin typeface="Arial"/>
                <a:ea typeface="+mn-ea"/>
                <a:cs typeface="+mn-cs"/>
              </a:rPr>
              <a:t>реимущества</a:t>
            </a:r>
            <a:r>
              <a:rPr lang="ru-RU" sz="2400" b="1" i="0" dirty="0" smtClean="0">
                <a:solidFill>
                  <a:srgbClr val="CCCCCC"/>
                </a:solidFill>
                <a:latin typeface="Arial"/>
                <a:ea typeface="+mn-ea"/>
                <a:cs typeface="+mn-cs"/>
              </a:rPr>
              <a:t> технологии </a:t>
            </a:r>
            <a:r>
              <a:rPr lang="en-US" sz="2400" b="1" i="0" dirty="0" smtClean="0">
                <a:solidFill>
                  <a:srgbClr val="CCCCCC"/>
                </a:solidFill>
                <a:latin typeface="Arial"/>
                <a:ea typeface="+mn-ea"/>
                <a:cs typeface="+mn-cs"/>
              </a:rPr>
              <a:t>SAP</a:t>
            </a:r>
            <a:endParaRPr lang="en-US" sz="2400" b="1" i="0" dirty="0">
              <a:solidFill>
                <a:srgbClr val="CCCCCC"/>
              </a:solidFill>
              <a:latin typeface="Arial"/>
              <a:ea typeface="+mn-ea"/>
              <a:cs typeface="+mn-cs"/>
            </a:endParaRPr>
          </a:p>
          <a:p>
            <a:pPr marL="347472" indent="-347472" algn="l" defTabSz="914400">
              <a:spcBef>
                <a:spcPts val="1620"/>
              </a:spcBef>
              <a:buSzPct val="100000"/>
              <a:buFont typeface="Arial"/>
              <a:buAutoNum type="arabicPeriod"/>
            </a:pPr>
            <a:r>
              <a:rPr lang="ru-RU" dirty="0" smtClean="0">
                <a:solidFill>
                  <a:srgbClr val="CCCCCC"/>
                </a:solidFill>
                <a:latin typeface="Arial"/>
              </a:rPr>
              <a:t>Решения</a:t>
            </a:r>
            <a:r>
              <a:rPr lang="en-US" sz="2400" b="1" i="0" dirty="0" smtClean="0">
                <a:solidFill>
                  <a:srgbClr val="CCCCCC"/>
                </a:solidFill>
                <a:latin typeface="Arial"/>
                <a:ea typeface="+mn-ea"/>
                <a:cs typeface="+mn-cs"/>
              </a:rPr>
              <a:t> </a:t>
            </a:r>
            <a:r>
              <a:rPr lang="en-US" sz="2400" b="1" i="0" dirty="0">
                <a:solidFill>
                  <a:srgbClr val="CCCCCC"/>
                </a:solidFill>
                <a:latin typeface="Arial"/>
                <a:ea typeface="+mn-ea"/>
                <a:cs typeface="+mn-cs"/>
              </a:rPr>
              <a:t>SAP </a:t>
            </a:r>
            <a:r>
              <a:rPr lang="en-US" sz="2400" b="1" i="0" dirty="0" err="1">
                <a:solidFill>
                  <a:srgbClr val="CCCCCC"/>
                </a:solidFill>
                <a:latin typeface="Arial"/>
                <a:ea typeface="+mn-ea"/>
                <a:cs typeface="+mn-cs"/>
              </a:rPr>
              <a:t>для</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вычислений</a:t>
            </a:r>
            <a:r>
              <a:rPr lang="en-US" sz="2400" b="1" i="0" dirty="0">
                <a:solidFill>
                  <a:srgbClr val="CCCCCC"/>
                </a:solidFill>
                <a:latin typeface="Arial"/>
                <a:ea typeface="+mn-ea"/>
                <a:cs typeface="+mn-cs"/>
              </a:rPr>
              <a:t> в </a:t>
            </a:r>
            <a:r>
              <a:rPr lang="en-US" sz="2400" b="1" i="0" dirty="0" err="1">
                <a:solidFill>
                  <a:srgbClr val="CCCCCC"/>
                </a:solidFill>
                <a:latin typeface="Arial"/>
                <a:ea typeface="+mn-ea"/>
                <a:cs typeface="+mn-cs"/>
              </a:rPr>
              <a:t>оперативной</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памяти</a:t>
            </a:r>
            <a:endParaRPr lang="en-US" sz="2400" b="1" i="0" dirty="0">
              <a:solidFill>
                <a:srgbClr val="CCCCCC"/>
              </a:solidFill>
              <a:latin typeface="Arial"/>
              <a:ea typeface="+mn-ea"/>
              <a:cs typeface="+mn-cs"/>
            </a:endParaRPr>
          </a:p>
        </p:txBody>
      </p:sp>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2047875" y="3929063"/>
            <a:ext cx="3990975" cy="523220"/>
          </a:xfrm>
          <a:prstGeom prst="rect">
            <a:avLst/>
          </a:prstGeom>
          <a:noFill/>
          <a:ln w="9525">
            <a:noFill/>
            <a:miter lim="800000"/>
            <a:headEnd/>
            <a:tailEnd/>
          </a:ln>
        </p:spPr>
        <p:txBody>
          <a:bodyPr wrap="square">
            <a:spAutoFit/>
          </a:bodyPr>
          <a:lstStyle/>
          <a:p>
            <a:r>
              <a:rPr lang="ru-RU" sz="2800" b="1" dirty="0" smtClean="0">
                <a:solidFill>
                  <a:srgbClr val="FFFFFF"/>
                </a:solidFill>
                <a:ea typeface="Arial Unicode MS" pitchFamily="34" charset="-128"/>
              </a:rPr>
              <a:t>Интеграция данных</a:t>
            </a:r>
            <a:r>
              <a:rPr lang="en-US" sz="2800" b="1" dirty="0" smtClean="0">
                <a:solidFill>
                  <a:srgbClr val="FFFFFF"/>
                </a:solidFill>
                <a:ea typeface="Arial Unicode MS" pitchFamily="34" charset="-128"/>
              </a:rPr>
              <a:t> </a:t>
            </a:r>
            <a:endParaRPr lang="en-US" sz="2800" b="1" dirty="0">
              <a:solidFill>
                <a:srgbClr val="FFFFFF"/>
              </a:solidFill>
              <a:cs typeface="Arial" pitchFamily="34" charset="0"/>
            </a:endParaRPr>
          </a:p>
        </p:txBody>
      </p:sp>
      <p:sp>
        <p:nvSpPr>
          <p:cNvPr id="11" name="Rectangle 10"/>
          <p:cNvSpPr>
            <a:spLocks noChangeArrowheads="1"/>
          </p:cNvSpPr>
          <p:nvPr/>
        </p:nvSpPr>
        <p:spPr bwMode="auto">
          <a:xfrm>
            <a:off x="406400" y="4864100"/>
            <a:ext cx="2651125" cy="954107"/>
          </a:xfrm>
          <a:prstGeom prst="rect">
            <a:avLst/>
          </a:prstGeom>
          <a:noFill/>
          <a:ln w="9525">
            <a:noFill/>
            <a:miter lim="800000"/>
            <a:headEnd/>
            <a:tailEnd/>
          </a:ln>
        </p:spPr>
        <p:txBody>
          <a:bodyPr wrap="square">
            <a:spAutoFit/>
          </a:bodyPr>
          <a:lstStyle/>
          <a:p>
            <a:r>
              <a:rPr lang="ru-RU" sz="2800" b="1" dirty="0" smtClean="0">
                <a:solidFill>
                  <a:srgbClr val="FFFFFF"/>
                </a:solidFill>
                <a:ea typeface="Arial Unicode MS" pitchFamily="34" charset="-128"/>
              </a:rPr>
              <a:t>Управление качеством</a:t>
            </a:r>
            <a:endParaRPr lang="en-US" sz="2800" b="1" dirty="0">
              <a:solidFill>
                <a:srgbClr val="FFFFFF"/>
              </a:solidFill>
              <a:cs typeface="Arial" pitchFamily="34" charset="0"/>
            </a:endParaRPr>
          </a:p>
        </p:txBody>
      </p:sp>
      <p:sp>
        <p:nvSpPr>
          <p:cNvPr id="12" name="Rectangle 11"/>
          <p:cNvSpPr>
            <a:spLocks noChangeArrowheads="1"/>
          </p:cNvSpPr>
          <p:nvPr/>
        </p:nvSpPr>
        <p:spPr bwMode="auto">
          <a:xfrm>
            <a:off x="3389313" y="4660900"/>
            <a:ext cx="4478337" cy="954107"/>
          </a:xfrm>
          <a:prstGeom prst="rect">
            <a:avLst/>
          </a:prstGeom>
          <a:noFill/>
          <a:ln w="9525">
            <a:noFill/>
            <a:miter lim="800000"/>
            <a:headEnd/>
            <a:tailEnd/>
          </a:ln>
        </p:spPr>
        <p:txBody>
          <a:bodyPr wrap="square">
            <a:spAutoFit/>
          </a:bodyPr>
          <a:lstStyle/>
          <a:p>
            <a:r>
              <a:rPr lang="ru-RU" sz="2800" b="1" dirty="0" smtClean="0">
                <a:solidFill>
                  <a:srgbClr val="FFFFFF"/>
                </a:solidFill>
                <a:ea typeface="Arial Unicode MS" pitchFamily="34" charset="-128"/>
              </a:rPr>
              <a:t>Управление основными данными</a:t>
            </a:r>
            <a:endParaRPr lang="en-US" sz="2800" b="1" dirty="0">
              <a:solidFill>
                <a:srgbClr val="FFFFFF"/>
              </a:solidFill>
              <a:cs typeface="Arial" pitchFamily="34" charset="0"/>
            </a:endParaRPr>
          </a:p>
        </p:txBody>
      </p:sp>
      <p:sp>
        <p:nvSpPr>
          <p:cNvPr id="13" name="Rectangle 12"/>
          <p:cNvSpPr>
            <a:spLocks noChangeArrowheads="1"/>
          </p:cNvSpPr>
          <p:nvPr/>
        </p:nvSpPr>
        <p:spPr bwMode="auto">
          <a:xfrm>
            <a:off x="6075363" y="3735388"/>
            <a:ext cx="2744787" cy="954107"/>
          </a:xfrm>
          <a:prstGeom prst="rect">
            <a:avLst/>
          </a:prstGeom>
          <a:noFill/>
          <a:ln w="9525">
            <a:noFill/>
            <a:miter lim="800000"/>
            <a:headEnd/>
            <a:tailEnd/>
          </a:ln>
        </p:spPr>
        <p:txBody>
          <a:bodyPr wrap="square">
            <a:spAutoFit/>
          </a:bodyPr>
          <a:lstStyle/>
          <a:p>
            <a:r>
              <a:rPr lang="ru-RU" sz="2800" b="1" dirty="0" smtClean="0">
                <a:solidFill>
                  <a:srgbClr val="FFFFFF"/>
                </a:solidFill>
                <a:ea typeface="Arial Unicode MS" pitchFamily="34" charset="-128"/>
              </a:rPr>
              <a:t>Управление контентом</a:t>
            </a:r>
            <a:endParaRPr lang="en-US" sz="2800" b="1" dirty="0">
              <a:solidFill>
                <a:srgbClr val="FFFFFF"/>
              </a:solidFill>
              <a:cs typeface="Arial" pitchFamily="34" charset="0"/>
            </a:endParaRPr>
          </a:p>
        </p:txBody>
      </p:sp>
      <p:sp>
        <p:nvSpPr>
          <p:cNvPr id="15" name="Rectangle 14"/>
          <p:cNvSpPr>
            <a:spLocks noChangeArrowheads="1"/>
          </p:cNvSpPr>
          <p:nvPr/>
        </p:nvSpPr>
        <p:spPr bwMode="auto">
          <a:xfrm>
            <a:off x="577850" y="3194050"/>
            <a:ext cx="2249462" cy="523220"/>
          </a:xfrm>
          <a:prstGeom prst="rect">
            <a:avLst/>
          </a:prstGeom>
          <a:noFill/>
          <a:ln w="9525">
            <a:noFill/>
            <a:miter lim="800000"/>
            <a:headEnd/>
            <a:tailEnd/>
          </a:ln>
        </p:spPr>
        <p:txBody>
          <a:bodyPr wrap="none">
            <a:spAutoFit/>
          </a:bodyPr>
          <a:lstStyle/>
          <a:p>
            <a:r>
              <a:rPr lang="ru-RU" sz="2800" b="1" dirty="0" smtClean="0">
                <a:solidFill>
                  <a:srgbClr val="FFFFFF"/>
                </a:solidFill>
                <a:ea typeface="Arial Unicode MS" pitchFamily="34" charset="-128"/>
              </a:rPr>
              <a:t>Отчетность</a:t>
            </a:r>
            <a:endParaRPr lang="en-US" sz="2800" b="1" dirty="0">
              <a:solidFill>
                <a:srgbClr val="FFFFFF"/>
              </a:solidFill>
              <a:cs typeface="Arial" pitchFamily="34" charset="0"/>
            </a:endParaRPr>
          </a:p>
        </p:txBody>
      </p:sp>
      <p:sp>
        <p:nvSpPr>
          <p:cNvPr id="16" name="Rectangle 15"/>
          <p:cNvSpPr>
            <a:spLocks noChangeArrowheads="1"/>
          </p:cNvSpPr>
          <p:nvPr/>
        </p:nvSpPr>
        <p:spPr bwMode="auto">
          <a:xfrm>
            <a:off x="1819275" y="2071688"/>
            <a:ext cx="3366691" cy="523220"/>
          </a:xfrm>
          <a:prstGeom prst="rect">
            <a:avLst/>
          </a:prstGeom>
          <a:noFill/>
          <a:ln w="9525">
            <a:noFill/>
            <a:miter lim="800000"/>
            <a:headEnd/>
            <a:tailEnd/>
          </a:ln>
        </p:spPr>
        <p:txBody>
          <a:bodyPr wrap="none">
            <a:spAutoFit/>
          </a:bodyPr>
          <a:lstStyle/>
          <a:p>
            <a:r>
              <a:rPr lang="en-US" sz="2800" b="1" dirty="0" smtClean="0">
                <a:solidFill>
                  <a:srgbClr val="FFFFFF"/>
                </a:solidFill>
                <a:ea typeface="Arial Unicode MS" pitchFamily="34" charset="-128"/>
              </a:rPr>
              <a:t>KPI </a:t>
            </a:r>
            <a:r>
              <a:rPr lang="en-US" sz="2800" b="1" dirty="0">
                <a:solidFill>
                  <a:srgbClr val="FFFFFF"/>
                </a:solidFill>
                <a:ea typeface="Arial Unicode MS" pitchFamily="34" charset="-128"/>
              </a:rPr>
              <a:t>/ </a:t>
            </a:r>
            <a:r>
              <a:rPr lang="ru-RU" sz="2800" b="1" dirty="0" smtClean="0">
                <a:solidFill>
                  <a:srgbClr val="FFFFFF"/>
                </a:solidFill>
                <a:ea typeface="Arial Unicode MS" pitchFamily="34" charset="-128"/>
              </a:rPr>
              <a:t>Инфопанели</a:t>
            </a:r>
            <a:endParaRPr lang="en-US" sz="2800" b="1" dirty="0">
              <a:solidFill>
                <a:srgbClr val="FFFFFF"/>
              </a:solidFill>
              <a:cs typeface="Arial" pitchFamily="34" charset="0"/>
            </a:endParaRPr>
          </a:p>
        </p:txBody>
      </p:sp>
      <p:sp>
        <p:nvSpPr>
          <p:cNvPr id="17" name="Rectangle 16"/>
          <p:cNvSpPr>
            <a:spLocks noChangeArrowheads="1"/>
          </p:cNvSpPr>
          <p:nvPr/>
        </p:nvSpPr>
        <p:spPr bwMode="auto">
          <a:xfrm>
            <a:off x="4032250" y="3114675"/>
            <a:ext cx="1487908" cy="523220"/>
          </a:xfrm>
          <a:prstGeom prst="rect">
            <a:avLst/>
          </a:prstGeom>
          <a:noFill/>
          <a:ln w="9525">
            <a:noFill/>
            <a:miter lim="800000"/>
            <a:headEnd/>
            <a:tailEnd/>
          </a:ln>
        </p:spPr>
        <p:txBody>
          <a:bodyPr wrap="none">
            <a:spAutoFit/>
          </a:bodyPr>
          <a:lstStyle/>
          <a:p>
            <a:r>
              <a:rPr lang="ru-RU" sz="2800" b="1" dirty="0" smtClean="0">
                <a:solidFill>
                  <a:srgbClr val="FFFFFF"/>
                </a:solidFill>
                <a:ea typeface="Arial Unicode MS" pitchFamily="34" charset="-128"/>
              </a:rPr>
              <a:t>Анализ</a:t>
            </a:r>
            <a:endParaRPr lang="en-US" sz="2800" b="1" dirty="0">
              <a:solidFill>
                <a:srgbClr val="FFFFFF"/>
              </a:solidFill>
              <a:cs typeface="Arial" pitchFamily="34" charset="0"/>
            </a:endParaRPr>
          </a:p>
        </p:txBody>
      </p:sp>
      <p:sp>
        <p:nvSpPr>
          <p:cNvPr id="18" name="Rectangle 17"/>
          <p:cNvSpPr>
            <a:spLocks noChangeArrowheads="1"/>
          </p:cNvSpPr>
          <p:nvPr/>
        </p:nvSpPr>
        <p:spPr bwMode="auto">
          <a:xfrm>
            <a:off x="301625" y="939800"/>
            <a:ext cx="5619872" cy="523220"/>
          </a:xfrm>
          <a:prstGeom prst="rect">
            <a:avLst/>
          </a:prstGeom>
          <a:noFill/>
          <a:ln w="9525">
            <a:noFill/>
            <a:miter lim="800000"/>
            <a:headEnd/>
            <a:tailEnd/>
          </a:ln>
        </p:spPr>
        <p:txBody>
          <a:bodyPr wrap="none">
            <a:spAutoFit/>
          </a:bodyPr>
          <a:lstStyle/>
          <a:p>
            <a:r>
              <a:rPr lang="ru-RU" sz="2800" b="1" dirty="0" smtClean="0">
                <a:solidFill>
                  <a:srgbClr val="FFFFFF"/>
                </a:solidFill>
                <a:ea typeface="Arial Unicode MS" pitchFamily="34" charset="-128"/>
              </a:rPr>
              <a:t>Управление Эффективностью</a:t>
            </a:r>
            <a:endParaRPr lang="en-US" sz="2800" b="1" dirty="0">
              <a:solidFill>
                <a:srgbClr val="FFFFFF"/>
              </a:solidFill>
              <a:cs typeface="Arial" pitchFamily="34" charset="0"/>
            </a:endParaRPr>
          </a:p>
        </p:txBody>
      </p:sp>
      <p:sp>
        <p:nvSpPr>
          <p:cNvPr id="19" name="Rectangle 18"/>
          <p:cNvSpPr>
            <a:spLocks noChangeArrowheads="1"/>
          </p:cNvSpPr>
          <p:nvPr/>
        </p:nvSpPr>
        <p:spPr bwMode="auto">
          <a:xfrm>
            <a:off x="6038849" y="1412875"/>
            <a:ext cx="2943225" cy="954107"/>
          </a:xfrm>
          <a:prstGeom prst="rect">
            <a:avLst/>
          </a:prstGeom>
          <a:noFill/>
          <a:ln w="9525">
            <a:noFill/>
            <a:miter lim="800000"/>
            <a:headEnd/>
            <a:tailEnd/>
          </a:ln>
        </p:spPr>
        <p:txBody>
          <a:bodyPr wrap="square">
            <a:spAutoFit/>
          </a:bodyPr>
          <a:lstStyle/>
          <a:p>
            <a:r>
              <a:rPr lang="ru-RU" sz="2800" b="1" dirty="0" smtClean="0">
                <a:solidFill>
                  <a:srgbClr val="FFFFFF"/>
                </a:solidFill>
                <a:ea typeface="Arial Unicode MS" pitchFamily="34" charset="-128"/>
              </a:rPr>
              <a:t>Управление рисками</a:t>
            </a:r>
            <a:endParaRPr lang="en-US" sz="2800" b="1" dirty="0">
              <a:solidFill>
                <a:srgbClr val="FFFFFF"/>
              </a:solidFill>
              <a:cs typeface="Arial" pitchFamily="34" charset="0"/>
            </a:endParaRPr>
          </a:p>
        </p:txBody>
      </p:sp>
      <p:sp>
        <p:nvSpPr>
          <p:cNvPr id="20" name="Rectangle 19"/>
          <p:cNvSpPr>
            <a:spLocks noChangeArrowheads="1"/>
          </p:cNvSpPr>
          <p:nvPr/>
        </p:nvSpPr>
        <p:spPr bwMode="auto">
          <a:xfrm>
            <a:off x="5618163" y="2419350"/>
            <a:ext cx="2868221" cy="954107"/>
          </a:xfrm>
          <a:prstGeom prst="rect">
            <a:avLst/>
          </a:prstGeom>
          <a:noFill/>
          <a:ln w="9525">
            <a:noFill/>
            <a:miter lim="800000"/>
            <a:headEnd/>
            <a:tailEnd/>
          </a:ln>
        </p:spPr>
        <p:txBody>
          <a:bodyPr wrap="none">
            <a:spAutoFit/>
          </a:bodyPr>
          <a:lstStyle/>
          <a:p>
            <a:r>
              <a:rPr lang="ru-RU" sz="2800" b="1" dirty="0" smtClean="0">
                <a:solidFill>
                  <a:srgbClr val="FFFFFF"/>
                </a:solidFill>
                <a:ea typeface="Arial Unicode MS" pitchFamily="34" charset="-128"/>
              </a:rPr>
              <a:t>Исследование </a:t>
            </a:r>
          </a:p>
          <a:p>
            <a:r>
              <a:rPr lang="ru-RU" sz="2800" b="1" dirty="0" smtClean="0">
                <a:solidFill>
                  <a:srgbClr val="FFFFFF"/>
                </a:solidFill>
                <a:ea typeface="Arial Unicode MS" pitchFamily="34" charset="-128"/>
              </a:rPr>
              <a:t>данных</a:t>
            </a:r>
            <a:endParaRPr lang="en-US" sz="2800" b="1" dirty="0">
              <a:solidFill>
                <a:srgbClr val="FFFFFF"/>
              </a:solidFill>
              <a:cs typeface="Arial" pitchFamily="34" charset="0"/>
            </a:endParaRPr>
          </a:p>
        </p:txBody>
      </p:sp>
      <p:sp>
        <p:nvSpPr>
          <p:cNvPr id="21" name="Title 20"/>
          <p:cNvSpPr>
            <a:spLocks noGrp="1"/>
          </p:cNvSpPr>
          <p:nvPr>
            <p:ph type="title"/>
          </p:nvPr>
        </p:nvSpPr>
        <p:spPr/>
        <p:txBody>
          <a:bodyPr/>
          <a:lstStyle/>
          <a:p>
            <a:pPr lvl="0"/>
            <a:r>
              <a:rPr lang="ru-RU" dirty="0" smtClean="0">
                <a:solidFill>
                  <a:srgbClr val="666666"/>
                </a:solidFill>
              </a:rPr>
              <a:t>ОГРОМНЫЕ ОБЪЕМЫ ДАННЫХ: объем информации растет лавинообразно</a:t>
            </a:r>
            <a:br>
              <a:rPr lang="ru-RU" dirty="0" smtClean="0">
                <a:solidFill>
                  <a:srgbClr val="666666"/>
                </a:solidFill>
              </a:rPr>
            </a:br>
            <a:endParaRPr lang="ru-RU" dirty="0"/>
          </a:p>
        </p:txBody>
      </p:sp>
      <p:grpSp>
        <p:nvGrpSpPr>
          <p:cNvPr id="23" name="Group 329"/>
          <p:cNvGrpSpPr/>
          <p:nvPr/>
        </p:nvGrpSpPr>
        <p:grpSpPr>
          <a:xfrm>
            <a:off x="231471" y="1085753"/>
            <a:ext cx="8392496" cy="5297923"/>
            <a:chOff x="-121304" y="704021"/>
            <a:chExt cx="9615191" cy="6069776"/>
          </a:xfrm>
        </p:grpSpPr>
        <p:grpSp>
          <p:nvGrpSpPr>
            <p:cNvPr id="24" name="Group 318"/>
            <p:cNvGrpSpPr>
              <a:grpSpLocks/>
            </p:cNvGrpSpPr>
            <p:nvPr/>
          </p:nvGrpSpPr>
          <p:grpSpPr bwMode="auto">
            <a:xfrm>
              <a:off x="1895481" y="1271591"/>
              <a:ext cx="5002213" cy="5070475"/>
              <a:chOff x="1455" y="914"/>
              <a:chExt cx="2784" cy="2952"/>
            </a:xfrm>
          </p:grpSpPr>
          <p:grpSp>
            <p:nvGrpSpPr>
              <p:cNvPr id="43" name="Group 458"/>
              <p:cNvGrpSpPr>
                <a:grpSpLocks/>
              </p:cNvGrpSpPr>
              <p:nvPr/>
            </p:nvGrpSpPr>
            <p:grpSpPr bwMode="auto">
              <a:xfrm>
                <a:off x="1455" y="1148"/>
                <a:ext cx="2784" cy="2718"/>
                <a:chOff x="466729" y="1554160"/>
                <a:chExt cx="4419603" cy="4314828"/>
              </a:xfrm>
            </p:grpSpPr>
            <p:grpSp>
              <p:nvGrpSpPr>
                <p:cNvPr id="53" name="Group 306"/>
                <p:cNvGrpSpPr>
                  <a:grpSpLocks/>
                </p:cNvGrpSpPr>
                <p:nvPr/>
              </p:nvGrpSpPr>
              <p:grpSpPr bwMode="auto">
                <a:xfrm>
                  <a:off x="466729" y="1554160"/>
                  <a:ext cx="4419603" cy="4314828"/>
                  <a:chOff x="466729" y="1554160"/>
                  <a:chExt cx="4419603" cy="4314828"/>
                </a:xfrm>
              </p:grpSpPr>
              <p:grpSp>
                <p:nvGrpSpPr>
                  <p:cNvPr id="203" name="Group 330"/>
                  <p:cNvGrpSpPr>
                    <a:grpSpLocks/>
                  </p:cNvGrpSpPr>
                  <p:nvPr/>
                </p:nvGrpSpPr>
                <p:grpSpPr bwMode="auto">
                  <a:xfrm>
                    <a:off x="466729" y="1554160"/>
                    <a:ext cx="4419603" cy="4314828"/>
                    <a:chOff x="0" y="1068413"/>
                    <a:chExt cx="5396786" cy="5269094"/>
                  </a:xfrm>
                </p:grpSpPr>
                <p:pic>
                  <p:nvPicPr>
                    <p:cNvPr id="205" name="Picture 52" descr="\\Eric-pauls-power-mac-g5.local\desktop\Graphic Tank\ddoc.tif"/>
                    <p:cNvPicPr>
                      <a:picLocks noChangeAspect="1" noChangeArrowheads="1"/>
                    </p:cNvPicPr>
                    <p:nvPr/>
                  </p:nvPicPr>
                  <p:blipFill>
                    <a:blip r:embed="rId3" cstate="email"/>
                    <a:srcRect/>
                    <a:stretch>
                      <a:fillRect/>
                    </a:stretch>
                  </p:blipFill>
                  <p:spPr bwMode="auto">
                    <a:xfrm>
                      <a:off x="1407350" y="5567081"/>
                      <a:ext cx="386846" cy="766819"/>
                    </a:xfrm>
                    <a:prstGeom prst="rect">
                      <a:avLst/>
                    </a:prstGeom>
                    <a:noFill/>
                    <a:ln w="9525">
                      <a:noFill/>
                      <a:miter lim="800000"/>
                      <a:headEnd/>
                      <a:tailEnd/>
                    </a:ln>
                  </p:spPr>
                </p:pic>
                <p:pic>
                  <p:nvPicPr>
                    <p:cNvPr id="206" name="Picture 19" descr="\\Eric-pauls-power-mac-g5.local\desktop\Graphic Tank\100101.tif"/>
                    <p:cNvPicPr>
                      <a:picLocks noChangeAspect="1" noChangeArrowheads="1"/>
                    </p:cNvPicPr>
                    <p:nvPr/>
                  </p:nvPicPr>
                  <p:blipFill>
                    <a:blip r:embed="rId4" cstate="email"/>
                    <a:srcRect/>
                    <a:stretch>
                      <a:fillRect/>
                    </a:stretch>
                  </p:blipFill>
                  <p:spPr bwMode="auto">
                    <a:xfrm>
                      <a:off x="567204" y="4196880"/>
                      <a:ext cx="768537" cy="695983"/>
                    </a:xfrm>
                    <a:prstGeom prst="rect">
                      <a:avLst/>
                    </a:prstGeom>
                    <a:noFill/>
                    <a:ln w="9525">
                      <a:noFill/>
                      <a:miter lim="800000"/>
                      <a:headEnd/>
                      <a:tailEnd/>
                    </a:ln>
                  </p:spPr>
                </p:pic>
                <p:pic>
                  <p:nvPicPr>
                    <p:cNvPr id="207" name="Picture 97" descr="\\Emp\desktop\Graphic Tank\a2.tif"/>
                    <p:cNvPicPr>
                      <a:picLocks noChangeAspect="1" noChangeArrowheads="1"/>
                    </p:cNvPicPr>
                    <p:nvPr/>
                  </p:nvPicPr>
                  <p:blipFill>
                    <a:blip r:embed="rId5" cstate="email"/>
                    <a:srcRect/>
                    <a:stretch>
                      <a:fillRect/>
                    </a:stretch>
                  </p:blipFill>
                  <p:spPr bwMode="auto">
                    <a:xfrm>
                      <a:off x="2205733" y="1068413"/>
                      <a:ext cx="474714" cy="541236"/>
                    </a:xfrm>
                    <a:prstGeom prst="rect">
                      <a:avLst/>
                    </a:prstGeom>
                    <a:noFill/>
                    <a:ln w="9525">
                      <a:noFill/>
                      <a:miter lim="800000"/>
                      <a:headEnd/>
                      <a:tailEnd/>
                    </a:ln>
                  </p:spPr>
                </p:pic>
                <p:pic>
                  <p:nvPicPr>
                    <p:cNvPr id="208" name="Picture 18" descr="\\Eric-pauls-power-mac-g5.local\desktop\Graphic Tank\portal.tif"/>
                    <p:cNvPicPr>
                      <a:picLocks noChangeAspect="1" noChangeArrowheads="1"/>
                    </p:cNvPicPr>
                    <p:nvPr/>
                  </p:nvPicPr>
                  <p:blipFill>
                    <a:blip r:embed="rId6" cstate="email"/>
                    <a:srcRect/>
                    <a:stretch>
                      <a:fillRect/>
                    </a:stretch>
                  </p:blipFill>
                  <p:spPr bwMode="auto">
                    <a:xfrm>
                      <a:off x="2924270" y="1218941"/>
                      <a:ext cx="500248" cy="726400"/>
                    </a:xfrm>
                    <a:prstGeom prst="rect">
                      <a:avLst/>
                    </a:prstGeom>
                    <a:noFill/>
                    <a:ln w="9525">
                      <a:noFill/>
                      <a:miter lim="800000"/>
                      <a:headEnd/>
                      <a:tailEnd/>
                    </a:ln>
                  </p:spPr>
                </p:pic>
                <p:pic>
                  <p:nvPicPr>
                    <p:cNvPr id="209" name="Picture 29" descr="\\Eric-pauls-power-mac-g5.local\desktop\Graphic Tank\d2.tif"/>
                    <p:cNvPicPr>
                      <a:picLocks noChangeAspect="1" noChangeArrowheads="1"/>
                    </p:cNvPicPr>
                    <p:nvPr/>
                  </p:nvPicPr>
                  <p:blipFill>
                    <a:blip r:embed="rId7" cstate="email"/>
                    <a:srcRect/>
                    <a:stretch>
                      <a:fillRect/>
                    </a:stretch>
                  </p:blipFill>
                  <p:spPr bwMode="auto">
                    <a:xfrm>
                      <a:off x="4094979" y="1581291"/>
                      <a:ext cx="591670" cy="544866"/>
                    </a:xfrm>
                    <a:prstGeom prst="rect">
                      <a:avLst/>
                    </a:prstGeom>
                    <a:noFill/>
                    <a:ln w="9525">
                      <a:noFill/>
                      <a:miter lim="800000"/>
                      <a:headEnd/>
                      <a:tailEnd/>
                    </a:ln>
                  </p:spPr>
                </p:pic>
                <p:grpSp>
                  <p:nvGrpSpPr>
                    <p:cNvPr id="210" name="Group 117"/>
                    <p:cNvGrpSpPr>
                      <a:grpSpLocks/>
                    </p:cNvGrpSpPr>
                    <p:nvPr/>
                  </p:nvGrpSpPr>
                  <p:grpSpPr bwMode="auto">
                    <a:xfrm>
                      <a:off x="1569294" y="1347215"/>
                      <a:ext cx="400905" cy="678809"/>
                      <a:chOff x="4210887" y="1775010"/>
                      <a:chExt cx="516825" cy="875087"/>
                    </a:xfrm>
                  </p:grpSpPr>
                  <p:pic>
                    <p:nvPicPr>
                      <p:cNvPr id="349" name="Picture 52" descr="\\Eric-pauls-power-mac-g5.local\desktop\Graphic Tank\ddoc.tif"/>
                      <p:cNvPicPr>
                        <a:picLocks noChangeAspect="1" noChangeArrowheads="1"/>
                      </p:cNvPicPr>
                      <p:nvPr/>
                    </p:nvPicPr>
                    <p:blipFill>
                      <a:blip r:embed="rId8" cstate="email"/>
                      <a:srcRect/>
                      <a:stretch>
                        <a:fillRect/>
                      </a:stretch>
                    </p:blipFill>
                    <p:spPr bwMode="auto">
                      <a:xfrm>
                        <a:off x="4286250" y="1775010"/>
                        <a:ext cx="441462" cy="875087"/>
                      </a:xfrm>
                      <a:prstGeom prst="rect">
                        <a:avLst/>
                      </a:prstGeom>
                      <a:noFill/>
                      <a:ln w="9525">
                        <a:noFill/>
                        <a:miter lim="800000"/>
                        <a:headEnd/>
                        <a:tailEnd/>
                      </a:ln>
                    </p:spPr>
                  </p:pic>
                  <p:pic>
                    <p:nvPicPr>
                      <p:cNvPr id="350" name="Picture 49" descr="\\Eric-pauls-power-mac-g5.local\desktop\Graphic Tank\off7.tif"/>
                      <p:cNvPicPr>
                        <a:picLocks noChangeAspect="1" noChangeArrowheads="1"/>
                      </p:cNvPicPr>
                      <p:nvPr/>
                    </p:nvPicPr>
                    <p:blipFill>
                      <a:blip r:embed="rId9" cstate="email"/>
                      <a:srcRect/>
                      <a:stretch>
                        <a:fillRect/>
                      </a:stretch>
                    </p:blipFill>
                    <p:spPr bwMode="auto">
                      <a:xfrm>
                        <a:off x="4210887" y="1875582"/>
                        <a:ext cx="296000" cy="569463"/>
                      </a:xfrm>
                      <a:prstGeom prst="rect">
                        <a:avLst/>
                      </a:prstGeom>
                      <a:noFill/>
                      <a:ln w="9525">
                        <a:noFill/>
                        <a:miter lim="800000"/>
                        <a:headEnd/>
                        <a:tailEnd/>
                      </a:ln>
                    </p:spPr>
                  </p:pic>
                </p:grpSp>
                <p:pic>
                  <p:nvPicPr>
                    <p:cNvPr id="211" name="Picture 30" descr="\\Eric-pauls-power-mac-g5.local\desktop\Graphic Tank\d3.tif"/>
                    <p:cNvPicPr>
                      <a:picLocks noChangeAspect="1" noChangeArrowheads="1"/>
                    </p:cNvPicPr>
                    <p:nvPr/>
                  </p:nvPicPr>
                  <p:blipFill>
                    <a:blip r:embed="rId10" cstate="email"/>
                    <a:srcRect/>
                    <a:stretch>
                      <a:fillRect/>
                    </a:stretch>
                  </p:blipFill>
                  <p:spPr bwMode="auto">
                    <a:xfrm>
                      <a:off x="579342" y="1614371"/>
                      <a:ext cx="532281" cy="492336"/>
                    </a:xfrm>
                    <a:prstGeom prst="rect">
                      <a:avLst/>
                    </a:prstGeom>
                    <a:noFill/>
                    <a:ln w="9525">
                      <a:noFill/>
                      <a:miter lim="800000"/>
                      <a:headEnd/>
                      <a:tailEnd/>
                    </a:ln>
                  </p:spPr>
                </p:pic>
                <p:pic>
                  <p:nvPicPr>
                    <p:cNvPr id="212" name="Picture 19" descr="\\Eric-pauls-power-mac-g5.local\desktop\Graphic Tank\100101.tif"/>
                    <p:cNvPicPr>
                      <a:picLocks noChangeAspect="1" noChangeArrowheads="1"/>
                    </p:cNvPicPr>
                    <p:nvPr/>
                  </p:nvPicPr>
                  <p:blipFill>
                    <a:blip r:embed="rId11" cstate="email"/>
                    <a:srcRect/>
                    <a:stretch>
                      <a:fillRect/>
                    </a:stretch>
                  </p:blipFill>
                  <p:spPr bwMode="auto">
                    <a:xfrm>
                      <a:off x="2872671" y="1902470"/>
                      <a:ext cx="489063" cy="442893"/>
                    </a:xfrm>
                    <a:prstGeom prst="rect">
                      <a:avLst/>
                    </a:prstGeom>
                    <a:noFill/>
                    <a:ln w="9525">
                      <a:noFill/>
                      <a:miter lim="800000"/>
                      <a:headEnd/>
                      <a:tailEnd/>
                    </a:ln>
                  </p:spPr>
                </p:pic>
                <p:grpSp>
                  <p:nvGrpSpPr>
                    <p:cNvPr id="213" name="Group 127"/>
                    <p:cNvGrpSpPr>
                      <a:grpSpLocks/>
                    </p:cNvGrpSpPr>
                    <p:nvPr/>
                  </p:nvGrpSpPr>
                  <p:grpSpPr bwMode="auto">
                    <a:xfrm>
                      <a:off x="2377079" y="1775012"/>
                      <a:ext cx="332101" cy="567440"/>
                      <a:chOff x="4753439" y="1775011"/>
                      <a:chExt cx="512156" cy="875087"/>
                    </a:xfrm>
                  </p:grpSpPr>
                  <p:pic>
                    <p:nvPicPr>
                      <p:cNvPr id="347" name="Picture 52" descr="\\Eric-pauls-power-mac-g5.local\desktop\Graphic Tank\ddoc.tif"/>
                      <p:cNvPicPr>
                        <a:picLocks noChangeAspect="1" noChangeArrowheads="1"/>
                      </p:cNvPicPr>
                      <p:nvPr/>
                    </p:nvPicPr>
                    <p:blipFill>
                      <a:blip r:embed="rId12" cstate="email"/>
                      <a:srcRect/>
                      <a:stretch>
                        <a:fillRect/>
                      </a:stretch>
                    </p:blipFill>
                    <p:spPr bwMode="auto">
                      <a:xfrm>
                        <a:off x="4824134" y="1775011"/>
                        <a:ext cx="441461" cy="875087"/>
                      </a:xfrm>
                      <a:prstGeom prst="rect">
                        <a:avLst/>
                      </a:prstGeom>
                      <a:noFill/>
                      <a:ln w="9525">
                        <a:noFill/>
                        <a:miter lim="800000"/>
                        <a:headEnd/>
                        <a:tailEnd/>
                      </a:ln>
                    </p:spPr>
                  </p:pic>
                  <p:pic>
                    <p:nvPicPr>
                      <p:cNvPr id="348" name="Picture 45" descr="\\Eric-pauls-power-mac-g5.local\desktop\Graphic Tank\off3.tif"/>
                      <p:cNvPicPr>
                        <a:picLocks noChangeAspect="1" noChangeArrowheads="1"/>
                      </p:cNvPicPr>
                      <p:nvPr/>
                    </p:nvPicPr>
                    <p:blipFill>
                      <a:blip r:embed="rId13" cstate="email"/>
                      <a:srcRect/>
                      <a:stretch>
                        <a:fillRect/>
                      </a:stretch>
                    </p:blipFill>
                    <p:spPr bwMode="auto">
                      <a:xfrm>
                        <a:off x="4753439" y="1920407"/>
                        <a:ext cx="309523" cy="482137"/>
                      </a:xfrm>
                      <a:prstGeom prst="rect">
                        <a:avLst/>
                      </a:prstGeom>
                      <a:noFill/>
                      <a:ln w="9525">
                        <a:noFill/>
                        <a:miter lim="800000"/>
                        <a:headEnd/>
                        <a:tailEnd/>
                      </a:ln>
                    </p:spPr>
                  </p:pic>
                </p:grpSp>
                <p:pic>
                  <p:nvPicPr>
                    <p:cNvPr id="214" name="Picture 98" descr="\\Emp\desktop\Graphic Tank\a3.tif"/>
                    <p:cNvPicPr>
                      <a:picLocks noChangeAspect="1" noChangeArrowheads="1"/>
                    </p:cNvPicPr>
                    <p:nvPr/>
                  </p:nvPicPr>
                  <p:blipFill>
                    <a:blip r:embed="rId14" cstate="email">
                      <a:lum bright="-10000"/>
                    </a:blip>
                    <a:srcRect/>
                    <a:stretch>
                      <a:fillRect/>
                    </a:stretch>
                  </p:blipFill>
                  <p:spPr bwMode="auto">
                    <a:xfrm>
                      <a:off x="4192999" y="4018782"/>
                      <a:ext cx="605098" cy="645930"/>
                    </a:xfrm>
                    <a:prstGeom prst="rect">
                      <a:avLst/>
                    </a:prstGeom>
                    <a:noFill/>
                    <a:ln w="9525">
                      <a:noFill/>
                      <a:miter lim="800000"/>
                      <a:headEnd/>
                      <a:tailEnd/>
                    </a:ln>
                  </p:spPr>
                </p:pic>
                <p:pic>
                  <p:nvPicPr>
                    <p:cNvPr id="215" name="Picture 99" descr="\\Emp\desktop\Graphic Tank\a4.tif"/>
                    <p:cNvPicPr>
                      <a:picLocks noChangeAspect="1" noChangeArrowheads="1"/>
                    </p:cNvPicPr>
                    <p:nvPr/>
                  </p:nvPicPr>
                  <p:blipFill>
                    <a:blip r:embed="rId15" cstate="email"/>
                    <a:srcRect/>
                    <a:stretch>
                      <a:fillRect/>
                    </a:stretch>
                  </p:blipFill>
                  <p:spPr bwMode="auto">
                    <a:xfrm>
                      <a:off x="284891" y="2509622"/>
                      <a:ext cx="582665" cy="631039"/>
                    </a:xfrm>
                    <a:prstGeom prst="rect">
                      <a:avLst/>
                    </a:prstGeom>
                    <a:noFill/>
                    <a:ln w="9525">
                      <a:noFill/>
                      <a:miter lim="800000"/>
                      <a:headEnd/>
                      <a:tailEnd/>
                    </a:ln>
                  </p:spPr>
                </p:pic>
                <p:pic>
                  <p:nvPicPr>
                    <p:cNvPr id="216" name="Picture 101" descr="\\Emp\desktop\Graphic Tank\a6.tif"/>
                    <p:cNvPicPr>
                      <a:picLocks noChangeAspect="1" noChangeArrowheads="1"/>
                    </p:cNvPicPr>
                    <p:nvPr/>
                  </p:nvPicPr>
                  <p:blipFill>
                    <a:blip r:embed="rId16" cstate="email"/>
                    <a:srcRect/>
                    <a:stretch>
                      <a:fillRect/>
                    </a:stretch>
                  </p:blipFill>
                  <p:spPr bwMode="auto">
                    <a:xfrm>
                      <a:off x="980393" y="2141369"/>
                      <a:ext cx="446028" cy="517381"/>
                    </a:xfrm>
                    <a:prstGeom prst="rect">
                      <a:avLst/>
                    </a:prstGeom>
                    <a:noFill/>
                    <a:ln w="9525">
                      <a:noFill/>
                      <a:miter lim="800000"/>
                      <a:headEnd/>
                      <a:tailEnd/>
                    </a:ln>
                  </p:spPr>
                </p:pic>
                <p:grpSp>
                  <p:nvGrpSpPr>
                    <p:cNvPr id="217" name="Group 127"/>
                    <p:cNvGrpSpPr>
                      <a:grpSpLocks/>
                    </p:cNvGrpSpPr>
                    <p:nvPr/>
                  </p:nvGrpSpPr>
                  <p:grpSpPr bwMode="auto">
                    <a:xfrm>
                      <a:off x="4471085" y="5077973"/>
                      <a:ext cx="401667" cy="686304"/>
                      <a:chOff x="4753439" y="1775011"/>
                      <a:chExt cx="512156" cy="875087"/>
                    </a:xfrm>
                  </p:grpSpPr>
                  <p:pic>
                    <p:nvPicPr>
                      <p:cNvPr id="345" name="Picture 52" descr="\\Eric-pauls-power-mac-g5.local\desktop\Graphic Tank\ddoc.tif"/>
                      <p:cNvPicPr>
                        <a:picLocks noChangeAspect="1" noChangeArrowheads="1"/>
                      </p:cNvPicPr>
                      <p:nvPr/>
                    </p:nvPicPr>
                    <p:blipFill>
                      <a:blip r:embed="rId17" cstate="email"/>
                      <a:srcRect/>
                      <a:stretch>
                        <a:fillRect/>
                      </a:stretch>
                    </p:blipFill>
                    <p:spPr bwMode="auto">
                      <a:xfrm>
                        <a:off x="4824134" y="1775011"/>
                        <a:ext cx="441461" cy="875087"/>
                      </a:xfrm>
                      <a:prstGeom prst="rect">
                        <a:avLst/>
                      </a:prstGeom>
                      <a:noFill/>
                      <a:ln w="9525">
                        <a:noFill/>
                        <a:miter lim="800000"/>
                        <a:headEnd/>
                        <a:tailEnd/>
                      </a:ln>
                    </p:spPr>
                  </p:pic>
                  <p:pic>
                    <p:nvPicPr>
                      <p:cNvPr id="346" name="Picture 45" descr="\\Eric-pauls-power-mac-g5.local\desktop\Graphic Tank\off3.tif"/>
                      <p:cNvPicPr>
                        <a:picLocks noChangeAspect="1" noChangeArrowheads="1"/>
                      </p:cNvPicPr>
                      <p:nvPr/>
                    </p:nvPicPr>
                    <p:blipFill>
                      <a:blip r:embed="rId18" cstate="email"/>
                      <a:srcRect/>
                      <a:stretch>
                        <a:fillRect/>
                      </a:stretch>
                    </p:blipFill>
                    <p:spPr bwMode="auto">
                      <a:xfrm>
                        <a:off x="4753439" y="1920407"/>
                        <a:ext cx="309523" cy="482137"/>
                      </a:xfrm>
                      <a:prstGeom prst="rect">
                        <a:avLst/>
                      </a:prstGeom>
                      <a:noFill/>
                      <a:ln w="9525">
                        <a:noFill/>
                        <a:miter lim="800000"/>
                        <a:headEnd/>
                        <a:tailEnd/>
                      </a:ln>
                    </p:spPr>
                  </p:pic>
                </p:grpSp>
                <p:pic>
                  <p:nvPicPr>
                    <p:cNvPr id="218" name="Picture 98" descr="\\Emp\desktop\Graphic Tank\a3.tif"/>
                    <p:cNvPicPr>
                      <a:picLocks noChangeAspect="1" noChangeArrowheads="1"/>
                    </p:cNvPicPr>
                    <p:nvPr/>
                  </p:nvPicPr>
                  <p:blipFill>
                    <a:blip r:embed="rId19" cstate="email"/>
                    <a:srcRect/>
                    <a:stretch>
                      <a:fillRect/>
                    </a:stretch>
                  </p:blipFill>
                  <p:spPr bwMode="auto">
                    <a:xfrm>
                      <a:off x="1783974" y="5056325"/>
                      <a:ext cx="602544" cy="705892"/>
                    </a:xfrm>
                    <a:prstGeom prst="rect">
                      <a:avLst/>
                    </a:prstGeom>
                    <a:noFill/>
                    <a:ln w="9525">
                      <a:noFill/>
                      <a:miter lim="800000"/>
                      <a:headEnd/>
                      <a:tailEnd/>
                    </a:ln>
                  </p:spPr>
                </p:pic>
                <p:pic>
                  <p:nvPicPr>
                    <p:cNvPr id="219" name="Picture 35" descr="\\Eric-pauls-power-mac-g5.local\desktop\Graphic Tank\d8.tif"/>
                    <p:cNvPicPr>
                      <a:picLocks noChangeAspect="1" noChangeArrowheads="1"/>
                    </p:cNvPicPr>
                    <p:nvPr/>
                  </p:nvPicPr>
                  <p:blipFill>
                    <a:blip r:embed="rId20" cstate="email"/>
                    <a:srcRect/>
                    <a:stretch>
                      <a:fillRect/>
                    </a:stretch>
                  </p:blipFill>
                  <p:spPr bwMode="auto">
                    <a:xfrm>
                      <a:off x="145286" y="4902120"/>
                      <a:ext cx="643818" cy="590499"/>
                    </a:xfrm>
                    <a:prstGeom prst="rect">
                      <a:avLst/>
                    </a:prstGeom>
                    <a:noFill/>
                    <a:ln w="9525">
                      <a:noFill/>
                      <a:miter lim="800000"/>
                      <a:headEnd/>
                      <a:tailEnd/>
                    </a:ln>
                  </p:spPr>
                </p:pic>
                <p:pic>
                  <p:nvPicPr>
                    <p:cNvPr id="220" name="Picture 17" descr="\\Eric-pauls-power-mac-g5.local\desktop\Graphic Tank\web.tif"/>
                    <p:cNvPicPr>
                      <a:picLocks noChangeAspect="1" noChangeArrowheads="1"/>
                    </p:cNvPicPr>
                    <p:nvPr/>
                  </p:nvPicPr>
                  <p:blipFill>
                    <a:blip r:embed="rId21" cstate="email"/>
                    <a:srcRect/>
                    <a:stretch>
                      <a:fillRect/>
                    </a:stretch>
                  </p:blipFill>
                  <p:spPr bwMode="auto">
                    <a:xfrm>
                      <a:off x="3605145" y="1918446"/>
                      <a:ext cx="493198" cy="718837"/>
                    </a:xfrm>
                    <a:prstGeom prst="rect">
                      <a:avLst/>
                    </a:prstGeom>
                    <a:noFill/>
                    <a:ln w="9525">
                      <a:noFill/>
                      <a:miter lim="800000"/>
                      <a:headEnd/>
                      <a:tailEnd/>
                    </a:ln>
                  </p:spPr>
                </p:pic>
                <p:grpSp>
                  <p:nvGrpSpPr>
                    <p:cNvPr id="221" name="Group 92"/>
                    <p:cNvGrpSpPr>
                      <a:grpSpLocks/>
                    </p:cNvGrpSpPr>
                    <p:nvPr/>
                  </p:nvGrpSpPr>
                  <p:grpSpPr bwMode="auto">
                    <a:xfrm>
                      <a:off x="948625" y="4688540"/>
                      <a:ext cx="430632" cy="718627"/>
                      <a:chOff x="3674406" y="1775011"/>
                      <a:chExt cx="524389" cy="875087"/>
                    </a:xfrm>
                  </p:grpSpPr>
                  <p:pic>
                    <p:nvPicPr>
                      <p:cNvPr id="343" name="Picture 52" descr="\\Eric-pauls-power-mac-g5.local\desktop\Graphic Tank\ddoc.tif"/>
                      <p:cNvPicPr>
                        <a:picLocks noChangeAspect="1" noChangeArrowheads="1"/>
                      </p:cNvPicPr>
                      <p:nvPr/>
                    </p:nvPicPr>
                    <p:blipFill>
                      <a:blip r:embed="rId22" cstate="email"/>
                      <a:srcRect/>
                      <a:stretch>
                        <a:fillRect/>
                      </a:stretch>
                    </p:blipFill>
                    <p:spPr bwMode="auto">
                      <a:xfrm>
                        <a:off x="3757333" y="1775011"/>
                        <a:ext cx="441462" cy="875087"/>
                      </a:xfrm>
                      <a:prstGeom prst="rect">
                        <a:avLst/>
                      </a:prstGeom>
                      <a:noFill/>
                      <a:ln w="9525">
                        <a:noFill/>
                        <a:miter lim="800000"/>
                        <a:headEnd/>
                        <a:tailEnd/>
                      </a:ln>
                    </p:spPr>
                  </p:pic>
                  <p:pic>
                    <p:nvPicPr>
                      <p:cNvPr id="344" name="Picture 44" descr="\\Eric-pauls-power-mac-g5.local\desktop\Graphic Tank\off2.tif"/>
                      <p:cNvPicPr>
                        <a:picLocks noChangeAspect="1" noChangeArrowheads="1"/>
                      </p:cNvPicPr>
                      <p:nvPr/>
                    </p:nvPicPr>
                    <p:blipFill>
                      <a:blip r:embed="rId23"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222" name="Group 132"/>
                    <p:cNvGrpSpPr>
                      <a:grpSpLocks/>
                    </p:cNvGrpSpPr>
                    <p:nvPr/>
                  </p:nvGrpSpPr>
                  <p:grpSpPr bwMode="auto">
                    <a:xfrm>
                      <a:off x="3636936" y="4967587"/>
                      <a:ext cx="407746" cy="686304"/>
                      <a:chOff x="3141009" y="1775011"/>
                      <a:chExt cx="519903" cy="875087"/>
                    </a:xfrm>
                  </p:grpSpPr>
                  <p:pic>
                    <p:nvPicPr>
                      <p:cNvPr id="341" name="Picture 52" descr="\\Eric-pauls-power-mac-g5.local\desktop\Graphic Tank\ddoc.tif"/>
                      <p:cNvPicPr>
                        <a:picLocks noChangeAspect="1" noChangeArrowheads="1"/>
                      </p:cNvPicPr>
                      <p:nvPr/>
                    </p:nvPicPr>
                    <p:blipFill>
                      <a:blip r:embed="rId17" cstate="email"/>
                      <a:srcRect/>
                      <a:stretch>
                        <a:fillRect/>
                      </a:stretch>
                    </p:blipFill>
                    <p:spPr bwMode="auto">
                      <a:xfrm>
                        <a:off x="3219450" y="1775011"/>
                        <a:ext cx="441462" cy="875087"/>
                      </a:xfrm>
                      <a:prstGeom prst="rect">
                        <a:avLst/>
                      </a:prstGeom>
                      <a:noFill/>
                      <a:ln w="9525">
                        <a:noFill/>
                        <a:miter lim="800000"/>
                        <a:headEnd/>
                        <a:tailEnd/>
                      </a:ln>
                    </p:spPr>
                  </p:pic>
                  <p:pic>
                    <p:nvPicPr>
                      <p:cNvPr id="342" name="Picture 47" descr="\\Eric-pauls-power-mac-g5.local\desktop\Graphic Tank\off5.tif"/>
                      <p:cNvPicPr>
                        <a:picLocks noChangeAspect="1" noChangeArrowheads="1"/>
                      </p:cNvPicPr>
                      <p:nvPr/>
                    </p:nvPicPr>
                    <p:blipFill>
                      <a:blip r:embed="rId24" cstate="email"/>
                      <a:srcRect/>
                      <a:stretch>
                        <a:fillRect/>
                      </a:stretch>
                    </p:blipFill>
                    <p:spPr bwMode="auto">
                      <a:xfrm>
                        <a:off x="3141009" y="1893512"/>
                        <a:ext cx="280975" cy="532901"/>
                      </a:xfrm>
                      <a:prstGeom prst="rect">
                        <a:avLst/>
                      </a:prstGeom>
                      <a:noFill/>
                      <a:ln w="9525">
                        <a:noFill/>
                        <a:miter lim="800000"/>
                        <a:headEnd/>
                        <a:tailEnd/>
                      </a:ln>
                    </p:spPr>
                  </p:pic>
                </p:grpSp>
                <p:pic>
                  <p:nvPicPr>
                    <p:cNvPr id="223" name="Picture 96" descr="\\Emp\desktop\Graphic Tank\a1.tif"/>
                    <p:cNvPicPr>
                      <a:picLocks noChangeAspect="1" noChangeArrowheads="1"/>
                    </p:cNvPicPr>
                    <p:nvPr/>
                  </p:nvPicPr>
                  <p:blipFill>
                    <a:blip r:embed="rId25" cstate="email"/>
                    <a:srcRect/>
                    <a:stretch>
                      <a:fillRect/>
                    </a:stretch>
                  </p:blipFill>
                  <p:spPr bwMode="auto">
                    <a:xfrm>
                      <a:off x="4154170" y="3311469"/>
                      <a:ext cx="519615" cy="599190"/>
                    </a:xfrm>
                    <a:prstGeom prst="rect">
                      <a:avLst/>
                    </a:prstGeom>
                    <a:noFill/>
                    <a:ln w="9525">
                      <a:noFill/>
                      <a:miter lim="800000"/>
                      <a:headEnd/>
                      <a:tailEnd/>
                    </a:ln>
                  </p:spPr>
                </p:pic>
                <p:pic>
                  <p:nvPicPr>
                    <p:cNvPr id="224" name="Picture 3" descr="\\Eric-pauls-power-mac-g5.local\desktop\Graphic Tank\yahoo top.tif"/>
                    <p:cNvPicPr>
                      <a:picLocks noChangeAspect="1" noChangeArrowheads="1"/>
                    </p:cNvPicPr>
                    <p:nvPr/>
                  </p:nvPicPr>
                  <p:blipFill>
                    <a:blip r:embed="rId26" cstate="email"/>
                    <a:srcRect/>
                    <a:stretch>
                      <a:fillRect/>
                    </a:stretch>
                  </p:blipFill>
                  <p:spPr bwMode="auto">
                    <a:xfrm>
                      <a:off x="2831922" y="5537980"/>
                      <a:ext cx="533850" cy="799527"/>
                    </a:xfrm>
                    <a:prstGeom prst="rect">
                      <a:avLst/>
                    </a:prstGeom>
                    <a:noFill/>
                    <a:ln w="9525">
                      <a:noFill/>
                      <a:miter lim="800000"/>
                      <a:headEnd/>
                      <a:tailEnd/>
                    </a:ln>
                  </p:spPr>
                </p:pic>
                <p:grpSp>
                  <p:nvGrpSpPr>
                    <p:cNvPr id="225" name="Group 92"/>
                    <p:cNvGrpSpPr>
                      <a:grpSpLocks/>
                    </p:cNvGrpSpPr>
                    <p:nvPr/>
                  </p:nvGrpSpPr>
                  <p:grpSpPr bwMode="auto">
                    <a:xfrm>
                      <a:off x="1534238" y="2228037"/>
                      <a:ext cx="281569" cy="469874"/>
                      <a:chOff x="3674406" y="1775011"/>
                      <a:chExt cx="524389" cy="875087"/>
                    </a:xfrm>
                  </p:grpSpPr>
                  <p:pic>
                    <p:nvPicPr>
                      <p:cNvPr id="339" name="Picture 52" descr="\\Eric-pauls-power-mac-g5.local\desktop\Graphic Tank\ddoc.tif"/>
                      <p:cNvPicPr>
                        <a:picLocks noChangeAspect="1" noChangeArrowheads="1"/>
                      </p:cNvPicPr>
                      <p:nvPr/>
                    </p:nvPicPr>
                    <p:blipFill>
                      <a:blip r:embed="rId27" cstate="email"/>
                      <a:srcRect/>
                      <a:stretch>
                        <a:fillRect/>
                      </a:stretch>
                    </p:blipFill>
                    <p:spPr bwMode="auto">
                      <a:xfrm>
                        <a:off x="3757333" y="1775011"/>
                        <a:ext cx="441462" cy="875087"/>
                      </a:xfrm>
                      <a:prstGeom prst="rect">
                        <a:avLst/>
                      </a:prstGeom>
                      <a:noFill/>
                      <a:ln w="9525">
                        <a:noFill/>
                        <a:miter lim="800000"/>
                        <a:headEnd/>
                        <a:tailEnd/>
                      </a:ln>
                    </p:spPr>
                  </p:pic>
                  <p:pic>
                    <p:nvPicPr>
                      <p:cNvPr id="340" name="Picture 44" descr="\\Eric-pauls-power-mac-g5.local\desktop\Graphic Tank\off2.tif"/>
                      <p:cNvPicPr>
                        <a:picLocks noChangeAspect="1" noChangeArrowheads="1"/>
                      </p:cNvPicPr>
                      <p:nvPr/>
                    </p:nvPicPr>
                    <p:blipFill>
                      <a:blip r:embed="rId28" cstate="email"/>
                      <a:srcRect/>
                      <a:stretch>
                        <a:fillRect/>
                      </a:stretch>
                    </p:blipFill>
                    <p:spPr bwMode="auto">
                      <a:xfrm>
                        <a:off x="3674406" y="1902477"/>
                        <a:ext cx="329056" cy="528961"/>
                      </a:xfrm>
                      <a:prstGeom prst="rect">
                        <a:avLst/>
                      </a:prstGeom>
                      <a:noFill/>
                      <a:ln w="9525">
                        <a:noFill/>
                        <a:miter lim="800000"/>
                        <a:headEnd/>
                        <a:tailEnd/>
                      </a:ln>
                    </p:spPr>
                  </p:pic>
                </p:grpSp>
                <p:pic>
                  <p:nvPicPr>
                    <p:cNvPr id="226" name="Picture 3" descr="\\Eric-pauls-power-mac-g5.local\desktop\Graphic Tank\yahoo top.tif"/>
                    <p:cNvPicPr>
                      <a:picLocks noChangeAspect="1" noChangeArrowheads="1"/>
                    </p:cNvPicPr>
                    <p:nvPr/>
                  </p:nvPicPr>
                  <p:blipFill>
                    <a:blip r:embed="rId29" cstate="email"/>
                    <a:srcRect/>
                    <a:stretch>
                      <a:fillRect/>
                    </a:stretch>
                  </p:blipFill>
                  <p:spPr bwMode="auto">
                    <a:xfrm>
                      <a:off x="3087585" y="2264814"/>
                      <a:ext cx="372889" cy="558462"/>
                    </a:xfrm>
                    <a:prstGeom prst="rect">
                      <a:avLst/>
                    </a:prstGeom>
                    <a:noFill/>
                    <a:ln w="9525">
                      <a:noFill/>
                      <a:miter lim="800000"/>
                      <a:headEnd/>
                      <a:tailEnd/>
                    </a:ln>
                  </p:spPr>
                </p:pic>
                <p:pic>
                  <p:nvPicPr>
                    <p:cNvPr id="227" name="Picture 52" descr="\\Eric-pauls-power-mac-g5.local\desktop\Graphic Tank\ddoc.tif"/>
                    <p:cNvPicPr>
                      <a:picLocks noChangeAspect="1" noChangeArrowheads="1"/>
                    </p:cNvPicPr>
                    <p:nvPr/>
                  </p:nvPicPr>
                  <p:blipFill>
                    <a:blip r:embed="rId30" cstate="email"/>
                    <a:srcRect/>
                    <a:stretch>
                      <a:fillRect/>
                    </a:stretch>
                  </p:blipFill>
                  <p:spPr bwMode="auto">
                    <a:xfrm>
                      <a:off x="1243485" y="2764327"/>
                      <a:ext cx="258507" cy="512422"/>
                    </a:xfrm>
                    <a:prstGeom prst="rect">
                      <a:avLst/>
                    </a:prstGeom>
                    <a:noFill/>
                    <a:ln w="9525">
                      <a:noFill/>
                      <a:miter lim="800000"/>
                      <a:headEnd/>
                      <a:tailEnd/>
                    </a:ln>
                  </p:spPr>
                </p:pic>
                <p:pic>
                  <p:nvPicPr>
                    <p:cNvPr id="228" name="Picture 19" descr="\\Eric-pauls-power-mac-g5.local\desktop\Graphic Tank\100101.tif"/>
                    <p:cNvPicPr>
                      <a:picLocks noChangeAspect="1" noChangeArrowheads="1"/>
                    </p:cNvPicPr>
                    <p:nvPr/>
                  </p:nvPicPr>
                  <p:blipFill>
                    <a:blip r:embed="rId31" cstate="email"/>
                    <a:srcRect/>
                    <a:stretch>
                      <a:fillRect/>
                    </a:stretch>
                  </p:blipFill>
                  <p:spPr bwMode="auto">
                    <a:xfrm>
                      <a:off x="1466741" y="2540228"/>
                      <a:ext cx="514977" cy="466360"/>
                    </a:xfrm>
                    <a:prstGeom prst="rect">
                      <a:avLst/>
                    </a:prstGeom>
                    <a:noFill/>
                    <a:ln w="9525">
                      <a:noFill/>
                      <a:miter lim="800000"/>
                      <a:headEnd/>
                      <a:tailEnd/>
                    </a:ln>
                  </p:spPr>
                </p:pic>
                <p:pic>
                  <p:nvPicPr>
                    <p:cNvPr id="229" name="Picture 98" descr="\\Emp\desktop\Graphic Tank\a3.tif"/>
                    <p:cNvPicPr>
                      <a:picLocks noChangeAspect="1" noChangeArrowheads="1"/>
                    </p:cNvPicPr>
                    <p:nvPr/>
                  </p:nvPicPr>
                  <p:blipFill>
                    <a:blip r:embed="rId32" cstate="email">
                      <a:lum bright="-10000"/>
                    </a:blip>
                    <a:srcRect/>
                    <a:stretch>
                      <a:fillRect/>
                    </a:stretch>
                  </p:blipFill>
                  <p:spPr bwMode="auto">
                    <a:xfrm>
                      <a:off x="2034251" y="2161552"/>
                      <a:ext cx="422154" cy="450641"/>
                    </a:xfrm>
                    <a:prstGeom prst="rect">
                      <a:avLst/>
                    </a:prstGeom>
                    <a:noFill/>
                    <a:ln w="9525">
                      <a:noFill/>
                      <a:miter lim="800000"/>
                      <a:headEnd/>
                      <a:tailEnd/>
                    </a:ln>
                  </p:spPr>
                </p:pic>
                <p:pic>
                  <p:nvPicPr>
                    <p:cNvPr id="230" name="Picture 29" descr="\\Eric-pauls-power-mac-g5.local\desktop\Graphic Tank\d2.tif"/>
                    <p:cNvPicPr>
                      <a:picLocks noChangeAspect="1" noChangeArrowheads="1"/>
                    </p:cNvPicPr>
                    <p:nvPr/>
                  </p:nvPicPr>
                  <p:blipFill>
                    <a:blip r:embed="rId33" cstate="email"/>
                    <a:srcRect/>
                    <a:stretch>
                      <a:fillRect/>
                    </a:stretch>
                  </p:blipFill>
                  <p:spPr bwMode="auto">
                    <a:xfrm>
                      <a:off x="2559459" y="2275645"/>
                      <a:ext cx="393061" cy="361968"/>
                    </a:xfrm>
                    <a:prstGeom prst="rect">
                      <a:avLst/>
                    </a:prstGeom>
                    <a:noFill/>
                    <a:ln w="9525">
                      <a:noFill/>
                      <a:miter lim="800000"/>
                      <a:headEnd/>
                      <a:tailEnd/>
                    </a:ln>
                  </p:spPr>
                </p:pic>
                <p:grpSp>
                  <p:nvGrpSpPr>
                    <p:cNvPr id="231" name="Group 132"/>
                    <p:cNvGrpSpPr>
                      <a:grpSpLocks/>
                    </p:cNvGrpSpPr>
                    <p:nvPr/>
                  </p:nvGrpSpPr>
                  <p:grpSpPr bwMode="auto">
                    <a:xfrm>
                      <a:off x="2534777" y="2474951"/>
                      <a:ext cx="276405" cy="465235"/>
                      <a:chOff x="3141009" y="1775011"/>
                      <a:chExt cx="519903" cy="875087"/>
                    </a:xfrm>
                  </p:grpSpPr>
                  <p:pic>
                    <p:nvPicPr>
                      <p:cNvPr id="337" name="Picture 52" descr="\\Eric-pauls-power-mac-g5.local\desktop\Graphic Tank\ddoc.tif"/>
                      <p:cNvPicPr>
                        <a:picLocks noChangeAspect="1" noChangeArrowheads="1"/>
                      </p:cNvPicPr>
                      <p:nvPr/>
                    </p:nvPicPr>
                    <p:blipFill>
                      <a:blip r:embed="rId34" cstate="email"/>
                      <a:srcRect/>
                      <a:stretch>
                        <a:fillRect/>
                      </a:stretch>
                    </p:blipFill>
                    <p:spPr bwMode="auto">
                      <a:xfrm>
                        <a:off x="3219450" y="1775011"/>
                        <a:ext cx="441462" cy="875087"/>
                      </a:xfrm>
                      <a:prstGeom prst="rect">
                        <a:avLst/>
                      </a:prstGeom>
                      <a:noFill/>
                      <a:ln w="9525">
                        <a:noFill/>
                        <a:miter lim="800000"/>
                        <a:headEnd/>
                        <a:tailEnd/>
                      </a:ln>
                    </p:spPr>
                  </p:pic>
                  <p:pic>
                    <p:nvPicPr>
                      <p:cNvPr id="338" name="Picture 47" descr="\\Eric-pauls-power-mac-g5.local\desktop\Graphic Tank\off5.tif"/>
                      <p:cNvPicPr>
                        <a:picLocks noChangeAspect="1" noChangeArrowheads="1"/>
                      </p:cNvPicPr>
                      <p:nvPr/>
                    </p:nvPicPr>
                    <p:blipFill>
                      <a:blip r:embed="rId35" cstate="email"/>
                      <a:srcRect/>
                      <a:stretch>
                        <a:fillRect/>
                      </a:stretch>
                    </p:blipFill>
                    <p:spPr bwMode="auto">
                      <a:xfrm>
                        <a:off x="3141009" y="1893512"/>
                        <a:ext cx="280975" cy="532901"/>
                      </a:xfrm>
                      <a:prstGeom prst="rect">
                        <a:avLst/>
                      </a:prstGeom>
                      <a:noFill/>
                      <a:ln w="9525">
                        <a:noFill/>
                        <a:miter lim="800000"/>
                        <a:headEnd/>
                        <a:tailEnd/>
                      </a:ln>
                    </p:spPr>
                  </p:pic>
                </p:grpSp>
                <p:pic>
                  <p:nvPicPr>
                    <p:cNvPr id="232" name="Picture 33" descr="\\Eric-pauls-power-mac-g5.local\desktop\Graphic Tank\d6.tif"/>
                    <p:cNvPicPr>
                      <a:picLocks noChangeAspect="1" noChangeArrowheads="1"/>
                    </p:cNvPicPr>
                    <p:nvPr/>
                  </p:nvPicPr>
                  <p:blipFill>
                    <a:blip r:embed="rId36" cstate="email"/>
                    <a:srcRect/>
                    <a:stretch>
                      <a:fillRect/>
                    </a:stretch>
                  </p:blipFill>
                  <p:spPr bwMode="auto">
                    <a:xfrm>
                      <a:off x="1905290" y="2489786"/>
                      <a:ext cx="389595" cy="358643"/>
                    </a:xfrm>
                    <a:prstGeom prst="rect">
                      <a:avLst/>
                    </a:prstGeom>
                    <a:noFill/>
                    <a:ln w="9525">
                      <a:noFill/>
                      <a:miter lim="800000"/>
                      <a:headEnd/>
                      <a:tailEnd/>
                    </a:ln>
                  </p:spPr>
                </p:pic>
                <p:pic>
                  <p:nvPicPr>
                    <p:cNvPr id="233" name="Picture 101" descr="\\Emp\desktop\Graphic Tank\a6.tif"/>
                    <p:cNvPicPr>
                      <a:picLocks noChangeAspect="1" noChangeArrowheads="1"/>
                    </p:cNvPicPr>
                    <p:nvPr/>
                  </p:nvPicPr>
                  <p:blipFill>
                    <a:blip r:embed="rId37" cstate="email"/>
                    <a:srcRect/>
                    <a:stretch>
                      <a:fillRect/>
                    </a:stretch>
                  </p:blipFill>
                  <p:spPr bwMode="auto">
                    <a:xfrm>
                      <a:off x="2763653" y="2632529"/>
                      <a:ext cx="371320" cy="430722"/>
                    </a:xfrm>
                    <a:prstGeom prst="rect">
                      <a:avLst/>
                    </a:prstGeom>
                    <a:noFill/>
                    <a:ln w="9525">
                      <a:noFill/>
                      <a:miter lim="800000"/>
                      <a:headEnd/>
                      <a:tailEnd/>
                    </a:ln>
                  </p:spPr>
                </p:pic>
                <p:pic>
                  <p:nvPicPr>
                    <p:cNvPr id="234" name="Picture 98" descr="\\Emp\desktop\Graphic Tank\a3.tif"/>
                    <p:cNvPicPr>
                      <a:picLocks noChangeAspect="1" noChangeArrowheads="1"/>
                    </p:cNvPicPr>
                    <p:nvPr/>
                  </p:nvPicPr>
                  <p:blipFill>
                    <a:blip r:embed="rId38" cstate="email">
                      <a:lum bright="-10000"/>
                    </a:blip>
                    <a:srcRect/>
                    <a:stretch>
                      <a:fillRect/>
                    </a:stretch>
                  </p:blipFill>
                  <p:spPr bwMode="auto">
                    <a:xfrm>
                      <a:off x="1577618" y="2733577"/>
                      <a:ext cx="441409" cy="471195"/>
                    </a:xfrm>
                    <a:prstGeom prst="rect">
                      <a:avLst/>
                    </a:prstGeom>
                    <a:noFill/>
                    <a:ln w="9525">
                      <a:noFill/>
                      <a:miter lim="800000"/>
                      <a:headEnd/>
                      <a:tailEnd/>
                    </a:ln>
                  </p:spPr>
                </p:pic>
                <p:grpSp>
                  <p:nvGrpSpPr>
                    <p:cNvPr id="235" name="Group 117"/>
                    <p:cNvGrpSpPr>
                      <a:grpSpLocks/>
                    </p:cNvGrpSpPr>
                    <p:nvPr/>
                  </p:nvGrpSpPr>
                  <p:grpSpPr bwMode="auto">
                    <a:xfrm>
                      <a:off x="2320363" y="2677885"/>
                      <a:ext cx="203096" cy="343881"/>
                      <a:chOff x="4210887" y="1775010"/>
                      <a:chExt cx="516825" cy="875087"/>
                    </a:xfrm>
                  </p:grpSpPr>
                  <p:pic>
                    <p:nvPicPr>
                      <p:cNvPr id="335" name="Picture 52" descr="\\Eric-pauls-power-mac-g5.local\desktop\Graphic Tank\ddoc.tif"/>
                      <p:cNvPicPr>
                        <a:picLocks noChangeAspect="1" noChangeArrowheads="1"/>
                      </p:cNvPicPr>
                      <p:nvPr/>
                    </p:nvPicPr>
                    <p:blipFill>
                      <a:blip r:embed="rId39" cstate="email"/>
                      <a:srcRect/>
                      <a:stretch>
                        <a:fillRect/>
                      </a:stretch>
                    </p:blipFill>
                    <p:spPr bwMode="auto">
                      <a:xfrm>
                        <a:off x="4286250" y="1775010"/>
                        <a:ext cx="441462" cy="875087"/>
                      </a:xfrm>
                      <a:prstGeom prst="rect">
                        <a:avLst/>
                      </a:prstGeom>
                      <a:noFill/>
                      <a:ln w="9525">
                        <a:noFill/>
                        <a:miter lim="800000"/>
                        <a:headEnd/>
                        <a:tailEnd/>
                      </a:ln>
                    </p:spPr>
                  </p:pic>
                  <p:pic>
                    <p:nvPicPr>
                      <p:cNvPr id="336" name="Picture 49" descr="\\Eric-pauls-power-mac-g5.local\desktop\Graphic Tank\off7.tif"/>
                      <p:cNvPicPr>
                        <a:picLocks noChangeAspect="1" noChangeArrowheads="1"/>
                      </p:cNvPicPr>
                      <p:nvPr/>
                    </p:nvPicPr>
                    <p:blipFill>
                      <a:blip r:embed="rId40" cstate="email"/>
                      <a:srcRect/>
                      <a:stretch>
                        <a:fillRect/>
                      </a:stretch>
                    </p:blipFill>
                    <p:spPr bwMode="auto">
                      <a:xfrm>
                        <a:off x="4210887" y="1875582"/>
                        <a:ext cx="296000" cy="569463"/>
                      </a:xfrm>
                      <a:prstGeom prst="rect">
                        <a:avLst/>
                      </a:prstGeom>
                      <a:noFill/>
                      <a:ln w="9525">
                        <a:noFill/>
                        <a:miter lim="800000"/>
                        <a:headEnd/>
                        <a:tailEnd/>
                      </a:ln>
                    </p:spPr>
                  </p:pic>
                </p:grpSp>
                <p:pic>
                  <p:nvPicPr>
                    <p:cNvPr id="236" name="Picture 104" descr="\\Emp\desktop\Graphic Tank\a9.tif"/>
                    <p:cNvPicPr>
                      <a:picLocks noChangeAspect="1" noChangeArrowheads="1"/>
                    </p:cNvPicPr>
                    <p:nvPr/>
                  </p:nvPicPr>
                  <p:blipFill>
                    <a:blip r:embed="rId41" cstate="email"/>
                    <a:srcRect/>
                    <a:stretch>
                      <a:fillRect/>
                    </a:stretch>
                  </p:blipFill>
                  <p:spPr bwMode="auto">
                    <a:xfrm>
                      <a:off x="2056306" y="2775443"/>
                      <a:ext cx="285209" cy="323503"/>
                    </a:xfrm>
                    <a:prstGeom prst="rect">
                      <a:avLst/>
                    </a:prstGeom>
                    <a:noFill/>
                    <a:ln w="9525">
                      <a:noFill/>
                      <a:miter lim="800000"/>
                      <a:headEnd/>
                      <a:tailEnd/>
                    </a:ln>
                  </p:spPr>
                </p:pic>
                <p:pic>
                  <p:nvPicPr>
                    <p:cNvPr id="237" name="Picture 99" descr="\\Emp\desktop\Graphic Tank\a4.tif"/>
                    <p:cNvPicPr>
                      <a:picLocks noChangeAspect="1" noChangeArrowheads="1"/>
                    </p:cNvPicPr>
                    <p:nvPr/>
                  </p:nvPicPr>
                  <p:blipFill>
                    <a:blip r:embed="rId42" cstate="email"/>
                    <a:srcRect/>
                    <a:stretch>
                      <a:fillRect/>
                    </a:stretch>
                  </p:blipFill>
                  <p:spPr bwMode="auto">
                    <a:xfrm>
                      <a:off x="2831074" y="2977105"/>
                      <a:ext cx="298765" cy="323569"/>
                    </a:xfrm>
                    <a:prstGeom prst="rect">
                      <a:avLst/>
                    </a:prstGeom>
                    <a:noFill/>
                    <a:ln w="9525">
                      <a:noFill/>
                      <a:miter lim="800000"/>
                      <a:headEnd/>
                      <a:tailEnd/>
                    </a:ln>
                  </p:spPr>
                </p:pic>
                <p:pic>
                  <p:nvPicPr>
                    <p:cNvPr id="238" name="Picture 98" descr="\\Emp\desktop\Graphic Tank\a3.tif"/>
                    <p:cNvPicPr>
                      <a:picLocks noChangeAspect="1" noChangeArrowheads="1"/>
                    </p:cNvPicPr>
                    <p:nvPr/>
                  </p:nvPicPr>
                  <p:blipFill>
                    <a:blip r:embed="rId43" cstate="email"/>
                    <a:srcRect/>
                    <a:stretch>
                      <a:fillRect/>
                    </a:stretch>
                  </p:blipFill>
                  <p:spPr bwMode="auto">
                    <a:xfrm>
                      <a:off x="2599078" y="2769486"/>
                      <a:ext cx="280271" cy="328342"/>
                    </a:xfrm>
                    <a:prstGeom prst="rect">
                      <a:avLst/>
                    </a:prstGeom>
                    <a:noFill/>
                    <a:ln w="9525">
                      <a:noFill/>
                      <a:miter lim="800000"/>
                      <a:headEnd/>
                      <a:tailEnd/>
                    </a:ln>
                  </p:spPr>
                </p:pic>
                <p:pic>
                  <p:nvPicPr>
                    <p:cNvPr id="239" name="Picture 19" descr="\\Eric-pauls-power-mac-g5.local\desktop\Graphic Tank\100101.tif"/>
                    <p:cNvPicPr>
                      <a:picLocks noChangeAspect="1" noChangeArrowheads="1"/>
                    </p:cNvPicPr>
                    <p:nvPr/>
                  </p:nvPicPr>
                  <p:blipFill>
                    <a:blip r:embed="rId44" cstate="email"/>
                    <a:srcRect/>
                    <a:stretch>
                      <a:fillRect/>
                    </a:stretch>
                  </p:blipFill>
                  <p:spPr bwMode="auto">
                    <a:xfrm>
                      <a:off x="2432786" y="2892255"/>
                      <a:ext cx="256766" cy="232526"/>
                    </a:xfrm>
                    <a:prstGeom prst="rect">
                      <a:avLst/>
                    </a:prstGeom>
                    <a:noFill/>
                    <a:ln w="9525">
                      <a:noFill/>
                      <a:miter lim="800000"/>
                      <a:headEnd/>
                      <a:tailEnd/>
                    </a:ln>
                  </p:spPr>
                </p:pic>
                <p:grpSp>
                  <p:nvGrpSpPr>
                    <p:cNvPr id="240" name="Group 92"/>
                    <p:cNvGrpSpPr>
                      <a:grpSpLocks/>
                    </p:cNvGrpSpPr>
                    <p:nvPr/>
                  </p:nvGrpSpPr>
                  <p:grpSpPr bwMode="auto">
                    <a:xfrm>
                      <a:off x="2715643" y="3004122"/>
                      <a:ext cx="171859" cy="286794"/>
                      <a:chOff x="3674406" y="1775011"/>
                      <a:chExt cx="524389" cy="875087"/>
                    </a:xfrm>
                  </p:grpSpPr>
                  <p:pic>
                    <p:nvPicPr>
                      <p:cNvPr id="333" name="Picture 52" descr="\\Eric-pauls-power-mac-g5.local\desktop\Graphic Tank\ddoc.tif"/>
                      <p:cNvPicPr>
                        <a:picLocks noChangeAspect="1" noChangeArrowheads="1"/>
                      </p:cNvPicPr>
                      <p:nvPr/>
                    </p:nvPicPr>
                    <p:blipFill>
                      <a:blip r:embed="rId45" cstate="email"/>
                      <a:srcRect/>
                      <a:stretch>
                        <a:fillRect/>
                      </a:stretch>
                    </p:blipFill>
                    <p:spPr bwMode="auto">
                      <a:xfrm>
                        <a:off x="3757333" y="1775011"/>
                        <a:ext cx="441462" cy="875087"/>
                      </a:xfrm>
                      <a:prstGeom prst="rect">
                        <a:avLst/>
                      </a:prstGeom>
                      <a:noFill/>
                      <a:ln w="9525">
                        <a:noFill/>
                        <a:miter lim="800000"/>
                        <a:headEnd/>
                        <a:tailEnd/>
                      </a:ln>
                    </p:spPr>
                  </p:pic>
                  <p:pic>
                    <p:nvPicPr>
                      <p:cNvPr id="334" name="Picture 44" descr="\\Eric-pauls-power-mac-g5.local\desktop\Graphic Tank\off2.tif"/>
                      <p:cNvPicPr>
                        <a:picLocks noChangeAspect="1" noChangeArrowheads="1"/>
                      </p:cNvPicPr>
                      <p:nvPr/>
                    </p:nvPicPr>
                    <p:blipFill>
                      <a:blip r:embed="rId46"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241" name="Group 132"/>
                    <p:cNvGrpSpPr>
                      <a:grpSpLocks/>
                    </p:cNvGrpSpPr>
                    <p:nvPr/>
                  </p:nvGrpSpPr>
                  <p:grpSpPr bwMode="auto">
                    <a:xfrm>
                      <a:off x="2190201" y="3022581"/>
                      <a:ext cx="133832" cy="225263"/>
                      <a:chOff x="3141009" y="1775011"/>
                      <a:chExt cx="519903" cy="875087"/>
                    </a:xfrm>
                  </p:grpSpPr>
                  <p:pic>
                    <p:nvPicPr>
                      <p:cNvPr id="331" name="Picture 52" descr="\\Eric-pauls-power-mac-g5.local\desktop\Graphic Tank\ddoc.tif"/>
                      <p:cNvPicPr>
                        <a:picLocks noChangeAspect="1" noChangeArrowheads="1"/>
                      </p:cNvPicPr>
                      <p:nvPr/>
                    </p:nvPicPr>
                    <p:blipFill>
                      <a:blip r:embed="rId47" cstate="email"/>
                      <a:srcRect/>
                      <a:stretch>
                        <a:fillRect/>
                      </a:stretch>
                    </p:blipFill>
                    <p:spPr bwMode="auto">
                      <a:xfrm>
                        <a:off x="3219450" y="1775011"/>
                        <a:ext cx="441462" cy="875087"/>
                      </a:xfrm>
                      <a:prstGeom prst="rect">
                        <a:avLst/>
                      </a:prstGeom>
                      <a:noFill/>
                      <a:ln w="9525">
                        <a:noFill/>
                        <a:miter lim="800000"/>
                        <a:headEnd/>
                        <a:tailEnd/>
                      </a:ln>
                    </p:spPr>
                  </p:pic>
                  <p:pic>
                    <p:nvPicPr>
                      <p:cNvPr id="332" name="Picture 47" descr="\\Eric-pauls-power-mac-g5.local\desktop\Graphic Tank\off5.tif"/>
                      <p:cNvPicPr>
                        <a:picLocks noChangeAspect="1" noChangeArrowheads="1"/>
                      </p:cNvPicPr>
                      <p:nvPr/>
                    </p:nvPicPr>
                    <p:blipFill>
                      <a:blip r:embed="rId48" cstate="email"/>
                      <a:srcRect/>
                      <a:stretch>
                        <a:fillRect/>
                      </a:stretch>
                    </p:blipFill>
                    <p:spPr bwMode="auto">
                      <a:xfrm>
                        <a:off x="3141009" y="1893512"/>
                        <a:ext cx="280975" cy="532901"/>
                      </a:xfrm>
                      <a:prstGeom prst="rect">
                        <a:avLst/>
                      </a:prstGeom>
                      <a:noFill/>
                      <a:ln w="9525">
                        <a:noFill/>
                        <a:miter lim="800000"/>
                        <a:headEnd/>
                        <a:tailEnd/>
                      </a:ln>
                    </p:spPr>
                  </p:pic>
                </p:grpSp>
                <p:pic>
                  <p:nvPicPr>
                    <p:cNvPr id="242" name="Picture 101" descr="\\Emp\desktop\Graphic Tank\a6.tif"/>
                    <p:cNvPicPr>
                      <a:picLocks noChangeAspect="1" noChangeArrowheads="1"/>
                    </p:cNvPicPr>
                    <p:nvPr/>
                  </p:nvPicPr>
                  <p:blipFill>
                    <a:blip r:embed="rId49" cstate="email"/>
                    <a:srcRect/>
                    <a:stretch>
                      <a:fillRect/>
                    </a:stretch>
                  </p:blipFill>
                  <p:spPr bwMode="auto">
                    <a:xfrm>
                      <a:off x="2387781" y="2937558"/>
                      <a:ext cx="178180" cy="206683"/>
                    </a:xfrm>
                    <a:prstGeom prst="rect">
                      <a:avLst/>
                    </a:prstGeom>
                    <a:noFill/>
                    <a:ln w="9525">
                      <a:noFill/>
                      <a:miter lim="800000"/>
                      <a:headEnd/>
                      <a:tailEnd/>
                    </a:ln>
                  </p:spPr>
                </p:pic>
                <p:pic>
                  <p:nvPicPr>
                    <p:cNvPr id="243" name="Picture 104" descr="\\Emp\desktop\Graphic Tank\a9.tif"/>
                    <p:cNvPicPr>
                      <a:picLocks noChangeAspect="1" noChangeArrowheads="1"/>
                    </p:cNvPicPr>
                    <p:nvPr/>
                  </p:nvPicPr>
                  <p:blipFill>
                    <a:blip r:embed="rId50" cstate="email"/>
                    <a:srcRect/>
                    <a:stretch>
                      <a:fillRect/>
                    </a:stretch>
                  </p:blipFill>
                  <p:spPr bwMode="auto">
                    <a:xfrm>
                      <a:off x="2614006" y="3082845"/>
                      <a:ext cx="173996" cy="197357"/>
                    </a:xfrm>
                    <a:prstGeom prst="rect">
                      <a:avLst/>
                    </a:prstGeom>
                    <a:noFill/>
                    <a:ln w="9525">
                      <a:noFill/>
                      <a:miter lim="800000"/>
                      <a:headEnd/>
                      <a:tailEnd/>
                    </a:ln>
                  </p:spPr>
                </p:pic>
                <p:grpSp>
                  <p:nvGrpSpPr>
                    <p:cNvPr id="244" name="Group 127"/>
                    <p:cNvGrpSpPr>
                      <a:grpSpLocks/>
                    </p:cNvGrpSpPr>
                    <p:nvPr/>
                  </p:nvGrpSpPr>
                  <p:grpSpPr bwMode="auto">
                    <a:xfrm>
                      <a:off x="2339604" y="2987659"/>
                      <a:ext cx="105062" cy="179512"/>
                      <a:chOff x="4753439" y="1775011"/>
                      <a:chExt cx="512156" cy="875087"/>
                    </a:xfrm>
                  </p:grpSpPr>
                  <p:pic>
                    <p:nvPicPr>
                      <p:cNvPr id="329" name="Picture 52" descr="\\Eric-pauls-power-mac-g5.local\desktop\Graphic Tank\ddoc.tif"/>
                      <p:cNvPicPr>
                        <a:picLocks noChangeAspect="1" noChangeArrowheads="1"/>
                      </p:cNvPicPr>
                      <p:nvPr/>
                    </p:nvPicPr>
                    <p:blipFill>
                      <a:blip r:embed="rId51" cstate="email"/>
                      <a:srcRect/>
                      <a:stretch>
                        <a:fillRect/>
                      </a:stretch>
                    </p:blipFill>
                    <p:spPr bwMode="auto">
                      <a:xfrm>
                        <a:off x="4824134" y="1775011"/>
                        <a:ext cx="441461" cy="875087"/>
                      </a:xfrm>
                      <a:prstGeom prst="rect">
                        <a:avLst/>
                      </a:prstGeom>
                      <a:noFill/>
                      <a:ln w="9525">
                        <a:noFill/>
                        <a:miter lim="800000"/>
                        <a:headEnd/>
                        <a:tailEnd/>
                      </a:ln>
                    </p:spPr>
                  </p:pic>
                  <p:pic>
                    <p:nvPicPr>
                      <p:cNvPr id="330" name="Picture 45" descr="\\Eric-pauls-power-mac-g5.local\desktop\Graphic Tank\off3.tif"/>
                      <p:cNvPicPr>
                        <a:picLocks noChangeAspect="1" noChangeArrowheads="1"/>
                      </p:cNvPicPr>
                      <p:nvPr/>
                    </p:nvPicPr>
                    <p:blipFill>
                      <a:blip r:embed="rId52" cstate="email"/>
                      <a:srcRect/>
                      <a:stretch>
                        <a:fillRect/>
                      </a:stretch>
                    </p:blipFill>
                    <p:spPr bwMode="auto">
                      <a:xfrm>
                        <a:off x="4753439" y="1920407"/>
                        <a:ext cx="309523" cy="482137"/>
                      </a:xfrm>
                      <a:prstGeom prst="rect">
                        <a:avLst/>
                      </a:prstGeom>
                      <a:noFill/>
                      <a:ln w="9525">
                        <a:noFill/>
                        <a:miter lim="800000"/>
                        <a:headEnd/>
                        <a:tailEnd/>
                      </a:ln>
                    </p:spPr>
                  </p:pic>
                </p:grpSp>
                <p:pic>
                  <p:nvPicPr>
                    <p:cNvPr id="245" name="Picture 18" descr="\\Eric-pauls-power-mac-g5.local\desktop\Graphic Tank\portal.tif"/>
                    <p:cNvPicPr>
                      <a:picLocks noChangeAspect="1" noChangeArrowheads="1"/>
                    </p:cNvPicPr>
                    <p:nvPr/>
                  </p:nvPicPr>
                  <p:blipFill>
                    <a:blip r:embed="rId53" cstate="email"/>
                    <a:srcRect/>
                    <a:stretch>
                      <a:fillRect/>
                    </a:stretch>
                  </p:blipFill>
                  <p:spPr bwMode="auto">
                    <a:xfrm>
                      <a:off x="2549248" y="3038636"/>
                      <a:ext cx="119177" cy="173055"/>
                    </a:xfrm>
                    <a:prstGeom prst="rect">
                      <a:avLst/>
                    </a:prstGeom>
                    <a:noFill/>
                    <a:ln w="9525">
                      <a:noFill/>
                      <a:miter lim="800000"/>
                      <a:headEnd/>
                      <a:tailEnd/>
                    </a:ln>
                  </p:spPr>
                </p:pic>
                <p:pic>
                  <p:nvPicPr>
                    <p:cNvPr id="246" name="Picture 102" descr="\\Emp\desktop\Graphic Tank\a7.tif"/>
                    <p:cNvPicPr>
                      <a:picLocks noChangeAspect="1" noChangeArrowheads="1"/>
                    </p:cNvPicPr>
                    <p:nvPr/>
                  </p:nvPicPr>
                  <p:blipFill>
                    <a:blip r:embed="rId54" cstate="email"/>
                    <a:srcRect/>
                    <a:stretch>
                      <a:fillRect/>
                    </a:stretch>
                  </p:blipFill>
                  <p:spPr bwMode="auto">
                    <a:xfrm>
                      <a:off x="3376013" y="2564011"/>
                      <a:ext cx="468796" cy="542311"/>
                    </a:xfrm>
                    <a:prstGeom prst="rect">
                      <a:avLst/>
                    </a:prstGeom>
                    <a:noFill/>
                    <a:ln w="9525">
                      <a:noFill/>
                      <a:miter lim="800000"/>
                      <a:headEnd/>
                      <a:tailEnd/>
                    </a:ln>
                  </p:spPr>
                </p:pic>
                <p:pic>
                  <p:nvPicPr>
                    <p:cNvPr id="247" name="Picture 30" descr="\\Eric-pauls-power-mac-g5.local\desktop\Graphic Tank\d3.tif"/>
                    <p:cNvPicPr>
                      <a:picLocks noChangeAspect="1" noChangeArrowheads="1"/>
                    </p:cNvPicPr>
                    <p:nvPr/>
                  </p:nvPicPr>
                  <p:blipFill>
                    <a:blip r:embed="rId55" cstate="email"/>
                    <a:srcRect/>
                    <a:stretch>
                      <a:fillRect/>
                    </a:stretch>
                  </p:blipFill>
                  <p:spPr bwMode="auto">
                    <a:xfrm>
                      <a:off x="2468596" y="3117274"/>
                      <a:ext cx="121206" cy="112111"/>
                    </a:xfrm>
                    <a:prstGeom prst="rect">
                      <a:avLst/>
                    </a:prstGeom>
                    <a:noFill/>
                    <a:ln w="9525">
                      <a:noFill/>
                      <a:miter lim="800000"/>
                      <a:headEnd/>
                      <a:tailEnd/>
                    </a:ln>
                  </p:spPr>
                </p:pic>
                <p:pic>
                  <p:nvPicPr>
                    <p:cNvPr id="248" name="Picture 32" descr="\\Eric-pauls-power-mac-g5.local\desktop\Graphic Tank\d5.tif"/>
                    <p:cNvPicPr>
                      <a:picLocks noChangeAspect="1" noChangeArrowheads="1"/>
                    </p:cNvPicPr>
                    <p:nvPr/>
                  </p:nvPicPr>
                  <p:blipFill>
                    <a:blip r:embed="rId56" cstate="email"/>
                    <a:srcRect/>
                    <a:stretch>
                      <a:fillRect/>
                    </a:stretch>
                  </p:blipFill>
                  <p:spPr bwMode="auto">
                    <a:xfrm>
                      <a:off x="2303127" y="3143577"/>
                      <a:ext cx="187626" cy="172710"/>
                    </a:xfrm>
                    <a:prstGeom prst="rect">
                      <a:avLst/>
                    </a:prstGeom>
                    <a:noFill/>
                    <a:ln w="9525">
                      <a:noFill/>
                      <a:miter lim="800000"/>
                      <a:headEnd/>
                      <a:tailEnd/>
                    </a:ln>
                  </p:spPr>
                </p:pic>
                <p:grpSp>
                  <p:nvGrpSpPr>
                    <p:cNvPr id="249" name="Group 92"/>
                    <p:cNvGrpSpPr>
                      <a:grpSpLocks/>
                    </p:cNvGrpSpPr>
                    <p:nvPr/>
                  </p:nvGrpSpPr>
                  <p:grpSpPr bwMode="auto">
                    <a:xfrm>
                      <a:off x="2555657" y="3136348"/>
                      <a:ext cx="107372" cy="179180"/>
                      <a:chOff x="3674406" y="1775011"/>
                      <a:chExt cx="524389" cy="875087"/>
                    </a:xfrm>
                  </p:grpSpPr>
                  <p:pic>
                    <p:nvPicPr>
                      <p:cNvPr id="327" name="Picture 52" descr="\\Eric-pauls-power-mac-g5.local\desktop\Graphic Tank\ddoc.tif"/>
                      <p:cNvPicPr>
                        <a:picLocks noChangeAspect="1" noChangeArrowheads="1"/>
                      </p:cNvPicPr>
                      <p:nvPr/>
                    </p:nvPicPr>
                    <p:blipFill>
                      <a:blip r:embed="rId51" cstate="email"/>
                      <a:srcRect/>
                      <a:stretch>
                        <a:fillRect/>
                      </a:stretch>
                    </p:blipFill>
                    <p:spPr bwMode="auto">
                      <a:xfrm>
                        <a:off x="3757333" y="1775011"/>
                        <a:ext cx="441462" cy="875087"/>
                      </a:xfrm>
                      <a:prstGeom prst="rect">
                        <a:avLst/>
                      </a:prstGeom>
                      <a:noFill/>
                      <a:ln w="9525">
                        <a:noFill/>
                        <a:miter lim="800000"/>
                        <a:headEnd/>
                        <a:tailEnd/>
                      </a:ln>
                    </p:spPr>
                  </p:pic>
                  <p:pic>
                    <p:nvPicPr>
                      <p:cNvPr id="328" name="Picture 44" descr="\\Eric-pauls-power-mac-g5.local\desktop\Graphic Tank\off2.tif"/>
                      <p:cNvPicPr>
                        <a:picLocks noChangeAspect="1" noChangeArrowheads="1"/>
                      </p:cNvPicPr>
                      <p:nvPr/>
                    </p:nvPicPr>
                    <p:blipFill>
                      <a:blip r:embed="rId57"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250" name="Group 132"/>
                    <p:cNvGrpSpPr>
                      <a:grpSpLocks/>
                    </p:cNvGrpSpPr>
                    <p:nvPr/>
                  </p:nvGrpSpPr>
                  <p:grpSpPr bwMode="auto">
                    <a:xfrm>
                      <a:off x="2362488" y="3223233"/>
                      <a:ext cx="106651" cy="179512"/>
                      <a:chOff x="3141009" y="1775011"/>
                      <a:chExt cx="519903" cy="875087"/>
                    </a:xfrm>
                  </p:grpSpPr>
                  <p:pic>
                    <p:nvPicPr>
                      <p:cNvPr id="325" name="Picture 52" descr="\\Eric-pauls-power-mac-g5.local\desktop\Graphic Tank\ddoc.tif"/>
                      <p:cNvPicPr>
                        <a:picLocks noChangeAspect="1" noChangeArrowheads="1"/>
                      </p:cNvPicPr>
                      <p:nvPr/>
                    </p:nvPicPr>
                    <p:blipFill>
                      <a:blip r:embed="rId51" cstate="email"/>
                      <a:srcRect/>
                      <a:stretch>
                        <a:fillRect/>
                      </a:stretch>
                    </p:blipFill>
                    <p:spPr bwMode="auto">
                      <a:xfrm>
                        <a:off x="3219450" y="1775011"/>
                        <a:ext cx="441462" cy="875087"/>
                      </a:xfrm>
                      <a:prstGeom prst="rect">
                        <a:avLst/>
                      </a:prstGeom>
                      <a:noFill/>
                      <a:ln w="9525">
                        <a:noFill/>
                        <a:miter lim="800000"/>
                        <a:headEnd/>
                        <a:tailEnd/>
                      </a:ln>
                    </p:spPr>
                  </p:pic>
                  <p:pic>
                    <p:nvPicPr>
                      <p:cNvPr id="326" name="Picture 47" descr="\\Eric-pauls-power-mac-g5.local\desktop\Graphic Tank\off5.tif"/>
                      <p:cNvPicPr>
                        <a:picLocks noChangeAspect="1" noChangeArrowheads="1"/>
                      </p:cNvPicPr>
                      <p:nvPr/>
                    </p:nvPicPr>
                    <p:blipFill>
                      <a:blip r:embed="rId58" cstate="email"/>
                      <a:srcRect/>
                      <a:stretch>
                        <a:fillRect/>
                      </a:stretch>
                    </p:blipFill>
                    <p:spPr bwMode="auto">
                      <a:xfrm>
                        <a:off x="3141009" y="1893512"/>
                        <a:ext cx="280975" cy="532901"/>
                      </a:xfrm>
                      <a:prstGeom prst="rect">
                        <a:avLst/>
                      </a:prstGeom>
                      <a:noFill/>
                      <a:ln w="9525">
                        <a:noFill/>
                        <a:miter lim="800000"/>
                        <a:headEnd/>
                        <a:tailEnd/>
                      </a:ln>
                    </p:spPr>
                  </p:pic>
                </p:grpSp>
                <p:pic>
                  <p:nvPicPr>
                    <p:cNvPr id="251" name="Picture 19" descr="\\Eric-pauls-power-mac-g5.local\desktop\Graphic Tank\100101.tif"/>
                    <p:cNvPicPr>
                      <a:picLocks noChangeAspect="1" noChangeArrowheads="1"/>
                    </p:cNvPicPr>
                    <p:nvPr/>
                  </p:nvPicPr>
                  <p:blipFill>
                    <a:blip r:embed="rId59" cstate="email"/>
                    <a:srcRect/>
                    <a:stretch>
                      <a:fillRect/>
                    </a:stretch>
                  </p:blipFill>
                  <p:spPr bwMode="auto">
                    <a:xfrm>
                      <a:off x="2475858" y="3186313"/>
                      <a:ext cx="183453" cy="166134"/>
                    </a:xfrm>
                    <a:prstGeom prst="rect">
                      <a:avLst/>
                    </a:prstGeom>
                    <a:noFill/>
                    <a:ln w="9525">
                      <a:noFill/>
                      <a:miter lim="800000"/>
                      <a:headEnd/>
                      <a:tailEnd/>
                    </a:ln>
                  </p:spPr>
                </p:pic>
                <p:pic>
                  <p:nvPicPr>
                    <p:cNvPr id="252" name="Picture 105" descr="\\Emp\desktop\Graphic Tank\a10.tif"/>
                    <p:cNvPicPr>
                      <a:picLocks noChangeAspect="1" noChangeArrowheads="1"/>
                    </p:cNvPicPr>
                    <p:nvPr/>
                  </p:nvPicPr>
                  <p:blipFill>
                    <a:blip r:embed="rId60" cstate="email"/>
                    <a:srcRect/>
                    <a:stretch>
                      <a:fillRect/>
                    </a:stretch>
                  </p:blipFill>
                  <p:spPr bwMode="auto">
                    <a:xfrm>
                      <a:off x="2431196" y="3262885"/>
                      <a:ext cx="178365" cy="198068"/>
                    </a:xfrm>
                    <a:prstGeom prst="rect">
                      <a:avLst/>
                    </a:prstGeom>
                    <a:noFill/>
                    <a:ln w="9525">
                      <a:noFill/>
                      <a:miter lim="800000"/>
                      <a:headEnd/>
                      <a:tailEnd/>
                    </a:ln>
                  </p:spPr>
                </p:pic>
                <p:pic>
                  <p:nvPicPr>
                    <p:cNvPr id="253" name="Picture 52" descr="\\Eric-pauls-power-mac-g5.local\desktop\Graphic Tank\ddoc.tif"/>
                    <p:cNvPicPr>
                      <a:picLocks noChangeAspect="1" noChangeArrowheads="1"/>
                    </p:cNvPicPr>
                    <p:nvPr/>
                  </p:nvPicPr>
                  <p:blipFill>
                    <a:blip r:embed="rId30" cstate="email"/>
                    <a:srcRect/>
                    <a:stretch>
                      <a:fillRect/>
                    </a:stretch>
                  </p:blipFill>
                  <p:spPr bwMode="auto">
                    <a:xfrm>
                      <a:off x="3169425" y="2801244"/>
                      <a:ext cx="258507" cy="512422"/>
                    </a:xfrm>
                    <a:prstGeom prst="rect">
                      <a:avLst/>
                    </a:prstGeom>
                    <a:noFill/>
                    <a:ln w="9525">
                      <a:noFill/>
                      <a:miter lim="800000"/>
                      <a:headEnd/>
                      <a:tailEnd/>
                    </a:ln>
                  </p:spPr>
                </p:pic>
                <p:pic>
                  <p:nvPicPr>
                    <p:cNvPr id="254" name="Picture 18" descr="\\Eric-pauls-power-mac-g5.local\desktop\Graphic Tank\portal.tif"/>
                    <p:cNvPicPr>
                      <a:picLocks noChangeAspect="1" noChangeArrowheads="1"/>
                    </p:cNvPicPr>
                    <p:nvPr/>
                  </p:nvPicPr>
                  <p:blipFill>
                    <a:blip r:embed="rId61" cstate="email"/>
                    <a:srcRect/>
                    <a:stretch>
                      <a:fillRect/>
                    </a:stretch>
                  </p:blipFill>
                  <p:spPr bwMode="auto">
                    <a:xfrm>
                      <a:off x="1991963" y="2929214"/>
                      <a:ext cx="241712" cy="350985"/>
                    </a:xfrm>
                    <a:prstGeom prst="rect">
                      <a:avLst/>
                    </a:prstGeom>
                    <a:noFill/>
                    <a:ln w="9525">
                      <a:noFill/>
                      <a:miter lim="800000"/>
                      <a:headEnd/>
                      <a:tailEnd/>
                    </a:ln>
                  </p:spPr>
                </p:pic>
                <p:pic>
                  <p:nvPicPr>
                    <p:cNvPr id="255" name="Picture 3" descr="\\Eric-pauls-power-mac-g5.local\desktop\Graphic Tank\yahoo top.tif"/>
                    <p:cNvPicPr>
                      <a:picLocks noChangeAspect="1" noChangeArrowheads="1"/>
                    </p:cNvPicPr>
                    <p:nvPr/>
                  </p:nvPicPr>
                  <p:blipFill>
                    <a:blip r:embed="rId62" cstate="email"/>
                    <a:srcRect/>
                    <a:stretch>
                      <a:fillRect/>
                    </a:stretch>
                  </p:blipFill>
                  <p:spPr bwMode="auto">
                    <a:xfrm>
                      <a:off x="2681475" y="3206246"/>
                      <a:ext cx="122271" cy="183121"/>
                    </a:xfrm>
                    <a:prstGeom prst="rect">
                      <a:avLst/>
                    </a:prstGeom>
                    <a:noFill/>
                    <a:ln w="9525">
                      <a:noFill/>
                      <a:miter lim="800000"/>
                      <a:headEnd/>
                      <a:tailEnd/>
                    </a:ln>
                  </p:spPr>
                </p:pic>
                <p:pic>
                  <p:nvPicPr>
                    <p:cNvPr id="256" name="Picture 19" descr="\\Eric-pauls-power-mac-g5.local\desktop\Graphic Tank\100101.tif"/>
                    <p:cNvPicPr>
                      <a:picLocks noChangeAspect="1" noChangeArrowheads="1"/>
                    </p:cNvPicPr>
                    <p:nvPr/>
                  </p:nvPicPr>
                  <p:blipFill>
                    <a:blip r:embed="rId63" cstate="email"/>
                    <a:srcRect/>
                    <a:stretch>
                      <a:fillRect/>
                    </a:stretch>
                  </p:blipFill>
                  <p:spPr bwMode="auto">
                    <a:xfrm>
                      <a:off x="2285111" y="3266306"/>
                      <a:ext cx="176658" cy="159981"/>
                    </a:xfrm>
                    <a:prstGeom prst="rect">
                      <a:avLst/>
                    </a:prstGeom>
                    <a:noFill/>
                    <a:ln w="9525">
                      <a:noFill/>
                      <a:miter lim="800000"/>
                      <a:headEnd/>
                      <a:tailEnd/>
                    </a:ln>
                  </p:spPr>
                </p:pic>
                <p:pic>
                  <p:nvPicPr>
                    <p:cNvPr id="257" name="Picture 52" descr="\\Eric-pauls-power-mac-g5.local\desktop\Graphic Tank\ddoc.tif"/>
                    <p:cNvPicPr>
                      <a:picLocks noChangeAspect="1" noChangeArrowheads="1"/>
                    </p:cNvPicPr>
                    <p:nvPr/>
                  </p:nvPicPr>
                  <p:blipFill>
                    <a:blip r:embed="rId64" cstate="email"/>
                    <a:srcRect/>
                    <a:stretch>
                      <a:fillRect/>
                    </a:stretch>
                  </p:blipFill>
                  <p:spPr bwMode="auto">
                    <a:xfrm>
                      <a:off x="2615714" y="3226289"/>
                      <a:ext cx="97790" cy="193843"/>
                    </a:xfrm>
                    <a:prstGeom prst="rect">
                      <a:avLst/>
                    </a:prstGeom>
                    <a:noFill/>
                    <a:ln w="9525">
                      <a:noFill/>
                      <a:miter lim="800000"/>
                      <a:headEnd/>
                      <a:tailEnd/>
                    </a:ln>
                  </p:spPr>
                </p:pic>
                <p:pic>
                  <p:nvPicPr>
                    <p:cNvPr id="258" name="Picture 19" descr="\\Eric-pauls-power-mac-g5.local\desktop\Graphic Tank\100101.tif"/>
                    <p:cNvPicPr>
                      <a:picLocks noChangeAspect="1" noChangeArrowheads="1"/>
                    </p:cNvPicPr>
                    <p:nvPr/>
                  </p:nvPicPr>
                  <p:blipFill>
                    <a:blip r:embed="rId65" cstate="email"/>
                    <a:srcRect/>
                    <a:stretch>
                      <a:fillRect/>
                    </a:stretch>
                  </p:blipFill>
                  <p:spPr bwMode="auto">
                    <a:xfrm>
                      <a:off x="3140398" y="3106321"/>
                      <a:ext cx="460620" cy="417134"/>
                    </a:xfrm>
                    <a:prstGeom prst="rect">
                      <a:avLst/>
                    </a:prstGeom>
                    <a:noFill/>
                    <a:ln w="9525">
                      <a:noFill/>
                      <a:miter lim="800000"/>
                      <a:headEnd/>
                      <a:tailEnd/>
                    </a:ln>
                  </p:spPr>
                </p:pic>
                <p:pic>
                  <p:nvPicPr>
                    <p:cNvPr id="259" name="Picture 98" descr="\\Emp\desktop\Graphic Tank\a3.tif"/>
                    <p:cNvPicPr>
                      <a:picLocks noChangeAspect="1" noChangeArrowheads="1"/>
                    </p:cNvPicPr>
                    <p:nvPr/>
                  </p:nvPicPr>
                  <p:blipFill>
                    <a:blip r:embed="rId66" cstate="email">
                      <a:lum bright="-10000"/>
                    </a:blip>
                    <a:srcRect/>
                    <a:stretch>
                      <a:fillRect/>
                    </a:stretch>
                  </p:blipFill>
                  <p:spPr bwMode="auto">
                    <a:xfrm>
                      <a:off x="2793901" y="3161700"/>
                      <a:ext cx="236215" cy="252155"/>
                    </a:xfrm>
                    <a:prstGeom prst="rect">
                      <a:avLst/>
                    </a:prstGeom>
                    <a:noFill/>
                    <a:ln w="9525">
                      <a:noFill/>
                      <a:miter lim="800000"/>
                      <a:headEnd/>
                      <a:tailEnd/>
                    </a:ln>
                  </p:spPr>
                </p:pic>
                <p:pic>
                  <p:nvPicPr>
                    <p:cNvPr id="260" name="Picture 97" descr="\\Emp\desktop\Graphic Tank\a2.tif"/>
                    <p:cNvPicPr>
                      <a:picLocks noChangeAspect="1" noChangeArrowheads="1"/>
                    </p:cNvPicPr>
                    <p:nvPr/>
                  </p:nvPicPr>
                  <p:blipFill>
                    <a:blip r:embed="rId67" cstate="email"/>
                    <a:srcRect/>
                    <a:stretch>
                      <a:fillRect/>
                    </a:stretch>
                  </p:blipFill>
                  <p:spPr bwMode="auto">
                    <a:xfrm>
                      <a:off x="2654641" y="3316636"/>
                      <a:ext cx="171729" cy="195793"/>
                    </a:xfrm>
                    <a:prstGeom prst="rect">
                      <a:avLst/>
                    </a:prstGeom>
                    <a:noFill/>
                    <a:ln w="9525">
                      <a:noFill/>
                      <a:miter lim="800000"/>
                      <a:headEnd/>
                      <a:tailEnd/>
                    </a:ln>
                  </p:spPr>
                </p:pic>
                <p:pic>
                  <p:nvPicPr>
                    <p:cNvPr id="261" name="Picture 19" descr="\\Eric-pauls-power-mac-g5.local\desktop\Graphic Tank\100101.tif"/>
                    <p:cNvPicPr>
                      <a:picLocks noChangeAspect="1" noChangeArrowheads="1"/>
                    </p:cNvPicPr>
                    <p:nvPr/>
                  </p:nvPicPr>
                  <p:blipFill>
                    <a:blip r:embed="rId68" cstate="email"/>
                    <a:srcRect/>
                    <a:stretch>
                      <a:fillRect/>
                    </a:stretch>
                  </p:blipFill>
                  <p:spPr bwMode="auto">
                    <a:xfrm>
                      <a:off x="1867603" y="3085050"/>
                      <a:ext cx="332936" cy="301505"/>
                    </a:xfrm>
                    <a:prstGeom prst="rect">
                      <a:avLst/>
                    </a:prstGeom>
                    <a:noFill/>
                    <a:ln w="9525">
                      <a:noFill/>
                      <a:miter lim="800000"/>
                      <a:headEnd/>
                      <a:tailEnd/>
                    </a:ln>
                  </p:spPr>
                </p:pic>
                <p:pic>
                  <p:nvPicPr>
                    <p:cNvPr id="262" name="Picture 18" descr="\\Eric-pauls-power-mac-g5.local\desktop\Graphic Tank\portal.tif"/>
                    <p:cNvPicPr>
                      <a:picLocks noChangeAspect="1" noChangeArrowheads="1"/>
                    </p:cNvPicPr>
                    <p:nvPr/>
                  </p:nvPicPr>
                  <p:blipFill>
                    <a:blip r:embed="rId69" cstate="email"/>
                    <a:srcRect/>
                    <a:stretch>
                      <a:fillRect/>
                    </a:stretch>
                  </p:blipFill>
                  <p:spPr bwMode="auto">
                    <a:xfrm>
                      <a:off x="2555401" y="3376806"/>
                      <a:ext cx="173912" cy="252534"/>
                    </a:xfrm>
                    <a:prstGeom prst="rect">
                      <a:avLst/>
                    </a:prstGeom>
                    <a:noFill/>
                    <a:ln w="9525">
                      <a:noFill/>
                      <a:miter lim="800000"/>
                      <a:headEnd/>
                      <a:tailEnd/>
                    </a:ln>
                  </p:spPr>
                </p:pic>
                <p:pic>
                  <p:nvPicPr>
                    <p:cNvPr id="263" name="Picture 31" descr="\\Eric-pauls-power-mac-g5.local\desktop\Graphic Tank\d4.tif"/>
                    <p:cNvPicPr>
                      <a:picLocks noChangeAspect="1" noChangeArrowheads="1"/>
                    </p:cNvPicPr>
                    <p:nvPr/>
                  </p:nvPicPr>
                  <p:blipFill>
                    <a:blip r:embed="rId70" cstate="email"/>
                    <a:srcRect/>
                    <a:stretch>
                      <a:fillRect/>
                    </a:stretch>
                  </p:blipFill>
                  <p:spPr bwMode="auto">
                    <a:xfrm>
                      <a:off x="2951367" y="3260151"/>
                      <a:ext cx="298123" cy="272845"/>
                    </a:xfrm>
                    <a:prstGeom prst="rect">
                      <a:avLst/>
                    </a:prstGeom>
                    <a:noFill/>
                    <a:ln w="9525">
                      <a:noFill/>
                      <a:miter lim="800000"/>
                      <a:headEnd/>
                      <a:tailEnd/>
                    </a:ln>
                  </p:spPr>
                </p:pic>
                <p:pic>
                  <p:nvPicPr>
                    <p:cNvPr id="264" name="Picture 96" descr="\\Emp\desktop\Graphic Tank\a1.tif"/>
                    <p:cNvPicPr>
                      <a:picLocks noChangeAspect="1" noChangeArrowheads="1"/>
                    </p:cNvPicPr>
                    <p:nvPr/>
                  </p:nvPicPr>
                  <p:blipFill>
                    <a:blip r:embed="rId71" cstate="email"/>
                    <a:srcRect/>
                    <a:stretch>
                      <a:fillRect/>
                    </a:stretch>
                  </p:blipFill>
                  <p:spPr bwMode="auto">
                    <a:xfrm>
                      <a:off x="2147765" y="3210925"/>
                      <a:ext cx="224112" cy="258432"/>
                    </a:xfrm>
                    <a:prstGeom prst="rect">
                      <a:avLst/>
                    </a:prstGeom>
                    <a:noFill/>
                    <a:ln w="9525">
                      <a:noFill/>
                      <a:miter lim="800000"/>
                      <a:headEnd/>
                      <a:tailEnd/>
                    </a:ln>
                  </p:spPr>
                </p:pic>
                <p:pic>
                  <p:nvPicPr>
                    <p:cNvPr id="265" name="Picture 17" descr="\\Eric-pauls-power-mac-g5.local\desktop\Graphic Tank\web.tif"/>
                    <p:cNvPicPr>
                      <a:picLocks noChangeAspect="1" noChangeArrowheads="1"/>
                    </p:cNvPicPr>
                    <p:nvPr/>
                  </p:nvPicPr>
                  <p:blipFill>
                    <a:blip r:embed="rId72" cstate="email"/>
                    <a:srcRect/>
                    <a:stretch>
                      <a:fillRect/>
                    </a:stretch>
                  </p:blipFill>
                  <p:spPr bwMode="auto">
                    <a:xfrm>
                      <a:off x="1730719" y="3105255"/>
                      <a:ext cx="296251" cy="431787"/>
                    </a:xfrm>
                    <a:prstGeom prst="rect">
                      <a:avLst/>
                    </a:prstGeom>
                    <a:noFill/>
                    <a:ln w="9525">
                      <a:noFill/>
                      <a:miter lim="800000"/>
                      <a:headEnd/>
                      <a:tailEnd/>
                    </a:ln>
                  </p:spPr>
                </p:pic>
                <p:pic>
                  <p:nvPicPr>
                    <p:cNvPr id="266" name="Picture 31" descr="\\Eric-pauls-power-mac-g5.local\desktop\Graphic Tank\d4.tif"/>
                    <p:cNvPicPr>
                      <a:picLocks noChangeAspect="1" noChangeArrowheads="1"/>
                    </p:cNvPicPr>
                    <p:nvPr/>
                  </p:nvPicPr>
                  <p:blipFill>
                    <a:blip r:embed="rId73" cstate="email"/>
                    <a:srcRect/>
                    <a:stretch>
                      <a:fillRect/>
                    </a:stretch>
                  </p:blipFill>
                  <p:spPr bwMode="auto">
                    <a:xfrm>
                      <a:off x="2305285" y="3381723"/>
                      <a:ext cx="205826" cy="188375"/>
                    </a:xfrm>
                    <a:prstGeom prst="rect">
                      <a:avLst/>
                    </a:prstGeom>
                    <a:noFill/>
                    <a:ln w="9525">
                      <a:noFill/>
                      <a:miter lim="800000"/>
                      <a:headEnd/>
                      <a:tailEnd/>
                    </a:ln>
                  </p:spPr>
                </p:pic>
                <p:grpSp>
                  <p:nvGrpSpPr>
                    <p:cNvPr id="267" name="Group 127"/>
                    <p:cNvGrpSpPr>
                      <a:grpSpLocks/>
                    </p:cNvGrpSpPr>
                    <p:nvPr/>
                  </p:nvGrpSpPr>
                  <p:grpSpPr bwMode="auto">
                    <a:xfrm>
                      <a:off x="2440875" y="3447149"/>
                      <a:ext cx="149844" cy="256028"/>
                      <a:chOff x="4753439" y="1775011"/>
                      <a:chExt cx="512156" cy="875087"/>
                    </a:xfrm>
                  </p:grpSpPr>
                  <p:pic>
                    <p:nvPicPr>
                      <p:cNvPr id="323" name="Picture 52" descr="\\Eric-pauls-power-mac-g5.local\desktop\Graphic Tank\ddoc.tif"/>
                      <p:cNvPicPr>
                        <a:picLocks noChangeAspect="1" noChangeArrowheads="1"/>
                      </p:cNvPicPr>
                      <p:nvPr/>
                    </p:nvPicPr>
                    <p:blipFill>
                      <a:blip r:embed="rId74" cstate="email"/>
                      <a:srcRect/>
                      <a:stretch>
                        <a:fillRect/>
                      </a:stretch>
                    </p:blipFill>
                    <p:spPr bwMode="auto">
                      <a:xfrm>
                        <a:off x="4824134" y="1775011"/>
                        <a:ext cx="441461" cy="875087"/>
                      </a:xfrm>
                      <a:prstGeom prst="rect">
                        <a:avLst/>
                      </a:prstGeom>
                      <a:noFill/>
                      <a:ln w="9525">
                        <a:noFill/>
                        <a:miter lim="800000"/>
                        <a:headEnd/>
                        <a:tailEnd/>
                      </a:ln>
                    </p:spPr>
                  </p:pic>
                  <p:pic>
                    <p:nvPicPr>
                      <p:cNvPr id="324" name="Picture 45" descr="\\Eric-pauls-power-mac-g5.local\desktop\Graphic Tank\off3.tif"/>
                      <p:cNvPicPr>
                        <a:picLocks noChangeAspect="1" noChangeArrowheads="1"/>
                      </p:cNvPicPr>
                      <p:nvPr/>
                    </p:nvPicPr>
                    <p:blipFill>
                      <a:blip r:embed="rId75" cstate="email"/>
                      <a:srcRect/>
                      <a:stretch>
                        <a:fillRect/>
                      </a:stretch>
                    </p:blipFill>
                    <p:spPr bwMode="auto">
                      <a:xfrm>
                        <a:off x="4753439" y="1920407"/>
                        <a:ext cx="309523" cy="482137"/>
                      </a:xfrm>
                      <a:prstGeom prst="rect">
                        <a:avLst/>
                      </a:prstGeom>
                      <a:noFill/>
                      <a:ln w="9525">
                        <a:noFill/>
                        <a:miter lim="800000"/>
                        <a:headEnd/>
                        <a:tailEnd/>
                      </a:ln>
                    </p:spPr>
                  </p:pic>
                </p:grpSp>
                <p:grpSp>
                  <p:nvGrpSpPr>
                    <p:cNvPr id="268" name="Group 92"/>
                    <p:cNvGrpSpPr>
                      <a:grpSpLocks/>
                    </p:cNvGrpSpPr>
                    <p:nvPr/>
                  </p:nvGrpSpPr>
                  <p:grpSpPr bwMode="auto">
                    <a:xfrm>
                      <a:off x="3145836" y="3319957"/>
                      <a:ext cx="281569" cy="469874"/>
                      <a:chOff x="3674406" y="1775011"/>
                      <a:chExt cx="524389" cy="875087"/>
                    </a:xfrm>
                  </p:grpSpPr>
                  <p:pic>
                    <p:nvPicPr>
                      <p:cNvPr id="321" name="Picture 52" descr="\\Eric-pauls-power-mac-g5.local\desktop\Graphic Tank\ddoc.tif"/>
                      <p:cNvPicPr>
                        <a:picLocks noChangeAspect="1" noChangeArrowheads="1"/>
                      </p:cNvPicPr>
                      <p:nvPr/>
                    </p:nvPicPr>
                    <p:blipFill>
                      <a:blip r:embed="rId27" cstate="email"/>
                      <a:srcRect/>
                      <a:stretch>
                        <a:fillRect/>
                      </a:stretch>
                    </p:blipFill>
                    <p:spPr bwMode="auto">
                      <a:xfrm>
                        <a:off x="3757333" y="1775011"/>
                        <a:ext cx="441462" cy="875087"/>
                      </a:xfrm>
                      <a:prstGeom prst="rect">
                        <a:avLst/>
                      </a:prstGeom>
                      <a:noFill/>
                      <a:ln w="9525">
                        <a:noFill/>
                        <a:miter lim="800000"/>
                        <a:headEnd/>
                        <a:tailEnd/>
                      </a:ln>
                    </p:spPr>
                  </p:pic>
                  <p:pic>
                    <p:nvPicPr>
                      <p:cNvPr id="322" name="Picture 44" descr="\\Eric-pauls-power-mac-g5.local\desktop\Graphic Tank\off2.tif"/>
                      <p:cNvPicPr>
                        <a:picLocks noChangeAspect="1" noChangeArrowheads="1"/>
                      </p:cNvPicPr>
                      <p:nvPr/>
                    </p:nvPicPr>
                    <p:blipFill>
                      <a:blip r:embed="rId28" cstate="email"/>
                      <a:srcRect/>
                      <a:stretch>
                        <a:fillRect/>
                      </a:stretch>
                    </p:blipFill>
                    <p:spPr bwMode="auto">
                      <a:xfrm>
                        <a:off x="3674406" y="1902477"/>
                        <a:ext cx="329056" cy="528961"/>
                      </a:xfrm>
                      <a:prstGeom prst="rect">
                        <a:avLst/>
                      </a:prstGeom>
                      <a:noFill/>
                      <a:ln w="9525">
                        <a:noFill/>
                        <a:miter lim="800000"/>
                        <a:headEnd/>
                        <a:tailEnd/>
                      </a:ln>
                    </p:spPr>
                  </p:pic>
                </p:grpSp>
                <p:pic>
                  <p:nvPicPr>
                    <p:cNvPr id="269" name="Picture 17" descr="\\Eric-pauls-power-mac-g5.local\desktop\Graphic Tank\web.tif"/>
                    <p:cNvPicPr>
                      <a:picLocks noChangeAspect="1" noChangeArrowheads="1"/>
                    </p:cNvPicPr>
                    <p:nvPr/>
                  </p:nvPicPr>
                  <p:blipFill>
                    <a:blip r:embed="rId76" cstate="email"/>
                    <a:srcRect/>
                    <a:stretch>
                      <a:fillRect/>
                    </a:stretch>
                  </p:blipFill>
                  <p:spPr bwMode="auto">
                    <a:xfrm>
                      <a:off x="2838447" y="3313095"/>
                      <a:ext cx="187425" cy="273173"/>
                    </a:xfrm>
                    <a:prstGeom prst="rect">
                      <a:avLst/>
                    </a:prstGeom>
                    <a:noFill/>
                    <a:ln w="9525">
                      <a:noFill/>
                      <a:miter lim="800000"/>
                      <a:headEnd/>
                      <a:tailEnd/>
                    </a:ln>
                  </p:spPr>
                </p:pic>
                <p:pic>
                  <p:nvPicPr>
                    <p:cNvPr id="270" name="Picture 32" descr="\\Eric-pauls-power-mac-g5.local\desktop\Graphic Tank\d5.tif"/>
                    <p:cNvPicPr>
                      <a:picLocks noChangeAspect="1" noChangeArrowheads="1"/>
                    </p:cNvPicPr>
                    <p:nvPr/>
                  </p:nvPicPr>
                  <p:blipFill>
                    <a:blip r:embed="rId77" cstate="email"/>
                    <a:srcRect/>
                    <a:stretch>
                      <a:fillRect/>
                    </a:stretch>
                  </p:blipFill>
                  <p:spPr bwMode="auto">
                    <a:xfrm>
                      <a:off x="1215541" y="3192465"/>
                      <a:ext cx="411098" cy="378415"/>
                    </a:xfrm>
                    <a:prstGeom prst="rect">
                      <a:avLst/>
                    </a:prstGeom>
                    <a:noFill/>
                    <a:ln w="9525">
                      <a:noFill/>
                      <a:miter lim="800000"/>
                      <a:headEnd/>
                      <a:tailEnd/>
                    </a:ln>
                  </p:spPr>
                </p:pic>
                <p:pic>
                  <p:nvPicPr>
                    <p:cNvPr id="271" name="Picture 103" descr="\\Emp\desktop\Graphic Tank\a8.tif"/>
                    <p:cNvPicPr>
                      <a:picLocks noChangeAspect="1" noChangeArrowheads="1"/>
                    </p:cNvPicPr>
                    <p:nvPr/>
                  </p:nvPicPr>
                  <p:blipFill>
                    <a:blip r:embed="rId78" cstate="email"/>
                    <a:srcRect/>
                    <a:stretch>
                      <a:fillRect/>
                    </a:stretch>
                  </p:blipFill>
                  <p:spPr bwMode="auto">
                    <a:xfrm>
                      <a:off x="2094758" y="3407811"/>
                      <a:ext cx="244064" cy="282336"/>
                    </a:xfrm>
                    <a:prstGeom prst="rect">
                      <a:avLst/>
                    </a:prstGeom>
                    <a:noFill/>
                    <a:ln w="9525">
                      <a:noFill/>
                      <a:miter lim="800000"/>
                      <a:headEnd/>
                      <a:tailEnd/>
                    </a:ln>
                  </p:spPr>
                </p:pic>
                <p:pic>
                  <p:nvPicPr>
                    <p:cNvPr id="272" name="Picture 34" descr="\\Eric-pauls-power-mac-g5.local\desktop\Graphic Tank\d7.tif"/>
                    <p:cNvPicPr>
                      <a:picLocks noChangeAspect="1" noChangeArrowheads="1"/>
                    </p:cNvPicPr>
                    <p:nvPr/>
                  </p:nvPicPr>
                  <p:blipFill>
                    <a:blip r:embed="rId79" cstate="email"/>
                    <a:srcRect/>
                    <a:stretch>
                      <a:fillRect/>
                    </a:stretch>
                  </p:blipFill>
                  <p:spPr bwMode="auto">
                    <a:xfrm>
                      <a:off x="2735714" y="3457582"/>
                      <a:ext cx="255344" cy="235572"/>
                    </a:xfrm>
                    <a:prstGeom prst="rect">
                      <a:avLst/>
                    </a:prstGeom>
                    <a:noFill/>
                    <a:ln w="9525">
                      <a:noFill/>
                      <a:miter lim="800000"/>
                      <a:headEnd/>
                      <a:tailEnd/>
                    </a:ln>
                  </p:spPr>
                </p:pic>
                <p:pic>
                  <p:nvPicPr>
                    <p:cNvPr id="273" name="Picture 3" descr="\\Eric-pauls-power-mac-g5.local\desktop\Graphic Tank\yahoo top.tif"/>
                    <p:cNvPicPr>
                      <a:picLocks noChangeAspect="1" noChangeArrowheads="1"/>
                    </p:cNvPicPr>
                    <p:nvPr/>
                  </p:nvPicPr>
                  <p:blipFill>
                    <a:blip r:embed="rId80" cstate="email"/>
                    <a:srcRect/>
                    <a:stretch>
                      <a:fillRect/>
                    </a:stretch>
                  </p:blipFill>
                  <p:spPr bwMode="auto">
                    <a:xfrm>
                      <a:off x="2632250" y="3550823"/>
                      <a:ext cx="196223" cy="293877"/>
                    </a:xfrm>
                    <a:prstGeom prst="rect">
                      <a:avLst/>
                    </a:prstGeom>
                    <a:noFill/>
                    <a:ln w="9525">
                      <a:noFill/>
                      <a:miter lim="800000"/>
                      <a:headEnd/>
                      <a:tailEnd/>
                    </a:ln>
                  </p:spPr>
                </p:pic>
                <p:pic>
                  <p:nvPicPr>
                    <p:cNvPr id="274" name="Picture 3" descr="\\Eric-pauls-power-mac-g5.local\desktop\Graphic Tank\yahoo top.tif"/>
                    <p:cNvPicPr>
                      <a:picLocks noChangeAspect="1" noChangeArrowheads="1"/>
                    </p:cNvPicPr>
                    <p:nvPr/>
                  </p:nvPicPr>
                  <p:blipFill>
                    <a:blip r:embed="rId81" cstate="email"/>
                    <a:srcRect/>
                    <a:stretch>
                      <a:fillRect/>
                    </a:stretch>
                  </p:blipFill>
                  <p:spPr bwMode="auto">
                    <a:xfrm>
                      <a:off x="1695214" y="3372383"/>
                      <a:ext cx="278393" cy="416940"/>
                    </a:xfrm>
                    <a:prstGeom prst="rect">
                      <a:avLst/>
                    </a:prstGeom>
                    <a:noFill/>
                    <a:ln w="9525">
                      <a:noFill/>
                      <a:miter lim="800000"/>
                      <a:headEnd/>
                      <a:tailEnd/>
                    </a:ln>
                  </p:spPr>
                </p:pic>
                <p:pic>
                  <p:nvPicPr>
                    <p:cNvPr id="275" name="Picture 19" descr="\\Eric-pauls-power-mac-g5.local\desktop\Graphic Tank\100101.tif"/>
                    <p:cNvPicPr>
                      <a:picLocks noChangeAspect="1" noChangeArrowheads="1"/>
                    </p:cNvPicPr>
                    <p:nvPr/>
                  </p:nvPicPr>
                  <p:blipFill>
                    <a:blip r:embed="rId82" cstate="email"/>
                    <a:srcRect/>
                    <a:stretch>
                      <a:fillRect/>
                    </a:stretch>
                  </p:blipFill>
                  <p:spPr bwMode="auto">
                    <a:xfrm>
                      <a:off x="2931191" y="3573963"/>
                      <a:ext cx="271783" cy="246125"/>
                    </a:xfrm>
                    <a:prstGeom prst="rect">
                      <a:avLst/>
                    </a:prstGeom>
                    <a:noFill/>
                    <a:ln w="9525">
                      <a:noFill/>
                      <a:miter lim="800000"/>
                      <a:headEnd/>
                      <a:tailEnd/>
                    </a:ln>
                  </p:spPr>
                </p:pic>
                <p:grpSp>
                  <p:nvGrpSpPr>
                    <p:cNvPr id="276" name="Group 132"/>
                    <p:cNvGrpSpPr>
                      <a:grpSpLocks/>
                    </p:cNvGrpSpPr>
                    <p:nvPr/>
                  </p:nvGrpSpPr>
                  <p:grpSpPr bwMode="auto">
                    <a:xfrm>
                      <a:off x="2251732" y="3471762"/>
                      <a:ext cx="185013" cy="311407"/>
                      <a:chOff x="3141009" y="1775011"/>
                      <a:chExt cx="519903" cy="875087"/>
                    </a:xfrm>
                  </p:grpSpPr>
                  <p:pic>
                    <p:nvPicPr>
                      <p:cNvPr id="319" name="Picture 52" descr="\\Eric-pauls-power-mac-g5.local\desktop\Graphic Tank\ddoc.tif"/>
                      <p:cNvPicPr>
                        <a:picLocks noChangeAspect="1" noChangeArrowheads="1"/>
                      </p:cNvPicPr>
                      <p:nvPr/>
                    </p:nvPicPr>
                    <p:blipFill>
                      <a:blip r:embed="rId83" cstate="email"/>
                      <a:srcRect/>
                      <a:stretch>
                        <a:fillRect/>
                      </a:stretch>
                    </p:blipFill>
                    <p:spPr bwMode="auto">
                      <a:xfrm>
                        <a:off x="3219450" y="1775011"/>
                        <a:ext cx="441462" cy="875087"/>
                      </a:xfrm>
                      <a:prstGeom prst="rect">
                        <a:avLst/>
                      </a:prstGeom>
                      <a:noFill/>
                      <a:ln w="9525">
                        <a:noFill/>
                        <a:miter lim="800000"/>
                        <a:headEnd/>
                        <a:tailEnd/>
                      </a:ln>
                    </p:spPr>
                  </p:pic>
                  <p:pic>
                    <p:nvPicPr>
                      <p:cNvPr id="320" name="Picture 47" descr="\\Eric-pauls-power-mac-g5.local\desktop\Graphic Tank\off5.tif"/>
                      <p:cNvPicPr>
                        <a:picLocks noChangeAspect="1" noChangeArrowheads="1"/>
                      </p:cNvPicPr>
                      <p:nvPr/>
                    </p:nvPicPr>
                    <p:blipFill>
                      <a:blip r:embed="rId84" cstate="email"/>
                      <a:srcRect/>
                      <a:stretch>
                        <a:fillRect/>
                      </a:stretch>
                    </p:blipFill>
                    <p:spPr bwMode="auto">
                      <a:xfrm>
                        <a:off x="3141009" y="1893512"/>
                        <a:ext cx="280975" cy="532901"/>
                      </a:xfrm>
                      <a:prstGeom prst="rect">
                        <a:avLst/>
                      </a:prstGeom>
                      <a:noFill/>
                      <a:ln w="9525">
                        <a:noFill/>
                        <a:miter lim="800000"/>
                        <a:headEnd/>
                        <a:tailEnd/>
                      </a:ln>
                    </p:spPr>
                  </p:pic>
                </p:grpSp>
                <p:pic>
                  <p:nvPicPr>
                    <p:cNvPr id="277" name="Picture 35" descr="\\Eric-pauls-power-mac-g5.local\desktop\Graphic Tank\d8.tif"/>
                    <p:cNvPicPr>
                      <a:picLocks noChangeAspect="1" noChangeArrowheads="1"/>
                    </p:cNvPicPr>
                    <p:nvPr/>
                  </p:nvPicPr>
                  <p:blipFill>
                    <a:blip r:embed="rId85" cstate="email"/>
                    <a:srcRect/>
                    <a:stretch>
                      <a:fillRect/>
                    </a:stretch>
                  </p:blipFill>
                  <p:spPr bwMode="auto">
                    <a:xfrm>
                      <a:off x="2373131" y="3616456"/>
                      <a:ext cx="295814" cy="271316"/>
                    </a:xfrm>
                    <a:prstGeom prst="rect">
                      <a:avLst/>
                    </a:prstGeom>
                    <a:noFill/>
                    <a:ln w="9525">
                      <a:noFill/>
                      <a:miter lim="800000"/>
                      <a:headEnd/>
                      <a:tailEnd/>
                    </a:ln>
                  </p:spPr>
                </p:pic>
                <p:pic>
                  <p:nvPicPr>
                    <p:cNvPr id="278" name="Picture 99" descr="\\Emp\desktop\Graphic Tank\a4.tif"/>
                    <p:cNvPicPr>
                      <a:picLocks noChangeAspect="1" noChangeArrowheads="1"/>
                    </p:cNvPicPr>
                    <p:nvPr/>
                  </p:nvPicPr>
                  <p:blipFill>
                    <a:blip r:embed="rId86" cstate="email"/>
                    <a:srcRect/>
                    <a:stretch>
                      <a:fillRect/>
                    </a:stretch>
                  </p:blipFill>
                  <p:spPr bwMode="auto">
                    <a:xfrm>
                      <a:off x="1970162" y="3619454"/>
                      <a:ext cx="363492" cy="393669"/>
                    </a:xfrm>
                    <a:prstGeom prst="rect">
                      <a:avLst/>
                    </a:prstGeom>
                    <a:noFill/>
                    <a:ln w="9525">
                      <a:noFill/>
                      <a:miter lim="800000"/>
                      <a:headEnd/>
                      <a:tailEnd/>
                    </a:ln>
                  </p:spPr>
                </p:pic>
                <p:pic>
                  <p:nvPicPr>
                    <p:cNvPr id="279" name="Picture 31" descr="\\Eric-pauls-power-mac-g5.local\desktop\Graphic Tank\d4.tif"/>
                    <p:cNvPicPr>
                      <a:picLocks noChangeAspect="1" noChangeArrowheads="1"/>
                    </p:cNvPicPr>
                    <p:nvPr/>
                  </p:nvPicPr>
                  <p:blipFill>
                    <a:blip r:embed="rId87" cstate="email"/>
                    <a:srcRect/>
                    <a:stretch>
                      <a:fillRect/>
                    </a:stretch>
                  </p:blipFill>
                  <p:spPr bwMode="auto">
                    <a:xfrm>
                      <a:off x="2231447" y="3861667"/>
                      <a:ext cx="384267" cy="351686"/>
                    </a:xfrm>
                    <a:prstGeom prst="rect">
                      <a:avLst/>
                    </a:prstGeom>
                    <a:noFill/>
                    <a:ln w="9525">
                      <a:noFill/>
                      <a:miter lim="800000"/>
                      <a:headEnd/>
                      <a:tailEnd/>
                    </a:ln>
                  </p:spPr>
                </p:pic>
                <p:pic>
                  <p:nvPicPr>
                    <p:cNvPr id="280" name="Picture 104" descr="\\Emp\desktop\Graphic Tank\a9.tif"/>
                    <p:cNvPicPr>
                      <a:picLocks noChangeAspect="1" noChangeArrowheads="1"/>
                    </p:cNvPicPr>
                    <p:nvPr/>
                  </p:nvPicPr>
                  <p:blipFill>
                    <a:blip r:embed="rId88" cstate="email"/>
                    <a:srcRect/>
                    <a:stretch>
                      <a:fillRect/>
                    </a:stretch>
                  </p:blipFill>
                  <p:spPr bwMode="auto">
                    <a:xfrm>
                      <a:off x="2884748" y="3685856"/>
                      <a:ext cx="347946" cy="394663"/>
                    </a:xfrm>
                    <a:prstGeom prst="rect">
                      <a:avLst/>
                    </a:prstGeom>
                    <a:noFill/>
                    <a:ln w="9525">
                      <a:noFill/>
                      <a:miter lim="800000"/>
                      <a:headEnd/>
                      <a:tailEnd/>
                    </a:ln>
                  </p:spPr>
                </p:pic>
                <p:grpSp>
                  <p:nvGrpSpPr>
                    <p:cNvPr id="281" name="Group 117"/>
                    <p:cNvGrpSpPr>
                      <a:grpSpLocks/>
                    </p:cNvGrpSpPr>
                    <p:nvPr/>
                  </p:nvGrpSpPr>
                  <p:grpSpPr bwMode="auto">
                    <a:xfrm>
                      <a:off x="2634490" y="3711049"/>
                      <a:ext cx="242465" cy="410541"/>
                      <a:chOff x="4210887" y="1775010"/>
                      <a:chExt cx="516825" cy="875087"/>
                    </a:xfrm>
                  </p:grpSpPr>
                  <p:pic>
                    <p:nvPicPr>
                      <p:cNvPr id="317" name="Picture 52" descr="\\Eric-pauls-power-mac-g5.local\desktop\Graphic Tank\ddoc.tif"/>
                      <p:cNvPicPr>
                        <a:picLocks noChangeAspect="1" noChangeArrowheads="1"/>
                      </p:cNvPicPr>
                      <p:nvPr/>
                    </p:nvPicPr>
                    <p:blipFill>
                      <a:blip r:embed="rId89" cstate="email"/>
                      <a:srcRect/>
                      <a:stretch>
                        <a:fillRect/>
                      </a:stretch>
                    </p:blipFill>
                    <p:spPr bwMode="auto">
                      <a:xfrm>
                        <a:off x="4286250" y="1775010"/>
                        <a:ext cx="441462" cy="875087"/>
                      </a:xfrm>
                      <a:prstGeom prst="rect">
                        <a:avLst/>
                      </a:prstGeom>
                      <a:noFill/>
                      <a:ln w="9525">
                        <a:noFill/>
                        <a:miter lim="800000"/>
                        <a:headEnd/>
                        <a:tailEnd/>
                      </a:ln>
                    </p:spPr>
                  </p:pic>
                  <p:pic>
                    <p:nvPicPr>
                      <p:cNvPr id="318" name="Picture 49" descr="\\Eric-pauls-power-mac-g5.local\desktop\Graphic Tank\off7.tif"/>
                      <p:cNvPicPr>
                        <a:picLocks noChangeAspect="1" noChangeArrowheads="1"/>
                      </p:cNvPicPr>
                      <p:nvPr/>
                    </p:nvPicPr>
                    <p:blipFill>
                      <a:blip r:embed="rId90" cstate="email"/>
                      <a:srcRect/>
                      <a:stretch>
                        <a:fillRect/>
                      </a:stretch>
                    </p:blipFill>
                    <p:spPr bwMode="auto">
                      <a:xfrm>
                        <a:off x="4210887" y="1875582"/>
                        <a:ext cx="296000" cy="569463"/>
                      </a:xfrm>
                      <a:prstGeom prst="rect">
                        <a:avLst/>
                      </a:prstGeom>
                      <a:noFill/>
                      <a:ln w="9525">
                        <a:noFill/>
                        <a:miter lim="800000"/>
                        <a:headEnd/>
                        <a:tailEnd/>
                      </a:ln>
                    </p:spPr>
                  </p:pic>
                </p:grpSp>
                <p:pic>
                  <p:nvPicPr>
                    <p:cNvPr id="282" name="Picture 98" descr="\\Emp\desktop\Graphic Tank\a3.tif"/>
                    <p:cNvPicPr>
                      <a:picLocks noChangeAspect="1" noChangeArrowheads="1"/>
                    </p:cNvPicPr>
                    <p:nvPr/>
                  </p:nvPicPr>
                  <p:blipFill>
                    <a:blip r:embed="rId91" cstate="email"/>
                    <a:srcRect/>
                    <a:stretch>
                      <a:fillRect/>
                    </a:stretch>
                  </p:blipFill>
                  <p:spPr bwMode="auto">
                    <a:xfrm>
                      <a:off x="1508744" y="3475511"/>
                      <a:ext cx="351904" cy="412261"/>
                    </a:xfrm>
                    <a:prstGeom prst="rect">
                      <a:avLst/>
                    </a:prstGeom>
                    <a:noFill/>
                    <a:ln w="9525">
                      <a:noFill/>
                      <a:miter lim="800000"/>
                      <a:headEnd/>
                      <a:tailEnd/>
                    </a:ln>
                  </p:spPr>
                </p:pic>
                <p:grpSp>
                  <p:nvGrpSpPr>
                    <p:cNvPr id="283" name="Group 92"/>
                    <p:cNvGrpSpPr>
                      <a:grpSpLocks/>
                    </p:cNvGrpSpPr>
                    <p:nvPr/>
                  </p:nvGrpSpPr>
                  <p:grpSpPr bwMode="auto">
                    <a:xfrm>
                      <a:off x="1860345" y="3785574"/>
                      <a:ext cx="306180" cy="510947"/>
                      <a:chOff x="3674406" y="1775011"/>
                      <a:chExt cx="524389" cy="875087"/>
                    </a:xfrm>
                  </p:grpSpPr>
                  <p:pic>
                    <p:nvPicPr>
                      <p:cNvPr id="315" name="Picture 52" descr="\\Eric-pauls-power-mac-g5.local\desktop\Graphic Tank\ddoc.tif"/>
                      <p:cNvPicPr>
                        <a:picLocks noChangeAspect="1" noChangeArrowheads="1"/>
                      </p:cNvPicPr>
                      <p:nvPr/>
                    </p:nvPicPr>
                    <p:blipFill>
                      <a:blip r:embed="rId30" cstate="email"/>
                      <a:srcRect/>
                      <a:stretch>
                        <a:fillRect/>
                      </a:stretch>
                    </p:blipFill>
                    <p:spPr bwMode="auto">
                      <a:xfrm>
                        <a:off x="3757333" y="1775011"/>
                        <a:ext cx="441462" cy="875087"/>
                      </a:xfrm>
                      <a:prstGeom prst="rect">
                        <a:avLst/>
                      </a:prstGeom>
                      <a:noFill/>
                      <a:ln w="9525">
                        <a:noFill/>
                        <a:miter lim="800000"/>
                        <a:headEnd/>
                        <a:tailEnd/>
                      </a:ln>
                    </p:spPr>
                  </p:pic>
                  <p:pic>
                    <p:nvPicPr>
                      <p:cNvPr id="316" name="Picture 44" descr="\\Eric-pauls-power-mac-g5.local\desktop\Graphic Tank\off2.tif"/>
                      <p:cNvPicPr>
                        <a:picLocks noChangeAspect="1" noChangeArrowheads="1"/>
                      </p:cNvPicPr>
                      <p:nvPr/>
                    </p:nvPicPr>
                    <p:blipFill>
                      <a:blip r:embed="rId92" cstate="email"/>
                      <a:srcRect/>
                      <a:stretch>
                        <a:fillRect/>
                      </a:stretch>
                    </p:blipFill>
                    <p:spPr bwMode="auto">
                      <a:xfrm>
                        <a:off x="3674406" y="1902477"/>
                        <a:ext cx="329056" cy="528961"/>
                      </a:xfrm>
                      <a:prstGeom prst="rect">
                        <a:avLst/>
                      </a:prstGeom>
                      <a:noFill/>
                      <a:ln w="9525">
                        <a:noFill/>
                        <a:miter lim="800000"/>
                        <a:headEnd/>
                        <a:tailEnd/>
                      </a:ln>
                    </p:spPr>
                  </p:pic>
                </p:grpSp>
                <p:pic>
                  <p:nvPicPr>
                    <p:cNvPr id="284" name="Picture 97" descr="\\Emp\desktop\Graphic Tank\a2.tif"/>
                    <p:cNvPicPr>
                      <a:picLocks noChangeAspect="1" noChangeArrowheads="1"/>
                    </p:cNvPicPr>
                    <p:nvPr/>
                  </p:nvPicPr>
                  <p:blipFill>
                    <a:blip r:embed="rId93" cstate="email"/>
                    <a:srcRect/>
                    <a:stretch>
                      <a:fillRect/>
                    </a:stretch>
                  </p:blipFill>
                  <p:spPr bwMode="auto">
                    <a:xfrm>
                      <a:off x="2630026" y="4030402"/>
                      <a:ext cx="391796" cy="446698"/>
                    </a:xfrm>
                    <a:prstGeom prst="rect">
                      <a:avLst/>
                    </a:prstGeom>
                    <a:noFill/>
                    <a:ln w="9525">
                      <a:noFill/>
                      <a:miter lim="800000"/>
                      <a:headEnd/>
                      <a:tailEnd/>
                    </a:ln>
                  </p:spPr>
                </p:pic>
                <p:pic>
                  <p:nvPicPr>
                    <p:cNvPr id="285" name="Picture 96" descr="\\Emp\desktop\Graphic Tank\a1.tif"/>
                    <p:cNvPicPr>
                      <a:picLocks noChangeAspect="1" noChangeArrowheads="1"/>
                    </p:cNvPicPr>
                    <p:nvPr/>
                  </p:nvPicPr>
                  <p:blipFill>
                    <a:blip r:embed="rId94" cstate="email"/>
                    <a:srcRect/>
                    <a:stretch>
                      <a:fillRect/>
                    </a:stretch>
                  </p:blipFill>
                  <p:spPr bwMode="auto">
                    <a:xfrm>
                      <a:off x="1932713" y="4091935"/>
                      <a:ext cx="431255" cy="497297"/>
                    </a:xfrm>
                    <a:prstGeom prst="rect">
                      <a:avLst/>
                    </a:prstGeom>
                    <a:noFill/>
                    <a:ln w="9525">
                      <a:noFill/>
                      <a:miter lim="800000"/>
                      <a:headEnd/>
                      <a:tailEnd/>
                    </a:ln>
                  </p:spPr>
                </p:pic>
                <p:pic>
                  <p:nvPicPr>
                    <p:cNvPr id="286" name="Picture 17" descr="\\Eric-pauls-power-mac-g5.local\desktop\Graphic Tank\web.tif"/>
                    <p:cNvPicPr>
                      <a:picLocks noChangeAspect="1" noChangeArrowheads="1"/>
                    </p:cNvPicPr>
                    <p:nvPr/>
                  </p:nvPicPr>
                  <p:blipFill>
                    <a:blip r:embed="rId95" cstate="email"/>
                    <a:srcRect/>
                    <a:stretch>
                      <a:fillRect/>
                    </a:stretch>
                  </p:blipFill>
                  <p:spPr bwMode="auto">
                    <a:xfrm>
                      <a:off x="2469257" y="4285294"/>
                      <a:ext cx="441808" cy="643937"/>
                    </a:xfrm>
                    <a:prstGeom prst="rect">
                      <a:avLst/>
                    </a:prstGeom>
                    <a:noFill/>
                    <a:ln w="9525">
                      <a:noFill/>
                      <a:miter lim="800000"/>
                      <a:headEnd/>
                      <a:tailEnd/>
                    </a:ln>
                  </p:spPr>
                </p:pic>
                <p:pic>
                  <p:nvPicPr>
                    <p:cNvPr id="287" name="Picture 30" descr="\\Eric-pauls-power-mac-g5.local\desktop\Graphic Tank\d3.tif"/>
                    <p:cNvPicPr>
                      <a:picLocks noChangeAspect="1" noChangeArrowheads="1"/>
                    </p:cNvPicPr>
                    <p:nvPr/>
                  </p:nvPicPr>
                  <p:blipFill>
                    <a:blip r:embed="rId96" cstate="email"/>
                    <a:srcRect/>
                    <a:stretch>
                      <a:fillRect/>
                    </a:stretch>
                  </p:blipFill>
                  <p:spPr bwMode="auto">
                    <a:xfrm>
                      <a:off x="3321023" y="3601841"/>
                      <a:ext cx="402263" cy="372075"/>
                    </a:xfrm>
                    <a:prstGeom prst="rect">
                      <a:avLst/>
                    </a:prstGeom>
                    <a:noFill/>
                    <a:ln w="9525">
                      <a:noFill/>
                      <a:miter lim="800000"/>
                      <a:headEnd/>
                      <a:tailEnd/>
                    </a:ln>
                  </p:spPr>
                </p:pic>
                <p:pic>
                  <p:nvPicPr>
                    <p:cNvPr id="288" name="Picture 18" descr="\\Eric-pauls-power-mac-g5.local\desktop\Graphic Tank\portal.tif"/>
                    <p:cNvPicPr>
                      <a:picLocks noChangeAspect="1" noChangeArrowheads="1"/>
                    </p:cNvPicPr>
                    <p:nvPr/>
                  </p:nvPicPr>
                  <p:blipFill>
                    <a:blip r:embed="rId97" cstate="email"/>
                    <a:srcRect/>
                    <a:stretch>
                      <a:fillRect/>
                    </a:stretch>
                  </p:blipFill>
                  <p:spPr bwMode="auto">
                    <a:xfrm>
                      <a:off x="3264931" y="3843386"/>
                      <a:ext cx="454114" cy="659410"/>
                    </a:xfrm>
                    <a:prstGeom prst="rect">
                      <a:avLst/>
                    </a:prstGeom>
                    <a:noFill/>
                    <a:ln w="9525">
                      <a:noFill/>
                      <a:miter lim="800000"/>
                      <a:headEnd/>
                      <a:tailEnd/>
                    </a:ln>
                  </p:spPr>
                </p:pic>
                <p:pic>
                  <p:nvPicPr>
                    <p:cNvPr id="289" name="Picture 19" descr="\\Eric-pauls-power-mac-g5.local\desktop\Graphic Tank\100101.tif"/>
                    <p:cNvPicPr>
                      <a:picLocks noChangeAspect="1" noChangeArrowheads="1"/>
                    </p:cNvPicPr>
                    <p:nvPr/>
                  </p:nvPicPr>
                  <p:blipFill>
                    <a:blip r:embed="rId98" cstate="email"/>
                    <a:srcRect/>
                    <a:stretch>
                      <a:fillRect/>
                    </a:stretch>
                  </p:blipFill>
                  <p:spPr bwMode="auto">
                    <a:xfrm>
                      <a:off x="1299380" y="3728750"/>
                      <a:ext cx="527506" cy="477706"/>
                    </a:xfrm>
                    <a:prstGeom prst="rect">
                      <a:avLst/>
                    </a:prstGeom>
                    <a:noFill/>
                    <a:ln w="9525">
                      <a:noFill/>
                      <a:miter lim="800000"/>
                      <a:headEnd/>
                      <a:tailEnd/>
                    </a:ln>
                  </p:spPr>
                </p:pic>
                <p:grpSp>
                  <p:nvGrpSpPr>
                    <p:cNvPr id="290" name="Group 132"/>
                    <p:cNvGrpSpPr>
                      <a:grpSpLocks/>
                    </p:cNvGrpSpPr>
                    <p:nvPr/>
                  </p:nvGrpSpPr>
                  <p:grpSpPr bwMode="auto">
                    <a:xfrm>
                      <a:off x="3086976" y="4228761"/>
                      <a:ext cx="331879" cy="558604"/>
                      <a:chOff x="3141009" y="1775011"/>
                      <a:chExt cx="519903" cy="875087"/>
                    </a:xfrm>
                  </p:grpSpPr>
                  <p:pic>
                    <p:nvPicPr>
                      <p:cNvPr id="313" name="Picture 52" descr="\\Eric-pauls-power-mac-g5.local\desktop\Graphic Tank\ddoc.tif"/>
                      <p:cNvPicPr>
                        <a:picLocks noChangeAspect="1" noChangeArrowheads="1"/>
                      </p:cNvPicPr>
                      <p:nvPr/>
                    </p:nvPicPr>
                    <p:blipFill>
                      <a:blip r:embed="rId99" cstate="email"/>
                      <a:srcRect/>
                      <a:stretch>
                        <a:fillRect/>
                      </a:stretch>
                    </p:blipFill>
                    <p:spPr bwMode="auto">
                      <a:xfrm>
                        <a:off x="3219450" y="1775011"/>
                        <a:ext cx="441462" cy="875087"/>
                      </a:xfrm>
                      <a:prstGeom prst="rect">
                        <a:avLst/>
                      </a:prstGeom>
                      <a:noFill/>
                      <a:ln w="9525">
                        <a:noFill/>
                        <a:miter lim="800000"/>
                        <a:headEnd/>
                        <a:tailEnd/>
                      </a:ln>
                    </p:spPr>
                  </p:pic>
                  <p:pic>
                    <p:nvPicPr>
                      <p:cNvPr id="314" name="Picture 47" descr="\\Eric-pauls-power-mac-g5.local\desktop\Graphic Tank\off5.tif"/>
                      <p:cNvPicPr>
                        <a:picLocks noChangeAspect="1" noChangeArrowheads="1"/>
                      </p:cNvPicPr>
                      <p:nvPr/>
                    </p:nvPicPr>
                    <p:blipFill>
                      <a:blip r:embed="rId100"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291" name="Group 127"/>
                    <p:cNvGrpSpPr>
                      <a:grpSpLocks/>
                    </p:cNvGrpSpPr>
                    <p:nvPr/>
                  </p:nvGrpSpPr>
                  <p:grpSpPr bwMode="auto">
                    <a:xfrm>
                      <a:off x="1202696" y="3946617"/>
                      <a:ext cx="347136" cy="593130"/>
                      <a:chOff x="4753439" y="1775011"/>
                      <a:chExt cx="512156" cy="875087"/>
                    </a:xfrm>
                  </p:grpSpPr>
                  <p:pic>
                    <p:nvPicPr>
                      <p:cNvPr id="311" name="Picture 52" descr="\\Eric-pauls-power-mac-g5.local\desktop\Graphic Tank\ddoc.tif"/>
                      <p:cNvPicPr>
                        <a:picLocks noChangeAspect="1" noChangeArrowheads="1"/>
                      </p:cNvPicPr>
                      <p:nvPr/>
                    </p:nvPicPr>
                    <p:blipFill>
                      <a:blip r:embed="rId101" cstate="email"/>
                      <a:srcRect/>
                      <a:stretch>
                        <a:fillRect/>
                      </a:stretch>
                    </p:blipFill>
                    <p:spPr bwMode="auto">
                      <a:xfrm>
                        <a:off x="4824134" y="1775011"/>
                        <a:ext cx="441461" cy="875087"/>
                      </a:xfrm>
                      <a:prstGeom prst="rect">
                        <a:avLst/>
                      </a:prstGeom>
                      <a:noFill/>
                      <a:ln w="9525">
                        <a:noFill/>
                        <a:miter lim="800000"/>
                        <a:headEnd/>
                        <a:tailEnd/>
                      </a:ln>
                    </p:spPr>
                  </p:pic>
                  <p:pic>
                    <p:nvPicPr>
                      <p:cNvPr id="312" name="Picture 45" descr="\\Eric-pauls-power-mac-g5.local\desktop\Graphic Tank\off3.tif"/>
                      <p:cNvPicPr>
                        <a:picLocks noChangeAspect="1" noChangeArrowheads="1"/>
                      </p:cNvPicPr>
                      <p:nvPr/>
                    </p:nvPicPr>
                    <p:blipFill>
                      <a:blip r:embed="rId102" cstate="email"/>
                      <a:srcRect/>
                      <a:stretch>
                        <a:fillRect/>
                      </a:stretch>
                    </p:blipFill>
                    <p:spPr bwMode="auto">
                      <a:xfrm>
                        <a:off x="4753439" y="1920407"/>
                        <a:ext cx="309523" cy="482137"/>
                      </a:xfrm>
                      <a:prstGeom prst="rect">
                        <a:avLst/>
                      </a:prstGeom>
                      <a:noFill/>
                      <a:ln w="9525">
                        <a:noFill/>
                        <a:miter lim="800000"/>
                        <a:headEnd/>
                        <a:tailEnd/>
                      </a:ln>
                    </p:spPr>
                  </p:pic>
                </p:grpSp>
                <p:pic>
                  <p:nvPicPr>
                    <p:cNvPr id="292" name="Picture 19" descr="\\Eric-pauls-power-mac-g5.local\desktop\Graphic Tank\100101.tif"/>
                    <p:cNvPicPr>
                      <a:picLocks noChangeAspect="1" noChangeArrowheads="1"/>
                    </p:cNvPicPr>
                    <p:nvPr/>
                  </p:nvPicPr>
                  <p:blipFill>
                    <a:blip r:embed="rId103" cstate="email"/>
                    <a:srcRect/>
                    <a:stretch>
                      <a:fillRect/>
                    </a:stretch>
                  </p:blipFill>
                  <p:spPr bwMode="auto">
                    <a:xfrm>
                      <a:off x="2162048" y="4595383"/>
                      <a:ext cx="570749" cy="516867"/>
                    </a:xfrm>
                    <a:prstGeom prst="rect">
                      <a:avLst/>
                    </a:prstGeom>
                    <a:noFill/>
                    <a:ln w="9525">
                      <a:noFill/>
                      <a:miter lim="800000"/>
                      <a:headEnd/>
                      <a:tailEnd/>
                    </a:ln>
                  </p:spPr>
                </p:pic>
                <p:pic>
                  <p:nvPicPr>
                    <p:cNvPr id="293" name="Picture 18" descr="\\Eric-pauls-power-mac-g5.local\desktop\Graphic Tank\portal.tif"/>
                    <p:cNvPicPr>
                      <a:picLocks noChangeAspect="1" noChangeArrowheads="1"/>
                    </p:cNvPicPr>
                    <p:nvPr/>
                  </p:nvPicPr>
                  <p:blipFill>
                    <a:blip r:embed="rId104" cstate="email"/>
                    <a:srcRect/>
                    <a:stretch>
                      <a:fillRect/>
                    </a:stretch>
                  </p:blipFill>
                  <p:spPr bwMode="auto">
                    <a:xfrm>
                      <a:off x="3546059" y="3124780"/>
                      <a:ext cx="381902" cy="554551"/>
                    </a:xfrm>
                    <a:prstGeom prst="rect">
                      <a:avLst/>
                    </a:prstGeom>
                    <a:noFill/>
                    <a:ln w="9525">
                      <a:noFill/>
                      <a:miter lim="800000"/>
                      <a:headEnd/>
                      <a:tailEnd/>
                    </a:ln>
                  </p:spPr>
                </p:pic>
                <p:pic>
                  <p:nvPicPr>
                    <p:cNvPr id="294" name="Picture 3" descr="\\Eric-pauls-power-mac-g5.local\desktop\Graphic Tank\yahoo top.tif"/>
                    <p:cNvPicPr>
                      <a:picLocks noChangeAspect="1" noChangeArrowheads="1"/>
                    </p:cNvPicPr>
                    <p:nvPr/>
                  </p:nvPicPr>
                  <p:blipFill>
                    <a:blip r:embed="rId105" cstate="email"/>
                    <a:srcRect/>
                    <a:stretch>
                      <a:fillRect/>
                    </a:stretch>
                  </p:blipFill>
                  <p:spPr bwMode="auto">
                    <a:xfrm>
                      <a:off x="1518529" y="4412266"/>
                      <a:ext cx="408031" cy="611094"/>
                    </a:xfrm>
                    <a:prstGeom prst="rect">
                      <a:avLst/>
                    </a:prstGeom>
                    <a:noFill/>
                    <a:ln w="9525">
                      <a:noFill/>
                      <a:miter lim="800000"/>
                      <a:headEnd/>
                      <a:tailEnd/>
                    </a:ln>
                  </p:spPr>
                </p:pic>
                <p:pic>
                  <p:nvPicPr>
                    <p:cNvPr id="295" name="Picture 34" descr="\\Eric-pauls-power-mac-g5.local\desktop\Graphic Tank\d7.tif"/>
                    <p:cNvPicPr>
                      <a:picLocks noChangeAspect="1" noChangeArrowheads="1"/>
                    </p:cNvPicPr>
                    <p:nvPr/>
                  </p:nvPicPr>
                  <p:blipFill>
                    <a:blip r:embed="rId106" cstate="email"/>
                    <a:srcRect/>
                    <a:stretch>
                      <a:fillRect/>
                    </a:stretch>
                  </p:blipFill>
                  <p:spPr bwMode="auto">
                    <a:xfrm>
                      <a:off x="3592918" y="4436626"/>
                      <a:ext cx="501267" cy="462452"/>
                    </a:xfrm>
                    <a:prstGeom prst="rect">
                      <a:avLst/>
                    </a:prstGeom>
                    <a:noFill/>
                    <a:ln w="9525">
                      <a:noFill/>
                      <a:miter lim="800000"/>
                      <a:headEnd/>
                      <a:tailEnd/>
                    </a:ln>
                  </p:spPr>
                </p:pic>
                <p:grpSp>
                  <p:nvGrpSpPr>
                    <p:cNvPr id="296" name="Group 117"/>
                    <p:cNvGrpSpPr>
                      <a:grpSpLocks/>
                    </p:cNvGrpSpPr>
                    <p:nvPr/>
                  </p:nvGrpSpPr>
                  <p:grpSpPr bwMode="auto">
                    <a:xfrm>
                      <a:off x="3723591" y="3741818"/>
                      <a:ext cx="351486" cy="595136"/>
                      <a:chOff x="4210887" y="1775010"/>
                      <a:chExt cx="516825" cy="875087"/>
                    </a:xfrm>
                  </p:grpSpPr>
                  <p:pic>
                    <p:nvPicPr>
                      <p:cNvPr id="309" name="Picture 52" descr="\\Eric-pauls-power-mac-g5.local\desktop\Graphic Tank\ddoc.tif"/>
                      <p:cNvPicPr>
                        <a:picLocks noChangeAspect="1" noChangeArrowheads="1"/>
                      </p:cNvPicPr>
                      <p:nvPr/>
                    </p:nvPicPr>
                    <p:blipFill>
                      <a:blip r:embed="rId101" cstate="email"/>
                      <a:srcRect/>
                      <a:stretch>
                        <a:fillRect/>
                      </a:stretch>
                    </p:blipFill>
                    <p:spPr bwMode="auto">
                      <a:xfrm>
                        <a:off x="4286250" y="1775010"/>
                        <a:ext cx="441462" cy="875087"/>
                      </a:xfrm>
                      <a:prstGeom prst="rect">
                        <a:avLst/>
                      </a:prstGeom>
                      <a:noFill/>
                      <a:ln w="9525">
                        <a:noFill/>
                        <a:miter lim="800000"/>
                        <a:headEnd/>
                        <a:tailEnd/>
                      </a:ln>
                    </p:spPr>
                  </p:pic>
                  <p:pic>
                    <p:nvPicPr>
                      <p:cNvPr id="310" name="Picture 49" descr="\\Eric-pauls-power-mac-g5.local\desktop\Graphic Tank\off7.tif"/>
                      <p:cNvPicPr>
                        <a:picLocks noChangeAspect="1" noChangeArrowheads="1"/>
                      </p:cNvPicPr>
                      <p:nvPr/>
                    </p:nvPicPr>
                    <p:blipFill>
                      <a:blip r:embed="rId107" cstate="email"/>
                      <a:srcRect/>
                      <a:stretch>
                        <a:fillRect/>
                      </a:stretch>
                    </p:blipFill>
                    <p:spPr bwMode="auto">
                      <a:xfrm>
                        <a:off x="4210887" y="1875582"/>
                        <a:ext cx="296000" cy="569463"/>
                      </a:xfrm>
                      <a:prstGeom prst="rect">
                        <a:avLst/>
                      </a:prstGeom>
                      <a:noFill/>
                      <a:ln w="9525">
                        <a:noFill/>
                        <a:miter lim="800000"/>
                        <a:headEnd/>
                        <a:tailEnd/>
                      </a:ln>
                    </p:spPr>
                  </p:pic>
                </p:grpSp>
                <p:pic>
                  <p:nvPicPr>
                    <p:cNvPr id="297" name="Picture 103" descr="\\Emp\desktop\Graphic Tank\a8.tif"/>
                    <p:cNvPicPr>
                      <a:picLocks noChangeAspect="1" noChangeArrowheads="1"/>
                    </p:cNvPicPr>
                    <p:nvPr/>
                  </p:nvPicPr>
                  <p:blipFill>
                    <a:blip r:embed="rId108" cstate="email"/>
                    <a:srcRect/>
                    <a:stretch>
                      <a:fillRect/>
                    </a:stretch>
                  </p:blipFill>
                  <p:spPr bwMode="auto">
                    <a:xfrm>
                      <a:off x="2934239" y="4813864"/>
                      <a:ext cx="511704" cy="591948"/>
                    </a:xfrm>
                    <a:prstGeom prst="rect">
                      <a:avLst/>
                    </a:prstGeom>
                    <a:noFill/>
                    <a:ln w="9525">
                      <a:noFill/>
                      <a:miter lim="800000"/>
                      <a:headEnd/>
                      <a:tailEnd/>
                    </a:ln>
                  </p:spPr>
                </p:pic>
                <p:grpSp>
                  <p:nvGrpSpPr>
                    <p:cNvPr id="298" name="Group 132"/>
                    <p:cNvGrpSpPr>
                      <a:grpSpLocks/>
                    </p:cNvGrpSpPr>
                    <p:nvPr/>
                  </p:nvGrpSpPr>
                  <p:grpSpPr bwMode="auto">
                    <a:xfrm>
                      <a:off x="778669" y="3335596"/>
                      <a:ext cx="342132" cy="575863"/>
                      <a:chOff x="3141009" y="1775011"/>
                      <a:chExt cx="519903" cy="875087"/>
                    </a:xfrm>
                  </p:grpSpPr>
                  <p:pic>
                    <p:nvPicPr>
                      <p:cNvPr id="307" name="Picture 52" descr="\\Eric-pauls-power-mac-g5.local\desktop\Graphic Tank\ddoc.tif"/>
                      <p:cNvPicPr>
                        <a:picLocks noChangeAspect="1" noChangeArrowheads="1"/>
                      </p:cNvPicPr>
                      <p:nvPr/>
                    </p:nvPicPr>
                    <p:blipFill>
                      <a:blip r:embed="rId109" cstate="email"/>
                      <a:srcRect/>
                      <a:stretch>
                        <a:fillRect/>
                      </a:stretch>
                    </p:blipFill>
                    <p:spPr bwMode="auto">
                      <a:xfrm>
                        <a:off x="3219450" y="1775011"/>
                        <a:ext cx="441462" cy="875087"/>
                      </a:xfrm>
                      <a:prstGeom prst="rect">
                        <a:avLst/>
                      </a:prstGeom>
                      <a:noFill/>
                      <a:ln w="9525">
                        <a:noFill/>
                        <a:miter lim="800000"/>
                        <a:headEnd/>
                        <a:tailEnd/>
                      </a:ln>
                    </p:spPr>
                  </p:pic>
                  <p:pic>
                    <p:nvPicPr>
                      <p:cNvPr id="308" name="Picture 47" descr="\\Eric-pauls-power-mac-g5.local\desktop\Graphic Tank\off5.tif"/>
                      <p:cNvPicPr>
                        <a:picLocks noChangeAspect="1" noChangeArrowheads="1"/>
                      </p:cNvPicPr>
                      <p:nvPr/>
                    </p:nvPicPr>
                    <p:blipFill>
                      <a:blip r:embed="rId110"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299" name="Group 132"/>
                    <p:cNvGrpSpPr>
                      <a:grpSpLocks/>
                    </p:cNvGrpSpPr>
                    <p:nvPr/>
                  </p:nvGrpSpPr>
                  <p:grpSpPr bwMode="auto">
                    <a:xfrm>
                      <a:off x="3829286" y="2765801"/>
                      <a:ext cx="342132" cy="575863"/>
                      <a:chOff x="3141009" y="1775011"/>
                      <a:chExt cx="519903" cy="875087"/>
                    </a:xfrm>
                  </p:grpSpPr>
                  <p:pic>
                    <p:nvPicPr>
                      <p:cNvPr id="305" name="Picture 52" descr="\\Eric-pauls-power-mac-g5.local\desktop\Graphic Tank\ddoc.tif"/>
                      <p:cNvPicPr>
                        <a:picLocks noChangeAspect="1" noChangeArrowheads="1"/>
                      </p:cNvPicPr>
                      <p:nvPr/>
                    </p:nvPicPr>
                    <p:blipFill>
                      <a:blip r:embed="rId109" cstate="email"/>
                      <a:srcRect/>
                      <a:stretch>
                        <a:fillRect/>
                      </a:stretch>
                    </p:blipFill>
                    <p:spPr bwMode="auto">
                      <a:xfrm>
                        <a:off x="3219450" y="1775011"/>
                        <a:ext cx="441462" cy="875087"/>
                      </a:xfrm>
                      <a:prstGeom prst="rect">
                        <a:avLst/>
                      </a:prstGeom>
                      <a:noFill/>
                      <a:ln w="9525">
                        <a:noFill/>
                        <a:miter lim="800000"/>
                        <a:headEnd/>
                        <a:tailEnd/>
                      </a:ln>
                    </p:spPr>
                  </p:pic>
                  <p:pic>
                    <p:nvPicPr>
                      <p:cNvPr id="306" name="Picture 47" descr="\\Eric-pauls-power-mac-g5.local\desktop\Graphic Tank\off5.tif"/>
                      <p:cNvPicPr>
                        <a:picLocks noChangeAspect="1" noChangeArrowheads="1"/>
                      </p:cNvPicPr>
                      <p:nvPr/>
                    </p:nvPicPr>
                    <p:blipFill>
                      <a:blip r:embed="rId110"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300" name="Group 117"/>
                    <p:cNvGrpSpPr>
                      <a:grpSpLocks/>
                    </p:cNvGrpSpPr>
                    <p:nvPr/>
                  </p:nvGrpSpPr>
                  <p:grpSpPr bwMode="auto">
                    <a:xfrm>
                      <a:off x="0" y="3239794"/>
                      <a:ext cx="489813" cy="829348"/>
                      <a:chOff x="4210887" y="1775010"/>
                      <a:chExt cx="516825" cy="875087"/>
                    </a:xfrm>
                  </p:grpSpPr>
                  <p:pic>
                    <p:nvPicPr>
                      <p:cNvPr id="303" name="Picture 52" descr="\\Eric-pauls-power-mac-g5.local\desktop\Graphic Tank\ddoc.tif"/>
                      <p:cNvPicPr>
                        <a:picLocks noChangeAspect="1" noChangeArrowheads="1"/>
                      </p:cNvPicPr>
                      <p:nvPr/>
                    </p:nvPicPr>
                    <p:blipFill>
                      <a:blip r:embed="rId111" cstate="email"/>
                      <a:srcRect/>
                      <a:stretch>
                        <a:fillRect/>
                      </a:stretch>
                    </p:blipFill>
                    <p:spPr bwMode="auto">
                      <a:xfrm>
                        <a:off x="4286250" y="1775010"/>
                        <a:ext cx="441462" cy="875087"/>
                      </a:xfrm>
                      <a:prstGeom prst="rect">
                        <a:avLst/>
                      </a:prstGeom>
                      <a:noFill/>
                      <a:ln w="9525">
                        <a:noFill/>
                        <a:miter lim="800000"/>
                        <a:headEnd/>
                        <a:tailEnd/>
                      </a:ln>
                    </p:spPr>
                  </p:pic>
                  <p:pic>
                    <p:nvPicPr>
                      <p:cNvPr id="304" name="Picture 49" descr="\\Eric-pauls-power-mac-g5.local\desktop\Graphic Tank\off7.tif"/>
                      <p:cNvPicPr>
                        <a:picLocks noChangeAspect="1" noChangeArrowheads="1"/>
                      </p:cNvPicPr>
                      <p:nvPr/>
                    </p:nvPicPr>
                    <p:blipFill>
                      <a:blip r:embed="rId112" cstate="email"/>
                      <a:srcRect/>
                      <a:stretch>
                        <a:fillRect/>
                      </a:stretch>
                    </p:blipFill>
                    <p:spPr bwMode="auto">
                      <a:xfrm>
                        <a:off x="4210887" y="1875582"/>
                        <a:ext cx="296000" cy="569463"/>
                      </a:xfrm>
                      <a:prstGeom prst="rect">
                        <a:avLst/>
                      </a:prstGeom>
                      <a:noFill/>
                      <a:ln w="9525">
                        <a:noFill/>
                        <a:miter lim="800000"/>
                        <a:headEnd/>
                        <a:tailEnd/>
                      </a:ln>
                    </p:spPr>
                  </p:pic>
                </p:grpSp>
                <p:pic>
                  <p:nvPicPr>
                    <p:cNvPr id="301" name="Picture 19" descr="\\Eric-pauls-power-mac-g5.local\desktop\Graphic Tank\100101.tif"/>
                    <p:cNvPicPr>
                      <a:picLocks noChangeAspect="1" noChangeArrowheads="1"/>
                    </p:cNvPicPr>
                    <p:nvPr/>
                  </p:nvPicPr>
                  <p:blipFill>
                    <a:blip r:embed="rId4" cstate="email"/>
                    <a:srcRect/>
                    <a:stretch>
                      <a:fillRect/>
                    </a:stretch>
                  </p:blipFill>
                  <p:spPr bwMode="auto">
                    <a:xfrm>
                      <a:off x="4396953" y="2601162"/>
                      <a:ext cx="768537" cy="695982"/>
                    </a:xfrm>
                    <a:prstGeom prst="rect">
                      <a:avLst/>
                    </a:prstGeom>
                    <a:noFill/>
                    <a:ln w="9525">
                      <a:noFill/>
                      <a:miter lim="800000"/>
                      <a:headEnd/>
                      <a:tailEnd/>
                    </a:ln>
                  </p:spPr>
                </p:pic>
                <p:pic>
                  <p:nvPicPr>
                    <p:cNvPr id="302" name="Picture 17" descr="\\Eric-pauls-power-mac-g5.local\desktop\Graphic Tank\web.tif"/>
                    <p:cNvPicPr>
                      <a:picLocks noChangeAspect="1" noChangeArrowheads="1"/>
                    </p:cNvPicPr>
                    <p:nvPr/>
                  </p:nvPicPr>
                  <p:blipFill>
                    <a:blip r:embed="rId113" cstate="email"/>
                    <a:srcRect/>
                    <a:stretch>
                      <a:fillRect/>
                    </a:stretch>
                  </p:blipFill>
                  <p:spPr bwMode="auto">
                    <a:xfrm>
                      <a:off x="4895293" y="3503308"/>
                      <a:ext cx="501493" cy="730928"/>
                    </a:xfrm>
                    <a:prstGeom prst="rect">
                      <a:avLst/>
                    </a:prstGeom>
                    <a:noFill/>
                    <a:ln w="9525">
                      <a:noFill/>
                      <a:miter lim="800000"/>
                      <a:headEnd/>
                      <a:tailEnd/>
                    </a:ln>
                  </p:spPr>
                </p:pic>
              </p:grpSp>
              <p:pic>
                <p:nvPicPr>
                  <p:cNvPr id="204" name="Picture 305" descr="Untitled-1.tif"/>
                  <p:cNvPicPr>
                    <a:picLocks noChangeAspect="1"/>
                  </p:cNvPicPr>
                  <p:nvPr/>
                </p:nvPicPr>
                <p:blipFill>
                  <a:blip r:embed="rId114" cstate="email"/>
                  <a:srcRect/>
                  <a:stretch>
                    <a:fillRect/>
                  </a:stretch>
                </p:blipFill>
                <p:spPr bwMode="auto">
                  <a:xfrm>
                    <a:off x="507403" y="1639647"/>
                    <a:ext cx="4328160" cy="4206240"/>
                  </a:xfrm>
                  <a:prstGeom prst="rect">
                    <a:avLst/>
                  </a:prstGeom>
                  <a:noFill/>
                  <a:ln w="9525">
                    <a:noFill/>
                    <a:miter lim="800000"/>
                    <a:headEnd/>
                    <a:tailEnd/>
                  </a:ln>
                </p:spPr>
              </p:pic>
            </p:grpSp>
            <p:grpSp>
              <p:nvGrpSpPr>
                <p:cNvPr id="54" name="Group 307"/>
                <p:cNvGrpSpPr>
                  <a:grpSpLocks/>
                </p:cNvGrpSpPr>
                <p:nvPr/>
              </p:nvGrpSpPr>
              <p:grpSpPr bwMode="auto">
                <a:xfrm>
                  <a:off x="1883714" y="2918141"/>
                  <a:ext cx="1460121" cy="1425507"/>
                  <a:chOff x="466730" y="1554159"/>
                  <a:chExt cx="4419603" cy="4314828"/>
                </a:xfrm>
              </p:grpSpPr>
              <p:grpSp>
                <p:nvGrpSpPr>
                  <p:cNvPr id="55" name="Group 330"/>
                  <p:cNvGrpSpPr>
                    <a:grpSpLocks/>
                  </p:cNvGrpSpPr>
                  <p:nvPr/>
                </p:nvGrpSpPr>
                <p:grpSpPr bwMode="auto">
                  <a:xfrm>
                    <a:off x="466730" y="1554159"/>
                    <a:ext cx="4419603" cy="4314828"/>
                    <a:chOff x="0" y="1068413"/>
                    <a:chExt cx="5396786" cy="5269094"/>
                  </a:xfrm>
                </p:grpSpPr>
                <p:pic>
                  <p:nvPicPr>
                    <p:cNvPr id="57" name="Picture 52" descr="\\Eric-pauls-power-mac-g5.local\desktop\Graphic Tank\ddoc.tif"/>
                    <p:cNvPicPr>
                      <a:picLocks noChangeAspect="1" noChangeArrowheads="1"/>
                    </p:cNvPicPr>
                    <p:nvPr/>
                  </p:nvPicPr>
                  <p:blipFill>
                    <a:blip r:embed="rId115" cstate="email"/>
                    <a:srcRect/>
                    <a:stretch>
                      <a:fillRect/>
                    </a:stretch>
                  </p:blipFill>
                  <p:spPr bwMode="auto">
                    <a:xfrm>
                      <a:off x="1407350" y="5567081"/>
                      <a:ext cx="386846" cy="766819"/>
                    </a:xfrm>
                    <a:prstGeom prst="rect">
                      <a:avLst/>
                    </a:prstGeom>
                    <a:noFill/>
                    <a:ln w="9525">
                      <a:noFill/>
                      <a:miter lim="800000"/>
                      <a:headEnd/>
                      <a:tailEnd/>
                    </a:ln>
                  </p:spPr>
                </p:pic>
                <p:pic>
                  <p:nvPicPr>
                    <p:cNvPr id="58" name="Picture 19" descr="\\Eric-pauls-power-mac-g5.local\desktop\Graphic Tank\100101.tif"/>
                    <p:cNvPicPr>
                      <a:picLocks noChangeAspect="1" noChangeArrowheads="1"/>
                    </p:cNvPicPr>
                    <p:nvPr/>
                  </p:nvPicPr>
                  <p:blipFill>
                    <a:blip r:embed="rId116" cstate="email"/>
                    <a:srcRect/>
                    <a:stretch>
                      <a:fillRect/>
                    </a:stretch>
                  </p:blipFill>
                  <p:spPr bwMode="auto">
                    <a:xfrm>
                      <a:off x="567204" y="4196880"/>
                      <a:ext cx="768537" cy="695983"/>
                    </a:xfrm>
                    <a:prstGeom prst="rect">
                      <a:avLst/>
                    </a:prstGeom>
                    <a:noFill/>
                    <a:ln w="9525">
                      <a:noFill/>
                      <a:miter lim="800000"/>
                      <a:headEnd/>
                      <a:tailEnd/>
                    </a:ln>
                  </p:spPr>
                </p:pic>
                <p:pic>
                  <p:nvPicPr>
                    <p:cNvPr id="59" name="Picture 97" descr="\\Emp\desktop\Graphic Tank\a2.tif"/>
                    <p:cNvPicPr>
                      <a:picLocks noChangeAspect="1" noChangeArrowheads="1"/>
                    </p:cNvPicPr>
                    <p:nvPr/>
                  </p:nvPicPr>
                  <p:blipFill>
                    <a:blip r:embed="rId117" cstate="email"/>
                    <a:srcRect/>
                    <a:stretch>
                      <a:fillRect/>
                    </a:stretch>
                  </p:blipFill>
                  <p:spPr bwMode="auto">
                    <a:xfrm>
                      <a:off x="2205733" y="1068413"/>
                      <a:ext cx="474714" cy="541236"/>
                    </a:xfrm>
                    <a:prstGeom prst="rect">
                      <a:avLst/>
                    </a:prstGeom>
                    <a:noFill/>
                    <a:ln w="9525">
                      <a:noFill/>
                      <a:miter lim="800000"/>
                      <a:headEnd/>
                      <a:tailEnd/>
                    </a:ln>
                  </p:spPr>
                </p:pic>
                <p:pic>
                  <p:nvPicPr>
                    <p:cNvPr id="60" name="Picture 18" descr="\\Eric-pauls-power-mac-g5.local\desktop\Graphic Tank\portal.tif"/>
                    <p:cNvPicPr>
                      <a:picLocks noChangeAspect="1" noChangeArrowheads="1"/>
                    </p:cNvPicPr>
                    <p:nvPr/>
                  </p:nvPicPr>
                  <p:blipFill>
                    <a:blip r:embed="rId118" cstate="email"/>
                    <a:srcRect/>
                    <a:stretch>
                      <a:fillRect/>
                    </a:stretch>
                  </p:blipFill>
                  <p:spPr bwMode="auto">
                    <a:xfrm>
                      <a:off x="2924270" y="1218941"/>
                      <a:ext cx="500248" cy="726400"/>
                    </a:xfrm>
                    <a:prstGeom prst="rect">
                      <a:avLst/>
                    </a:prstGeom>
                    <a:noFill/>
                    <a:ln w="9525">
                      <a:noFill/>
                      <a:miter lim="800000"/>
                      <a:headEnd/>
                      <a:tailEnd/>
                    </a:ln>
                  </p:spPr>
                </p:pic>
                <p:pic>
                  <p:nvPicPr>
                    <p:cNvPr id="61" name="Picture 29" descr="\\Eric-pauls-power-mac-g5.local\desktop\Graphic Tank\d2.tif"/>
                    <p:cNvPicPr>
                      <a:picLocks noChangeAspect="1" noChangeArrowheads="1"/>
                    </p:cNvPicPr>
                    <p:nvPr/>
                  </p:nvPicPr>
                  <p:blipFill>
                    <a:blip r:embed="rId119" cstate="email"/>
                    <a:srcRect/>
                    <a:stretch>
                      <a:fillRect/>
                    </a:stretch>
                  </p:blipFill>
                  <p:spPr bwMode="auto">
                    <a:xfrm>
                      <a:off x="4094979" y="1581291"/>
                      <a:ext cx="591670" cy="544866"/>
                    </a:xfrm>
                    <a:prstGeom prst="rect">
                      <a:avLst/>
                    </a:prstGeom>
                    <a:noFill/>
                    <a:ln w="9525">
                      <a:noFill/>
                      <a:miter lim="800000"/>
                      <a:headEnd/>
                      <a:tailEnd/>
                    </a:ln>
                  </p:spPr>
                </p:pic>
                <p:grpSp>
                  <p:nvGrpSpPr>
                    <p:cNvPr id="62" name="Group 117"/>
                    <p:cNvGrpSpPr>
                      <a:grpSpLocks/>
                    </p:cNvGrpSpPr>
                    <p:nvPr/>
                  </p:nvGrpSpPr>
                  <p:grpSpPr bwMode="auto">
                    <a:xfrm>
                      <a:off x="1569294" y="1347215"/>
                      <a:ext cx="400905" cy="678809"/>
                      <a:chOff x="4210887" y="1775010"/>
                      <a:chExt cx="516825" cy="875087"/>
                    </a:xfrm>
                  </p:grpSpPr>
                  <p:pic>
                    <p:nvPicPr>
                      <p:cNvPr id="201" name="Picture 52" descr="\\Eric-pauls-power-mac-g5.local\desktop\Graphic Tank\ddoc.tif"/>
                      <p:cNvPicPr>
                        <a:picLocks noChangeAspect="1" noChangeArrowheads="1"/>
                      </p:cNvPicPr>
                      <p:nvPr/>
                    </p:nvPicPr>
                    <p:blipFill>
                      <a:blip r:embed="rId47" cstate="email"/>
                      <a:srcRect/>
                      <a:stretch>
                        <a:fillRect/>
                      </a:stretch>
                    </p:blipFill>
                    <p:spPr bwMode="auto">
                      <a:xfrm>
                        <a:off x="4286250" y="1775010"/>
                        <a:ext cx="441462" cy="875087"/>
                      </a:xfrm>
                      <a:prstGeom prst="rect">
                        <a:avLst/>
                      </a:prstGeom>
                      <a:noFill/>
                      <a:ln w="9525">
                        <a:noFill/>
                        <a:miter lim="800000"/>
                        <a:headEnd/>
                        <a:tailEnd/>
                      </a:ln>
                    </p:spPr>
                  </p:pic>
                  <p:pic>
                    <p:nvPicPr>
                      <p:cNvPr id="202" name="Picture 49" descr="\\Eric-pauls-power-mac-g5.local\desktop\Graphic Tank\off7.tif"/>
                      <p:cNvPicPr>
                        <a:picLocks noChangeAspect="1" noChangeArrowheads="1"/>
                      </p:cNvPicPr>
                      <p:nvPr/>
                    </p:nvPicPr>
                    <p:blipFill>
                      <a:blip r:embed="rId120" cstate="email"/>
                      <a:srcRect/>
                      <a:stretch>
                        <a:fillRect/>
                      </a:stretch>
                    </p:blipFill>
                    <p:spPr bwMode="auto">
                      <a:xfrm>
                        <a:off x="4210887" y="1875582"/>
                        <a:ext cx="296000" cy="569463"/>
                      </a:xfrm>
                      <a:prstGeom prst="rect">
                        <a:avLst/>
                      </a:prstGeom>
                      <a:noFill/>
                      <a:ln w="9525">
                        <a:noFill/>
                        <a:miter lim="800000"/>
                        <a:headEnd/>
                        <a:tailEnd/>
                      </a:ln>
                    </p:spPr>
                  </p:pic>
                </p:grpSp>
                <p:pic>
                  <p:nvPicPr>
                    <p:cNvPr id="63" name="Picture 30" descr="\\Eric-pauls-power-mac-g5.local\desktop\Graphic Tank\d3.tif"/>
                    <p:cNvPicPr>
                      <a:picLocks noChangeAspect="1" noChangeArrowheads="1"/>
                    </p:cNvPicPr>
                    <p:nvPr/>
                  </p:nvPicPr>
                  <p:blipFill>
                    <a:blip r:embed="rId121" cstate="email"/>
                    <a:srcRect/>
                    <a:stretch>
                      <a:fillRect/>
                    </a:stretch>
                  </p:blipFill>
                  <p:spPr bwMode="auto">
                    <a:xfrm>
                      <a:off x="579342" y="1614371"/>
                      <a:ext cx="532281" cy="492336"/>
                    </a:xfrm>
                    <a:prstGeom prst="rect">
                      <a:avLst/>
                    </a:prstGeom>
                    <a:noFill/>
                    <a:ln w="9525">
                      <a:noFill/>
                      <a:miter lim="800000"/>
                      <a:headEnd/>
                      <a:tailEnd/>
                    </a:ln>
                  </p:spPr>
                </p:pic>
                <p:pic>
                  <p:nvPicPr>
                    <p:cNvPr id="64" name="Picture 19" descr="\\Eric-pauls-power-mac-g5.local\desktop\Graphic Tank\100101.tif"/>
                    <p:cNvPicPr>
                      <a:picLocks noChangeAspect="1" noChangeArrowheads="1"/>
                    </p:cNvPicPr>
                    <p:nvPr/>
                  </p:nvPicPr>
                  <p:blipFill>
                    <a:blip r:embed="rId122" cstate="email"/>
                    <a:srcRect/>
                    <a:stretch>
                      <a:fillRect/>
                    </a:stretch>
                  </p:blipFill>
                  <p:spPr bwMode="auto">
                    <a:xfrm>
                      <a:off x="2872671" y="1902470"/>
                      <a:ext cx="489063" cy="442893"/>
                    </a:xfrm>
                    <a:prstGeom prst="rect">
                      <a:avLst/>
                    </a:prstGeom>
                    <a:noFill/>
                    <a:ln w="9525">
                      <a:noFill/>
                      <a:miter lim="800000"/>
                      <a:headEnd/>
                      <a:tailEnd/>
                    </a:ln>
                  </p:spPr>
                </p:pic>
                <p:grpSp>
                  <p:nvGrpSpPr>
                    <p:cNvPr id="65" name="Group 127"/>
                    <p:cNvGrpSpPr>
                      <a:grpSpLocks/>
                    </p:cNvGrpSpPr>
                    <p:nvPr/>
                  </p:nvGrpSpPr>
                  <p:grpSpPr bwMode="auto">
                    <a:xfrm>
                      <a:off x="2377079" y="1775012"/>
                      <a:ext cx="332101" cy="567440"/>
                      <a:chOff x="4753439" y="1775011"/>
                      <a:chExt cx="512156" cy="875087"/>
                    </a:xfrm>
                  </p:grpSpPr>
                  <p:pic>
                    <p:nvPicPr>
                      <p:cNvPr id="199" name="Picture 52" descr="\\Eric-pauls-power-mac-g5.local\desktop\Graphic Tank\ddoc.tif"/>
                      <p:cNvPicPr>
                        <a:picLocks noChangeAspect="1" noChangeArrowheads="1"/>
                      </p:cNvPicPr>
                      <p:nvPr/>
                    </p:nvPicPr>
                    <p:blipFill>
                      <a:blip r:embed="rId123" cstate="email"/>
                      <a:srcRect/>
                      <a:stretch>
                        <a:fillRect/>
                      </a:stretch>
                    </p:blipFill>
                    <p:spPr bwMode="auto">
                      <a:xfrm>
                        <a:off x="4824134" y="1775011"/>
                        <a:ext cx="441461" cy="875087"/>
                      </a:xfrm>
                      <a:prstGeom prst="rect">
                        <a:avLst/>
                      </a:prstGeom>
                      <a:noFill/>
                      <a:ln w="9525">
                        <a:noFill/>
                        <a:miter lim="800000"/>
                        <a:headEnd/>
                        <a:tailEnd/>
                      </a:ln>
                    </p:spPr>
                  </p:pic>
                  <p:pic>
                    <p:nvPicPr>
                      <p:cNvPr id="200" name="Picture 45" descr="\\Eric-pauls-power-mac-g5.local\desktop\Graphic Tank\off3.tif"/>
                      <p:cNvPicPr>
                        <a:picLocks noChangeAspect="1" noChangeArrowheads="1"/>
                      </p:cNvPicPr>
                      <p:nvPr/>
                    </p:nvPicPr>
                    <p:blipFill>
                      <a:blip r:embed="rId124" cstate="email"/>
                      <a:srcRect/>
                      <a:stretch>
                        <a:fillRect/>
                      </a:stretch>
                    </p:blipFill>
                    <p:spPr bwMode="auto">
                      <a:xfrm>
                        <a:off x="4753439" y="1920407"/>
                        <a:ext cx="309523" cy="482137"/>
                      </a:xfrm>
                      <a:prstGeom prst="rect">
                        <a:avLst/>
                      </a:prstGeom>
                      <a:noFill/>
                      <a:ln w="9525">
                        <a:noFill/>
                        <a:miter lim="800000"/>
                        <a:headEnd/>
                        <a:tailEnd/>
                      </a:ln>
                    </p:spPr>
                  </p:pic>
                </p:grpSp>
                <p:pic>
                  <p:nvPicPr>
                    <p:cNvPr id="66" name="Picture 98" descr="\\Emp\desktop\Graphic Tank\a3.tif"/>
                    <p:cNvPicPr>
                      <a:picLocks noChangeAspect="1" noChangeArrowheads="1"/>
                    </p:cNvPicPr>
                    <p:nvPr/>
                  </p:nvPicPr>
                  <p:blipFill>
                    <a:blip r:embed="rId125" cstate="email">
                      <a:lum bright="-10000"/>
                    </a:blip>
                    <a:srcRect/>
                    <a:stretch>
                      <a:fillRect/>
                    </a:stretch>
                  </p:blipFill>
                  <p:spPr bwMode="auto">
                    <a:xfrm>
                      <a:off x="4192999" y="4018782"/>
                      <a:ext cx="605098" cy="645930"/>
                    </a:xfrm>
                    <a:prstGeom prst="rect">
                      <a:avLst/>
                    </a:prstGeom>
                    <a:noFill/>
                    <a:ln w="9525">
                      <a:noFill/>
                      <a:miter lim="800000"/>
                      <a:headEnd/>
                      <a:tailEnd/>
                    </a:ln>
                  </p:spPr>
                </p:pic>
                <p:pic>
                  <p:nvPicPr>
                    <p:cNvPr id="67" name="Picture 99" descr="\\Emp\desktop\Graphic Tank\a4.tif"/>
                    <p:cNvPicPr>
                      <a:picLocks noChangeAspect="1" noChangeArrowheads="1"/>
                    </p:cNvPicPr>
                    <p:nvPr/>
                  </p:nvPicPr>
                  <p:blipFill>
                    <a:blip r:embed="rId126" cstate="email"/>
                    <a:srcRect/>
                    <a:stretch>
                      <a:fillRect/>
                    </a:stretch>
                  </p:blipFill>
                  <p:spPr bwMode="auto">
                    <a:xfrm>
                      <a:off x="284891" y="2509622"/>
                      <a:ext cx="582665" cy="631039"/>
                    </a:xfrm>
                    <a:prstGeom prst="rect">
                      <a:avLst/>
                    </a:prstGeom>
                    <a:noFill/>
                    <a:ln w="9525">
                      <a:noFill/>
                      <a:miter lim="800000"/>
                      <a:headEnd/>
                      <a:tailEnd/>
                    </a:ln>
                  </p:spPr>
                </p:pic>
                <p:pic>
                  <p:nvPicPr>
                    <p:cNvPr id="68" name="Picture 101" descr="\\Emp\desktop\Graphic Tank\a6.tif"/>
                    <p:cNvPicPr>
                      <a:picLocks noChangeAspect="1" noChangeArrowheads="1"/>
                    </p:cNvPicPr>
                    <p:nvPr/>
                  </p:nvPicPr>
                  <p:blipFill>
                    <a:blip r:embed="rId127" cstate="email"/>
                    <a:srcRect/>
                    <a:stretch>
                      <a:fillRect/>
                    </a:stretch>
                  </p:blipFill>
                  <p:spPr bwMode="auto">
                    <a:xfrm>
                      <a:off x="980393" y="2141369"/>
                      <a:ext cx="446028" cy="517381"/>
                    </a:xfrm>
                    <a:prstGeom prst="rect">
                      <a:avLst/>
                    </a:prstGeom>
                    <a:noFill/>
                    <a:ln w="9525">
                      <a:noFill/>
                      <a:miter lim="800000"/>
                      <a:headEnd/>
                      <a:tailEnd/>
                    </a:ln>
                  </p:spPr>
                </p:pic>
                <p:grpSp>
                  <p:nvGrpSpPr>
                    <p:cNvPr id="69" name="Group 127"/>
                    <p:cNvGrpSpPr>
                      <a:grpSpLocks/>
                    </p:cNvGrpSpPr>
                    <p:nvPr/>
                  </p:nvGrpSpPr>
                  <p:grpSpPr bwMode="auto">
                    <a:xfrm>
                      <a:off x="4471085" y="5077973"/>
                      <a:ext cx="401667" cy="686304"/>
                      <a:chOff x="4753439" y="1775011"/>
                      <a:chExt cx="512156" cy="875087"/>
                    </a:xfrm>
                  </p:grpSpPr>
                  <p:pic>
                    <p:nvPicPr>
                      <p:cNvPr id="197" name="Picture 52" descr="\\Eric-pauls-power-mac-g5.local\desktop\Graphic Tank\ddoc.tif"/>
                      <p:cNvPicPr>
                        <a:picLocks noChangeAspect="1" noChangeArrowheads="1"/>
                      </p:cNvPicPr>
                      <p:nvPr/>
                    </p:nvPicPr>
                    <p:blipFill>
                      <a:blip r:embed="rId47" cstate="email"/>
                      <a:srcRect/>
                      <a:stretch>
                        <a:fillRect/>
                      </a:stretch>
                    </p:blipFill>
                    <p:spPr bwMode="auto">
                      <a:xfrm>
                        <a:off x="4824134" y="1775011"/>
                        <a:ext cx="441461" cy="875087"/>
                      </a:xfrm>
                      <a:prstGeom prst="rect">
                        <a:avLst/>
                      </a:prstGeom>
                      <a:noFill/>
                      <a:ln w="9525">
                        <a:noFill/>
                        <a:miter lim="800000"/>
                        <a:headEnd/>
                        <a:tailEnd/>
                      </a:ln>
                    </p:spPr>
                  </p:pic>
                  <p:pic>
                    <p:nvPicPr>
                      <p:cNvPr id="198" name="Picture 45" descr="\\Eric-pauls-power-mac-g5.local\desktop\Graphic Tank\off3.tif"/>
                      <p:cNvPicPr>
                        <a:picLocks noChangeAspect="1" noChangeArrowheads="1"/>
                      </p:cNvPicPr>
                      <p:nvPr/>
                    </p:nvPicPr>
                    <p:blipFill>
                      <a:blip r:embed="rId128" cstate="email"/>
                      <a:srcRect/>
                      <a:stretch>
                        <a:fillRect/>
                      </a:stretch>
                    </p:blipFill>
                    <p:spPr bwMode="auto">
                      <a:xfrm>
                        <a:off x="4753439" y="1920407"/>
                        <a:ext cx="309523" cy="482137"/>
                      </a:xfrm>
                      <a:prstGeom prst="rect">
                        <a:avLst/>
                      </a:prstGeom>
                      <a:noFill/>
                      <a:ln w="9525">
                        <a:noFill/>
                        <a:miter lim="800000"/>
                        <a:headEnd/>
                        <a:tailEnd/>
                      </a:ln>
                    </p:spPr>
                  </p:pic>
                </p:grpSp>
                <p:pic>
                  <p:nvPicPr>
                    <p:cNvPr id="70" name="Picture 98" descr="\\Emp\desktop\Graphic Tank\a3.tif"/>
                    <p:cNvPicPr>
                      <a:picLocks noChangeAspect="1" noChangeArrowheads="1"/>
                    </p:cNvPicPr>
                    <p:nvPr/>
                  </p:nvPicPr>
                  <p:blipFill>
                    <a:blip r:embed="rId129" cstate="email"/>
                    <a:srcRect/>
                    <a:stretch>
                      <a:fillRect/>
                    </a:stretch>
                  </p:blipFill>
                  <p:spPr bwMode="auto">
                    <a:xfrm>
                      <a:off x="1783974" y="5056325"/>
                      <a:ext cx="602544" cy="705892"/>
                    </a:xfrm>
                    <a:prstGeom prst="rect">
                      <a:avLst/>
                    </a:prstGeom>
                    <a:noFill/>
                    <a:ln w="9525">
                      <a:noFill/>
                      <a:miter lim="800000"/>
                      <a:headEnd/>
                      <a:tailEnd/>
                    </a:ln>
                  </p:spPr>
                </p:pic>
                <p:pic>
                  <p:nvPicPr>
                    <p:cNvPr id="71" name="Picture 35" descr="\\Eric-pauls-power-mac-g5.local\desktop\Graphic Tank\d8.tif"/>
                    <p:cNvPicPr>
                      <a:picLocks noChangeAspect="1" noChangeArrowheads="1"/>
                    </p:cNvPicPr>
                    <p:nvPr/>
                  </p:nvPicPr>
                  <p:blipFill>
                    <a:blip r:embed="rId130" cstate="email"/>
                    <a:srcRect/>
                    <a:stretch>
                      <a:fillRect/>
                    </a:stretch>
                  </p:blipFill>
                  <p:spPr bwMode="auto">
                    <a:xfrm>
                      <a:off x="145286" y="4902120"/>
                      <a:ext cx="643818" cy="590499"/>
                    </a:xfrm>
                    <a:prstGeom prst="rect">
                      <a:avLst/>
                    </a:prstGeom>
                    <a:noFill/>
                    <a:ln w="9525">
                      <a:noFill/>
                      <a:miter lim="800000"/>
                      <a:headEnd/>
                      <a:tailEnd/>
                    </a:ln>
                  </p:spPr>
                </p:pic>
                <p:pic>
                  <p:nvPicPr>
                    <p:cNvPr id="72" name="Picture 17" descr="\\Eric-pauls-power-mac-g5.local\desktop\Graphic Tank\web.tif"/>
                    <p:cNvPicPr>
                      <a:picLocks noChangeAspect="1" noChangeArrowheads="1"/>
                    </p:cNvPicPr>
                    <p:nvPr/>
                  </p:nvPicPr>
                  <p:blipFill>
                    <a:blip r:embed="rId131" cstate="email"/>
                    <a:srcRect/>
                    <a:stretch>
                      <a:fillRect/>
                    </a:stretch>
                  </p:blipFill>
                  <p:spPr bwMode="auto">
                    <a:xfrm>
                      <a:off x="3605145" y="1918446"/>
                      <a:ext cx="493198" cy="718837"/>
                    </a:xfrm>
                    <a:prstGeom prst="rect">
                      <a:avLst/>
                    </a:prstGeom>
                    <a:noFill/>
                    <a:ln w="9525">
                      <a:noFill/>
                      <a:miter lim="800000"/>
                      <a:headEnd/>
                      <a:tailEnd/>
                    </a:ln>
                  </p:spPr>
                </p:pic>
                <p:grpSp>
                  <p:nvGrpSpPr>
                    <p:cNvPr id="73" name="Group 92"/>
                    <p:cNvGrpSpPr>
                      <a:grpSpLocks/>
                    </p:cNvGrpSpPr>
                    <p:nvPr/>
                  </p:nvGrpSpPr>
                  <p:grpSpPr bwMode="auto">
                    <a:xfrm>
                      <a:off x="948625" y="4688540"/>
                      <a:ext cx="430632" cy="718627"/>
                      <a:chOff x="3674406" y="1775011"/>
                      <a:chExt cx="524389" cy="875087"/>
                    </a:xfrm>
                  </p:grpSpPr>
                  <p:pic>
                    <p:nvPicPr>
                      <p:cNvPr id="195" name="Picture 52" descr="\\Eric-pauls-power-mac-g5.local\desktop\Graphic Tank\ddoc.tif"/>
                      <p:cNvPicPr>
                        <a:picLocks noChangeAspect="1" noChangeArrowheads="1"/>
                      </p:cNvPicPr>
                      <p:nvPr/>
                    </p:nvPicPr>
                    <p:blipFill>
                      <a:blip r:embed="rId132" cstate="email"/>
                      <a:srcRect/>
                      <a:stretch>
                        <a:fillRect/>
                      </a:stretch>
                    </p:blipFill>
                    <p:spPr bwMode="auto">
                      <a:xfrm>
                        <a:off x="3757333" y="1775011"/>
                        <a:ext cx="441462" cy="875087"/>
                      </a:xfrm>
                      <a:prstGeom prst="rect">
                        <a:avLst/>
                      </a:prstGeom>
                      <a:noFill/>
                      <a:ln w="9525">
                        <a:noFill/>
                        <a:miter lim="800000"/>
                        <a:headEnd/>
                        <a:tailEnd/>
                      </a:ln>
                    </p:spPr>
                  </p:pic>
                  <p:pic>
                    <p:nvPicPr>
                      <p:cNvPr id="196" name="Picture 44" descr="\\Eric-pauls-power-mac-g5.local\desktop\Graphic Tank\off2.tif"/>
                      <p:cNvPicPr>
                        <a:picLocks noChangeAspect="1" noChangeArrowheads="1"/>
                      </p:cNvPicPr>
                      <p:nvPr/>
                    </p:nvPicPr>
                    <p:blipFill>
                      <a:blip r:embed="rId133"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74" name="Group 132"/>
                    <p:cNvGrpSpPr>
                      <a:grpSpLocks/>
                    </p:cNvGrpSpPr>
                    <p:nvPr/>
                  </p:nvGrpSpPr>
                  <p:grpSpPr bwMode="auto">
                    <a:xfrm>
                      <a:off x="3636936" y="4967587"/>
                      <a:ext cx="407746" cy="686304"/>
                      <a:chOff x="3141009" y="1775011"/>
                      <a:chExt cx="519903" cy="875087"/>
                    </a:xfrm>
                  </p:grpSpPr>
                  <p:pic>
                    <p:nvPicPr>
                      <p:cNvPr id="193" name="Picture 52" descr="\\Eric-pauls-power-mac-g5.local\desktop\Graphic Tank\ddoc.tif"/>
                      <p:cNvPicPr>
                        <a:picLocks noChangeAspect="1" noChangeArrowheads="1"/>
                      </p:cNvPicPr>
                      <p:nvPr/>
                    </p:nvPicPr>
                    <p:blipFill>
                      <a:blip r:embed="rId47" cstate="email"/>
                      <a:srcRect/>
                      <a:stretch>
                        <a:fillRect/>
                      </a:stretch>
                    </p:blipFill>
                    <p:spPr bwMode="auto">
                      <a:xfrm>
                        <a:off x="3219450" y="1775011"/>
                        <a:ext cx="441462" cy="875087"/>
                      </a:xfrm>
                      <a:prstGeom prst="rect">
                        <a:avLst/>
                      </a:prstGeom>
                      <a:noFill/>
                      <a:ln w="9525">
                        <a:noFill/>
                        <a:miter lim="800000"/>
                        <a:headEnd/>
                        <a:tailEnd/>
                      </a:ln>
                    </p:spPr>
                  </p:pic>
                  <p:pic>
                    <p:nvPicPr>
                      <p:cNvPr id="194" name="Picture 47" descr="\\Eric-pauls-power-mac-g5.local\desktop\Graphic Tank\off5.tif"/>
                      <p:cNvPicPr>
                        <a:picLocks noChangeAspect="1" noChangeArrowheads="1"/>
                      </p:cNvPicPr>
                      <p:nvPr/>
                    </p:nvPicPr>
                    <p:blipFill>
                      <a:blip r:embed="rId134" cstate="email"/>
                      <a:srcRect/>
                      <a:stretch>
                        <a:fillRect/>
                      </a:stretch>
                    </p:blipFill>
                    <p:spPr bwMode="auto">
                      <a:xfrm>
                        <a:off x="3141009" y="1893512"/>
                        <a:ext cx="280975" cy="532901"/>
                      </a:xfrm>
                      <a:prstGeom prst="rect">
                        <a:avLst/>
                      </a:prstGeom>
                      <a:noFill/>
                      <a:ln w="9525">
                        <a:noFill/>
                        <a:miter lim="800000"/>
                        <a:headEnd/>
                        <a:tailEnd/>
                      </a:ln>
                    </p:spPr>
                  </p:pic>
                </p:grpSp>
                <p:pic>
                  <p:nvPicPr>
                    <p:cNvPr id="75" name="Picture 96" descr="\\Emp\desktop\Graphic Tank\a1.tif"/>
                    <p:cNvPicPr>
                      <a:picLocks noChangeAspect="1" noChangeArrowheads="1"/>
                    </p:cNvPicPr>
                    <p:nvPr/>
                  </p:nvPicPr>
                  <p:blipFill>
                    <a:blip r:embed="rId135" cstate="email"/>
                    <a:srcRect/>
                    <a:stretch>
                      <a:fillRect/>
                    </a:stretch>
                  </p:blipFill>
                  <p:spPr bwMode="auto">
                    <a:xfrm>
                      <a:off x="4154170" y="3311469"/>
                      <a:ext cx="519615" cy="599190"/>
                    </a:xfrm>
                    <a:prstGeom prst="rect">
                      <a:avLst/>
                    </a:prstGeom>
                    <a:noFill/>
                    <a:ln w="9525">
                      <a:noFill/>
                      <a:miter lim="800000"/>
                      <a:headEnd/>
                      <a:tailEnd/>
                    </a:ln>
                  </p:spPr>
                </p:pic>
                <p:pic>
                  <p:nvPicPr>
                    <p:cNvPr id="76" name="Picture 3" descr="\\Eric-pauls-power-mac-g5.local\desktop\Graphic Tank\yahoo top.tif"/>
                    <p:cNvPicPr>
                      <a:picLocks noChangeAspect="1" noChangeArrowheads="1"/>
                    </p:cNvPicPr>
                    <p:nvPr/>
                  </p:nvPicPr>
                  <p:blipFill>
                    <a:blip r:embed="rId136" cstate="email"/>
                    <a:srcRect/>
                    <a:stretch>
                      <a:fillRect/>
                    </a:stretch>
                  </p:blipFill>
                  <p:spPr bwMode="auto">
                    <a:xfrm>
                      <a:off x="2831922" y="5537980"/>
                      <a:ext cx="533850" cy="799527"/>
                    </a:xfrm>
                    <a:prstGeom prst="rect">
                      <a:avLst/>
                    </a:prstGeom>
                    <a:noFill/>
                    <a:ln w="9525">
                      <a:noFill/>
                      <a:miter lim="800000"/>
                      <a:headEnd/>
                      <a:tailEnd/>
                    </a:ln>
                  </p:spPr>
                </p:pic>
                <p:grpSp>
                  <p:nvGrpSpPr>
                    <p:cNvPr id="77" name="Group 92"/>
                    <p:cNvGrpSpPr>
                      <a:grpSpLocks/>
                    </p:cNvGrpSpPr>
                    <p:nvPr/>
                  </p:nvGrpSpPr>
                  <p:grpSpPr bwMode="auto">
                    <a:xfrm>
                      <a:off x="1534238" y="2228037"/>
                      <a:ext cx="281569" cy="469874"/>
                      <a:chOff x="3674406" y="1775011"/>
                      <a:chExt cx="524389" cy="875087"/>
                    </a:xfrm>
                  </p:grpSpPr>
                  <p:pic>
                    <p:nvPicPr>
                      <p:cNvPr id="191" name="Picture 52" descr="\\Eric-pauls-power-mac-g5.local\desktop\Graphic Tank\ddoc.tif"/>
                      <p:cNvPicPr>
                        <a:picLocks noChangeAspect="1" noChangeArrowheads="1"/>
                      </p:cNvPicPr>
                      <p:nvPr/>
                    </p:nvPicPr>
                    <p:blipFill>
                      <a:blip r:embed="rId137" cstate="email"/>
                      <a:srcRect/>
                      <a:stretch>
                        <a:fillRect/>
                      </a:stretch>
                    </p:blipFill>
                    <p:spPr bwMode="auto">
                      <a:xfrm>
                        <a:off x="3757333" y="1775011"/>
                        <a:ext cx="441462" cy="875087"/>
                      </a:xfrm>
                      <a:prstGeom prst="rect">
                        <a:avLst/>
                      </a:prstGeom>
                      <a:noFill/>
                      <a:ln w="9525">
                        <a:noFill/>
                        <a:miter lim="800000"/>
                        <a:headEnd/>
                        <a:tailEnd/>
                      </a:ln>
                    </p:spPr>
                  </p:pic>
                  <p:pic>
                    <p:nvPicPr>
                      <p:cNvPr id="192" name="Picture 44" descr="\\Eric-pauls-power-mac-g5.local\desktop\Graphic Tank\off2.tif"/>
                      <p:cNvPicPr>
                        <a:picLocks noChangeAspect="1" noChangeArrowheads="1"/>
                      </p:cNvPicPr>
                      <p:nvPr/>
                    </p:nvPicPr>
                    <p:blipFill>
                      <a:blip r:embed="rId138" cstate="email"/>
                      <a:srcRect/>
                      <a:stretch>
                        <a:fillRect/>
                      </a:stretch>
                    </p:blipFill>
                    <p:spPr bwMode="auto">
                      <a:xfrm>
                        <a:off x="3674406" y="1902477"/>
                        <a:ext cx="329056" cy="528961"/>
                      </a:xfrm>
                      <a:prstGeom prst="rect">
                        <a:avLst/>
                      </a:prstGeom>
                      <a:noFill/>
                      <a:ln w="9525">
                        <a:noFill/>
                        <a:miter lim="800000"/>
                        <a:headEnd/>
                        <a:tailEnd/>
                      </a:ln>
                    </p:spPr>
                  </p:pic>
                </p:grpSp>
                <p:pic>
                  <p:nvPicPr>
                    <p:cNvPr id="78" name="Picture 3" descr="\\Eric-pauls-power-mac-g5.local\desktop\Graphic Tank\yahoo top.tif"/>
                    <p:cNvPicPr>
                      <a:picLocks noChangeAspect="1" noChangeArrowheads="1"/>
                    </p:cNvPicPr>
                    <p:nvPr/>
                  </p:nvPicPr>
                  <p:blipFill>
                    <a:blip r:embed="rId139" cstate="email"/>
                    <a:srcRect/>
                    <a:stretch>
                      <a:fillRect/>
                    </a:stretch>
                  </p:blipFill>
                  <p:spPr bwMode="auto">
                    <a:xfrm>
                      <a:off x="3087585" y="2264814"/>
                      <a:ext cx="372889" cy="558462"/>
                    </a:xfrm>
                    <a:prstGeom prst="rect">
                      <a:avLst/>
                    </a:prstGeom>
                    <a:noFill/>
                    <a:ln w="9525">
                      <a:noFill/>
                      <a:miter lim="800000"/>
                      <a:headEnd/>
                      <a:tailEnd/>
                    </a:ln>
                  </p:spPr>
                </p:pic>
                <p:pic>
                  <p:nvPicPr>
                    <p:cNvPr id="79" name="Picture 52" descr="\\Eric-pauls-power-mac-g5.local\desktop\Graphic Tank\ddoc.tif"/>
                    <p:cNvPicPr>
                      <a:picLocks noChangeAspect="1" noChangeArrowheads="1"/>
                    </p:cNvPicPr>
                    <p:nvPr/>
                  </p:nvPicPr>
                  <p:blipFill>
                    <a:blip r:embed="rId140" cstate="email"/>
                    <a:srcRect/>
                    <a:stretch>
                      <a:fillRect/>
                    </a:stretch>
                  </p:blipFill>
                  <p:spPr bwMode="auto">
                    <a:xfrm>
                      <a:off x="1243485" y="2764327"/>
                      <a:ext cx="258507" cy="512422"/>
                    </a:xfrm>
                    <a:prstGeom prst="rect">
                      <a:avLst/>
                    </a:prstGeom>
                    <a:noFill/>
                    <a:ln w="9525">
                      <a:noFill/>
                      <a:miter lim="800000"/>
                      <a:headEnd/>
                      <a:tailEnd/>
                    </a:ln>
                  </p:spPr>
                </p:pic>
                <p:pic>
                  <p:nvPicPr>
                    <p:cNvPr id="80" name="Picture 19" descr="\\Eric-pauls-power-mac-g5.local\desktop\Graphic Tank\100101.tif"/>
                    <p:cNvPicPr>
                      <a:picLocks noChangeAspect="1" noChangeArrowheads="1"/>
                    </p:cNvPicPr>
                    <p:nvPr/>
                  </p:nvPicPr>
                  <p:blipFill>
                    <a:blip r:embed="rId141" cstate="email"/>
                    <a:srcRect/>
                    <a:stretch>
                      <a:fillRect/>
                    </a:stretch>
                  </p:blipFill>
                  <p:spPr bwMode="auto">
                    <a:xfrm>
                      <a:off x="1466741" y="2540228"/>
                      <a:ext cx="514977" cy="466360"/>
                    </a:xfrm>
                    <a:prstGeom prst="rect">
                      <a:avLst/>
                    </a:prstGeom>
                    <a:noFill/>
                    <a:ln w="9525">
                      <a:noFill/>
                      <a:miter lim="800000"/>
                      <a:headEnd/>
                      <a:tailEnd/>
                    </a:ln>
                  </p:spPr>
                </p:pic>
                <p:pic>
                  <p:nvPicPr>
                    <p:cNvPr id="81" name="Picture 98" descr="\\Emp\desktop\Graphic Tank\a3.tif"/>
                    <p:cNvPicPr>
                      <a:picLocks noChangeAspect="1" noChangeArrowheads="1"/>
                    </p:cNvPicPr>
                    <p:nvPr/>
                  </p:nvPicPr>
                  <p:blipFill>
                    <a:blip r:embed="rId142" cstate="email">
                      <a:lum bright="-10000"/>
                    </a:blip>
                    <a:srcRect/>
                    <a:stretch>
                      <a:fillRect/>
                    </a:stretch>
                  </p:blipFill>
                  <p:spPr bwMode="auto">
                    <a:xfrm>
                      <a:off x="2034251" y="2161552"/>
                      <a:ext cx="422154" cy="450641"/>
                    </a:xfrm>
                    <a:prstGeom prst="rect">
                      <a:avLst/>
                    </a:prstGeom>
                    <a:noFill/>
                    <a:ln w="9525">
                      <a:noFill/>
                      <a:miter lim="800000"/>
                      <a:headEnd/>
                      <a:tailEnd/>
                    </a:ln>
                  </p:spPr>
                </p:pic>
                <p:pic>
                  <p:nvPicPr>
                    <p:cNvPr id="82" name="Picture 29" descr="\\Eric-pauls-power-mac-g5.local\desktop\Graphic Tank\d2.tif"/>
                    <p:cNvPicPr>
                      <a:picLocks noChangeAspect="1" noChangeArrowheads="1"/>
                    </p:cNvPicPr>
                    <p:nvPr/>
                  </p:nvPicPr>
                  <p:blipFill>
                    <a:blip r:embed="rId143" cstate="email"/>
                    <a:srcRect/>
                    <a:stretch>
                      <a:fillRect/>
                    </a:stretch>
                  </p:blipFill>
                  <p:spPr bwMode="auto">
                    <a:xfrm>
                      <a:off x="2559459" y="2275645"/>
                      <a:ext cx="393061" cy="361968"/>
                    </a:xfrm>
                    <a:prstGeom prst="rect">
                      <a:avLst/>
                    </a:prstGeom>
                    <a:noFill/>
                    <a:ln w="9525">
                      <a:noFill/>
                      <a:miter lim="800000"/>
                      <a:headEnd/>
                      <a:tailEnd/>
                    </a:ln>
                  </p:spPr>
                </p:pic>
                <p:grpSp>
                  <p:nvGrpSpPr>
                    <p:cNvPr id="83" name="Group 132"/>
                    <p:cNvGrpSpPr>
                      <a:grpSpLocks/>
                    </p:cNvGrpSpPr>
                    <p:nvPr/>
                  </p:nvGrpSpPr>
                  <p:grpSpPr bwMode="auto">
                    <a:xfrm>
                      <a:off x="2534777" y="2474951"/>
                      <a:ext cx="276405" cy="465235"/>
                      <a:chOff x="3141009" y="1775011"/>
                      <a:chExt cx="519903" cy="875087"/>
                    </a:xfrm>
                  </p:grpSpPr>
                  <p:pic>
                    <p:nvPicPr>
                      <p:cNvPr id="189" name="Picture 52" descr="\\Eric-pauls-power-mac-g5.local\desktop\Graphic Tank\ddoc.tif"/>
                      <p:cNvPicPr>
                        <a:picLocks noChangeAspect="1" noChangeArrowheads="1"/>
                      </p:cNvPicPr>
                      <p:nvPr/>
                    </p:nvPicPr>
                    <p:blipFill>
                      <a:blip r:embed="rId144" cstate="email"/>
                      <a:srcRect/>
                      <a:stretch>
                        <a:fillRect/>
                      </a:stretch>
                    </p:blipFill>
                    <p:spPr bwMode="auto">
                      <a:xfrm>
                        <a:off x="3219450" y="1775011"/>
                        <a:ext cx="441462" cy="875087"/>
                      </a:xfrm>
                      <a:prstGeom prst="rect">
                        <a:avLst/>
                      </a:prstGeom>
                      <a:noFill/>
                      <a:ln w="9525">
                        <a:noFill/>
                        <a:miter lim="800000"/>
                        <a:headEnd/>
                        <a:tailEnd/>
                      </a:ln>
                    </p:spPr>
                  </p:pic>
                  <p:pic>
                    <p:nvPicPr>
                      <p:cNvPr id="190" name="Picture 47" descr="\\Eric-pauls-power-mac-g5.local\desktop\Graphic Tank\off5.tif"/>
                      <p:cNvPicPr>
                        <a:picLocks noChangeAspect="1" noChangeArrowheads="1"/>
                      </p:cNvPicPr>
                      <p:nvPr/>
                    </p:nvPicPr>
                    <p:blipFill>
                      <a:blip r:embed="rId145" cstate="email"/>
                      <a:srcRect/>
                      <a:stretch>
                        <a:fillRect/>
                      </a:stretch>
                    </p:blipFill>
                    <p:spPr bwMode="auto">
                      <a:xfrm>
                        <a:off x="3141009" y="1893512"/>
                        <a:ext cx="280975" cy="532901"/>
                      </a:xfrm>
                      <a:prstGeom prst="rect">
                        <a:avLst/>
                      </a:prstGeom>
                      <a:noFill/>
                      <a:ln w="9525">
                        <a:noFill/>
                        <a:miter lim="800000"/>
                        <a:headEnd/>
                        <a:tailEnd/>
                      </a:ln>
                    </p:spPr>
                  </p:pic>
                </p:grpSp>
                <p:pic>
                  <p:nvPicPr>
                    <p:cNvPr id="84" name="Picture 33" descr="\\Eric-pauls-power-mac-g5.local\desktop\Graphic Tank\d6.tif"/>
                    <p:cNvPicPr>
                      <a:picLocks noChangeAspect="1" noChangeArrowheads="1"/>
                    </p:cNvPicPr>
                    <p:nvPr/>
                  </p:nvPicPr>
                  <p:blipFill>
                    <a:blip r:embed="rId146" cstate="email"/>
                    <a:srcRect/>
                    <a:stretch>
                      <a:fillRect/>
                    </a:stretch>
                  </p:blipFill>
                  <p:spPr bwMode="auto">
                    <a:xfrm>
                      <a:off x="1905290" y="2489786"/>
                      <a:ext cx="389595" cy="358643"/>
                    </a:xfrm>
                    <a:prstGeom prst="rect">
                      <a:avLst/>
                    </a:prstGeom>
                    <a:noFill/>
                    <a:ln w="9525">
                      <a:noFill/>
                      <a:miter lim="800000"/>
                      <a:headEnd/>
                      <a:tailEnd/>
                    </a:ln>
                  </p:spPr>
                </p:pic>
                <p:pic>
                  <p:nvPicPr>
                    <p:cNvPr id="85" name="Picture 101" descr="\\Emp\desktop\Graphic Tank\a6.tif"/>
                    <p:cNvPicPr>
                      <a:picLocks noChangeAspect="1" noChangeArrowheads="1"/>
                    </p:cNvPicPr>
                    <p:nvPr/>
                  </p:nvPicPr>
                  <p:blipFill>
                    <a:blip r:embed="rId147" cstate="email"/>
                    <a:srcRect/>
                    <a:stretch>
                      <a:fillRect/>
                    </a:stretch>
                  </p:blipFill>
                  <p:spPr bwMode="auto">
                    <a:xfrm>
                      <a:off x="2763653" y="2632529"/>
                      <a:ext cx="371320" cy="430722"/>
                    </a:xfrm>
                    <a:prstGeom prst="rect">
                      <a:avLst/>
                    </a:prstGeom>
                    <a:noFill/>
                    <a:ln w="9525">
                      <a:noFill/>
                      <a:miter lim="800000"/>
                      <a:headEnd/>
                      <a:tailEnd/>
                    </a:ln>
                  </p:spPr>
                </p:pic>
                <p:pic>
                  <p:nvPicPr>
                    <p:cNvPr id="86" name="Picture 98" descr="\\Emp\desktop\Graphic Tank\a3.tif"/>
                    <p:cNvPicPr>
                      <a:picLocks noChangeAspect="1" noChangeArrowheads="1"/>
                    </p:cNvPicPr>
                    <p:nvPr/>
                  </p:nvPicPr>
                  <p:blipFill>
                    <a:blip r:embed="rId148" cstate="email">
                      <a:lum bright="-10000"/>
                    </a:blip>
                    <a:srcRect/>
                    <a:stretch>
                      <a:fillRect/>
                    </a:stretch>
                  </p:blipFill>
                  <p:spPr bwMode="auto">
                    <a:xfrm>
                      <a:off x="1577618" y="2733577"/>
                      <a:ext cx="441409" cy="471195"/>
                    </a:xfrm>
                    <a:prstGeom prst="rect">
                      <a:avLst/>
                    </a:prstGeom>
                    <a:noFill/>
                    <a:ln w="9525">
                      <a:noFill/>
                      <a:miter lim="800000"/>
                      <a:headEnd/>
                      <a:tailEnd/>
                    </a:ln>
                  </p:spPr>
                </p:pic>
                <p:grpSp>
                  <p:nvGrpSpPr>
                    <p:cNvPr id="87" name="Group 117"/>
                    <p:cNvGrpSpPr>
                      <a:grpSpLocks/>
                    </p:cNvGrpSpPr>
                    <p:nvPr/>
                  </p:nvGrpSpPr>
                  <p:grpSpPr bwMode="auto">
                    <a:xfrm>
                      <a:off x="2320363" y="2677885"/>
                      <a:ext cx="203096" cy="343881"/>
                      <a:chOff x="4210887" y="1775010"/>
                      <a:chExt cx="516825" cy="875087"/>
                    </a:xfrm>
                  </p:grpSpPr>
                  <p:pic>
                    <p:nvPicPr>
                      <p:cNvPr id="187" name="Picture 52" descr="\\Eric-pauls-power-mac-g5.local\desktop\Graphic Tank\ddoc.tif"/>
                      <p:cNvPicPr>
                        <a:picLocks noChangeAspect="1" noChangeArrowheads="1"/>
                      </p:cNvPicPr>
                      <p:nvPr/>
                    </p:nvPicPr>
                    <p:blipFill>
                      <a:blip r:embed="rId149" cstate="email"/>
                      <a:srcRect/>
                      <a:stretch>
                        <a:fillRect/>
                      </a:stretch>
                    </p:blipFill>
                    <p:spPr bwMode="auto">
                      <a:xfrm>
                        <a:off x="4286250" y="1775010"/>
                        <a:ext cx="441462" cy="875087"/>
                      </a:xfrm>
                      <a:prstGeom prst="rect">
                        <a:avLst/>
                      </a:prstGeom>
                      <a:noFill/>
                      <a:ln w="9525">
                        <a:noFill/>
                        <a:miter lim="800000"/>
                        <a:headEnd/>
                        <a:tailEnd/>
                      </a:ln>
                    </p:spPr>
                  </p:pic>
                  <p:pic>
                    <p:nvPicPr>
                      <p:cNvPr id="188" name="Picture 49" descr="\\Eric-pauls-power-mac-g5.local\desktop\Graphic Tank\off7.tif"/>
                      <p:cNvPicPr>
                        <a:picLocks noChangeAspect="1" noChangeArrowheads="1"/>
                      </p:cNvPicPr>
                      <p:nvPr/>
                    </p:nvPicPr>
                    <p:blipFill>
                      <a:blip r:embed="rId150" cstate="email"/>
                      <a:srcRect/>
                      <a:stretch>
                        <a:fillRect/>
                      </a:stretch>
                    </p:blipFill>
                    <p:spPr bwMode="auto">
                      <a:xfrm>
                        <a:off x="4210887" y="1875582"/>
                        <a:ext cx="296000" cy="569463"/>
                      </a:xfrm>
                      <a:prstGeom prst="rect">
                        <a:avLst/>
                      </a:prstGeom>
                      <a:noFill/>
                      <a:ln w="9525">
                        <a:noFill/>
                        <a:miter lim="800000"/>
                        <a:headEnd/>
                        <a:tailEnd/>
                      </a:ln>
                    </p:spPr>
                  </p:pic>
                </p:grpSp>
                <p:pic>
                  <p:nvPicPr>
                    <p:cNvPr id="88" name="Picture 104" descr="\\Emp\desktop\Graphic Tank\a9.tif"/>
                    <p:cNvPicPr>
                      <a:picLocks noChangeAspect="1" noChangeArrowheads="1"/>
                    </p:cNvPicPr>
                    <p:nvPr/>
                  </p:nvPicPr>
                  <p:blipFill>
                    <a:blip r:embed="rId151" cstate="email"/>
                    <a:srcRect/>
                    <a:stretch>
                      <a:fillRect/>
                    </a:stretch>
                  </p:blipFill>
                  <p:spPr bwMode="auto">
                    <a:xfrm>
                      <a:off x="2056306" y="2775443"/>
                      <a:ext cx="285209" cy="323503"/>
                    </a:xfrm>
                    <a:prstGeom prst="rect">
                      <a:avLst/>
                    </a:prstGeom>
                    <a:noFill/>
                    <a:ln w="9525">
                      <a:noFill/>
                      <a:miter lim="800000"/>
                      <a:headEnd/>
                      <a:tailEnd/>
                    </a:ln>
                  </p:spPr>
                </p:pic>
                <p:pic>
                  <p:nvPicPr>
                    <p:cNvPr id="89" name="Picture 99" descr="\\Emp\desktop\Graphic Tank\a4.tif"/>
                    <p:cNvPicPr>
                      <a:picLocks noChangeAspect="1" noChangeArrowheads="1"/>
                    </p:cNvPicPr>
                    <p:nvPr/>
                  </p:nvPicPr>
                  <p:blipFill>
                    <a:blip r:embed="rId152" cstate="email"/>
                    <a:srcRect/>
                    <a:stretch>
                      <a:fillRect/>
                    </a:stretch>
                  </p:blipFill>
                  <p:spPr bwMode="auto">
                    <a:xfrm>
                      <a:off x="2831074" y="2977105"/>
                      <a:ext cx="298765" cy="323569"/>
                    </a:xfrm>
                    <a:prstGeom prst="rect">
                      <a:avLst/>
                    </a:prstGeom>
                    <a:noFill/>
                    <a:ln w="9525">
                      <a:noFill/>
                      <a:miter lim="800000"/>
                      <a:headEnd/>
                      <a:tailEnd/>
                    </a:ln>
                  </p:spPr>
                </p:pic>
                <p:pic>
                  <p:nvPicPr>
                    <p:cNvPr id="90" name="Picture 98" descr="\\Emp\desktop\Graphic Tank\a3.tif"/>
                    <p:cNvPicPr>
                      <a:picLocks noChangeAspect="1" noChangeArrowheads="1"/>
                    </p:cNvPicPr>
                    <p:nvPr/>
                  </p:nvPicPr>
                  <p:blipFill>
                    <a:blip r:embed="rId153" cstate="email"/>
                    <a:srcRect/>
                    <a:stretch>
                      <a:fillRect/>
                    </a:stretch>
                  </p:blipFill>
                  <p:spPr bwMode="auto">
                    <a:xfrm>
                      <a:off x="2599078" y="2769486"/>
                      <a:ext cx="280271" cy="328342"/>
                    </a:xfrm>
                    <a:prstGeom prst="rect">
                      <a:avLst/>
                    </a:prstGeom>
                    <a:noFill/>
                    <a:ln w="9525">
                      <a:noFill/>
                      <a:miter lim="800000"/>
                      <a:headEnd/>
                      <a:tailEnd/>
                    </a:ln>
                  </p:spPr>
                </p:pic>
                <p:pic>
                  <p:nvPicPr>
                    <p:cNvPr id="91" name="Picture 19" descr="\\Eric-pauls-power-mac-g5.local\desktop\Graphic Tank\100101.tif"/>
                    <p:cNvPicPr>
                      <a:picLocks noChangeAspect="1" noChangeArrowheads="1"/>
                    </p:cNvPicPr>
                    <p:nvPr/>
                  </p:nvPicPr>
                  <p:blipFill>
                    <a:blip r:embed="rId154" cstate="email"/>
                    <a:srcRect/>
                    <a:stretch>
                      <a:fillRect/>
                    </a:stretch>
                  </p:blipFill>
                  <p:spPr bwMode="auto">
                    <a:xfrm>
                      <a:off x="2432786" y="2892255"/>
                      <a:ext cx="256766" cy="232526"/>
                    </a:xfrm>
                    <a:prstGeom prst="rect">
                      <a:avLst/>
                    </a:prstGeom>
                    <a:noFill/>
                    <a:ln w="9525">
                      <a:noFill/>
                      <a:miter lim="800000"/>
                      <a:headEnd/>
                      <a:tailEnd/>
                    </a:ln>
                  </p:spPr>
                </p:pic>
                <p:grpSp>
                  <p:nvGrpSpPr>
                    <p:cNvPr id="92" name="Group 92"/>
                    <p:cNvGrpSpPr>
                      <a:grpSpLocks/>
                    </p:cNvGrpSpPr>
                    <p:nvPr/>
                  </p:nvGrpSpPr>
                  <p:grpSpPr bwMode="auto">
                    <a:xfrm>
                      <a:off x="2715643" y="3004122"/>
                      <a:ext cx="171859" cy="286794"/>
                      <a:chOff x="3674406" y="1775011"/>
                      <a:chExt cx="524389" cy="875087"/>
                    </a:xfrm>
                  </p:grpSpPr>
                  <p:pic>
                    <p:nvPicPr>
                      <p:cNvPr id="185" name="Picture 52" descr="\\Eric-pauls-power-mac-g5.local\desktop\Graphic Tank\ddoc.tif"/>
                      <p:cNvPicPr>
                        <a:picLocks noChangeAspect="1" noChangeArrowheads="1"/>
                      </p:cNvPicPr>
                      <p:nvPr/>
                    </p:nvPicPr>
                    <p:blipFill>
                      <a:blip r:embed="rId155" cstate="email"/>
                      <a:srcRect/>
                      <a:stretch>
                        <a:fillRect/>
                      </a:stretch>
                    </p:blipFill>
                    <p:spPr bwMode="auto">
                      <a:xfrm>
                        <a:off x="3757333" y="1775011"/>
                        <a:ext cx="441462" cy="875087"/>
                      </a:xfrm>
                      <a:prstGeom prst="rect">
                        <a:avLst/>
                      </a:prstGeom>
                      <a:noFill/>
                      <a:ln w="9525">
                        <a:noFill/>
                        <a:miter lim="800000"/>
                        <a:headEnd/>
                        <a:tailEnd/>
                      </a:ln>
                    </p:spPr>
                  </p:pic>
                  <p:pic>
                    <p:nvPicPr>
                      <p:cNvPr id="186" name="Picture 44" descr="\\Eric-pauls-power-mac-g5.local\desktop\Graphic Tank\off2.tif"/>
                      <p:cNvPicPr>
                        <a:picLocks noChangeAspect="1" noChangeArrowheads="1"/>
                      </p:cNvPicPr>
                      <p:nvPr/>
                    </p:nvPicPr>
                    <p:blipFill>
                      <a:blip r:embed="rId156"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93" name="Group 132"/>
                    <p:cNvGrpSpPr>
                      <a:grpSpLocks/>
                    </p:cNvGrpSpPr>
                    <p:nvPr/>
                  </p:nvGrpSpPr>
                  <p:grpSpPr bwMode="auto">
                    <a:xfrm>
                      <a:off x="2190201" y="3022581"/>
                      <a:ext cx="133832" cy="225263"/>
                      <a:chOff x="3141009" y="1775011"/>
                      <a:chExt cx="519903" cy="875087"/>
                    </a:xfrm>
                  </p:grpSpPr>
                  <p:pic>
                    <p:nvPicPr>
                      <p:cNvPr id="183" name="Picture 52" descr="\\Eric-pauls-power-mac-g5.local\desktop\Graphic Tank\ddoc.tif"/>
                      <p:cNvPicPr>
                        <a:picLocks noChangeAspect="1" noChangeArrowheads="1"/>
                      </p:cNvPicPr>
                      <p:nvPr/>
                    </p:nvPicPr>
                    <p:blipFill>
                      <a:blip r:embed="rId157" cstate="email"/>
                      <a:srcRect/>
                      <a:stretch>
                        <a:fillRect/>
                      </a:stretch>
                    </p:blipFill>
                    <p:spPr bwMode="auto">
                      <a:xfrm>
                        <a:off x="3219450" y="1775011"/>
                        <a:ext cx="441462" cy="875087"/>
                      </a:xfrm>
                      <a:prstGeom prst="rect">
                        <a:avLst/>
                      </a:prstGeom>
                      <a:noFill/>
                      <a:ln w="9525">
                        <a:noFill/>
                        <a:miter lim="800000"/>
                        <a:headEnd/>
                        <a:tailEnd/>
                      </a:ln>
                    </p:spPr>
                  </p:pic>
                  <p:pic>
                    <p:nvPicPr>
                      <p:cNvPr id="184" name="Picture 47" descr="\\Eric-pauls-power-mac-g5.local\desktop\Graphic Tank\off5.tif"/>
                      <p:cNvPicPr>
                        <a:picLocks noChangeAspect="1" noChangeArrowheads="1"/>
                      </p:cNvPicPr>
                      <p:nvPr/>
                    </p:nvPicPr>
                    <p:blipFill>
                      <a:blip r:embed="rId158" cstate="email"/>
                      <a:srcRect/>
                      <a:stretch>
                        <a:fillRect/>
                      </a:stretch>
                    </p:blipFill>
                    <p:spPr bwMode="auto">
                      <a:xfrm>
                        <a:off x="3141009" y="1893512"/>
                        <a:ext cx="280975" cy="532901"/>
                      </a:xfrm>
                      <a:prstGeom prst="rect">
                        <a:avLst/>
                      </a:prstGeom>
                      <a:noFill/>
                      <a:ln w="9525">
                        <a:noFill/>
                        <a:miter lim="800000"/>
                        <a:headEnd/>
                        <a:tailEnd/>
                      </a:ln>
                    </p:spPr>
                  </p:pic>
                </p:grpSp>
                <p:pic>
                  <p:nvPicPr>
                    <p:cNvPr id="94" name="Picture 101" descr="\\Emp\desktop\Graphic Tank\a6.tif"/>
                    <p:cNvPicPr>
                      <a:picLocks noChangeAspect="1" noChangeArrowheads="1"/>
                    </p:cNvPicPr>
                    <p:nvPr/>
                  </p:nvPicPr>
                  <p:blipFill>
                    <a:blip r:embed="rId159" cstate="email"/>
                    <a:srcRect/>
                    <a:stretch>
                      <a:fillRect/>
                    </a:stretch>
                  </p:blipFill>
                  <p:spPr bwMode="auto">
                    <a:xfrm>
                      <a:off x="2387781" y="2937558"/>
                      <a:ext cx="178180" cy="206683"/>
                    </a:xfrm>
                    <a:prstGeom prst="rect">
                      <a:avLst/>
                    </a:prstGeom>
                    <a:noFill/>
                    <a:ln w="9525">
                      <a:noFill/>
                      <a:miter lim="800000"/>
                      <a:headEnd/>
                      <a:tailEnd/>
                    </a:ln>
                  </p:spPr>
                </p:pic>
                <p:pic>
                  <p:nvPicPr>
                    <p:cNvPr id="95" name="Picture 104" descr="\\Emp\desktop\Graphic Tank\a9.tif"/>
                    <p:cNvPicPr>
                      <a:picLocks noChangeAspect="1" noChangeArrowheads="1"/>
                    </p:cNvPicPr>
                    <p:nvPr/>
                  </p:nvPicPr>
                  <p:blipFill>
                    <a:blip r:embed="rId160" cstate="email"/>
                    <a:srcRect/>
                    <a:stretch>
                      <a:fillRect/>
                    </a:stretch>
                  </p:blipFill>
                  <p:spPr bwMode="auto">
                    <a:xfrm>
                      <a:off x="2614006" y="3082845"/>
                      <a:ext cx="173996" cy="197357"/>
                    </a:xfrm>
                    <a:prstGeom prst="rect">
                      <a:avLst/>
                    </a:prstGeom>
                    <a:noFill/>
                    <a:ln w="9525">
                      <a:noFill/>
                      <a:miter lim="800000"/>
                      <a:headEnd/>
                      <a:tailEnd/>
                    </a:ln>
                  </p:spPr>
                </p:pic>
                <p:grpSp>
                  <p:nvGrpSpPr>
                    <p:cNvPr id="96" name="Group 127"/>
                    <p:cNvGrpSpPr>
                      <a:grpSpLocks/>
                    </p:cNvGrpSpPr>
                    <p:nvPr/>
                  </p:nvGrpSpPr>
                  <p:grpSpPr bwMode="auto">
                    <a:xfrm>
                      <a:off x="2339604" y="2987659"/>
                      <a:ext cx="105062" cy="179512"/>
                      <a:chOff x="4753439" y="1775011"/>
                      <a:chExt cx="512156" cy="875087"/>
                    </a:xfrm>
                  </p:grpSpPr>
                  <p:pic>
                    <p:nvPicPr>
                      <p:cNvPr id="181" name="Picture 52" descr="\\Eric-pauls-power-mac-g5.local\desktop\Graphic Tank\ddoc.tif"/>
                      <p:cNvPicPr>
                        <a:picLocks noChangeAspect="1" noChangeArrowheads="1"/>
                      </p:cNvPicPr>
                      <p:nvPr/>
                    </p:nvPicPr>
                    <p:blipFill>
                      <a:blip r:embed="rId161" cstate="email"/>
                      <a:srcRect/>
                      <a:stretch>
                        <a:fillRect/>
                      </a:stretch>
                    </p:blipFill>
                    <p:spPr bwMode="auto">
                      <a:xfrm>
                        <a:off x="4824134" y="1775011"/>
                        <a:ext cx="441461" cy="875087"/>
                      </a:xfrm>
                      <a:prstGeom prst="rect">
                        <a:avLst/>
                      </a:prstGeom>
                      <a:noFill/>
                      <a:ln w="9525">
                        <a:noFill/>
                        <a:miter lim="800000"/>
                        <a:headEnd/>
                        <a:tailEnd/>
                      </a:ln>
                    </p:spPr>
                  </p:pic>
                  <p:pic>
                    <p:nvPicPr>
                      <p:cNvPr id="182" name="Picture 45" descr="\\Eric-pauls-power-mac-g5.local\desktop\Graphic Tank\off3.tif"/>
                      <p:cNvPicPr>
                        <a:picLocks noChangeAspect="1" noChangeArrowheads="1"/>
                      </p:cNvPicPr>
                      <p:nvPr/>
                    </p:nvPicPr>
                    <p:blipFill>
                      <a:blip r:embed="rId162" cstate="email"/>
                      <a:srcRect/>
                      <a:stretch>
                        <a:fillRect/>
                      </a:stretch>
                    </p:blipFill>
                    <p:spPr bwMode="auto">
                      <a:xfrm>
                        <a:off x="4753439" y="1920407"/>
                        <a:ext cx="309523" cy="482137"/>
                      </a:xfrm>
                      <a:prstGeom prst="rect">
                        <a:avLst/>
                      </a:prstGeom>
                      <a:noFill/>
                      <a:ln w="9525">
                        <a:noFill/>
                        <a:miter lim="800000"/>
                        <a:headEnd/>
                        <a:tailEnd/>
                      </a:ln>
                    </p:spPr>
                  </p:pic>
                </p:grpSp>
                <p:pic>
                  <p:nvPicPr>
                    <p:cNvPr id="97" name="Picture 18" descr="\\Eric-pauls-power-mac-g5.local\desktop\Graphic Tank\portal.tif"/>
                    <p:cNvPicPr>
                      <a:picLocks noChangeAspect="1" noChangeArrowheads="1"/>
                    </p:cNvPicPr>
                    <p:nvPr/>
                  </p:nvPicPr>
                  <p:blipFill>
                    <a:blip r:embed="rId163" cstate="email"/>
                    <a:srcRect/>
                    <a:stretch>
                      <a:fillRect/>
                    </a:stretch>
                  </p:blipFill>
                  <p:spPr bwMode="auto">
                    <a:xfrm>
                      <a:off x="2549248" y="3038636"/>
                      <a:ext cx="119177" cy="173055"/>
                    </a:xfrm>
                    <a:prstGeom prst="rect">
                      <a:avLst/>
                    </a:prstGeom>
                    <a:noFill/>
                    <a:ln w="9525">
                      <a:noFill/>
                      <a:miter lim="800000"/>
                      <a:headEnd/>
                      <a:tailEnd/>
                    </a:ln>
                  </p:spPr>
                </p:pic>
                <p:pic>
                  <p:nvPicPr>
                    <p:cNvPr id="98" name="Picture 102" descr="\\Emp\desktop\Graphic Tank\a7.tif"/>
                    <p:cNvPicPr>
                      <a:picLocks noChangeAspect="1" noChangeArrowheads="1"/>
                    </p:cNvPicPr>
                    <p:nvPr/>
                  </p:nvPicPr>
                  <p:blipFill>
                    <a:blip r:embed="rId164" cstate="email"/>
                    <a:srcRect/>
                    <a:stretch>
                      <a:fillRect/>
                    </a:stretch>
                  </p:blipFill>
                  <p:spPr bwMode="auto">
                    <a:xfrm>
                      <a:off x="3376013" y="2564011"/>
                      <a:ext cx="468796" cy="542311"/>
                    </a:xfrm>
                    <a:prstGeom prst="rect">
                      <a:avLst/>
                    </a:prstGeom>
                    <a:noFill/>
                    <a:ln w="9525">
                      <a:noFill/>
                      <a:miter lim="800000"/>
                      <a:headEnd/>
                      <a:tailEnd/>
                    </a:ln>
                  </p:spPr>
                </p:pic>
                <p:pic>
                  <p:nvPicPr>
                    <p:cNvPr id="99" name="Picture 30" descr="\\Eric-pauls-power-mac-g5.local\desktop\Graphic Tank\d3.tif"/>
                    <p:cNvPicPr>
                      <a:picLocks noChangeAspect="1" noChangeArrowheads="1"/>
                    </p:cNvPicPr>
                    <p:nvPr/>
                  </p:nvPicPr>
                  <p:blipFill>
                    <a:blip r:embed="rId165" cstate="email"/>
                    <a:srcRect/>
                    <a:stretch>
                      <a:fillRect/>
                    </a:stretch>
                  </p:blipFill>
                  <p:spPr bwMode="auto">
                    <a:xfrm>
                      <a:off x="2468596" y="3117274"/>
                      <a:ext cx="121206" cy="112111"/>
                    </a:xfrm>
                    <a:prstGeom prst="rect">
                      <a:avLst/>
                    </a:prstGeom>
                    <a:noFill/>
                    <a:ln w="9525">
                      <a:noFill/>
                      <a:miter lim="800000"/>
                      <a:headEnd/>
                      <a:tailEnd/>
                    </a:ln>
                  </p:spPr>
                </p:pic>
                <p:pic>
                  <p:nvPicPr>
                    <p:cNvPr id="100" name="Picture 32" descr="\\Eric-pauls-power-mac-g5.local\desktop\Graphic Tank\d5.tif"/>
                    <p:cNvPicPr>
                      <a:picLocks noChangeAspect="1" noChangeArrowheads="1"/>
                    </p:cNvPicPr>
                    <p:nvPr/>
                  </p:nvPicPr>
                  <p:blipFill>
                    <a:blip r:embed="rId166" cstate="email"/>
                    <a:srcRect/>
                    <a:stretch>
                      <a:fillRect/>
                    </a:stretch>
                  </p:blipFill>
                  <p:spPr bwMode="auto">
                    <a:xfrm>
                      <a:off x="2303127" y="3143577"/>
                      <a:ext cx="187626" cy="172710"/>
                    </a:xfrm>
                    <a:prstGeom prst="rect">
                      <a:avLst/>
                    </a:prstGeom>
                    <a:noFill/>
                    <a:ln w="9525">
                      <a:noFill/>
                      <a:miter lim="800000"/>
                      <a:headEnd/>
                      <a:tailEnd/>
                    </a:ln>
                  </p:spPr>
                </p:pic>
                <p:grpSp>
                  <p:nvGrpSpPr>
                    <p:cNvPr id="101" name="Group 92"/>
                    <p:cNvGrpSpPr>
                      <a:grpSpLocks/>
                    </p:cNvGrpSpPr>
                    <p:nvPr/>
                  </p:nvGrpSpPr>
                  <p:grpSpPr bwMode="auto">
                    <a:xfrm>
                      <a:off x="2555657" y="3136348"/>
                      <a:ext cx="107372" cy="179180"/>
                      <a:chOff x="3674406" y="1775011"/>
                      <a:chExt cx="524389" cy="875087"/>
                    </a:xfrm>
                  </p:grpSpPr>
                  <p:pic>
                    <p:nvPicPr>
                      <p:cNvPr id="179" name="Picture 52" descr="\\Eric-pauls-power-mac-g5.local\desktop\Graphic Tank\ddoc.tif"/>
                      <p:cNvPicPr>
                        <a:picLocks noChangeAspect="1" noChangeArrowheads="1"/>
                      </p:cNvPicPr>
                      <p:nvPr/>
                    </p:nvPicPr>
                    <p:blipFill>
                      <a:blip r:embed="rId161" cstate="email"/>
                      <a:srcRect/>
                      <a:stretch>
                        <a:fillRect/>
                      </a:stretch>
                    </p:blipFill>
                    <p:spPr bwMode="auto">
                      <a:xfrm>
                        <a:off x="3757333" y="1775011"/>
                        <a:ext cx="441462" cy="875087"/>
                      </a:xfrm>
                      <a:prstGeom prst="rect">
                        <a:avLst/>
                      </a:prstGeom>
                      <a:noFill/>
                      <a:ln w="9525">
                        <a:noFill/>
                        <a:miter lim="800000"/>
                        <a:headEnd/>
                        <a:tailEnd/>
                      </a:ln>
                    </p:spPr>
                  </p:pic>
                  <p:pic>
                    <p:nvPicPr>
                      <p:cNvPr id="180" name="Picture 44" descr="\\Eric-pauls-power-mac-g5.local\desktop\Graphic Tank\off2.tif"/>
                      <p:cNvPicPr>
                        <a:picLocks noChangeAspect="1" noChangeArrowheads="1"/>
                      </p:cNvPicPr>
                      <p:nvPr/>
                    </p:nvPicPr>
                    <p:blipFill>
                      <a:blip r:embed="rId167" cstate="email"/>
                      <a:srcRect/>
                      <a:stretch>
                        <a:fillRect/>
                      </a:stretch>
                    </p:blipFill>
                    <p:spPr bwMode="auto">
                      <a:xfrm>
                        <a:off x="3674406" y="1902477"/>
                        <a:ext cx="329056" cy="528961"/>
                      </a:xfrm>
                      <a:prstGeom prst="rect">
                        <a:avLst/>
                      </a:prstGeom>
                      <a:noFill/>
                      <a:ln w="9525">
                        <a:noFill/>
                        <a:miter lim="800000"/>
                        <a:headEnd/>
                        <a:tailEnd/>
                      </a:ln>
                    </p:spPr>
                  </p:pic>
                </p:grpSp>
                <p:grpSp>
                  <p:nvGrpSpPr>
                    <p:cNvPr id="102" name="Group 132"/>
                    <p:cNvGrpSpPr>
                      <a:grpSpLocks/>
                    </p:cNvGrpSpPr>
                    <p:nvPr/>
                  </p:nvGrpSpPr>
                  <p:grpSpPr bwMode="auto">
                    <a:xfrm>
                      <a:off x="2362488" y="3223233"/>
                      <a:ext cx="106651" cy="179512"/>
                      <a:chOff x="3141009" y="1775011"/>
                      <a:chExt cx="519903" cy="875087"/>
                    </a:xfrm>
                  </p:grpSpPr>
                  <p:pic>
                    <p:nvPicPr>
                      <p:cNvPr id="177" name="Picture 52" descr="\\Eric-pauls-power-mac-g5.local\desktop\Graphic Tank\ddoc.tif"/>
                      <p:cNvPicPr>
                        <a:picLocks noChangeAspect="1" noChangeArrowheads="1"/>
                      </p:cNvPicPr>
                      <p:nvPr/>
                    </p:nvPicPr>
                    <p:blipFill>
                      <a:blip r:embed="rId161" cstate="email"/>
                      <a:srcRect/>
                      <a:stretch>
                        <a:fillRect/>
                      </a:stretch>
                    </p:blipFill>
                    <p:spPr bwMode="auto">
                      <a:xfrm>
                        <a:off x="3219450" y="1775011"/>
                        <a:ext cx="441462" cy="875087"/>
                      </a:xfrm>
                      <a:prstGeom prst="rect">
                        <a:avLst/>
                      </a:prstGeom>
                      <a:noFill/>
                      <a:ln w="9525">
                        <a:noFill/>
                        <a:miter lim="800000"/>
                        <a:headEnd/>
                        <a:tailEnd/>
                      </a:ln>
                    </p:spPr>
                  </p:pic>
                  <p:pic>
                    <p:nvPicPr>
                      <p:cNvPr id="178" name="Picture 47" descr="\\Eric-pauls-power-mac-g5.local\desktop\Graphic Tank\off5.tif"/>
                      <p:cNvPicPr>
                        <a:picLocks noChangeAspect="1" noChangeArrowheads="1"/>
                      </p:cNvPicPr>
                      <p:nvPr/>
                    </p:nvPicPr>
                    <p:blipFill>
                      <a:blip r:embed="rId168" cstate="email"/>
                      <a:srcRect/>
                      <a:stretch>
                        <a:fillRect/>
                      </a:stretch>
                    </p:blipFill>
                    <p:spPr bwMode="auto">
                      <a:xfrm>
                        <a:off x="3141009" y="1893512"/>
                        <a:ext cx="280975" cy="532901"/>
                      </a:xfrm>
                      <a:prstGeom prst="rect">
                        <a:avLst/>
                      </a:prstGeom>
                      <a:noFill/>
                      <a:ln w="9525">
                        <a:noFill/>
                        <a:miter lim="800000"/>
                        <a:headEnd/>
                        <a:tailEnd/>
                      </a:ln>
                    </p:spPr>
                  </p:pic>
                </p:grpSp>
                <p:pic>
                  <p:nvPicPr>
                    <p:cNvPr id="103" name="Picture 19" descr="\\Eric-pauls-power-mac-g5.local\desktop\Graphic Tank\100101.tif"/>
                    <p:cNvPicPr>
                      <a:picLocks noChangeAspect="1" noChangeArrowheads="1"/>
                    </p:cNvPicPr>
                    <p:nvPr/>
                  </p:nvPicPr>
                  <p:blipFill>
                    <a:blip r:embed="rId169" cstate="email"/>
                    <a:srcRect/>
                    <a:stretch>
                      <a:fillRect/>
                    </a:stretch>
                  </p:blipFill>
                  <p:spPr bwMode="auto">
                    <a:xfrm>
                      <a:off x="2475858" y="3186313"/>
                      <a:ext cx="183453" cy="166134"/>
                    </a:xfrm>
                    <a:prstGeom prst="rect">
                      <a:avLst/>
                    </a:prstGeom>
                    <a:noFill/>
                    <a:ln w="9525">
                      <a:noFill/>
                      <a:miter lim="800000"/>
                      <a:headEnd/>
                      <a:tailEnd/>
                    </a:ln>
                  </p:spPr>
                </p:pic>
                <p:pic>
                  <p:nvPicPr>
                    <p:cNvPr id="104" name="Picture 105" descr="\\Emp\desktop\Graphic Tank\a10.tif"/>
                    <p:cNvPicPr>
                      <a:picLocks noChangeAspect="1" noChangeArrowheads="1"/>
                    </p:cNvPicPr>
                    <p:nvPr/>
                  </p:nvPicPr>
                  <p:blipFill>
                    <a:blip r:embed="rId170" cstate="email"/>
                    <a:srcRect/>
                    <a:stretch>
                      <a:fillRect/>
                    </a:stretch>
                  </p:blipFill>
                  <p:spPr bwMode="auto">
                    <a:xfrm>
                      <a:off x="2431196" y="3262885"/>
                      <a:ext cx="178365" cy="198068"/>
                    </a:xfrm>
                    <a:prstGeom prst="rect">
                      <a:avLst/>
                    </a:prstGeom>
                    <a:noFill/>
                    <a:ln w="9525">
                      <a:noFill/>
                      <a:miter lim="800000"/>
                      <a:headEnd/>
                      <a:tailEnd/>
                    </a:ln>
                  </p:spPr>
                </p:pic>
                <p:pic>
                  <p:nvPicPr>
                    <p:cNvPr id="105" name="Picture 52" descr="\\Eric-pauls-power-mac-g5.local\desktop\Graphic Tank\ddoc.tif"/>
                    <p:cNvPicPr>
                      <a:picLocks noChangeAspect="1" noChangeArrowheads="1"/>
                    </p:cNvPicPr>
                    <p:nvPr/>
                  </p:nvPicPr>
                  <p:blipFill>
                    <a:blip r:embed="rId140" cstate="email"/>
                    <a:srcRect/>
                    <a:stretch>
                      <a:fillRect/>
                    </a:stretch>
                  </p:blipFill>
                  <p:spPr bwMode="auto">
                    <a:xfrm>
                      <a:off x="3169425" y="2801244"/>
                      <a:ext cx="258507" cy="512422"/>
                    </a:xfrm>
                    <a:prstGeom prst="rect">
                      <a:avLst/>
                    </a:prstGeom>
                    <a:noFill/>
                    <a:ln w="9525">
                      <a:noFill/>
                      <a:miter lim="800000"/>
                      <a:headEnd/>
                      <a:tailEnd/>
                    </a:ln>
                  </p:spPr>
                </p:pic>
                <p:pic>
                  <p:nvPicPr>
                    <p:cNvPr id="106" name="Picture 18" descr="\\Eric-pauls-power-mac-g5.local\desktop\Graphic Tank\portal.tif"/>
                    <p:cNvPicPr>
                      <a:picLocks noChangeAspect="1" noChangeArrowheads="1"/>
                    </p:cNvPicPr>
                    <p:nvPr/>
                  </p:nvPicPr>
                  <p:blipFill>
                    <a:blip r:embed="rId171" cstate="email"/>
                    <a:srcRect/>
                    <a:stretch>
                      <a:fillRect/>
                    </a:stretch>
                  </p:blipFill>
                  <p:spPr bwMode="auto">
                    <a:xfrm>
                      <a:off x="1991963" y="2929214"/>
                      <a:ext cx="241712" cy="350985"/>
                    </a:xfrm>
                    <a:prstGeom prst="rect">
                      <a:avLst/>
                    </a:prstGeom>
                    <a:noFill/>
                    <a:ln w="9525">
                      <a:noFill/>
                      <a:miter lim="800000"/>
                      <a:headEnd/>
                      <a:tailEnd/>
                    </a:ln>
                  </p:spPr>
                </p:pic>
                <p:pic>
                  <p:nvPicPr>
                    <p:cNvPr id="107" name="Picture 3" descr="\\Eric-pauls-power-mac-g5.local\desktop\Graphic Tank\yahoo top.tif"/>
                    <p:cNvPicPr>
                      <a:picLocks noChangeAspect="1" noChangeArrowheads="1"/>
                    </p:cNvPicPr>
                    <p:nvPr/>
                  </p:nvPicPr>
                  <p:blipFill>
                    <a:blip r:embed="rId172" cstate="email"/>
                    <a:srcRect/>
                    <a:stretch>
                      <a:fillRect/>
                    </a:stretch>
                  </p:blipFill>
                  <p:spPr bwMode="auto">
                    <a:xfrm>
                      <a:off x="2681475" y="3206246"/>
                      <a:ext cx="122271" cy="183121"/>
                    </a:xfrm>
                    <a:prstGeom prst="rect">
                      <a:avLst/>
                    </a:prstGeom>
                    <a:noFill/>
                    <a:ln w="9525">
                      <a:noFill/>
                      <a:miter lim="800000"/>
                      <a:headEnd/>
                      <a:tailEnd/>
                    </a:ln>
                  </p:spPr>
                </p:pic>
                <p:pic>
                  <p:nvPicPr>
                    <p:cNvPr id="108" name="Picture 19" descr="\\Eric-pauls-power-mac-g5.local\desktop\Graphic Tank\100101.tif"/>
                    <p:cNvPicPr>
                      <a:picLocks noChangeAspect="1" noChangeArrowheads="1"/>
                    </p:cNvPicPr>
                    <p:nvPr/>
                  </p:nvPicPr>
                  <p:blipFill>
                    <a:blip r:embed="rId169" cstate="email"/>
                    <a:srcRect/>
                    <a:stretch>
                      <a:fillRect/>
                    </a:stretch>
                  </p:blipFill>
                  <p:spPr bwMode="auto">
                    <a:xfrm>
                      <a:off x="2285111" y="3266306"/>
                      <a:ext cx="176658" cy="159981"/>
                    </a:xfrm>
                    <a:prstGeom prst="rect">
                      <a:avLst/>
                    </a:prstGeom>
                    <a:noFill/>
                    <a:ln w="9525">
                      <a:noFill/>
                      <a:miter lim="800000"/>
                      <a:headEnd/>
                      <a:tailEnd/>
                    </a:ln>
                  </p:spPr>
                </p:pic>
                <p:pic>
                  <p:nvPicPr>
                    <p:cNvPr id="109" name="Picture 52" descr="\\Eric-pauls-power-mac-g5.local\desktop\Graphic Tank\ddoc.tif"/>
                    <p:cNvPicPr>
                      <a:picLocks noChangeAspect="1" noChangeArrowheads="1"/>
                    </p:cNvPicPr>
                    <p:nvPr/>
                  </p:nvPicPr>
                  <p:blipFill>
                    <a:blip r:embed="rId173" cstate="email"/>
                    <a:srcRect/>
                    <a:stretch>
                      <a:fillRect/>
                    </a:stretch>
                  </p:blipFill>
                  <p:spPr bwMode="auto">
                    <a:xfrm>
                      <a:off x="2615714" y="3226289"/>
                      <a:ext cx="97790" cy="193843"/>
                    </a:xfrm>
                    <a:prstGeom prst="rect">
                      <a:avLst/>
                    </a:prstGeom>
                    <a:noFill/>
                    <a:ln w="9525">
                      <a:noFill/>
                      <a:miter lim="800000"/>
                      <a:headEnd/>
                      <a:tailEnd/>
                    </a:ln>
                  </p:spPr>
                </p:pic>
                <p:pic>
                  <p:nvPicPr>
                    <p:cNvPr id="110" name="Picture 19" descr="\\Eric-pauls-power-mac-g5.local\desktop\Graphic Tank\100101.tif"/>
                    <p:cNvPicPr>
                      <a:picLocks noChangeAspect="1" noChangeArrowheads="1"/>
                    </p:cNvPicPr>
                    <p:nvPr/>
                  </p:nvPicPr>
                  <p:blipFill>
                    <a:blip r:embed="rId174" cstate="email"/>
                    <a:srcRect/>
                    <a:stretch>
                      <a:fillRect/>
                    </a:stretch>
                  </p:blipFill>
                  <p:spPr bwMode="auto">
                    <a:xfrm>
                      <a:off x="3140398" y="3106321"/>
                      <a:ext cx="460620" cy="417134"/>
                    </a:xfrm>
                    <a:prstGeom prst="rect">
                      <a:avLst/>
                    </a:prstGeom>
                    <a:noFill/>
                    <a:ln w="9525">
                      <a:noFill/>
                      <a:miter lim="800000"/>
                      <a:headEnd/>
                      <a:tailEnd/>
                    </a:ln>
                  </p:spPr>
                </p:pic>
                <p:pic>
                  <p:nvPicPr>
                    <p:cNvPr id="111" name="Picture 98" descr="\\Emp\desktop\Graphic Tank\a3.tif"/>
                    <p:cNvPicPr>
                      <a:picLocks noChangeAspect="1" noChangeArrowheads="1"/>
                    </p:cNvPicPr>
                    <p:nvPr/>
                  </p:nvPicPr>
                  <p:blipFill>
                    <a:blip r:embed="rId175" cstate="email">
                      <a:lum bright="-10000"/>
                    </a:blip>
                    <a:srcRect/>
                    <a:stretch>
                      <a:fillRect/>
                    </a:stretch>
                  </p:blipFill>
                  <p:spPr bwMode="auto">
                    <a:xfrm>
                      <a:off x="2793901" y="3161700"/>
                      <a:ext cx="236215" cy="252155"/>
                    </a:xfrm>
                    <a:prstGeom prst="rect">
                      <a:avLst/>
                    </a:prstGeom>
                    <a:noFill/>
                    <a:ln w="9525">
                      <a:noFill/>
                      <a:miter lim="800000"/>
                      <a:headEnd/>
                      <a:tailEnd/>
                    </a:ln>
                  </p:spPr>
                </p:pic>
                <p:pic>
                  <p:nvPicPr>
                    <p:cNvPr id="112" name="Picture 97" descr="\\Emp\desktop\Graphic Tank\a2.tif"/>
                    <p:cNvPicPr>
                      <a:picLocks noChangeAspect="1" noChangeArrowheads="1"/>
                    </p:cNvPicPr>
                    <p:nvPr/>
                  </p:nvPicPr>
                  <p:blipFill>
                    <a:blip r:embed="rId176" cstate="email"/>
                    <a:srcRect/>
                    <a:stretch>
                      <a:fillRect/>
                    </a:stretch>
                  </p:blipFill>
                  <p:spPr bwMode="auto">
                    <a:xfrm>
                      <a:off x="2654641" y="3316636"/>
                      <a:ext cx="171729" cy="195793"/>
                    </a:xfrm>
                    <a:prstGeom prst="rect">
                      <a:avLst/>
                    </a:prstGeom>
                    <a:noFill/>
                    <a:ln w="9525">
                      <a:noFill/>
                      <a:miter lim="800000"/>
                      <a:headEnd/>
                      <a:tailEnd/>
                    </a:ln>
                  </p:spPr>
                </p:pic>
                <p:pic>
                  <p:nvPicPr>
                    <p:cNvPr id="113" name="Picture 19" descr="\\Eric-pauls-power-mac-g5.local\desktop\Graphic Tank\100101.tif"/>
                    <p:cNvPicPr>
                      <a:picLocks noChangeAspect="1" noChangeArrowheads="1"/>
                    </p:cNvPicPr>
                    <p:nvPr/>
                  </p:nvPicPr>
                  <p:blipFill>
                    <a:blip r:embed="rId177" cstate="email"/>
                    <a:srcRect/>
                    <a:stretch>
                      <a:fillRect/>
                    </a:stretch>
                  </p:blipFill>
                  <p:spPr bwMode="auto">
                    <a:xfrm>
                      <a:off x="1867603" y="3085050"/>
                      <a:ext cx="332936" cy="301505"/>
                    </a:xfrm>
                    <a:prstGeom prst="rect">
                      <a:avLst/>
                    </a:prstGeom>
                    <a:noFill/>
                    <a:ln w="9525">
                      <a:noFill/>
                      <a:miter lim="800000"/>
                      <a:headEnd/>
                      <a:tailEnd/>
                    </a:ln>
                  </p:spPr>
                </p:pic>
                <p:pic>
                  <p:nvPicPr>
                    <p:cNvPr id="114" name="Picture 18" descr="\\Eric-pauls-power-mac-g5.local\desktop\Graphic Tank\portal.tif"/>
                    <p:cNvPicPr>
                      <a:picLocks noChangeAspect="1" noChangeArrowheads="1"/>
                    </p:cNvPicPr>
                    <p:nvPr/>
                  </p:nvPicPr>
                  <p:blipFill>
                    <a:blip r:embed="rId178" cstate="email"/>
                    <a:srcRect/>
                    <a:stretch>
                      <a:fillRect/>
                    </a:stretch>
                  </p:blipFill>
                  <p:spPr bwMode="auto">
                    <a:xfrm>
                      <a:off x="2555401" y="3376806"/>
                      <a:ext cx="173912" cy="252534"/>
                    </a:xfrm>
                    <a:prstGeom prst="rect">
                      <a:avLst/>
                    </a:prstGeom>
                    <a:noFill/>
                    <a:ln w="9525">
                      <a:noFill/>
                      <a:miter lim="800000"/>
                      <a:headEnd/>
                      <a:tailEnd/>
                    </a:ln>
                  </p:spPr>
                </p:pic>
                <p:pic>
                  <p:nvPicPr>
                    <p:cNvPr id="115" name="Picture 31" descr="\\Eric-pauls-power-mac-g5.local\desktop\Graphic Tank\d4.tif"/>
                    <p:cNvPicPr>
                      <a:picLocks noChangeAspect="1" noChangeArrowheads="1"/>
                    </p:cNvPicPr>
                    <p:nvPr/>
                  </p:nvPicPr>
                  <p:blipFill>
                    <a:blip r:embed="rId179" cstate="email"/>
                    <a:srcRect/>
                    <a:stretch>
                      <a:fillRect/>
                    </a:stretch>
                  </p:blipFill>
                  <p:spPr bwMode="auto">
                    <a:xfrm>
                      <a:off x="2951367" y="3260151"/>
                      <a:ext cx="298123" cy="272845"/>
                    </a:xfrm>
                    <a:prstGeom prst="rect">
                      <a:avLst/>
                    </a:prstGeom>
                    <a:noFill/>
                    <a:ln w="9525">
                      <a:noFill/>
                      <a:miter lim="800000"/>
                      <a:headEnd/>
                      <a:tailEnd/>
                    </a:ln>
                  </p:spPr>
                </p:pic>
                <p:pic>
                  <p:nvPicPr>
                    <p:cNvPr id="116" name="Picture 96" descr="\\Emp\desktop\Graphic Tank\a1.tif"/>
                    <p:cNvPicPr>
                      <a:picLocks noChangeAspect="1" noChangeArrowheads="1"/>
                    </p:cNvPicPr>
                    <p:nvPr/>
                  </p:nvPicPr>
                  <p:blipFill>
                    <a:blip r:embed="rId180" cstate="email"/>
                    <a:srcRect/>
                    <a:stretch>
                      <a:fillRect/>
                    </a:stretch>
                  </p:blipFill>
                  <p:spPr bwMode="auto">
                    <a:xfrm>
                      <a:off x="2147765" y="3210925"/>
                      <a:ext cx="224112" cy="258432"/>
                    </a:xfrm>
                    <a:prstGeom prst="rect">
                      <a:avLst/>
                    </a:prstGeom>
                    <a:noFill/>
                    <a:ln w="9525">
                      <a:noFill/>
                      <a:miter lim="800000"/>
                      <a:headEnd/>
                      <a:tailEnd/>
                    </a:ln>
                  </p:spPr>
                </p:pic>
                <p:pic>
                  <p:nvPicPr>
                    <p:cNvPr id="117" name="Picture 17" descr="\\Eric-pauls-power-mac-g5.local\desktop\Graphic Tank\web.tif"/>
                    <p:cNvPicPr>
                      <a:picLocks noChangeAspect="1" noChangeArrowheads="1"/>
                    </p:cNvPicPr>
                    <p:nvPr/>
                  </p:nvPicPr>
                  <p:blipFill>
                    <a:blip r:embed="rId181" cstate="email"/>
                    <a:srcRect/>
                    <a:stretch>
                      <a:fillRect/>
                    </a:stretch>
                  </p:blipFill>
                  <p:spPr bwMode="auto">
                    <a:xfrm>
                      <a:off x="1730719" y="3105255"/>
                      <a:ext cx="296251" cy="431787"/>
                    </a:xfrm>
                    <a:prstGeom prst="rect">
                      <a:avLst/>
                    </a:prstGeom>
                    <a:noFill/>
                    <a:ln w="9525">
                      <a:noFill/>
                      <a:miter lim="800000"/>
                      <a:headEnd/>
                      <a:tailEnd/>
                    </a:ln>
                  </p:spPr>
                </p:pic>
                <p:pic>
                  <p:nvPicPr>
                    <p:cNvPr id="118" name="Picture 31" descr="\\Eric-pauls-power-mac-g5.local\desktop\Graphic Tank\d4.tif"/>
                    <p:cNvPicPr>
                      <a:picLocks noChangeAspect="1" noChangeArrowheads="1"/>
                    </p:cNvPicPr>
                    <p:nvPr/>
                  </p:nvPicPr>
                  <p:blipFill>
                    <a:blip r:embed="rId182" cstate="email"/>
                    <a:srcRect/>
                    <a:stretch>
                      <a:fillRect/>
                    </a:stretch>
                  </p:blipFill>
                  <p:spPr bwMode="auto">
                    <a:xfrm>
                      <a:off x="2305285" y="3381723"/>
                      <a:ext cx="205826" cy="188375"/>
                    </a:xfrm>
                    <a:prstGeom prst="rect">
                      <a:avLst/>
                    </a:prstGeom>
                    <a:noFill/>
                    <a:ln w="9525">
                      <a:noFill/>
                      <a:miter lim="800000"/>
                      <a:headEnd/>
                      <a:tailEnd/>
                    </a:ln>
                  </p:spPr>
                </p:pic>
                <p:grpSp>
                  <p:nvGrpSpPr>
                    <p:cNvPr id="119" name="Group 127"/>
                    <p:cNvGrpSpPr>
                      <a:grpSpLocks/>
                    </p:cNvGrpSpPr>
                    <p:nvPr/>
                  </p:nvGrpSpPr>
                  <p:grpSpPr bwMode="auto">
                    <a:xfrm>
                      <a:off x="2440875" y="3447149"/>
                      <a:ext cx="149844" cy="256028"/>
                      <a:chOff x="4753439" y="1775011"/>
                      <a:chExt cx="512156" cy="875087"/>
                    </a:xfrm>
                  </p:grpSpPr>
                  <p:pic>
                    <p:nvPicPr>
                      <p:cNvPr id="175" name="Picture 52" descr="\\Eric-pauls-power-mac-g5.local\desktop\Graphic Tank\ddoc.tif"/>
                      <p:cNvPicPr>
                        <a:picLocks noChangeAspect="1" noChangeArrowheads="1"/>
                      </p:cNvPicPr>
                      <p:nvPr/>
                    </p:nvPicPr>
                    <p:blipFill>
                      <a:blip r:embed="rId183" cstate="email"/>
                      <a:srcRect/>
                      <a:stretch>
                        <a:fillRect/>
                      </a:stretch>
                    </p:blipFill>
                    <p:spPr bwMode="auto">
                      <a:xfrm>
                        <a:off x="4824134" y="1775011"/>
                        <a:ext cx="441461" cy="875087"/>
                      </a:xfrm>
                      <a:prstGeom prst="rect">
                        <a:avLst/>
                      </a:prstGeom>
                      <a:noFill/>
                      <a:ln w="9525">
                        <a:noFill/>
                        <a:miter lim="800000"/>
                        <a:headEnd/>
                        <a:tailEnd/>
                      </a:ln>
                    </p:spPr>
                  </p:pic>
                  <p:pic>
                    <p:nvPicPr>
                      <p:cNvPr id="176" name="Picture 45" descr="\\Eric-pauls-power-mac-g5.local\desktop\Graphic Tank\off3.tif"/>
                      <p:cNvPicPr>
                        <a:picLocks noChangeAspect="1" noChangeArrowheads="1"/>
                      </p:cNvPicPr>
                      <p:nvPr/>
                    </p:nvPicPr>
                    <p:blipFill>
                      <a:blip r:embed="rId184" cstate="email"/>
                      <a:srcRect/>
                      <a:stretch>
                        <a:fillRect/>
                      </a:stretch>
                    </p:blipFill>
                    <p:spPr bwMode="auto">
                      <a:xfrm>
                        <a:off x="4753439" y="1920407"/>
                        <a:ext cx="309523" cy="482137"/>
                      </a:xfrm>
                      <a:prstGeom prst="rect">
                        <a:avLst/>
                      </a:prstGeom>
                      <a:noFill/>
                      <a:ln w="9525">
                        <a:noFill/>
                        <a:miter lim="800000"/>
                        <a:headEnd/>
                        <a:tailEnd/>
                      </a:ln>
                    </p:spPr>
                  </p:pic>
                </p:grpSp>
                <p:grpSp>
                  <p:nvGrpSpPr>
                    <p:cNvPr id="120" name="Group 92"/>
                    <p:cNvGrpSpPr>
                      <a:grpSpLocks/>
                    </p:cNvGrpSpPr>
                    <p:nvPr/>
                  </p:nvGrpSpPr>
                  <p:grpSpPr bwMode="auto">
                    <a:xfrm>
                      <a:off x="3145836" y="3319957"/>
                      <a:ext cx="281569" cy="469874"/>
                      <a:chOff x="3674406" y="1775011"/>
                      <a:chExt cx="524389" cy="875087"/>
                    </a:xfrm>
                  </p:grpSpPr>
                  <p:pic>
                    <p:nvPicPr>
                      <p:cNvPr id="173" name="Picture 52" descr="\\Eric-pauls-power-mac-g5.local\desktop\Graphic Tank\ddoc.tif"/>
                      <p:cNvPicPr>
                        <a:picLocks noChangeAspect="1" noChangeArrowheads="1"/>
                      </p:cNvPicPr>
                      <p:nvPr/>
                    </p:nvPicPr>
                    <p:blipFill>
                      <a:blip r:embed="rId137" cstate="email"/>
                      <a:srcRect/>
                      <a:stretch>
                        <a:fillRect/>
                      </a:stretch>
                    </p:blipFill>
                    <p:spPr bwMode="auto">
                      <a:xfrm>
                        <a:off x="3757333" y="1775011"/>
                        <a:ext cx="441462" cy="875087"/>
                      </a:xfrm>
                      <a:prstGeom prst="rect">
                        <a:avLst/>
                      </a:prstGeom>
                      <a:noFill/>
                      <a:ln w="9525">
                        <a:noFill/>
                        <a:miter lim="800000"/>
                        <a:headEnd/>
                        <a:tailEnd/>
                      </a:ln>
                    </p:spPr>
                  </p:pic>
                  <p:pic>
                    <p:nvPicPr>
                      <p:cNvPr id="174" name="Picture 44" descr="\\Eric-pauls-power-mac-g5.local\desktop\Graphic Tank\off2.tif"/>
                      <p:cNvPicPr>
                        <a:picLocks noChangeAspect="1" noChangeArrowheads="1"/>
                      </p:cNvPicPr>
                      <p:nvPr/>
                    </p:nvPicPr>
                    <p:blipFill>
                      <a:blip r:embed="rId138" cstate="email"/>
                      <a:srcRect/>
                      <a:stretch>
                        <a:fillRect/>
                      </a:stretch>
                    </p:blipFill>
                    <p:spPr bwMode="auto">
                      <a:xfrm>
                        <a:off x="3674406" y="1902477"/>
                        <a:ext cx="329056" cy="528961"/>
                      </a:xfrm>
                      <a:prstGeom prst="rect">
                        <a:avLst/>
                      </a:prstGeom>
                      <a:noFill/>
                      <a:ln w="9525">
                        <a:noFill/>
                        <a:miter lim="800000"/>
                        <a:headEnd/>
                        <a:tailEnd/>
                      </a:ln>
                    </p:spPr>
                  </p:pic>
                </p:grpSp>
                <p:pic>
                  <p:nvPicPr>
                    <p:cNvPr id="121" name="Picture 17" descr="\\Eric-pauls-power-mac-g5.local\desktop\Graphic Tank\web.tif"/>
                    <p:cNvPicPr>
                      <a:picLocks noChangeAspect="1" noChangeArrowheads="1"/>
                    </p:cNvPicPr>
                    <p:nvPr/>
                  </p:nvPicPr>
                  <p:blipFill>
                    <a:blip r:embed="rId185" cstate="email"/>
                    <a:srcRect/>
                    <a:stretch>
                      <a:fillRect/>
                    </a:stretch>
                  </p:blipFill>
                  <p:spPr bwMode="auto">
                    <a:xfrm>
                      <a:off x="2838447" y="3313095"/>
                      <a:ext cx="187425" cy="273173"/>
                    </a:xfrm>
                    <a:prstGeom prst="rect">
                      <a:avLst/>
                    </a:prstGeom>
                    <a:noFill/>
                    <a:ln w="9525">
                      <a:noFill/>
                      <a:miter lim="800000"/>
                      <a:headEnd/>
                      <a:tailEnd/>
                    </a:ln>
                  </p:spPr>
                </p:pic>
                <p:pic>
                  <p:nvPicPr>
                    <p:cNvPr id="122" name="Picture 32" descr="\\Eric-pauls-power-mac-g5.local\desktop\Graphic Tank\d5.tif"/>
                    <p:cNvPicPr>
                      <a:picLocks noChangeAspect="1" noChangeArrowheads="1"/>
                    </p:cNvPicPr>
                    <p:nvPr/>
                  </p:nvPicPr>
                  <p:blipFill>
                    <a:blip r:embed="rId186" cstate="email"/>
                    <a:srcRect/>
                    <a:stretch>
                      <a:fillRect/>
                    </a:stretch>
                  </p:blipFill>
                  <p:spPr bwMode="auto">
                    <a:xfrm>
                      <a:off x="1215541" y="3192465"/>
                      <a:ext cx="411098" cy="378415"/>
                    </a:xfrm>
                    <a:prstGeom prst="rect">
                      <a:avLst/>
                    </a:prstGeom>
                    <a:noFill/>
                    <a:ln w="9525">
                      <a:noFill/>
                      <a:miter lim="800000"/>
                      <a:headEnd/>
                      <a:tailEnd/>
                    </a:ln>
                  </p:spPr>
                </p:pic>
                <p:pic>
                  <p:nvPicPr>
                    <p:cNvPr id="123" name="Picture 103" descr="\\Emp\desktop\Graphic Tank\a8.tif"/>
                    <p:cNvPicPr>
                      <a:picLocks noChangeAspect="1" noChangeArrowheads="1"/>
                    </p:cNvPicPr>
                    <p:nvPr/>
                  </p:nvPicPr>
                  <p:blipFill>
                    <a:blip r:embed="rId187" cstate="email"/>
                    <a:srcRect/>
                    <a:stretch>
                      <a:fillRect/>
                    </a:stretch>
                  </p:blipFill>
                  <p:spPr bwMode="auto">
                    <a:xfrm>
                      <a:off x="2094758" y="3407811"/>
                      <a:ext cx="244064" cy="282336"/>
                    </a:xfrm>
                    <a:prstGeom prst="rect">
                      <a:avLst/>
                    </a:prstGeom>
                    <a:noFill/>
                    <a:ln w="9525">
                      <a:noFill/>
                      <a:miter lim="800000"/>
                      <a:headEnd/>
                      <a:tailEnd/>
                    </a:ln>
                  </p:spPr>
                </p:pic>
                <p:pic>
                  <p:nvPicPr>
                    <p:cNvPr id="124" name="Picture 34" descr="\\Eric-pauls-power-mac-g5.local\desktop\Graphic Tank\d7.tif"/>
                    <p:cNvPicPr>
                      <a:picLocks noChangeAspect="1" noChangeArrowheads="1"/>
                    </p:cNvPicPr>
                    <p:nvPr/>
                  </p:nvPicPr>
                  <p:blipFill>
                    <a:blip r:embed="rId188" cstate="email"/>
                    <a:srcRect/>
                    <a:stretch>
                      <a:fillRect/>
                    </a:stretch>
                  </p:blipFill>
                  <p:spPr bwMode="auto">
                    <a:xfrm>
                      <a:off x="2735714" y="3457582"/>
                      <a:ext cx="255344" cy="235572"/>
                    </a:xfrm>
                    <a:prstGeom prst="rect">
                      <a:avLst/>
                    </a:prstGeom>
                    <a:noFill/>
                    <a:ln w="9525">
                      <a:noFill/>
                      <a:miter lim="800000"/>
                      <a:headEnd/>
                      <a:tailEnd/>
                    </a:ln>
                  </p:spPr>
                </p:pic>
                <p:pic>
                  <p:nvPicPr>
                    <p:cNvPr id="125" name="Picture 3" descr="\\Eric-pauls-power-mac-g5.local\desktop\Graphic Tank\yahoo top.tif"/>
                    <p:cNvPicPr>
                      <a:picLocks noChangeAspect="1" noChangeArrowheads="1"/>
                    </p:cNvPicPr>
                    <p:nvPr/>
                  </p:nvPicPr>
                  <p:blipFill>
                    <a:blip r:embed="rId189" cstate="email"/>
                    <a:srcRect/>
                    <a:stretch>
                      <a:fillRect/>
                    </a:stretch>
                  </p:blipFill>
                  <p:spPr bwMode="auto">
                    <a:xfrm>
                      <a:off x="2632250" y="3550823"/>
                      <a:ext cx="196223" cy="293877"/>
                    </a:xfrm>
                    <a:prstGeom prst="rect">
                      <a:avLst/>
                    </a:prstGeom>
                    <a:noFill/>
                    <a:ln w="9525">
                      <a:noFill/>
                      <a:miter lim="800000"/>
                      <a:headEnd/>
                      <a:tailEnd/>
                    </a:ln>
                  </p:spPr>
                </p:pic>
                <p:pic>
                  <p:nvPicPr>
                    <p:cNvPr id="126" name="Picture 3" descr="\\Eric-pauls-power-mac-g5.local\desktop\Graphic Tank\yahoo top.tif"/>
                    <p:cNvPicPr>
                      <a:picLocks noChangeAspect="1" noChangeArrowheads="1"/>
                    </p:cNvPicPr>
                    <p:nvPr/>
                  </p:nvPicPr>
                  <p:blipFill>
                    <a:blip r:embed="rId190" cstate="email"/>
                    <a:srcRect/>
                    <a:stretch>
                      <a:fillRect/>
                    </a:stretch>
                  </p:blipFill>
                  <p:spPr bwMode="auto">
                    <a:xfrm>
                      <a:off x="1695214" y="3372383"/>
                      <a:ext cx="278393" cy="416940"/>
                    </a:xfrm>
                    <a:prstGeom prst="rect">
                      <a:avLst/>
                    </a:prstGeom>
                    <a:noFill/>
                    <a:ln w="9525">
                      <a:noFill/>
                      <a:miter lim="800000"/>
                      <a:headEnd/>
                      <a:tailEnd/>
                    </a:ln>
                  </p:spPr>
                </p:pic>
                <p:pic>
                  <p:nvPicPr>
                    <p:cNvPr id="127" name="Picture 19" descr="\\Eric-pauls-power-mac-g5.local\desktop\Graphic Tank\100101.tif"/>
                    <p:cNvPicPr>
                      <a:picLocks noChangeAspect="1" noChangeArrowheads="1"/>
                    </p:cNvPicPr>
                    <p:nvPr/>
                  </p:nvPicPr>
                  <p:blipFill>
                    <a:blip r:embed="rId191" cstate="email"/>
                    <a:srcRect/>
                    <a:stretch>
                      <a:fillRect/>
                    </a:stretch>
                  </p:blipFill>
                  <p:spPr bwMode="auto">
                    <a:xfrm>
                      <a:off x="2931191" y="3573963"/>
                      <a:ext cx="271783" cy="246125"/>
                    </a:xfrm>
                    <a:prstGeom prst="rect">
                      <a:avLst/>
                    </a:prstGeom>
                    <a:noFill/>
                    <a:ln w="9525">
                      <a:noFill/>
                      <a:miter lim="800000"/>
                      <a:headEnd/>
                      <a:tailEnd/>
                    </a:ln>
                  </p:spPr>
                </p:pic>
                <p:grpSp>
                  <p:nvGrpSpPr>
                    <p:cNvPr id="128" name="Group 132"/>
                    <p:cNvGrpSpPr>
                      <a:grpSpLocks/>
                    </p:cNvGrpSpPr>
                    <p:nvPr/>
                  </p:nvGrpSpPr>
                  <p:grpSpPr bwMode="auto">
                    <a:xfrm>
                      <a:off x="2251732" y="3471762"/>
                      <a:ext cx="185013" cy="311407"/>
                      <a:chOff x="3141009" y="1775011"/>
                      <a:chExt cx="519903" cy="875087"/>
                    </a:xfrm>
                  </p:grpSpPr>
                  <p:pic>
                    <p:nvPicPr>
                      <p:cNvPr id="171" name="Picture 52" descr="\\Eric-pauls-power-mac-g5.local\desktop\Graphic Tank\ddoc.tif"/>
                      <p:cNvPicPr>
                        <a:picLocks noChangeAspect="1" noChangeArrowheads="1"/>
                      </p:cNvPicPr>
                      <p:nvPr/>
                    </p:nvPicPr>
                    <p:blipFill>
                      <a:blip r:embed="rId192" cstate="email"/>
                      <a:srcRect/>
                      <a:stretch>
                        <a:fillRect/>
                      </a:stretch>
                    </p:blipFill>
                    <p:spPr bwMode="auto">
                      <a:xfrm>
                        <a:off x="3219450" y="1775011"/>
                        <a:ext cx="441462" cy="875087"/>
                      </a:xfrm>
                      <a:prstGeom prst="rect">
                        <a:avLst/>
                      </a:prstGeom>
                      <a:noFill/>
                      <a:ln w="9525">
                        <a:noFill/>
                        <a:miter lim="800000"/>
                        <a:headEnd/>
                        <a:tailEnd/>
                      </a:ln>
                    </p:spPr>
                  </p:pic>
                  <p:pic>
                    <p:nvPicPr>
                      <p:cNvPr id="172" name="Picture 47" descr="\\Eric-pauls-power-mac-g5.local\desktop\Graphic Tank\off5.tif"/>
                      <p:cNvPicPr>
                        <a:picLocks noChangeAspect="1" noChangeArrowheads="1"/>
                      </p:cNvPicPr>
                      <p:nvPr/>
                    </p:nvPicPr>
                    <p:blipFill>
                      <a:blip r:embed="rId193" cstate="email"/>
                      <a:srcRect/>
                      <a:stretch>
                        <a:fillRect/>
                      </a:stretch>
                    </p:blipFill>
                    <p:spPr bwMode="auto">
                      <a:xfrm>
                        <a:off x="3141009" y="1893512"/>
                        <a:ext cx="280975" cy="532901"/>
                      </a:xfrm>
                      <a:prstGeom prst="rect">
                        <a:avLst/>
                      </a:prstGeom>
                      <a:noFill/>
                      <a:ln w="9525">
                        <a:noFill/>
                        <a:miter lim="800000"/>
                        <a:headEnd/>
                        <a:tailEnd/>
                      </a:ln>
                    </p:spPr>
                  </p:pic>
                </p:grpSp>
                <p:pic>
                  <p:nvPicPr>
                    <p:cNvPr id="129" name="Picture 35" descr="\\Eric-pauls-power-mac-g5.local\desktop\Graphic Tank\d8.tif"/>
                    <p:cNvPicPr>
                      <a:picLocks noChangeAspect="1" noChangeArrowheads="1"/>
                    </p:cNvPicPr>
                    <p:nvPr/>
                  </p:nvPicPr>
                  <p:blipFill>
                    <a:blip r:embed="rId194" cstate="email"/>
                    <a:srcRect/>
                    <a:stretch>
                      <a:fillRect/>
                    </a:stretch>
                  </p:blipFill>
                  <p:spPr bwMode="auto">
                    <a:xfrm>
                      <a:off x="2373131" y="3616456"/>
                      <a:ext cx="295814" cy="271316"/>
                    </a:xfrm>
                    <a:prstGeom prst="rect">
                      <a:avLst/>
                    </a:prstGeom>
                    <a:noFill/>
                    <a:ln w="9525">
                      <a:noFill/>
                      <a:miter lim="800000"/>
                      <a:headEnd/>
                      <a:tailEnd/>
                    </a:ln>
                  </p:spPr>
                </p:pic>
                <p:pic>
                  <p:nvPicPr>
                    <p:cNvPr id="130" name="Picture 99" descr="\\Emp\desktop\Graphic Tank\a4.tif"/>
                    <p:cNvPicPr>
                      <a:picLocks noChangeAspect="1" noChangeArrowheads="1"/>
                    </p:cNvPicPr>
                    <p:nvPr/>
                  </p:nvPicPr>
                  <p:blipFill>
                    <a:blip r:embed="rId195" cstate="email"/>
                    <a:srcRect/>
                    <a:stretch>
                      <a:fillRect/>
                    </a:stretch>
                  </p:blipFill>
                  <p:spPr bwMode="auto">
                    <a:xfrm>
                      <a:off x="1970162" y="3619454"/>
                      <a:ext cx="363492" cy="393669"/>
                    </a:xfrm>
                    <a:prstGeom prst="rect">
                      <a:avLst/>
                    </a:prstGeom>
                    <a:noFill/>
                    <a:ln w="9525">
                      <a:noFill/>
                      <a:miter lim="800000"/>
                      <a:headEnd/>
                      <a:tailEnd/>
                    </a:ln>
                  </p:spPr>
                </p:pic>
                <p:pic>
                  <p:nvPicPr>
                    <p:cNvPr id="131" name="Picture 31" descr="\\Eric-pauls-power-mac-g5.local\desktop\Graphic Tank\d4.tif"/>
                    <p:cNvPicPr>
                      <a:picLocks noChangeAspect="1" noChangeArrowheads="1"/>
                    </p:cNvPicPr>
                    <p:nvPr/>
                  </p:nvPicPr>
                  <p:blipFill>
                    <a:blip r:embed="rId196" cstate="email"/>
                    <a:srcRect/>
                    <a:stretch>
                      <a:fillRect/>
                    </a:stretch>
                  </p:blipFill>
                  <p:spPr bwMode="auto">
                    <a:xfrm>
                      <a:off x="2231447" y="3861667"/>
                      <a:ext cx="384267" cy="351686"/>
                    </a:xfrm>
                    <a:prstGeom prst="rect">
                      <a:avLst/>
                    </a:prstGeom>
                    <a:noFill/>
                    <a:ln w="9525">
                      <a:noFill/>
                      <a:miter lim="800000"/>
                      <a:headEnd/>
                      <a:tailEnd/>
                    </a:ln>
                  </p:spPr>
                </p:pic>
                <p:pic>
                  <p:nvPicPr>
                    <p:cNvPr id="132" name="Picture 104" descr="\\Emp\desktop\Graphic Tank\a9.tif"/>
                    <p:cNvPicPr>
                      <a:picLocks noChangeAspect="1" noChangeArrowheads="1"/>
                    </p:cNvPicPr>
                    <p:nvPr/>
                  </p:nvPicPr>
                  <p:blipFill>
                    <a:blip r:embed="rId197" cstate="email"/>
                    <a:srcRect/>
                    <a:stretch>
                      <a:fillRect/>
                    </a:stretch>
                  </p:blipFill>
                  <p:spPr bwMode="auto">
                    <a:xfrm>
                      <a:off x="2884748" y="3685856"/>
                      <a:ext cx="347946" cy="394663"/>
                    </a:xfrm>
                    <a:prstGeom prst="rect">
                      <a:avLst/>
                    </a:prstGeom>
                    <a:noFill/>
                    <a:ln w="9525">
                      <a:noFill/>
                      <a:miter lim="800000"/>
                      <a:headEnd/>
                      <a:tailEnd/>
                    </a:ln>
                  </p:spPr>
                </p:pic>
                <p:grpSp>
                  <p:nvGrpSpPr>
                    <p:cNvPr id="133" name="Group 117"/>
                    <p:cNvGrpSpPr>
                      <a:grpSpLocks/>
                    </p:cNvGrpSpPr>
                    <p:nvPr/>
                  </p:nvGrpSpPr>
                  <p:grpSpPr bwMode="auto">
                    <a:xfrm>
                      <a:off x="2634490" y="3711049"/>
                      <a:ext cx="242465" cy="410541"/>
                      <a:chOff x="4210887" y="1775010"/>
                      <a:chExt cx="516825" cy="875087"/>
                    </a:xfrm>
                  </p:grpSpPr>
                  <p:pic>
                    <p:nvPicPr>
                      <p:cNvPr id="169" name="Picture 52" descr="\\Eric-pauls-power-mac-g5.local\desktop\Graphic Tank\ddoc.tif"/>
                      <p:cNvPicPr>
                        <a:picLocks noChangeAspect="1" noChangeArrowheads="1"/>
                      </p:cNvPicPr>
                      <p:nvPr/>
                    </p:nvPicPr>
                    <p:blipFill>
                      <a:blip r:embed="rId198" cstate="email"/>
                      <a:srcRect/>
                      <a:stretch>
                        <a:fillRect/>
                      </a:stretch>
                    </p:blipFill>
                    <p:spPr bwMode="auto">
                      <a:xfrm>
                        <a:off x="4286250" y="1775010"/>
                        <a:ext cx="441462" cy="875087"/>
                      </a:xfrm>
                      <a:prstGeom prst="rect">
                        <a:avLst/>
                      </a:prstGeom>
                      <a:noFill/>
                      <a:ln w="9525">
                        <a:noFill/>
                        <a:miter lim="800000"/>
                        <a:headEnd/>
                        <a:tailEnd/>
                      </a:ln>
                    </p:spPr>
                  </p:pic>
                  <p:pic>
                    <p:nvPicPr>
                      <p:cNvPr id="170" name="Picture 49" descr="\\Eric-pauls-power-mac-g5.local\desktop\Graphic Tank\off7.tif"/>
                      <p:cNvPicPr>
                        <a:picLocks noChangeAspect="1" noChangeArrowheads="1"/>
                      </p:cNvPicPr>
                      <p:nvPr/>
                    </p:nvPicPr>
                    <p:blipFill>
                      <a:blip r:embed="rId199" cstate="email"/>
                      <a:srcRect/>
                      <a:stretch>
                        <a:fillRect/>
                      </a:stretch>
                    </p:blipFill>
                    <p:spPr bwMode="auto">
                      <a:xfrm>
                        <a:off x="4210887" y="1875582"/>
                        <a:ext cx="296000" cy="569463"/>
                      </a:xfrm>
                      <a:prstGeom prst="rect">
                        <a:avLst/>
                      </a:prstGeom>
                      <a:noFill/>
                      <a:ln w="9525">
                        <a:noFill/>
                        <a:miter lim="800000"/>
                        <a:headEnd/>
                        <a:tailEnd/>
                      </a:ln>
                    </p:spPr>
                  </p:pic>
                </p:grpSp>
                <p:pic>
                  <p:nvPicPr>
                    <p:cNvPr id="134" name="Picture 98" descr="\\Emp\desktop\Graphic Tank\a3.tif"/>
                    <p:cNvPicPr>
                      <a:picLocks noChangeAspect="1" noChangeArrowheads="1"/>
                    </p:cNvPicPr>
                    <p:nvPr/>
                  </p:nvPicPr>
                  <p:blipFill>
                    <a:blip r:embed="rId200" cstate="email"/>
                    <a:srcRect/>
                    <a:stretch>
                      <a:fillRect/>
                    </a:stretch>
                  </p:blipFill>
                  <p:spPr bwMode="auto">
                    <a:xfrm>
                      <a:off x="1508744" y="3475511"/>
                      <a:ext cx="351904" cy="412261"/>
                    </a:xfrm>
                    <a:prstGeom prst="rect">
                      <a:avLst/>
                    </a:prstGeom>
                    <a:noFill/>
                    <a:ln w="9525">
                      <a:noFill/>
                      <a:miter lim="800000"/>
                      <a:headEnd/>
                      <a:tailEnd/>
                    </a:ln>
                  </p:spPr>
                </p:pic>
                <p:grpSp>
                  <p:nvGrpSpPr>
                    <p:cNvPr id="135" name="Group 92"/>
                    <p:cNvGrpSpPr>
                      <a:grpSpLocks/>
                    </p:cNvGrpSpPr>
                    <p:nvPr/>
                  </p:nvGrpSpPr>
                  <p:grpSpPr bwMode="auto">
                    <a:xfrm>
                      <a:off x="1860345" y="3785574"/>
                      <a:ext cx="306180" cy="510947"/>
                      <a:chOff x="3674406" y="1775011"/>
                      <a:chExt cx="524389" cy="875087"/>
                    </a:xfrm>
                  </p:grpSpPr>
                  <p:pic>
                    <p:nvPicPr>
                      <p:cNvPr id="167" name="Picture 52" descr="\\Eric-pauls-power-mac-g5.local\desktop\Graphic Tank\ddoc.tif"/>
                      <p:cNvPicPr>
                        <a:picLocks noChangeAspect="1" noChangeArrowheads="1"/>
                      </p:cNvPicPr>
                      <p:nvPr/>
                    </p:nvPicPr>
                    <p:blipFill>
                      <a:blip r:embed="rId140" cstate="email"/>
                      <a:srcRect/>
                      <a:stretch>
                        <a:fillRect/>
                      </a:stretch>
                    </p:blipFill>
                    <p:spPr bwMode="auto">
                      <a:xfrm>
                        <a:off x="3757333" y="1775011"/>
                        <a:ext cx="441462" cy="875087"/>
                      </a:xfrm>
                      <a:prstGeom prst="rect">
                        <a:avLst/>
                      </a:prstGeom>
                      <a:noFill/>
                      <a:ln w="9525">
                        <a:noFill/>
                        <a:miter lim="800000"/>
                        <a:headEnd/>
                        <a:tailEnd/>
                      </a:ln>
                    </p:spPr>
                  </p:pic>
                  <p:pic>
                    <p:nvPicPr>
                      <p:cNvPr id="168" name="Picture 44" descr="\\Eric-pauls-power-mac-g5.local\desktop\Graphic Tank\off2.tif"/>
                      <p:cNvPicPr>
                        <a:picLocks noChangeAspect="1" noChangeArrowheads="1"/>
                      </p:cNvPicPr>
                      <p:nvPr/>
                    </p:nvPicPr>
                    <p:blipFill>
                      <a:blip r:embed="rId201" cstate="email"/>
                      <a:srcRect/>
                      <a:stretch>
                        <a:fillRect/>
                      </a:stretch>
                    </p:blipFill>
                    <p:spPr bwMode="auto">
                      <a:xfrm>
                        <a:off x="3674406" y="1902477"/>
                        <a:ext cx="329056" cy="528961"/>
                      </a:xfrm>
                      <a:prstGeom prst="rect">
                        <a:avLst/>
                      </a:prstGeom>
                      <a:noFill/>
                      <a:ln w="9525">
                        <a:noFill/>
                        <a:miter lim="800000"/>
                        <a:headEnd/>
                        <a:tailEnd/>
                      </a:ln>
                    </p:spPr>
                  </p:pic>
                </p:grpSp>
                <p:pic>
                  <p:nvPicPr>
                    <p:cNvPr id="136" name="Picture 97" descr="\\Emp\desktop\Graphic Tank\a2.tif"/>
                    <p:cNvPicPr>
                      <a:picLocks noChangeAspect="1" noChangeArrowheads="1"/>
                    </p:cNvPicPr>
                    <p:nvPr/>
                  </p:nvPicPr>
                  <p:blipFill>
                    <a:blip r:embed="rId202" cstate="email"/>
                    <a:srcRect/>
                    <a:stretch>
                      <a:fillRect/>
                    </a:stretch>
                  </p:blipFill>
                  <p:spPr bwMode="auto">
                    <a:xfrm>
                      <a:off x="2630026" y="4030402"/>
                      <a:ext cx="391796" cy="446698"/>
                    </a:xfrm>
                    <a:prstGeom prst="rect">
                      <a:avLst/>
                    </a:prstGeom>
                    <a:noFill/>
                    <a:ln w="9525">
                      <a:noFill/>
                      <a:miter lim="800000"/>
                      <a:headEnd/>
                      <a:tailEnd/>
                    </a:ln>
                  </p:spPr>
                </p:pic>
                <p:pic>
                  <p:nvPicPr>
                    <p:cNvPr id="137" name="Picture 96" descr="\\Emp\desktop\Graphic Tank\a1.tif"/>
                    <p:cNvPicPr>
                      <a:picLocks noChangeAspect="1" noChangeArrowheads="1"/>
                    </p:cNvPicPr>
                    <p:nvPr/>
                  </p:nvPicPr>
                  <p:blipFill>
                    <a:blip r:embed="rId203" cstate="email"/>
                    <a:srcRect/>
                    <a:stretch>
                      <a:fillRect/>
                    </a:stretch>
                  </p:blipFill>
                  <p:spPr bwMode="auto">
                    <a:xfrm>
                      <a:off x="1932713" y="4091935"/>
                      <a:ext cx="431255" cy="497297"/>
                    </a:xfrm>
                    <a:prstGeom prst="rect">
                      <a:avLst/>
                    </a:prstGeom>
                    <a:noFill/>
                    <a:ln w="9525">
                      <a:noFill/>
                      <a:miter lim="800000"/>
                      <a:headEnd/>
                      <a:tailEnd/>
                    </a:ln>
                  </p:spPr>
                </p:pic>
                <p:pic>
                  <p:nvPicPr>
                    <p:cNvPr id="138" name="Picture 17" descr="\\Eric-pauls-power-mac-g5.local\desktop\Graphic Tank\web.tif"/>
                    <p:cNvPicPr>
                      <a:picLocks noChangeAspect="1" noChangeArrowheads="1"/>
                    </p:cNvPicPr>
                    <p:nvPr/>
                  </p:nvPicPr>
                  <p:blipFill>
                    <a:blip r:embed="rId204" cstate="email"/>
                    <a:srcRect/>
                    <a:stretch>
                      <a:fillRect/>
                    </a:stretch>
                  </p:blipFill>
                  <p:spPr bwMode="auto">
                    <a:xfrm>
                      <a:off x="2469257" y="4285294"/>
                      <a:ext cx="441808" cy="643937"/>
                    </a:xfrm>
                    <a:prstGeom prst="rect">
                      <a:avLst/>
                    </a:prstGeom>
                    <a:noFill/>
                    <a:ln w="9525">
                      <a:noFill/>
                      <a:miter lim="800000"/>
                      <a:headEnd/>
                      <a:tailEnd/>
                    </a:ln>
                  </p:spPr>
                </p:pic>
                <p:pic>
                  <p:nvPicPr>
                    <p:cNvPr id="139" name="Picture 30" descr="\\Eric-pauls-power-mac-g5.local\desktop\Graphic Tank\d3.tif"/>
                    <p:cNvPicPr>
                      <a:picLocks noChangeAspect="1" noChangeArrowheads="1"/>
                    </p:cNvPicPr>
                    <p:nvPr/>
                  </p:nvPicPr>
                  <p:blipFill>
                    <a:blip r:embed="rId205" cstate="email"/>
                    <a:srcRect/>
                    <a:stretch>
                      <a:fillRect/>
                    </a:stretch>
                  </p:blipFill>
                  <p:spPr bwMode="auto">
                    <a:xfrm>
                      <a:off x="3321023" y="3601841"/>
                      <a:ext cx="402263" cy="372075"/>
                    </a:xfrm>
                    <a:prstGeom prst="rect">
                      <a:avLst/>
                    </a:prstGeom>
                    <a:noFill/>
                    <a:ln w="9525">
                      <a:noFill/>
                      <a:miter lim="800000"/>
                      <a:headEnd/>
                      <a:tailEnd/>
                    </a:ln>
                  </p:spPr>
                </p:pic>
                <p:pic>
                  <p:nvPicPr>
                    <p:cNvPr id="140" name="Picture 18" descr="\\Eric-pauls-power-mac-g5.local\desktop\Graphic Tank\portal.tif"/>
                    <p:cNvPicPr>
                      <a:picLocks noChangeAspect="1" noChangeArrowheads="1"/>
                    </p:cNvPicPr>
                    <p:nvPr/>
                  </p:nvPicPr>
                  <p:blipFill>
                    <a:blip r:embed="rId206" cstate="email"/>
                    <a:srcRect/>
                    <a:stretch>
                      <a:fillRect/>
                    </a:stretch>
                  </p:blipFill>
                  <p:spPr bwMode="auto">
                    <a:xfrm>
                      <a:off x="3264931" y="3843386"/>
                      <a:ext cx="454114" cy="659410"/>
                    </a:xfrm>
                    <a:prstGeom prst="rect">
                      <a:avLst/>
                    </a:prstGeom>
                    <a:noFill/>
                    <a:ln w="9525">
                      <a:noFill/>
                      <a:miter lim="800000"/>
                      <a:headEnd/>
                      <a:tailEnd/>
                    </a:ln>
                  </p:spPr>
                </p:pic>
                <p:pic>
                  <p:nvPicPr>
                    <p:cNvPr id="141" name="Picture 19" descr="\\Eric-pauls-power-mac-g5.local\desktop\Graphic Tank\100101.tif"/>
                    <p:cNvPicPr>
                      <a:picLocks noChangeAspect="1" noChangeArrowheads="1"/>
                    </p:cNvPicPr>
                    <p:nvPr/>
                  </p:nvPicPr>
                  <p:blipFill>
                    <a:blip r:embed="rId207" cstate="email"/>
                    <a:srcRect/>
                    <a:stretch>
                      <a:fillRect/>
                    </a:stretch>
                  </p:blipFill>
                  <p:spPr bwMode="auto">
                    <a:xfrm>
                      <a:off x="1299380" y="3728750"/>
                      <a:ext cx="527506" cy="477706"/>
                    </a:xfrm>
                    <a:prstGeom prst="rect">
                      <a:avLst/>
                    </a:prstGeom>
                    <a:noFill/>
                    <a:ln w="9525">
                      <a:noFill/>
                      <a:miter lim="800000"/>
                      <a:headEnd/>
                      <a:tailEnd/>
                    </a:ln>
                  </p:spPr>
                </p:pic>
                <p:grpSp>
                  <p:nvGrpSpPr>
                    <p:cNvPr id="142" name="Group 132"/>
                    <p:cNvGrpSpPr>
                      <a:grpSpLocks/>
                    </p:cNvGrpSpPr>
                    <p:nvPr/>
                  </p:nvGrpSpPr>
                  <p:grpSpPr bwMode="auto">
                    <a:xfrm>
                      <a:off x="3086976" y="4228761"/>
                      <a:ext cx="331879" cy="558604"/>
                      <a:chOff x="3141009" y="1775011"/>
                      <a:chExt cx="519903" cy="875087"/>
                    </a:xfrm>
                  </p:grpSpPr>
                  <p:pic>
                    <p:nvPicPr>
                      <p:cNvPr id="165" name="Picture 52" descr="\\Eric-pauls-power-mac-g5.local\desktop\Graphic Tank\ddoc.tif"/>
                      <p:cNvPicPr>
                        <a:picLocks noChangeAspect="1" noChangeArrowheads="1"/>
                      </p:cNvPicPr>
                      <p:nvPr/>
                    </p:nvPicPr>
                    <p:blipFill>
                      <a:blip r:embed="rId123" cstate="email"/>
                      <a:srcRect/>
                      <a:stretch>
                        <a:fillRect/>
                      </a:stretch>
                    </p:blipFill>
                    <p:spPr bwMode="auto">
                      <a:xfrm>
                        <a:off x="3219450" y="1775011"/>
                        <a:ext cx="441462" cy="875087"/>
                      </a:xfrm>
                      <a:prstGeom prst="rect">
                        <a:avLst/>
                      </a:prstGeom>
                      <a:noFill/>
                      <a:ln w="9525">
                        <a:noFill/>
                        <a:miter lim="800000"/>
                        <a:headEnd/>
                        <a:tailEnd/>
                      </a:ln>
                    </p:spPr>
                  </p:pic>
                  <p:pic>
                    <p:nvPicPr>
                      <p:cNvPr id="166" name="Picture 47" descr="\\Eric-pauls-power-mac-g5.local\desktop\Graphic Tank\off5.tif"/>
                      <p:cNvPicPr>
                        <a:picLocks noChangeAspect="1" noChangeArrowheads="1"/>
                      </p:cNvPicPr>
                      <p:nvPr/>
                    </p:nvPicPr>
                    <p:blipFill>
                      <a:blip r:embed="rId58"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143" name="Group 127"/>
                    <p:cNvGrpSpPr>
                      <a:grpSpLocks/>
                    </p:cNvGrpSpPr>
                    <p:nvPr/>
                  </p:nvGrpSpPr>
                  <p:grpSpPr bwMode="auto">
                    <a:xfrm>
                      <a:off x="1202696" y="3946617"/>
                      <a:ext cx="347136" cy="593130"/>
                      <a:chOff x="4753439" y="1775011"/>
                      <a:chExt cx="512156" cy="875087"/>
                    </a:xfrm>
                  </p:grpSpPr>
                  <p:pic>
                    <p:nvPicPr>
                      <p:cNvPr id="163" name="Picture 52" descr="\\Eric-pauls-power-mac-g5.local\desktop\Graphic Tank\ddoc.tif"/>
                      <p:cNvPicPr>
                        <a:picLocks noChangeAspect="1" noChangeArrowheads="1"/>
                      </p:cNvPicPr>
                      <p:nvPr/>
                    </p:nvPicPr>
                    <p:blipFill>
                      <a:blip r:embed="rId64" cstate="email"/>
                      <a:srcRect/>
                      <a:stretch>
                        <a:fillRect/>
                      </a:stretch>
                    </p:blipFill>
                    <p:spPr bwMode="auto">
                      <a:xfrm>
                        <a:off x="4824134" y="1775011"/>
                        <a:ext cx="441461" cy="875087"/>
                      </a:xfrm>
                      <a:prstGeom prst="rect">
                        <a:avLst/>
                      </a:prstGeom>
                      <a:noFill/>
                      <a:ln w="9525">
                        <a:noFill/>
                        <a:miter lim="800000"/>
                        <a:headEnd/>
                        <a:tailEnd/>
                      </a:ln>
                    </p:spPr>
                  </p:pic>
                  <p:pic>
                    <p:nvPicPr>
                      <p:cNvPr id="164" name="Picture 45" descr="\\Eric-pauls-power-mac-g5.local\desktop\Graphic Tank\off3.tif"/>
                      <p:cNvPicPr>
                        <a:picLocks noChangeAspect="1" noChangeArrowheads="1"/>
                      </p:cNvPicPr>
                      <p:nvPr/>
                    </p:nvPicPr>
                    <p:blipFill>
                      <a:blip r:embed="rId208" cstate="email"/>
                      <a:srcRect/>
                      <a:stretch>
                        <a:fillRect/>
                      </a:stretch>
                    </p:blipFill>
                    <p:spPr bwMode="auto">
                      <a:xfrm>
                        <a:off x="4753439" y="1920407"/>
                        <a:ext cx="309523" cy="482137"/>
                      </a:xfrm>
                      <a:prstGeom prst="rect">
                        <a:avLst/>
                      </a:prstGeom>
                      <a:noFill/>
                      <a:ln w="9525">
                        <a:noFill/>
                        <a:miter lim="800000"/>
                        <a:headEnd/>
                        <a:tailEnd/>
                      </a:ln>
                    </p:spPr>
                  </p:pic>
                </p:grpSp>
                <p:pic>
                  <p:nvPicPr>
                    <p:cNvPr id="144" name="Picture 19" descr="\\Eric-pauls-power-mac-g5.local\desktop\Graphic Tank\100101.tif"/>
                    <p:cNvPicPr>
                      <a:picLocks noChangeAspect="1" noChangeArrowheads="1"/>
                    </p:cNvPicPr>
                    <p:nvPr/>
                  </p:nvPicPr>
                  <p:blipFill>
                    <a:blip r:embed="rId209" cstate="email"/>
                    <a:srcRect/>
                    <a:stretch>
                      <a:fillRect/>
                    </a:stretch>
                  </p:blipFill>
                  <p:spPr bwMode="auto">
                    <a:xfrm>
                      <a:off x="2162048" y="4595383"/>
                      <a:ext cx="570749" cy="516867"/>
                    </a:xfrm>
                    <a:prstGeom prst="rect">
                      <a:avLst/>
                    </a:prstGeom>
                    <a:noFill/>
                    <a:ln w="9525">
                      <a:noFill/>
                      <a:miter lim="800000"/>
                      <a:headEnd/>
                      <a:tailEnd/>
                    </a:ln>
                  </p:spPr>
                </p:pic>
                <p:pic>
                  <p:nvPicPr>
                    <p:cNvPr id="145" name="Picture 18" descr="\\Eric-pauls-power-mac-g5.local\desktop\Graphic Tank\portal.tif"/>
                    <p:cNvPicPr>
                      <a:picLocks noChangeAspect="1" noChangeArrowheads="1"/>
                    </p:cNvPicPr>
                    <p:nvPr/>
                  </p:nvPicPr>
                  <p:blipFill>
                    <a:blip r:embed="rId210" cstate="email"/>
                    <a:srcRect/>
                    <a:stretch>
                      <a:fillRect/>
                    </a:stretch>
                  </p:blipFill>
                  <p:spPr bwMode="auto">
                    <a:xfrm>
                      <a:off x="3546059" y="3124780"/>
                      <a:ext cx="381902" cy="554551"/>
                    </a:xfrm>
                    <a:prstGeom prst="rect">
                      <a:avLst/>
                    </a:prstGeom>
                    <a:noFill/>
                    <a:ln w="9525">
                      <a:noFill/>
                      <a:miter lim="800000"/>
                      <a:headEnd/>
                      <a:tailEnd/>
                    </a:ln>
                  </p:spPr>
                </p:pic>
                <p:pic>
                  <p:nvPicPr>
                    <p:cNvPr id="146" name="Picture 3" descr="\\Eric-pauls-power-mac-g5.local\desktop\Graphic Tank\yahoo top.tif"/>
                    <p:cNvPicPr>
                      <a:picLocks noChangeAspect="1" noChangeArrowheads="1"/>
                    </p:cNvPicPr>
                    <p:nvPr/>
                  </p:nvPicPr>
                  <p:blipFill>
                    <a:blip r:embed="rId211" cstate="email"/>
                    <a:srcRect/>
                    <a:stretch>
                      <a:fillRect/>
                    </a:stretch>
                  </p:blipFill>
                  <p:spPr bwMode="auto">
                    <a:xfrm>
                      <a:off x="1518529" y="4412266"/>
                      <a:ext cx="408031" cy="611094"/>
                    </a:xfrm>
                    <a:prstGeom prst="rect">
                      <a:avLst/>
                    </a:prstGeom>
                    <a:noFill/>
                    <a:ln w="9525">
                      <a:noFill/>
                      <a:miter lim="800000"/>
                      <a:headEnd/>
                      <a:tailEnd/>
                    </a:ln>
                  </p:spPr>
                </p:pic>
                <p:pic>
                  <p:nvPicPr>
                    <p:cNvPr id="147" name="Picture 34" descr="\\Eric-pauls-power-mac-g5.local\desktop\Graphic Tank\d7.tif"/>
                    <p:cNvPicPr>
                      <a:picLocks noChangeAspect="1" noChangeArrowheads="1"/>
                    </p:cNvPicPr>
                    <p:nvPr/>
                  </p:nvPicPr>
                  <p:blipFill>
                    <a:blip r:embed="rId212" cstate="email"/>
                    <a:srcRect/>
                    <a:stretch>
                      <a:fillRect/>
                    </a:stretch>
                  </p:blipFill>
                  <p:spPr bwMode="auto">
                    <a:xfrm>
                      <a:off x="3592918" y="4436626"/>
                      <a:ext cx="501267" cy="462452"/>
                    </a:xfrm>
                    <a:prstGeom prst="rect">
                      <a:avLst/>
                    </a:prstGeom>
                    <a:noFill/>
                    <a:ln w="9525">
                      <a:noFill/>
                      <a:miter lim="800000"/>
                      <a:headEnd/>
                      <a:tailEnd/>
                    </a:ln>
                  </p:spPr>
                </p:pic>
                <p:grpSp>
                  <p:nvGrpSpPr>
                    <p:cNvPr id="148" name="Group 117"/>
                    <p:cNvGrpSpPr>
                      <a:grpSpLocks/>
                    </p:cNvGrpSpPr>
                    <p:nvPr/>
                  </p:nvGrpSpPr>
                  <p:grpSpPr bwMode="auto">
                    <a:xfrm>
                      <a:off x="3723591" y="3741818"/>
                      <a:ext cx="351486" cy="595136"/>
                      <a:chOff x="4210887" y="1775010"/>
                      <a:chExt cx="516825" cy="875087"/>
                    </a:xfrm>
                  </p:grpSpPr>
                  <p:pic>
                    <p:nvPicPr>
                      <p:cNvPr id="161" name="Picture 52" descr="\\Eric-pauls-power-mac-g5.local\desktop\Graphic Tank\ddoc.tif"/>
                      <p:cNvPicPr>
                        <a:picLocks noChangeAspect="1" noChangeArrowheads="1"/>
                      </p:cNvPicPr>
                      <p:nvPr/>
                    </p:nvPicPr>
                    <p:blipFill>
                      <a:blip r:embed="rId64" cstate="email"/>
                      <a:srcRect/>
                      <a:stretch>
                        <a:fillRect/>
                      </a:stretch>
                    </p:blipFill>
                    <p:spPr bwMode="auto">
                      <a:xfrm>
                        <a:off x="4286250" y="1775010"/>
                        <a:ext cx="441462" cy="875087"/>
                      </a:xfrm>
                      <a:prstGeom prst="rect">
                        <a:avLst/>
                      </a:prstGeom>
                      <a:noFill/>
                      <a:ln w="9525">
                        <a:noFill/>
                        <a:miter lim="800000"/>
                        <a:headEnd/>
                        <a:tailEnd/>
                      </a:ln>
                    </p:spPr>
                  </p:pic>
                  <p:pic>
                    <p:nvPicPr>
                      <p:cNvPr id="162" name="Picture 49" descr="\\Eric-pauls-power-mac-g5.local\desktop\Graphic Tank\off7.tif"/>
                      <p:cNvPicPr>
                        <a:picLocks noChangeAspect="1" noChangeArrowheads="1"/>
                      </p:cNvPicPr>
                      <p:nvPr/>
                    </p:nvPicPr>
                    <p:blipFill>
                      <a:blip r:embed="rId213" cstate="email"/>
                      <a:srcRect/>
                      <a:stretch>
                        <a:fillRect/>
                      </a:stretch>
                    </p:blipFill>
                    <p:spPr bwMode="auto">
                      <a:xfrm>
                        <a:off x="4210887" y="1875582"/>
                        <a:ext cx="296000" cy="569463"/>
                      </a:xfrm>
                      <a:prstGeom prst="rect">
                        <a:avLst/>
                      </a:prstGeom>
                      <a:noFill/>
                      <a:ln w="9525">
                        <a:noFill/>
                        <a:miter lim="800000"/>
                        <a:headEnd/>
                        <a:tailEnd/>
                      </a:ln>
                    </p:spPr>
                  </p:pic>
                </p:grpSp>
                <p:pic>
                  <p:nvPicPr>
                    <p:cNvPr id="149" name="Picture 103" descr="\\Emp\desktop\Graphic Tank\a8.tif"/>
                    <p:cNvPicPr>
                      <a:picLocks noChangeAspect="1" noChangeArrowheads="1"/>
                    </p:cNvPicPr>
                    <p:nvPr/>
                  </p:nvPicPr>
                  <p:blipFill>
                    <a:blip r:embed="rId214" cstate="email"/>
                    <a:srcRect/>
                    <a:stretch>
                      <a:fillRect/>
                    </a:stretch>
                  </p:blipFill>
                  <p:spPr bwMode="auto">
                    <a:xfrm>
                      <a:off x="2934239" y="4813864"/>
                      <a:ext cx="511704" cy="591948"/>
                    </a:xfrm>
                    <a:prstGeom prst="rect">
                      <a:avLst/>
                    </a:prstGeom>
                    <a:noFill/>
                    <a:ln w="9525">
                      <a:noFill/>
                      <a:miter lim="800000"/>
                      <a:headEnd/>
                      <a:tailEnd/>
                    </a:ln>
                  </p:spPr>
                </p:pic>
                <p:grpSp>
                  <p:nvGrpSpPr>
                    <p:cNvPr id="150" name="Group 132"/>
                    <p:cNvGrpSpPr>
                      <a:grpSpLocks/>
                    </p:cNvGrpSpPr>
                    <p:nvPr/>
                  </p:nvGrpSpPr>
                  <p:grpSpPr bwMode="auto">
                    <a:xfrm>
                      <a:off x="778669" y="3335596"/>
                      <a:ext cx="342132" cy="575863"/>
                      <a:chOff x="3141009" y="1775011"/>
                      <a:chExt cx="519903" cy="875087"/>
                    </a:xfrm>
                  </p:grpSpPr>
                  <p:pic>
                    <p:nvPicPr>
                      <p:cNvPr id="159" name="Picture 52" descr="\\Eric-pauls-power-mac-g5.local\desktop\Graphic Tank\ddoc.tif"/>
                      <p:cNvPicPr>
                        <a:picLocks noChangeAspect="1" noChangeArrowheads="1"/>
                      </p:cNvPicPr>
                      <p:nvPr/>
                    </p:nvPicPr>
                    <p:blipFill>
                      <a:blip r:embed="rId215" cstate="email"/>
                      <a:srcRect/>
                      <a:stretch>
                        <a:fillRect/>
                      </a:stretch>
                    </p:blipFill>
                    <p:spPr bwMode="auto">
                      <a:xfrm>
                        <a:off x="3219450" y="1775011"/>
                        <a:ext cx="441462" cy="875087"/>
                      </a:xfrm>
                      <a:prstGeom prst="rect">
                        <a:avLst/>
                      </a:prstGeom>
                      <a:noFill/>
                      <a:ln w="9525">
                        <a:noFill/>
                        <a:miter lim="800000"/>
                        <a:headEnd/>
                        <a:tailEnd/>
                      </a:ln>
                    </p:spPr>
                  </p:pic>
                  <p:pic>
                    <p:nvPicPr>
                      <p:cNvPr id="160" name="Picture 47" descr="\\Eric-pauls-power-mac-g5.local\desktop\Graphic Tank\off5.tif"/>
                      <p:cNvPicPr>
                        <a:picLocks noChangeAspect="1" noChangeArrowheads="1"/>
                      </p:cNvPicPr>
                      <p:nvPr/>
                    </p:nvPicPr>
                    <p:blipFill>
                      <a:blip r:embed="rId216"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151" name="Group 132"/>
                    <p:cNvGrpSpPr>
                      <a:grpSpLocks/>
                    </p:cNvGrpSpPr>
                    <p:nvPr/>
                  </p:nvGrpSpPr>
                  <p:grpSpPr bwMode="auto">
                    <a:xfrm>
                      <a:off x="3829286" y="2765801"/>
                      <a:ext cx="342132" cy="575863"/>
                      <a:chOff x="3141009" y="1775011"/>
                      <a:chExt cx="519903" cy="875087"/>
                    </a:xfrm>
                  </p:grpSpPr>
                  <p:pic>
                    <p:nvPicPr>
                      <p:cNvPr id="157" name="Picture 52" descr="\\Eric-pauls-power-mac-g5.local\desktop\Graphic Tank\ddoc.tif"/>
                      <p:cNvPicPr>
                        <a:picLocks noChangeAspect="1" noChangeArrowheads="1"/>
                      </p:cNvPicPr>
                      <p:nvPr/>
                    </p:nvPicPr>
                    <p:blipFill>
                      <a:blip r:embed="rId215" cstate="email"/>
                      <a:srcRect/>
                      <a:stretch>
                        <a:fillRect/>
                      </a:stretch>
                    </p:blipFill>
                    <p:spPr bwMode="auto">
                      <a:xfrm>
                        <a:off x="3219450" y="1775011"/>
                        <a:ext cx="441462" cy="875087"/>
                      </a:xfrm>
                      <a:prstGeom prst="rect">
                        <a:avLst/>
                      </a:prstGeom>
                      <a:noFill/>
                      <a:ln w="9525">
                        <a:noFill/>
                        <a:miter lim="800000"/>
                        <a:headEnd/>
                        <a:tailEnd/>
                      </a:ln>
                    </p:spPr>
                  </p:pic>
                  <p:pic>
                    <p:nvPicPr>
                      <p:cNvPr id="158" name="Picture 47" descr="\\Eric-pauls-power-mac-g5.local\desktop\Graphic Tank\off5.tif"/>
                      <p:cNvPicPr>
                        <a:picLocks noChangeAspect="1" noChangeArrowheads="1"/>
                      </p:cNvPicPr>
                      <p:nvPr/>
                    </p:nvPicPr>
                    <p:blipFill>
                      <a:blip r:embed="rId216" cstate="email"/>
                      <a:srcRect/>
                      <a:stretch>
                        <a:fillRect/>
                      </a:stretch>
                    </p:blipFill>
                    <p:spPr bwMode="auto">
                      <a:xfrm>
                        <a:off x="3141009" y="1893512"/>
                        <a:ext cx="280975" cy="532901"/>
                      </a:xfrm>
                      <a:prstGeom prst="rect">
                        <a:avLst/>
                      </a:prstGeom>
                      <a:noFill/>
                      <a:ln w="9525">
                        <a:noFill/>
                        <a:miter lim="800000"/>
                        <a:headEnd/>
                        <a:tailEnd/>
                      </a:ln>
                    </p:spPr>
                  </p:pic>
                </p:grpSp>
                <p:grpSp>
                  <p:nvGrpSpPr>
                    <p:cNvPr id="152" name="Group 117"/>
                    <p:cNvGrpSpPr>
                      <a:grpSpLocks/>
                    </p:cNvGrpSpPr>
                    <p:nvPr/>
                  </p:nvGrpSpPr>
                  <p:grpSpPr bwMode="auto">
                    <a:xfrm>
                      <a:off x="0" y="3239794"/>
                      <a:ext cx="489813" cy="829348"/>
                      <a:chOff x="4210887" y="1775010"/>
                      <a:chExt cx="516825" cy="875087"/>
                    </a:xfrm>
                  </p:grpSpPr>
                  <p:pic>
                    <p:nvPicPr>
                      <p:cNvPr id="155" name="Picture 52" descr="\\Eric-pauls-power-mac-g5.local\desktop\Graphic Tank\ddoc.tif"/>
                      <p:cNvPicPr>
                        <a:picLocks noChangeAspect="1" noChangeArrowheads="1"/>
                      </p:cNvPicPr>
                      <p:nvPr/>
                    </p:nvPicPr>
                    <p:blipFill>
                      <a:blip r:embed="rId217" cstate="email"/>
                      <a:srcRect/>
                      <a:stretch>
                        <a:fillRect/>
                      </a:stretch>
                    </p:blipFill>
                    <p:spPr bwMode="auto">
                      <a:xfrm>
                        <a:off x="4286250" y="1775010"/>
                        <a:ext cx="441462" cy="875087"/>
                      </a:xfrm>
                      <a:prstGeom prst="rect">
                        <a:avLst/>
                      </a:prstGeom>
                      <a:noFill/>
                      <a:ln w="9525">
                        <a:noFill/>
                        <a:miter lim="800000"/>
                        <a:headEnd/>
                        <a:tailEnd/>
                      </a:ln>
                    </p:spPr>
                  </p:pic>
                  <p:pic>
                    <p:nvPicPr>
                      <p:cNvPr id="156" name="Picture 49" descr="\\Eric-pauls-power-mac-g5.local\desktop\Graphic Tank\off7.tif"/>
                      <p:cNvPicPr>
                        <a:picLocks noChangeAspect="1" noChangeArrowheads="1"/>
                      </p:cNvPicPr>
                      <p:nvPr/>
                    </p:nvPicPr>
                    <p:blipFill>
                      <a:blip r:embed="rId218" cstate="email"/>
                      <a:srcRect/>
                      <a:stretch>
                        <a:fillRect/>
                      </a:stretch>
                    </p:blipFill>
                    <p:spPr bwMode="auto">
                      <a:xfrm>
                        <a:off x="4210887" y="1875582"/>
                        <a:ext cx="296000" cy="569463"/>
                      </a:xfrm>
                      <a:prstGeom prst="rect">
                        <a:avLst/>
                      </a:prstGeom>
                      <a:noFill/>
                      <a:ln w="9525">
                        <a:noFill/>
                        <a:miter lim="800000"/>
                        <a:headEnd/>
                        <a:tailEnd/>
                      </a:ln>
                    </p:spPr>
                  </p:pic>
                </p:grpSp>
                <p:pic>
                  <p:nvPicPr>
                    <p:cNvPr id="153" name="Picture 19" descr="\\Eric-pauls-power-mac-g5.local\desktop\Graphic Tank\100101.tif"/>
                    <p:cNvPicPr>
                      <a:picLocks noChangeAspect="1" noChangeArrowheads="1"/>
                    </p:cNvPicPr>
                    <p:nvPr/>
                  </p:nvPicPr>
                  <p:blipFill>
                    <a:blip r:embed="rId116" cstate="email"/>
                    <a:srcRect/>
                    <a:stretch>
                      <a:fillRect/>
                    </a:stretch>
                  </p:blipFill>
                  <p:spPr bwMode="auto">
                    <a:xfrm>
                      <a:off x="4396953" y="2601162"/>
                      <a:ext cx="768537" cy="695982"/>
                    </a:xfrm>
                    <a:prstGeom prst="rect">
                      <a:avLst/>
                    </a:prstGeom>
                    <a:noFill/>
                    <a:ln w="9525">
                      <a:noFill/>
                      <a:miter lim="800000"/>
                      <a:headEnd/>
                      <a:tailEnd/>
                    </a:ln>
                  </p:spPr>
                </p:pic>
                <p:pic>
                  <p:nvPicPr>
                    <p:cNvPr id="154" name="Picture 17" descr="\\Eric-pauls-power-mac-g5.local\desktop\Graphic Tank\web.tif"/>
                    <p:cNvPicPr>
                      <a:picLocks noChangeAspect="1" noChangeArrowheads="1"/>
                    </p:cNvPicPr>
                    <p:nvPr/>
                  </p:nvPicPr>
                  <p:blipFill>
                    <a:blip r:embed="rId131" cstate="email"/>
                    <a:srcRect/>
                    <a:stretch>
                      <a:fillRect/>
                    </a:stretch>
                  </p:blipFill>
                  <p:spPr bwMode="auto">
                    <a:xfrm>
                      <a:off x="4895293" y="3503308"/>
                      <a:ext cx="501493" cy="730928"/>
                    </a:xfrm>
                    <a:prstGeom prst="rect">
                      <a:avLst/>
                    </a:prstGeom>
                    <a:noFill/>
                    <a:ln w="9525">
                      <a:noFill/>
                      <a:miter lim="800000"/>
                      <a:headEnd/>
                      <a:tailEnd/>
                    </a:ln>
                  </p:spPr>
                </p:pic>
              </p:grpSp>
              <p:pic>
                <p:nvPicPr>
                  <p:cNvPr id="56" name="Picture 309" descr="Untitled-1.tif"/>
                  <p:cNvPicPr>
                    <a:picLocks noChangeAspect="1"/>
                  </p:cNvPicPr>
                  <p:nvPr/>
                </p:nvPicPr>
                <p:blipFill>
                  <a:blip r:embed="rId219" cstate="email"/>
                  <a:srcRect/>
                  <a:stretch>
                    <a:fillRect/>
                  </a:stretch>
                </p:blipFill>
                <p:spPr bwMode="auto">
                  <a:xfrm>
                    <a:off x="568879" y="1699392"/>
                    <a:ext cx="4205202" cy="4086749"/>
                  </a:xfrm>
                  <a:prstGeom prst="rect">
                    <a:avLst/>
                  </a:prstGeom>
                  <a:noFill/>
                  <a:ln w="9525">
                    <a:noFill/>
                    <a:miter lim="800000"/>
                    <a:headEnd/>
                    <a:tailEnd/>
                  </a:ln>
                </p:spPr>
              </p:pic>
            </p:grpSp>
          </p:grpSp>
          <p:sp>
            <p:nvSpPr>
              <p:cNvPr id="44" name="Oval 43"/>
              <p:cNvSpPr/>
              <p:nvPr/>
            </p:nvSpPr>
            <p:spPr bwMode="auto">
              <a:xfrm>
                <a:off x="2217" y="1801"/>
                <a:ext cx="1202" cy="1197"/>
              </a:xfrm>
              <a:prstGeom prst="ellipse">
                <a:avLst/>
              </a:prstGeom>
              <a:gradFill flip="none" rotWithShape="1">
                <a:gsLst>
                  <a:gs pos="0">
                    <a:schemeClr val="bg1">
                      <a:alpha val="92000"/>
                    </a:schemeClr>
                  </a:gs>
                  <a:gs pos="100000">
                    <a:schemeClr val="bg1">
                      <a:lumMod val="75000"/>
                      <a:alpha val="0"/>
                    </a:schemeClr>
                  </a:gs>
                </a:gsLst>
                <a:path path="shape">
                  <a:fillToRect l="50000" t="50000" r="50000" b="50000"/>
                </a:path>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fontAlgn="base">
                  <a:spcBef>
                    <a:spcPct val="0"/>
                  </a:spcBef>
                  <a:spcAft>
                    <a:spcPct val="0"/>
                  </a:spcAft>
                  <a:buClr>
                    <a:srgbClr val="F0AB00"/>
                  </a:buClr>
                  <a:buSzPct val="80000"/>
                  <a:buFont typeface="Wingdings" pitchFamily="2" charset="2"/>
                  <a:buNone/>
                  <a:defRPr/>
                </a:pPr>
                <a:endParaRPr lang="ru-RU" sz="1400">
                  <a:solidFill>
                    <a:srgbClr val="000000"/>
                  </a:solidFill>
                  <a:latin typeface="Arial" pitchFamily="34" charset="0"/>
                  <a:cs typeface="Arial" charset="0"/>
                </a:endParaRPr>
              </a:p>
            </p:txBody>
          </p:sp>
          <p:grpSp>
            <p:nvGrpSpPr>
              <p:cNvPr id="45" name="Group 767"/>
              <p:cNvGrpSpPr>
                <a:grpSpLocks/>
              </p:cNvGrpSpPr>
              <p:nvPr/>
            </p:nvGrpSpPr>
            <p:grpSpPr bwMode="auto">
              <a:xfrm>
                <a:off x="1527" y="912"/>
                <a:ext cx="2639" cy="2851"/>
                <a:chOff x="517760" y="1181996"/>
                <a:chExt cx="4185224" cy="4528474"/>
              </a:xfrm>
            </p:grpSpPr>
            <p:sp>
              <p:nvSpPr>
                <p:cNvPr id="46" name="Freeform 45"/>
                <p:cNvSpPr/>
                <p:nvPr/>
              </p:nvSpPr>
              <p:spPr bwMode="auto">
                <a:xfrm rot="234553">
                  <a:off x="2453530" y="2051313"/>
                  <a:ext cx="250814" cy="1535564"/>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fontAlgn="base">
                    <a:spcBef>
                      <a:spcPct val="0"/>
                    </a:spcBef>
                    <a:spcAft>
                      <a:spcPct val="0"/>
                    </a:spcAft>
                    <a:buClr>
                      <a:srgbClr val="F0AB00"/>
                    </a:buClr>
                    <a:buSzPct val="80000"/>
                    <a:buFont typeface="Wingdings" pitchFamily="2" charset="2"/>
                    <a:buNone/>
                    <a:defRPr/>
                  </a:pPr>
                  <a:endParaRPr lang="ru-RU" sz="1400">
                    <a:solidFill>
                      <a:srgbClr val="000000"/>
                    </a:solidFill>
                    <a:latin typeface="Arial" pitchFamily="34" charset="0"/>
                    <a:cs typeface="Arial" charset="0"/>
                  </a:endParaRPr>
                </a:p>
              </p:txBody>
            </p:sp>
            <p:sp>
              <p:nvSpPr>
                <p:cNvPr id="47" name="Freeform 318"/>
                <p:cNvSpPr>
                  <a:spLocks noChangeArrowheads="1"/>
                </p:cNvSpPr>
                <p:nvPr/>
              </p:nvSpPr>
              <p:spPr bwMode="auto">
                <a:xfrm rot="3598830">
                  <a:off x="3446726" y="1818425"/>
                  <a:ext cx="250876" cy="2261640"/>
                </a:xfrm>
                <a:custGeom>
                  <a:avLst/>
                  <a:gdLst>
                    <a:gd name="T0" fmla="*/ 732471 w 235304"/>
                    <a:gd name="T1" fmla="*/ 2147483647 h 1653432"/>
                    <a:gd name="T2" fmla="*/ 0 w 235304"/>
                    <a:gd name="T3" fmla="*/ 2147483647 h 1653432"/>
                    <a:gd name="T4" fmla="*/ 1024407 w 235304"/>
                    <a:gd name="T5" fmla="*/ 0 h 1653432"/>
                    <a:gd name="T6" fmla="*/ 2078949 w 235304"/>
                    <a:gd name="T7" fmla="*/ 2147483647 h 1653432"/>
                    <a:gd name="T8" fmla="*/ 1366104 w 235304"/>
                    <a:gd name="T9" fmla="*/ 2147483647 h 1653432"/>
                    <a:gd name="T10" fmla="*/ 1049303 w 235304"/>
                    <a:gd name="T11" fmla="*/ 2147483647 h 1653432"/>
                    <a:gd name="T12" fmla="*/ 732471 w 235304"/>
                    <a:gd name="T13" fmla="*/ 214748364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vert="eaVert" wrap="none" lIns="90000" tIns="46800" rIns="90000" bIns="46800" anchor="ctr"/>
                <a:lstStyle/>
                <a:p>
                  <a:pPr fontAlgn="base">
                    <a:spcBef>
                      <a:spcPct val="0"/>
                    </a:spcBef>
                    <a:spcAft>
                      <a:spcPct val="0"/>
                    </a:spcAft>
                  </a:pPr>
                  <a:endParaRPr lang="ru-RU" sz="1400">
                    <a:solidFill>
                      <a:srgbClr val="000000"/>
                    </a:solidFill>
                    <a:latin typeface="Arial" pitchFamily="34" charset="0"/>
                    <a:cs typeface="Arial" pitchFamily="34" charset="0"/>
                  </a:endParaRPr>
                </a:p>
              </p:txBody>
            </p:sp>
            <p:sp>
              <p:nvSpPr>
                <p:cNvPr id="48" name="Freeform 319"/>
                <p:cNvSpPr>
                  <a:spLocks noChangeArrowheads="1"/>
                </p:cNvSpPr>
                <p:nvPr/>
              </p:nvSpPr>
              <p:spPr bwMode="auto">
                <a:xfrm rot="6749176">
                  <a:off x="3069787" y="3205191"/>
                  <a:ext cx="250876" cy="1374442"/>
                </a:xfrm>
                <a:custGeom>
                  <a:avLst/>
                  <a:gdLst>
                    <a:gd name="T0" fmla="*/ 732471 w 235304"/>
                    <a:gd name="T1" fmla="*/ 227 h 1653432"/>
                    <a:gd name="T2" fmla="*/ 0 w 235304"/>
                    <a:gd name="T3" fmla="*/ 225 h 1653432"/>
                    <a:gd name="T4" fmla="*/ 1024407 w 235304"/>
                    <a:gd name="T5" fmla="*/ 0 h 1653432"/>
                    <a:gd name="T6" fmla="*/ 2078949 w 235304"/>
                    <a:gd name="T7" fmla="*/ 225 h 1653432"/>
                    <a:gd name="T8" fmla="*/ 1366104 w 235304"/>
                    <a:gd name="T9" fmla="*/ 225 h 1653432"/>
                    <a:gd name="T10" fmla="*/ 1049303 w 235304"/>
                    <a:gd name="T11" fmla="*/ 3086 h 1653432"/>
                    <a:gd name="T12" fmla="*/ 732471 w 235304"/>
                    <a:gd name="T13" fmla="*/ 22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vert="eaVert" wrap="none" lIns="90000" tIns="46800" rIns="90000" bIns="46800" anchor="ctr"/>
                <a:lstStyle/>
                <a:p>
                  <a:pPr fontAlgn="base">
                    <a:spcBef>
                      <a:spcPct val="0"/>
                    </a:spcBef>
                    <a:spcAft>
                      <a:spcPct val="0"/>
                    </a:spcAft>
                  </a:pPr>
                  <a:endParaRPr lang="ru-RU" sz="1400">
                    <a:solidFill>
                      <a:srgbClr val="000000"/>
                    </a:solidFill>
                    <a:latin typeface="Arial" pitchFamily="34" charset="0"/>
                    <a:cs typeface="Arial" pitchFamily="34" charset="0"/>
                  </a:endParaRPr>
                </a:p>
              </p:txBody>
            </p:sp>
            <p:sp>
              <p:nvSpPr>
                <p:cNvPr id="49" name="Freeform 320"/>
                <p:cNvSpPr>
                  <a:spLocks noChangeArrowheads="1"/>
                </p:cNvSpPr>
                <p:nvPr/>
              </p:nvSpPr>
              <p:spPr bwMode="auto">
                <a:xfrm rot="8867998">
                  <a:off x="3019055" y="3457347"/>
                  <a:ext cx="250764" cy="2253123"/>
                </a:xfrm>
                <a:custGeom>
                  <a:avLst/>
                  <a:gdLst>
                    <a:gd name="T0" fmla="*/ 721430 w 235304"/>
                    <a:gd name="T1" fmla="*/ 2147483647 h 1653432"/>
                    <a:gd name="T2" fmla="*/ 0 w 235304"/>
                    <a:gd name="T3" fmla="*/ 2147483647 h 1653432"/>
                    <a:gd name="T4" fmla="*/ 1008962 w 235304"/>
                    <a:gd name="T5" fmla="*/ 0 h 1653432"/>
                    <a:gd name="T6" fmla="*/ 2047629 w 235304"/>
                    <a:gd name="T7" fmla="*/ 2147483647 h 1653432"/>
                    <a:gd name="T8" fmla="*/ 1345527 w 235304"/>
                    <a:gd name="T9" fmla="*/ 2147483647 h 1653432"/>
                    <a:gd name="T10" fmla="*/ 1033482 w 235304"/>
                    <a:gd name="T11" fmla="*/ 2147483647 h 1653432"/>
                    <a:gd name="T12" fmla="*/ 721430 w 235304"/>
                    <a:gd name="T13" fmla="*/ 2147483647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wrap="none" lIns="90000" tIns="46800" rIns="90000" bIns="46800" anchor="ctr"/>
                <a:lstStyle/>
                <a:p>
                  <a:pPr fontAlgn="base">
                    <a:spcBef>
                      <a:spcPct val="0"/>
                    </a:spcBef>
                    <a:spcAft>
                      <a:spcPct val="0"/>
                    </a:spcAft>
                  </a:pPr>
                  <a:endParaRPr lang="ru-RU" sz="1400">
                    <a:solidFill>
                      <a:srgbClr val="000000"/>
                    </a:solidFill>
                    <a:latin typeface="Arial" pitchFamily="34" charset="0"/>
                    <a:cs typeface="Arial" pitchFamily="34" charset="0"/>
                  </a:endParaRPr>
                </a:p>
              </p:txBody>
            </p:sp>
            <p:sp>
              <p:nvSpPr>
                <p:cNvPr id="50" name="Freeform 321"/>
                <p:cNvSpPr>
                  <a:spLocks noChangeArrowheads="1"/>
                </p:cNvSpPr>
                <p:nvPr/>
              </p:nvSpPr>
              <p:spPr bwMode="auto">
                <a:xfrm rot="-7143604">
                  <a:off x="1466006" y="3033084"/>
                  <a:ext cx="250876" cy="2147368"/>
                </a:xfrm>
                <a:custGeom>
                  <a:avLst/>
                  <a:gdLst>
                    <a:gd name="T0" fmla="*/ 732471 w 235304"/>
                    <a:gd name="T1" fmla="*/ 880119495 h 1653432"/>
                    <a:gd name="T2" fmla="*/ 0 w 235304"/>
                    <a:gd name="T3" fmla="*/ 872076906 h 1653432"/>
                    <a:gd name="T4" fmla="*/ 1024407 w 235304"/>
                    <a:gd name="T5" fmla="*/ 0 h 1653432"/>
                    <a:gd name="T6" fmla="*/ 2078949 w 235304"/>
                    <a:gd name="T7" fmla="*/ 872076906 h 1653432"/>
                    <a:gd name="T8" fmla="*/ 1366104 w 235304"/>
                    <a:gd name="T9" fmla="*/ 872076906 h 1653432"/>
                    <a:gd name="T10" fmla="*/ 1049303 w 235304"/>
                    <a:gd name="T11" fmla="*/ 2147483647 h 1653432"/>
                    <a:gd name="T12" fmla="*/ 732471 w 235304"/>
                    <a:gd name="T13" fmla="*/ 880119495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vert="eaVert" wrap="none" lIns="90000" tIns="46800" rIns="90000" bIns="46800" anchor="ctr"/>
                <a:lstStyle/>
                <a:p>
                  <a:pPr fontAlgn="base">
                    <a:spcBef>
                      <a:spcPct val="0"/>
                    </a:spcBef>
                    <a:spcAft>
                      <a:spcPct val="0"/>
                    </a:spcAft>
                  </a:pPr>
                  <a:endParaRPr lang="ru-RU" sz="1400">
                    <a:solidFill>
                      <a:srgbClr val="000000"/>
                    </a:solidFill>
                    <a:latin typeface="Arial" pitchFamily="34" charset="0"/>
                    <a:cs typeface="Arial" pitchFamily="34" charset="0"/>
                  </a:endParaRPr>
                </a:p>
              </p:txBody>
            </p:sp>
            <p:sp>
              <p:nvSpPr>
                <p:cNvPr id="51" name="Freeform 50"/>
                <p:cNvSpPr/>
                <p:nvPr/>
              </p:nvSpPr>
              <p:spPr bwMode="auto">
                <a:xfrm rot="19537350">
                  <a:off x="1668858" y="1182236"/>
                  <a:ext cx="250814" cy="2727607"/>
                </a:xfrm>
                <a:custGeom>
                  <a:avLst/>
                  <a:gdLst>
                    <a:gd name="connsiteX0" fmla="*/ 98612 w 251012"/>
                    <a:gd name="connsiteY0" fmla="*/ 12550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25506 h 1649506"/>
                    <a:gd name="connsiteX0" fmla="*/ 98612 w 251012"/>
                    <a:gd name="connsiteY0" fmla="*/ 74456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74456 h 1649506"/>
                    <a:gd name="connsiteX0" fmla="*/ 98612 w 251012"/>
                    <a:gd name="connsiteY0" fmla="*/ 286508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286508 h 1649506"/>
                    <a:gd name="connsiteX0" fmla="*/ 98612 w 251012"/>
                    <a:gd name="connsiteY0" fmla="*/ 117653 h 1649506"/>
                    <a:gd name="connsiteX1" fmla="*/ 0 w 251012"/>
                    <a:gd name="connsiteY1" fmla="*/ 116542 h 1649506"/>
                    <a:gd name="connsiteX2" fmla="*/ 143435 w 251012"/>
                    <a:gd name="connsiteY2" fmla="*/ 0 h 1649506"/>
                    <a:gd name="connsiteX3" fmla="*/ 251012 w 251012"/>
                    <a:gd name="connsiteY3" fmla="*/ 116542 h 1649506"/>
                    <a:gd name="connsiteX4" fmla="*/ 170329 w 251012"/>
                    <a:gd name="connsiteY4" fmla="*/ 116542 h 1649506"/>
                    <a:gd name="connsiteX5" fmla="*/ 134471 w 251012"/>
                    <a:gd name="connsiteY5" fmla="*/ 1649506 h 1649506"/>
                    <a:gd name="connsiteX6" fmla="*/ 98612 w 251012"/>
                    <a:gd name="connsiteY6" fmla="*/ 117653 h 1649506"/>
                    <a:gd name="connsiteX0" fmla="*/ 98612 w 251012"/>
                    <a:gd name="connsiteY0" fmla="*/ 317923 h 1849776"/>
                    <a:gd name="connsiteX1" fmla="*/ 0 w 251012"/>
                    <a:gd name="connsiteY1" fmla="*/ 316812 h 1849776"/>
                    <a:gd name="connsiteX2" fmla="*/ 143435 w 251012"/>
                    <a:gd name="connsiteY2" fmla="*/ 0 h 1849776"/>
                    <a:gd name="connsiteX3" fmla="*/ 251012 w 251012"/>
                    <a:gd name="connsiteY3" fmla="*/ 316812 h 1849776"/>
                    <a:gd name="connsiteX4" fmla="*/ 170329 w 251012"/>
                    <a:gd name="connsiteY4" fmla="*/ 316812 h 1849776"/>
                    <a:gd name="connsiteX5" fmla="*/ 134471 w 251012"/>
                    <a:gd name="connsiteY5" fmla="*/ 1849776 h 1849776"/>
                    <a:gd name="connsiteX6" fmla="*/ 98612 w 251012"/>
                    <a:gd name="connsiteY6" fmla="*/ 317923 h 1849776"/>
                    <a:gd name="connsiteX0" fmla="*/ 222205 w 374605"/>
                    <a:gd name="connsiteY0" fmla="*/ 243312 h 1775165"/>
                    <a:gd name="connsiteX1" fmla="*/ 123593 w 374605"/>
                    <a:gd name="connsiteY1" fmla="*/ 242201 h 1775165"/>
                    <a:gd name="connsiteX2" fmla="*/ 0 w 374605"/>
                    <a:gd name="connsiteY2" fmla="*/ 0 h 1775165"/>
                    <a:gd name="connsiteX3" fmla="*/ 374605 w 374605"/>
                    <a:gd name="connsiteY3" fmla="*/ 242201 h 1775165"/>
                    <a:gd name="connsiteX4" fmla="*/ 293922 w 374605"/>
                    <a:gd name="connsiteY4" fmla="*/ 242201 h 1775165"/>
                    <a:gd name="connsiteX5" fmla="*/ 258064 w 374605"/>
                    <a:gd name="connsiteY5" fmla="*/ 1775165 h 1775165"/>
                    <a:gd name="connsiteX6" fmla="*/ 222205 w 374605"/>
                    <a:gd name="connsiteY6" fmla="*/ 243312 h 1775165"/>
                    <a:gd name="connsiteX0" fmla="*/ 98612 w 251012"/>
                    <a:gd name="connsiteY0" fmla="*/ 121579 h 1653432"/>
                    <a:gd name="connsiteX1" fmla="*/ 0 w 251012"/>
                    <a:gd name="connsiteY1" fmla="*/ 120468 h 1653432"/>
                    <a:gd name="connsiteX2" fmla="*/ 131654 w 251012"/>
                    <a:gd name="connsiteY2" fmla="*/ 0 h 1653432"/>
                    <a:gd name="connsiteX3" fmla="*/ 251012 w 251012"/>
                    <a:gd name="connsiteY3" fmla="*/ 120468 h 1653432"/>
                    <a:gd name="connsiteX4" fmla="*/ 170329 w 251012"/>
                    <a:gd name="connsiteY4" fmla="*/ 120468 h 1653432"/>
                    <a:gd name="connsiteX5" fmla="*/ 134471 w 251012"/>
                    <a:gd name="connsiteY5" fmla="*/ 1653432 h 1653432"/>
                    <a:gd name="connsiteX6" fmla="*/ 98612 w 251012"/>
                    <a:gd name="connsiteY6" fmla="*/ 121579 h 1653432"/>
                    <a:gd name="connsiteX0" fmla="*/ 224272 w 376672"/>
                    <a:gd name="connsiteY0" fmla="*/ 121579 h 1653432"/>
                    <a:gd name="connsiteX1" fmla="*/ 0 w 376672"/>
                    <a:gd name="connsiteY1" fmla="*/ 120468 h 1653432"/>
                    <a:gd name="connsiteX2" fmla="*/ 257314 w 376672"/>
                    <a:gd name="connsiteY2" fmla="*/ 0 h 1653432"/>
                    <a:gd name="connsiteX3" fmla="*/ 376672 w 376672"/>
                    <a:gd name="connsiteY3" fmla="*/ 120468 h 1653432"/>
                    <a:gd name="connsiteX4" fmla="*/ 295989 w 376672"/>
                    <a:gd name="connsiteY4" fmla="*/ 120468 h 1653432"/>
                    <a:gd name="connsiteX5" fmla="*/ 260131 w 376672"/>
                    <a:gd name="connsiteY5" fmla="*/ 1653432 h 1653432"/>
                    <a:gd name="connsiteX6" fmla="*/ 224272 w 376672"/>
                    <a:gd name="connsiteY6" fmla="*/ 121579 h 1653432"/>
                    <a:gd name="connsiteX0" fmla="*/ 82904 w 235304"/>
                    <a:gd name="connsiteY0" fmla="*/ 121579 h 1653432"/>
                    <a:gd name="connsiteX1" fmla="*/ 0 w 235304"/>
                    <a:gd name="connsiteY1" fmla="*/ 120468 h 1653432"/>
                    <a:gd name="connsiteX2" fmla="*/ 115946 w 235304"/>
                    <a:gd name="connsiteY2" fmla="*/ 0 h 1653432"/>
                    <a:gd name="connsiteX3" fmla="*/ 235304 w 235304"/>
                    <a:gd name="connsiteY3" fmla="*/ 120468 h 1653432"/>
                    <a:gd name="connsiteX4" fmla="*/ 154621 w 235304"/>
                    <a:gd name="connsiteY4" fmla="*/ 120468 h 1653432"/>
                    <a:gd name="connsiteX5" fmla="*/ 118763 w 235304"/>
                    <a:gd name="connsiteY5" fmla="*/ 1653432 h 1653432"/>
                    <a:gd name="connsiteX6" fmla="*/ 82904 w 235304"/>
                    <a:gd name="connsiteY6" fmla="*/ 121579 h 165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flip="none" rotWithShape="1">
                  <a:gsLst>
                    <a:gs pos="0">
                      <a:schemeClr val="bg2"/>
                    </a:gs>
                    <a:gs pos="100000">
                      <a:schemeClr val="bg1">
                        <a:lumMod val="75000"/>
                        <a:alpha val="45000"/>
                      </a:schemeClr>
                    </a:gs>
                  </a:gsLst>
                  <a:lin ang="2700000" scaled="1"/>
                  <a:tileRect/>
                </a:gradFill>
                <a:ln w="9525" cap="flat" cmpd="sng" algn="ctr">
                  <a:noFill/>
                  <a:prstDash val="solid"/>
                  <a:round/>
                  <a:headEnd type="none" w="med" len="med"/>
                  <a:tailEnd type="triangle" w="sm" len="lg"/>
                </a:ln>
                <a:effectLst/>
              </p:spPr>
              <p:txBody>
                <a:bodyPr wrap="none" lIns="90000" tIns="46800" rIns="90000" bIns="46800" anchor="ctr"/>
                <a:lstStyle/>
                <a:p>
                  <a:pPr marL="244475" indent="-244475" algn="ctr" fontAlgn="base">
                    <a:spcBef>
                      <a:spcPct val="0"/>
                    </a:spcBef>
                    <a:spcAft>
                      <a:spcPct val="0"/>
                    </a:spcAft>
                    <a:buClr>
                      <a:srgbClr val="F0AB00"/>
                    </a:buClr>
                    <a:buSzPct val="80000"/>
                    <a:buFont typeface="Wingdings" pitchFamily="2" charset="2"/>
                    <a:buNone/>
                    <a:defRPr/>
                  </a:pPr>
                  <a:endParaRPr lang="ru-RU" sz="1400">
                    <a:solidFill>
                      <a:srgbClr val="000000"/>
                    </a:solidFill>
                    <a:latin typeface="Arial" pitchFamily="34" charset="0"/>
                    <a:cs typeface="Arial" charset="0"/>
                  </a:endParaRPr>
                </a:p>
              </p:txBody>
            </p:sp>
            <p:sp>
              <p:nvSpPr>
                <p:cNvPr id="52" name="Freeform 323"/>
                <p:cNvSpPr>
                  <a:spLocks noChangeArrowheads="1"/>
                </p:cNvSpPr>
                <p:nvPr/>
              </p:nvSpPr>
              <p:spPr bwMode="auto">
                <a:xfrm rot="-8124775">
                  <a:off x="2039805" y="3563732"/>
                  <a:ext cx="250764" cy="906647"/>
                </a:xfrm>
                <a:custGeom>
                  <a:avLst/>
                  <a:gdLst>
                    <a:gd name="T0" fmla="*/ 721430 w 235304"/>
                    <a:gd name="T1" fmla="*/ 1 h 1653432"/>
                    <a:gd name="T2" fmla="*/ 0 w 235304"/>
                    <a:gd name="T3" fmla="*/ 1 h 1653432"/>
                    <a:gd name="T4" fmla="*/ 1008962 w 235304"/>
                    <a:gd name="T5" fmla="*/ 0 h 1653432"/>
                    <a:gd name="T6" fmla="*/ 2047629 w 235304"/>
                    <a:gd name="T7" fmla="*/ 1 h 1653432"/>
                    <a:gd name="T8" fmla="*/ 1345527 w 235304"/>
                    <a:gd name="T9" fmla="*/ 1 h 1653432"/>
                    <a:gd name="T10" fmla="*/ 1033482 w 235304"/>
                    <a:gd name="T11" fmla="*/ 1 h 1653432"/>
                    <a:gd name="T12" fmla="*/ 721430 w 235304"/>
                    <a:gd name="T13" fmla="*/ 1 h 1653432"/>
                    <a:gd name="T14" fmla="*/ 0 60000 65536"/>
                    <a:gd name="T15" fmla="*/ 0 60000 65536"/>
                    <a:gd name="T16" fmla="*/ 0 60000 65536"/>
                    <a:gd name="T17" fmla="*/ 0 60000 65536"/>
                    <a:gd name="T18" fmla="*/ 0 60000 65536"/>
                    <a:gd name="T19" fmla="*/ 0 60000 65536"/>
                    <a:gd name="T20" fmla="*/ 0 60000 65536"/>
                    <a:gd name="T21" fmla="*/ 0 w 235304"/>
                    <a:gd name="T22" fmla="*/ 0 h 1653432"/>
                    <a:gd name="T23" fmla="*/ 235304 w 235304"/>
                    <a:gd name="T24" fmla="*/ 1653432 h 16534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5304" h="1653432">
                      <a:moveTo>
                        <a:pt x="82904" y="121579"/>
                      </a:moveTo>
                      <a:lnTo>
                        <a:pt x="0" y="120468"/>
                      </a:lnTo>
                      <a:lnTo>
                        <a:pt x="115946" y="0"/>
                      </a:lnTo>
                      <a:lnTo>
                        <a:pt x="235304" y="120468"/>
                      </a:lnTo>
                      <a:lnTo>
                        <a:pt x="154621" y="120468"/>
                      </a:lnTo>
                      <a:lnTo>
                        <a:pt x="118763" y="1653432"/>
                      </a:lnTo>
                      <a:lnTo>
                        <a:pt x="82904" y="121579"/>
                      </a:lnTo>
                      <a:close/>
                    </a:path>
                  </a:pathLst>
                </a:custGeom>
                <a:gradFill rotWithShape="1">
                  <a:gsLst>
                    <a:gs pos="0">
                      <a:schemeClr val="bg2"/>
                    </a:gs>
                    <a:gs pos="100000">
                      <a:srgbClr val="BFBFBF">
                        <a:alpha val="45000"/>
                      </a:srgbClr>
                    </a:gs>
                  </a:gsLst>
                  <a:lin ang="2700000" scaled="1"/>
                </a:gradFill>
                <a:ln w="9525" algn="ctr">
                  <a:noFill/>
                  <a:round/>
                  <a:headEnd/>
                  <a:tailEnd type="triangle" w="sm" len="lg"/>
                </a:ln>
              </p:spPr>
              <p:txBody>
                <a:bodyPr rot="10800000" wrap="none" lIns="90000" tIns="46800" rIns="90000" bIns="46800" anchor="ctr"/>
                <a:lstStyle/>
                <a:p>
                  <a:pPr fontAlgn="base">
                    <a:spcBef>
                      <a:spcPct val="0"/>
                    </a:spcBef>
                    <a:spcAft>
                      <a:spcPct val="0"/>
                    </a:spcAft>
                  </a:pPr>
                  <a:endParaRPr lang="ru-RU" sz="1400">
                    <a:solidFill>
                      <a:srgbClr val="000000"/>
                    </a:solidFill>
                    <a:latin typeface="Arial" pitchFamily="34" charset="0"/>
                    <a:cs typeface="Arial" pitchFamily="34" charset="0"/>
                  </a:endParaRPr>
                </a:p>
              </p:txBody>
            </p:sp>
          </p:grpSp>
        </p:grpSp>
        <p:sp>
          <p:nvSpPr>
            <p:cNvPr id="25" name="TextBox 24"/>
            <p:cNvSpPr txBox="1"/>
            <p:nvPr/>
          </p:nvSpPr>
          <p:spPr>
            <a:xfrm>
              <a:off x="4983163" y="2509842"/>
              <a:ext cx="4341514" cy="669971"/>
            </a:xfrm>
            <a:prstGeom prst="rect">
              <a:avLst/>
            </a:prstGeom>
            <a:noFill/>
          </p:spPr>
          <p:txBody>
            <a:bodyPr wrap="none">
              <a:spAutoFit/>
            </a:bodyPr>
            <a:lstStyle/>
            <a:p>
              <a:pPr algn="l" defTabSz="914400">
                <a:spcBef>
                  <a:spcPts val="1920"/>
                </a:spcBef>
                <a:spcAft>
                  <a:spcPts val="0"/>
                </a:spcAft>
                <a:buNone/>
              </a:pPr>
              <a:r>
                <a:rPr lang="ru-RU" sz="3200" b="1" i="0" smtClean="0">
                  <a:solidFill>
                    <a:srgbClr val="F0AB00"/>
                  </a:solidFill>
                  <a:latin typeface="Arial"/>
                  <a:ea typeface="Arial Unicode MS"/>
                  <a:cs typeface="Arial Unicode MS"/>
                </a:rPr>
                <a:t>Данные клиентов</a:t>
              </a:r>
              <a:endParaRPr lang="ru-RU" sz="3200" b="1" i="0">
                <a:solidFill>
                  <a:srgbClr val="F0AB00"/>
                </a:solidFill>
                <a:latin typeface="Arial"/>
                <a:ea typeface="Arial Unicode MS"/>
                <a:cs typeface="Arial Unicode MS"/>
              </a:endParaRPr>
            </a:p>
          </p:txBody>
        </p:sp>
        <p:sp>
          <p:nvSpPr>
            <p:cNvPr id="26" name="TextBox 25"/>
            <p:cNvSpPr txBox="1"/>
            <p:nvPr/>
          </p:nvSpPr>
          <p:spPr>
            <a:xfrm>
              <a:off x="6334125" y="1974854"/>
              <a:ext cx="2915476" cy="458402"/>
            </a:xfrm>
            <a:prstGeom prst="rect">
              <a:avLst/>
            </a:prstGeom>
            <a:noFill/>
          </p:spPr>
          <p:txBody>
            <a:bodyPr wrap="none">
              <a:spAutoFit/>
            </a:bodyPr>
            <a:lstStyle/>
            <a:p>
              <a:pPr algn="l" defTabSz="914400">
                <a:spcBef>
                  <a:spcPts val="1200"/>
                </a:spcBef>
                <a:spcAft>
                  <a:spcPts val="0"/>
                </a:spcAft>
                <a:buNone/>
              </a:pPr>
              <a:r>
                <a:rPr lang="ru-RU" sz="2000" b="0" i="0" smtClean="0">
                  <a:solidFill>
                    <a:srgbClr val="000000"/>
                  </a:solidFill>
                  <a:latin typeface="Arial"/>
                  <a:ea typeface="Arial Unicode MS"/>
                  <a:cs typeface="Arial Unicode MS"/>
                </a:rPr>
                <a:t>Успешность бренда</a:t>
              </a:r>
              <a:endParaRPr lang="ru-RU" sz="2000" b="0" i="0">
                <a:solidFill>
                  <a:srgbClr val="000000"/>
                </a:solidFill>
                <a:latin typeface="Arial"/>
                <a:ea typeface="Arial Unicode MS"/>
                <a:cs typeface="Arial Unicode MS"/>
              </a:endParaRPr>
            </a:p>
          </p:txBody>
        </p:sp>
        <p:sp>
          <p:nvSpPr>
            <p:cNvPr id="27" name="TextBox 26"/>
            <p:cNvSpPr txBox="1"/>
            <p:nvPr/>
          </p:nvSpPr>
          <p:spPr>
            <a:xfrm rot="16200000">
              <a:off x="3919504" y="2678124"/>
              <a:ext cx="1660604" cy="423140"/>
            </a:xfrm>
            <a:prstGeom prst="rect">
              <a:avLst/>
            </a:prstGeom>
            <a:noFill/>
          </p:spPr>
          <p:txBody>
            <a:bodyPr wrap="none">
              <a:spAutoFit/>
            </a:bodyPr>
            <a:lstStyle/>
            <a:p>
              <a:pPr algn="l" defTabSz="914400">
                <a:spcBef>
                  <a:spcPts val="1080"/>
                </a:spcBef>
                <a:spcAft>
                  <a:spcPts val="0"/>
                </a:spcAft>
                <a:buNone/>
              </a:pPr>
              <a:r>
                <a:rPr lang="ru-RU" sz="1800" b="0" i="0" smtClean="0">
                  <a:solidFill>
                    <a:srgbClr val="000000"/>
                  </a:solidFill>
                  <a:latin typeface="Arial"/>
                  <a:ea typeface="Arial Unicode MS"/>
                  <a:cs typeface="Arial Unicode MS"/>
                </a:rPr>
                <a:t>Конкуренты</a:t>
              </a:r>
              <a:endParaRPr lang="ru-RU" sz="1800" b="0" i="0">
                <a:solidFill>
                  <a:srgbClr val="000000"/>
                </a:solidFill>
                <a:latin typeface="Arial"/>
                <a:ea typeface="Arial Unicode MS"/>
                <a:cs typeface="Arial Unicode MS"/>
              </a:endParaRPr>
            </a:p>
          </p:txBody>
        </p:sp>
        <p:sp>
          <p:nvSpPr>
            <p:cNvPr id="28" name="TextBox 27"/>
            <p:cNvSpPr txBox="1"/>
            <p:nvPr/>
          </p:nvSpPr>
          <p:spPr>
            <a:xfrm>
              <a:off x="6170651" y="3076147"/>
              <a:ext cx="3193675" cy="458402"/>
            </a:xfrm>
            <a:prstGeom prst="rect">
              <a:avLst/>
            </a:prstGeom>
            <a:noFill/>
          </p:spPr>
          <p:txBody>
            <a:bodyPr wrap="none">
              <a:spAutoFit/>
            </a:bodyPr>
            <a:lstStyle/>
            <a:p>
              <a:pPr algn="l" defTabSz="914400">
                <a:spcBef>
                  <a:spcPts val="1200"/>
                </a:spcBef>
                <a:spcAft>
                  <a:spcPts val="0"/>
                </a:spcAft>
                <a:buNone/>
              </a:pPr>
              <a:r>
                <a:rPr lang="ru-RU" sz="2000" b="0" i="0" smtClean="0">
                  <a:solidFill>
                    <a:srgbClr val="000000"/>
                  </a:solidFill>
                  <a:latin typeface="Arial"/>
                  <a:ea typeface="Arial Unicode MS"/>
                  <a:cs typeface="Arial Unicode MS"/>
                </a:rPr>
                <a:t>Маркетинговые акции</a:t>
              </a:r>
              <a:endParaRPr lang="ru-RU" sz="2000" b="0" i="0">
                <a:solidFill>
                  <a:srgbClr val="000000"/>
                </a:solidFill>
                <a:latin typeface="Arial"/>
                <a:ea typeface="Arial Unicode MS"/>
                <a:cs typeface="Arial Unicode MS"/>
              </a:endParaRPr>
            </a:p>
          </p:txBody>
        </p:sp>
        <p:sp>
          <p:nvSpPr>
            <p:cNvPr id="29" name="TextBox 28"/>
            <p:cNvSpPr txBox="1"/>
            <p:nvPr/>
          </p:nvSpPr>
          <p:spPr>
            <a:xfrm rot="16200000">
              <a:off x="5040652" y="3703545"/>
              <a:ext cx="1801135" cy="352617"/>
            </a:xfrm>
            <a:prstGeom prst="rect">
              <a:avLst/>
            </a:prstGeom>
            <a:noFill/>
          </p:spPr>
          <p:txBody>
            <a:bodyPr wrap="none">
              <a:spAutoFit/>
            </a:bodyPr>
            <a:lstStyle/>
            <a:p>
              <a:pPr algn="l" defTabSz="914400">
                <a:spcBef>
                  <a:spcPts val="1200"/>
                </a:spcBef>
                <a:spcAft>
                  <a:spcPts val="0"/>
                </a:spcAft>
                <a:buNone/>
              </a:pPr>
              <a:r>
                <a:rPr lang="ru-RU" sz="1400" b="0" i="0" dirty="0" smtClean="0">
                  <a:solidFill>
                    <a:srgbClr val="000000"/>
                  </a:solidFill>
                  <a:latin typeface="Arial"/>
                  <a:ea typeface="Arial Unicode MS"/>
                  <a:cs typeface="Arial Unicode MS"/>
                </a:rPr>
                <a:t>Быстродействие</a:t>
              </a:r>
              <a:endParaRPr lang="ru-RU" sz="1400" b="0" i="0" dirty="0">
                <a:solidFill>
                  <a:srgbClr val="000000"/>
                </a:solidFill>
                <a:latin typeface="Arial"/>
                <a:ea typeface="Arial Unicode MS"/>
                <a:cs typeface="Arial Unicode MS"/>
              </a:endParaRPr>
            </a:p>
          </p:txBody>
        </p:sp>
        <p:sp>
          <p:nvSpPr>
            <p:cNvPr id="30" name="TextBox 29"/>
            <p:cNvSpPr txBox="1"/>
            <p:nvPr/>
          </p:nvSpPr>
          <p:spPr>
            <a:xfrm>
              <a:off x="6248542" y="4256545"/>
              <a:ext cx="1325471" cy="599448"/>
            </a:xfrm>
            <a:prstGeom prst="rect">
              <a:avLst/>
            </a:prstGeom>
            <a:noFill/>
          </p:spPr>
          <p:txBody>
            <a:bodyPr wrap="none">
              <a:spAutoFit/>
            </a:bodyPr>
            <a:lstStyle/>
            <a:p>
              <a:pPr algn="l" defTabSz="914400">
                <a:spcBef>
                  <a:spcPts val="840"/>
                </a:spcBef>
                <a:spcAft>
                  <a:spcPts val="0"/>
                </a:spcAft>
                <a:buNone/>
              </a:pPr>
              <a:r>
                <a:rPr lang="ru-RU" sz="1400" b="0" i="0" dirty="0" smtClean="0">
                  <a:solidFill>
                    <a:srgbClr val="000000"/>
                  </a:solidFill>
                  <a:latin typeface="Arial"/>
                  <a:ea typeface="Arial Unicode MS"/>
                  <a:cs typeface="Arial Unicode MS"/>
                </a:rPr>
                <a:t>Последние </a:t>
              </a:r>
              <a:r>
                <a:rPr lang="en-US" sz="1400" b="0" i="0" dirty="0" smtClean="0">
                  <a:solidFill>
                    <a:srgbClr val="000000"/>
                  </a:solidFill>
                  <a:latin typeface="Arial"/>
                  <a:ea typeface="Arial Unicode MS"/>
                  <a:cs typeface="Arial Unicode MS"/>
                </a:rPr>
                <a:t/>
              </a:r>
              <a:br>
                <a:rPr lang="en-US" sz="1400" b="0" i="0" dirty="0" smtClean="0">
                  <a:solidFill>
                    <a:srgbClr val="000000"/>
                  </a:solidFill>
                  <a:latin typeface="Arial"/>
                  <a:ea typeface="Arial Unicode MS"/>
                  <a:cs typeface="Arial Unicode MS"/>
                </a:rPr>
              </a:br>
              <a:r>
                <a:rPr lang="ru-RU" sz="1400" b="0" i="0" dirty="0" smtClean="0">
                  <a:solidFill>
                    <a:srgbClr val="000000"/>
                  </a:solidFill>
                  <a:latin typeface="Arial"/>
                  <a:ea typeface="Arial Unicode MS"/>
                  <a:cs typeface="Arial Unicode MS"/>
                </a:rPr>
                <a:t>тенденции</a:t>
              </a:r>
              <a:endParaRPr lang="ru-RU" sz="1400" b="0" i="0" dirty="0">
                <a:solidFill>
                  <a:srgbClr val="000000"/>
                </a:solidFill>
                <a:latin typeface="Arial"/>
                <a:ea typeface="Arial Unicode MS"/>
                <a:cs typeface="Arial Unicode MS"/>
              </a:endParaRPr>
            </a:p>
          </p:txBody>
        </p:sp>
        <p:sp>
          <p:nvSpPr>
            <p:cNvPr id="31" name="TextBox 30"/>
            <p:cNvSpPr txBox="1"/>
            <p:nvPr/>
          </p:nvSpPr>
          <p:spPr>
            <a:xfrm>
              <a:off x="1355072" y="4816595"/>
              <a:ext cx="4227428" cy="669971"/>
            </a:xfrm>
            <a:prstGeom prst="rect">
              <a:avLst/>
            </a:prstGeom>
            <a:noFill/>
          </p:spPr>
          <p:txBody>
            <a:bodyPr wrap="none">
              <a:spAutoFit/>
            </a:bodyPr>
            <a:lstStyle/>
            <a:p>
              <a:pPr algn="l" defTabSz="914400">
                <a:spcBef>
                  <a:spcPts val="1920"/>
                </a:spcBef>
                <a:spcAft>
                  <a:spcPts val="0"/>
                </a:spcAft>
                <a:buNone/>
              </a:pPr>
              <a:r>
                <a:rPr lang="ru-RU" sz="3200" b="1" i="0" dirty="0" smtClean="0">
                  <a:solidFill>
                    <a:srgbClr val="F0AB00"/>
                  </a:solidFill>
                  <a:latin typeface="Arial"/>
                  <a:ea typeface="Arial Unicode MS"/>
                  <a:cs typeface="Arial Unicode MS"/>
                </a:rPr>
                <a:t>Многоканальные</a:t>
              </a:r>
              <a:endParaRPr lang="ru-RU" sz="3200" b="1" i="0" dirty="0">
                <a:solidFill>
                  <a:srgbClr val="F0AB00"/>
                </a:solidFill>
                <a:latin typeface="Arial"/>
                <a:ea typeface="Arial Unicode MS"/>
                <a:cs typeface="Arial Unicode MS"/>
              </a:endParaRPr>
            </a:p>
          </p:txBody>
        </p:sp>
        <p:sp>
          <p:nvSpPr>
            <p:cNvPr id="32" name="TextBox 31"/>
            <p:cNvSpPr txBox="1"/>
            <p:nvPr/>
          </p:nvSpPr>
          <p:spPr>
            <a:xfrm rot="16200000">
              <a:off x="434067" y="3402382"/>
              <a:ext cx="1816342" cy="458402"/>
            </a:xfrm>
            <a:prstGeom prst="rect">
              <a:avLst/>
            </a:prstGeom>
            <a:noFill/>
          </p:spPr>
          <p:txBody>
            <a:bodyPr wrap="none">
              <a:spAutoFit/>
            </a:bodyPr>
            <a:lstStyle/>
            <a:p>
              <a:pPr algn="l" defTabSz="914400">
                <a:spcBef>
                  <a:spcPts val="1200"/>
                </a:spcBef>
                <a:spcAft>
                  <a:spcPts val="0"/>
                </a:spcAft>
                <a:buNone/>
              </a:pPr>
              <a:r>
                <a:rPr lang="ru-RU" sz="2000" b="0" i="0" smtClean="0">
                  <a:solidFill>
                    <a:srgbClr val="000000"/>
                  </a:solidFill>
                  <a:latin typeface="Arial"/>
                  <a:ea typeface="Arial Unicode MS"/>
                  <a:cs typeface="Arial Unicode MS"/>
                </a:rPr>
                <a:t>Доля рынка</a:t>
              </a:r>
              <a:endParaRPr lang="ru-RU" sz="2000" b="0" i="0">
                <a:solidFill>
                  <a:srgbClr val="000000"/>
                </a:solidFill>
                <a:latin typeface="Arial"/>
                <a:ea typeface="Arial Unicode MS"/>
                <a:cs typeface="Arial Unicode MS"/>
              </a:endParaRPr>
            </a:p>
          </p:txBody>
        </p:sp>
        <p:sp>
          <p:nvSpPr>
            <p:cNvPr id="33" name="TextBox 32"/>
            <p:cNvSpPr txBox="1"/>
            <p:nvPr/>
          </p:nvSpPr>
          <p:spPr>
            <a:xfrm rot="5400000">
              <a:off x="1912475" y="5645608"/>
              <a:ext cx="1465930" cy="790448"/>
            </a:xfrm>
            <a:prstGeom prst="rect">
              <a:avLst/>
            </a:prstGeom>
            <a:noFill/>
          </p:spPr>
          <p:txBody>
            <a:bodyPr wrap="none">
              <a:spAutoFit/>
            </a:bodyPr>
            <a:lstStyle/>
            <a:p>
              <a:pPr algn="l" defTabSz="914400">
                <a:spcBef>
                  <a:spcPts val="720"/>
                </a:spcBef>
                <a:spcAft>
                  <a:spcPts val="0"/>
                </a:spcAft>
                <a:buNone/>
              </a:pPr>
              <a:r>
                <a:rPr lang="ru-RU" sz="1100" b="0" i="0" smtClean="0">
                  <a:solidFill>
                    <a:srgbClr val="000000"/>
                  </a:solidFill>
                  <a:latin typeface="Arial"/>
                  <a:ea typeface="Arial Unicode MS"/>
                  <a:cs typeface="Arial Unicode MS"/>
                </a:rPr>
                <a:t>Покупательское </a:t>
              </a:r>
              <a:br>
                <a:rPr lang="ru-RU" sz="1100" b="0" i="0" smtClean="0">
                  <a:solidFill>
                    <a:srgbClr val="000000"/>
                  </a:solidFill>
                  <a:latin typeface="Arial"/>
                  <a:ea typeface="Arial Unicode MS"/>
                  <a:cs typeface="Arial Unicode MS"/>
                </a:rPr>
              </a:br>
              <a:r>
                <a:rPr lang="ru-RU" sz="1100" b="0" i="0" smtClean="0">
                  <a:solidFill>
                    <a:srgbClr val="000000"/>
                  </a:solidFill>
                  <a:latin typeface="Arial"/>
                  <a:ea typeface="Arial Unicode MS"/>
                  <a:cs typeface="Arial Unicode MS"/>
                </a:rPr>
                <a:t>поведение</a:t>
              </a:r>
            </a:p>
            <a:p>
              <a:pPr algn="l" defTabSz="914400">
                <a:spcBef>
                  <a:spcPts val="720"/>
                </a:spcBef>
                <a:spcAft>
                  <a:spcPts val="0"/>
                </a:spcAft>
                <a:buNone/>
              </a:pPr>
              <a:r>
                <a:rPr lang="ru-RU" sz="1100" b="0" i="0" smtClean="0">
                  <a:solidFill>
                    <a:srgbClr val="000000"/>
                  </a:solidFill>
                  <a:latin typeface="Arial"/>
                  <a:ea typeface="Arial Unicode MS"/>
                  <a:cs typeface="Arial Unicode MS"/>
                </a:rPr>
                <a:t> </a:t>
              </a:r>
              <a:endParaRPr lang="ru-RU" sz="1100" b="0" i="0">
                <a:solidFill>
                  <a:srgbClr val="000000"/>
                </a:solidFill>
                <a:latin typeface="Arial"/>
                <a:ea typeface="Arial Unicode MS"/>
                <a:cs typeface="Arial Unicode MS"/>
              </a:endParaRPr>
            </a:p>
          </p:txBody>
        </p:sp>
        <p:sp>
          <p:nvSpPr>
            <p:cNvPr id="34" name="TextBox 33"/>
            <p:cNvSpPr txBox="1"/>
            <p:nvPr/>
          </p:nvSpPr>
          <p:spPr>
            <a:xfrm>
              <a:off x="-121304" y="4538052"/>
              <a:ext cx="2393382" cy="352617"/>
            </a:xfrm>
            <a:prstGeom prst="rect">
              <a:avLst/>
            </a:prstGeom>
            <a:noFill/>
          </p:spPr>
          <p:txBody>
            <a:bodyPr wrap="none">
              <a:spAutoFit/>
            </a:bodyPr>
            <a:lstStyle/>
            <a:p>
              <a:pPr algn="l" defTabSz="914400">
                <a:spcBef>
                  <a:spcPts val="840"/>
                </a:spcBef>
                <a:spcAft>
                  <a:spcPts val="0"/>
                </a:spcAft>
                <a:buNone/>
              </a:pPr>
              <a:r>
                <a:rPr lang="ru-RU" sz="1400" b="0" i="0" dirty="0" smtClean="0">
                  <a:solidFill>
                    <a:srgbClr val="000000"/>
                  </a:solidFill>
                  <a:latin typeface="Arial"/>
                  <a:ea typeface="Arial Unicode MS"/>
                  <a:cs typeface="Arial Unicode MS"/>
                </a:rPr>
                <a:t>Центры </a:t>
              </a:r>
              <a:r>
                <a:rPr lang="ru-RU" sz="1400" b="0" i="0" dirty="0" err="1" smtClean="0">
                  <a:solidFill>
                    <a:srgbClr val="000000"/>
                  </a:solidFill>
                  <a:latin typeface="Arial"/>
                  <a:ea typeface="Arial Unicode MS"/>
                  <a:cs typeface="Arial Unicode MS"/>
                </a:rPr>
                <a:t>дистрибьюции</a:t>
              </a:r>
              <a:endParaRPr lang="ru-RU" sz="1400" b="0" i="0" dirty="0">
                <a:solidFill>
                  <a:srgbClr val="000000"/>
                </a:solidFill>
                <a:latin typeface="Arial"/>
                <a:ea typeface="Arial Unicode MS"/>
                <a:cs typeface="Arial Unicode MS"/>
              </a:endParaRPr>
            </a:p>
          </p:txBody>
        </p:sp>
        <p:sp>
          <p:nvSpPr>
            <p:cNvPr id="35" name="TextBox 34"/>
            <p:cNvSpPr txBox="1"/>
            <p:nvPr/>
          </p:nvSpPr>
          <p:spPr>
            <a:xfrm>
              <a:off x="4099819" y="5535926"/>
              <a:ext cx="2902106" cy="387878"/>
            </a:xfrm>
            <a:prstGeom prst="rect">
              <a:avLst/>
            </a:prstGeom>
            <a:noFill/>
          </p:spPr>
          <p:txBody>
            <a:bodyPr wrap="none">
              <a:spAutoFit/>
            </a:bodyPr>
            <a:lstStyle/>
            <a:p>
              <a:pPr algn="l" defTabSz="914400">
                <a:spcBef>
                  <a:spcPts val="1200"/>
                </a:spcBef>
                <a:spcAft>
                  <a:spcPts val="0"/>
                </a:spcAft>
                <a:buNone/>
              </a:pPr>
              <a:r>
                <a:rPr lang="ru-RU" sz="1600" b="0" i="0" smtClean="0">
                  <a:solidFill>
                    <a:srgbClr val="000000"/>
                  </a:solidFill>
                  <a:latin typeface="Arial"/>
                  <a:ea typeface="Arial Unicode MS"/>
                  <a:cs typeface="Arial Unicode MS"/>
                </a:rPr>
                <a:t>Информация о клиентах</a:t>
              </a:r>
              <a:endParaRPr lang="ru-RU" sz="1600" b="0" i="0">
                <a:solidFill>
                  <a:srgbClr val="000000"/>
                </a:solidFill>
                <a:latin typeface="Arial"/>
                <a:ea typeface="Arial Unicode MS"/>
                <a:cs typeface="Arial Unicode MS"/>
              </a:endParaRPr>
            </a:p>
          </p:txBody>
        </p:sp>
        <p:sp>
          <p:nvSpPr>
            <p:cNvPr id="36" name="TextBox 35"/>
            <p:cNvSpPr txBox="1"/>
            <p:nvPr/>
          </p:nvSpPr>
          <p:spPr>
            <a:xfrm>
              <a:off x="603482" y="1575965"/>
              <a:ext cx="6957266" cy="669971"/>
            </a:xfrm>
            <a:prstGeom prst="rect">
              <a:avLst/>
            </a:prstGeom>
            <a:noFill/>
          </p:spPr>
          <p:txBody>
            <a:bodyPr wrap="none">
              <a:spAutoFit/>
            </a:bodyPr>
            <a:lstStyle/>
            <a:p>
              <a:pPr algn="l" defTabSz="914400">
                <a:spcBef>
                  <a:spcPts val="1920"/>
                </a:spcBef>
                <a:spcAft>
                  <a:spcPts val="0"/>
                </a:spcAft>
                <a:buNone/>
              </a:pPr>
              <a:r>
                <a:rPr lang="ru-RU" sz="3200" b="1" i="0" dirty="0" smtClean="0">
                  <a:solidFill>
                    <a:srgbClr val="F0AB00"/>
                  </a:solidFill>
                  <a:latin typeface="Arial"/>
                  <a:ea typeface="Arial Unicode MS"/>
                  <a:cs typeface="Arial Unicode MS"/>
                </a:rPr>
                <a:t>Распространение продукции</a:t>
              </a:r>
              <a:endParaRPr lang="ru-RU" sz="3200" b="1" i="0" dirty="0">
                <a:solidFill>
                  <a:srgbClr val="F0AB00"/>
                </a:solidFill>
                <a:latin typeface="Arial"/>
                <a:ea typeface="Arial Unicode MS"/>
                <a:cs typeface="Arial Unicode MS"/>
              </a:endParaRPr>
            </a:p>
          </p:txBody>
        </p:sp>
        <p:sp>
          <p:nvSpPr>
            <p:cNvPr id="37" name="TextBox 36"/>
            <p:cNvSpPr txBox="1"/>
            <p:nvPr/>
          </p:nvSpPr>
          <p:spPr>
            <a:xfrm rot="16200000">
              <a:off x="2652024" y="1549749"/>
              <a:ext cx="2044074" cy="352617"/>
            </a:xfrm>
            <a:prstGeom prst="rect">
              <a:avLst/>
            </a:prstGeom>
            <a:noFill/>
          </p:spPr>
          <p:txBody>
            <a:bodyPr wrap="none">
              <a:spAutoFit/>
            </a:bodyPr>
            <a:lstStyle/>
            <a:p>
              <a:pPr algn="l" defTabSz="914400">
                <a:spcBef>
                  <a:spcPts val="840"/>
                </a:spcBef>
                <a:spcAft>
                  <a:spcPts val="0"/>
                </a:spcAft>
                <a:buNone/>
              </a:pPr>
              <a:r>
                <a:rPr lang="ru-RU" sz="1400" b="0" i="0" dirty="0" smtClean="0">
                  <a:solidFill>
                    <a:srgbClr val="000000"/>
                  </a:solidFill>
                  <a:latin typeface="Arial"/>
                  <a:ea typeface="Arial Unicode MS"/>
                  <a:cs typeface="Arial Unicode MS"/>
                </a:rPr>
                <a:t>Электронная почта</a:t>
              </a:r>
              <a:endParaRPr lang="ru-RU" sz="1400" b="0" i="0" dirty="0">
                <a:solidFill>
                  <a:srgbClr val="000000"/>
                </a:solidFill>
                <a:latin typeface="Arial"/>
                <a:ea typeface="Arial Unicode MS"/>
                <a:cs typeface="Arial Unicode MS"/>
              </a:endParaRPr>
            </a:p>
          </p:txBody>
        </p:sp>
        <p:sp>
          <p:nvSpPr>
            <p:cNvPr id="38" name="TextBox 37"/>
            <p:cNvSpPr txBox="1"/>
            <p:nvPr/>
          </p:nvSpPr>
          <p:spPr>
            <a:xfrm rot="5400000">
              <a:off x="3470076" y="3047904"/>
              <a:ext cx="795738" cy="352617"/>
            </a:xfrm>
            <a:prstGeom prst="rect">
              <a:avLst/>
            </a:prstGeom>
            <a:noFill/>
          </p:spPr>
          <p:txBody>
            <a:bodyPr wrap="none">
              <a:spAutoFit/>
            </a:bodyPr>
            <a:lstStyle/>
            <a:p>
              <a:pPr algn="l" defTabSz="914400">
                <a:spcBef>
                  <a:spcPts val="840"/>
                </a:spcBef>
                <a:spcAft>
                  <a:spcPts val="0"/>
                </a:spcAft>
                <a:buNone/>
              </a:pPr>
              <a:r>
                <a:rPr lang="ru-RU" sz="1400" b="0" i="0" smtClean="0">
                  <a:solidFill>
                    <a:srgbClr val="000000"/>
                  </a:solidFill>
                  <a:latin typeface="Arial"/>
                  <a:ea typeface="Arial Unicode MS"/>
                  <a:cs typeface="Arial Unicode MS"/>
                </a:rPr>
                <a:t>Твиты</a:t>
              </a:r>
              <a:endParaRPr lang="ru-RU" sz="1400" b="0" i="0">
                <a:solidFill>
                  <a:srgbClr val="000000"/>
                </a:solidFill>
                <a:latin typeface="Arial"/>
                <a:ea typeface="Arial Unicode MS"/>
                <a:cs typeface="Arial Unicode MS"/>
              </a:endParaRPr>
            </a:p>
          </p:txBody>
        </p:sp>
        <p:sp>
          <p:nvSpPr>
            <p:cNvPr id="39" name="TextBox 38"/>
            <p:cNvSpPr txBox="1"/>
            <p:nvPr/>
          </p:nvSpPr>
          <p:spPr>
            <a:xfrm>
              <a:off x="1620115" y="2624489"/>
              <a:ext cx="2017627" cy="423140"/>
            </a:xfrm>
            <a:prstGeom prst="rect">
              <a:avLst/>
            </a:prstGeom>
            <a:noFill/>
          </p:spPr>
          <p:txBody>
            <a:bodyPr wrap="none">
              <a:spAutoFit/>
            </a:bodyPr>
            <a:lstStyle/>
            <a:p>
              <a:pPr algn="l" defTabSz="914400">
                <a:spcBef>
                  <a:spcPts val="1080"/>
                </a:spcBef>
                <a:spcAft>
                  <a:spcPts val="0"/>
                </a:spcAft>
                <a:buNone/>
              </a:pPr>
              <a:r>
                <a:rPr lang="ru-RU" sz="1800" b="0" i="0" dirty="0" smtClean="0">
                  <a:solidFill>
                    <a:srgbClr val="000000"/>
                  </a:solidFill>
                  <a:latin typeface="Arial"/>
                  <a:ea typeface="Arial Unicode MS"/>
                  <a:cs typeface="Arial Unicode MS"/>
                </a:rPr>
                <a:t>Планирование</a:t>
              </a:r>
              <a:endParaRPr lang="ru-RU" sz="1800" b="0" i="0" dirty="0">
                <a:solidFill>
                  <a:srgbClr val="000000"/>
                </a:solidFill>
                <a:latin typeface="Arial"/>
                <a:ea typeface="Arial Unicode MS"/>
                <a:cs typeface="Arial Unicode MS"/>
              </a:endParaRPr>
            </a:p>
          </p:txBody>
        </p:sp>
        <p:sp>
          <p:nvSpPr>
            <p:cNvPr id="40" name="TextBox 39"/>
            <p:cNvSpPr txBox="1"/>
            <p:nvPr/>
          </p:nvSpPr>
          <p:spPr>
            <a:xfrm>
              <a:off x="5897568" y="4948241"/>
              <a:ext cx="3596319" cy="528925"/>
            </a:xfrm>
            <a:prstGeom prst="rect">
              <a:avLst/>
            </a:prstGeom>
            <a:noFill/>
          </p:spPr>
          <p:txBody>
            <a:bodyPr wrap="none">
              <a:spAutoFit/>
            </a:bodyPr>
            <a:lstStyle/>
            <a:p>
              <a:pPr algn="l" defTabSz="914400">
                <a:spcBef>
                  <a:spcPts val="1920"/>
                </a:spcBef>
                <a:spcAft>
                  <a:spcPts val="0"/>
                </a:spcAft>
                <a:buNone/>
              </a:pPr>
              <a:r>
                <a:rPr lang="ru-RU" sz="2400" b="1" i="0" smtClean="0">
                  <a:solidFill>
                    <a:srgbClr val="F0AB00"/>
                  </a:solidFill>
                  <a:latin typeface="Arial"/>
                  <a:ea typeface="Arial Unicode MS"/>
                  <a:cs typeface="Arial Unicode MS"/>
                </a:rPr>
                <a:t>социальные медиа</a:t>
              </a:r>
              <a:endParaRPr lang="ru-RU" sz="2400" b="1" i="0">
                <a:solidFill>
                  <a:srgbClr val="F0AB00"/>
                </a:solidFill>
                <a:latin typeface="Arial"/>
                <a:ea typeface="Arial Unicode MS"/>
                <a:cs typeface="Arial Unicode MS"/>
              </a:endParaRPr>
            </a:p>
          </p:txBody>
        </p:sp>
        <p:sp>
          <p:nvSpPr>
            <p:cNvPr id="41" name="TextBox 40"/>
            <p:cNvSpPr txBox="1"/>
            <p:nvPr/>
          </p:nvSpPr>
          <p:spPr>
            <a:xfrm>
              <a:off x="4285984" y="1508165"/>
              <a:ext cx="1334139" cy="352617"/>
            </a:xfrm>
            <a:prstGeom prst="rect">
              <a:avLst/>
            </a:prstGeom>
            <a:noFill/>
          </p:spPr>
          <p:txBody>
            <a:bodyPr wrap="none">
              <a:spAutoFit/>
            </a:bodyPr>
            <a:lstStyle/>
            <a:p>
              <a:pPr algn="l" defTabSz="914400">
                <a:spcBef>
                  <a:spcPts val="840"/>
                </a:spcBef>
                <a:spcAft>
                  <a:spcPts val="0"/>
                </a:spcAft>
                <a:buNone/>
              </a:pPr>
              <a:r>
                <a:rPr lang="ru-RU" sz="1400" b="0" i="0" smtClean="0">
                  <a:solidFill>
                    <a:srgbClr val="000000"/>
                  </a:solidFill>
                  <a:latin typeface="Arial"/>
                  <a:ea typeface="Arial Unicode MS"/>
                  <a:cs typeface="Arial Unicode MS"/>
                </a:rPr>
                <a:t>Мобильные</a:t>
              </a:r>
              <a:endParaRPr lang="ru-RU" sz="1400" b="0" i="0">
                <a:solidFill>
                  <a:srgbClr val="000000"/>
                </a:solidFill>
                <a:latin typeface="Arial"/>
                <a:ea typeface="Arial Unicode MS"/>
                <a:cs typeface="Arial Unicode MS"/>
              </a:endParaRPr>
            </a:p>
          </p:txBody>
        </p:sp>
        <p:sp>
          <p:nvSpPr>
            <p:cNvPr id="42" name="TextBox 41"/>
            <p:cNvSpPr txBox="1"/>
            <p:nvPr/>
          </p:nvSpPr>
          <p:spPr>
            <a:xfrm rot="5400000">
              <a:off x="7291413" y="3986410"/>
              <a:ext cx="1818546" cy="596509"/>
            </a:xfrm>
            <a:prstGeom prst="rect">
              <a:avLst/>
            </a:prstGeom>
            <a:noFill/>
          </p:spPr>
          <p:txBody>
            <a:bodyPr wrap="none">
              <a:spAutoFit/>
            </a:bodyPr>
            <a:lstStyle/>
            <a:p>
              <a:pPr algn="l" defTabSz="914400">
                <a:spcBef>
                  <a:spcPts val="720"/>
                </a:spcBef>
                <a:spcAft>
                  <a:spcPts val="0"/>
                </a:spcAft>
                <a:buNone/>
              </a:pPr>
              <a:r>
                <a:rPr lang="ru-RU" sz="1100" b="0" i="0" dirty="0" smtClean="0">
                  <a:solidFill>
                    <a:srgbClr val="000000"/>
                  </a:solidFill>
                  <a:latin typeface="Arial"/>
                  <a:ea typeface="Arial Unicode MS"/>
                  <a:cs typeface="Arial Unicode MS"/>
                </a:rPr>
                <a:t>Мгновенный</a:t>
              </a:r>
            </a:p>
            <a:p>
              <a:pPr algn="l" defTabSz="914400">
                <a:spcBef>
                  <a:spcPts val="720"/>
                </a:spcBef>
                <a:spcAft>
                  <a:spcPts val="0"/>
                </a:spcAft>
                <a:buNone/>
              </a:pPr>
              <a:r>
                <a:rPr lang="ru-RU" sz="1100" b="0" i="0" dirty="0" smtClean="0">
                  <a:solidFill>
                    <a:srgbClr val="000000"/>
                  </a:solidFill>
                  <a:latin typeface="Arial"/>
                  <a:ea typeface="Arial Unicode MS"/>
                  <a:cs typeface="Arial Unicode MS"/>
                </a:rPr>
                <a:t> обмен сообщениями</a:t>
              </a:r>
              <a:endParaRPr lang="ru-RU" sz="1100" b="0" i="0" dirty="0">
                <a:solidFill>
                  <a:srgbClr val="000000"/>
                </a:solidFill>
                <a:latin typeface="Arial"/>
                <a:ea typeface="Arial Unicode MS"/>
                <a:cs typeface="Arial Unicode MS"/>
              </a:endParaRPr>
            </a:p>
          </p:txBody>
        </p:sp>
      </p:gr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gray">
          <a:xfrm>
            <a:off x="5467350" y="2961737"/>
            <a:ext cx="3143250" cy="310101"/>
          </a:xfrm>
          <a:prstGeom prst="rect">
            <a:avLst/>
          </a:prstGeom>
          <a:solidFill>
            <a:srgbClr val="FFFF99">
              <a:alpha val="72000"/>
            </a:srgb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sz="1600" b="0" i="0" u="none" strike="noStrike" kern="0" cap="none" spc="0" normalizeH="0" baseline="0">
              <a:ln>
                <a:noFill/>
              </a:ln>
              <a:effectLst/>
              <a:uLnTx/>
              <a:uFillTx/>
              <a:ea typeface="Arial Unicode MS" pitchFamily="34" charset="-128"/>
              <a:cs typeface="Arial Unicode MS" pitchFamily="34" charset="-128"/>
            </a:endParaRPr>
          </a:p>
        </p:txBody>
      </p:sp>
      <p:sp>
        <p:nvSpPr>
          <p:cNvPr id="8" name="Rectangle 7"/>
          <p:cNvSpPr/>
          <p:nvPr/>
        </p:nvSpPr>
        <p:spPr bwMode="gray">
          <a:xfrm>
            <a:off x="4652501" y="3838172"/>
            <a:ext cx="1324554" cy="297073"/>
          </a:xfrm>
          <a:prstGeom prst="rect">
            <a:avLst/>
          </a:prstGeom>
          <a:solidFill>
            <a:srgbClr val="FFFF99">
              <a:alpha val="72000"/>
            </a:srgb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sz="1600" b="0" i="0" u="none" strike="noStrike" kern="0" cap="none" spc="0" normalizeH="0" baseline="0">
              <a:ln>
                <a:noFill/>
              </a:ln>
              <a:effectLst/>
              <a:uLnTx/>
              <a:uFillTx/>
              <a:ea typeface="Arial Unicode MS" pitchFamily="34" charset="-128"/>
              <a:cs typeface="Arial Unicode MS" pitchFamily="34" charset="-128"/>
            </a:endParaRPr>
          </a:p>
        </p:txBody>
      </p:sp>
      <p:sp>
        <p:nvSpPr>
          <p:cNvPr id="9" name="Rectangle 8"/>
          <p:cNvSpPr/>
          <p:nvPr/>
        </p:nvSpPr>
        <p:spPr bwMode="gray">
          <a:xfrm>
            <a:off x="3862015" y="3288413"/>
            <a:ext cx="4642223" cy="310101"/>
          </a:xfrm>
          <a:prstGeom prst="rect">
            <a:avLst/>
          </a:prstGeom>
          <a:solidFill>
            <a:srgbClr val="FFFF99">
              <a:alpha val="72000"/>
            </a:srgbClr>
          </a:soli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ru-RU" sz="1600" b="0" i="0" u="none" strike="noStrike" kern="0" cap="none" spc="0" normalizeH="0" baseline="0">
              <a:ln>
                <a:noFill/>
              </a:ln>
              <a:effectLst/>
              <a:uLnTx/>
              <a:uFillTx/>
              <a:ea typeface="Arial Unicode MS" pitchFamily="34" charset="-128"/>
              <a:cs typeface="Arial Unicode MS" pitchFamily="34" charset="-128"/>
            </a:endParaRPr>
          </a:p>
        </p:txBody>
      </p:sp>
      <p:sp>
        <p:nvSpPr>
          <p:cNvPr id="17410" name="Title 1"/>
          <p:cNvSpPr>
            <a:spLocks noGrp="1"/>
          </p:cNvSpPr>
          <p:nvPr>
            <p:ph type="title"/>
          </p:nvPr>
        </p:nvSpPr>
        <p:spPr/>
        <p:txBody>
          <a:bodyPr/>
          <a:lstStyle/>
          <a:p>
            <a:pPr algn="l" defTabSz="914400">
              <a:spcBef>
                <a:spcPts val="0"/>
              </a:spcBef>
              <a:buNone/>
            </a:pPr>
            <a:r>
              <a:rPr lang="ru-RU" sz="2400" b="1" i="0" smtClean="0">
                <a:solidFill>
                  <a:srgbClr val="666666"/>
                </a:solidFill>
                <a:latin typeface="Arial"/>
                <a:ea typeface="+mj-ea"/>
                <a:cs typeface="+mj-cs"/>
              </a:rPr>
              <a:t>Вычисления в памяти</a:t>
            </a:r>
            <a:endParaRPr lang="ru-RU" sz="2400" b="1" i="0">
              <a:solidFill>
                <a:srgbClr val="666666"/>
              </a:solidFill>
              <a:latin typeface="Arial"/>
              <a:ea typeface="+mj-ea"/>
              <a:cs typeface="+mj-cs"/>
            </a:endParaRPr>
          </a:p>
        </p:txBody>
      </p:sp>
      <p:sp>
        <p:nvSpPr>
          <p:cNvPr id="13315" name="Content Placeholder 2"/>
          <p:cNvSpPr>
            <a:spLocks noGrp="1"/>
          </p:cNvSpPr>
          <p:nvPr>
            <p:ph type="body" sz="quarter" idx="4294967295"/>
          </p:nvPr>
        </p:nvSpPr>
        <p:spPr>
          <a:xfrm>
            <a:off x="3540125" y="2287790"/>
            <a:ext cx="5308600" cy="2579485"/>
          </a:xfrm>
          <a:prstGeom prst="rect">
            <a:avLst/>
          </a:prstGeom>
          <a:noFill/>
          <a:ln>
            <a:noFill/>
          </a:ln>
          <a:effectLst>
            <a:softEdge rad="635000"/>
          </a:effectLst>
        </p:spPr>
        <p:txBody>
          <a:bodyPr>
            <a:noAutofit/>
          </a:bodyPr>
          <a:lstStyle/>
          <a:p>
            <a:pPr marL="0" indent="0" algn="ctr" defTabSz="914400">
              <a:spcBef>
                <a:spcPts val="600"/>
              </a:spcBef>
              <a:buNone/>
            </a:pPr>
            <a:r>
              <a:rPr lang="ru-RU" sz="2000" b="1" i="0" dirty="0" smtClean="0">
                <a:solidFill>
                  <a:srgbClr val="000000">
                    <a:lumMod val="75000"/>
                    <a:lumOff val="25000"/>
                  </a:srgbClr>
                </a:solidFill>
                <a:latin typeface="Arial"/>
                <a:ea typeface="+mn-ea"/>
                <a:cs typeface="+mn-cs"/>
              </a:rPr>
              <a:t>Вычисления в памяти</a:t>
            </a:r>
          </a:p>
          <a:p>
            <a:pPr marL="0" indent="0" algn="ctr" defTabSz="914400">
              <a:spcBef>
                <a:spcPts val="1200"/>
              </a:spcBef>
              <a:buNone/>
            </a:pPr>
            <a:r>
              <a:rPr lang="ru-RU" sz="1800" b="1" i="0" dirty="0" smtClean="0">
                <a:solidFill>
                  <a:srgbClr val="000000">
                    <a:lumMod val="75000"/>
                    <a:lumOff val="25000"/>
                  </a:srgbClr>
                </a:solidFill>
                <a:latin typeface="Arial"/>
                <a:ea typeface="+mn-ea"/>
                <a:cs typeface="+mn-cs"/>
              </a:rPr>
              <a:t>Эта технология дает возможность обрабатывать </a:t>
            </a:r>
            <a:r>
              <a:rPr lang="ru-RU" dirty="0" smtClean="0">
                <a:solidFill>
                  <a:srgbClr val="000000">
                    <a:lumMod val="75000"/>
                    <a:lumOff val="25000"/>
                  </a:srgbClr>
                </a:solidFill>
                <a:latin typeface="Arial"/>
              </a:rPr>
              <a:t>огромные объемы данных </a:t>
            </a:r>
            <a:r>
              <a:rPr lang="ru-RU" sz="1800" b="1" i="0" dirty="0" smtClean="0">
                <a:solidFill>
                  <a:srgbClr val="000000">
                    <a:lumMod val="75000"/>
                    <a:lumOff val="25000"/>
                  </a:srgbClr>
                </a:solidFill>
                <a:latin typeface="Arial"/>
                <a:ea typeface="+mn-ea"/>
                <a:cs typeface="+mn-cs"/>
              </a:rPr>
              <a:t/>
            </a:r>
            <a:br>
              <a:rPr lang="ru-RU" sz="1800" b="1" i="0" dirty="0" smtClean="0">
                <a:solidFill>
                  <a:srgbClr val="000000">
                    <a:lumMod val="75000"/>
                    <a:lumOff val="25000"/>
                  </a:srgbClr>
                </a:solidFill>
                <a:latin typeface="Arial"/>
                <a:ea typeface="+mn-ea"/>
                <a:cs typeface="+mn-cs"/>
              </a:rPr>
            </a:br>
            <a:r>
              <a:rPr lang="ru-RU" sz="1800" b="1" i="0" dirty="0" smtClean="0">
                <a:solidFill>
                  <a:srgbClr val="000000">
                    <a:lumMod val="75000"/>
                    <a:lumOff val="25000"/>
                  </a:srgbClr>
                </a:solidFill>
                <a:latin typeface="Arial"/>
                <a:ea typeface="+mn-ea"/>
                <a:cs typeface="+mn-cs"/>
              </a:rPr>
              <a:t>в режиме реального времени, </a:t>
            </a:r>
            <a:br>
              <a:rPr lang="ru-RU" sz="1800" b="1" i="0" dirty="0" smtClean="0">
                <a:solidFill>
                  <a:srgbClr val="000000">
                    <a:lumMod val="75000"/>
                    <a:lumOff val="25000"/>
                  </a:srgbClr>
                </a:solidFill>
                <a:latin typeface="Arial"/>
                <a:ea typeface="+mn-ea"/>
                <a:cs typeface="+mn-cs"/>
              </a:rPr>
            </a:br>
            <a:r>
              <a:rPr lang="ru-RU" sz="1800" b="1" i="0" dirty="0" smtClean="0">
                <a:solidFill>
                  <a:srgbClr val="000000">
                    <a:lumMod val="75000"/>
                    <a:lumOff val="25000"/>
                  </a:srgbClr>
                </a:solidFill>
                <a:latin typeface="Arial"/>
                <a:ea typeface="+mn-ea"/>
                <a:cs typeface="+mn-cs"/>
              </a:rPr>
              <a:t>используя оперативную память сервера, </a:t>
            </a:r>
            <a:br>
              <a:rPr lang="ru-RU" sz="1800" b="1" i="0" dirty="0" smtClean="0">
                <a:solidFill>
                  <a:srgbClr val="000000">
                    <a:lumMod val="75000"/>
                    <a:lumOff val="25000"/>
                  </a:srgbClr>
                </a:solidFill>
                <a:latin typeface="Arial"/>
                <a:ea typeface="+mn-ea"/>
                <a:cs typeface="+mn-cs"/>
              </a:rPr>
            </a:br>
            <a:r>
              <a:rPr lang="ru-RU" sz="1800" b="1" i="0" dirty="0" smtClean="0">
                <a:solidFill>
                  <a:srgbClr val="000000">
                    <a:lumMod val="75000"/>
                    <a:lumOff val="25000"/>
                  </a:srgbClr>
                </a:solidFill>
                <a:latin typeface="Arial"/>
                <a:ea typeface="+mn-ea"/>
                <a:cs typeface="+mn-cs"/>
              </a:rPr>
              <a:t> чтобы мгновенно выводить результаты </a:t>
            </a:r>
            <a:br>
              <a:rPr lang="ru-RU" sz="1800" b="1" i="0" dirty="0" smtClean="0">
                <a:solidFill>
                  <a:srgbClr val="000000">
                    <a:lumMod val="75000"/>
                    <a:lumOff val="25000"/>
                  </a:srgbClr>
                </a:solidFill>
                <a:latin typeface="Arial"/>
                <a:ea typeface="+mn-ea"/>
                <a:cs typeface="+mn-cs"/>
              </a:rPr>
            </a:br>
            <a:r>
              <a:rPr lang="ru-RU" sz="1800" b="1" i="0" dirty="0" smtClean="0">
                <a:solidFill>
                  <a:srgbClr val="000000">
                    <a:lumMod val="75000"/>
                    <a:lumOff val="25000"/>
                  </a:srgbClr>
                </a:solidFill>
                <a:latin typeface="Arial"/>
                <a:ea typeface="+mn-ea"/>
                <a:cs typeface="+mn-cs"/>
              </a:rPr>
              <a:t>транзакций и аналитику </a:t>
            </a:r>
            <a:endParaRPr lang="ru-RU" sz="1800" b="1" i="0" dirty="0">
              <a:solidFill>
                <a:srgbClr val="000000">
                  <a:lumMod val="75000"/>
                  <a:lumOff val="25000"/>
                </a:srgbClr>
              </a:solidFill>
              <a:latin typeface="Arial"/>
              <a:ea typeface="+mn-ea"/>
              <a:cs typeface="+mn-cs"/>
            </a:endParaRPr>
          </a:p>
        </p:txBody>
      </p:sp>
      <p:pic>
        <p:nvPicPr>
          <p:cNvPr id="5" name="Picture 3" descr="explorer overview5.JPG"/>
          <p:cNvPicPr>
            <a:picLocks noChangeAspect="1"/>
          </p:cNvPicPr>
          <p:nvPr/>
        </p:nvPicPr>
        <p:blipFill>
          <a:blip r:embed="rId3" cstate="print"/>
          <a:srcRect l="28080" t="7928" r="19129" b="4098"/>
          <a:stretch>
            <a:fillRect/>
          </a:stretch>
        </p:blipFill>
        <p:spPr bwMode="auto">
          <a:xfrm>
            <a:off x="254000" y="2178050"/>
            <a:ext cx="2916332" cy="2774950"/>
          </a:xfrm>
          <a:prstGeom prst="rect">
            <a:avLst/>
          </a:prstGeom>
          <a:noFill/>
          <a:ln w="28575">
            <a:solidFill>
              <a:schemeClr val="bg1"/>
            </a:solidFill>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defTabSz="914400">
              <a:spcBef>
                <a:spcPts val="0"/>
              </a:spcBef>
              <a:buNone/>
            </a:pPr>
            <a:r>
              <a:rPr lang="ru-RU" sz="2400" b="1" i="0" dirty="0" smtClean="0">
                <a:solidFill>
                  <a:srgbClr val="666666"/>
                </a:solidFill>
                <a:latin typeface="Arial"/>
                <a:ea typeface="+mj-ea"/>
                <a:cs typeface="+mj-cs"/>
              </a:rPr>
              <a:t>Что такое вычисления в памяти?</a:t>
            </a:r>
            <a:endParaRPr lang="ru-RU" sz="2400" b="1" i="0" dirty="0">
              <a:solidFill>
                <a:srgbClr val="666666"/>
              </a:solidFill>
              <a:latin typeface="Arial"/>
              <a:ea typeface="+mj-ea"/>
              <a:cs typeface="+mj-cs"/>
            </a:endParaRPr>
          </a:p>
        </p:txBody>
      </p:sp>
      <p:sp>
        <p:nvSpPr>
          <p:cNvPr id="4" name="Text Placeholder 3"/>
          <p:cNvSpPr>
            <a:spLocks noGrp="1"/>
          </p:cNvSpPr>
          <p:nvPr>
            <p:ph type="body" sz="quarter" idx="10"/>
          </p:nvPr>
        </p:nvSpPr>
        <p:spPr>
          <a:xfrm>
            <a:off x="3635896" y="2420887"/>
            <a:ext cx="5182817" cy="3634225"/>
          </a:xfrm>
        </p:spPr>
        <p:txBody>
          <a:bodyPr/>
          <a:lstStyle/>
          <a:p>
            <a:pPr marL="0" indent="0" algn="l" defTabSz="914400">
              <a:spcBef>
                <a:spcPts val="1620"/>
              </a:spcBef>
              <a:buNone/>
            </a:pPr>
            <a:r>
              <a:rPr lang="ru-RU" sz="1600" b="1" i="0" dirty="0" smtClean="0">
                <a:solidFill>
                  <a:srgbClr val="000000"/>
                </a:solidFill>
                <a:latin typeface="Arial"/>
                <a:ea typeface="Arial Unicode MS"/>
                <a:cs typeface="Arial Unicode MS"/>
              </a:rPr>
              <a:t>Мгновенный ответ на любой вопрос</a:t>
            </a:r>
          </a:p>
          <a:p>
            <a:pPr lvl="1">
              <a:buNone/>
            </a:pPr>
            <a:r>
              <a:rPr lang="ru-RU" sz="1600" b="0" i="0" dirty="0" smtClean="0">
                <a:solidFill>
                  <a:srgbClr val="000000"/>
                </a:solidFill>
                <a:ea typeface="Arial Unicode MS"/>
                <a:cs typeface="Arial Unicode MS"/>
              </a:rPr>
              <a:t>Аналитика генерируется в сотни раз быстрее</a:t>
            </a:r>
          </a:p>
          <a:p>
            <a:pPr marL="0" indent="0" algn="l" defTabSz="914400">
              <a:spcBef>
                <a:spcPts val="1620"/>
              </a:spcBef>
              <a:buNone/>
            </a:pPr>
            <a:r>
              <a:rPr lang="ru-RU" sz="1600" b="1" i="0" dirty="0" smtClean="0">
                <a:solidFill>
                  <a:srgbClr val="000000"/>
                </a:solidFill>
                <a:latin typeface="Arial"/>
                <a:ea typeface="Arial Unicode MS"/>
                <a:cs typeface="Arial Unicode MS"/>
              </a:rPr>
              <a:t>Доступ к полной и актуальной информации</a:t>
            </a:r>
          </a:p>
          <a:p>
            <a:pPr lvl="1">
              <a:buNone/>
            </a:pPr>
            <a:r>
              <a:rPr lang="ru-RU" sz="1600" b="0" i="0" dirty="0" smtClean="0">
                <a:solidFill>
                  <a:srgbClr val="000000"/>
                </a:solidFill>
                <a:ea typeface="Arial Unicode MS"/>
                <a:cs typeface="Arial Unicode MS"/>
              </a:rPr>
              <a:t>Доступ к транзакционным данным в режиме</a:t>
            </a:r>
          </a:p>
          <a:p>
            <a:pPr lvl="1">
              <a:buNone/>
            </a:pPr>
            <a:r>
              <a:rPr lang="ru-RU" sz="1600" b="0" i="0" dirty="0" smtClean="0">
                <a:solidFill>
                  <a:srgbClr val="000000"/>
                </a:solidFill>
                <a:ea typeface="Arial Unicode MS"/>
                <a:cs typeface="Arial Unicode MS"/>
              </a:rPr>
              <a:t>реального времени </a:t>
            </a:r>
          </a:p>
          <a:p>
            <a:pPr marL="0" indent="0" algn="l" defTabSz="914400">
              <a:spcBef>
                <a:spcPts val="1620"/>
              </a:spcBef>
              <a:buNone/>
            </a:pPr>
            <a:r>
              <a:rPr lang="ru-RU" sz="1600" b="1" i="0" dirty="0" smtClean="0">
                <a:solidFill>
                  <a:srgbClr val="000000"/>
                </a:solidFill>
                <a:latin typeface="Arial"/>
                <a:ea typeface="Arial Unicode MS"/>
                <a:cs typeface="Arial Unicode MS"/>
              </a:rPr>
              <a:t>Более углубленная информация</a:t>
            </a:r>
          </a:p>
          <a:p>
            <a:pPr lvl="1">
              <a:buNone/>
            </a:pPr>
            <a:r>
              <a:rPr lang="ru-RU" sz="1600" b="0" i="0" dirty="0" smtClean="0">
                <a:solidFill>
                  <a:srgbClr val="000000"/>
                </a:solidFill>
                <a:ea typeface="Arial Unicode MS"/>
                <a:cs typeface="Arial Unicode MS"/>
              </a:rPr>
              <a:t>Отпадает необходимость в агрегировании для выполнения запроса к детализированным данным</a:t>
            </a:r>
          </a:p>
          <a:p>
            <a:pPr marL="0" indent="0" algn="l" defTabSz="914400">
              <a:spcBef>
                <a:spcPts val="1620"/>
              </a:spcBef>
              <a:buNone/>
            </a:pPr>
            <a:r>
              <a:rPr lang="ru-RU" sz="1600" b="1" i="0" dirty="0" smtClean="0">
                <a:solidFill>
                  <a:srgbClr val="000000"/>
                </a:solidFill>
                <a:latin typeface="Arial"/>
                <a:ea typeface="Arial Unicode MS"/>
                <a:cs typeface="Arial Unicode MS"/>
              </a:rPr>
              <a:t>Управление большими объемами данных </a:t>
            </a:r>
            <a:r>
              <a:rPr lang="en-US" sz="1600" b="1" i="0" dirty="0" smtClean="0">
                <a:solidFill>
                  <a:srgbClr val="000000"/>
                </a:solidFill>
                <a:latin typeface="Arial"/>
                <a:ea typeface="Arial Unicode MS"/>
                <a:cs typeface="Arial Unicode MS"/>
              </a:rPr>
              <a:t/>
            </a:r>
            <a:br>
              <a:rPr lang="en-US" sz="1600" b="1" i="0" dirty="0" smtClean="0">
                <a:solidFill>
                  <a:srgbClr val="000000"/>
                </a:solidFill>
                <a:latin typeface="Arial"/>
                <a:ea typeface="Arial Unicode MS"/>
                <a:cs typeface="Arial Unicode MS"/>
              </a:rPr>
            </a:br>
            <a:r>
              <a:rPr lang="ru-RU" sz="1600" b="1" i="0" dirty="0" smtClean="0">
                <a:solidFill>
                  <a:srgbClr val="000000"/>
                </a:solidFill>
                <a:latin typeface="Arial"/>
                <a:ea typeface="Arial Unicode MS"/>
                <a:cs typeface="Arial Unicode MS"/>
              </a:rPr>
              <a:t>с наименьшими затратами</a:t>
            </a:r>
          </a:p>
          <a:p>
            <a:pPr lvl="1">
              <a:buNone/>
            </a:pPr>
            <a:r>
              <a:rPr lang="ru-RU" sz="1600" b="0" i="0" dirty="0" smtClean="0">
                <a:solidFill>
                  <a:srgbClr val="000000"/>
                </a:solidFill>
                <a:ea typeface="Arial Unicode MS"/>
                <a:cs typeface="Arial Unicode MS"/>
              </a:rPr>
              <a:t>Инновации в сфере аппаратного обеспечения</a:t>
            </a:r>
            <a:endParaRPr lang="ru-RU" sz="1600" b="0" i="0" dirty="0">
              <a:solidFill>
                <a:srgbClr val="000000"/>
              </a:solidFill>
              <a:ea typeface="Arial Unicode MS"/>
              <a:cs typeface="Arial Unicode MS"/>
            </a:endParaRPr>
          </a:p>
        </p:txBody>
      </p:sp>
      <p:sp>
        <p:nvSpPr>
          <p:cNvPr id="6" name="Text Placeholder 3"/>
          <p:cNvSpPr txBox="1">
            <a:spLocks/>
          </p:cNvSpPr>
          <p:nvPr/>
        </p:nvSpPr>
        <p:spPr bwMode="gray">
          <a:xfrm>
            <a:off x="17237" y="3378429"/>
            <a:ext cx="1369392" cy="366424"/>
          </a:xfrm>
          <a:prstGeom prst="rect">
            <a:avLst/>
          </a:prstGeom>
          <a:noFill/>
        </p:spPr>
        <p:txBody>
          <a:bodyPr vert="horz" wrap="none" lIns="90000" tIns="90000" rIns="90000" bIns="90000" rtlCol="0" anchor="ctr" anchorCtr="0">
            <a:spAutoFit/>
          </a:bodyPr>
          <a:lstStyle/>
          <a:p>
            <a:pPr marL="0" marR="0" indent="0" algn="ctr" defTabSz="914400">
              <a:lnSpc>
                <a:spcPct val="100000"/>
              </a:lnSpc>
              <a:spcBef>
                <a:spcPts val="1620"/>
              </a:spcBef>
              <a:spcAft>
                <a:spcPts val="0"/>
              </a:spcAft>
              <a:buNone/>
            </a:pPr>
            <a:r>
              <a:rPr lang="ru-RU" sz="1200" b="0" i="0" u="none" strike="noStrike" cap="none" spc="0" baseline="0" dirty="0" smtClean="0">
                <a:solidFill>
                  <a:srgbClr val="FFFFFF">
                    <a:lumMod val="50000"/>
                  </a:srgbClr>
                </a:solidFill>
                <a:effectLst/>
                <a:latin typeface="Arial"/>
                <a:ea typeface="+mn-ea"/>
                <a:cs typeface="+mn-cs"/>
              </a:rPr>
              <a:t>Быстродействие</a:t>
            </a:r>
            <a:endParaRPr lang="ru-RU" sz="1200" b="0" i="0" u="none" strike="noStrike" cap="none" spc="0" baseline="0" dirty="0">
              <a:solidFill>
                <a:srgbClr val="FFFFFF">
                  <a:lumMod val="50000"/>
                </a:srgbClr>
              </a:solidFill>
              <a:effectLst/>
              <a:latin typeface="Arial"/>
              <a:ea typeface="+mn-ea"/>
              <a:cs typeface="+mn-cs"/>
            </a:endParaRPr>
          </a:p>
        </p:txBody>
      </p:sp>
      <p:sp>
        <p:nvSpPr>
          <p:cNvPr id="7" name="Text Placeholder 5"/>
          <p:cNvSpPr txBox="1">
            <a:spLocks/>
          </p:cNvSpPr>
          <p:nvPr/>
        </p:nvSpPr>
        <p:spPr bwMode="gray">
          <a:xfrm>
            <a:off x="2371693" y="2893585"/>
            <a:ext cx="838989" cy="366424"/>
          </a:xfrm>
          <a:prstGeom prst="rect">
            <a:avLst/>
          </a:prstGeom>
          <a:noFill/>
          <a:ln w="9525">
            <a:noFill/>
            <a:miter lim="800000"/>
            <a:headEnd/>
            <a:tailEnd/>
          </a:ln>
        </p:spPr>
        <p:txBody>
          <a:bodyPr vert="horz" wrap="none" lIns="90000" tIns="90000" rIns="90000" bIns="90000" numCol="1" rtlCol="0" anchor="ctr" anchorCtr="0" compatLnSpc="1">
            <a:prstTxWarp prst="textNoShape">
              <a:avLst/>
            </a:prstTxWarp>
            <a:spAutoFit/>
          </a:bodyPr>
          <a:lstStyle/>
          <a:p>
            <a:pPr marL="0" marR="0" indent="0" algn="ctr" defTabSz="914400">
              <a:lnSpc>
                <a:spcPct val="100000"/>
              </a:lnSpc>
              <a:spcBef>
                <a:spcPts val="1620"/>
              </a:spcBef>
              <a:spcAft>
                <a:spcPts val="0"/>
              </a:spcAft>
              <a:buNone/>
            </a:pPr>
            <a:r>
              <a:rPr lang="ru-RU" sz="1200" b="0" i="0" u="none" strike="noStrike" cap="none" spc="0" baseline="0" smtClean="0">
                <a:solidFill>
                  <a:srgbClr val="FFFFFF">
                    <a:lumMod val="50000"/>
                  </a:srgbClr>
                </a:solidFill>
                <a:effectLst/>
                <a:latin typeface="Arial"/>
                <a:ea typeface="+mn-ea"/>
                <a:cs typeface="+mn-cs"/>
              </a:rPr>
              <a:t>Масштаб</a:t>
            </a:r>
            <a:endParaRPr lang="ru-RU" sz="1200" b="0" i="0" u="none" strike="noStrike" cap="none" spc="0" baseline="0">
              <a:solidFill>
                <a:srgbClr val="FFFFFF">
                  <a:lumMod val="50000"/>
                </a:srgbClr>
              </a:solidFill>
              <a:effectLst/>
              <a:latin typeface="Arial"/>
              <a:ea typeface="+mn-ea"/>
              <a:cs typeface="+mn-cs"/>
            </a:endParaRPr>
          </a:p>
        </p:txBody>
      </p:sp>
      <p:sp>
        <p:nvSpPr>
          <p:cNvPr id="8" name="Text Placeholder 15"/>
          <p:cNvSpPr txBox="1">
            <a:spLocks/>
          </p:cNvSpPr>
          <p:nvPr/>
        </p:nvSpPr>
        <p:spPr bwMode="gray">
          <a:xfrm>
            <a:off x="1702085" y="4466001"/>
            <a:ext cx="812828" cy="366424"/>
          </a:xfrm>
          <a:prstGeom prst="rect">
            <a:avLst/>
          </a:prstGeom>
          <a:noFill/>
          <a:ln w="9525">
            <a:noFill/>
            <a:miter lim="800000"/>
            <a:headEnd/>
            <a:tailEnd/>
          </a:ln>
        </p:spPr>
        <p:txBody>
          <a:bodyPr vert="horz" wrap="none" lIns="90000" tIns="90000" rIns="90000" bIns="90000" numCol="1" rtlCol="0" anchor="ctr" anchorCtr="0" compatLnSpc="1">
            <a:prstTxWarp prst="textNoShape">
              <a:avLst/>
            </a:prstTxWarp>
            <a:spAutoFit/>
          </a:bodyPr>
          <a:lstStyle/>
          <a:p>
            <a:pPr marL="0" marR="0" indent="0" algn="ctr" defTabSz="914400">
              <a:lnSpc>
                <a:spcPct val="100000"/>
              </a:lnSpc>
              <a:spcBef>
                <a:spcPts val="1620"/>
              </a:spcBef>
              <a:spcAft>
                <a:spcPts val="0"/>
              </a:spcAft>
              <a:buNone/>
            </a:pPr>
            <a:r>
              <a:rPr lang="ru-RU" sz="1200" b="0" i="0" u="none" strike="noStrike" cap="none" spc="0" baseline="0" smtClean="0">
                <a:solidFill>
                  <a:srgbClr val="FFFFFF">
                    <a:lumMod val="50000"/>
                  </a:srgbClr>
                </a:solidFill>
                <a:effectLst/>
                <a:latin typeface="Arial"/>
                <a:ea typeface="+mn-ea"/>
                <a:cs typeface="+mn-cs"/>
              </a:rPr>
              <a:t>Гибкость</a:t>
            </a:r>
            <a:endParaRPr lang="ru-RU" sz="1200" b="0" i="0" u="none" strike="noStrike" cap="none" spc="0" baseline="0">
              <a:solidFill>
                <a:srgbClr val="FFFFFF">
                  <a:lumMod val="50000"/>
                </a:srgbClr>
              </a:solidFill>
              <a:effectLst/>
              <a:latin typeface="Arial"/>
              <a:ea typeface="+mn-ea"/>
              <a:cs typeface="+mn-cs"/>
            </a:endParaRPr>
          </a:p>
        </p:txBody>
      </p:sp>
      <p:sp>
        <p:nvSpPr>
          <p:cNvPr id="9" name="Arc 8"/>
          <p:cNvSpPr/>
          <p:nvPr/>
        </p:nvSpPr>
        <p:spPr>
          <a:xfrm>
            <a:off x="825689" y="2499440"/>
            <a:ext cx="2125837" cy="2187616"/>
          </a:xfrm>
          <a:prstGeom prst="arc">
            <a:avLst>
              <a:gd name="adj1" fmla="val 11544266"/>
              <a:gd name="adj2" fmla="val 18824952"/>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solidFill>
                <a:schemeClr val="bg1">
                  <a:lumMod val="50000"/>
                </a:schemeClr>
              </a:solidFill>
            </a:endParaRPr>
          </a:p>
        </p:txBody>
      </p:sp>
      <p:sp>
        <p:nvSpPr>
          <p:cNvPr id="10" name="Arc 9"/>
          <p:cNvSpPr/>
          <p:nvPr/>
        </p:nvSpPr>
        <p:spPr>
          <a:xfrm>
            <a:off x="825689" y="2499444"/>
            <a:ext cx="2125837" cy="2187616"/>
          </a:xfrm>
          <a:prstGeom prst="arc">
            <a:avLst>
              <a:gd name="adj1" fmla="val 20744109"/>
              <a:gd name="adj2" fmla="val 3396098"/>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sp>
        <p:nvSpPr>
          <p:cNvPr id="11" name="Arc 10"/>
          <p:cNvSpPr/>
          <p:nvPr/>
        </p:nvSpPr>
        <p:spPr>
          <a:xfrm>
            <a:off x="825689" y="2492896"/>
            <a:ext cx="2125837" cy="2187616"/>
          </a:xfrm>
          <a:prstGeom prst="arc">
            <a:avLst>
              <a:gd name="adj1" fmla="val 6627012"/>
              <a:gd name="adj2" fmla="val 10356080"/>
            </a:avLst>
          </a:prstGeom>
          <a:ln w="7620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sz="1200"/>
          </a:p>
        </p:txBody>
      </p:sp>
      <p:grpSp>
        <p:nvGrpSpPr>
          <p:cNvPr id="2" name="Group 42"/>
          <p:cNvGrpSpPr/>
          <p:nvPr/>
        </p:nvGrpSpPr>
        <p:grpSpPr>
          <a:xfrm rot="2700000">
            <a:off x="1428134" y="3129179"/>
            <a:ext cx="1002111" cy="973811"/>
            <a:chOff x="4462585" y="1539527"/>
            <a:chExt cx="1195753" cy="1195753"/>
          </a:xfrm>
          <a:effectLst>
            <a:outerShdw blurRad="76200" dir="18900000" sy="23000" kx="-1200000" algn="bl" rotWithShape="0">
              <a:prstClr val="black">
                <a:alpha val="20000"/>
              </a:prstClr>
            </a:outerShdw>
          </a:effectLst>
        </p:grpSpPr>
        <p:grpSp>
          <p:nvGrpSpPr>
            <p:cNvPr id="5" name="Group 29"/>
            <p:cNvGrpSpPr/>
            <p:nvPr/>
          </p:nvGrpSpPr>
          <p:grpSpPr>
            <a:xfrm>
              <a:off x="4462585" y="1737487"/>
              <a:ext cx="1195753" cy="799734"/>
              <a:chOff x="4462585" y="1570892"/>
              <a:chExt cx="1195753" cy="799734"/>
            </a:xfrm>
          </p:grpSpPr>
          <p:cxnSp>
            <p:nvCxnSpPr>
              <p:cNvPr id="27" name="Straight Connector 26"/>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oup 30"/>
            <p:cNvGrpSpPr/>
            <p:nvPr/>
          </p:nvGrpSpPr>
          <p:grpSpPr>
            <a:xfrm rot="16200000">
              <a:off x="4462635" y="1737537"/>
              <a:ext cx="1195753" cy="799734"/>
              <a:chOff x="4462585" y="1570892"/>
              <a:chExt cx="1195753" cy="799734"/>
            </a:xfrm>
          </p:grpSpPr>
          <p:cxnSp>
            <p:nvCxnSpPr>
              <p:cNvPr id="16" name="Straight Connector 15"/>
              <p:cNvCxnSpPr/>
              <p:nvPr/>
            </p:nvCxnSpPr>
            <p:spPr>
              <a:xfrm>
                <a:off x="4462585" y="1570892"/>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462585" y="1650865"/>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462585" y="1730838"/>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62585" y="1810811"/>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462585" y="1890784"/>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62585" y="1970757"/>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62585" y="2050730"/>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462585" y="2130703"/>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462585" y="221067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62585" y="2290649"/>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462585" y="2370626"/>
                <a:ext cx="1195753" cy="0"/>
              </a:xfrm>
              <a:prstGeom prst="line">
                <a:avLst/>
              </a:prstGeom>
              <a:ln w="2857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15" name="Rectangle 14"/>
            <p:cNvSpPr/>
            <p:nvPr/>
          </p:nvSpPr>
          <p:spPr bwMode="gray">
            <a:xfrm>
              <a:off x="4572488" y="1649381"/>
              <a:ext cx="975946" cy="975946"/>
            </a:xfrm>
            <a:prstGeom prst="rect">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path path="circle">
                <a:fillToRect l="100000" t="100000"/>
              </a:path>
              <a:tileRect r="-100000" b="-100000"/>
            </a:gradFill>
            <a:ln w="9525" algn="ctr">
              <a:noFill/>
              <a:miter lim="800000"/>
              <a:headEnd/>
              <a:tailEnd/>
            </a:ln>
            <a:effectLst/>
          </p:spPr>
          <p:txBody>
            <a:bodyPr lIns="90000" tIns="72000" rIns="90000" bIns="72000" rtlCol="0" anchor="ctr"/>
            <a:lstStyle/>
            <a:p>
              <a:pPr marR="0" algn="ctr" defTabSz="914400">
                <a:lnSpc>
                  <a:spcPct val="100000"/>
                </a:lnSpc>
                <a:spcBef>
                  <a:spcPts val="480"/>
                </a:spcBef>
                <a:spcAft>
                  <a:spcPts val="0"/>
                </a:spcAft>
                <a:buNone/>
              </a:pPr>
              <a:r>
                <a:rPr lang="ru-RU" sz="800" b="0" i="0" smtClean="0">
                  <a:solidFill>
                    <a:srgbClr val="FFFFFF">
                      <a:lumMod val="95000"/>
                    </a:srgbClr>
                  </a:solidFill>
                  <a:latin typeface="Arial"/>
                  <a:ea typeface="Arial Unicode MS"/>
                  <a:cs typeface="Arial Unicode MS"/>
                </a:rPr>
                <a:t>HANA</a:t>
              </a:r>
              <a:endParaRPr lang="ru-RU" sz="800" b="0" i="0">
                <a:solidFill>
                  <a:srgbClr val="FFFFFF">
                    <a:lumMod val="95000"/>
                  </a:srgbClr>
                </a:solidFill>
                <a:latin typeface="Arial"/>
                <a:ea typeface="Arial Unicode MS"/>
                <a:cs typeface="Arial Unicode MS"/>
              </a:endParaRPr>
            </a:p>
          </p:txBody>
        </p:sp>
      </p:grpSp>
      <p:sp>
        <p:nvSpPr>
          <p:cNvPr id="39" name="TextBox 38"/>
          <p:cNvSpPr txBox="1"/>
          <p:nvPr/>
        </p:nvSpPr>
        <p:spPr>
          <a:xfrm>
            <a:off x="179512" y="1268760"/>
            <a:ext cx="8473834" cy="787395"/>
          </a:xfrm>
          <a:prstGeom prst="rect">
            <a:avLst/>
          </a:prstGeom>
          <a:noFill/>
        </p:spPr>
        <p:txBody>
          <a:bodyPr wrap="square" rtlCol="0">
            <a:spAutoFit/>
          </a:bodyPr>
          <a:lstStyle/>
          <a:p>
            <a:pPr algn="l" defTabSz="914400">
              <a:spcBef>
                <a:spcPts val="1080"/>
              </a:spcBef>
              <a:spcAft>
                <a:spcPts val="0"/>
              </a:spcAft>
              <a:buNone/>
            </a:pPr>
            <a:r>
              <a:rPr lang="ru-RU" sz="1800" b="1" i="0" dirty="0" smtClean="0">
                <a:solidFill>
                  <a:srgbClr val="000000"/>
                </a:solidFill>
                <a:latin typeface="Arial"/>
                <a:ea typeface="Arial Unicode MS"/>
                <a:cs typeface="Arial Unicode MS"/>
              </a:rPr>
              <a:t>Источники информации и данные перемещаются </a:t>
            </a:r>
          </a:p>
          <a:p>
            <a:pPr algn="l" defTabSz="914400">
              <a:spcBef>
                <a:spcPts val="1080"/>
              </a:spcBef>
              <a:spcAft>
                <a:spcPts val="0"/>
              </a:spcAft>
              <a:buNone/>
            </a:pPr>
            <a:r>
              <a:rPr lang="ru-RU" sz="1800" b="1" i="0" dirty="0" smtClean="0">
                <a:solidFill>
                  <a:srgbClr val="000000"/>
                </a:solidFill>
                <a:latin typeface="Arial"/>
                <a:ea typeface="Arial Unicode MS"/>
                <a:cs typeface="Arial Unicode MS"/>
              </a:rPr>
              <a:t>из удаленных баз данных в локальную память</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dirty="0" smtClean="0">
                <a:solidFill>
                  <a:srgbClr val="666666"/>
                </a:solidFill>
              </a:rPr>
              <a:t>Что такое вычисления в памяти? Продолжение.</a:t>
            </a:r>
            <a:endParaRPr lang="en-US" dirty="0"/>
          </a:p>
        </p:txBody>
      </p:sp>
      <p:pic>
        <p:nvPicPr>
          <p:cNvPr id="13" name="Picture 2" descr="http://www.atwillett.com/marathon_photos/start_nyc_marathon_vertical.jpg"/>
          <p:cNvPicPr>
            <a:picLocks noChangeAspect="1" noChangeArrowheads="1"/>
          </p:cNvPicPr>
          <p:nvPr/>
        </p:nvPicPr>
        <p:blipFill>
          <a:blip r:embed="rId2" cstate="print"/>
          <a:stretch>
            <a:fillRect/>
          </a:stretch>
        </p:blipFill>
        <p:spPr bwMode="auto">
          <a:xfrm>
            <a:off x="6003235" y="1236663"/>
            <a:ext cx="2923835" cy="4602162"/>
          </a:xfrm>
          <a:prstGeom prst="rect">
            <a:avLst/>
          </a:prstGeom>
          <a:noFill/>
          <a:ln w="9525">
            <a:noFill/>
            <a:miter lim="800000"/>
            <a:headEnd/>
            <a:tailEnd/>
          </a:ln>
        </p:spPr>
      </p:pic>
      <p:grpSp>
        <p:nvGrpSpPr>
          <p:cNvPr id="2" name="Group 14"/>
          <p:cNvGrpSpPr/>
          <p:nvPr/>
        </p:nvGrpSpPr>
        <p:grpSpPr>
          <a:xfrm>
            <a:off x="1272423" y="2258223"/>
            <a:ext cx="2945908" cy="1888435"/>
            <a:chOff x="711892" y="3359430"/>
            <a:chExt cx="3869633" cy="2438400"/>
          </a:xfrm>
        </p:grpSpPr>
        <p:sp>
          <p:nvSpPr>
            <p:cNvPr id="5" name="Rectangle 4"/>
            <p:cNvSpPr/>
            <p:nvPr/>
          </p:nvSpPr>
          <p:spPr bwMode="gray">
            <a:xfrm>
              <a:off x="1440760" y="3359430"/>
              <a:ext cx="2438400" cy="1099930"/>
            </a:xfrm>
            <a:prstGeom prst="rect">
              <a:avLst/>
            </a:prstGeom>
            <a:solidFill>
              <a:schemeClr val="bg1"/>
            </a:solidFill>
            <a:ln w="9525"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sz="1600" b="0" i="0" u="none" strike="noStrike" kern="0" cap="none" spc="0" normalizeH="0" baseline="0" noProof="0" dirty="0" smtClean="0">
                  <a:ln>
                    <a:noFill/>
                  </a:ln>
                  <a:effectLst/>
                  <a:uLnTx/>
                  <a:uFillTx/>
                  <a:latin typeface="+mn-lt"/>
                  <a:ea typeface="Arial Unicode MS" pitchFamily="34" charset="-128"/>
                  <a:cs typeface="Arial Unicode MS" pitchFamily="34" charset="-128"/>
                </a:rPr>
                <a:t>Уровень приложения</a:t>
              </a:r>
              <a:endParaRPr kumimoji="0" lang="en-US" sz="1600" b="0" i="0" u="none" strike="noStrike" kern="0" cap="none" spc="0" normalizeH="0" baseline="0" noProof="0" dirty="0" err="1">
                <a:ln>
                  <a:noFill/>
                </a:ln>
                <a:effectLst/>
                <a:uLnTx/>
                <a:uFillTx/>
                <a:latin typeface="+mn-lt"/>
                <a:ea typeface="Arial Unicode MS" pitchFamily="34" charset="-128"/>
                <a:cs typeface="Arial Unicode MS" pitchFamily="34" charset="-128"/>
              </a:endParaRPr>
            </a:p>
          </p:txBody>
        </p:sp>
        <p:sp>
          <p:nvSpPr>
            <p:cNvPr id="6" name="Rectangle 5"/>
            <p:cNvSpPr/>
            <p:nvPr/>
          </p:nvSpPr>
          <p:spPr bwMode="gray">
            <a:xfrm>
              <a:off x="1440760" y="4697900"/>
              <a:ext cx="2438400" cy="1099930"/>
            </a:xfrm>
            <a:prstGeom prst="rect">
              <a:avLst/>
            </a:prstGeom>
            <a:solidFill>
              <a:schemeClr val="bg1"/>
            </a:solidFill>
            <a:ln w="9525" algn="ctr">
              <a:solidFill>
                <a:schemeClr val="tx2"/>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ru-RU" sz="1600" b="0" i="0" u="none" strike="noStrike" kern="0" cap="none" spc="0" normalizeH="0" baseline="0" noProof="0" dirty="0" smtClean="0">
                  <a:ln>
                    <a:noFill/>
                  </a:ln>
                  <a:effectLst/>
                  <a:uLnTx/>
                  <a:uFillTx/>
                  <a:latin typeface="+mn-lt"/>
                  <a:ea typeface="Arial Unicode MS" pitchFamily="34" charset="-128"/>
                  <a:cs typeface="Arial Unicode MS" pitchFamily="34" charset="-128"/>
                </a:rPr>
                <a:t>Уровень данных</a:t>
              </a:r>
              <a:endParaRPr kumimoji="0" lang="en-US" sz="1600" b="0" i="0" u="none" strike="noStrike" kern="0" cap="none" spc="0" normalizeH="0" baseline="0" noProof="0" dirty="0" err="1">
                <a:ln>
                  <a:noFill/>
                </a:ln>
                <a:effectLst/>
                <a:uLnTx/>
                <a:uFillTx/>
                <a:latin typeface="+mn-lt"/>
                <a:ea typeface="Arial Unicode MS" pitchFamily="34" charset="-128"/>
                <a:cs typeface="Arial Unicode MS" pitchFamily="34" charset="-128"/>
              </a:endParaRPr>
            </a:p>
          </p:txBody>
        </p:sp>
        <p:sp>
          <p:nvSpPr>
            <p:cNvPr id="7" name="Right Triangle 6"/>
            <p:cNvSpPr/>
            <p:nvPr/>
          </p:nvSpPr>
          <p:spPr bwMode="gray">
            <a:xfrm>
              <a:off x="4104447" y="3385934"/>
              <a:ext cx="477078" cy="2411896"/>
            </a:xfrm>
            <a:prstGeom prst="rtTriangle">
              <a:avLst/>
            </a:prstGeom>
            <a:gradFill>
              <a:gsLst>
                <a:gs pos="0">
                  <a:srgbClr val="C00000"/>
                </a:gs>
                <a:gs pos="14000">
                  <a:srgbClr val="C00000"/>
                </a:gs>
                <a:gs pos="100000">
                  <a:schemeClr val="accent1">
                    <a:tint val="23500"/>
                    <a:satMod val="160000"/>
                  </a:schemeClr>
                </a:gs>
              </a:gsLst>
              <a:lin ang="16200000" scaled="0"/>
            </a:gradFill>
            <a:ln w="9525"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err="1">
                <a:latin typeface="SAP Sans 2007 Light" pitchFamily="18" charset="0"/>
                <a:ea typeface="Arial Unicode MS" pitchFamily="34" charset="-128"/>
                <a:cs typeface="Arial Unicode MS" pitchFamily="34" charset="-128"/>
              </a:endParaRPr>
            </a:p>
          </p:txBody>
        </p:sp>
        <p:sp>
          <p:nvSpPr>
            <p:cNvPr id="9" name="Right Triangle 8"/>
            <p:cNvSpPr/>
            <p:nvPr/>
          </p:nvSpPr>
          <p:spPr bwMode="gray">
            <a:xfrm flipH="1" flipV="1">
              <a:off x="711892" y="3372682"/>
              <a:ext cx="477078" cy="2411896"/>
            </a:xfrm>
            <a:prstGeom prst="rtTriangle">
              <a:avLst/>
            </a:prstGeom>
            <a:gradFill>
              <a:gsLst>
                <a:gs pos="0">
                  <a:srgbClr val="C00000"/>
                </a:gs>
                <a:gs pos="50000">
                  <a:srgbClr val="C00000"/>
                </a:gs>
                <a:gs pos="100000">
                  <a:schemeClr val="accent1">
                    <a:tint val="23500"/>
                    <a:satMod val="160000"/>
                  </a:schemeClr>
                </a:gs>
              </a:gsLst>
              <a:lin ang="5400000" scaled="0"/>
            </a:gradFill>
            <a:ln w="9525"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600" b="0" i="0" u="none" strike="noStrike" kern="0" cap="none" spc="0" normalizeH="0" baseline="0" noProof="0" dirty="0" err="1">
                <a:ln>
                  <a:noFill/>
                </a:ln>
                <a:effectLst/>
                <a:uLnTx/>
                <a:uFillTx/>
                <a:latin typeface="SAP Sans 2007 Light" pitchFamily="18" charset="0"/>
                <a:ea typeface="Arial Unicode MS" pitchFamily="34" charset="-128"/>
                <a:cs typeface="Arial Unicode MS" pitchFamily="34" charset="-128"/>
              </a:endParaRPr>
            </a:p>
          </p:txBody>
        </p:sp>
      </p:grpSp>
      <p:sp>
        <p:nvSpPr>
          <p:cNvPr id="11" name="TextBox 10"/>
          <p:cNvSpPr txBox="1"/>
          <p:nvPr/>
        </p:nvSpPr>
        <p:spPr>
          <a:xfrm>
            <a:off x="626967" y="1367522"/>
            <a:ext cx="4935033" cy="646331"/>
          </a:xfrm>
          <a:prstGeom prst="rect">
            <a:avLst/>
          </a:prstGeom>
          <a:noFill/>
        </p:spPr>
        <p:txBody>
          <a:bodyPr wrap="square" rtlCol="0">
            <a:spAutoFit/>
          </a:bodyPr>
          <a:lstStyle/>
          <a:p>
            <a:pPr fontAlgn="base">
              <a:spcBef>
                <a:spcPct val="50000"/>
              </a:spcBef>
              <a:spcAft>
                <a:spcPct val="0"/>
              </a:spcAft>
              <a:buClr>
                <a:srgbClr val="F0AB00"/>
              </a:buClr>
              <a:buSzPct val="80000"/>
            </a:pPr>
            <a:r>
              <a:rPr lang="ru-RU" kern="0" dirty="0" smtClean="0">
                <a:latin typeface="+mn-lt"/>
                <a:ea typeface="Arial Unicode MS" pitchFamily="34" charset="-128"/>
                <a:cs typeface="Arial Unicode MS" pitchFamily="34" charset="-128"/>
              </a:rPr>
              <a:t>Современные приложения выполняют сложные операции на уровне приложения</a:t>
            </a:r>
            <a:endParaRPr lang="en-US" kern="0" dirty="0" err="1">
              <a:latin typeface="+mn-lt"/>
              <a:ea typeface="Arial Unicode MS" pitchFamily="34" charset="-128"/>
              <a:cs typeface="Arial Unicode MS" pitchFamily="34" charset="-128"/>
            </a:endParaRPr>
          </a:p>
        </p:txBody>
      </p:sp>
      <p:sp>
        <p:nvSpPr>
          <p:cNvPr id="12" name="TextBox 11"/>
          <p:cNvSpPr txBox="1"/>
          <p:nvPr/>
        </p:nvSpPr>
        <p:spPr>
          <a:xfrm>
            <a:off x="626966" y="4501947"/>
            <a:ext cx="4935033" cy="646331"/>
          </a:xfrm>
          <a:prstGeom prst="rect">
            <a:avLst/>
          </a:prstGeom>
          <a:noFill/>
        </p:spPr>
        <p:txBody>
          <a:bodyPr wrap="square" rtlCol="0">
            <a:spAutoFit/>
          </a:bodyPr>
          <a:lstStyle/>
          <a:p>
            <a:pPr fontAlgn="base">
              <a:spcBef>
                <a:spcPct val="50000"/>
              </a:spcBef>
              <a:spcAft>
                <a:spcPct val="0"/>
              </a:spcAft>
              <a:buClr>
                <a:srgbClr val="F0AB00"/>
              </a:buClr>
              <a:buSzPct val="80000"/>
            </a:pPr>
            <a:r>
              <a:rPr lang="ru-RU" kern="0" dirty="0" smtClean="0">
                <a:latin typeface="+mn-lt"/>
                <a:ea typeface="Arial Unicode MS" pitchFamily="34" charset="-128"/>
                <a:cs typeface="Arial Unicode MS" pitchFamily="34" charset="-128"/>
              </a:rPr>
              <a:t>Высокоскоростные приложения делегируют сложные операции в БД</a:t>
            </a:r>
            <a:r>
              <a:rPr lang="de-DE" kern="0" dirty="0" smtClean="0">
                <a:latin typeface="+mn-lt"/>
                <a:ea typeface="Arial Unicode MS" pitchFamily="34" charset="-128"/>
                <a:cs typeface="Arial Unicode MS" pitchFamily="34" charset="-128"/>
              </a:rPr>
              <a:t> in-memory</a:t>
            </a:r>
            <a:endParaRPr lang="en-US" kern="0" dirty="0" err="1">
              <a:latin typeface="+mn-lt"/>
              <a:ea typeface="Arial Unicode MS" pitchFamily="34" charset="-128"/>
              <a:cs typeface="Arial Unicode MS" pitchFamily="34" charset="-128"/>
            </a:endParaRPr>
          </a:p>
        </p:txBody>
      </p:sp>
      <p:sp>
        <p:nvSpPr>
          <p:cNvPr id="14" name="TextBox 13"/>
          <p:cNvSpPr txBox="1"/>
          <p:nvPr/>
        </p:nvSpPr>
        <p:spPr>
          <a:xfrm>
            <a:off x="388841" y="5425758"/>
            <a:ext cx="8193184" cy="1061829"/>
          </a:xfrm>
          <a:prstGeom prst="rect">
            <a:avLst/>
          </a:prstGeom>
          <a:noFill/>
        </p:spPr>
        <p:txBody>
          <a:bodyPr wrap="square" rtlCol="0">
            <a:spAutoFit/>
          </a:bodyPr>
          <a:lstStyle/>
          <a:p>
            <a:pPr fontAlgn="base">
              <a:spcBef>
                <a:spcPct val="50000"/>
              </a:spcBef>
              <a:spcAft>
                <a:spcPct val="0"/>
              </a:spcAft>
              <a:buClr>
                <a:srgbClr val="F0AB00"/>
              </a:buClr>
              <a:buSzPct val="80000"/>
              <a:tabLst>
                <a:tab pos="3498850" algn="l"/>
              </a:tabLst>
            </a:pPr>
            <a:r>
              <a:rPr lang="ru-RU" b="1" kern="0" dirty="0" smtClean="0">
                <a:latin typeface="+mn-lt"/>
                <a:ea typeface="Arial Unicode MS" pitchFamily="34" charset="-128"/>
                <a:cs typeface="Arial Unicode MS" pitchFamily="34" charset="-128"/>
              </a:rPr>
              <a:t>Принцип </a:t>
            </a:r>
            <a:r>
              <a:rPr lang="de-DE" b="1" kern="0" dirty="0" smtClean="0">
                <a:latin typeface="+mn-lt"/>
                <a:ea typeface="Arial Unicode MS" pitchFamily="34" charset="-128"/>
                <a:cs typeface="Arial Unicode MS" pitchFamily="34" charset="-128"/>
              </a:rPr>
              <a:t>In-Memory</a:t>
            </a:r>
            <a:r>
              <a:rPr lang="en-US" b="1" kern="0" dirty="0" smtClean="0">
                <a:latin typeface="+mn-lt"/>
                <a:ea typeface="Arial Unicode MS" pitchFamily="34" charset="-128"/>
                <a:cs typeface="Arial Unicode MS" pitchFamily="34" charset="-128"/>
              </a:rPr>
              <a:t>:</a:t>
            </a:r>
            <a:endParaRPr lang="de-DE" b="1" kern="0" dirty="0" smtClean="0">
              <a:latin typeface="+mn-lt"/>
              <a:ea typeface="Arial Unicode MS" pitchFamily="34" charset="-128"/>
              <a:cs typeface="Arial Unicode MS" pitchFamily="34" charset="-128"/>
            </a:endParaRPr>
          </a:p>
          <a:p>
            <a:pPr fontAlgn="base">
              <a:spcBef>
                <a:spcPct val="50000"/>
              </a:spcBef>
              <a:spcAft>
                <a:spcPct val="0"/>
              </a:spcAft>
              <a:buClr>
                <a:srgbClr val="F0AB00"/>
              </a:buClr>
              <a:buSzPct val="80000"/>
              <a:tabLst>
                <a:tab pos="3498850" algn="l"/>
              </a:tabLst>
            </a:pPr>
            <a:r>
              <a:rPr lang="ru-RU" kern="0" dirty="0" smtClean="0">
                <a:latin typeface="+mn-lt"/>
                <a:ea typeface="Arial Unicode MS" pitchFamily="34" charset="-128"/>
                <a:cs typeface="Arial Unicode MS" pitchFamily="34" charset="-128"/>
              </a:rPr>
              <a:t>Избежать передачи детальных данных</a:t>
            </a:r>
            <a:r>
              <a:rPr lang="en-US" kern="0" dirty="0" smtClean="0">
                <a:latin typeface="+mn-lt"/>
                <a:ea typeface="Arial Unicode MS" pitchFamily="34" charset="-128"/>
                <a:cs typeface="Arial Unicode MS" pitchFamily="34" charset="-128"/>
              </a:rPr>
              <a:t>:</a:t>
            </a:r>
            <a:r>
              <a:rPr lang="ru-RU" kern="0" dirty="0" smtClean="0">
                <a:latin typeface="+mn-lt"/>
                <a:ea typeface="Arial Unicode MS" pitchFamily="34" charset="-128"/>
                <a:cs typeface="Arial Unicode MS" pitchFamily="34" charset="-128"/>
              </a:rPr>
              <a:t> сначала все вычисления</a:t>
            </a:r>
            <a:r>
              <a:rPr lang="de-DE" kern="0" dirty="0" smtClean="0">
                <a:latin typeface="+mn-lt"/>
                <a:ea typeface="Arial Unicode MS" pitchFamily="34" charset="-128"/>
                <a:cs typeface="Arial Unicode MS" pitchFamily="34" charset="-128"/>
              </a:rPr>
              <a:t>, </a:t>
            </a:r>
            <a:r>
              <a:rPr lang="ru-RU" kern="0" dirty="0" smtClean="0">
                <a:latin typeface="+mn-lt"/>
                <a:ea typeface="Arial Unicode MS" pitchFamily="34" charset="-128"/>
                <a:cs typeface="Arial Unicode MS" pitchFamily="34" charset="-128"/>
              </a:rPr>
              <a:t>потом передача только результата</a:t>
            </a:r>
            <a:endParaRPr lang="en-US" kern="0" dirty="0" err="1">
              <a:latin typeface="+mn-lt"/>
              <a:ea typeface="Arial Unicode MS" pitchFamily="34" charset="-128"/>
              <a:cs typeface="Arial Unicode MS" pitchFamily="34" charset="-128"/>
            </a:endParaRPr>
          </a:p>
        </p:txBody>
      </p:sp>
      <p:cxnSp>
        <p:nvCxnSpPr>
          <p:cNvPr id="18" name="Shape 17"/>
          <p:cNvCxnSpPr>
            <a:stCxn id="12" idx="0"/>
            <a:endCxn id="7" idx="5"/>
          </p:cNvCxnSpPr>
          <p:nvPr/>
        </p:nvCxnSpPr>
        <p:spPr>
          <a:xfrm rot="5400000" flipH="1" flipV="1">
            <a:off x="2920987" y="3386201"/>
            <a:ext cx="1289243" cy="942251"/>
          </a:xfrm>
          <a:prstGeom prst="curvedConnector4">
            <a:avLst>
              <a:gd name="adj1" fmla="val 13779"/>
              <a:gd name="adj2" fmla="val 124261"/>
            </a:avLst>
          </a:prstGeom>
          <a:ln w="38100">
            <a:headEnd type="none" w="lg" len="lg"/>
            <a:tailEnd type="stealth" w="lg" len="lg"/>
          </a:ln>
        </p:spPr>
        <p:style>
          <a:lnRef idx="2">
            <a:schemeClr val="dk1"/>
          </a:lnRef>
          <a:fillRef idx="0">
            <a:schemeClr val="dk1"/>
          </a:fillRef>
          <a:effectRef idx="1">
            <a:schemeClr val="dk1"/>
          </a:effectRef>
          <a:fontRef idx="minor">
            <a:schemeClr val="tx1"/>
          </a:fontRef>
        </p:style>
      </p:cxnSp>
      <p:cxnSp>
        <p:nvCxnSpPr>
          <p:cNvPr id="20" name="Curved Connector 19"/>
          <p:cNvCxnSpPr>
            <a:stCxn id="11" idx="2"/>
            <a:endCxn id="9" idx="5"/>
          </p:cNvCxnSpPr>
          <p:nvPr/>
        </p:nvCxnSpPr>
        <p:spPr>
          <a:xfrm rot="5400000">
            <a:off x="1679959" y="1787914"/>
            <a:ext cx="1188587" cy="1640464"/>
          </a:xfrm>
          <a:prstGeom prst="curvedConnector4">
            <a:avLst>
              <a:gd name="adj1" fmla="val 10712"/>
              <a:gd name="adj2" fmla="val 113935"/>
            </a:avLst>
          </a:prstGeom>
          <a:ln w="38100">
            <a:headEnd type="none" w="lg" len="lg"/>
            <a:tailEnd type="stealth" w="lg" len="lg"/>
          </a:ln>
        </p:spPr>
        <p:style>
          <a:lnRef idx="2">
            <a:schemeClr val="dk1"/>
          </a:lnRef>
          <a:fillRef idx="0">
            <a:schemeClr val="dk1"/>
          </a:fillRef>
          <a:effectRef idx="1">
            <a:schemeClr val="dk1"/>
          </a:effectRef>
          <a:fontRef idx="minor">
            <a:schemeClr val="tx1"/>
          </a:fontRef>
        </p:style>
      </p:cxn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bwMode="gray">
          <a:xfrm>
            <a:off x="604800" y="1724025"/>
            <a:ext cx="7967700" cy="3952875"/>
          </a:xfrm>
        </p:spPr>
        <p:txBody>
          <a:bodyPr/>
          <a:lstStyle/>
          <a:p>
            <a:pPr marL="347472" indent="-347472" algn="l" defTabSz="914400">
              <a:spcBef>
                <a:spcPts val="1620"/>
              </a:spcBef>
              <a:buSzPct val="100000"/>
              <a:buFont typeface="Arial"/>
              <a:buAutoNum type="arabicPeriod"/>
            </a:pPr>
            <a:r>
              <a:rPr lang="en-US" sz="2400" b="1" i="0" dirty="0" err="1">
                <a:solidFill>
                  <a:srgbClr val="CCCCCC"/>
                </a:solidFill>
                <a:latin typeface="Arial"/>
                <a:ea typeface="+mn-ea"/>
                <a:cs typeface="+mn-cs"/>
              </a:rPr>
              <a:t>Технология</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вычислений</a:t>
            </a:r>
            <a:r>
              <a:rPr lang="en-US" sz="2400" b="1" i="0" dirty="0">
                <a:solidFill>
                  <a:srgbClr val="CCCCCC"/>
                </a:solidFill>
                <a:latin typeface="Arial"/>
                <a:ea typeface="+mn-ea"/>
                <a:cs typeface="+mn-cs"/>
              </a:rPr>
              <a:t> в </a:t>
            </a:r>
            <a:r>
              <a:rPr lang="en-US" sz="2400" b="1" i="0" dirty="0" err="1">
                <a:solidFill>
                  <a:srgbClr val="CCCCCC"/>
                </a:solidFill>
                <a:latin typeface="Arial"/>
                <a:ea typeface="+mn-ea"/>
                <a:cs typeface="+mn-cs"/>
              </a:rPr>
              <a:t>оперативной</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памяти</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от</a:t>
            </a:r>
            <a:r>
              <a:rPr lang="en-US" sz="2400" b="1" i="0" dirty="0">
                <a:solidFill>
                  <a:srgbClr val="CCCCCC"/>
                </a:solidFill>
                <a:latin typeface="Arial"/>
                <a:ea typeface="+mn-ea"/>
                <a:cs typeface="+mn-cs"/>
              </a:rPr>
              <a:t> SAP</a:t>
            </a:r>
          </a:p>
          <a:p>
            <a:pPr marL="347472" indent="-347472" algn="l" defTabSz="914400">
              <a:spcBef>
                <a:spcPts val="1620"/>
              </a:spcBef>
              <a:buSzPct val="100000"/>
              <a:buFont typeface="Arial"/>
              <a:buAutoNum type="arabicPeriod"/>
            </a:pPr>
            <a:r>
              <a:rPr lang="ru-RU" sz="2400" b="1" i="0" dirty="0" smtClean="0">
                <a:solidFill>
                  <a:srgbClr val="666666"/>
                </a:solidFill>
                <a:latin typeface="Arial"/>
                <a:ea typeface="+mn-ea"/>
                <a:cs typeface="+mn-cs"/>
              </a:rPr>
              <a:t>Преимущества технологии</a:t>
            </a:r>
            <a:r>
              <a:rPr lang="en-US" sz="2400" b="1" i="0" dirty="0" smtClean="0">
                <a:solidFill>
                  <a:srgbClr val="666666"/>
                </a:solidFill>
                <a:latin typeface="Arial"/>
                <a:ea typeface="+mn-ea"/>
                <a:cs typeface="+mn-cs"/>
              </a:rPr>
              <a:t> SAP</a:t>
            </a:r>
            <a:endParaRPr lang="en-US" sz="2400" b="1" i="0" dirty="0">
              <a:solidFill>
                <a:srgbClr val="666666"/>
              </a:solidFill>
              <a:latin typeface="Arial"/>
              <a:ea typeface="+mn-ea"/>
              <a:cs typeface="+mn-cs"/>
            </a:endParaRPr>
          </a:p>
          <a:p>
            <a:pPr marL="347472" indent="-347472" algn="l" defTabSz="914400">
              <a:spcBef>
                <a:spcPts val="1620"/>
              </a:spcBef>
              <a:buSzPct val="100000"/>
              <a:buFont typeface="Arial"/>
              <a:buAutoNum type="arabicPeriod"/>
            </a:pPr>
            <a:r>
              <a:rPr lang="ru-RU" sz="2400" b="1" i="0" dirty="0" smtClean="0">
                <a:solidFill>
                  <a:srgbClr val="CCCCCC"/>
                </a:solidFill>
                <a:latin typeface="Arial"/>
                <a:ea typeface="+mn-ea"/>
                <a:cs typeface="+mn-cs"/>
              </a:rPr>
              <a:t>Решения</a:t>
            </a:r>
            <a:r>
              <a:rPr lang="en-US" sz="2400" b="1" i="0" dirty="0" smtClean="0">
                <a:solidFill>
                  <a:srgbClr val="CCCCCC"/>
                </a:solidFill>
                <a:latin typeface="Arial"/>
                <a:ea typeface="+mn-ea"/>
                <a:cs typeface="+mn-cs"/>
              </a:rPr>
              <a:t> </a:t>
            </a:r>
            <a:r>
              <a:rPr lang="en-US" sz="2400" b="1" i="0" dirty="0">
                <a:solidFill>
                  <a:srgbClr val="CCCCCC"/>
                </a:solidFill>
                <a:latin typeface="Arial"/>
                <a:ea typeface="+mn-ea"/>
                <a:cs typeface="+mn-cs"/>
              </a:rPr>
              <a:t>SAP </a:t>
            </a:r>
            <a:r>
              <a:rPr lang="en-US" sz="2400" b="1" i="0" dirty="0" err="1">
                <a:solidFill>
                  <a:srgbClr val="CCCCCC"/>
                </a:solidFill>
                <a:latin typeface="Arial"/>
                <a:ea typeface="+mn-ea"/>
                <a:cs typeface="+mn-cs"/>
              </a:rPr>
              <a:t>для</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вычислений</a:t>
            </a:r>
            <a:r>
              <a:rPr lang="en-US" sz="2400" b="1" i="0" dirty="0">
                <a:solidFill>
                  <a:srgbClr val="CCCCCC"/>
                </a:solidFill>
                <a:latin typeface="Arial"/>
                <a:ea typeface="+mn-ea"/>
                <a:cs typeface="+mn-cs"/>
              </a:rPr>
              <a:t> в </a:t>
            </a:r>
            <a:r>
              <a:rPr lang="en-US" sz="2400" b="1" i="0" dirty="0" err="1">
                <a:solidFill>
                  <a:srgbClr val="CCCCCC"/>
                </a:solidFill>
                <a:latin typeface="Arial"/>
                <a:ea typeface="+mn-ea"/>
                <a:cs typeface="+mn-cs"/>
              </a:rPr>
              <a:t>оперативной</a:t>
            </a:r>
            <a:r>
              <a:rPr lang="en-US" sz="2400" b="1" i="0" dirty="0">
                <a:solidFill>
                  <a:srgbClr val="CCCCCC"/>
                </a:solidFill>
                <a:latin typeface="Arial"/>
                <a:ea typeface="+mn-ea"/>
                <a:cs typeface="+mn-cs"/>
              </a:rPr>
              <a:t> </a:t>
            </a:r>
            <a:r>
              <a:rPr lang="en-US" sz="2400" b="1" i="0" dirty="0" err="1">
                <a:solidFill>
                  <a:srgbClr val="CCCCCC"/>
                </a:solidFill>
                <a:latin typeface="Arial"/>
                <a:ea typeface="+mn-ea"/>
                <a:cs typeface="+mn-cs"/>
              </a:rPr>
              <a:t>памяти</a:t>
            </a:r>
            <a:endParaRPr lang="en-US" sz="2400" b="1" i="0" dirty="0">
              <a:solidFill>
                <a:srgbClr val="CCCCCC"/>
              </a:solidFill>
              <a:latin typeface="Arial"/>
              <a:ea typeface="+mn-ea"/>
              <a:cs typeface="+mn-cs"/>
            </a:endParaRP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SAP_2011_v1.0">
  <a:themeElements>
    <a:clrScheme name="SAP_Colors2011">
      <a:dk1>
        <a:srgbClr val="000000"/>
      </a:dk1>
      <a:lt1>
        <a:srgbClr val="FFFFFF"/>
      </a:lt1>
      <a:dk2>
        <a:srgbClr val="008FCC"/>
      </a:dk2>
      <a:lt2>
        <a:srgbClr val="CCCCCC"/>
      </a:lt2>
      <a:accent1>
        <a:srgbClr val="F0AB00"/>
      </a:accent1>
      <a:accent2>
        <a:srgbClr val="666666"/>
      </a:accent2>
      <a:accent3>
        <a:srgbClr val="226CA9"/>
      </a:accent3>
      <a:accent4>
        <a:srgbClr val="8AB54E"/>
      </a:accent4>
      <a:accent5>
        <a:srgbClr val="D4652D"/>
      </a:accent5>
      <a:accent6>
        <a:srgbClr val="6B2982"/>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fontAlgn="base">
          <a:spcBef>
            <a:spcPct val="50000"/>
          </a:spcBef>
          <a:spcAft>
            <a:spcPct val="0"/>
          </a:spcAft>
          <a:buClr>
            <a:srgbClr val="F0AB00"/>
          </a:buClr>
          <a:buSzPct val="80000"/>
          <a:defRPr sz="1800" kern="0" dirty="0"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SAP_corporate2008_1.0">
  <a:themeElements>
    <a:clrScheme name="SAP_corporate2008_1.0 1">
      <a:dk1>
        <a:srgbClr val="000000"/>
      </a:dk1>
      <a:lt1>
        <a:srgbClr val="FFFFFF"/>
      </a:lt1>
      <a:dk2>
        <a:srgbClr val="44697D"/>
      </a:dk2>
      <a:lt2>
        <a:srgbClr val="CCCCCC"/>
      </a:lt2>
      <a:accent1>
        <a:srgbClr val="F0AB00"/>
      </a:accent1>
      <a:accent2>
        <a:srgbClr val="666666"/>
      </a:accent2>
      <a:accent3>
        <a:srgbClr val="FFFFFF"/>
      </a:accent3>
      <a:accent4>
        <a:srgbClr val="000000"/>
      </a:accent4>
      <a:accent5>
        <a:srgbClr val="F6D2AA"/>
      </a:accent5>
      <a:accent6>
        <a:srgbClr val="5C5C5C"/>
      </a:accent6>
      <a:hlink>
        <a:srgbClr val="04357B"/>
      </a:hlink>
      <a:folHlink>
        <a:srgbClr val="999999"/>
      </a:folHlink>
    </a:clrScheme>
    <a:fontScheme name="SAP_corporate2008_1.0">
      <a:majorFont>
        <a:latin typeface="Arial Black"/>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0" cap="flat" cmpd="sng" algn="ctr">
          <a:solidFill>
            <a:srgbClr val="00FF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defRPr kumimoji="0" lang="de-DE" sz="12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solidFill>
          <a:schemeClr val="accent1"/>
        </a:solidFill>
        <a:ln w="0" cap="flat" cmpd="sng" algn="ctr">
          <a:solidFill>
            <a:srgbClr val="00FF00"/>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
            <a:schemeClr val="tx2"/>
          </a:buClr>
          <a:buSzTx/>
          <a:buFont typeface="Wingdings" pitchFamily="2" charset="2"/>
          <a:buNone/>
          <a:tabLst/>
          <a:defRPr kumimoji="0" lang="de-DE" sz="1200" b="0" i="0" u="none" strike="noStrike" cap="none" normalizeH="0" baseline="0" smtClean="0">
            <a:ln>
              <a:noFill/>
            </a:ln>
            <a:solidFill>
              <a:schemeClr val="tx1"/>
            </a:solidFill>
            <a:effectLst/>
            <a:latin typeface="Arial" charset="0"/>
            <a:ea typeface="Arial Unicode MS" pitchFamily="34" charset="-128"/>
            <a:cs typeface="Arial Unicode MS" pitchFamily="34" charset="-128"/>
          </a:defRPr>
        </a:defPPr>
      </a:lstStyle>
    </a:lnDef>
  </a:objectDefaults>
  <a:extraClrSchemeLst>
    <a:extraClrScheme>
      <a:clrScheme name="SAP_corporate2008_1.0 1">
        <a:dk1>
          <a:srgbClr val="000000"/>
        </a:dk1>
        <a:lt1>
          <a:srgbClr val="FFFFFF"/>
        </a:lt1>
        <a:dk2>
          <a:srgbClr val="44697D"/>
        </a:dk2>
        <a:lt2>
          <a:srgbClr val="CCCCCC"/>
        </a:lt2>
        <a:accent1>
          <a:srgbClr val="F0AB00"/>
        </a:accent1>
        <a:accent2>
          <a:srgbClr val="666666"/>
        </a:accent2>
        <a:accent3>
          <a:srgbClr val="FFFFFF"/>
        </a:accent3>
        <a:accent4>
          <a:srgbClr val="000000"/>
        </a:accent4>
        <a:accent5>
          <a:srgbClr val="F6D2AA"/>
        </a:accent5>
        <a:accent6>
          <a:srgbClr val="5C5C5C"/>
        </a:accent6>
        <a:hlink>
          <a:srgbClr val="04357B"/>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P_corporate2007">
  <a:themeElements>
    <a:clrScheme name="SAP_corporate2007 1">
      <a:dk1>
        <a:srgbClr val="000000"/>
      </a:dk1>
      <a:lt1>
        <a:srgbClr val="FFFFFF"/>
      </a:lt1>
      <a:dk2>
        <a:srgbClr val="44697D"/>
      </a:dk2>
      <a:lt2>
        <a:srgbClr val="CCCCCC"/>
      </a:lt2>
      <a:accent1>
        <a:srgbClr val="F0AB00"/>
      </a:accent1>
      <a:accent2>
        <a:srgbClr val="666666"/>
      </a:accent2>
      <a:accent3>
        <a:srgbClr val="FFFFFF"/>
      </a:accent3>
      <a:accent4>
        <a:srgbClr val="000000"/>
      </a:accent4>
      <a:accent5>
        <a:srgbClr val="F6D2AA"/>
      </a:accent5>
      <a:accent6>
        <a:srgbClr val="5C5C5C"/>
      </a:accent6>
      <a:hlink>
        <a:srgbClr val="04357B"/>
      </a:hlink>
      <a:folHlink>
        <a:srgbClr val="999999"/>
      </a:folHlink>
    </a:clrScheme>
    <a:fontScheme name="SAP_corporate2007">
      <a:majorFont>
        <a:latin typeface="Arial Black"/>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none" lIns="234000" tIns="226800" rIns="91440" bIns="45720" numCol="1" anchor="t" anchorCtr="0" compatLnSpc="1">
        <a:prstTxWarp prst="textNoShape">
          <a:avLst/>
        </a:prstTxWarp>
        <a:spAutoFit/>
      </a:bodyPr>
      <a:lstStyle>
        <a:defPPr marL="244475" marR="0" indent="-244475" algn="l" defTabSz="914400" rtl="0" eaLnBrk="1" fontAlgn="base" latinLnBrk="0" hangingPunct="1">
          <a:lnSpc>
            <a:spcPct val="100000"/>
          </a:lnSpc>
          <a:spcBef>
            <a:spcPct val="15000"/>
          </a:spcBef>
          <a:spcAft>
            <a:spcPct val="15000"/>
          </a:spcAft>
          <a:buClr>
            <a:schemeClr val="accent1"/>
          </a:buClr>
          <a:buSzPts val="1000"/>
          <a:buFont typeface="Wingdings" pitchFamily="2" charset="2"/>
          <a:buNone/>
          <a:tabLst/>
          <a:defRPr kumimoji="0" lang="de-DE"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spPr>
      <a:bodyPr vert="horz" wrap="none" lIns="234000" tIns="226800" rIns="91440" bIns="45720" numCol="1" anchor="t" anchorCtr="0" compatLnSpc="1">
        <a:prstTxWarp prst="textNoShape">
          <a:avLst/>
        </a:prstTxWarp>
        <a:spAutoFit/>
      </a:bodyPr>
      <a:lstStyle>
        <a:defPPr marL="244475" marR="0" indent="-244475" algn="l" defTabSz="914400" rtl="0" eaLnBrk="1" fontAlgn="base" latinLnBrk="0" hangingPunct="1">
          <a:lnSpc>
            <a:spcPct val="100000"/>
          </a:lnSpc>
          <a:spcBef>
            <a:spcPct val="15000"/>
          </a:spcBef>
          <a:spcAft>
            <a:spcPct val="15000"/>
          </a:spcAft>
          <a:buClr>
            <a:schemeClr val="accent1"/>
          </a:buClr>
          <a:buSzPts val="1000"/>
          <a:buFont typeface="Wingdings" pitchFamily="2" charset="2"/>
          <a:buNone/>
          <a:tabLst/>
          <a:defRPr kumimoji="0" lang="de-DE"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defRPr>
        </a:defPPr>
      </a:lstStyle>
    </a:lnDef>
  </a:objectDefaults>
  <a:extraClrSchemeLst>
    <a:extraClrScheme>
      <a:clrScheme name="SAP_corporate2007 1">
        <a:dk1>
          <a:srgbClr val="000000"/>
        </a:dk1>
        <a:lt1>
          <a:srgbClr val="FFFFFF"/>
        </a:lt1>
        <a:dk2>
          <a:srgbClr val="44697D"/>
        </a:dk2>
        <a:lt2>
          <a:srgbClr val="CCCCCC"/>
        </a:lt2>
        <a:accent1>
          <a:srgbClr val="F0AB00"/>
        </a:accent1>
        <a:accent2>
          <a:srgbClr val="666666"/>
        </a:accent2>
        <a:accent3>
          <a:srgbClr val="FFFFFF"/>
        </a:accent3>
        <a:accent4>
          <a:srgbClr val="000000"/>
        </a:accent4>
        <a:accent5>
          <a:srgbClr val="F6D2AA"/>
        </a:accent5>
        <a:accent6>
          <a:srgbClr val="5C5C5C"/>
        </a:accent6>
        <a:hlink>
          <a:srgbClr val="04357B"/>
        </a:hlink>
        <a:folHlink>
          <a:srgbClr val="9999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SAP_2011_v1.0</Template>
  <TotalTime>2075</TotalTime>
  <Words>1674</Words>
  <Application>Microsoft Office PowerPoint</Application>
  <PresentationFormat>On-screen Show (4:3)</PresentationFormat>
  <Paragraphs>339</Paragraphs>
  <Slides>26</Slides>
  <Notes>20</Notes>
  <HiddenSlides>1</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SAP_2011_v1.0</vt:lpstr>
      <vt:lpstr>SAP_corporate2008_1.0</vt:lpstr>
      <vt:lpstr>1_SAP_corporate2007</vt:lpstr>
      <vt:lpstr>Стратегия SAP в области технологий  In-memory</vt:lpstr>
      <vt:lpstr>Ограничение ответственности</vt:lpstr>
      <vt:lpstr>Реальное время   Реальная жизнь</vt:lpstr>
      <vt:lpstr>Slide 4</vt:lpstr>
      <vt:lpstr>ОГРОМНЫЕ ОБЪЕМЫ ДАННЫХ: объем информации растет лавинообразно </vt:lpstr>
      <vt:lpstr>Вычисления в памяти</vt:lpstr>
      <vt:lpstr>Что такое вычисления в памяти?</vt:lpstr>
      <vt:lpstr>Что такое вычисления в памяти? Продолжение.</vt:lpstr>
      <vt:lpstr>Slide 9</vt:lpstr>
      <vt:lpstr>Slide 10</vt:lpstr>
      <vt:lpstr>Доказательства эффективности SAP HANA</vt:lpstr>
      <vt:lpstr>Аналитический комплекс SAP на основе технологии вычислений в памяти (SAP HANA™) Архитектура</vt:lpstr>
      <vt:lpstr>Ценность преобразования бизнеса</vt:lpstr>
      <vt:lpstr>SAP HANA™ позволяет достичь успеха  в  разных  отраслях  и  по  всему  миру</vt:lpstr>
      <vt:lpstr>Slide 15</vt:lpstr>
      <vt:lpstr>Эволюция технологий SAP для вычислений в памяти  </vt:lpstr>
      <vt:lpstr>Сценарии использования SAP HANA</vt:lpstr>
      <vt:lpstr>Типы приложений и понятия</vt:lpstr>
      <vt:lpstr>Куда мы движимся ?</vt:lpstr>
      <vt:lpstr>Slide 20</vt:lpstr>
      <vt:lpstr>Slide 21</vt:lpstr>
      <vt:lpstr>SAP BW 7.3 SPS5 на основе HANA SPS3</vt:lpstr>
      <vt:lpstr>Slide 23</vt:lpstr>
      <vt:lpstr>Начинайте получать выгоды от in-memory сейчас</vt:lpstr>
      <vt:lpstr>Спасибо!</vt:lpstr>
      <vt:lpstr>Slide 26</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D024024</dc:creator>
  <cp:lastModifiedBy>I054701</cp:lastModifiedBy>
  <cp:revision>277</cp:revision>
  <dcterms:created xsi:type="dcterms:W3CDTF">2011-02-02T09:59:42Z</dcterms:created>
  <dcterms:modified xsi:type="dcterms:W3CDTF">2011-10-16T19:46:56Z</dcterms:modified>
</cp:coreProperties>
</file>