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1" r:id="rId2"/>
    <p:sldId id="378" r:id="rId3"/>
    <p:sldId id="357" r:id="rId4"/>
    <p:sldId id="367" r:id="rId5"/>
    <p:sldId id="369" r:id="rId6"/>
    <p:sldId id="370" r:id="rId7"/>
    <p:sldId id="371" r:id="rId8"/>
    <p:sldId id="373" r:id="rId9"/>
    <p:sldId id="372" r:id="rId10"/>
    <p:sldId id="374" r:id="rId11"/>
    <p:sldId id="379" r:id="rId12"/>
    <p:sldId id="375" r:id="rId13"/>
    <p:sldId id="366" r:id="rId14"/>
    <p:sldId id="335" r:id="rId15"/>
    <p:sldId id="338" r:id="rId16"/>
    <p:sldId id="339" r:id="rId17"/>
    <p:sldId id="340" r:id="rId18"/>
    <p:sldId id="363" r:id="rId19"/>
    <p:sldId id="349" r:id="rId20"/>
    <p:sldId id="353" r:id="rId21"/>
    <p:sldId id="354" r:id="rId22"/>
    <p:sldId id="265" r:id="rId23"/>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78261" autoAdjust="0"/>
  </p:normalViewPr>
  <p:slideViewPr>
    <p:cSldViewPr snapToGrid="0" snapToObjects="1" showGuides="1">
      <p:cViewPr varScale="1">
        <p:scale>
          <a:sx n="88" d="100"/>
          <a:sy n="88" d="100"/>
        </p:scale>
        <p:origin x="-1242" y="-96"/>
      </p:cViewPr>
      <p:guideLst>
        <p:guide orient="horz" pos="4117"/>
        <p:guide orient="horz" pos="206"/>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2088" y="-18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0A6B1-F2BA-422F-89FB-2DE8A5163542}" type="doc">
      <dgm:prSet loTypeId="urn:microsoft.com/office/officeart/2005/8/layout/chevron1" loCatId="process" qsTypeId="urn:microsoft.com/office/officeart/2005/8/quickstyle/simple4" qsCatId="simple" csTypeId="urn:microsoft.com/office/officeart/2005/8/colors/accent1_2#1" csCatId="accent1" phldr="1"/>
      <dgm:spPr/>
    </dgm:pt>
    <dgm:pt modelId="{A631F324-D26D-42DF-9455-EF4D13A9C575}">
      <dgm:prSet/>
      <dgm:spPr>
        <a:solidFill>
          <a:schemeClr val="accent2">
            <a:lumMod val="20000"/>
            <a:lumOff val="80000"/>
          </a:schemeClr>
        </a:solidFill>
        <a:ln>
          <a:solidFill>
            <a:schemeClr val="accent2">
              <a:lumMod val="20000"/>
              <a:lumOff val="80000"/>
            </a:schemeClr>
          </a:solidFill>
        </a:ln>
      </dgm:spPr>
      <dgm:t>
        <a:bodyPr/>
        <a:lstStyle/>
        <a:p>
          <a:r>
            <a:rPr lang="de-DE" dirty="0" err="1" smtClean="0">
              <a:solidFill>
                <a:schemeClr val="accent2">
                  <a:lumMod val="20000"/>
                  <a:lumOff val="80000"/>
                </a:schemeClr>
              </a:solidFill>
            </a:rPr>
            <a:t>Maintain</a:t>
          </a:r>
          <a:endParaRPr lang="en-US" dirty="0">
            <a:solidFill>
              <a:schemeClr val="accent2">
                <a:lumMod val="20000"/>
                <a:lumOff val="80000"/>
              </a:schemeClr>
            </a:solidFill>
          </a:endParaRPr>
        </a:p>
      </dgm:t>
    </dgm:pt>
    <dgm:pt modelId="{2D3F91A7-AF8B-42AF-96BD-82BAC3AD0BC3}" type="parTrans" cxnId="{FB90F8C4-B6CF-4083-943E-42A2DD30A682}">
      <dgm:prSet/>
      <dgm:spPr/>
      <dgm:t>
        <a:bodyPr/>
        <a:lstStyle/>
        <a:p>
          <a:endParaRPr lang="en-US"/>
        </a:p>
      </dgm:t>
    </dgm:pt>
    <dgm:pt modelId="{5A878151-828F-4772-90CB-ED763298F39C}" type="sibTrans" cxnId="{FB90F8C4-B6CF-4083-943E-42A2DD30A682}">
      <dgm:prSet/>
      <dgm:spPr/>
      <dgm:t>
        <a:bodyPr/>
        <a:lstStyle/>
        <a:p>
          <a:endParaRPr lang="en-US"/>
        </a:p>
      </dgm:t>
    </dgm:pt>
    <dgm:pt modelId="{A5A94224-603A-44AC-8A96-8B1FF8FF96F4}">
      <dgm:prSet/>
      <dgm:spPr>
        <a:solidFill>
          <a:schemeClr val="accent2">
            <a:lumMod val="20000"/>
            <a:lumOff val="80000"/>
          </a:schemeClr>
        </a:solidFill>
        <a:ln>
          <a:solidFill>
            <a:schemeClr val="accent2">
              <a:lumMod val="20000"/>
              <a:lumOff val="80000"/>
            </a:schemeClr>
          </a:solidFill>
        </a:ln>
      </dgm:spPr>
      <dgm:t>
        <a:bodyPr/>
        <a:lstStyle/>
        <a:p>
          <a:r>
            <a:rPr lang="de-DE" dirty="0" err="1" smtClean="0">
              <a:solidFill>
                <a:schemeClr val="accent2">
                  <a:lumMod val="20000"/>
                  <a:lumOff val="80000"/>
                </a:schemeClr>
              </a:solidFill>
            </a:rPr>
            <a:t>Approve</a:t>
          </a:r>
          <a:endParaRPr lang="en-US" dirty="0">
            <a:solidFill>
              <a:schemeClr val="accent2">
                <a:lumMod val="20000"/>
                <a:lumOff val="80000"/>
              </a:schemeClr>
            </a:solidFill>
          </a:endParaRPr>
        </a:p>
      </dgm:t>
    </dgm:pt>
    <dgm:pt modelId="{AF7771EE-8524-4795-9A68-3BBEC40C80A6}" type="parTrans" cxnId="{B8BF852E-DFE3-40A7-8F28-739D241FB12A}">
      <dgm:prSet/>
      <dgm:spPr/>
      <dgm:t>
        <a:bodyPr/>
        <a:lstStyle/>
        <a:p>
          <a:endParaRPr lang="en-US"/>
        </a:p>
      </dgm:t>
    </dgm:pt>
    <dgm:pt modelId="{9931F82C-90CF-4A4B-9E72-1608F9F36E45}" type="sibTrans" cxnId="{B8BF852E-DFE3-40A7-8F28-739D241FB12A}">
      <dgm:prSet/>
      <dgm:spPr/>
      <dgm:t>
        <a:bodyPr/>
        <a:lstStyle/>
        <a:p>
          <a:endParaRPr lang="en-US"/>
        </a:p>
      </dgm:t>
    </dgm:pt>
    <dgm:pt modelId="{A42E8291-A5D5-4A98-BEAA-36826395AE11}">
      <dgm:prSet/>
      <dgm:spPr>
        <a:solidFill>
          <a:schemeClr val="accent2">
            <a:lumMod val="20000"/>
            <a:lumOff val="80000"/>
          </a:schemeClr>
        </a:solidFill>
        <a:ln>
          <a:solidFill>
            <a:schemeClr val="accent2">
              <a:lumMod val="20000"/>
              <a:lumOff val="80000"/>
            </a:schemeClr>
          </a:solidFill>
        </a:ln>
      </dgm:spPr>
      <dgm:t>
        <a:bodyPr/>
        <a:lstStyle/>
        <a:p>
          <a:r>
            <a:rPr lang="de-DE" dirty="0" err="1" smtClean="0">
              <a:solidFill>
                <a:schemeClr val="accent2">
                  <a:lumMod val="20000"/>
                  <a:lumOff val="80000"/>
                </a:schemeClr>
              </a:solidFill>
            </a:rPr>
            <a:t>Validate</a:t>
          </a:r>
          <a:r>
            <a:rPr lang="de-DE" dirty="0" smtClean="0">
              <a:solidFill>
                <a:schemeClr val="accent2">
                  <a:lumMod val="20000"/>
                  <a:lumOff val="80000"/>
                </a:schemeClr>
              </a:solidFill>
            </a:rPr>
            <a:t> </a:t>
          </a:r>
          <a:endParaRPr lang="en-US" dirty="0">
            <a:solidFill>
              <a:schemeClr val="accent2">
                <a:lumMod val="20000"/>
                <a:lumOff val="80000"/>
              </a:schemeClr>
            </a:solidFill>
          </a:endParaRPr>
        </a:p>
      </dgm:t>
    </dgm:pt>
    <dgm:pt modelId="{A5550BFB-FA23-4C2F-843C-FC7844DCED4A}" type="parTrans" cxnId="{8B1F7D43-77E7-469C-BF71-7D6B519C17D4}">
      <dgm:prSet/>
      <dgm:spPr/>
      <dgm:t>
        <a:bodyPr/>
        <a:lstStyle/>
        <a:p>
          <a:endParaRPr lang="en-US"/>
        </a:p>
      </dgm:t>
    </dgm:pt>
    <dgm:pt modelId="{F261869D-269D-4E45-BC3B-09F869509234}" type="sibTrans" cxnId="{8B1F7D43-77E7-469C-BF71-7D6B519C17D4}">
      <dgm:prSet/>
      <dgm:spPr/>
      <dgm:t>
        <a:bodyPr/>
        <a:lstStyle/>
        <a:p>
          <a:endParaRPr lang="en-US"/>
        </a:p>
      </dgm:t>
    </dgm:pt>
    <dgm:pt modelId="{06EEE7B3-DD58-4937-B9F1-E99E5F17E9F9}">
      <dgm:prSet/>
      <dgm:spPr>
        <a:solidFill>
          <a:schemeClr val="accent2">
            <a:lumMod val="20000"/>
            <a:lumOff val="80000"/>
          </a:schemeClr>
        </a:solidFill>
        <a:ln>
          <a:solidFill>
            <a:schemeClr val="accent2">
              <a:lumMod val="20000"/>
              <a:lumOff val="80000"/>
            </a:schemeClr>
          </a:solidFill>
        </a:ln>
      </dgm:spPr>
      <dgm:t>
        <a:bodyPr/>
        <a:lstStyle/>
        <a:p>
          <a:r>
            <a:rPr lang="de-DE" dirty="0" err="1" smtClean="0">
              <a:solidFill>
                <a:schemeClr val="accent2">
                  <a:lumMod val="20000"/>
                  <a:lumOff val="80000"/>
                </a:schemeClr>
              </a:solidFill>
            </a:rPr>
            <a:t>Replicate</a:t>
          </a:r>
          <a:endParaRPr lang="en-US" dirty="0">
            <a:solidFill>
              <a:schemeClr val="accent2">
                <a:lumMod val="20000"/>
                <a:lumOff val="80000"/>
              </a:schemeClr>
            </a:solidFill>
          </a:endParaRPr>
        </a:p>
      </dgm:t>
    </dgm:pt>
    <dgm:pt modelId="{278ED90A-4345-4B43-988D-122DB756151A}" type="parTrans" cxnId="{ADEFDE86-E868-4EBD-9224-3EF3FC1AC968}">
      <dgm:prSet/>
      <dgm:spPr/>
      <dgm:t>
        <a:bodyPr/>
        <a:lstStyle/>
        <a:p>
          <a:endParaRPr lang="en-US"/>
        </a:p>
      </dgm:t>
    </dgm:pt>
    <dgm:pt modelId="{9E8707A0-668C-4103-A4D5-683A2E446F4A}" type="sibTrans" cxnId="{ADEFDE86-E868-4EBD-9224-3EF3FC1AC968}">
      <dgm:prSet/>
      <dgm:spPr/>
      <dgm:t>
        <a:bodyPr/>
        <a:lstStyle/>
        <a:p>
          <a:endParaRPr lang="en-US"/>
        </a:p>
      </dgm:t>
    </dgm:pt>
    <dgm:pt modelId="{EC5160F7-4D82-4105-AAB0-02CFDDDCB10A}">
      <dgm:prSet/>
      <dgm:spPr>
        <a:solidFill>
          <a:schemeClr val="accent2">
            <a:lumMod val="20000"/>
            <a:lumOff val="80000"/>
          </a:schemeClr>
        </a:solidFill>
        <a:ln>
          <a:solidFill>
            <a:schemeClr val="accent2">
              <a:lumMod val="20000"/>
              <a:lumOff val="80000"/>
            </a:schemeClr>
          </a:solidFill>
        </a:ln>
      </dgm:spPr>
      <dgm:t>
        <a:bodyPr/>
        <a:lstStyle/>
        <a:p>
          <a:r>
            <a:rPr lang="de-DE" dirty="0" err="1" smtClean="0">
              <a:solidFill>
                <a:schemeClr val="accent2">
                  <a:lumMod val="20000"/>
                  <a:lumOff val="80000"/>
                </a:schemeClr>
              </a:solidFill>
            </a:rPr>
            <a:t>Adapt</a:t>
          </a:r>
          <a:endParaRPr lang="en-US" dirty="0">
            <a:solidFill>
              <a:schemeClr val="accent2">
                <a:lumMod val="20000"/>
                <a:lumOff val="80000"/>
              </a:schemeClr>
            </a:solidFill>
          </a:endParaRPr>
        </a:p>
      </dgm:t>
    </dgm:pt>
    <dgm:pt modelId="{94BFC706-FF04-438D-AB74-F428F8D7C117}" type="parTrans" cxnId="{D387629F-E51A-4910-B58D-8D009D772690}">
      <dgm:prSet/>
      <dgm:spPr/>
      <dgm:t>
        <a:bodyPr/>
        <a:lstStyle/>
        <a:p>
          <a:endParaRPr lang="en-US"/>
        </a:p>
      </dgm:t>
    </dgm:pt>
    <dgm:pt modelId="{4CADEE94-1427-4110-B41D-703DD525E325}" type="sibTrans" cxnId="{D387629F-E51A-4910-B58D-8D009D772690}">
      <dgm:prSet/>
      <dgm:spPr/>
      <dgm:t>
        <a:bodyPr/>
        <a:lstStyle/>
        <a:p>
          <a:endParaRPr lang="en-US"/>
        </a:p>
      </dgm:t>
    </dgm:pt>
    <dgm:pt modelId="{8BE9CEDF-309D-4E0D-9A6D-C85D54D1C2AC}" type="pres">
      <dgm:prSet presAssocID="{6420A6B1-F2BA-422F-89FB-2DE8A5163542}" presName="Name0" presStyleCnt="0">
        <dgm:presLayoutVars>
          <dgm:dir/>
          <dgm:animLvl val="lvl"/>
          <dgm:resizeHandles val="exact"/>
        </dgm:presLayoutVars>
      </dgm:prSet>
      <dgm:spPr/>
    </dgm:pt>
    <dgm:pt modelId="{39AB28A1-BEAD-4275-AABE-4302191451CB}" type="pres">
      <dgm:prSet presAssocID="{A631F324-D26D-42DF-9455-EF4D13A9C575}" presName="parTxOnly" presStyleLbl="node1" presStyleIdx="0" presStyleCnt="5" custLinFactY="-100000" custLinFactNeighborY="-114279">
        <dgm:presLayoutVars>
          <dgm:chMax val="0"/>
          <dgm:chPref val="0"/>
          <dgm:bulletEnabled val="1"/>
        </dgm:presLayoutVars>
      </dgm:prSet>
      <dgm:spPr/>
      <dgm:t>
        <a:bodyPr/>
        <a:lstStyle/>
        <a:p>
          <a:endParaRPr lang="en-US"/>
        </a:p>
      </dgm:t>
    </dgm:pt>
    <dgm:pt modelId="{3BE9F6EC-75ED-4957-B008-B119F59C3D33}" type="pres">
      <dgm:prSet presAssocID="{5A878151-828F-4772-90CB-ED763298F39C}" presName="parTxOnlySpace" presStyleCnt="0"/>
      <dgm:spPr/>
    </dgm:pt>
    <dgm:pt modelId="{7480864B-E5EE-4671-A618-BBB9C0034601}" type="pres">
      <dgm:prSet presAssocID="{A42E8291-A5D5-4A98-BEAA-36826395AE11}" presName="parTxOnly" presStyleLbl="node1" presStyleIdx="1" presStyleCnt="5" custLinFactY="-100000" custLinFactNeighborY="-114279">
        <dgm:presLayoutVars>
          <dgm:chMax val="0"/>
          <dgm:chPref val="0"/>
          <dgm:bulletEnabled val="1"/>
        </dgm:presLayoutVars>
      </dgm:prSet>
      <dgm:spPr/>
      <dgm:t>
        <a:bodyPr/>
        <a:lstStyle/>
        <a:p>
          <a:endParaRPr lang="en-US"/>
        </a:p>
      </dgm:t>
    </dgm:pt>
    <dgm:pt modelId="{95ADA31E-FEB2-4321-8388-39A2EC544081}" type="pres">
      <dgm:prSet presAssocID="{F261869D-269D-4E45-BC3B-09F869509234}" presName="parTxOnlySpace" presStyleCnt="0"/>
      <dgm:spPr/>
    </dgm:pt>
    <dgm:pt modelId="{6AFA8548-23DB-487E-A913-1F93926EE25F}" type="pres">
      <dgm:prSet presAssocID="{A5A94224-603A-44AC-8A96-8B1FF8FF96F4}" presName="parTxOnly" presStyleLbl="node1" presStyleIdx="2" presStyleCnt="5" custLinFactY="-100000" custLinFactNeighborY="-114279">
        <dgm:presLayoutVars>
          <dgm:chMax val="0"/>
          <dgm:chPref val="0"/>
          <dgm:bulletEnabled val="1"/>
        </dgm:presLayoutVars>
      </dgm:prSet>
      <dgm:spPr/>
      <dgm:t>
        <a:bodyPr/>
        <a:lstStyle/>
        <a:p>
          <a:endParaRPr lang="en-US"/>
        </a:p>
      </dgm:t>
    </dgm:pt>
    <dgm:pt modelId="{A8FE71A7-A53C-4472-A2EA-281E55803DCE}" type="pres">
      <dgm:prSet presAssocID="{9931F82C-90CF-4A4B-9E72-1608F9F36E45}" presName="parTxOnlySpace" presStyleCnt="0"/>
      <dgm:spPr/>
    </dgm:pt>
    <dgm:pt modelId="{10FCB3BA-6B2F-4D3D-A6FA-D45B398AA4EF}" type="pres">
      <dgm:prSet presAssocID="{06EEE7B3-DD58-4937-B9F1-E99E5F17E9F9}" presName="parTxOnly" presStyleLbl="node1" presStyleIdx="3" presStyleCnt="5" custLinFactY="-100000" custLinFactNeighborY="-114279">
        <dgm:presLayoutVars>
          <dgm:chMax val="0"/>
          <dgm:chPref val="0"/>
          <dgm:bulletEnabled val="1"/>
        </dgm:presLayoutVars>
      </dgm:prSet>
      <dgm:spPr/>
      <dgm:t>
        <a:bodyPr/>
        <a:lstStyle/>
        <a:p>
          <a:endParaRPr lang="en-US"/>
        </a:p>
      </dgm:t>
    </dgm:pt>
    <dgm:pt modelId="{23148B85-5659-4FB5-8003-48FBF21DD727}" type="pres">
      <dgm:prSet presAssocID="{9E8707A0-668C-4103-A4D5-683A2E446F4A}" presName="parTxOnlySpace" presStyleCnt="0"/>
      <dgm:spPr/>
    </dgm:pt>
    <dgm:pt modelId="{B655B7AF-DF8D-4B8A-AC1F-8C9BC130DBBE}" type="pres">
      <dgm:prSet presAssocID="{EC5160F7-4D82-4105-AAB0-02CFDDDCB10A}" presName="parTxOnly" presStyleLbl="node1" presStyleIdx="4" presStyleCnt="5" custLinFactY="79225" custLinFactNeighborX="-23362" custLinFactNeighborY="100000">
        <dgm:presLayoutVars>
          <dgm:chMax val="0"/>
          <dgm:chPref val="0"/>
          <dgm:bulletEnabled val="1"/>
        </dgm:presLayoutVars>
      </dgm:prSet>
      <dgm:spPr/>
      <dgm:t>
        <a:bodyPr/>
        <a:lstStyle/>
        <a:p>
          <a:endParaRPr lang="en-US"/>
        </a:p>
      </dgm:t>
    </dgm:pt>
  </dgm:ptLst>
  <dgm:cxnLst>
    <dgm:cxn modelId="{172C3096-7551-4C9E-A285-4B13B90D3032}" type="presOf" srcId="{A42E8291-A5D5-4A98-BEAA-36826395AE11}" destId="{7480864B-E5EE-4671-A618-BBB9C0034601}" srcOrd="0" destOrd="0" presId="urn:microsoft.com/office/officeart/2005/8/layout/chevron1"/>
    <dgm:cxn modelId="{1BF31A71-4950-41C1-8514-449E8BC35564}" type="presOf" srcId="{A631F324-D26D-42DF-9455-EF4D13A9C575}" destId="{39AB28A1-BEAD-4275-AABE-4302191451CB}" srcOrd="0" destOrd="0" presId="urn:microsoft.com/office/officeart/2005/8/layout/chevron1"/>
    <dgm:cxn modelId="{B8BF852E-DFE3-40A7-8F28-739D241FB12A}" srcId="{6420A6B1-F2BA-422F-89FB-2DE8A5163542}" destId="{A5A94224-603A-44AC-8A96-8B1FF8FF96F4}" srcOrd="2" destOrd="0" parTransId="{AF7771EE-8524-4795-9A68-3BBEC40C80A6}" sibTransId="{9931F82C-90CF-4A4B-9E72-1608F9F36E45}"/>
    <dgm:cxn modelId="{3AE2C588-34D7-4B20-A037-CE38908BB354}" type="presOf" srcId="{6420A6B1-F2BA-422F-89FB-2DE8A5163542}" destId="{8BE9CEDF-309D-4E0D-9A6D-C85D54D1C2AC}" srcOrd="0" destOrd="0" presId="urn:microsoft.com/office/officeart/2005/8/layout/chevron1"/>
    <dgm:cxn modelId="{D387629F-E51A-4910-B58D-8D009D772690}" srcId="{6420A6B1-F2BA-422F-89FB-2DE8A5163542}" destId="{EC5160F7-4D82-4105-AAB0-02CFDDDCB10A}" srcOrd="4" destOrd="0" parTransId="{94BFC706-FF04-438D-AB74-F428F8D7C117}" sibTransId="{4CADEE94-1427-4110-B41D-703DD525E325}"/>
    <dgm:cxn modelId="{2046E0D3-4619-4906-8C8F-DF9C309D198D}" type="presOf" srcId="{EC5160F7-4D82-4105-AAB0-02CFDDDCB10A}" destId="{B655B7AF-DF8D-4B8A-AC1F-8C9BC130DBBE}" srcOrd="0" destOrd="0" presId="urn:microsoft.com/office/officeart/2005/8/layout/chevron1"/>
    <dgm:cxn modelId="{ADEFDE86-E868-4EBD-9224-3EF3FC1AC968}" srcId="{6420A6B1-F2BA-422F-89FB-2DE8A5163542}" destId="{06EEE7B3-DD58-4937-B9F1-E99E5F17E9F9}" srcOrd="3" destOrd="0" parTransId="{278ED90A-4345-4B43-988D-122DB756151A}" sibTransId="{9E8707A0-668C-4103-A4D5-683A2E446F4A}"/>
    <dgm:cxn modelId="{8B1F7D43-77E7-469C-BF71-7D6B519C17D4}" srcId="{6420A6B1-F2BA-422F-89FB-2DE8A5163542}" destId="{A42E8291-A5D5-4A98-BEAA-36826395AE11}" srcOrd="1" destOrd="0" parTransId="{A5550BFB-FA23-4C2F-843C-FC7844DCED4A}" sibTransId="{F261869D-269D-4E45-BC3B-09F869509234}"/>
    <dgm:cxn modelId="{40524F60-9A02-4DCA-A56B-54191B13CC3A}" type="presOf" srcId="{A5A94224-603A-44AC-8A96-8B1FF8FF96F4}" destId="{6AFA8548-23DB-487E-A913-1F93926EE25F}" srcOrd="0" destOrd="0" presId="urn:microsoft.com/office/officeart/2005/8/layout/chevron1"/>
    <dgm:cxn modelId="{FB90F8C4-B6CF-4083-943E-42A2DD30A682}" srcId="{6420A6B1-F2BA-422F-89FB-2DE8A5163542}" destId="{A631F324-D26D-42DF-9455-EF4D13A9C575}" srcOrd="0" destOrd="0" parTransId="{2D3F91A7-AF8B-42AF-96BD-82BAC3AD0BC3}" sibTransId="{5A878151-828F-4772-90CB-ED763298F39C}"/>
    <dgm:cxn modelId="{8ABF4057-F7F1-4E08-B61B-F868EAD2F162}" type="presOf" srcId="{06EEE7B3-DD58-4937-B9F1-E99E5F17E9F9}" destId="{10FCB3BA-6B2F-4D3D-A6FA-D45B398AA4EF}" srcOrd="0" destOrd="0" presId="urn:microsoft.com/office/officeart/2005/8/layout/chevron1"/>
    <dgm:cxn modelId="{ABF37EF1-5A0B-460A-A62F-E8C81BBC43D0}" type="presParOf" srcId="{8BE9CEDF-309D-4E0D-9A6D-C85D54D1C2AC}" destId="{39AB28A1-BEAD-4275-AABE-4302191451CB}" srcOrd="0" destOrd="0" presId="urn:microsoft.com/office/officeart/2005/8/layout/chevron1"/>
    <dgm:cxn modelId="{96165362-FBB4-4AE6-A608-EABC373835C4}" type="presParOf" srcId="{8BE9CEDF-309D-4E0D-9A6D-C85D54D1C2AC}" destId="{3BE9F6EC-75ED-4957-B008-B119F59C3D33}" srcOrd="1" destOrd="0" presId="urn:microsoft.com/office/officeart/2005/8/layout/chevron1"/>
    <dgm:cxn modelId="{88EF3A2C-7437-4167-B2E3-2C60403FB83C}" type="presParOf" srcId="{8BE9CEDF-309D-4E0D-9A6D-C85D54D1C2AC}" destId="{7480864B-E5EE-4671-A618-BBB9C0034601}" srcOrd="2" destOrd="0" presId="urn:microsoft.com/office/officeart/2005/8/layout/chevron1"/>
    <dgm:cxn modelId="{1F7EDB49-A912-4144-9633-D5DD285604DE}" type="presParOf" srcId="{8BE9CEDF-309D-4E0D-9A6D-C85D54D1C2AC}" destId="{95ADA31E-FEB2-4321-8388-39A2EC544081}" srcOrd="3" destOrd="0" presId="urn:microsoft.com/office/officeart/2005/8/layout/chevron1"/>
    <dgm:cxn modelId="{2D001DBA-F04E-4F22-9DF9-525392B2F6AE}" type="presParOf" srcId="{8BE9CEDF-309D-4E0D-9A6D-C85D54D1C2AC}" destId="{6AFA8548-23DB-487E-A913-1F93926EE25F}" srcOrd="4" destOrd="0" presId="urn:microsoft.com/office/officeart/2005/8/layout/chevron1"/>
    <dgm:cxn modelId="{A138E1AD-07DD-4671-BE62-6D14D3918848}" type="presParOf" srcId="{8BE9CEDF-309D-4E0D-9A6D-C85D54D1C2AC}" destId="{A8FE71A7-A53C-4472-A2EA-281E55803DCE}" srcOrd="5" destOrd="0" presId="urn:microsoft.com/office/officeart/2005/8/layout/chevron1"/>
    <dgm:cxn modelId="{FC7700CE-4A5B-4003-8C98-62CC35DBE88B}" type="presParOf" srcId="{8BE9CEDF-309D-4E0D-9A6D-C85D54D1C2AC}" destId="{10FCB3BA-6B2F-4D3D-A6FA-D45B398AA4EF}" srcOrd="6" destOrd="0" presId="urn:microsoft.com/office/officeart/2005/8/layout/chevron1"/>
    <dgm:cxn modelId="{8A078562-041C-49BA-81B0-A52499F80784}" type="presParOf" srcId="{8BE9CEDF-309D-4E0D-9A6D-C85D54D1C2AC}" destId="{23148B85-5659-4FB5-8003-48FBF21DD727}" srcOrd="7" destOrd="0" presId="urn:microsoft.com/office/officeart/2005/8/layout/chevron1"/>
    <dgm:cxn modelId="{A7A33219-C676-4CEB-9A23-C4361CFE524E}" type="presParOf" srcId="{8BE9CEDF-309D-4E0D-9A6D-C85D54D1C2AC}" destId="{B655B7AF-DF8D-4B8A-AC1F-8C9BC130DBBE}" srcOrd="8" destOrd="0" presId="urn:microsoft.com/office/officeart/2005/8/layout/chevron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0A6B1-F2BA-422F-89FB-2DE8A5163542}" type="doc">
      <dgm:prSet loTypeId="urn:microsoft.com/office/officeart/2005/8/layout/chevron1" loCatId="process" qsTypeId="urn:microsoft.com/office/officeart/2005/8/quickstyle/simple4" qsCatId="simple" csTypeId="urn:microsoft.com/office/officeart/2005/8/colors/accent1_2#1" csCatId="accent1" phldr="1"/>
      <dgm:spPr/>
    </dgm:pt>
    <dgm:pt modelId="{A631F324-D26D-42DF-9455-EF4D13A9C575}">
      <dgm:prSet/>
      <dgm:spPr/>
      <dgm:t>
        <a:bodyPr/>
        <a:lstStyle/>
        <a:p>
          <a:r>
            <a:rPr lang="ru-RU" dirty="0" smtClean="0"/>
            <a:t>Создать</a:t>
          </a:r>
          <a:endParaRPr lang="en-US" noProof="0" dirty="0"/>
        </a:p>
      </dgm:t>
    </dgm:pt>
    <dgm:pt modelId="{2D3F91A7-AF8B-42AF-96BD-82BAC3AD0BC3}" type="parTrans" cxnId="{FB90F8C4-B6CF-4083-943E-42A2DD30A682}">
      <dgm:prSet/>
      <dgm:spPr/>
      <dgm:t>
        <a:bodyPr/>
        <a:lstStyle/>
        <a:p>
          <a:endParaRPr lang="en-US"/>
        </a:p>
      </dgm:t>
    </dgm:pt>
    <dgm:pt modelId="{5A878151-828F-4772-90CB-ED763298F39C}" type="sibTrans" cxnId="{FB90F8C4-B6CF-4083-943E-42A2DD30A682}">
      <dgm:prSet/>
      <dgm:spPr/>
      <dgm:t>
        <a:bodyPr/>
        <a:lstStyle/>
        <a:p>
          <a:endParaRPr lang="en-US"/>
        </a:p>
      </dgm:t>
    </dgm:pt>
    <dgm:pt modelId="{A42E8291-A5D5-4A98-BEAA-36826395AE11}">
      <dgm:prSet/>
      <dgm:spPr/>
      <dgm:t>
        <a:bodyPr/>
        <a:lstStyle/>
        <a:p>
          <a:r>
            <a:rPr lang="ru-RU" noProof="0" smtClean="0"/>
            <a:t>Проверить</a:t>
          </a:r>
          <a:r>
            <a:rPr lang="en-US" noProof="0" smtClean="0"/>
            <a:t> </a:t>
          </a:r>
          <a:endParaRPr lang="en-US" noProof="0" dirty="0"/>
        </a:p>
      </dgm:t>
    </dgm:pt>
    <dgm:pt modelId="{A5550BFB-FA23-4C2F-843C-FC7844DCED4A}" type="parTrans" cxnId="{8B1F7D43-77E7-469C-BF71-7D6B519C17D4}">
      <dgm:prSet/>
      <dgm:spPr/>
      <dgm:t>
        <a:bodyPr/>
        <a:lstStyle/>
        <a:p>
          <a:endParaRPr lang="en-US"/>
        </a:p>
      </dgm:t>
    </dgm:pt>
    <dgm:pt modelId="{F261869D-269D-4E45-BC3B-09F869509234}" type="sibTrans" cxnId="{8B1F7D43-77E7-469C-BF71-7D6B519C17D4}">
      <dgm:prSet/>
      <dgm:spPr/>
      <dgm:t>
        <a:bodyPr/>
        <a:lstStyle/>
        <a:p>
          <a:endParaRPr lang="en-US"/>
        </a:p>
      </dgm:t>
    </dgm:pt>
    <dgm:pt modelId="{06EEE7B3-DD58-4937-B9F1-E99E5F17E9F9}">
      <dgm:prSet/>
      <dgm:spPr/>
      <dgm:t>
        <a:bodyPr/>
        <a:lstStyle/>
        <a:p>
          <a:r>
            <a:rPr lang="ru-RU" noProof="0" dirty="0" err="1" smtClean="0"/>
            <a:t>Распростр</a:t>
          </a:r>
          <a:r>
            <a:rPr lang="ru-RU" noProof="0" dirty="0" smtClean="0"/>
            <a:t>.</a:t>
          </a:r>
          <a:endParaRPr lang="en-US" noProof="0" dirty="0"/>
        </a:p>
      </dgm:t>
    </dgm:pt>
    <dgm:pt modelId="{278ED90A-4345-4B43-988D-122DB756151A}" type="parTrans" cxnId="{ADEFDE86-E868-4EBD-9224-3EF3FC1AC968}">
      <dgm:prSet/>
      <dgm:spPr/>
      <dgm:t>
        <a:bodyPr/>
        <a:lstStyle/>
        <a:p>
          <a:endParaRPr lang="en-US"/>
        </a:p>
      </dgm:t>
    </dgm:pt>
    <dgm:pt modelId="{9E8707A0-668C-4103-A4D5-683A2E446F4A}" type="sibTrans" cxnId="{ADEFDE86-E868-4EBD-9224-3EF3FC1AC968}">
      <dgm:prSet/>
      <dgm:spPr/>
      <dgm:t>
        <a:bodyPr/>
        <a:lstStyle/>
        <a:p>
          <a:endParaRPr lang="en-US"/>
        </a:p>
      </dgm:t>
    </dgm:pt>
    <dgm:pt modelId="{EC5160F7-4D82-4105-AAB0-02CFDDDCB10A}">
      <dgm:prSet/>
      <dgm:spPr/>
      <dgm:t>
        <a:bodyPr/>
        <a:lstStyle/>
        <a:p>
          <a:r>
            <a:rPr lang="ru-RU" noProof="0" dirty="0" err="1" smtClean="0"/>
            <a:t>Лок</a:t>
          </a:r>
          <a:r>
            <a:rPr lang="ru-RU" noProof="0" dirty="0" smtClean="0"/>
            <a:t>. расширение</a:t>
          </a:r>
          <a:endParaRPr lang="en-US" noProof="0" dirty="0"/>
        </a:p>
      </dgm:t>
    </dgm:pt>
    <dgm:pt modelId="{94BFC706-FF04-438D-AB74-F428F8D7C117}" type="parTrans" cxnId="{D387629F-E51A-4910-B58D-8D009D772690}">
      <dgm:prSet/>
      <dgm:spPr/>
      <dgm:t>
        <a:bodyPr/>
        <a:lstStyle/>
        <a:p>
          <a:endParaRPr lang="en-US"/>
        </a:p>
      </dgm:t>
    </dgm:pt>
    <dgm:pt modelId="{4CADEE94-1427-4110-B41D-703DD525E325}" type="sibTrans" cxnId="{D387629F-E51A-4910-B58D-8D009D772690}">
      <dgm:prSet/>
      <dgm:spPr/>
      <dgm:t>
        <a:bodyPr/>
        <a:lstStyle/>
        <a:p>
          <a:endParaRPr lang="en-US"/>
        </a:p>
      </dgm:t>
    </dgm:pt>
    <dgm:pt modelId="{A5A94224-603A-44AC-8A96-8B1FF8FF96F4}">
      <dgm:prSet/>
      <dgm:spPr/>
      <dgm:t>
        <a:bodyPr/>
        <a:lstStyle/>
        <a:p>
          <a:r>
            <a:rPr lang="ru-RU" noProof="0" dirty="0" smtClean="0"/>
            <a:t>Утвердить</a:t>
          </a:r>
          <a:endParaRPr lang="en-US" noProof="0" dirty="0"/>
        </a:p>
      </dgm:t>
    </dgm:pt>
    <dgm:pt modelId="{9931F82C-90CF-4A4B-9E72-1608F9F36E45}" type="sibTrans" cxnId="{B8BF852E-DFE3-40A7-8F28-739D241FB12A}">
      <dgm:prSet/>
      <dgm:spPr/>
      <dgm:t>
        <a:bodyPr/>
        <a:lstStyle/>
        <a:p>
          <a:endParaRPr lang="en-US"/>
        </a:p>
      </dgm:t>
    </dgm:pt>
    <dgm:pt modelId="{AF7771EE-8524-4795-9A68-3BBEC40C80A6}" type="parTrans" cxnId="{B8BF852E-DFE3-40A7-8F28-739D241FB12A}">
      <dgm:prSet/>
      <dgm:spPr/>
      <dgm:t>
        <a:bodyPr/>
        <a:lstStyle/>
        <a:p>
          <a:endParaRPr lang="en-US"/>
        </a:p>
      </dgm:t>
    </dgm:pt>
    <dgm:pt modelId="{8BE9CEDF-309D-4E0D-9A6D-C85D54D1C2AC}" type="pres">
      <dgm:prSet presAssocID="{6420A6B1-F2BA-422F-89FB-2DE8A5163542}" presName="Name0" presStyleCnt="0">
        <dgm:presLayoutVars>
          <dgm:dir/>
          <dgm:animLvl val="lvl"/>
          <dgm:resizeHandles val="exact"/>
        </dgm:presLayoutVars>
      </dgm:prSet>
      <dgm:spPr/>
    </dgm:pt>
    <dgm:pt modelId="{39AB28A1-BEAD-4275-AABE-4302191451CB}" type="pres">
      <dgm:prSet presAssocID="{A631F324-D26D-42DF-9455-EF4D13A9C575}" presName="parTxOnly" presStyleLbl="node1" presStyleIdx="0" presStyleCnt="5" custLinFactY="-100000" custLinFactNeighborY="-104400">
        <dgm:presLayoutVars>
          <dgm:chMax val="0"/>
          <dgm:chPref val="0"/>
          <dgm:bulletEnabled val="1"/>
        </dgm:presLayoutVars>
      </dgm:prSet>
      <dgm:spPr/>
      <dgm:t>
        <a:bodyPr/>
        <a:lstStyle/>
        <a:p>
          <a:endParaRPr lang="en-US"/>
        </a:p>
      </dgm:t>
    </dgm:pt>
    <dgm:pt modelId="{3BE9F6EC-75ED-4957-B008-B119F59C3D33}" type="pres">
      <dgm:prSet presAssocID="{5A878151-828F-4772-90CB-ED763298F39C}" presName="parTxOnlySpace" presStyleCnt="0"/>
      <dgm:spPr/>
    </dgm:pt>
    <dgm:pt modelId="{7480864B-E5EE-4671-A618-BBB9C0034601}" type="pres">
      <dgm:prSet presAssocID="{A42E8291-A5D5-4A98-BEAA-36826395AE11}" presName="parTxOnly" presStyleLbl="node1" presStyleIdx="1" presStyleCnt="5" custLinFactY="-100000" custLinFactNeighborY="-104400">
        <dgm:presLayoutVars>
          <dgm:chMax val="0"/>
          <dgm:chPref val="0"/>
          <dgm:bulletEnabled val="1"/>
        </dgm:presLayoutVars>
      </dgm:prSet>
      <dgm:spPr/>
      <dgm:t>
        <a:bodyPr/>
        <a:lstStyle/>
        <a:p>
          <a:endParaRPr lang="en-US"/>
        </a:p>
      </dgm:t>
    </dgm:pt>
    <dgm:pt modelId="{95ADA31E-FEB2-4321-8388-39A2EC544081}" type="pres">
      <dgm:prSet presAssocID="{F261869D-269D-4E45-BC3B-09F869509234}" presName="parTxOnlySpace" presStyleCnt="0"/>
      <dgm:spPr/>
    </dgm:pt>
    <dgm:pt modelId="{6AFA8548-23DB-487E-A913-1F93926EE25F}" type="pres">
      <dgm:prSet presAssocID="{A5A94224-603A-44AC-8A96-8B1FF8FF96F4}" presName="parTxOnly" presStyleLbl="node1" presStyleIdx="2" presStyleCnt="5" custLinFactY="-100000" custLinFactNeighborY="-104400">
        <dgm:presLayoutVars>
          <dgm:chMax val="0"/>
          <dgm:chPref val="0"/>
          <dgm:bulletEnabled val="1"/>
        </dgm:presLayoutVars>
      </dgm:prSet>
      <dgm:spPr/>
      <dgm:t>
        <a:bodyPr/>
        <a:lstStyle/>
        <a:p>
          <a:endParaRPr lang="en-US"/>
        </a:p>
      </dgm:t>
    </dgm:pt>
    <dgm:pt modelId="{A8FE71A7-A53C-4472-A2EA-281E55803DCE}" type="pres">
      <dgm:prSet presAssocID="{9931F82C-90CF-4A4B-9E72-1608F9F36E45}" presName="parTxOnlySpace" presStyleCnt="0"/>
      <dgm:spPr/>
    </dgm:pt>
    <dgm:pt modelId="{10FCB3BA-6B2F-4D3D-A6FA-D45B398AA4EF}" type="pres">
      <dgm:prSet presAssocID="{06EEE7B3-DD58-4937-B9F1-E99E5F17E9F9}" presName="parTxOnly" presStyleLbl="node1" presStyleIdx="3" presStyleCnt="5" custLinFactY="-100000" custLinFactNeighborY="-104400">
        <dgm:presLayoutVars>
          <dgm:chMax val="0"/>
          <dgm:chPref val="0"/>
          <dgm:bulletEnabled val="1"/>
        </dgm:presLayoutVars>
      </dgm:prSet>
      <dgm:spPr/>
      <dgm:t>
        <a:bodyPr/>
        <a:lstStyle/>
        <a:p>
          <a:endParaRPr lang="en-US"/>
        </a:p>
      </dgm:t>
    </dgm:pt>
    <dgm:pt modelId="{23148B85-5659-4FB5-8003-48FBF21DD727}" type="pres">
      <dgm:prSet presAssocID="{9E8707A0-668C-4103-A4D5-683A2E446F4A}" presName="parTxOnlySpace" presStyleCnt="0"/>
      <dgm:spPr/>
    </dgm:pt>
    <dgm:pt modelId="{B655B7AF-DF8D-4B8A-AC1F-8C9BC130DBBE}" type="pres">
      <dgm:prSet presAssocID="{EC5160F7-4D82-4105-AAB0-02CFDDDCB10A}" presName="parTxOnly" presStyleLbl="node1" presStyleIdx="4" presStyleCnt="5" custLinFactY="88188" custLinFactNeighborX="-1622" custLinFactNeighborY="100000">
        <dgm:presLayoutVars>
          <dgm:chMax val="0"/>
          <dgm:chPref val="0"/>
          <dgm:bulletEnabled val="1"/>
        </dgm:presLayoutVars>
      </dgm:prSet>
      <dgm:spPr/>
      <dgm:t>
        <a:bodyPr/>
        <a:lstStyle/>
        <a:p>
          <a:endParaRPr lang="en-US"/>
        </a:p>
      </dgm:t>
    </dgm:pt>
  </dgm:ptLst>
  <dgm:cxnLst>
    <dgm:cxn modelId="{B8BF852E-DFE3-40A7-8F28-739D241FB12A}" srcId="{6420A6B1-F2BA-422F-89FB-2DE8A5163542}" destId="{A5A94224-603A-44AC-8A96-8B1FF8FF96F4}" srcOrd="2" destOrd="0" parTransId="{AF7771EE-8524-4795-9A68-3BBEC40C80A6}" sibTransId="{9931F82C-90CF-4A4B-9E72-1608F9F36E45}"/>
    <dgm:cxn modelId="{E5A5D783-5D7C-4B5C-95A1-1850B363B9C8}" type="presOf" srcId="{A5A94224-603A-44AC-8A96-8B1FF8FF96F4}" destId="{6AFA8548-23DB-487E-A913-1F93926EE25F}" srcOrd="0" destOrd="0" presId="urn:microsoft.com/office/officeart/2005/8/layout/chevron1"/>
    <dgm:cxn modelId="{E66F20DC-32A0-4038-8D91-9DBED60261B0}" type="presOf" srcId="{EC5160F7-4D82-4105-AAB0-02CFDDDCB10A}" destId="{B655B7AF-DF8D-4B8A-AC1F-8C9BC130DBBE}" srcOrd="0" destOrd="0" presId="urn:microsoft.com/office/officeart/2005/8/layout/chevron1"/>
    <dgm:cxn modelId="{D387629F-E51A-4910-B58D-8D009D772690}" srcId="{6420A6B1-F2BA-422F-89FB-2DE8A5163542}" destId="{EC5160F7-4D82-4105-AAB0-02CFDDDCB10A}" srcOrd="4" destOrd="0" parTransId="{94BFC706-FF04-438D-AB74-F428F8D7C117}" sibTransId="{4CADEE94-1427-4110-B41D-703DD525E325}"/>
    <dgm:cxn modelId="{6B681C63-DCCC-4E5E-ACA3-CE4F3A5CF033}" type="presOf" srcId="{A631F324-D26D-42DF-9455-EF4D13A9C575}" destId="{39AB28A1-BEAD-4275-AABE-4302191451CB}" srcOrd="0" destOrd="0" presId="urn:microsoft.com/office/officeart/2005/8/layout/chevron1"/>
    <dgm:cxn modelId="{ADEFDE86-E868-4EBD-9224-3EF3FC1AC968}" srcId="{6420A6B1-F2BA-422F-89FB-2DE8A5163542}" destId="{06EEE7B3-DD58-4937-B9F1-E99E5F17E9F9}" srcOrd="3" destOrd="0" parTransId="{278ED90A-4345-4B43-988D-122DB756151A}" sibTransId="{9E8707A0-668C-4103-A4D5-683A2E446F4A}"/>
    <dgm:cxn modelId="{87300E4C-9323-4691-91EE-458D63EBBE0B}" type="presOf" srcId="{6420A6B1-F2BA-422F-89FB-2DE8A5163542}" destId="{8BE9CEDF-309D-4E0D-9A6D-C85D54D1C2AC}" srcOrd="0" destOrd="0" presId="urn:microsoft.com/office/officeart/2005/8/layout/chevron1"/>
    <dgm:cxn modelId="{8B1F7D43-77E7-469C-BF71-7D6B519C17D4}" srcId="{6420A6B1-F2BA-422F-89FB-2DE8A5163542}" destId="{A42E8291-A5D5-4A98-BEAA-36826395AE11}" srcOrd="1" destOrd="0" parTransId="{A5550BFB-FA23-4C2F-843C-FC7844DCED4A}" sibTransId="{F261869D-269D-4E45-BC3B-09F869509234}"/>
    <dgm:cxn modelId="{DF71BC1B-790A-403E-81A7-93276B37D2A3}" type="presOf" srcId="{06EEE7B3-DD58-4937-B9F1-E99E5F17E9F9}" destId="{10FCB3BA-6B2F-4D3D-A6FA-D45B398AA4EF}" srcOrd="0" destOrd="0" presId="urn:microsoft.com/office/officeart/2005/8/layout/chevron1"/>
    <dgm:cxn modelId="{FB90F8C4-B6CF-4083-943E-42A2DD30A682}" srcId="{6420A6B1-F2BA-422F-89FB-2DE8A5163542}" destId="{A631F324-D26D-42DF-9455-EF4D13A9C575}" srcOrd="0" destOrd="0" parTransId="{2D3F91A7-AF8B-42AF-96BD-82BAC3AD0BC3}" sibTransId="{5A878151-828F-4772-90CB-ED763298F39C}"/>
    <dgm:cxn modelId="{1BDACF5B-EC6D-4347-95FC-D88974DED918}" type="presOf" srcId="{A42E8291-A5D5-4A98-BEAA-36826395AE11}" destId="{7480864B-E5EE-4671-A618-BBB9C0034601}" srcOrd="0" destOrd="0" presId="urn:microsoft.com/office/officeart/2005/8/layout/chevron1"/>
    <dgm:cxn modelId="{714F4700-29E1-4E2E-95E6-9A14F4246096}" type="presParOf" srcId="{8BE9CEDF-309D-4E0D-9A6D-C85D54D1C2AC}" destId="{39AB28A1-BEAD-4275-AABE-4302191451CB}" srcOrd="0" destOrd="0" presId="urn:microsoft.com/office/officeart/2005/8/layout/chevron1"/>
    <dgm:cxn modelId="{0A6E9C05-44E6-4208-8D79-E8C3D98EC423}" type="presParOf" srcId="{8BE9CEDF-309D-4E0D-9A6D-C85D54D1C2AC}" destId="{3BE9F6EC-75ED-4957-B008-B119F59C3D33}" srcOrd="1" destOrd="0" presId="urn:microsoft.com/office/officeart/2005/8/layout/chevron1"/>
    <dgm:cxn modelId="{69E3E0DE-B8B5-470A-8316-69943F5B2310}" type="presParOf" srcId="{8BE9CEDF-309D-4E0D-9A6D-C85D54D1C2AC}" destId="{7480864B-E5EE-4671-A618-BBB9C0034601}" srcOrd="2" destOrd="0" presId="urn:microsoft.com/office/officeart/2005/8/layout/chevron1"/>
    <dgm:cxn modelId="{DBAF9699-AB5F-4416-8EAE-E8E747398E28}" type="presParOf" srcId="{8BE9CEDF-309D-4E0D-9A6D-C85D54D1C2AC}" destId="{95ADA31E-FEB2-4321-8388-39A2EC544081}" srcOrd="3" destOrd="0" presId="urn:microsoft.com/office/officeart/2005/8/layout/chevron1"/>
    <dgm:cxn modelId="{44FDC191-EB0B-4F8A-B697-B660A8EE495C}" type="presParOf" srcId="{8BE9CEDF-309D-4E0D-9A6D-C85D54D1C2AC}" destId="{6AFA8548-23DB-487E-A913-1F93926EE25F}" srcOrd="4" destOrd="0" presId="urn:microsoft.com/office/officeart/2005/8/layout/chevron1"/>
    <dgm:cxn modelId="{7AC59FA9-3AB3-4344-B303-6EA4F1837B8F}" type="presParOf" srcId="{8BE9CEDF-309D-4E0D-9A6D-C85D54D1C2AC}" destId="{A8FE71A7-A53C-4472-A2EA-281E55803DCE}" srcOrd="5" destOrd="0" presId="urn:microsoft.com/office/officeart/2005/8/layout/chevron1"/>
    <dgm:cxn modelId="{2253164B-7213-4FD6-AAB1-F093D390C0FE}" type="presParOf" srcId="{8BE9CEDF-309D-4E0D-9A6D-C85D54D1C2AC}" destId="{10FCB3BA-6B2F-4D3D-A6FA-D45B398AA4EF}" srcOrd="6" destOrd="0" presId="urn:microsoft.com/office/officeart/2005/8/layout/chevron1"/>
    <dgm:cxn modelId="{00F2C595-72C1-4515-AECB-5971085E2150}" type="presParOf" srcId="{8BE9CEDF-309D-4E0D-9A6D-C85D54D1C2AC}" destId="{23148B85-5659-4FB5-8003-48FBF21DD727}" srcOrd="7" destOrd="0" presId="urn:microsoft.com/office/officeart/2005/8/layout/chevron1"/>
    <dgm:cxn modelId="{3D5D0079-DF0B-42B0-BA28-B63808DDDB20}" type="presParOf" srcId="{8BE9CEDF-309D-4E0D-9A6D-C85D54D1C2AC}" destId="{B655B7AF-DF8D-4B8A-AC1F-8C9BC130DBBE}" srcOrd="8" destOrd="0" presId="urn:microsoft.com/office/officeart/2005/8/layout/chevron1"/>
  </dgm:cxnLst>
  <dgm:bg/>
  <dgm:whole>
    <a:ln>
      <a:noFill/>
    </a:ln>
  </dgm:whole>
  <dgm:extLst>
    <a:ext uri="http://schemas.microsoft.com/office/drawing/2008/diagram">
      <dsp:dataModelExt xmlns:dsp="http://schemas.microsoft.com/office/drawing/2008/diagram" xmlns="" relId="rId2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B28A1-BEAD-4275-AABE-4302191451CB}">
      <dsp:nvSpPr>
        <dsp:cNvPr id="0" name=""/>
        <dsp:cNvSpPr/>
      </dsp:nvSpPr>
      <dsp:spPr>
        <a:xfrm>
          <a:off x="1312" y="81880"/>
          <a:ext cx="1168389" cy="467355"/>
        </a:xfrm>
        <a:prstGeom prst="chevron">
          <a:avLst/>
        </a:prstGeom>
        <a:solidFill>
          <a:schemeClr val="accent2">
            <a:lumMod val="20000"/>
            <a:lumOff val="80000"/>
          </a:schemeClr>
        </a:solidFill>
        <a:ln>
          <a:solidFill>
            <a:schemeClr val="accent2">
              <a:lumMod val="20000"/>
              <a:lumOff val="80000"/>
            </a:schemeClr>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solidFill>
                <a:schemeClr val="accent2">
                  <a:lumMod val="20000"/>
                  <a:lumOff val="80000"/>
                </a:schemeClr>
              </a:solidFill>
            </a:rPr>
            <a:t>Maintain</a:t>
          </a:r>
          <a:endParaRPr lang="en-US" sz="1200" kern="1200" dirty="0">
            <a:solidFill>
              <a:schemeClr val="accent2">
                <a:lumMod val="20000"/>
                <a:lumOff val="80000"/>
              </a:schemeClr>
            </a:solidFill>
          </a:endParaRPr>
        </a:p>
      </dsp:txBody>
      <dsp:txXfrm>
        <a:off x="1312" y="81880"/>
        <a:ext cx="1168389" cy="467355"/>
      </dsp:txXfrm>
    </dsp:sp>
    <dsp:sp modelId="{7480864B-E5EE-4671-A618-BBB9C0034601}">
      <dsp:nvSpPr>
        <dsp:cNvPr id="0" name=""/>
        <dsp:cNvSpPr/>
      </dsp:nvSpPr>
      <dsp:spPr>
        <a:xfrm>
          <a:off x="1052863" y="81880"/>
          <a:ext cx="1168389" cy="467355"/>
        </a:xfrm>
        <a:prstGeom prst="chevron">
          <a:avLst/>
        </a:prstGeom>
        <a:solidFill>
          <a:schemeClr val="accent2">
            <a:lumMod val="20000"/>
            <a:lumOff val="80000"/>
          </a:schemeClr>
        </a:solidFill>
        <a:ln>
          <a:solidFill>
            <a:schemeClr val="accent2">
              <a:lumMod val="20000"/>
              <a:lumOff val="80000"/>
            </a:schemeClr>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solidFill>
                <a:schemeClr val="accent2">
                  <a:lumMod val="20000"/>
                  <a:lumOff val="80000"/>
                </a:schemeClr>
              </a:solidFill>
            </a:rPr>
            <a:t>Validate</a:t>
          </a:r>
          <a:r>
            <a:rPr lang="de-DE" sz="1200" kern="1200" dirty="0" smtClean="0">
              <a:solidFill>
                <a:schemeClr val="accent2">
                  <a:lumMod val="20000"/>
                  <a:lumOff val="80000"/>
                </a:schemeClr>
              </a:solidFill>
            </a:rPr>
            <a:t> </a:t>
          </a:r>
          <a:endParaRPr lang="en-US" sz="1200" kern="1200" dirty="0">
            <a:solidFill>
              <a:schemeClr val="accent2">
                <a:lumMod val="20000"/>
                <a:lumOff val="80000"/>
              </a:schemeClr>
            </a:solidFill>
          </a:endParaRPr>
        </a:p>
      </dsp:txBody>
      <dsp:txXfrm>
        <a:off x="1052863" y="81880"/>
        <a:ext cx="1168389" cy="467355"/>
      </dsp:txXfrm>
    </dsp:sp>
    <dsp:sp modelId="{6AFA8548-23DB-487E-A913-1F93926EE25F}">
      <dsp:nvSpPr>
        <dsp:cNvPr id="0" name=""/>
        <dsp:cNvSpPr/>
      </dsp:nvSpPr>
      <dsp:spPr>
        <a:xfrm>
          <a:off x="2104414" y="81880"/>
          <a:ext cx="1168389" cy="467355"/>
        </a:xfrm>
        <a:prstGeom prst="chevron">
          <a:avLst/>
        </a:prstGeom>
        <a:solidFill>
          <a:schemeClr val="accent2">
            <a:lumMod val="20000"/>
            <a:lumOff val="80000"/>
          </a:schemeClr>
        </a:solidFill>
        <a:ln>
          <a:solidFill>
            <a:schemeClr val="accent2">
              <a:lumMod val="20000"/>
              <a:lumOff val="80000"/>
            </a:schemeClr>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solidFill>
                <a:schemeClr val="accent2">
                  <a:lumMod val="20000"/>
                  <a:lumOff val="80000"/>
                </a:schemeClr>
              </a:solidFill>
            </a:rPr>
            <a:t>Approve</a:t>
          </a:r>
          <a:endParaRPr lang="en-US" sz="1200" kern="1200" dirty="0">
            <a:solidFill>
              <a:schemeClr val="accent2">
                <a:lumMod val="20000"/>
                <a:lumOff val="80000"/>
              </a:schemeClr>
            </a:solidFill>
          </a:endParaRPr>
        </a:p>
      </dsp:txBody>
      <dsp:txXfrm>
        <a:off x="2104414" y="81880"/>
        <a:ext cx="1168389" cy="467355"/>
      </dsp:txXfrm>
    </dsp:sp>
    <dsp:sp modelId="{10FCB3BA-6B2F-4D3D-A6FA-D45B398AA4EF}">
      <dsp:nvSpPr>
        <dsp:cNvPr id="0" name=""/>
        <dsp:cNvSpPr/>
      </dsp:nvSpPr>
      <dsp:spPr>
        <a:xfrm>
          <a:off x="3155964" y="81880"/>
          <a:ext cx="1168389" cy="467355"/>
        </a:xfrm>
        <a:prstGeom prst="chevron">
          <a:avLst/>
        </a:prstGeom>
        <a:solidFill>
          <a:schemeClr val="accent2">
            <a:lumMod val="20000"/>
            <a:lumOff val="80000"/>
          </a:schemeClr>
        </a:solidFill>
        <a:ln>
          <a:solidFill>
            <a:schemeClr val="accent2">
              <a:lumMod val="20000"/>
              <a:lumOff val="80000"/>
            </a:schemeClr>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solidFill>
                <a:schemeClr val="accent2">
                  <a:lumMod val="20000"/>
                  <a:lumOff val="80000"/>
                </a:schemeClr>
              </a:solidFill>
            </a:rPr>
            <a:t>Replicate</a:t>
          </a:r>
          <a:endParaRPr lang="en-US" sz="1200" kern="1200" dirty="0">
            <a:solidFill>
              <a:schemeClr val="accent2">
                <a:lumMod val="20000"/>
                <a:lumOff val="80000"/>
              </a:schemeClr>
            </a:solidFill>
          </a:endParaRPr>
        </a:p>
      </dsp:txBody>
      <dsp:txXfrm>
        <a:off x="3155964" y="81880"/>
        <a:ext cx="1168389" cy="467355"/>
      </dsp:txXfrm>
    </dsp:sp>
    <dsp:sp modelId="{B655B7AF-DF8D-4B8A-AC1F-8C9BC130DBBE}">
      <dsp:nvSpPr>
        <dsp:cNvPr id="0" name=""/>
        <dsp:cNvSpPr/>
      </dsp:nvSpPr>
      <dsp:spPr>
        <a:xfrm>
          <a:off x="4180219" y="1920944"/>
          <a:ext cx="1168389" cy="467355"/>
        </a:xfrm>
        <a:prstGeom prst="chevron">
          <a:avLst/>
        </a:prstGeom>
        <a:solidFill>
          <a:schemeClr val="accent2">
            <a:lumMod val="20000"/>
            <a:lumOff val="80000"/>
          </a:schemeClr>
        </a:solidFill>
        <a:ln>
          <a:solidFill>
            <a:schemeClr val="accent2">
              <a:lumMod val="20000"/>
              <a:lumOff val="80000"/>
            </a:schemeClr>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solidFill>
                <a:schemeClr val="accent2">
                  <a:lumMod val="20000"/>
                  <a:lumOff val="80000"/>
                </a:schemeClr>
              </a:solidFill>
            </a:rPr>
            <a:t>Adapt</a:t>
          </a:r>
          <a:endParaRPr lang="en-US" sz="1200" kern="1200" dirty="0">
            <a:solidFill>
              <a:schemeClr val="accent2">
                <a:lumMod val="20000"/>
                <a:lumOff val="80000"/>
              </a:schemeClr>
            </a:solidFill>
          </a:endParaRPr>
        </a:p>
      </dsp:txBody>
      <dsp:txXfrm>
        <a:off x="4180219" y="1920944"/>
        <a:ext cx="1168389" cy="4673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B28A1-BEAD-4275-AABE-4302191451CB}">
      <dsp:nvSpPr>
        <dsp:cNvPr id="0" name=""/>
        <dsp:cNvSpPr/>
      </dsp:nvSpPr>
      <dsp:spPr>
        <a:xfrm>
          <a:off x="1312" y="128050"/>
          <a:ext cx="1168389" cy="46735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ru-RU" sz="800" kern="1200" dirty="0" smtClean="0"/>
            <a:t>Создать</a:t>
          </a:r>
          <a:endParaRPr lang="en-US" sz="800" kern="1200" noProof="0" dirty="0"/>
        </a:p>
      </dsp:txBody>
      <dsp:txXfrm>
        <a:off x="1312" y="128050"/>
        <a:ext cx="1168389" cy="467355"/>
      </dsp:txXfrm>
    </dsp:sp>
    <dsp:sp modelId="{7480864B-E5EE-4671-A618-BBB9C0034601}">
      <dsp:nvSpPr>
        <dsp:cNvPr id="0" name=""/>
        <dsp:cNvSpPr/>
      </dsp:nvSpPr>
      <dsp:spPr>
        <a:xfrm>
          <a:off x="1052863" y="128050"/>
          <a:ext cx="1168389" cy="46735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ru-RU" sz="800" kern="1200" noProof="0" smtClean="0"/>
            <a:t>Проверить</a:t>
          </a:r>
          <a:r>
            <a:rPr lang="en-US" sz="800" kern="1200" noProof="0" smtClean="0"/>
            <a:t> </a:t>
          </a:r>
          <a:endParaRPr lang="en-US" sz="800" kern="1200" noProof="0" dirty="0"/>
        </a:p>
      </dsp:txBody>
      <dsp:txXfrm>
        <a:off x="1052863" y="128050"/>
        <a:ext cx="1168389" cy="467355"/>
      </dsp:txXfrm>
    </dsp:sp>
    <dsp:sp modelId="{6AFA8548-23DB-487E-A913-1F93926EE25F}">
      <dsp:nvSpPr>
        <dsp:cNvPr id="0" name=""/>
        <dsp:cNvSpPr/>
      </dsp:nvSpPr>
      <dsp:spPr>
        <a:xfrm>
          <a:off x="2104414" y="128050"/>
          <a:ext cx="1168389" cy="46735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ru-RU" sz="800" kern="1200" noProof="0" dirty="0" smtClean="0"/>
            <a:t>Утвердить</a:t>
          </a:r>
          <a:endParaRPr lang="en-US" sz="800" kern="1200" noProof="0" dirty="0"/>
        </a:p>
      </dsp:txBody>
      <dsp:txXfrm>
        <a:off x="2104414" y="128050"/>
        <a:ext cx="1168389" cy="467355"/>
      </dsp:txXfrm>
    </dsp:sp>
    <dsp:sp modelId="{10FCB3BA-6B2F-4D3D-A6FA-D45B398AA4EF}">
      <dsp:nvSpPr>
        <dsp:cNvPr id="0" name=""/>
        <dsp:cNvSpPr/>
      </dsp:nvSpPr>
      <dsp:spPr>
        <a:xfrm>
          <a:off x="3155964" y="128050"/>
          <a:ext cx="1168389" cy="46735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ru-RU" sz="800" kern="1200" noProof="0" dirty="0" err="1" smtClean="0"/>
            <a:t>Распростр</a:t>
          </a:r>
          <a:r>
            <a:rPr lang="ru-RU" sz="800" kern="1200" noProof="0" dirty="0" smtClean="0"/>
            <a:t>.</a:t>
          </a:r>
          <a:endParaRPr lang="en-US" sz="800" kern="1200" noProof="0" dirty="0"/>
        </a:p>
      </dsp:txBody>
      <dsp:txXfrm>
        <a:off x="3155964" y="128050"/>
        <a:ext cx="1168389" cy="467355"/>
      </dsp:txXfrm>
    </dsp:sp>
    <dsp:sp modelId="{B655B7AF-DF8D-4B8A-AC1F-8C9BC130DBBE}">
      <dsp:nvSpPr>
        <dsp:cNvPr id="0" name=""/>
        <dsp:cNvSpPr/>
      </dsp:nvSpPr>
      <dsp:spPr>
        <a:xfrm>
          <a:off x="4205620" y="1962833"/>
          <a:ext cx="1168389" cy="46735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ru-RU" sz="800" kern="1200" noProof="0" dirty="0" err="1" smtClean="0"/>
            <a:t>Лок</a:t>
          </a:r>
          <a:r>
            <a:rPr lang="ru-RU" sz="800" kern="1200" noProof="0" dirty="0" smtClean="0"/>
            <a:t>. расширение</a:t>
          </a:r>
          <a:endParaRPr lang="en-US" sz="800" kern="1200" noProof="0" dirty="0"/>
        </a:p>
      </dsp:txBody>
      <dsp:txXfrm>
        <a:off x="4205620" y="1962833"/>
        <a:ext cx="1168389" cy="4673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r>
              <a:rPr lang="en-US" dirty="0" smtClean="0"/>
              <a:t>Our customers regularly</a:t>
            </a:r>
            <a:r>
              <a:rPr lang="en-US" baseline="0" dirty="0" smtClean="0"/>
              <a:t> complain about the high cost for implementing and running our solutions. This is true as well when they are investigating in Master Data Solutions of our competitors.</a:t>
            </a:r>
          </a:p>
          <a:p>
            <a:pPr>
              <a:spcBef>
                <a:spcPts val="579"/>
              </a:spcBef>
            </a:pPr>
            <a:r>
              <a:rPr lang="en-US" baseline="0" dirty="0" smtClean="0"/>
              <a:t>With MDG we have the clear advantage that we offer it on top of ERP to ensure low TCO.</a:t>
            </a:r>
          </a:p>
          <a:p>
            <a:pPr>
              <a:spcBef>
                <a:spcPts val="579"/>
              </a:spcBef>
            </a:pPr>
            <a:r>
              <a:rPr lang="en-US" baseline="0" dirty="0" smtClean="0"/>
              <a:t>And it is not only about the processes where we deliver templates that allow customers to immediately start with a proof-of-concept, it is also about users, user authorization, and – probably one of the most costly parts of another MDM implementation – the reuse of existing processing logic in the back-end.</a:t>
            </a:r>
          </a:p>
          <a:p>
            <a:pPr>
              <a:spcBef>
                <a:spcPts val="579"/>
              </a:spcBef>
            </a:pPr>
            <a:r>
              <a:rPr lang="en-US" baseline="0" dirty="0" smtClean="0"/>
              <a:t>So technically MDG is a pure ABAP-based solution, reuses a lot of existing SAP tools that are part of ERP and the Suite and the UI technology is the latest ABAP WebDynpro – so we are able to achieve a common look and feel with the other solutions that are using the SAP Portal and or WebDynpro.</a:t>
            </a:r>
            <a:endParaRPr lang="en-US"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bwMode="auto">
          <a:noFill/>
          <a:ln w="9525"/>
        </p:spPr>
        <p:txBody>
          <a:bodyPr/>
          <a:lstStyle/>
          <a:p>
            <a:pPr eaLnBrk="1" hangingPunct="1">
              <a:spcBef>
                <a:spcPct val="0"/>
              </a:spcBef>
            </a:pPr>
            <a:endParaRPr lang="en-US" smtClean="0"/>
          </a:p>
        </p:txBody>
      </p:sp>
      <p:sp>
        <p:nvSpPr>
          <p:cNvPr id="51204" name="Foliennummernplatzhalt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fld id="{6434BD12-AE70-45B1-87E1-85A9E936A4C0}" type="slidenum">
              <a:rPr lang="de-DE"/>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eaLnBrk="1" hangingPunct="1"/>
            <a:r>
              <a:rPr lang="en-US" b="0" dirty="0" smtClean="0"/>
              <a:t>The business challenges around</a:t>
            </a:r>
            <a:r>
              <a:rPr lang="en-US" b="0" baseline="0" dirty="0" smtClean="0"/>
              <a:t> master data are manifold and span from process disruptions via high maintenance cost to compliance issues. </a:t>
            </a:r>
          </a:p>
          <a:p>
            <a:pPr lvl="1" eaLnBrk="1" hangingPunct="1"/>
            <a:r>
              <a:rPr lang="en-US" b="0" baseline="0" dirty="0" smtClean="0"/>
              <a:t>This is the reason while we put an emphasis on the governance aspect during the development of the MDG solution</a:t>
            </a:r>
          </a:p>
          <a:p>
            <a:pPr lvl="1" eaLnBrk="1" hangingPunct="1"/>
            <a:r>
              <a:rPr lang="en-US" b="0" baseline="0" dirty="0" smtClean="0"/>
              <a:t>We developed this solution in close corporation with some of SAP’s key customers that are using the business suite and I will to come to this again towards the end of this presentation</a:t>
            </a:r>
          </a:p>
          <a:p>
            <a:pPr lvl="1" eaLnBrk="1" hangingPunct="1"/>
            <a:r>
              <a:rPr lang="en-US" b="0" baseline="0" dirty="0" smtClean="0"/>
              <a:t>So the clear focus of MDG is to provide a solution that is “</a:t>
            </a:r>
            <a:r>
              <a:rPr lang="en-US" b="0"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fit for use with SAP Business Suite and SAP ERP</a:t>
            </a:r>
            <a:r>
              <a:rPr lang="en-US" b="0" baseline="0" dirty="0" smtClean="0"/>
              <a:t>”</a:t>
            </a:r>
          </a:p>
          <a:p>
            <a:pPr lvl="1" eaLnBrk="1" hangingPunct="1"/>
            <a:r>
              <a:rPr lang="en-US" b="0" baseline="0" dirty="0" smtClean="0"/>
              <a:t>Complementing and extending the business scenarios that SAP NetWeaver MDM covers, MDG provides a native out-of-the box integration with the SAP Business suite and SAP ERP.</a:t>
            </a:r>
          </a:p>
          <a:p>
            <a:pPr lvl="1" eaLnBrk="1" hangingPunct="1"/>
            <a:r>
              <a:rPr lang="en-US" b="0" baseline="0" dirty="0" smtClean="0"/>
              <a:t>We ensure this by reusing the proven SAP data model together with existing business logic and configuration to validate the master data in the various domains</a:t>
            </a:r>
          </a:p>
          <a:p>
            <a:pPr lvl="1" eaLnBrk="1" hangingPunct="1"/>
            <a:r>
              <a:rPr lang="en-US" b="0" baseline="0" dirty="0" smtClean="0"/>
              <a:t>Providing  transparency  and ensuring compliance is achieved by the integrated staging &amp; approval process that also provides a central audit trail.</a:t>
            </a:r>
          </a:p>
          <a:p>
            <a:pPr lvl="1" eaLnBrk="1" hangingPunct="1"/>
            <a:r>
              <a:rPr lang="en-US" b="0" baseline="0" dirty="0" smtClean="0"/>
              <a:t>And of course existing authorization  and distribution mechanisms can be reused while adding specific capabilities.</a:t>
            </a:r>
          </a:p>
          <a:p>
            <a:pPr lvl="1" eaLnBrk="1" hangingPunct="1"/>
            <a:r>
              <a:rPr lang="en-US" b="0" baseline="0" dirty="0" smtClean="0"/>
              <a:t>To better understand how reduced maintenance effort while having higher data quality can be achieved using SAP MDG, let’s have a look at the generic maintenance process:</a:t>
            </a:r>
            <a:endParaRPr lang="en-US" b="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38188" y="457200"/>
            <a:ext cx="5383212" cy="4038600"/>
          </a:xfrm>
          <a:ln/>
        </p:spPr>
      </p:sp>
      <p:sp>
        <p:nvSpPr>
          <p:cNvPr id="52227" name="Rectangle 3"/>
          <p:cNvSpPr>
            <a:spLocks noGrp="1" noChangeArrowheads="1"/>
          </p:cNvSpPr>
          <p:nvPr>
            <p:ph type="body" idx="1"/>
          </p:nvPr>
        </p:nvSpPr>
        <p:spPr>
          <a:xfrm>
            <a:off x="534294" y="4954513"/>
            <a:ext cx="5712023" cy="3631595"/>
          </a:xfrm>
          <a:noFill/>
          <a:ln w="9525"/>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79860" y="459619"/>
            <a:ext cx="5298281" cy="4036786"/>
          </a:xfrm>
          <a:ln/>
        </p:spPr>
      </p:sp>
      <p:sp>
        <p:nvSpPr>
          <p:cNvPr id="66563" name="Rectangle 3"/>
          <p:cNvSpPr>
            <a:spLocks noGrp="1" noChangeArrowheads="1"/>
          </p:cNvSpPr>
          <p:nvPr>
            <p:ph type="body" idx="1"/>
          </p:nvPr>
        </p:nvSpPr>
        <p:spPr>
          <a:xfrm>
            <a:off x="531317" y="4953000"/>
            <a:ext cx="5716488" cy="3633108"/>
          </a:xfrm>
          <a:noFill/>
          <a:ln w="9525"/>
        </p:spPr>
        <p:txBody>
          <a:bodyPr/>
          <a:lstStyle/>
          <a:p>
            <a:r>
              <a:rPr lang="en-US" smtClean="0"/>
              <a:t>This slide lists some customers who have chosen and successfully implemented SAP NetWeaver MDM.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738188" y="458788"/>
            <a:ext cx="5381625" cy="4037012"/>
          </a:xfrm>
          <a:ln/>
        </p:spPr>
      </p:sp>
      <p:sp>
        <p:nvSpPr>
          <p:cNvPr id="309251" name="Rectangle 3"/>
          <p:cNvSpPr>
            <a:spLocks noGrp="1" noChangeArrowheads="1"/>
          </p:cNvSpPr>
          <p:nvPr>
            <p:ph type="body" idx="1"/>
          </p:nvPr>
        </p:nvSpPr>
        <p:spPr>
          <a:xfrm>
            <a:off x="533093" y="4953947"/>
            <a:ext cx="5715000" cy="3630622"/>
          </a:xfrm>
        </p:spPr>
        <p:txBody>
          <a:bodyPr/>
          <a:lstStyle/>
          <a:p>
            <a:pPr>
              <a:buFont typeface="Wingdings" pitchFamily="2" charset="2"/>
              <a:buNone/>
            </a:pP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eaLnBrk="1" hangingPunct="1"/>
            <a:r>
              <a:rPr lang="en-US" b="0" dirty="0" smtClean="0"/>
              <a:t>The business challenges around</a:t>
            </a:r>
            <a:r>
              <a:rPr lang="en-US" b="0" baseline="0" dirty="0" smtClean="0"/>
              <a:t> master data are manifold and span from process disruptions via high maintenance cost to compliance issues. </a:t>
            </a:r>
          </a:p>
          <a:p>
            <a:pPr lvl="1" eaLnBrk="1" hangingPunct="1"/>
            <a:r>
              <a:rPr lang="en-US" b="0" baseline="0" dirty="0" smtClean="0"/>
              <a:t>This is the reason while we put an emphasis on the governance aspect during the development of the MDG solution</a:t>
            </a:r>
          </a:p>
          <a:p>
            <a:pPr lvl="1" eaLnBrk="1" hangingPunct="1"/>
            <a:r>
              <a:rPr lang="en-US" b="0" baseline="0" dirty="0" smtClean="0"/>
              <a:t>We developed this solution in close corporation with some of SAP’s key customers that are using the business suite and I will to come to this again towards the end of this presentation</a:t>
            </a:r>
          </a:p>
          <a:p>
            <a:pPr lvl="1" eaLnBrk="1" hangingPunct="1"/>
            <a:r>
              <a:rPr lang="en-US" b="0" baseline="0" dirty="0" smtClean="0"/>
              <a:t>So the clear focus of MDG is to provide a solution that is “</a:t>
            </a:r>
            <a:r>
              <a:rPr lang="en-US" b="0"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fit for use with SAP Business Suite and SAP ERP</a:t>
            </a:r>
            <a:r>
              <a:rPr lang="en-US" b="0" baseline="0" dirty="0" smtClean="0"/>
              <a:t>”</a:t>
            </a:r>
          </a:p>
          <a:p>
            <a:pPr lvl="1" eaLnBrk="1" hangingPunct="1"/>
            <a:r>
              <a:rPr lang="en-US" b="0" baseline="0" dirty="0" smtClean="0"/>
              <a:t>Complementing and extending the business scenarios that SAP NetWeaver MDM covers, MDG provides a native out-of-the box integration with the SAP Business suite and SAP ERP.</a:t>
            </a:r>
          </a:p>
          <a:p>
            <a:pPr lvl="1" eaLnBrk="1" hangingPunct="1"/>
            <a:r>
              <a:rPr lang="en-US" b="0" baseline="0" dirty="0" smtClean="0"/>
              <a:t>We ensure this by reusing the proven SAP data model together with existing business logic and configuration to validate the master data in the various domains</a:t>
            </a:r>
          </a:p>
          <a:p>
            <a:pPr lvl="1" eaLnBrk="1" hangingPunct="1"/>
            <a:r>
              <a:rPr lang="en-US" b="0" baseline="0" dirty="0" smtClean="0"/>
              <a:t>Providing  transparency  and ensuring compliance is achieved by the integrated staging &amp; approval process that also provides a central audit trail.</a:t>
            </a:r>
          </a:p>
          <a:p>
            <a:pPr lvl="1" eaLnBrk="1" hangingPunct="1"/>
            <a:r>
              <a:rPr lang="en-US" b="0" baseline="0" dirty="0" smtClean="0"/>
              <a:t>And of course existing authorization  and distribution mechanisms can be reused while adding specific capabilities.</a:t>
            </a:r>
          </a:p>
          <a:p>
            <a:pPr lvl="1" eaLnBrk="1" hangingPunct="1"/>
            <a:r>
              <a:rPr lang="en-US" b="0" baseline="0" dirty="0" smtClean="0"/>
              <a:t>To better understand how reduced maintenance effort while having higher data quality can be achieved using SAP MDG, let’s have a look at the generic maintenance process:</a:t>
            </a:r>
            <a:endParaRPr lang="en-US" b="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Mary is a </a:t>
            </a:r>
            <a:r>
              <a:rPr lang="en-US" baseline="0" dirty="0" smtClean="0"/>
              <a:t>business user in the purchasing department of an engineering company and she needs to add a new supplier to order some samples. She as already talked to their sales department and now wants to initiate a purchase order in the SAP ERP or SRM. For this she needs to ensure that the supplier data is available and correct. She has already searched in the companies supplier directory using the MDG search capability and did not find this supplier, so its really new.</a:t>
            </a:r>
          </a:p>
          <a:p>
            <a:r>
              <a:rPr lang="en-US" baseline="0" dirty="0" smtClean="0"/>
              <a:t>She maintains some key information including address, communication details and contact persons. This data is kept in the so-called “staging area” and is now validated in a second step. This validation re-uses existing business logic, but can also integrate external services for data enrichment and cleansing – ideally provided by Business Objects’ Data Quality and Address Services.</a:t>
            </a:r>
          </a:p>
          <a:p>
            <a:r>
              <a:rPr lang="en-US" baseline="0" dirty="0" smtClean="0"/>
              <a:t>Now the collaboration starts and the request for the new supplier is sent to other parts of the organization that are in charge of adding data and/or approving the request.</a:t>
            </a:r>
          </a:p>
          <a:p>
            <a:r>
              <a:rPr lang="en-US" baseline="0" dirty="0" smtClean="0"/>
              <a:t>This approval process is auditable and in most cases at least a two-man rule is ensured.</a:t>
            </a:r>
          </a:p>
          <a:p>
            <a:r>
              <a:rPr lang="en-US" baseline="0" dirty="0" smtClean="0"/>
              <a:t>Once the data is complete and approved it is activated in the MDG system. </a:t>
            </a:r>
          </a:p>
          <a:p>
            <a:r>
              <a:rPr lang="en-US" baseline="0" dirty="0" smtClean="0"/>
              <a:t>After this activation the replication to the connected business systems is started – either immediately or in a scheduled manner.</a:t>
            </a:r>
          </a:p>
          <a:p>
            <a:r>
              <a:rPr lang="en-US" baseline="0" dirty="0" smtClean="0"/>
              <a:t>Depending on the setup of the local systems the data can be adapted and enriched there as well.</a:t>
            </a:r>
          </a:p>
          <a:p>
            <a:endParaRPr lang="en-US" baseline="0" dirty="0" smtClean="0"/>
          </a:p>
          <a:p>
            <a:r>
              <a:rPr lang="en-US" baseline="0" dirty="0" smtClean="0"/>
              <a:t>So from a user perspective this process pattern is quite straight forward. But we had to follow and ensure some key elements to achieve this ease-of-use and I will briefly go through them so that you get a better understanding and also a glimpse of the solution itself.</a:t>
            </a:r>
            <a:endParaRPr lang="en-US"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MDG core capabilities – als0 sometimes</a:t>
            </a:r>
            <a:r>
              <a:rPr lang="en-US" baseline="0" dirty="0" smtClean="0"/>
              <a:t> related to as the 5 key elements that facilitate the business process performance. Lets get into some more details right away.</a:t>
            </a:r>
            <a:endParaRPr lang="en-US"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endParaRPr lang="de-DE" sz="800" kern="1200" noProof="1" smtClean="0">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3250" y="114300"/>
            <a:ext cx="8345488" cy="381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598488" y="914400"/>
            <a:ext cx="8345487" cy="5205413"/>
          </a:xfrm>
        </p:spPr>
        <p:txBody>
          <a:bodyPr/>
          <a:lstStyle/>
          <a:p>
            <a:pPr lvl="0"/>
            <a:endParaRPr lang="ru-RU" noProof="0" dirty="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249238" y="1292225"/>
            <a:ext cx="42465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292225"/>
            <a:ext cx="42465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SAP_Footnote_2007_1"/>
          <p:cNvSpPr>
            <a:spLocks noGrp="1" noChangeArrowheads="1"/>
          </p:cNvSpPr>
          <p:nvPr>
            <p:ph type="sldNum" sz="quarter" idx="10"/>
          </p:nvPr>
        </p:nvSpPr>
        <p:spPr>
          <a:xfrm>
            <a:off x="152400" y="6721475"/>
            <a:ext cx="915988" cy="107950"/>
          </a:xfrm>
          <a:prstGeom prst="rect">
            <a:avLst/>
          </a:prstGeom>
          <a:ln/>
        </p:spPr>
        <p:txBody>
          <a:bodyPr/>
          <a:lstStyle>
            <a:lvl1pPr>
              <a:defRPr/>
            </a:lvl1pPr>
          </a:lstStyle>
          <a:p>
            <a:pPr>
              <a:defRPr/>
            </a:pPr>
            <a:r>
              <a:rPr lang="en-US"/>
              <a:t>© SAP </a:t>
            </a:r>
            <a:r>
              <a:rPr lang="en-US" smtClean="0"/>
              <a:t>200</a:t>
            </a:r>
            <a:r>
              <a:rPr lang="ru-RU" smtClean="0"/>
              <a:t>8</a:t>
            </a:r>
            <a:r>
              <a:rPr lang="en-US" smtClean="0"/>
              <a:t> </a:t>
            </a:r>
            <a:r>
              <a:rPr lang="en-US"/>
              <a:t>/ Page </a:t>
            </a:r>
            <a:fld id="{06F04F7E-ABFE-4B08-80A8-58622C5B29AE}"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648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0800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702" r:id="rId2"/>
    <p:sldLayoutId id="2147483665" r:id="rId3"/>
    <p:sldLayoutId id="2147483683" r:id="rId4"/>
    <p:sldLayoutId id="2147483687" r:id="rId5"/>
    <p:sldLayoutId id="2147483686" r:id="rId6"/>
    <p:sldLayoutId id="2147483669" r:id="rId7"/>
    <p:sldLayoutId id="2147483691" r:id="rId8"/>
    <p:sldLayoutId id="2147483703" r:id="rId9"/>
    <p:sldLayoutId id="2147483692" r:id="rId10"/>
    <p:sldLayoutId id="2147483674" r:id="rId11"/>
    <p:sldLayoutId id="2147483705" r:id="rId12"/>
    <p:sldLayoutId id="2147483706" r:id="rId13"/>
    <p:sldLayoutId id="2147483707" r:id="rId1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hyperlink" Target="http://i.focus.ua/img/a/6/3/71036.jpg?1255438018" TargetMode="External"/><Relationship Id="rId3" Type="http://schemas.openxmlformats.org/officeDocument/2006/relationships/image" Target="../media/image17.png"/><Relationship Id="rId7" Type="http://schemas.openxmlformats.org/officeDocument/2006/relationships/hyperlink" Target="http://www.omk.ru/ru/" TargetMode="External"/><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hyperlink" Target="http://www.rusal.ru/Default.aspx" TargetMode="External"/><Relationship Id="rId10" Type="http://schemas.openxmlformats.org/officeDocument/2006/relationships/image" Target="../media/image22.png"/><Relationship Id="rId19" Type="http://schemas.openxmlformats.org/officeDocument/2006/relationships/image" Target="../media/image29.jpeg"/><Relationship Id="rId4" Type="http://schemas.openxmlformats.org/officeDocument/2006/relationships/hyperlink" Target="http://www.oaomoek.ru/"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image" Target="../media/image41.png"/><Relationship Id="rId7" Type="http://schemas.microsoft.com/office/2007/relationships/diagramDrawing" Target="../diagrams/drawing1.xml"/><Relationship Id="rId12" Type="http://schemas.openxmlformats.org/officeDocument/2006/relationships/image" Target="../media/image37.jpeg"/><Relationship Id="rId17" Type="http://schemas.openxmlformats.org/officeDocument/2006/relationships/diagramLayout" Target="../diagrams/layout2.xml"/><Relationship Id="rId2" Type="http://schemas.openxmlformats.org/officeDocument/2006/relationships/notesSlide" Target="../notesSlides/notesSlide8.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36.jpeg"/><Relationship Id="rId5" Type="http://schemas.openxmlformats.org/officeDocument/2006/relationships/diagramQuickStyle" Target="../diagrams/quickStyle1.xml"/><Relationship Id="rId15" Type="http://schemas.openxmlformats.org/officeDocument/2006/relationships/image" Target="../media/image40.png"/><Relationship Id="rId23" Type="http://schemas.openxmlformats.org/officeDocument/2006/relationships/image" Target="../media/image43.jpeg"/><Relationship Id="rId10" Type="http://schemas.openxmlformats.org/officeDocument/2006/relationships/image" Target="../media/image35.jpe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Konstantin.zhukov@sap.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72343_l_srgb_s_gl.jpg"/>
          <p:cNvPicPr>
            <a:picLocks noChangeAspect="1"/>
          </p:cNvPicPr>
          <p:nvPr/>
        </p:nvPicPr>
        <p:blipFill>
          <a:blip r:embed="rId3" cstate="screen"/>
          <a:srcRect/>
          <a:stretch>
            <a:fillRect/>
          </a:stretch>
        </p:blipFill>
        <p:spPr>
          <a:xfrm flipH="1">
            <a:off x="0" y="-1"/>
            <a:ext cx="9144000" cy="855573"/>
          </a:xfrm>
          <a:prstGeom prst="rect">
            <a:avLst/>
          </a:prstGeom>
        </p:spPr>
      </p:pic>
      <p:pic>
        <p:nvPicPr>
          <p:cNvPr id="11" name="Picture 10" descr="272343_l_srgb_s_gl.jpg"/>
          <p:cNvPicPr>
            <a:picLocks noChangeAspect="1"/>
          </p:cNvPicPr>
          <p:nvPr/>
        </p:nvPicPr>
        <p:blipFill>
          <a:blip r:embed="rId4" cstate="screen"/>
          <a:stretch>
            <a:fillRect/>
          </a:stretch>
        </p:blipFill>
        <p:spPr>
          <a:xfrm flipH="1">
            <a:off x="0" y="764071"/>
            <a:ext cx="9144000" cy="6093929"/>
          </a:xfrm>
          <a:prstGeom prst="rect">
            <a:avLst/>
          </a:prstGeom>
        </p:spPr>
      </p:pic>
      <p:grpSp>
        <p:nvGrpSpPr>
          <p:cNvPr id="4" name="Group 5"/>
          <p:cNvGrpSpPr/>
          <p:nvPr/>
        </p:nvGrpSpPr>
        <p:grpSpPr>
          <a:xfrm>
            <a:off x="324000" y="-1"/>
            <a:ext cx="8496000" cy="6535739"/>
            <a:chOff x="324000" y="-1"/>
            <a:chExt cx="8496000" cy="6535739"/>
          </a:xfrm>
        </p:grpSpPr>
        <p:sp>
          <p:nvSpPr>
            <p:cNvPr id="7" name="Rectangle 6"/>
            <p:cNvSpPr/>
            <p:nvPr/>
          </p:nvSpPr>
          <p:spPr bwMode="gray">
            <a:xfrm>
              <a:off x="324000" y="-1"/>
              <a:ext cx="8496000" cy="3069772"/>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a:xfrm>
            <a:off x="414000" y="324000"/>
            <a:ext cx="8280000" cy="931059"/>
          </a:xfrm>
        </p:spPr>
        <p:txBody>
          <a:bodyPr/>
          <a:lstStyle/>
          <a:p>
            <a:r>
              <a:rPr lang="ru-RU" sz="3200" dirty="0" smtClean="0"/>
              <a:t>Управление основными данными как средство повышения эффективности бизнес </a:t>
            </a:r>
            <a:r>
              <a:rPr lang="ru-RU" sz="3200" dirty="0" smtClean="0"/>
              <a:t>процессов </a:t>
            </a:r>
            <a:endParaRPr lang="en-US" sz="4400" dirty="0"/>
          </a:p>
        </p:txBody>
      </p:sp>
      <p:sp>
        <p:nvSpPr>
          <p:cNvPr id="3" name="Subtitle 2"/>
          <p:cNvSpPr>
            <a:spLocks noGrp="1"/>
          </p:cNvSpPr>
          <p:nvPr>
            <p:ph type="subTitle" idx="1"/>
          </p:nvPr>
        </p:nvSpPr>
        <p:spPr>
          <a:xfrm>
            <a:off x="414000" y="1872343"/>
            <a:ext cx="8280000" cy="492443"/>
          </a:xfrm>
        </p:spPr>
        <p:txBody>
          <a:bodyPr/>
          <a:lstStyle/>
          <a:p>
            <a:r>
              <a:rPr lang="ru-RU" sz="1800" dirty="0" smtClean="0"/>
              <a:t>Константин </a:t>
            </a:r>
            <a:r>
              <a:rPr lang="ru-RU" sz="1800" dirty="0" smtClean="0"/>
              <a:t>Жуков</a:t>
            </a:r>
            <a:r>
              <a:rPr lang="en-US" sz="1800" dirty="0" smtClean="0"/>
              <a:t>,</a:t>
            </a:r>
          </a:p>
          <a:p>
            <a:r>
              <a:rPr lang="ru-RU" sz="1800" dirty="0" smtClean="0"/>
              <a:t>руководитель </a:t>
            </a:r>
            <a:r>
              <a:rPr lang="ru-RU" sz="1800" dirty="0" smtClean="0"/>
              <a:t>группы интеграционных и технологических решений, </a:t>
            </a:r>
            <a:endParaRPr lang="en-US" sz="1800" dirty="0" smtClean="0"/>
          </a:p>
          <a:p>
            <a:r>
              <a:rPr lang="ru-RU" sz="1800" dirty="0" smtClean="0"/>
              <a:t>SAP </a:t>
            </a:r>
            <a:r>
              <a:rPr lang="ru-RU" sz="1800" dirty="0" smtClean="0"/>
              <a:t>СНГ</a:t>
            </a:r>
            <a:endParaRPr lang="en-US" sz="180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39713" y="184150"/>
            <a:ext cx="7156450" cy="715963"/>
          </a:xfrm>
        </p:spPr>
        <p:txBody>
          <a:bodyPr/>
          <a:lstStyle/>
          <a:p>
            <a:r>
              <a:rPr lang="en-US" sz="2000" smtClean="0"/>
              <a:t>SAP NetWeaver MDM – </a:t>
            </a:r>
            <a:r>
              <a:rPr lang="ru-RU" sz="2000" smtClean="0"/>
              <a:t>Клиенты в СНГ</a:t>
            </a:r>
            <a:endParaRPr lang="en-US" sz="2000" smtClean="0"/>
          </a:p>
        </p:txBody>
      </p:sp>
      <p:pic>
        <p:nvPicPr>
          <p:cNvPr id="38915" name="Picture 2" descr="http://www.surgutneftegas.ru/pictures/main_logo.gif"/>
          <p:cNvPicPr>
            <a:picLocks noChangeAspect="1" noChangeArrowheads="1"/>
          </p:cNvPicPr>
          <p:nvPr/>
        </p:nvPicPr>
        <p:blipFill>
          <a:blip r:embed="rId3" cstate="print"/>
          <a:srcRect/>
          <a:stretch>
            <a:fillRect/>
          </a:stretch>
        </p:blipFill>
        <p:spPr bwMode="auto">
          <a:xfrm>
            <a:off x="5657850" y="1395413"/>
            <a:ext cx="3038475" cy="428625"/>
          </a:xfrm>
          <a:prstGeom prst="rect">
            <a:avLst/>
          </a:prstGeom>
          <a:noFill/>
          <a:ln w="9525">
            <a:noFill/>
            <a:miter lim="800000"/>
            <a:headEnd/>
            <a:tailEnd/>
          </a:ln>
        </p:spPr>
      </p:pic>
      <p:pic>
        <p:nvPicPr>
          <p:cNvPr id="38916" name="Picture 4" descr="http://www.oaomoek.ru/ru/templates/moek-2007_main/images/foot_logo.gif">
            <a:hlinkClick r:id="rId4"/>
          </p:cNvPr>
          <p:cNvPicPr>
            <a:picLocks noChangeAspect="1" noChangeArrowheads="1"/>
          </p:cNvPicPr>
          <p:nvPr/>
        </p:nvPicPr>
        <p:blipFill>
          <a:blip r:embed="rId5" cstate="print"/>
          <a:srcRect/>
          <a:stretch>
            <a:fillRect/>
          </a:stretch>
        </p:blipFill>
        <p:spPr bwMode="auto">
          <a:xfrm>
            <a:off x="538163" y="2819400"/>
            <a:ext cx="2225675" cy="768350"/>
          </a:xfrm>
          <a:prstGeom prst="rect">
            <a:avLst/>
          </a:prstGeom>
          <a:noFill/>
          <a:ln w="9525">
            <a:noFill/>
            <a:miter lim="800000"/>
            <a:headEnd/>
            <a:tailEnd/>
          </a:ln>
        </p:spPr>
      </p:pic>
      <p:pic>
        <p:nvPicPr>
          <p:cNvPr id="38917" name="Picture 5"/>
          <p:cNvPicPr>
            <a:picLocks noChangeAspect="1" noChangeArrowheads="1"/>
          </p:cNvPicPr>
          <p:nvPr/>
        </p:nvPicPr>
        <p:blipFill>
          <a:blip r:embed="rId6" cstate="print"/>
          <a:srcRect/>
          <a:stretch>
            <a:fillRect/>
          </a:stretch>
        </p:blipFill>
        <p:spPr bwMode="gray">
          <a:xfrm>
            <a:off x="3386138" y="2462213"/>
            <a:ext cx="1519237" cy="1493837"/>
          </a:xfrm>
          <a:prstGeom prst="rect">
            <a:avLst/>
          </a:prstGeom>
          <a:noFill/>
          <a:ln w="9525" algn="ctr">
            <a:noFill/>
            <a:miter lim="800000"/>
            <a:headEnd/>
            <a:tailEnd/>
          </a:ln>
        </p:spPr>
      </p:pic>
      <p:pic>
        <p:nvPicPr>
          <p:cNvPr id="38918" name="Picture 7" descr="Объединённая Металлургическая Компания">
            <a:hlinkClick r:id="rId7"/>
          </p:cNvPr>
          <p:cNvPicPr>
            <a:picLocks noChangeAspect="1" noChangeArrowheads="1"/>
          </p:cNvPicPr>
          <p:nvPr/>
        </p:nvPicPr>
        <p:blipFill>
          <a:blip r:embed="rId8" cstate="print"/>
          <a:srcRect/>
          <a:stretch>
            <a:fillRect/>
          </a:stretch>
        </p:blipFill>
        <p:spPr bwMode="auto">
          <a:xfrm>
            <a:off x="5830888" y="2274888"/>
            <a:ext cx="2495550" cy="1524000"/>
          </a:xfrm>
          <a:prstGeom prst="rect">
            <a:avLst/>
          </a:prstGeom>
          <a:noFill/>
          <a:ln w="9525">
            <a:noFill/>
            <a:miter lim="800000"/>
            <a:headEnd/>
            <a:tailEnd/>
          </a:ln>
        </p:spPr>
      </p:pic>
      <p:pic>
        <p:nvPicPr>
          <p:cNvPr id="38919" name="Picture 9"/>
          <p:cNvPicPr>
            <a:picLocks noChangeAspect="1" noChangeArrowheads="1"/>
          </p:cNvPicPr>
          <p:nvPr/>
        </p:nvPicPr>
        <p:blipFill>
          <a:blip r:embed="rId9" cstate="print"/>
          <a:srcRect/>
          <a:stretch>
            <a:fillRect/>
          </a:stretch>
        </p:blipFill>
        <p:spPr bwMode="gray">
          <a:xfrm>
            <a:off x="554038" y="4330700"/>
            <a:ext cx="1979612" cy="593725"/>
          </a:xfrm>
          <a:prstGeom prst="rect">
            <a:avLst/>
          </a:prstGeom>
          <a:noFill/>
          <a:ln w="9525" algn="ctr">
            <a:noFill/>
            <a:miter lim="800000"/>
            <a:headEnd/>
            <a:tailEnd/>
          </a:ln>
        </p:spPr>
      </p:pic>
      <p:pic>
        <p:nvPicPr>
          <p:cNvPr id="38920" name="Picture 11" descr="Открытое Акционерное Общество «Газпром»"/>
          <p:cNvPicPr>
            <a:picLocks noChangeAspect="1" noChangeArrowheads="1"/>
          </p:cNvPicPr>
          <p:nvPr/>
        </p:nvPicPr>
        <p:blipFill>
          <a:blip r:embed="rId10" cstate="print"/>
          <a:srcRect/>
          <a:stretch>
            <a:fillRect/>
          </a:stretch>
        </p:blipFill>
        <p:spPr bwMode="auto">
          <a:xfrm>
            <a:off x="3324225" y="4203700"/>
            <a:ext cx="1576388" cy="858838"/>
          </a:xfrm>
          <a:prstGeom prst="rect">
            <a:avLst/>
          </a:prstGeom>
          <a:noFill/>
          <a:ln w="9525">
            <a:noFill/>
            <a:miter lim="800000"/>
            <a:headEnd/>
            <a:tailEnd/>
          </a:ln>
        </p:spPr>
      </p:pic>
      <p:sp>
        <p:nvSpPr>
          <p:cNvPr id="38921" name="Rectangle 12"/>
          <p:cNvSpPr>
            <a:spLocks noChangeArrowheads="1"/>
          </p:cNvSpPr>
          <p:nvPr/>
        </p:nvSpPr>
        <p:spPr bwMode="gray">
          <a:xfrm>
            <a:off x="0" y="0"/>
            <a:ext cx="9144000" cy="0"/>
          </a:xfrm>
          <a:prstGeom prst="rect">
            <a:avLst/>
          </a:prstGeom>
          <a:solidFill>
            <a:srgbClr val="FF0000"/>
          </a:solidFill>
          <a:ln w="9525" algn="ctr">
            <a:noFill/>
            <a:miter lim="800000"/>
            <a:headEnd/>
            <a:tailEnd/>
          </a:ln>
        </p:spPr>
        <p:txBody>
          <a:bodyPr wrap="none" lIns="90000" tIns="46800" rIns="90000" bIns="158700" anchor="ctr">
            <a:spAutoFit/>
          </a:bodyPr>
          <a:lstStyle/>
          <a:p>
            <a:endParaRPr lang="ru-RU"/>
          </a:p>
        </p:txBody>
      </p:sp>
      <p:pic>
        <p:nvPicPr>
          <p:cNvPr id="38922" name="Picture 13" descr="ОАО «Концерн Энергоатом»"/>
          <p:cNvPicPr>
            <a:picLocks noChangeAspect="1" noChangeArrowheads="1"/>
          </p:cNvPicPr>
          <p:nvPr/>
        </p:nvPicPr>
        <p:blipFill>
          <a:blip r:embed="rId11" cstate="print"/>
          <a:srcRect/>
          <a:stretch>
            <a:fillRect/>
          </a:stretch>
        </p:blipFill>
        <p:spPr bwMode="auto">
          <a:xfrm>
            <a:off x="5802313" y="4141788"/>
            <a:ext cx="3170237" cy="1071562"/>
          </a:xfrm>
          <a:prstGeom prst="rect">
            <a:avLst/>
          </a:prstGeom>
          <a:noFill/>
          <a:ln w="9525">
            <a:noFill/>
            <a:miter lim="800000"/>
            <a:headEnd/>
            <a:tailEnd/>
          </a:ln>
        </p:spPr>
      </p:pic>
      <p:pic>
        <p:nvPicPr>
          <p:cNvPr id="38923" name="Picture 14"/>
          <p:cNvPicPr>
            <a:picLocks noChangeAspect="1" noChangeArrowheads="1"/>
          </p:cNvPicPr>
          <p:nvPr/>
        </p:nvPicPr>
        <p:blipFill>
          <a:blip r:embed="rId12" cstate="print"/>
          <a:srcRect/>
          <a:stretch>
            <a:fillRect/>
          </a:stretch>
        </p:blipFill>
        <p:spPr bwMode="gray">
          <a:xfrm>
            <a:off x="5572125" y="5421313"/>
            <a:ext cx="2816225" cy="696912"/>
          </a:xfrm>
          <a:prstGeom prst="rect">
            <a:avLst/>
          </a:prstGeom>
          <a:noFill/>
          <a:ln w="9525" algn="ctr">
            <a:noFill/>
            <a:miter lim="800000"/>
            <a:headEnd/>
            <a:tailEnd/>
          </a:ln>
        </p:spPr>
      </p:pic>
      <p:pic>
        <p:nvPicPr>
          <p:cNvPr id="38924" name="Picture 16"/>
          <p:cNvPicPr>
            <a:picLocks noChangeAspect="1" noChangeArrowheads="1"/>
          </p:cNvPicPr>
          <p:nvPr/>
        </p:nvPicPr>
        <p:blipFill>
          <a:blip r:embed="rId13" cstate="print"/>
          <a:srcRect/>
          <a:stretch>
            <a:fillRect/>
          </a:stretch>
        </p:blipFill>
        <p:spPr bwMode="gray">
          <a:xfrm>
            <a:off x="3205163" y="1225550"/>
            <a:ext cx="1852612" cy="784225"/>
          </a:xfrm>
          <a:prstGeom prst="rect">
            <a:avLst/>
          </a:prstGeom>
          <a:noFill/>
          <a:ln w="9525" algn="ctr">
            <a:noFill/>
            <a:miter lim="800000"/>
            <a:headEnd/>
            <a:tailEnd/>
          </a:ln>
        </p:spPr>
      </p:pic>
      <p:pic>
        <p:nvPicPr>
          <p:cNvPr id="38925" name="Picture 2"/>
          <p:cNvPicPr>
            <a:picLocks noChangeAspect="1" noChangeArrowheads="1"/>
          </p:cNvPicPr>
          <p:nvPr/>
        </p:nvPicPr>
        <p:blipFill>
          <a:blip r:embed="rId14" cstate="print"/>
          <a:srcRect/>
          <a:stretch>
            <a:fillRect/>
          </a:stretch>
        </p:blipFill>
        <p:spPr bwMode="gray">
          <a:xfrm>
            <a:off x="350838" y="1219200"/>
            <a:ext cx="2381250" cy="828675"/>
          </a:xfrm>
          <a:prstGeom prst="rect">
            <a:avLst/>
          </a:prstGeom>
          <a:noFill/>
          <a:ln w="9525" algn="ctr">
            <a:noFill/>
            <a:miter lim="800000"/>
            <a:headEnd/>
            <a:tailEnd/>
          </a:ln>
        </p:spPr>
      </p:pic>
      <p:pic>
        <p:nvPicPr>
          <p:cNvPr id="38926" name="Picture 15" descr="http://www.rusal.ru/img/logo_blank.gif">
            <a:hlinkClick r:id="rId15"/>
          </p:cNvPr>
          <p:cNvPicPr>
            <a:picLocks noChangeAspect="1" noChangeArrowheads="1"/>
          </p:cNvPicPr>
          <p:nvPr/>
        </p:nvPicPr>
        <p:blipFill>
          <a:blip r:embed="rId16" cstate="print"/>
          <a:srcRect/>
          <a:stretch>
            <a:fillRect/>
          </a:stretch>
        </p:blipFill>
        <p:spPr bwMode="auto">
          <a:xfrm>
            <a:off x="4122738" y="-457200"/>
            <a:ext cx="752475" cy="952500"/>
          </a:xfrm>
          <a:prstGeom prst="rect">
            <a:avLst/>
          </a:prstGeom>
          <a:noFill/>
          <a:ln w="9525">
            <a:noFill/>
            <a:miter lim="800000"/>
            <a:headEnd/>
            <a:tailEnd/>
          </a:ln>
        </p:spPr>
      </p:pic>
      <p:pic>
        <p:nvPicPr>
          <p:cNvPr id="38927" name="Picture 17" descr="http://www.rusal.ru/img/logo_blank.gif">
            <a:hlinkClick r:id="rId15"/>
          </p:cNvPr>
          <p:cNvPicPr>
            <a:picLocks noChangeAspect="1" noChangeArrowheads="1"/>
          </p:cNvPicPr>
          <p:nvPr/>
        </p:nvPicPr>
        <p:blipFill>
          <a:blip r:embed="rId16" cstate="print"/>
          <a:srcRect/>
          <a:stretch>
            <a:fillRect/>
          </a:stretch>
        </p:blipFill>
        <p:spPr bwMode="auto">
          <a:xfrm>
            <a:off x="4122738" y="-457200"/>
            <a:ext cx="752475" cy="952500"/>
          </a:xfrm>
          <a:prstGeom prst="rect">
            <a:avLst/>
          </a:prstGeom>
          <a:noFill/>
          <a:ln w="9525">
            <a:noFill/>
            <a:miter lim="800000"/>
            <a:headEnd/>
            <a:tailEnd/>
          </a:ln>
        </p:spPr>
      </p:pic>
      <p:pic>
        <p:nvPicPr>
          <p:cNvPr id="38928" name="Picture 18"/>
          <p:cNvPicPr>
            <a:picLocks noChangeAspect="1" noChangeArrowheads="1"/>
          </p:cNvPicPr>
          <p:nvPr/>
        </p:nvPicPr>
        <p:blipFill>
          <a:blip r:embed="rId17" cstate="print"/>
          <a:srcRect/>
          <a:stretch>
            <a:fillRect/>
          </a:stretch>
        </p:blipFill>
        <p:spPr bwMode="gray">
          <a:xfrm>
            <a:off x="558800" y="5375275"/>
            <a:ext cx="1792288" cy="855663"/>
          </a:xfrm>
          <a:prstGeom prst="rect">
            <a:avLst/>
          </a:prstGeom>
          <a:noFill/>
          <a:ln w="9525" algn="ctr">
            <a:noFill/>
            <a:miter lim="800000"/>
            <a:headEnd/>
            <a:tailEnd/>
          </a:ln>
        </p:spPr>
      </p:pic>
      <p:pic>
        <p:nvPicPr>
          <p:cNvPr id="38929" name="Picture 20" descr="Картинка 3 из 127">
            <a:hlinkClick r:id="rId18"/>
          </p:cNvPr>
          <p:cNvPicPr>
            <a:picLocks noChangeAspect="1" noChangeArrowheads="1"/>
          </p:cNvPicPr>
          <p:nvPr/>
        </p:nvPicPr>
        <p:blipFill>
          <a:blip r:embed="rId19" cstate="print"/>
          <a:srcRect/>
          <a:stretch>
            <a:fillRect/>
          </a:stretch>
        </p:blipFill>
        <p:spPr bwMode="auto">
          <a:xfrm>
            <a:off x="3405188" y="5438775"/>
            <a:ext cx="1581150" cy="1025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7" name="Rectangle 3"/>
          <p:cNvSpPr>
            <a:spLocks noGrp="1" noChangeArrowheads="1"/>
          </p:cNvSpPr>
          <p:nvPr>
            <p:ph type="title"/>
          </p:nvPr>
        </p:nvSpPr>
        <p:spPr/>
        <p:txBody>
          <a:bodyPr/>
          <a:lstStyle/>
          <a:p>
            <a:pPr marL="171450"/>
            <a:r>
              <a:rPr lang="ru-RU" dirty="0"/>
              <a:t>Ценность решения </a:t>
            </a:r>
            <a:r>
              <a:rPr lang="en-US" dirty="0">
                <a:sym typeface="Wingdings" pitchFamily="2" charset="2"/>
              </a:rPr>
              <a:t>SAP </a:t>
            </a:r>
            <a:r>
              <a:rPr lang="en-US" dirty="0" smtClean="0">
                <a:sym typeface="Wingdings" pitchFamily="2" charset="2"/>
              </a:rPr>
              <a:t>NetWeaver MDM</a:t>
            </a:r>
            <a:endParaRPr lang="en-US" dirty="0">
              <a:sym typeface="Wingdings" pitchFamily="2" charset="2"/>
            </a:endParaRPr>
          </a:p>
        </p:txBody>
      </p:sp>
      <p:sp>
        <p:nvSpPr>
          <p:cNvPr id="308230" name="Text Box 6"/>
          <p:cNvSpPr txBox="1">
            <a:spLocks noChangeArrowheads="1"/>
          </p:cNvSpPr>
          <p:nvPr/>
        </p:nvSpPr>
        <p:spPr bwMode="auto">
          <a:xfrm>
            <a:off x="6823075" y="12700"/>
            <a:ext cx="2338388" cy="336550"/>
          </a:xfrm>
          <a:prstGeom prst="rect">
            <a:avLst/>
          </a:prstGeom>
          <a:noFill/>
          <a:ln w="12700" algn="ctr">
            <a:noFill/>
            <a:miter lim="800000"/>
            <a:headEnd/>
            <a:tailEnd/>
          </a:ln>
          <a:effectLst/>
        </p:spPr>
        <p:txBody>
          <a:bodyPr wrap="none" lIns="90000" tIns="46800" rIns="90000" bIns="46800">
            <a:spAutoFit/>
          </a:bodyPr>
          <a:lstStyle/>
          <a:p>
            <a:r>
              <a:rPr lang="ru-RU" sz="1400">
                <a:solidFill>
                  <a:schemeClr val="bg1"/>
                </a:solidFill>
                <a:latin typeface="Arial Black" pitchFamily="34" charset="0"/>
              </a:rPr>
              <a:t>Унификация данных</a:t>
            </a:r>
            <a:r>
              <a:rPr lang="ru-RU"/>
              <a:t> </a:t>
            </a:r>
            <a:endParaRPr lang="en-US"/>
          </a:p>
        </p:txBody>
      </p:sp>
      <p:sp>
        <p:nvSpPr>
          <p:cNvPr id="308231" name="Rectangle 7"/>
          <p:cNvSpPr>
            <a:spLocks noChangeArrowheads="1"/>
          </p:cNvSpPr>
          <p:nvPr/>
        </p:nvSpPr>
        <p:spPr bwMode="auto">
          <a:xfrm>
            <a:off x="324000" y="1347788"/>
            <a:ext cx="8820000" cy="3679825"/>
          </a:xfrm>
          <a:prstGeom prst="rect">
            <a:avLst/>
          </a:prstGeom>
          <a:noFill/>
          <a:ln w="9525">
            <a:noFill/>
            <a:miter lim="800000"/>
            <a:headEnd/>
            <a:tailEnd/>
          </a:ln>
          <a:effectLst/>
        </p:spPr>
        <p:txBody>
          <a:bodyPr/>
          <a:lstStyle/>
          <a:p>
            <a:pPr marL="269875" indent="-269875" algn="l">
              <a:spcBef>
                <a:spcPct val="20000"/>
              </a:spcBef>
              <a:spcAft>
                <a:spcPct val="100000"/>
              </a:spcAft>
              <a:buClr>
                <a:srgbClr val="F0A000"/>
              </a:buClr>
              <a:buFont typeface="Wingdings" pitchFamily="2" charset="2"/>
              <a:buChar char="n"/>
            </a:pPr>
            <a:r>
              <a:rPr lang="ru-RU" sz="1800" u="sng" dirty="0"/>
              <a:t>снижает общие затраты на ведение основных данных</a:t>
            </a:r>
            <a:r>
              <a:rPr lang="en-US" sz="1800" b="0" dirty="0">
                <a:cs typeface="Times New Roman" pitchFamily="18" charset="0"/>
              </a:rPr>
              <a:t> </a:t>
            </a:r>
            <a:br>
              <a:rPr lang="en-US" sz="1800" b="0" dirty="0">
                <a:cs typeface="Times New Roman" pitchFamily="18" charset="0"/>
              </a:rPr>
            </a:br>
            <a:r>
              <a:rPr lang="en-US" sz="1400" b="0" dirty="0">
                <a:cs typeface="Times New Roman" pitchFamily="18" charset="0"/>
              </a:rPr>
              <a:t>- </a:t>
            </a:r>
            <a:r>
              <a:rPr lang="ru-RU" sz="1400" b="0" i="1" dirty="0"/>
              <a:t>устраняет многочисленные повторные обработки в разных системах</a:t>
            </a:r>
            <a:endParaRPr lang="en-US" sz="1400" b="0" i="1" dirty="0"/>
          </a:p>
          <a:p>
            <a:pPr marL="269875" indent="-269875" algn="l">
              <a:spcBef>
                <a:spcPct val="20000"/>
              </a:spcBef>
              <a:spcAft>
                <a:spcPct val="100000"/>
              </a:spcAft>
              <a:buClr>
                <a:srgbClr val="F0A000"/>
              </a:buClr>
              <a:buFont typeface="Wingdings" pitchFamily="2" charset="2"/>
              <a:buChar char="n"/>
            </a:pPr>
            <a:r>
              <a:rPr lang="ru-RU" sz="1800" u="sng" dirty="0"/>
              <a:t>ускорение выполнения процессов</a:t>
            </a:r>
            <a:r>
              <a:rPr lang="en-US" sz="1800" b="0" dirty="0">
                <a:cs typeface="Times New Roman" pitchFamily="18" charset="0"/>
              </a:rPr>
              <a:t> </a:t>
            </a:r>
            <a:br>
              <a:rPr lang="en-US" sz="1800" b="0" dirty="0">
                <a:cs typeface="Times New Roman" pitchFamily="18" charset="0"/>
              </a:rPr>
            </a:br>
            <a:r>
              <a:rPr lang="en-US" sz="1800" b="0" dirty="0">
                <a:cs typeface="Times New Roman" pitchFamily="18" charset="0"/>
              </a:rPr>
              <a:t>- </a:t>
            </a:r>
            <a:r>
              <a:rPr lang="ru-RU" sz="1400" b="0" i="1" dirty="0"/>
              <a:t>обеспечивает сложные механизмы распределения данных в подключенные системы</a:t>
            </a:r>
          </a:p>
          <a:p>
            <a:pPr marL="269875" indent="-269875" algn="l">
              <a:spcBef>
                <a:spcPct val="20000"/>
              </a:spcBef>
              <a:spcAft>
                <a:spcPct val="100000"/>
              </a:spcAft>
              <a:buClr>
                <a:srgbClr val="F0A000"/>
              </a:buClr>
              <a:buFont typeface="Wingdings" pitchFamily="2" charset="2"/>
              <a:buChar char="n"/>
            </a:pPr>
            <a:r>
              <a:rPr lang="ru-RU" sz="1800" u="sng" dirty="0"/>
              <a:t>обеспечивает согласованность и точность данных</a:t>
            </a:r>
            <a:r>
              <a:rPr lang="en-US" sz="1800" b="0" dirty="0">
                <a:cs typeface="Times New Roman" pitchFamily="18" charset="0"/>
              </a:rPr>
              <a:t> </a:t>
            </a:r>
            <a:br>
              <a:rPr lang="en-US" sz="1800" b="0" dirty="0">
                <a:cs typeface="Times New Roman" pitchFamily="18" charset="0"/>
              </a:rPr>
            </a:br>
            <a:r>
              <a:rPr lang="en-US" sz="1400" b="0" i="1" dirty="0">
                <a:cs typeface="Times New Roman" pitchFamily="18" charset="0"/>
              </a:rPr>
              <a:t>- </a:t>
            </a:r>
            <a:r>
              <a:rPr lang="ru-RU" sz="1400" b="0" i="1" dirty="0"/>
              <a:t>снижает затраты на обработку ошибок, возникающих из-за несогласованности основных данных,</a:t>
            </a:r>
            <a:r>
              <a:rPr lang="en-US" sz="1400" b="0" i="1" dirty="0"/>
              <a:t> </a:t>
            </a:r>
            <a:r>
              <a:rPr lang="ru-RU" sz="1400" b="0" i="1" dirty="0"/>
              <a:t>и устраняет дубликаты</a:t>
            </a:r>
            <a:r>
              <a:rPr lang="ru-RU" sz="1800" b="0" dirty="0"/>
              <a:t> </a:t>
            </a:r>
            <a:endParaRPr lang="en-US" sz="1800" b="0" dirty="0">
              <a:cs typeface="Times New Roman" pitchFamily="18" charset="0"/>
            </a:endParaRPr>
          </a:p>
          <a:p>
            <a:pPr marL="269875" indent="-269875" algn="l">
              <a:spcBef>
                <a:spcPct val="20000"/>
              </a:spcBef>
              <a:spcAft>
                <a:spcPct val="100000"/>
              </a:spcAft>
              <a:buClr>
                <a:srgbClr val="F0A000"/>
              </a:buClr>
              <a:buFont typeface="Wingdings" pitchFamily="2" charset="2"/>
              <a:buChar char="n"/>
            </a:pPr>
            <a:r>
              <a:rPr lang="ru-RU" sz="1800" u="sng" dirty="0"/>
              <a:t>помогает сохранять уже понесенные</a:t>
            </a:r>
            <a:r>
              <a:rPr lang="en-US" sz="1800" u="sng" dirty="0">
                <a:cs typeface="Times New Roman" pitchFamily="18" charset="0"/>
              </a:rPr>
              <a:t> </a:t>
            </a:r>
            <a:r>
              <a:rPr lang="ru-RU" sz="1800" u="sng" dirty="0" err="1"/>
              <a:t>ИТ-инвестиции</a:t>
            </a:r>
            <a:r>
              <a:rPr lang="en-US" sz="1800" dirty="0">
                <a:cs typeface="Times New Roman" pitchFamily="18" charset="0"/>
              </a:rPr>
              <a:t> </a:t>
            </a:r>
            <a:br>
              <a:rPr lang="en-US" sz="1800" dirty="0">
                <a:cs typeface="Times New Roman" pitchFamily="18" charset="0"/>
              </a:rPr>
            </a:br>
            <a:r>
              <a:rPr lang="ru-RU" sz="1400" b="0" i="1" dirty="0">
                <a:cs typeface="Times New Roman" pitchFamily="18" charset="0"/>
              </a:rPr>
              <a:t>- </a:t>
            </a:r>
            <a:r>
              <a:rPr lang="ru-RU" sz="1400" b="0" i="1" dirty="0"/>
              <a:t>решение интегрируется в существующий </a:t>
            </a:r>
            <a:r>
              <a:rPr lang="ru-RU" sz="1400" b="0" i="1" dirty="0" err="1"/>
              <a:t>ИТ-ландшафт</a:t>
            </a:r>
            <a:r>
              <a:rPr lang="ru-RU" sz="1400" b="0" i="1" dirty="0"/>
              <a:t> и упрощает интеграцию прикладных систем</a:t>
            </a:r>
            <a:endParaRPr lang="en-US" sz="1400" b="0" i="1" dirty="0"/>
          </a:p>
          <a:p>
            <a:pPr marL="269875" indent="-269875" algn="l">
              <a:spcBef>
                <a:spcPct val="20000"/>
              </a:spcBef>
              <a:spcAft>
                <a:spcPct val="100000"/>
              </a:spcAft>
              <a:buClr>
                <a:srgbClr val="F0A000"/>
              </a:buClr>
              <a:buFont typeface="Wingdings" pitchFamily="2" charset="2"/>
              <a:buChar char="n"/>
            </a:pPr>
            <a:r>
              <a:rPr lang="ru-RU" sz="1800" u="sng" dirty="0"/>
              <a:t>повышает эффективность принятия решений</a:t>
            </a:r>
            <a:r>
              <a:rPr lang="en-US" sz="1800" b="0" dirty="0">
                <a:cs typeface="Times New Roman" pitchFamily="18" charset="0"/>
              </a:rPr>
              <a:t> </a:t>
            </a:r>
            <a:r>
              <a:rPr lang="ru-RU" sz="1800" b="0" dirty="0"/>
              <a:t>в корпоративных сбытовых и закупочных процессах</a:t>
            </a:r>
            <a:r>
              <a:rPr lang="en-US" sz="1800" b="0" dirty="0">
                <a:cs typeface="Times New Roman" pitchFamily="18" charset="0"/>
              </a:rPr>
              <a:t> </a:t>
            </a:r>
            <a:br>
              <a:rPr lang="en-US" sz="1800" b="0" dirty="0">
                <a:cs typeface="Times New Roman" pitchFamily="18" charset="0"/>
              </a:rPr>
            </a:br>
            <a:r>
              <a:rPr lang="en-US" sz="1400" b="0" i="1" dirty="0">
                <a:cs typeface="Times New Roman" pitchFamily="18" charset="0"/>
              </a:rPr>
              <a:t>- </a:t>
            </a:r>
            <a:r>
              <a:rPr lang="ru-RU" sz="1400" b="0" i="1" dirty="0"/>
              <a:t>предоставляет актуальную информацию всем сотрудникам и упрощает получение корпоративной отчетности</a:t>
            </a:r>
            <a:endParaRPr lang="en-US" sz="1400" b="0"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Экономический эффект от использования SAP NetWeaver MDM</a:t>
            </a:r>
            <a:endParaRPr lang="ru-RU" dirty="0"/>
          </a:p>
        </p:txBody>
      </p:sp>
      <p:sp>
        <p:nvSpPr>
          <p:cNvPr id="4" name="TextBox 14"/>
          <p:cNvSpPr txBox="1">
            <a:spLocks noChangeArrowheads="1"/>
          </p:cNvSpPr>
          <p:nvPr/>
        </p:nvSpPr>
        <p:spPr bwMode="auto">
          <a:xfrm>
            <a:off x="250825" y="1125538"/>
            <a:ext cx="8424863" cy="4462462"/>
          </a:xfrm>
          <a:prstGeom prst="rect">
            <a:avLst/>
          </a:prstGeom>
          <a:noFill/>
          <a:ln w="9525">
            <a:noFill/>
            <a:miter lim="800000"/>
            <a:headEnd/>
            <a:tailEnd/>
          </a:ln>
        </p:spPr>
        <p:txBody>
          <a:bodyPr>
            <a:spAutoFit/>
          </a:bodyPr>
          <a:lstStyle/>
          <a:p>
            <a:pPr algn="l">
              <a:buFont typeface="Wingdings" pitchFamily="2" charset="2"/>
              <a:buChar char="q"/>
            </a:pPr>
            <a:r>
              <a:rPr lang="ru-RU" sz="2000" dirty="0"/>
              <a:t>Сокращение затрат на формирование консолидированной отчетности на 50%</a:t>
            </a:r>
            <a:r>
              <a:rPr lang="en-US" sz="2000" dirty="0"/>
              <a:t> </a:t>
            </a:r>
            <a:r>
              <a:rPr lang="ru-RU" sz="2000" dirty="0"/>
              <a:t>(опыт проектов </a:t>
            </a:r>
            <a:r>
              <a:rPr lang="en-US" sz="2000" dirty="0"/>
              <a:t>SAP</a:t>
            </a:r>
            <a:r>
              <a:rPr lang="ru-RU" sz="2000" dirty="0"/>
              <a:t>)</a:t>
            </a:r>
          </a:p>
          <a:p>
            <a:pPr algn="l">
              <a:buFont typeface="Wingdings" pitchFamily="2" charset="2"/>
              <a:buChar char="q"/>
            </a:pPr>
            <a:endParaRPr lang="ru-RU" sz="2000" dirty="0"/>
          </a:p>
          <a:p>
            <a:pPr algn="l">
              <a:buFont typeface="Wingdings" pitchFamily="2" charset="2"/>
              <a:buChar char="q"/>
            </a:pPr>
            <a:r>
              <a:rPr lang="ru-RU" sz="2000" dirty="0"/>
              <a:t>Сокращение затрат на ведение НСИ на </a:t>
            </a:r>
            <a:r>
              <a:rPr lang="en-US" sz="2000" dirty="0"/>
              <a:t>50</a:t>
            </a:r>
            <a:r>
              <a:rPr lang="ru-RU" sz="2000" dirty="0"/>
              <a:t>%</a:t>
            </a:r>
            <a:r>
              <a:rPr lang="en-US" sz="2000" dirty="0"/>
              <a:t> </a:t>
            </a:r>
            <a:r>
              <a:rPr lang="ru-RU" sz="2000" dirty="0"/>
              <a:t>(опыт компании </a:t>
            </a:r>
            <a:r>
              <a:rPr lang="en-US" sz="2000" dirty="0" err="1"/>
              <a:t>eBuild</a:t>
            </a:r>
            <a:r>
              <a:rPr lang="ru-RU" sz="2000" dirty="0"/>
              <a:t>)</a:t>
            </a:r>
          </a:p>
          <a:p>
            <a:pPr algn="l">
              <a:buFont typeface="Wingdings" pitchFamily="2" charset="2"/>
              <a:buChar char="q"/>
            </a:pPr>
            <a:endParaRPr lang="ru-RU" sz="2000" dirty="0"/>
          </a:p>
          <a:p>
            <a:pPr algn="l">
              <a:buFont typeface="Wingdings" pitchFamily="2" charset="2"/>
              <a:buChar char="q"/>
            </a:pPr>
            <a:r>
              <a:rPr lang="ru-RU" sz="2000" dirty="0"/>
              <a:t>Снижение затрат на закупки на 1-3%  (опыт проектов </a:t>
            </a:r>
            <a:r>
              <a:rPr lang="en-US" sz="2000" dirty="0"/>
              <a:t>SAP</a:t>
            </a:r>
            <a:r>
              <a:rPr lang="ru-RU" sz="2000" dirty="0"/>
              <a:t>)</a:t>
            </a:r>
          </a:p>
          <a:p>
            <a:pPr algn="l">
              <a:buFont typeface="Wingdings" pitchFamily="2" charset="2"/>
              <a:buChar char="q"/>
            </a:pPr>
            <a:endParaRPr lang="ru-RU" sz="2000" dirty="0"/>
          </a:p>
          <a:p>
            <a:pPr algn="l">
              <a:buFont typeface="Wingdings" pitchFamily="2" charset="2"/>
              <a:buChar char="q"/>
            </a:pPr>
            <a:r>
              <a:rPr lang="ru-RU" sz="2000" dirty="0"/>
              <a:t>Повышение производительности сотрудников, отвечающих за ведение НСИ на 20%</a:t>
            </a:r>
            <a:r>
              <a:rPr lang="en-US" sz="2000" dirty="0"/>
              <a:t> </a:t>
            </a:r>
            <a:r>
              <a:rPr lang="ru-RU" sz="2000" dirty="0"/>
              <a:t>(данные </a:t>
            </a:r>
            <a:r>
              <a:rPr lang="en-US" sz="2000" dirty="0"/>
              <a:t>The Yankee Group</a:t>
            </a:r>
            <a:r>
              <a:rPr lang="ru-RU" sz="2000" dirty="0"/>
              <a:t>)</a:t>
            </a:r>
          </a:p>
          <a:p>
            <a:pPr algn="l">
              <a:buFont typeface="Wingdings" pitchFamily="2" charset="2"/>
              <a:buChar char="q"/>
            </a:pPr>
            <a:endParaRPr lang="ru-RU" sz="2000" dirty="0"/>
          </a:p>
          <a:p>
            <a:pPr algn="l">
              <a:buFont typeface="Wingdings" pitchFamily="2" charset="2"/>
              <a:buChar char="q"/>
            </a:pPr>
            <a:r>
              <a:rPr lang="ru-RU" sz="2000" dirty="0"/>
              <a:t>Снижение складских запасов на 0,5%</a:t>
            </a:r>
            <a:r>
              <a:rPr lang="en-US" sz="2000" dirty="0"/>
              <a:t> </a:t>
            </a:r>
            <a:r>
              <a:rPr lang="ru-RU" sz="2000" dirty="0"/>
              <a:t>(данные </a:t>
            </a:r>
            <a:r>
              <a:rPr lang="en-US" sz="2000" dirty="0"/>
              <a:t>A.T Kearney</a:t>
            </a:r>
            <a:r>
              <a:rPr lang="ru-RU" sz="2000" dirty="0"/>
              <a:t>)</a:t>
            </a:r>
          </a:p>
          <a:p>
            <a:pPr algn="l">
              <a:buFont typeface="Wingdings" pitchFamily="2" charset="2"/>
              <a:buChar char="q"/>
            </a:pPr>
            <a:endParaRPr lang="ru-RU" sz="2200" b="1" dirty="0"/>
          </a:p>
          <a:p>
            <a:pPr algn="l">
              <a:buFont typeface="Wingdings" pitchFamily="2" charset="2"/>
              <a:buChar char="q"/>
            </a:pPr>
            <a:endParaRPr lang="ru-RU" sz="2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SAP Master Data Governance </a:t>
            </a:r>
            <a:r>
              <a:rPr lang="en-US" dirty="0" smtClean="0">
                <a:solidFill>
                  <a:srgbClr val="666666"/>
                </a:solidFill>
              </a:rPr>
              <a:t/>
            </a:r>
            <a:br>
              <a:rPr lang="en-US" dirty="0" smtClean="0">
                <a:solidFill>
                  <a:srgbClr val="666666"/>
                </a:solidFill>
              </a:rPr>
            </a:br>
            <a:r>
              <a:rPr lang="ru-RU" sz="1800" dirty="0" smtClean="0">
                <a:latin typeface="Arial" charset="0"/>
                <a:ea typeface="Arial Unicode MS" pitchFamily="34" charset="-128"/>
                <a:cs typeface="Arial Unicode MS" pitchFamily="34" charset="-128"/>
              </a:rPr>
              <a:t>Централизованное ведение НСИ на базе </a:t>
            </a:r>
            <a:r>
              <a:rPr lang="en-US" sz="1800" dirty="0" smtClean="0">
                <a:latin typeface="Arial" charset="0"/>
                <a:ea typeface="Arial Unicode MS" pitchFamily="34" charset="-128"/>
                <a:cs typeface="Arial Unicode MS" pitchFamily="34" charset="-128"/>
              </a:rPr>
              <a:t>SAP Business Suite</a:t>
            </a:r>
            <a:endParaRPr lang="en-US" sz="1800" dirty="0">
              <a:latin typeface="Arial" charset="0"/>
              <a:ea typeface="Arial Unicode MS" pitchFamily="34" charset="-128"/>
              <a:cs typeface="Arial Unicode MS" pitchFamily="34" charset="-128"/>
            </a:endParaRPr>
          </a:p>
        </p:txBody>
      </p:sp>
      <p:sp>
        <p:nvSpPr>
          <p:cNvPr id="3" name="Rectangle 2"/>
          <p:cNvSpPr>
            <a:spLocks noChangeArrowheads="1"/>
          </p:cNvSpPr>
          <p:nvPr/>
        </p:nvSpPr>
        <p:spPr bwMode="gray">
          <a:xfrm>
            <a:off x="327026" y="1200151"/>
            <a:ext cx="8492974" cy="782412"/>
          </a:xfrm>
          <a:prstGeom prst="rect">
            <a:avLst/>
          </a:prstGeom>
          <a:solidFill>
            <a:schemeClr val="accent1"/>
          </a:solidFill>
          <a:ln w="12700" algn="ctr">
            <a:solidFill>
              <a:srgbClr val="C6C6C6"/>
            </a:solidFill>
            <a:miter lim="800000"/>
            <a:headEnd/>
            <a:tailEnd/>
          </a:ln>
          <a:effectLst>
            <a:outerShdw dist="12700" dir="2700000" algn="tl" rotWithShape="0">
              <a:srgbClr val="000000">
                <a:alpha val="39999"/>
              </a:srgbClr>
            </a:outerShdw>
          </a:effectLst>
        </p:spPr>
        <p:txBody>
          <a:bodyPr tIns="91440" bIns="91440" anchor="ctr"/>
          <a:lstStyle/>
          <a:p>
            <a:pPr algn="ctr">
              <a:buClr>
                <a:srgbClr val="F0AB00"/>
              </a:buClr>
              <a:buSzPct val="80000"/>
              <a:buFont typeface="Wingdings" pitchFamily="2" charset="2"/>
              <a:buNone/>
              <a:defRPr/>
            </a:pPr>
            <a:r>
              <a:rPr lang="ru-RU"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Основные данные для использования в рамках </a:t>
            </a:r>
            <a:r>
              <a:rPr lang="en-US"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SAP Business Suite</a:t>
            </a:r>
            <a:r>
              <a:rPr lang="ru-RU"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 а также в других системах</a:t>
            </a:r>
            <a:endParaRPr lang="en-US" sz="1400" dirty="0">
              <a:solidFill>
                <a:srgbClr val="FFFFFF"/>
              </a:solidFill>
              <a:effectLst>
                <a:outerShdw blurRad="50800" dist="38100" dir="2700000" algn="tl" rotWithShape="0">
                  <a:prstClr val="black">
                    <a:alpha val="40000"/>
                  </a:prstClr>
                </a:outerShdw>
              </a:effectLst>
              <a:latin typeface="+mn-lt"/>
              <a:cs typeface="Arial Unicode MS"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3643426081"/>
              </p:ext>
            </p:extLst>
          </p:nvPr>
        </p:nvGraphicFramePr>
        <p:xfrm>
          <a:off x="338930" y="2238376"/>
          <a:ext cx="6435094" cy="4083414"/>
        </p:xfrm>
        <a:graphic>
          <a:graphicData uri="http://schemas.openxmlformats.org/drawingml/2006/table">
            <a:tbl>
              <a:tblPr firstRow="1" bandRow="1">
                <a:tableStyleId>{F5AB1C69-6EDB-4FF4-983F-18BD219EF322}</a:tableStyleId>
              </a:tblPr>
              <a:tblGrid>
                <a:gridCol w="1937739"/>
                <a:gridCol w="4497355"/>
              </a:tblGrid>
              <a:tr h="509179">
                <a:tc>
                  <a:txBody>
                    <a:bodyPr/>
                    <a:lstStyle/>
                    <a:p>
                      <a:pPr marL="0" indent="0" eaLnBrk="1" hangingPunct="1">
                        <a:lnSpc>
                          <a:spcPct val="90000"/>
                        </a:lnSpc>
                        <a:spcBef>
                          <a:spcPts val="800"/>
                        </a:spcBef>
                      </a:pPr>
                      <a:r>
                        <a:rPr lang="ru-RU" sz="1600" b="0" dirty="0" smtClean="0">
                          <a:solidFill>
                            <a:schemeClr val="accent1"/>
                          </a:solidFill>
                          <a:latin typeface="Arial Black" pitchFamily="34" charset="0"/>
                        </a:rPr>
                        <a:t>Интеграция</a:t>
                      </a:r>
                      <a:endParaRPr lang="en-US" sz="1400" b="0" dirty="0" smtClean="0">
                        <a:solidFill>
                          <a:schemeClr val="accent1"/>
                        </a:solidFill>
                      </a:endParaRPr>
                    </a:p>
                  </a:txBody>
                  <a:tcPr marL="0"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chemeClr val="accent1"/>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Тесная интеграция с</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SAP Business Suite </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и</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SAP ERP</a:t>
                      </a: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8889">
                <a:tc>
                  <a:txBody>
                    <a:bodyPr/>
                    <a:lstStyle/>
                    <a:p>
                      <a:pPr marL="0" indent="0" eaLnBrk="1" hangingPunct="1">
                        <a:lnSpc>
                          <a:spcPct val="90000"/>
                        </a:lnSpc>
                        <a:spcBef>
                          <a:spcPts val="800"/>
                        </a:spcBef>
                      </a:pPr>
                      <a:r>
                        <a:rPr lang="ru-RU" sz="1600" b="0" dirty="0" smtClean="0">
                          <a:solidFill>
                            <a:schemeClr val="accent1"/>
                          </a:solidFill>
                          <a:latin typeface="Arial Black" pitchFamily="34" charset="0"/>
                        </a:rPr>
                        <a:t>Повторное использование</a:t>
                      </a:r>
                      <a:endParaRPr lang="en-US" sz="1400" b="0" dirty="0" smtClean="0">
                        <a:solidFill>
                          <a:schemeClr val="accent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rgbClr val="000000"/>
                          </a:solidFill>
                          <a:effectLst/>
                          <a:uLnTx/>
                          <a:uFillTx/>
                          <a:latin typeface="+mn-lt"/>
                          <a:ea typeface="+mn-ea"/>
                          <a:cs typeface="+mn-cs"/>
                        </a:rPr>
                        <a:t>Использование модели данных, а также существующей бизнес логики, проверок  и конфигурационных данных</a:t>
                      </a: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8889">
                <a:tc>
                  <a:txBody>
                    <a:bodyPr/>
                    <a:lstStyle/>
                    <a:p>
                      <a:r>
                        <a:rPr lang="ru-RU" sz="1600" b="0" dirty="0" smtClean="0">
                          <a:solidFill>
                            <a:schemeClr val="accent1"/>
                          </a:solidFill>
                          <a:latin typeface="Arial Black" pitchFamily="34" charset="0"/>
                        </a:rPr>
                        <a:t>Управление</a:t>
                      </a:r>
                      <a:endParaRPr lang="en-US" sz="1600" baseline="0" dirty="0" smtClean="0">
                        <a:solidFill>
                          <a:schemeClr val="accent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rgbClr val="000000"/>
                          </a:solidFill>
                          <a:effectLst/>
                          <a:uLnTx/>
                          <a:uFillTx/>
                          <a:latin typeface="+mn-lt"/>
                          <a:ea typeface="+mn-ea"/>
                          <a:cs typeface="+mn-cs"/>
                        </a:rPr>
                        <a:t>Управление, соответствие требованиям и прозрачность с использованием «</a:t>
                      </a:r>
                      <a:r>
                        <a:rPr kumimoji="0" lang="ru-RU" sz="1200" b="0" i="0" u="none" strike="noStrike" kern="1200" cap="none" spc="0" normalizeH="0" baseline="0" noProof="0" dirty="0" err="1" smtClean="0">
                          <a:ln>
                            <a:noFill/>
                          </a:ln>
                          <a:solidFill>
                            <a:srgbClr val="000000"/>
                          </a:solidFill>
                          <a:effectLst/>
                          <a:uLnTx/>
                          <a:uFillTx/>
                          <a:latin typeface="+mn-lt"/>
                          <a:ea typeface="+mn-ea"/>
                          <a:cs typeface="+mn-cs"/>
                        </a:rPr>
                        <a:t>стейджинга</a:t>
                      </a:r>
                      <a:r>
                        <a:rPr kumimoji="0" lang="ru-RU" sz="1200" b="0" i="0" u="none" strike="noStrike" kern="1200" cap="none" spc="0" normalizeH="0" baseline="0" noProof="0" dirty="0" smtClean="0">
                          <a:ln>
                            <a:noFill/>
                          </a:ln>
                          <a:solidFill>
                            <a:srgbClr val="000000"/>
                          </a:solidFill>
                          <a:effectLst/>
                          <a:uLnTx/>
                          <a:uFillTx/>
                          <a:latin typeface="+mn-lt"/>
                          <a:ea typeface="+mn-ea"/>
                          <a:cs typeface="+mn-cs"/>
                        </a:rPr>
                        <a:t>», механизма утверждений и полного аудита действий</a:t>
                      </a: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58454">
                <a:tc>
                  <a:txBody>
                    <a:bodyPr/>
                    <a:lstStyle/>
                    <a:p>
                      <a:r>
                        <a:rPr lang="ru-RU" sz="1600" b="0" dirty="0" smtClean="0">
                          <a:solidFill>
                            <a:schemeClr val="accent1"/>
                          </a:solidFill>
                          <a:latin typeface="Arial Black" pitchFamily="34" charset="0"/>
                        </a:rPr>
                        <a:t>Целостность данных</a:t>
                      </a:r>
                      <a:endParaRPr lang="en-US" sz="1600" dirty="0">
                        <a:solidFill>
                          <a:schemeClr val="accent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Обеспечение централизованного ведения и распространения основных данных</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8889">
                <a:tc>
                  <a:txBody>
                    <a:bodyPr/>
                    <a:lstStyle/>
                    <a:p>
                      <a:r>
                        <a:rPr lang="ru-RU" sz="1600" b="0" dirty="0" smtClean="0">
                          <a:solidFill>
                            <a:schemeClr val="accent1"/>
                          </a:solidFill>
                          <a:latin typeface="Arial Black" pitchFamily="34" charset="0"/>
                        </a:rPr>
                        <a:t>Качество данных</a:t>
                      </a:r>
                      <a:endParaRPr lang="en-US" sz="1600" dirty="0">
                        <a:solidFill>
                          <a:schemeClr val="accent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Интеграция с</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Business Objects Data Services </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для повышения качества данных и обогащения данных</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49114">
                <a:tc>
                  <a:txBody>
                    <a:bodyPr/>
                    <a:lstStyle/>
                    <a:p>
                      <a:r>
                        <a:rPr lang="en-US" sz="1600" b="0" dirty="0" smtClean="0">
                          <a:solidFill>
                            <a:schemeClr val="accent1"/>
                          </a:solidFill>
                          <a:latin typeface="Arial Black" pitchFamily="34" charset="0"/>
                        </a:rPr>
                        <a:t>NW MDM &amp; MDG</a:t>
                      </a:r>
                      <a:endParaRPr lang="en-US" sz="1600" dirty="0">
                        <a:solidFill>
                          <a:schemeClr val="accent1"/>
                        </a:solidFill>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Дополняет и расширяет возможности</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SAP NetWeaver MDM</a:t>
                      </a: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3" descr="C:\Users\D024183\Documents\SAP_offen\Master_Data_Governance\MDG_Screenshots_May2010\MDGS\31_CR_cc.png"/>
          <p:cNvPicPr>
            <a:picLocks noChangeAspect="1" noChangeArrowheads="1"/>
          </p:cNvPicPr>
          <p:nvPr/>
        </p:nvPicPr>
        <p:blipFill>
          <a:blip r:embed="rId3" cstate="screen"/>
          <a:srcRect/>
          <a:stretch>
            <a:fillRect/>
          </a:stretch>
        </p:blipFill>
        <p:spPr bwMode="auto">
          <a:xfrm>
            <a:off x="6765114" y="2247901"/>
            <a:ext cx="2286281" cy="11410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4"/>
          <p:cNvPicPr>
            <a:picLocks noChangeAspect="1" noChangeArrowheads="1"/>
          </p:cNvPicPr>
          <p:nvPr/>
        </p:nvPicPr>
        <p:blipFill>
          <a:blip r:embed="rId4" cstate="screen"/>
          <a:srcRect/>
          <a:stretch>
            <a:fillRect/>
          </a:stretch>
        </p:blipFill>
        <p:spPr bwMode="auto">
          <a:xfrm>
            <a:off x="6765115" y="3821184"/>
            <a:ext cx="2286281" cy="1102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2"/>
          <p:cNvPicPr>
            <a:picLocks noChangeAspect="1" noChangeArrowheads="1"/>
          </p:cNvPicPr>
          <p:nvPr/>
        </p:nvPicPr>
        <p:blipFill>
          <a:blip r:embed="rId5" cstate="screen"/>
          <a:srcRect/>
          <a:stretch>
            <a:fillRect/>
          </a:stretch>
        </p:blipFill>
        <p:spPr bwMode="auto">
          <a:xfrm>
            <a:off x="6858425" y="5355768"/>
            <a:ext cx="2014982" cy="966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Master Data Governance</a:t>
            </a:r>
            <a:br>
              <a:rPr lang="en-US" dirty="0" smtClean="0"/>
            </a:br>
            <a:r>
              <a:rPr lang="ru-RU" sz="2000" dirty="0" smtClean="0"/>
              <a:t>Общие шаги процесса</a:t>
            </a:r>
            <a:endParaRPr lang="en-US" dirty="0"/>
          </a:p>
        </p:txBody>
      </p:sp>
      <p:sp>
        <p:nvSpPr>
          <p:cNvPr id="3" name="Rectangle 10"/>
          <p:cNvSpPr>
            <a:spLocks noChangeArrowheads="1"/>
          </p:cNvSpPr>
          <p:nvPr/>
        </p:nvSpPr>
        <p:spPr bwMode="auto">
          <a:xfrm>
            <a:off x="330768" y="4180051"/>
            <a:ext cx="8466453" cy="2319179"/>
          </a:xfrm>
          <a:prstGeom prst="rect">
            <a:avLst/>
          </a:prstGeom>
          <a:gradFill rotWithShape="1">
            <a:gsLst>
              <a:gs pos="0">
                <a:srgbClr val="608EA8"/>
              </a:gs>
              <a:gs pos="100000">
                <a:schemeClr val="tx2"/>
              </a:gs>
            </a:gsLst>
            <a:lin ang="2700000" scaled="1"/>
          </a:gradFill>
          <a:ln w="25400" algn="ctr">
            <a:noFill/>
            <a:miter lim="800000"/>
            <a:headEnd/>
            <a:tailEnd/>
          </a:ln>
          <a:effectLst>
            <a:outerShdw dist="38100" dir="2700000" algn="tl" rotWithShape="0">
              <a:srgbClr val="000000">
                <a:alpha val="39998"/>
              </a:srgbClr>
            </a:outerShdw>
          </a:effectLst>
        </p:spPr>
        <p:txBody>
          <a:bodyPr anchor="b"/>
          <a:lstStyle/>
          <a:p>
            <a:pPr algn="r">
              <a:buClrTx/>
              <a:defRPr/>
            </a:pPr>
            <a:endParaRPr lang="en-US">
              <a:solidFill>
                <a:srgbClr val="FFFFFF"/>
              </a:solidFill>
              <a:latin typeface="+mn-lt"/>
              <a:ea typeface="+mn-ea"/>
              <a:cs typeface="+mn-cs"/>
            </a:endParaRPr>
          </a:p>
        </p:txBody>
      </p:sp>
      <p:grpSp>
        <p:nvGrpSpPr>
          <p:cNvPr id="4" name="Gruppieren 47"/>
          <p:cNvGrpSpPr/>
          <p:nvPr/>
        </p:nvGrpSpPr>
        <p:grpSpPr>
          <a:xfrm>
            <a:off x="4482731" y="3289014"/>
            <a:ext cx="1393825" cy="2929980"/>
            <a:chOff x="5148263" y="3524250"/>
            <a:chExt cx="1393825" cy="2929980"/>
          </a:xfrm>
        </p:grpSpPr>
        <p:sp>
          <p:nvSpPr>
            <p:cNvPr id="5" name="Bent Arrow 45"/>
            <p:cNvSpPr>
              <a:spLocks noChangeArrowheads="1"/>
            </p:cNvSpPr>
            <p:nvPr/>
          </p:nvSpPr>
          <p:spPr bwMode="auto">
            <a:xfrm rot="10800000">
              <a:off x="6202363" y="3768180"/>
              <a:ext cx="339725" cy="2686050"/>
            </a:xfrm>
            <a:custGeom>
              <a:avLst/>
              <a:gdLst>
                <a:gd name="T0" fmla="*/ 296466 w 395288"/>
                <a:gd name="T1" fmla="*/ 0 h 3103562"/>
                <a:gd name="T2" fmla="*/ 296466 w 395288"/>
                <a:gd name="T3" fmla="*/ 197644 h 3103562"/>
                <a:gd name="T4" fmla="*/ 49411 w 395288"/>
                <a:gd name="T5" fmla="*/ 3103562 h 3103562"/>
                <a:gd name="T6" fmla="*/ 395288 w 395288"/>
                <a:gd name="T7" fmla="*/ 98822 h 3103562"/>
                <a:gd name="T8" fmla="*/ 17694720 60000 65536"/>
                <a:gd name="T9" fmla="*/ 5898240 60000 65536"/>
                <a:gd name="T10" fmla="*/ 5898240 60000 65536"/>
                <a:gd name="T11" fmla="*/ 0 60000 65536"/>
                <a:gd name="T12" fmla="*/ 0 w 395288"/>
                <a:gd name="T13" fmla="*/ 0 h 3103562"/>
                <a:gd name="T14" fmla="*/ 395288 w 395288"/>
                <a:gd name="T15" fmla="*/ 3103562 h 3103562"/>
              </a:gdLst>
              <a:ahLst/>
              <a:cxnLst>
                <a:cxn ang="T8">
                  <a:pos x="T0" y="T1"/>
                </a:cxn>
                <a:cxn ang="T9">
                  <a:pos x="T2" y="T3"/>
                </a:cxn>
                <a:cxn ang="T10">
                  <a:pos x="T4" y="T5"/>
                </a:cxn>
                <a:cxn ang="T11">
                  <a:pos x="T6" y="T7"/>
                </a:cxn>
              </a:cxnLst>
              <a:rect l="T12" t="T13" r="T14" b="T15"/>
              <a:pathLst>
                <a:path w="395288" h="3103562">
                  <a:moveTo>
                    <a:pt x="0" y="3103562"/>
                  </a:moveTo>
                  <a:lnTo>
                    <a:pt x="0" y="222350"/>
                  </a:lnTo>
                  <a:cubicBezTo>
                    <a:pt x="0" y="126838"/>
                    <a:pt x="77427" y="49411"/>
                    <a:pt x="172938" y="49411"/>
                  </a:cubicBezTo>
                  <a:lnTo>
                    <a:pt x="296466" y="49411"/>
                  </a:lnTo>
                  <a:lnTo>
                    <a:pt x="296466" y="0"/>
                  </a:lnTo>
                  <a:lnTo>
                    <a:pt x="395288" y="98822"/>
                  </a:lnTo>
                  <a:lnTo>
                    <a:pt x="296466" y="197644"/>
                  </a:lnTo>
                  <a:lnTo>
                    <a:pt x="296466" y="148233"/>
                  </a:lnTo>
                  <a:lnTo>
                    <a:pt x="172939" y="148233"/>
                  </a:lnTo>
                  <a:lnTo>
                    <a:pt x="172938" y="148233"/>
                  </a:lnTo>
                  <a:cubicBezTo>
                    <a:pt x="132005" y="148233"/>
                    <a:pt x="98822" y="181416"/>
                    <a:pt x="98822" y="222349"/>
                  </a:cubicBezTo>
                  <a:lnTo>
                    <a:pt x="98822" y="3103562"/>
                  </a:lnTo>
                  <a:close/>
                </a:path>
              </a:pathLst>
            </a:custGeom>
            <a:solidFill>
              <a:srgbClr val="98ADB7"/>
            </a:solidFill>
            <a:ln w="3175" algn="ctr">
              <a:solidFill>
                <a:srgbClr val="FFFFFF"/>
              </a:solidFill>
              <a:miter lim="800000"/>
              <a:headEnd/>
              <a:tailEnd/>
            </a:ln>
          </p:spPr>
          <p:txBody>
            <a:bodyPr rot="10800000" anchor="ctr"/>
            <a:lstStyle/>
            <a:p>
              <a:pPr>
                <a:buClrTx/>
                <a:defRPr/>
              </a:pPr>
              <a:endParaRPr lang="en-US" sz="1800">
                <a:solidFill>
                  <a:schemeClr val="lt1"/>
                </a:solidFill>
                <a:latin typeface="+mn-lt"/>
                <a:ea typeface="+mn-ea"/>
                <a:cs typeface="+mn-cs"/>
              </a:endParaRPr>
            </a:p>
          </p:txBody>
        </p:sp>
        <p:sp>
          <p:nvSpPr>
            <p:cNvPr id="6" name="Bent Arrow 41"/>
            <p:cNvSpPr>
              <a:spLocks noChangeArrowheads="1"/>
            </p:cNvSpPr>
            <p:nvPr/>
          </p:nvSpPr>
          <p:spPr bwMode="auto">
            <a:xfrm rot="10800000">
              <a:off x="5661025" y="3660775"/>
              <a:ext cx="339725" cy="2000250"/>
            </a:xfrm>
            <a:custGeom>
              <a:avLst/>
              <a:gdLst>
                <a:gd name="T0" fmla="*/ 296465 w 395287"/>
                <a:gd name="T1" fmla="*/ 0 h 2311400"/>
                <a:gd name="T2" fmla="*/ 296465 w 395287"/>
                <a:gd name="T3" fmla="*/ 197644 h 2311400"/>
                <a:gd name="T4" fmla="*/ 49411 w 395287"/>
                <a:gd name="T5" fmla="*/ 2311400 h 2311400"/>
                <a:gd name="T6" fmla="*/ 395287 w 395287"/>
                <a:gd name="T7" fmla="*/ 98822 h 2311400"/>
                <a:gd name="T8" fmla="*/ 17694720 60000 65536"/>
                <a:gd name="T9" fmla="*/ 5898240 60000 65536"/>
                <a:gd name="T10" fmla="*/ 5898240 60000 65536"/>
                <a:gd name="T11" fmla="*/ 0 60000 65536"/>
                <a:gd name="T12" fmla="*/ 0 w 395287"/>
                <a:gd name="T13" fmla="*/ 0 h 2311400"/>
                <a:gd name="T14" fmla="*/ 395287 w 395287"/>
                <a:gd name="T15" fmla="*/ 2311400 h 2311400"/>
              </a:gdLst>
              <a:ahLst/>
              <a:cxnLst>
                <a:cxn ang="T8">
                  <a:pos x="T0" y="T1"/>
                </a:cxn>
                <a:cxn ang="T9">
                  <a:pos x="T2" y="T3"/>
                </a:cxn>
                <a:cxn ang="T10">
                  <a:pos x="T4" y="T5"/>
                </a:cxn>
                <a:cxn ang="T11">
                  <a:pos x="T6" y="T7"/>
                </a:cxn>
              </a:cxnLst>
              <a:rect l="T12" t="T13" r="T14" b="T15"/>
              <a:pathLst>
                <a:path w="395287" h="2311400">
                  <a:moveTo>
                    <a:pt x="0" y="2311400"/>
                  </a:moveTo>
                  <a:lnTo>
                    <a:pt x="0" y="222349"/>
                  </a:lnTo>
                  <a:cubicBezTo>
                    <a:pt x="0" y="126837"/>
                    <a:pt x="77426" y="49411"/>
                    <a:pt x="172937" y="49411"/>
                  </a:cubicBezTo>
                  <a:lnTo>
                    <a:pt x="296465" y="49411"/>
                  </a:lnTo>
                  <a:lnTo>
                    <a:pt x="296465" y="0"/>
                  </a:lnTo>
                  <a:lnTo>
                    <a:pt x="395287" y="98822"/>
                  </a:lnTo>
                  <a:lnTo>
                    <a:pt x="296465" y="197644"/>
                  </a:lnTo>
                  <a:lnTo>
                    <a:pt x="296465" y="148233"/>
                  </a:lnTo>
                  <a:lnTo>
                    <a:pt x="172938" y="148233"/>
                  </a:lnTo>
                  <a:lnTo>
                    <a:pt x="172937" y="148233"/>
                  </a:lnTo>
                  <a:cubicBezTo>
                    <a:pt x="132004" y="148233"/>
                    <a:pt x="98822" y="181415"/>
                    <a:pt x="98822" y="222348"/>
                  </a:cubicBezTo>
                  <a:lnTo>
                    <a:pt x="98822" y="2311400"/>
                  </a:lnTo>
                  <a:close/>
                </a:path>
              </a:pathLst>
            </a:custGeom>
            <a:solidFill>
              <a:srgbClr val="98ADB7"/>
            </a:solidFill>
            <a:ln w="3175" algn="ctr">
              <a:solidFill>
                <a:srgbClr val="FFFFFF"/>
              </a:solidFill>
              <a:miter lim="800000"/>
              <a:headEnd/>
              <a:tailEnd/>
            </a:ln>
          </p:spPr>
          <p:txBody>
            <a:bodyPr rot="10800000" anchor="ctr"/>
            <a:lstStyle/>
            <a:p>
              <a:pPr>
                <a:buClrTx/>
                <a:defRPr/>
              </a:pPr>
              <a:endParaRPr lang="en-US" sz="1800">
                <a:solidFill>
                  <a:schemeClr val="lt1"/>
                </a:solidFill>
                <a:latin typeface="+mn-lt"/>
                <a:ea typeface="+mn-ea"/>
                <a:cs typeface="+mn-cs"/>
              </a:endParaRPr>
            </a:p>
          </p:txBody>
        </p:sp>
        <p:sp>
          <p:nvSpPr>
            <p:cNvPr id="7" name="Bent Arrow 25"/>
            <p:cNvSpPr>
              <a:spLocks noChangeArrowheads="1"/>
            </p:cNvSpPr>
            <p:nvPr/>
          </p:nvSpPr>
          <p:spPr bwMode="auto">
            <a:xfrm rot="10800000">
              <a:off x="5148263" y="3524250"/>
              <a:ext cx="309562" cy="1412875"/>
            </a:xfrm>
            <a:custGeom>
              <a:avLst/>
              <a:gdLst>
                <a:gd name="T0" fmla="*/ 269081 w 358775"/>
                <a:gd name="T1" fmla="*/ 0 h 1633538"/>
                <a:gd name="T2" fmla="*/ 269081 w 358775"/>
                <a:gd name="T3" fmla="*/ 179388 h 1633538"/>
                <a:gd name="T4" fmla="*/ 44847 w 358775"/>
                <a:gd name="T5" fmla="*/ 1633538 h 1633538"/>
                <a:gd name="T6" fmla="*/ 358775 w 358775"/>
                <a:gd name="T7" fmla="*/ 89694 h 1633538"/>
                <a:gd name="T8" fmla="*/ 17694720 60000 65536"/>
                <a:gd name="T9" fmla="*/ 5898240 60000 65536"/>
                <a:gd name="T10" fmla="*/ 5898240 60000 65536"/>
                <a:gd name="T11" fmla="*/ 0 60000 65536"/>
                <a:gd name="T12" fmla="*/ 0 w 358775"/>
                <a:gd name="T13" fmla="*/ 0 h 1633538"/>
                <a:gd name="T14" fmla="*/ 358775 w 358775"/>
                <a:gd name="T15" fmla="*/ 1633538 h 1633538"/>
              </a:gdLst>
              <a:ahLst/>
              <a:cxnLst>
                <a:cxn ang="T8">
                  <a:pos x="T0" y="T1"/>
                </a:cxn>
                <a:cxn ang="T9">
                  <a:pos x="T2" y="T3"/>
                </a:cxn>
                <a:cxn ang="T10">
                  <a:pos x="T4" y="T5"/>
                </a:cxn>
                <a:cxn ang="T11">
                  <a:pos x="T6" y="T7"/>
                </a:cxn>
              </a:cxnLst>
              <a:rect l="T12" t="T13" r="T14" b="T15"/>
              <a:pathLst>
                <a:path w="358775" h="1633538">
                  <a:moveTo>
                    <a:pt x="0" y="1633538"/>
                  </a:moveTo>
                  <a:lnTo>
                    <a:pt x="0" y="201811"/>
                  </a:lnTo>
                  <a:cubicBezTo>
                    <a:pt x="0" y="115122"/>
                    <a:pt x="70275" y="44847"/>
                    <a:pt x="156963" y="44847"/>
                  </a:cubicBezTo>
                  <a:lnTo>
                    <a:pt x="269081" y="44847"/>
                  </a:lnTo>
                  <a:lnTo>
                    <a:pt x="269081" y="0"/>
                  </a:lnTo>
                  <a:lnTo>
                    <a:pt x="358775" y="89694"/>
                  </a:lnTo>
                  <a:lnTo>
                    <a:pt x="269081" y="179388"/>
                  </a:lnTo>
                  <a:lnTo>
                    <a:pt x="269081" y="134541"/>
                  </a:lnTo>
                  <a:lnTo>
                    <a:pt x="156964" y="134541"/>
                  </a:lnTo>
                  <a:lnTo>
                    <a:pt x="156963" y="134541"/>
                  </a:lnTo>
                  <a:cubicBezTo>
                    <a:pt x="119811" y="134541"/>
                    <a:pt x="89694" y="164658"/>
                    <a:pt x="89694" y="201810"/>
                  </a:cubicBezTo>
                  <a:lnTo>
                    <a:pt x="89694" y="1633538"/>
                  </a:lnTo>
                  <a:close/>
                </a:path>
              </a:pathLst>
            </a:custGeom>
            <a:solidFill>
              <a:srgbClr val="98ADB7"/>
            </a:solidFill>
            <a:ln w="3175" algn="ctr">
              <a:solidFill>
                <a:srgbClr val="FFFFFF"/>
              </a:solidFill>
              <a:miter lim="800000"/>
              <a:headEnd/>
              <a:tailEnd/>
            </a:ln>
          </p:spPr>
          <p:txBody>
            <a:bodyPr rot="10800000" anchor="ctr"/>
            <a:lstStyle/>
            <a:p>
              <a:pPr>
                <a:buClrTx/>
                <a:defRPr/>
              </a:pPr>
              <a:endParaRPr lang="en-US" sz="1800">
                <a:solidFill>
                  <a:schemeClr val="lt1"/>
                </a:solidFill>
                <a:latin typeface="+mn-lt"/>
                <a:ea typeface="+mn-ea"/>
                <a:cs typeface="+mn-cs"/>
              </a:endParaRPr>
            </a:p>
          </p:txBody>
        </p:sp>
      </p:grpSp>
      <p:sp>
        <p:nvSpPr>
          <p:cNvPr id="8" name="Rectangle 10"/>
          <p:cNvSpPr>
            <a:spLocks noChangeArrowheads="1"/>
          </p:cNvSpPr>
          <p:nvPr/>
        </p:nvSpPr>
        <p:spPr bwMode="auto">
          <a:xfrm>
            <a:off x="355896" y="2038131"/>
            <a:ext cx="8442178" cy="2071328"/>
          </a:xfrm>
          <a:prstGeom prst="rect">
            <a:avLst/>
          </a:prstGeom>
          <a:gradFill rotWithShape="1">
            <a:gsLst>
              <a:gs pos="0">
                <a:srgbClr val="9B7A6D"/>
              </a:gs>
              <a:gs pos="100000">
                <a:srgbClr val="774A39"/>
              </a:gs>
            </a:gsLst>
            <a:lin ang="2700000" scaled="1"/>
          </a:gradFill>
          <a:ln w="25400" algn="ctr">
            <a:noFill/>
            <a:miter lim="800000"/>
            <a:headEnd/>
            <a:tailEnd/>
          </a:ln>
          <a:effectLst>
            <a:outerShdw dist="38100" dir="2700000" algn="tl" rotWithShape="0">
              <a:srgbClr val="000000">
                <a:alpha val="39999"/>
              </a:srgbClr>
            </a:outerShdw>
          </a:effectLst>
        </p:spPr>
        <p:txBody>
          <a:bodyPr anchor="b"/>
          <a:lstStyle/>
          <a:p>
            <a:pPr algn="r">
              <a:buClrTx/>
              <a:defRPr/>
            </a:pPr>
            <a:endParaRPr lang="en-US">
              <a:solidFill>
                <a:srgbClr val="FFFFFF"/>
              </a:solidFill>
              <a:latin typeface="+mn-lt"/>
              <a:ea typeface="+mn-ea"/>
              <a:cs typeface="+mn-cs"/>
            </a:endParaRPr>
          </a:p>
        </p:txBody>
      </p:sp>
      <p:graphicFrame>
        <p:nvGraphicFramePr>
          <p:cNvPr id="9" name="Diagram 11"/>
          <p:cNvGraphicFramePr/>
          <p:nvPr/>
        </p:nvGraphicFramePr>
        <p:xfrm>
          <a:off x="1986482" y="3249507"/>
          <a:ext cx="5377218" cy="2634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9" descr="phys_computer_box_R.png"/>
          <p:cNvPicPr>
            <a:picLocks noChangeAspect="1"/>
          </p:cNvPicPr>
          <p:nvPr/>
        </p:nvPicPr>
        <p:blipFill>
          <a:blip r:embed="rId8" cstate="screen"/>
          <a:srcRect/>
          <a:stretch>
            <a:fillRect/>
          </a:stretch>
        </p:blipFill>
        <p:spPr bwMode="auto">
          <a:xfrm>
            <a:off x="5087609" y="5898987"/>
            <a:ext cx="528637" cy="390525"/>
          </a:xfrm>
          <a:prstGeom prst="rect">
            <a:avLst/>
          </a:prstGeom>
          <a:noFill/>
          <a:ln w="9525">
            <a:noFill/>
            <a:miter lim="800000"/>
            <a:headEnd/>
            <a:tailEnd/>
          </a:ln>
        </p:spPr>
      </p:pic>
      <p:pic>
        <p:nvPicPr>
          <p:cNvPr id="11" name="Picture 29" descr="phys_computer_box_R.png"/>
          <p:cNvPicPr>
            <a:picLocks noChangeAspect="1"/>
          </p:cNvPicPr>
          <p:nvPr/>
        </p:nvPicPr>
        <p:blipFill>
          <a:blip r:embed="rId9" cstate="screen"/>
          <a:srcRect/>
          <a:stretch>
            <a:fillRect/>
          </a:stretch>
        </p:blipFill>
        <p:spPr bwMode="auto">
          <a:xfrm>
            <a:off x="4551034" y="5222494"/>
            <a:ext cx="530225" cy="390525"/>
          </a:xfrm>
          <a:prstGeom prst="rect">
            <a:avLst/>
          </a:prstGeom>
          <a:noFill/>
          <a:ln w="9525">
            <a:noFill/>
            <a:miter lim="800000"/>
            <a:headEnd/>
            <a:tailEnd/>
          </a:ln>
        </p:spPr>
      </p:pic>
      <p:sp>
        <p:nvSpPr>
          <p:cNvPr id="12" name="TextBox 30"/>
          <p:cNvSpPr txBox="1">
            <a:spLocks noChangeArrowheads="1"/>
          </p:cNvSpPr>
          <p:nvPr/>
        </p:nvSpPr>
        <p:spPr bwMode="auto">
          <a:xfrm>
            <a:off x="3382634" y="4088692"/>
            <a:ext cx="1144587" cy="304800"/>
          </a:xfrm>
          <a:prstGeom prst="rect">
            <a:avLst/>
          </a:prstGeom>
          <a:noFill/>
          <a:ln w="9525">
            <a:noFill/>
            <a:miter lim="800000"/>
            <a:headEnd/>
            <a:tailEnd/>
          </a:ln>
        </p:spPr>
        <p:txBody>
          <a:bodyPr>
            <a:spAutoFit/>
          </a:bodyPr>
          <a:lstStyle/>
          <a:p>
            <a:pPr>
              <a:buClrTx/>
            </a:pPr>
            <a:r>
              <a:rPr lang="en-US" sz="900">
                <a:solidFill>
                  <a:schemeClr val="bg1"/>
                </a:solidFill>
              </a:rPr>
              <a:t>3rd party systems</a:t>
            </a:r>
            <a:r>
              <a:rPr lang="en-US" sz="1400">
                <a:solidFill>
                  <a:schemeClr val="bg1"/>
                </a:solidFill>
              </a:rPr>
              <a:t> </a:t>
            </a:r>
          </a:p>
        </p:txBody>
      </p:sp>
      <p:sp>
        <p:nvSpPr>
          <p:cNvPr id="13" name="TextBox 31"/>
          <p:cNvSpPr txBox="1">
            <a:spLocks noChangeArrowheads="1"/>
          </p:cNvSpPr>
          <p:nvPr/>
        </p:nvSpPr>
        <p:spPr bwMode="auto">
          <a:xfrm>
            <a:off x="4933621" y="5369307"/>
            <a:ext cx="684803" cy="507831"/>
          </a:xfrm>
          <a:prstGeom prst="rect">
            <a:avLst/>
          </a:prstGeom>
          <a:noFill/>
          <a:ln w="9525">
            <a:noFill/>
            <a:miter lim="800000"/>
            <a:headEnd/>
            <a:tailEnd/>
          </a:ln>
        </p:spPr>
        <p:txBody>
          <a:bodyPr wrap="none">
            <a:spAutoFit/>
          </a:bodyPr>
          <a:lstStyle/>
          <a:p>
            <a:pPr>
              <a:buClrTx/>
            </a:pPr>
            <a:r>
              <a:rPr lang="en-US" sz="900">
                <a:solidFill>
                  <a:schemeClr val="bg1"/>
                </a:solidFill>
              </a:rPr>
              <a:t>Business </a:t>
            </a:r>
            <a:br>
              <a:rPr lang="en-US" sz="900">
                <a:solidFill>
                  <a:schemeClr val="bg1"/>
                </a:solidFill>
              </a:rPr>
            </a:br>
            <a:r>
              <a:rPr lang="en-US" sz="900">
                <a:solidFill>
                  <a:schemeClr val="bg1"/>
                </a:solidFill>
              </a:rPr>
              <a:t>Suite </a:t>
            </a:r>
            <a:br>
              <a:rPr lang="en-US" sz="900">
                <a:solidFill>
                  <a:schemeClr val="bg1"/>
                </a:solidFill>
              </a:rPr>
            </a:br>
            <a:r>
              <a:rPr lang="en-US" sz="900">
                <a:solidFill>
                  <a:schemeClr val="bg1"/>
                </a:solidFill>
              </a:rPr>
              <a:t>systems</a:t>
            </a:r>
          </a:p>
        </p:txBody>
      </p:sp>
      <p:grpSp>
        <p:nvGrpSpPr>
          <p:cNvPr id="14" name="Gruppieren 59"/>
          <p:cNvGrpSpPr/>
          <p:nvPr/>
        </p:nvGrpSpPr>
        <p:grpSpPr>
          <a:xfrm>
            <a:off x="3369911" y="4444292"/>
            <a:ext cx="1614510" cy="1915070"/>
            <a:chOff x="3230211" y="4583992"/>
            <a:chExt cx="1614510" cy="1915070"/>
          </a:xfrm>
        </p:grpSpPr>
        <p:pic>
          <p:nvPicPr>
            <p:cNvPr id="15" name="Picture 61" descr="130150_l_srgb_s_gl_crop.jpg"/>
            <p:cNvPicPr>
              <a:picLocks noChangeAspect="1"/>
            </p:cNvPicPr>
            <p:nvPr/>
          </p:nvPicPr>
          <p:blipFill>
            <a:blip r:embed="rId10" cstate="screen"/>
            <a:srcRect/>
            <a:stretch>
              <a:fillRect/>
            </a:stretch>
          </p:blipFill>
          <p:spPr bwMode="auto">
            <a:xfrm>
              <a:off x="4387521" y="5972012"/>
              <a:ext cx="457200" cy="527050"/>
            </a:xfrm>
            <a:prstGeom prst="rect">
              <a:avLst/>
            </a:prstGeom>
            <a:noFill/>
            <a:ln w="9525">
              <a:noFill/>
              <a:miter lim="800000"/>
              <a:headEnd/>
              <a:tailEnd/>
            </a:ln>
            <a:effectLst>
              <a:outerShdw dist="38100" dir="2700000" algn="tl" rotWithShape="0">
                <a:srgbClr val="000000">
                  <a:alpha val="39999"/>
                </a:srgbClr>
              </a:outerShdw>
            </a:effectLst>
          </p:spPr>
        </p:pic>
        <p:pic>
          <p:nvPicPr>
            <p:cNvPr id="16" name="Picture 62" descr="247757_l_srgb_s_gl_crop.jpg"/>
            <p:cNvPicPr>
              <a:picLocks noChangeAspect="1"/>
            </p:cNvPicPr>
            <p:nvPr/>
          </p:nvPicPr>
          <p:blipFill>
            <a:blip r:embed="rId11" cstate="screen"/>
            <a:srcRect/>
            <a:stretch>
              <a:fillRect/>
            </a:stretch>
          </p:blipFill>
          <p:spPr bwMode="auto">
            <a:xfrm>
              <a:off x="3230211" y="4583992"/>
              <a:ext cx="458788" cy="527050"/>
            </a:xfrm>
            <a:prstGeom prst="rect">
              <a:avLst/>
            </a:prstGeom>
            <a:noFill/>
            <a:ln w="9525">
              <a:noFill/>
              <a:miter lim="800000"/>
              <a:headEnd/>
              <a:tailEnd/>
            </a:ln>
            <a:effectLst>
              <a:outerShdw dist="38100" dir="2700000" algn="tl" rotWithShape="0">
                <a:srgbClr val="000000">
                  <a:alpha val="39999"/>
                </a:srgbClr>
              </a:outerShdw>
            </a:effectLst>
          </p:spPr>
        </p:pic>
        <p:pic>
          <p:nvPicPr>
            <p:cNvPr id="17" name="Picture 63" descr="132106_l_srgb_s_gl_crop.jpg"/>
            <p:cNvPicPr>
              <a:picLocks noChangeAspect="1"/>
            </p:cNvPicPr>
            <p:nvPr/>
          </p:nvPicPr>
          <p:blipFill>
            <a:blip r:embed="rId12" cstate="screen"/>
            <a:srcRect/>
            <a:stretch>
              <a:fillRect/>
            </a:stretch>
          </p:blipFill>
          <p:spPr bwMode="auto">
            <a:xfrm>
              <a:off x="3820784" y="5283463"/>
              <a:ext cx="458787" cy="528637"/>
            </a:xfrm>
            <a:prstGeom prst="rect">
              <a:avLst/>
            </a:prstGeom>
            <a:noFill/>
            <a:ln w="9525">
              <a:noFill/>
              <a:miter lim="800000"/>
              <a:headEnd/>
              <a:tailEnd/>
            </a:ln>
            <a:effectLst>
              <a:outerShdw dist="38100" dir="2700000" algn="tl" rotWithShape="0">
                <a:srgbClr val="000000">
                  <a:alpha val="39999"/>
                </a:srgbClr>
              </a:outerShdw>
            </a:effectLst>
          </p:spPr>
        </p:pic>
      </p:grpSp>
      <p:pic>
        <p:nvPicPr>
          <p:cNvPr id="18" name="Picture 29" descr="phys_computer_box_R.png"/>
          <p:cNvPicPr>
            <a:picLocks noChangeAspect="1"/>
          </p:cNvPicPr>
          <p:nvPr/>
        </p:nvPicPr>
        <p:blipFill>
          <a:blip r:embed="rId9" cstate="screen"/>
          <a:srcRect/>
          <a:stretch>
            <a:fillRect/>
          </a:stretch>
        </p:blipFill>
        <p:spPr bwMode="auto">
          <a:xfrm>
            <a:off x="3995409" y="4580817"/>
            <a:ext cx="531812" cy="390525"/>
          </a:xfrm>
          <a:prstGeom prst="rect">
            <a:avLst/>
          </a:prstGeom>
          <a:noFill/>
          <a:ln w="9525">
            <a:noFill/>
            <a:miter lim="800000"/>
            <a:headEnd/>
            <a:tailEnd/>
          </a:ln>
        </p:spPr>
      </p:pic>
      <p:sp>
        <p:nvSpPr>
          <p:cNvPr id="19" name="Rectangle 38"/>
          <p:cNvSpPr>
            <a:spLocks noChangeArrowheads="1"/>
          </p:cNvSpPr>
          <p:nvPr/>
        </p:nvSpPr>
        <p:spPr bwMode="auto">
          <a:xfrm>
            <a:off x="346589" y="6215178"/>
            <a:ext cx="1537857" cy="307777"/>
          </a:xfrm>
          <a:prstGeom prst="rect">
            <a:avLst/>
          </a:prstGeom>
          <a:noFill/>
          <a:ln w="9525" algn="ctr">
            <a:noFill/>
            <a:miter lim="800000"/>
            <a:headEnd/>
            <a:tailEnd/>
          </a:ln>
          <a:effectLst>
            <a:prstShdw prst="shdw17" dist="17961" dir="2700000">
              <a:srgbClr val="999999"/>
            </a:prstShdw>
          </a:effectLst>
        </p:spPr>
        <p:txBody>
          <a:bodyPr wrap="none" lIns="45720" rIns="45720">
            <a:spAutoFit/>
          </a:bodyPr>
          <a:lstStyle/>
          <a:p>
            <a:pPr algn="l">
              <a:buClrTx/>
            </a:pPr>
            <a:r>
              <a:rPr lang="ru-RU" sz="1400" dirty="0" smtClean="0">
                <a:solidFill>
                  <a:schemeClr val="bg1"/>
                </a:solidFill>
              </a:rPr>
              <a:t>Бизнес процессы</a:t>
            </a:r>
            <a:endParaRPr lang="en-US" sz="1400" dirty="0">
              <a:solidFill>
                <a:schemeClr val="bg1"/>
              </a:solidFill>
            </a:endParaRPr>
          </a:p>
        </p:txBody>
      </p:sp>
      <p:sp>
        <p:nvSpPr>
          <p:cNvPr id="20" name="Rectangle 38"/>
          <p:cNvSpPr>
            <a:spLocks noChangeArrowheads="1"/>
          </p:cNvSpPr>
          <p:nvPr/>
        </p:nvSpPr>
        <p:spPr bwMode="auto">
          <a:xfrm>
            <a:off x="430116" y="2019413"/>
            <a:ext cx="2090738" cy="307975"/>
          </a:xfrm>
          <a:prstGeom prst="rect">
            <a:avLst/>
          </a:prstGeom>
          <a:noFill/>
          <a:ln w="9525" algn="ctr">
            <a:noFill/>
            <a:miter lim="800000"/>
            <a:headEnd/>
            <a:tailEnd/>
          </a:ln>
          <a:effectLst>
            <a:prstShdw prst="shdw17" dist="17961" dir="2700000">
              <a:srgbClr val="999999"/>
            </a:prstShdw>
          </a:effectLst>
        </p:spPr>
        <p:txBody>
          <a:bodyPr wrap="none" lIns="45720" rIns="45720">
            <a:spAutoFit/>
          </a:bodyPr>
          <a:lstStyle/>
          <a:p>
            <a:pPr algn="l">
              <a:buClrTx/>
            </a:pPr>
            <a:r>
              <a:rPr lang="en-US" sz="1400" dirty="0">
                <a:solidFill>
                  <a:schemeClr val="bg1"/>
                </a:solidFill>
              </a:rPr>
              <a:t>Master Data Governance</a:t>
            </a:r>
          </a:p>
        </p:txBody>
      </p:sp>
      <p:grpSp>
        <p:nvGrpSpPr>
          <p:cNvPr id="21" name="Gruppieren 21"/>
          <p:cNvGrpSpPr/>
          <p:nvPr/>
        </p:nvGrpSpPr>
        <p:grpSpPr>
          <a:xfrm>
            <a:off x="430891" y="2557344"/>
            <a:ext cx="1397909" cy="1488615"/>
            <a:chOff x="483478" y="2266078"/>
            <a:chExt cx="1397909" cy="1488615"/>
          </a:xfrm>
        </p:grpSpPr>
        <p:sp>
          <p:nvSpPr>
            <p:cNvPr id="22" name="TextBox 32"/>
            <p:cNvSpPr txBox="1">
              <a:spLocks noChangeArrowheads="1"/>
            </p:cNvSpPr>
            <p:nvPr/>
          </p:nvSpPr>
          <p:spPr bwMode="auto">
            <a:xfrm>
              <a:off x="483478" y="2943326"/>
              <a:ext cx="1397909" cy="811367"/>
            </a:xfrm>
            <a:prstGeom prst="rect">
              <a:avLst/>
            </a:prstGeom>
            <a:solidFill>
              <a:srgbClr val="DDDDDD"/>
            </a:solidFill>
            <a:ln w="9525">
              <a:solidFill>
                <a:schemeClr val="tx1"/>
              </a:solidFill>
              <a:miter lim="800000"/>
              <a:headEnd/>
              <a:tailEnd/>
            </a:ln>
            <a:effectLst>
              <a:outerShdw dist="35921" dir="2700000" algn="ctr" rotWithShape="0">
                <a:srgbClr val="000000">
                  <a:alpha val="50000"/>
                </a:srgbClr>
              </a:outerShdw>
            </a:effectLst>
          </p:spPr>
          <p:txBody>
            <a:bodyPr wrap="square" lIns="36000" tIns="36000" rIns="36000" bIns="36000" anchor="ctr">
              <a:spAutoFit/>
            </a:bodyPr>
            <a:lstStyle/>
            <a:p>
              <a:pPr>
                <a:buClrTx/>
                <a:defRPr/>
              </a:pPr>
              <a:r>
                <a:rPr lang="ru-RU" sz="1200" dirty="0" smtClean="0">
                  <a:latin typeface="Arial" charset="0"/>
                </a:rPr>
                <a:t>Центральное ведение НСИ в «</a:t>
              </a:r>
              <a:r>
                <a:rPr lang="ru-RU" sz="1200" dirty="0" err="1" smtClean="0">
                  <a:latin typeface="Arial" charset="0"/>
                </a:rPr>
                <a:t>стейджинговой</a:t>
              </a:r>
              <a:r>
                <a:rPr lang="ru-RU" sz="1200" dirty="0" smtClean="0">
                  <a:latin typeface="Arial" charset="0"/>
                </a:rPr>
                <a:t>» области</a:t>
              </a:r>
              <a:endParaRPr lang="en-US" sz="1200" dirty="0">
                <a:latin typeface="Arial" charset="0"/>
              </a:endParaRPr>
            </a:p>
          </p:txBody>
        </p:sp>
        <p:pic>
          <p:nvPicPr>
            <p:cNvPr id="23" name="Picture 2" descr="C:\Documents and Settings\d029046\My Documents\My Pictures\One Voice\130567_l_srgb_s_gl.jpg"/>
            <p:cNvPicPr>
              <a:picLocks noChangeAspect="1" noChangeArrowheads="1"/>
            </p:cNvPicPr>
            <p:nvPr/>
          </p:nvPicPr>
          <p:blipFill>
            <a:blip r:embed="rId13" cstate="screen"/>
            <a:srcRect/>
            <a:stretch>
              <a:fillRect/>
            </a:stretch>
          </p:blipFill>
          <p:spPr bwMode="auto">
            <a:xfrm>
              <a:off x="566521" y="2266078"/>
              <a:ext cx="429816" cy="603232"/>
            </a:xfrm>
            <a:prstGeom prst="rect">
              <a:avLst/>
            </a:prstGeom>
            <a:noFill/>
            <a:ln w="9525">
              <a:noFill/>
              <a:miter lim="800000"/>
              <a:headEnd/>
              <a:tailEnd/>
            </a:ln>
            <a:effectLst>
              <a:outerShdw dist="38100" dir="2700000" algn="tl" rotWithShape="0">
                <a:srgbClr val="000000">
                  <a:alpha val="39999"/>
                </a:srgbClr>
              </a:outerShdw>
            </a:effectLst>
          </p:spPr>
        </p:pic>
        <p:pic>
          <p:nvPicPr>
            <p:cNvPr id="24" name="Picture 29" descr="phys_computer_box_R.png"/>
            <p:cNvPicPr>
              <a:picLocks noChangeAspect="1"/>
            </p:cNvPicPr>
            <p:nvPr/>
          </p:nvPicPr>
          <p:blipFill>
            <a:blip r:embed="rId9" cstate="screen"/>
            <a:srcRect/>
            <a:stretch>
              <a:fillRect/>
            </a:stretch>
          </p:blipFill>
          <p:spPr bwMode="auto">
            <a:xfrm>
              <a:off x="1120259" y="2393406"/>
              <a:ext cx="531813" cy="390525"/>
            </a:xfrm>
            <a:prstGeom prst="rect">
              <a:avLst/>
            </a:prstGeom>
            <a:noFill/>
            <a:ln w="9525">
              <a:noFill/>
              <a:miter lim="800000"/>
              <a:headEnd/>
              <a:tailEnd/>
            </a:ln>
          </p:spPr>
        </p:pic>
        <p:pic>
          <p:nvPicPr>
            <p:cNvPr id="25" name="Picture 24" descr="C:\Documents and Settings\d029046\My Documents\My Pictures\Icons\09_generic_elements\bullet_01_red.png"/>
            <p:cNvPicPr>
              <a:picLocks noChangeAspect="1" noChangeArrowheads="1"/>
            </p:cNvPicPr>
            <p:nvPr/>
          </p:nvPicPr>
          <p:blipFill>
            <a:blip r:embed="rId14" cstate="screen"/>
            <a:srcRect/>
            <a:stretch>
              <a:fillRect/>
            </a:stretch>
          </p:blipFill>
          <p:spPr bwMode="auto">
            <a:xfrm>
              <a:off x="1490245" y="3506457"/>
              <a:ext cx="234950" cy="236538"/>
            </a:xfrm>
            <a:prstGeom prst="rect">
              <a:avLst/>
            </a:prstGeom>
            <a:noFill/>
            <a:ln w="9525">
              <a:noFill/>
              <a:miter lim="800000"/>
              <a:headEnd/>
              <a:tailEnd/>
            </a:ln>
          </p:spPr>
        </p:pic>
      </p:grpSp>
      <p:grpSp>
        <p:nvGrpSpPr>
          <p:cNvPr id="26" name="Gruppieren 42"/>
          <p:cNvGrpSpPr/>
          <p:nvPr/>
        </p:nvGrpSpPr>
        <p:grpSpPr>
          <a:xfrm>
            <a:off x="6478494" y="3333090"/>
            <a:ext cx="2076663" cy="626701"/>
            <a:chOff x="6477180" y="-439003"/>
            <a:chExt cx="2076663" cy="626701"/>
          </a:xfrm>
        </p:grpSpPr>
        <p:sp>
          <p:nvSpPr>
            <p:cNvPr id="27" name="TextBox 32"/>
            <p:cNvSpPr txBox="1">
              <a:spLocks noChangeArrowheads="1"/>
            </p:cNvSpPr>
            <p:nvPr/>
          </p:nvSpPr>
          <p:spPr bwMode="auto">
            <a:xfrm>
              <a:off x="6477180" y="-439003"/>
              <a:ext cx="2076663" cy="626701"/>
            </a:xfrm>
            <a:prstGeom prst="rect">
              <a:avLst/>
            </a:prstGeom>
            <a:solidFill>
              <a:srgbClr val="DDDDDD"/>
            </a:solidFill>
            <a:ln w="9525">
              <a:solidFill>
                <a:schemeClr val="tx1"/>
              </a:solidFill>
              <a:miter lim="800000"/>
              <a:headEnd/>
              <a:tailEnd/>
            </a:ln>
            <a:effectLst>
              <a:outerShdw dist="35921" dir="2700000" algn="ctr" rotWithShape="0">
                <a:srgbClr val="000000">
                  <a:alpha val="50000"/>
                </a:srgbClr>
              </a:outerShdw>
            </a:effectLst>
          </p:spPr>
          <p:txBody>
            <a:bodyPr wrap="square" lIns="36000" tIns="36000" rIns="36000" bIns="36000" anchor="ctr">
              <a:spAutoFit/>
            </a:bodyPr>
            <a:lstStyle/>
            <a:p>
              <a:pPr>
                <a:buClrTx/>
                <a:defRPr/>
              </a:pPr>
              <a:r>
                <a:rPr lang="ru-RU" sz="1200" dirty="0" smtClean="0">
                  <a:latin typeface="Arial" charset="0"/>
                </a:rPr>
                <a:t>Автоматическое распространение в </a:t>
              </a:r>
              <a:r>
                <a:rPr lang="en-US" sz="1200" dirty="0" smtClean="0">
                  <a:latin typeface="Arial" charset="0"/>
                </a:rPr>
                <a:t>SAP </a:t>
              </a:r>
              <a:r>
                <a:rPr lang="ru-RU" sz="1200" dirty="0" smtClean="0">
                  <a:latin typeface="Arial" charset="0"/>
                </a:rPr>
                <a:t>и не-</a:t>
              </a:r>
              <a:r>
                <a:rPr lang="en-US" sz="1200" dirty="0" smtClean="0">
                  <a:latin typeface="Arial" charset="0"/>
                </a:rPr>
                <a:t>SAP </a:t>
              </a:r>
              <a:r>
                <a:rPr lang="ru-RU" sz="1200" dirty="0" smtClean="0">
                  <a:latin typeface="Arial" charset="0"/>
                </a:rPr>
                <a:t>системы</a:t>
              </a:r>
              <a:endParaRPr lang="en-US" sz="1200" dirty="0">
                <a:latin typeface="Arial" charset="0"/>
              </a:endParaRPr>
            </a:p>
          </p:txBody>
        </p:sp>
        <p:pic>
          <p:nvPicPr>
            <p:cNvPr id="28" name="Picture 22" descr="C:\Documents and Settings\d029046\My Documents\My Pictures\Icons\09_generic_elements\bullet_04_red.png"/>
            <p:cNvPicPr>
              <a:picLocks noChangeAspect="1" noChangeArrowheads="1"/>
            </p:cNvPicPr>
            <p:nvPr/>
          </p:nvPicPr>
          <p:blipFill>
            <a:blip r:embed="rId15" cstate="screen"/>
            <a:srcRect/>
            <a:stretch>
              <a:fillRect/>
            </a:stretch>
          </p:blipFill>
          <p:spPr bwMode="auto">
            <a:xfrm>
              <a:off x="8301482" y="-53836"/>
              <a:ext cx="234950" cy="236538"/>
            </a:xfrm>
            <a:prstGeom prst="rect">
              <a:avLst/>
            </a:prstGeom>
            <a:noFill/>
            <a:ln w="9525">
              <a:noFill/>
              <a:miter lim="800000"/>
              <a:headEnd/>
              <a:tailEnd/>
            </a:ln>
          </p:spPr>
        </p:pic>
      </p:grpSp>
      <p:grpSp>
        <p:nvGrpSpPr>
          <p:cNvPr id="29" name="Gruppieren 45"/>
          <p:cNvGrpSpPr/>
          <p:nvPr/>
        </p:nvGrpSpPr>
        <p:grpSpPr>
          <a:xfrm>
            <a:off x="7367753" y="5051378"/>
            <a:ext cx="1347816" cy="505320"/>
            <a:chOff x="7602039" y="2693537"/>
            <a:chExt cx="1347816" cy="505320"/>
          </a:xfrm>
        </p:grpSpPr>
        <p:sp>
          <p:nvSpPr>
            <p:cNvPr id="30" name="TextBox 32"/>
            <p:cNvSpPr txBox="1">
              <a:spLocks noChangeArrowheads="1"/>
            </p:cNvSpPr>
            <p:nvPr/>
          </p:nvSpPr>
          <p:spPr bwMode="auto">
            <a:xfrm>
              <a:off x="7602039" y="2693537"/>
              <a:ext cx="1347816" cy="442035"/>
            </a:xfrm>
            <a:prstGeom prst="rect">
              <a:avLst/>
            </a:prstGeom>
            <a:solidFill>
              <a:srgbClr val="DDDDDD"/>
            </a:solidFill>
            <a:ln w="9525">
              <a:solidFill>
                <a:schemeClr val="tx1"/>
              </a:solidFill>
              <a:miter lim="800000"/>
              <a:headEnd/>
              <a:tailEnd/>
            </a:ln>
            <a:effectLst>
              <a:outerShdw dist="35921" dir="2700000" algn="ctr" rotWithShape="0">
                <a:srgbClr val="000000">
                  <a:alpha val="50000"/>
                </a:srgbClr>
              </a:outerShdw>
            </a:effectLst>
          </p:spPr>
          <p:txBody>
            <a:bodyPr wrap="square" lIns="36000" tIns="36000" rIns="36000" bIns="36000" anchor="ctr">
              <a:spAutoFit/>
            </a:bodyPr>
            <a:lstStyle/>
            <a:p>
              <a:pPr>
                <a:buClrTx/>
                <a:defRPr/>
              </a:pPr>
              <a:r>
                <a:rPr lang="ru-RU" sz="1200" dirty="0" smtClean="0">
                  <a:latin typeface="Arial" charset="0"/>
                </a:rPr>
                <a:t>Локальное расширение</a:t>
              </a:r>
              <a:endParaRPr lang="en-US" sz="1200" dirty="0">
                <a:latin typeface="Arial" charset="0"/>
              </a:endParaRPr>
            </a:p>
          </p:txBody>
        </p:sp>
        <p:sp>
          <p:nvSpPr>
            <p:cNvPr id="31" name="Ellipse 44"/>
            <p:cNvSpPr/>
            <p:nvPr/>
          </p:nvSpPr>
          <p:spPr bwMode="auto">
            <a:xfrm>
              <a:off x="8699720" y="2981369"/>
              <a:ext cx="204787" cy="217488"/>
            </a:xfrm>
            <a:prstGeom prst="ellipse">
              <a:avLst/>
            </a:prstGeom>
            <a:solidFill>
              <a:srgbClr val="CC0000"/>
            </a:solidFill>
            <a:ln w="9525" cap="flat" cmpd="sng" algn="ctr">
              <a:solidFill>
                <a:schemeClr val="accent2"/>
              </a:solidFill>
              <a:prstDash val="solid"/>
              <a:round/>
              <a:headEnd type="none" w="med" len="med"/>
              <a:tailEnd type="none" w="med" len="med"/>
            </a:ln>
            <a:effectLst/>
          </p:spPr>
          <p:txBody>
            <a:bodyPr lIns="90000" tIns="46800" rIns="90000" bIns="46800" anchor="ctr"/>
            <a:lstStyle/>
            <a:p>
              <a:pPr algn="ctr">
                <a:defRPr/>
              </a:pPr>
              <a:r>
                <a:rPr lang="en-US" sz="1200" b="1" smtClean="0">
                  <a:solidFill>
                    <a:schemeClr val="bg1"/>
                  </a:solidFill>
                  <a:latin typeface="+mn-lt"/>
                </a:rPr>
                <a:t>5</a:t>
              </a:r>
              <a:endParaRPr lang="en-US" sz="1200" b="1">
                <a:solidFill>
                  <a:schemeClr val="bg1"/>
                </a:solidFill>
                <a:latin typeface="+mn-lt"/>
              </a:endParaRPr>
            </a:p>
          </p:txBody>
        </p:sp>
      </p:grpSp>
      <p:graphicFrame>
        <p:nvGraphicFramePr>
          <p:cNvPr id="32" name="Diagram 11"/>
          <p:cNvGraphicFramePr/>
          <p:nvPr/>
        </p:nvGraphicFramePr>
        <p:xfrm>
          <a:off x="1985172" y="3205368"/>
          <a:ext cx="5377218" cy="263400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33" name="Picture 25" descr="C:\Documents and Settings\d029046\My Documents\My Pictures\Icons\09_generic_elements\bullet_02_red.png"/>
          <p:cNvPicPr>
            <a:picLocks noChangeAspect="1" noChangeArrowheads="1"/>
          </p:cNvPicPr>
          <p:nvPr/>
        </p:nvPicPr>
        <p:blipFill>
          <a:blip r:embed="rId21" cstate="screen"/>
          <a:srcRect/>
          <a:stretch>
            <a:fillRect/>
          </a:stretch>
        </p:blipFill>
        <p:spPr bwMode="auto">
          <a:xfrm>
            <a:off x="3134887" y="3648322"/>
            <a:ext cx="234950" cy="234950"/>
          </a:xfrm>
          <a:prstGeom prst="rect">
            <a:avLst/>
          </a:prstGeom>
          <a:noFill/>
          <a:ln w="9525">
            <a:noFill/>
            <a:miter lim="800000"/>
            <a:headEnd/>
            <a:tailEnd/>
          </a:ln>
        </p:spPr>
      </p:pic>
      <p:pic>
        <p:nvPicPr>
          <p:cNvPr id="34" name="Picture 24" descr="C:\Documents and Settings\d029046\My Documents\My Pictures\Icons\09_generic_elements\bullet_01_red.png"/>
          <p:cNvPicPr>
            <a:picLocks noChangeAspect="1" noChangeArrowheads="1"/>
          </p:cNvPicPr>
          <p:nvPr/>
        </p:nvPicPr>
        <p:blipFill>
          <a:blip r:embed="rId14" cstate="screen"/>
          <a:srcRect/>
          <a:stretch>
            <a:fillRect/>
          </a:stretch>
        </p:blipFill>
        <p:spPr bwMode="auto">
          <a:xfrm>
            <a:off x="2015700" y="3645147"/>
            <a:ext cx="234950" cy="236538"/>
          </a:xfrm>
          <a:prstGeom prst="rect">
            <a:avLst/>
          </a:prstGeom>
          <a:noFill/>
          <a:ln w="9525">
            <a:noFill/>
            <a:miter lim="800000"/>
            <a:headEnd/>
            <a:tailEnd/>
          </a:ln>
        </p:spPr>
      </p:pic>
      <p:pic>
        <p:nvPicPr>
          <p:cNvPr id="35" name="Picture 26" descr="C:\Documents and Settings\d029046\My Documents\My Pictures\Icons\09_generic_elements\bullet_03_red.png"/>
          <p:cNvPicPr>
            <a:picLocks noChangeAspect="1" noChangeArrowheads="1"/>
          </p:cNvPicPr>
          <p:nvPr/>
        </p:nvPicPr>
        <p:blipFill>
          <a:blip r:embed="rId22" cstate="screen"/>
          <a:srcRect/>
          <a:stretch>
            <a:fillRect/>
          </a:stretch>
        </p:blipFill>
        <p:spPr bwMode="auto">
          <a:xfrm>
            <a:off x="4133425" y="3643560"/>
            <a:ext cx="234950" cy="236537"/>
          </a:xfrm>
          <a:prstGeom prst="rect">
            <a:avLst/>
          </a:prstGeom>
          <a:noFill/>
          <a:ln w="9525">
            <a:noFill/>
            <a:miter lim="800000"/>
            <a:headEnd/>
            <a:tailEnd/>
          </a:ln>
        </p:spPr>
      </p:pic>
      <p:pic>
        <p:nvPicPr>
          <p:cNvPr id="36" name="Picture 22" descr="C:\Documents and Settings\d029046\My Documents\My Pictures\Icons\09_generic_elements\bullet_04_red.png"/>
          <p:cNvPicPr>
            <a:picLocks noChangeAspect="1" noChangeArrowheads="1"/>
          </p:cNvPicPr>
          <p:nvPr/>
        </p:nvPicPr>
        <p:blipFill>
          <a:blip r:embed="rId15" cstate="screen"/>
          <a:srcRect/>
          <a:stretch>
            <a:fillRect/>
          </a:stretch>
        </p:blipFill>
        <p:spPr bwMode="auto">
          <a:xfrm>
            <a:off x="5214512" y="3648322"/>
            <a:ext cx="234950" cy="236538"/>
          </a:xfrm>
          <a:prstGeom prst="rect">
            <a:avLst/>
          </a:prstGeom>
          <a:noFill/>
          <a:ln w="9525">
            <a:noFill/>
            <a:miter lim="800000"/>
            <a:headEnd/>
            <a:tailEnd/>
          </a:ln>
        </p:spPr>
      </p:pic>
      <p:sp>
        <p:nvSpPr>
          <p:cNvPr id="37" name="Ellipse 20"/>
          <p:cNvSpPr/>
          <p:nvPr/>
        </p:nvSpPr>
        <p:spPr bwMode="auto">
          <a:xfrm>
            <a:off x="6273707" y="5117820"/>
            <a:ext cx="204787" cy="217488"/>
          </a:xfrm>
          <a:prstGeom prst="ellipse">
            <a:avLst/>
          </a:prstGeom>
          <a:solidFill>
            <a:srgbClr val="CC0000"/>
          </a:solidFill>
          <a:ln w="9525" cap="flat" cmpd="sng" algn="ctr">
            <a:solidFill>
              <a:schemeClr val="accent2"/>
            </a:solidFill>
            <a:prstDash val="solid"/>
            <a:round/>
            <a:headEnd type="none" w="med" len="med"/>
            <a:tailEnd type="none" w="med" len="med"/>
          </a:ln>
          <a:effectLst/>
        </p:spPr>
        <p:txBody>
          <a:bodyPr lIns="90000" tIns="46800" rIns="90000" bIns="46800" anchor="ctr"/>
          <a:lstStyle/>
          <a:p>
            <a:pPr algn="ctr">
              <a:defRPr/>
            </a:pPr>
            <a:r>
              <a:rPr lang="en-US" sz="1200" b="1" dirty="0" smtClean="0">
                <a:solidFill>
                  <a:schemeClr val="bg1"/>
                </a:solidFill>
                <a:latin typeface="+mn-lt"/>
              </a:rPr>
              <a:t>5</a:t>
            </a:r>
            <a:endParaRPr lang="en-US" sz="1200" b="1" dirty="0">
              <a:solidFill>
                <a:schemeClr val="bg1"/>
              </a:solidFill>
              <a:latin typeface="+mn-lt"/>
            </a:endParaRPr>
          </a:p>
        </p:txBody>
      </p:sp>
      <p:sp>
        <p:nvSpPr>
          <p:cNvPr id="38" name="Rectangle 10"/>
          <p:cNvSpPr>
            <a:spLocks noChangeArrowheads="1"/>
          </p:cNvSpPr>
          <p:nvPr/>
        </p:nvSpPr>
        <p:spPr bwMode="auto">
          <a:xfrm>
            <a:off x="344653" y="1305130"/>
            <a:ext cx="8453040" cy="644514"/>
          </a:xfrm>
          <a:prstGeom prst="rect">
            <a:avLst/>
          </a:prstGeom>
          <a:gradFill rotWithShape="1">
            <a:gsLst>
              <a:gs pos="0">
                <a:srgbClr val="C0C0C0"/>
              </a:gs>
              <a:gs pos="100000">
                <a:schemeClr val="folHlink"/>
              </a:gs>
            </a:gsLst>
            <a:lin ang="2700000" scaled="1"/>
          </a:gradFill>
          <a:ln w="25400" algn="ctr">
            <a:noFill/>
            <a:miter lim="800000"/>
            <a:headEnd/>
            <a:tailEnd/>
          </a:ln>
          <a:effectLst>
            <a:outerShdw dist="38100" dir="2700000" algn="tl" rotWithShape="0">
              <a:srgbClr val="000000">
                <a:alpha val="39998"/>
              </a:srgbClr>
            </a:outerShdw>
          </a:effectLst>
        </p:spPr>
        <p:txBody>
          <a:bodyPr anchor="b"/>
          <a:lstStyle/>
          <a:p>
            <a:pPr algn="r">
              <a:buClrTx/>
              <a:defRPr/>
            </a:pPr>
            <a:endParaRPr lang="en-US">
              <a:solidFill>
                <a:srgbClr val="FFFFFF"/>
              </a:solidFill>
              <a:latin typeface="+mn-lt"/>
              <a:ea typeface="+mn-ea"/>
              <a:cs typeface="+mn-cs"/>
            </a:endParaRPr>
          </a:p>
        </p:txBody>
      </p:sp>
      <p:sp>
        <p:nvSpPr>
          <p:cNvPr id="39" name="Rectangle 38"/>
          <p:cNvSpPr>
            <a:spLocks noChangeArrowheads="1"/>
          </p:cNvSpPr>
          <p:nvPr/>
        </p:nvSpPr>
        <p:spPr bwMode="auto">
          <a:xfrm>
            <a:off x="429869" y="1367823"/>
            <a:ext cx="1928990" cy="307777"/>
          </a:xfrm>
          <a:prstGeom prst="rect">
            <a:avLst/>
          </a:prstGeom>
          <a:noFill/>
          <a:ln w="9525" algn="ctr">
            <a:noFill/>
            <a:miter lim="800000"/>
            <a:headEnd/>
            <a:tailEnd/>
          </a:ln>
          <a:effectLst>
            <a:prstShdw prst="shdw17" dist="17961" dir="2700000">
              <a:srgbClr val="999999"/>
            </a:prstShdw>
          </a:effectLst>
        </p:spPr>
        <p:txBody>
          <a:bodyPr wrap="none" lIns="45720" rIns="45720">
            <a:spAutoFit/>
          </a:bodyPr>
          <a:lstStyle/>
          <a:p>
            <a:pPr>
              <a:buClrTx/>
            </a:pPr>
            <a:r>
              <a:rPr lang="ru-RU" sz="1400" dirty="0" smtClean="0">
                <a:solidFill>
                  <a:srgbClr val="FFFFFF"/>
                </a:solidFill>
              </a:rPr>
              <a:t>Внешние провайдеры</a:t>
            </a:r>
            <a:endParaRPr lang="en-US" sz="1400" dirty="0">
              <a:solidFill>
                <a:srgbClr val="FFFFFF"/>
              </a:solidFill>
            </a:endParaRPr>
          </a:p>
        </p:txBody>
      </p:sp>
      <p:grpSp>
        <p:nvGrpSpPr>
          <p:cNvPr id="40" name="Gruppieren 57"/>
          <p:cNvGrpSpPr/>
          <p:nvPr/>
        </p:nvGrpSpPr>
        <p:grpSpPr>
          <a:xfrm>
            <a:off x="2992624" y="1553407"/>
            <a:ext cx="1344612" cy="1779683"/>
            <a:chOff x="3222836" y="2350033"/>
            <a:chExt cx="1344612" cy="2001279"/>
          </a:xfrm>
        </p:grpSpPr>
        <p:sp>
          <p:nvSpPr>
            <p:cNvPr id="41" name="AutoShape 33"/>
            <p:cNvSpPr>
              <a:spLocks noChangeArrowheads="1"/>
            </p:cNvSpPr>
            <p:nvPr/>
          </p:nvSpPr>
          <p:spPr bwMode="gray">
            <a:xfrm>
              <a:off x="3791020" y="2620370"/>
              <a:ext cx="153184" cy="1730942"/>
            </a:xfrm>
            <a:prstGeom prst="downArrow">
              <a:avLst>
                <a:gd name="adj1" fmla="val 50000"/>
                <a:gd name="adj2" fmla="val 45300"/>
              </a:avLst>
            </a:prstGeom>
            <a:solidFill>
              <a:srgbClr val="BCBCBC"/>
            </a:solidFill>
            <a:ln w="9525" algn="ctr">
              <a:solidFill>
                <a:schemeClr val="bg1"/>
              </a:solidFill>
              <a:miter lim="800000"/>
              <a:headEnd/>
              <a:tailEnd/>
            </a:ln>
          </p:spPr>
          <p:txBody>
            <a:bodyPr wrap="none" lIns="90000" tIns="46800" rIns="90000" bIns="46800" anchor="ctr"/>
            <a:lstStyle/>
            <a:p>
              <a:endParaRPr lang="en-US"/>
            </a:p>
          </p:txBody>
        </p:sp>
        <p:sp>
          <p:nvSpPr>
            <p:cNvPr id="42" name="AutoShape 38"/>
            <p:cNvSpPr>
              <a:spLocks noChangeArrowheads="1"/>
            </p:cNvSpPr>
            <p:nvPr/>
          </p:nvSpPr>
          <p:spPr bwMode="gray">
            <a:xfrm>
              <a:off x="3222836" y="2350033"/>
              <a:ext cx="1344612" cy="327025"/>
            </a:xfrm>
            <a:prstGeom prst="roundRect">
              <a:avLst>
                <a:gd name="adj" fmla="val 16667"/>
              </a:avLst>
            </a:prstGeom>
            <a:solidFill>
              <a:srgbClr val="BCBCBC"/>
            </a:solidFill>
            <a:ln w="6350" algn="ctr">
              <a:solidFill>
                <a:srgbClr val="FFFFFF"/>
              </a:solidFill>
              <a:round/>
              <a:headEnd/>
              <a:tailEnd/>
            </a:ln>
          </p:spPr>
          <p:txBody>
            <a:bodyPr wrap="none" lIns="90000" tIns="46800" rIns="90000" bIns="46800" anchor="ctr"/>
            <a:lstStyle/>
            <a:p>
              <a:r>
                <a:rPr lang="ru-RU" sz="1200" dirty="0" smtClean="0"/>
                <a:t>Внешние сервисы</a:t>
              </a:r>
              <a:endParaRPr lang="en-US" sz="1200" b="1" dirty="0"/>
            </a:p>
          </p:txBody>
        </p:sp>
      </p:grpSp>
      <p:grpSp>
        <p:nvGrpSpPr>
          <p:cNvPr id="43" name="Gruppieren 28"/>
          <p:cNvGrpSpPr/>
          <p:nvPr/>
        </p:nvGrpSpPr>
        <p:grpSpPr>
          <a:xfrm>
            <a:off x="2431231" y="2108315"/>
            <a:ext cx="2361062" cy="1180699"/>
            <a:chOff x="1208934" y="1172414"/>
            <a:chExt cx="2361062" cy="1180699"/>
          </a:xfrm>
        </p:grpSpPr>
        <p:sp>
          <p:nvSpPr>
            <p:cNvPr id="44" name="TextBox 32"/>
            <p:cNvSpPr txBox="1">
              <a:spLocks noChangeArrowheads="1"/>
            </p:cNvSpPr>
            <p:nvPr/>
          </p:nvSpPr>
          <p:spPr bwMode="auto">
            <a:xfrm>
              <a:off x="1208934" y="1172414"/>
              <a:ext cx="2361062" cy="1180699"/>
            </a:xfrm>
            <a:prstGeom prst="rect">
              <a:avLst/>
            </a:prstGeom>
            <a:solidFill>
              <a:srgbClr val="DDDDDD"/>
            </a:solidFill>
            <a:ln w="9525">
              <a:solidFill>
                <a:schemeClr val="tx1"/>
              </a:solidFill>
              <a:miter lim="800000"/>
              <a:headEnd/>
              <a:tailEnd/>
            </a:ln>
            <a:effectLst>
              <a:outerShdw dist="35921" dir="2700000" algn="ctr" rotWithShape="0">
                <a:srgbClr val="000000">
                  <a:alpha val="50000"/>
                </a:srgbClr>
              </a:outerShdw>
            </a:effectLst>
          </p:spPr>
          <p:txBody>
            <a:bodyPr wrap="square" lIns="36000" tIns="36000" rIns="36000" bIns="36000" anchor="ctr">
              <a:spAutoFit/>
            </a:bodyPr>
            <a:lstStyle/>
            <a:p>
              <a:pPr>
                <a:buClrTx/>
                <a:defRPr/>
              </a:pPr>
              <a:r>
                <a:rPr lang="ru-RU" sz="1200" dirty="0" smtClean="0">
                  <a:latin typeface="Arial" charset="0"/>
                </a:rPr>
                <a:t>Использование сущ. </a:t>
              </a:r>
              <a:r>
                <a:rPr lang="ru-RU" sz="1200" dirty="0" err="1" smtClean="0">
                  <a:latin typeface="Arial" charset="0"/>
                </a:rPr>
                <a:t>бизнес-логики</a:t>
              </a:r>
              <a:endParaRPr lang="ru-RU" sz="1200" dirty="0" smtClean="0">
                <a:latin typeface="Arial" charset="0"/>
              </a:endParaRPr>
            </a:p>
            <a:p>
              <a:pPr>
                <a:buClrTx/>
                <a:defRPr/>
              </a:pPr>
              <a:r>
                <a:rPr lang="ru-RU" sz="1200" dirty="0" smtClean="0">
                  <a:latin typeface="Arial" charset="0"/>
                </a:rPr>
                <a:t>Интеграция с </a:t>
              </a:r>
              <a:r>
                <a:rPr lang="ru-RU" sz="1200" dirty="0" err="1" smtClean="0">
                  <a:latin typeface="Arial" charset="0"/>
                </a:rPr>
                <a:t>внешн</a:t>
              </a:r>
              <a:r>
                <a:rPr lang="ru-RU" sz="1200" dirty="0" smtClean="0">
                  <a:latin typeface="Arial" charset="0"/>
                </a:rPr>
                <a:t>. Сервисами обогащения данных, очистки адресов и поиска дубликатов</a:t>
              </a:r>
              <a:endParaRPr lang="en-US" sz="1200" dirty="0">
                <a:latin typeface="Arial" charset="0"/>
              </a:endParaRPr>
            </a:p>
          </p:txBody>
        </p:sp>
        <p:pic>
          <p:nvPicPr>
            <p:cNvPr id="45" name="Picture 25" descr="C:\Documents and Settings\d029046\My Documents\My Pictures\Icons\09_generic_elements\bullet_02_red.png"/>
            <p:cNvPicPr>
              <a:picLocks noChangeAspect="1" noChangeArrowheads="1"/>
            </p:cNvPicPr>
            <p:nvPr/>
          </p:nvPicPr>
          <p:blipFill>
            <a:blip r:embed="rId21" cstate="screen"/>
            <a:srcRect/>
            <a:stretch>
              <a:fillRect/>
            </a:stretch>
          </p:blipFill>
          <p:spPr bwMode="auto">
            <a:xfrm>
              <a:off x="3335046" y="1967445"/>
              <a:ext cx="234950" cy="234950"/>
            </a:xfrm>
            <a:prstGeom prst="rect">
              <a:avLst/>
            </a:prstGeom>
            <a:noFill/>
            <a:ln w="9525">
              <a:noFill/>
              <a:miter lim="800000"/>
              <a:headEnd/>
              <a:tailEnd/>
            </a:ln>
          </p:spPr>
        </p:pic>
      </p:grpSp>
      <p:grpSp>
        <p:nvGrpSpPr>
          <p:cNvPr id="46" name="Gruppieren 61"/>
          <p:cNvGrpSpPr/>
          <p:nvPr/>
        </p:nvGrpSpPr>
        <p:grpSpPr>
          <a:xfrm>
            <a:off x="5322795" y="2320898"/>
            <a:ext cx="2944085" cy="626701"/>
            <a:chOff x="5183095" y="2206598"/>
            <a:chExt cx="2944085" cy="626701"/>
          </a:xfrm>
        </p:grpSpPr>
        <p:grpSp>
          <p:nvGrpSpPr>
            <p:cNvPr id="47" name="Gruppieren 31"/>
            <p:cNvGrpSpPr/>
            <p:nvPr/>
          </p:nvGrpSpPr>
          <p:grpSpPr>
            <a:xfrm>
              <a:off x="5766118" y="2206598"/>
              <a:ext cx="2361062" cy="626701"/>
              <a:chOff x="4533331" y="1413877"/>
              <a:chExt cx="2361062" cy="626701"/>
            </a:xfrm>
          </p:grpSpPr>
          <p:sp>
            <p:nvSpPr>
              <p:cNvPr id="49" name="TextBox 32"/>
              <p:cNvSpPr txBox="1">
                <a:spLocks noChangeArrowheads="1"/>
              </p:cNvSpPr>
              <p:nvPr/>
            </p:nvSpPr>
            <p:spPr bwMode="auto">
              <a:xfrm>
                <a:off x="4533331" y="1413877"/>
                <a:ext cx="2361062" cy="626701"/>
              </a:xfrm>
              <a:prstGeom prst="rect">
                <a:avLst/>
              </a:prstGeom>
              <a:solidFill>
                <a:srgbClr val="DDDDDD"/>
              </a:solidFill>
              <a:ln w="9525">
                <a:solidFill>
                  <a:schemeClr val="tx1"/>
                </a:solidFill>
                <a:miter lim="800000"/>
                <a:headEnd/>
                <a:tailEnd/>
              </a:ln>
              <a:effectLst>
                <a:outerShdw dist="35921" dir="2700000" algn="ctr" rotWithShape="0">
                  <a:srgbClr val="000000">
                    <a:alpha val="50000"/>
                  </a:srgbClr>
                </a:outerShdw>
              </a:effectLst>
            </p:spPr>
            <p:txBody>
              <a:bodyPr wrap="square" lIns="36000" tIns="36000" rIns="36000" bIns="36000" anchor="ctr">
                <a:spAutoFit/>
              </a:bodyPr>
              <a:lstStyle/>
              <a:p>
                <a:pPr>
                  <a:buClrTx/>
                  <a:defRPr/>
                </a:pPr>
                <a:r>
                  <a:rPr lang="ru-RU" sz="1200" dirty="0" smtClean="0">
                    <a:latin typeface="Arial" charset="0"/>
                  </a:rPr>
                  <a:t>Совместный процесс</a:t>
                </a:r>
                <a:endParaRPr lang="en-US" sz="1200" dirty="0" smtClean="0">
                  <a:latin typeface="Arial" charset="0"/>
                </a:endParaRPr>
              </a:p>
              <a:p>
                <a:pPr>
                  <a:buClrTx/>
                  <a:defRPr/>
                </a:pPr>
                <a:r>
                  <a:rPr lang="ru-RU" sz="1200" dirty="0" smtClean="0">
                    <a:latin typeface="Arial" charset="0"/>
                  </a:rPr>
                  <a:t>Настраиваемый</a:t>
                </a:r>
                <a:r>
                  <a:rPr lang="en-US" sz="1200" dirty="0" smtClean="0">
                    <a:latin typeface="Arial" charset="0"/>
                  </a:rPr>
                  <a:t> Workflow</a:t>
                </a:r>
              </a:p>
              <a:p>
                <a:pPr>
                  <a:buClrTx/>
                  <a:defRPr/>
                </a:pPr>
                <a:r>
                  <a:rPr lang="ru-RU" sz="1200" dirty="0" smtClean="0">
                    <a:latin typeface="Arial" charset="0"/>
                  </a:rPr>
                  <a:t>Аудит действий</a:t>
                </a:r>
                <a:endParaRPr lang="en-US" sz="1200" dirty="0" smtClean="0">
                  <a:latin typeface="Arial" charset="0"/>
                </a:endParaRPr>
              </a:p>
            </p:txBody>
          </p:sp>
          <p:pic>
            <p:nvPicPr>
              <p:cNvPr id="50" name="Picture 26" descr="C:\Documents and Settings\d029046\My Documents\My Pictures\Icons\09_generic_elements\bullet_03_red.png"/>
              <p:cNvPicPr>
                <a:picLocks noChangeAspect="1" noChangeArrowheads="1"/>
              </p:cNvPicPr>
              <p:nvPr/>
            </p:nvPicPr>
            <p:blipFill>
              <a:blip r:embed="rId22" cstate="screen"/>
              <a:srcRect/>
              <a:stretch>
                <a:fillRect/>
              </a:stretch>
            </p:blipFill>
            <p:spPr bwMode="auto">
              <a:xfrm>
                <a:off x="6638277" y="1788079"/>
                <a:ext cx="234950" cy="236537"/>
              </a:xfrm>
              <a:prstGeom prst="rect">
                <a:avLst/>
              </a:prstGeom>
              <a:noFill/>
              <a:ln w="9525">
                <a:noFill/>
                <a:miter lim="800000"/>
                <a:headEnd/>
                <a:tailEnd/>
              </a:ln>
            </p:spPr>
          </p:pic>
        </p:grpSp>
        <p:pic>
          <p:nvPicPr>
            <p:cNvPr id="48" name="Picture 7"/>
            <p:cNvPicPr>
              <a:picLocks noChangeAspect="1" noChangeArrowheads="1"/>
            </p:cNvPicPr>
            <p:nvPr/>
          </p:nvPicPr>
          <p:blipFill>
            <a:blip r:embed="rId23" cstate="screen"/>
            <a:srcRect/>
            <a:stretch>
              <a:fillRect/>
            </a:stretch>
          </p:blipFill>
          <p:spPr bwMode="auto">
            <a:xfrm>
              <a:off x="5183095" y="2228117"/>
              <a:ext cx="485162" cy="5833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graphicEl>
                                              <a:dgm id="{39AB28A1-BEAD-4275-AABE-4302191451CB}"/>
                                            </p:graphicEl>
                                          </p:spTgt>
                                        </p:tgtEl>
                                        <p:attrNameLst>
                                          <p:attrName>style.visibility</p:attrName>
                                        </p:attrNameLst>
                                      </p:cBhvr>
                                      <p:to>
                                        <p:strVal val="visible"/>
                                      </p:to>
                                    </p:set>
                                    <p:animEffect transition="in" filter="fade">
                                      <p:cBhvr>
                                        <p:cTn id="7" dur="2000"/>
                                        <p:tgtEl>
                                          <p:spTgt spid="32">
                                            <p:graphicEl>
                                              <a:dgm id="{39AB28A1-BEAD-4275-AABE-4302191451CB}"/>
                                            </p:graphic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graphicEl>
                                              <a:dgm id="{7480864B-E5EE-4671-A618-BBB9C0034601}"/>
                                            </p:graphicEl>
                                          </p:spTgt>
                                        </p:tgtEl>
                                        <p:attrNameLst>
                                          <p:attrName>style.visibility</p:attrName>
                                        </p:attrNameLst>
                                      </p:cBhvr>
                                      <p:to>
                                        <p:strVal val="visible"/>
                                      </p:to>
                                    </p:set>
                                    <p:animEffect transition="in" filter="fade">
                                      <p:cBhvr>
                                        <p:cTn id="20" dur="2000"/>
                                        <p:tgtEl>
                                          <p:spTgt spid="32">
                                            <p:graphicEl>
                                              <a:dgm id="{7480864B-E5EE-4671-A618-BBB9C0034601}"/>
                                            </p:graphic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graphicEl>
                                              <a:dgm id="{6AFA8548-23DB-487E-A913-1F93926EE25F}"/>
                                            </p:graphicEl>
                                          </p:spTgt>
                                        </p:tgtEl>
                                        <p:attrNameLst>
                                          <p:attrName>style.visibility</p:attrName>
                                        </p:attrNameLst>
                                      </p:cBhvr>
                                      <p:to>
                                        <p:strVal val="visible"/>
                                      </p:to>
                                    </p:set>
                                    <p:animEffect transition="in" filter="fade">
                                      <p:cBhvr>
                                        <p:cTn id="37" dur="2000"/>
                                        <p:tgtEl>
                                          <p:spTgt spid="32">
                                            <p:graphicEl>
                                              <a:dgm id="{6AFA8548-23DB-487E-A913-1F93926EE25F}"/>
                                            </p:graphicEl>
                                          </p:spTgt>
                                        </p:tgtEl>
                                      </p:cBhvr>
                                    </p:animEffect>
                                  </p:childTnLst>
                                </p:cTn>
                              </p:par>
                              <p:par>
                                <p:cTn id="38" presetID="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graphicEl>
                                              <a:dgm id="{10FCB3BA-6B2F-4D3D-A6FA-D45B398AA4EF}"/>
                                            </p:graphicEl>
                                          </p:spTgt>
                                        </p:tgtEl>
                                        <p:attrNameLst>
                                          <p:attrName>style.visibility</p:attrName>
                                        </p:attrNameLst>
                                      </p:cBhvr>
                                      <p:to>
                                        <p:strVal val="visible"/>
                                      </p:to>
                                    </p:set>
                                    <p:animEffect transition="in" filter="fade">
                                      <p:cBhvr>
                                        <p:cTn id="50" dur="2000"/>
                                        <p:tgtEl>
                                          <p:spTgt spid="32">
                                            <p:graphicEl>
                                              <a:dgm id="{10FCB3BA-6B2F-4D3D-A6FA-D45B398AA4EF}"/>
                                            </p:graphicEl>
                                          </p:spTgt>
                                        </p:tgtEl>
                                      </p:cBhvr>
                                    </p:animEffect>
                                  </p:childTnLst>
                                </p:cTn>
                              </p:par>
                              <p:par>
                                <p:cTn id="51" presetID="2" presetClass="entr" presetSubtype="4"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graphicEl>
                                              <a:dgm id="{B655B7AF-DF8D-4B8A-AC1F-8C9BC130DBBE}"/>
                                            </p:graphicEl>
                                          </p:spTgt>
                                        </p:tgtEl>
                                        <p:attrNameLst>
                                          <p:attrName>style.visibility</p:attrName>
                                        </p:attrNameLst>
                                      </p:cBhvr>
                                      <p:to>
                                        <p:strVal val="visible"/>
                                      </p:to>
                                    </p:set>
                                    <p:animEffect transition="in" filter="fade">
                                      <p:cBhvr>
                                        <p:cTn id="67" dur="2000"/>
                                        <p:tgtEl>
                                          <p:spTgt spid="32">
                                            <p:graphicEl>
                                              <a:dgm id="{B655B7AF-DF8D-4B8A-AC1F-8C9BC130DBBE}"/>
                                            </p:graphicEl>
                                          </p:spTgt>
                                        </p:tgtEl>
                                      </p:cBhvr>
                                    </p:animEffect>
                                  </p:childTnLst>
                                </p:cTn>
                              </p:par>
                              <p:par>
                                <p:cTn id="68" presetID="2" presetClass="entr" presetSubtype="4"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ppt_x"/>
                                          </p:val>
                                        </p:tav>
                                        <p:tav tm="100000">
                                          <p:val>
                                            <p:strVal val="#ppt_x"/>
                                          </p:val>
                                        </p:tav>
                                      </p:tavLst>
                                    </p:anim>
                                    <p:anim calcmode="lin" valueType="num">
                                      <p:cBhvr additive="base">
                                        <p:cTn id="71" dur="500" fill="hold"/>
                                        <p:tgtEl>
                                          <p:spTgt spid="2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ppt_x"/>
                                          </p:val>
                                        </p:tav>
                                        <p:tav tm="100000">
                                          <p:val>
                                            <p:strVal val="#ppt_x"/>
                                          </p:val>
                                        </p:tav>
                                      </p:tavLst>
                                    </p:anim>
                                    <p:anim calcmode="lin" valueType="num">
                                      <p:cBhvr additive="base">
                                        <p:cTn id="75" dur="500" fill="hold"/>
                                        <p:tgtEl>
                                          <p:spTgt spid="3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ppt_x"/>
                                          </p:val>
                                        </p:tav>
                                        <p:tav tm="100000">
                                          <p:val>
                                            <p:strVal val="#ppt_x"/>
                                          </p:val>
                                        </p:tav>
                                      </p:tavLst>
                                    </p:anim>
                                    <p:anim calcmode="lin" valueType="num">
                                      <p:cBhvr additive="base">
                                        <p:cTn id="7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lvlOne"/>
        </p:bldSub>
      </p:bldGraphic>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Возможности </a:t>
            </a:r>
            <a:r>
              <a:rPr lang="en-US" dirty="0" smtClean="0"/>
              <a:t>SAP Master Data Governance</a:t>
            </a:r>
            <a:br>
              <a:rPr lang="en-US" dirty="0" smtClean="0"/>
            </a:br>
            <a:endParaRPr lang="en-US" sz="1800" dirty="0" smtClean="0">
              <a:latin typeface="Arial" charset="0"/>
            </a:endParaRPr>
          </a:p>
        </p:txBody>
      </p:sp>
      <p:grpSp>
        <p:nvGrpSpPr>
          <p:cNvPr id="3" name="Group 2"/>
          <p:cNvGrpSpPr/>
          <p:nvPr/>
        </p:nvGrpSpPr>
        <p:grpSpPr>
          <a:xfrm>
            <a:off x="2777668" y="2666835"/>
            <a:ext cx="3390307" cy="3278275"/>
            <a:chOff x="2777668" y="2666835"/>
            <a:chExt cx="3390307" cy="3278275"/>
          </a:xfrm>
        </p:grpSpPr>
        <p:sp>
          <p:nvSpPr>
            <p:cNvPr id="4" name="Flowchart: Connector 3"/>
            <p:cNvSpPr/>
            <p:nvPr/>
          </p:nvSpPr>
          <p:spPr bwMode="auto">
            <a:xfrm>
              <a:off x="3018969" y="2754884"/>
              <a:ext cx="2895512" cy="2895512"/>
            </a:xfrm>
            <a:prstGeom prst="flowChartConnector">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p:spPr>
          <p:txBody>
            <a:bodyPr wrap="none" lIns="36000" tIns="36000" rIns="36000" bIns="36000" anchor="ctr"/>
            <a:lstStyle/>
            <a:p>
              <a:pPr algn="ctr" eaLnBrk="0" fontAlgn="base" hangingPunct="0">
                <a:spcBef>
                  <a:spcPct val="0"/>
                </a:spcBef>
                <a:spcAft>
                  <a:spcPct val="0"/>
                </a:spcAft>
                <a:buClr>
                  <a:srgbClr val="F0AB00"/>
                </a:buClr>
              </a:pPr>
              <a:r>
                <a:rPr sz="1800" b="1" dirty="0" smtClean="0">
                  <a:solidFill>
                    <a:srgbClr val="000000">
                      <a:lumMod val="65000"/>
                      <a:lumOff val="35000"/>
                    </a:srgbClr>
                  </a:solidFill>
                  <a:latin typeface="Arial" charset="0"/>
                </a:rPr>
                <a:t>SAP Master </a:t>
              </a:r>
            </a:p>
            <a:p>
              <a:pPr algn="ctr" eaLnBrk="0" fontAlgn="base" hangingPunct="0">
                <a:spcBef>
                  <a:spcPct val="0"/>
                </a:spcBef>
                <a:spcAft>
                  <a:spcPct val="0"/>
                </a:spcAft>
                <a:buClr>
                  <a:srgbClr val="F0AB00"/>
                </a:buClr>
              </a:pPr>
              <a:r>
                <a:rPr lang="de-DE" sz="1800" b="1" dirty="0" smtClean="0">
                  <a:solidFill>
                    <a:srgbClr val="000000">
                      <a:lumMod val="65000"/>
                      <a:lumOff val="35000"/>
                    </a:srgbClr>
                  </a:solidFill>
                  <a:latin typeface="Arial" charset="0"/>
                </a:rPr>
                <a:t>Data Governance</a:t>
              </a:r>
              <a:endParaRPr sz="1800" b="1" dirty="0" smtClean="0">
                <a:solidFill>
                  <a:srgbClr val="000000">
                    <a:lumMod val="65000"/>
                    <a:lumOff val="35000"/>
                  </a:srgbClr>
                </a:solidFill>
                <a:latin typeface="Arial" charset="0"/>
              </a:endParaRPr>
            </a:p>
          </p:txBody>
        </p:sp>
        <p:grpSp>
          <p:nvGrpSpPr>
            <p:cNvPr id="5" name="Group 30"/>
            <p:cNvGrpSpPr/>
            <p:nvPr/>
          </p:nvGrpSpPr>
          <p:grpSpPr>
            <a:xfrm>
              <a:off x="2777668" y="2666835"/>
              <a:ext cx="3390307" cy="3278275"/>
              <a:chOff x="2270372" y="2273300"/>
              <a:chExt cx="3885102" cy="3885102"/>
            </a:xfrm>
          </p:grpSpPr>
          <p:sp>
            <p:nvSpPr>
              <p:cNvPr id="6" name="Donut 5"/>
              <p:cNvSpPr/>
              <p:nvPr/>
            </p:nvSpPr>
            <p:spPr bwMode="auto">
              <a:xfrm>
                <a:off x="2270372" y="2273300"/>
                <a:ext cx="3885102" cy="3885102"/>
              </a:xfrm>
              <a:prstGeom prst="donut">
                <a:avLst>
                  <a:gd name="adj" fmla="val 15056"/>
                </a:avLst>
              </a:prstGeom>
              <a:gradFill flip="none" rotWithShape="1">
                <a:gsLst>
                  <a:gs pos="0">
                    <a:srgbClr val="5781AE">
                      <a:shade val="30000"/>
                      <a:satMod val="115000"/>
                    </a:srgbClr>
                  </a:gs>
                  <a:gs pos="50000">
                    <a:srgbClr val="5781AE">
                      <a:shade val="67500"/>
                      <a:satMod val="115000"/>
                    </a:srgbClr>
                  </a:gs>
                  <a:gs pos="100000">
                    <a:srgbClr val="5781AE">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numCol="1" rtlCol="0" anchor="ctr" anchorCtr="0" compatLnSpc="1">
                <a:prstTxWarp prst="textNoShape">
                  <a:avLst/>
                </a:prstTxWarp>
              </a:bodyPr>
              <a:lstStyle/>
              <a:p>
                <a:pPr fontAlgn="base">
                  <a:spcBef>
                    <a:spcPct val="0"/>
                  </a:spcBef>
                  <a:spcAft>
                    <a:spcPct val="0"/>
                  </a:spcAft>
                </a:pPr>
                <a:endParaRPr sz="1800" b="1" smtClean="0">
                  <a:solidFill>
                    <a:srgbClr val="000000"/>
                  </a:solidFill>
                  <a:latin typeface="Arial" charset="0"/>
                </a:endParaRPr>
              </a:p>
            </p:txBody>
          </p:sp>
          <p:pic>
            <p:nvPicPr>
              <p:cNvPr id="7" name="Picture 14" descr="swoopy arrow"/>
              <p:cNvPicPr>
                <a:picLocks noChangeAspect="1" noChangeArrowheads="1"/>
              </p:cNvPicPr>
              <p:nvPr/>
            </p:nvPicPr>
            <p:blipFill>
              <a:blip r:embed="rId3" cstate="screen"/>
              <a:srcRect/>
              <a:stretch>
                <a:fillRect/>
              </a:stretch>
            </p:blipFill>
            <p:spPr bwMode="auto">
              <a:xfrm rot="17927785" flipH="1">
                <a:off x="2022978" y="3024474"/>
                <a:ext cx="2051050" cy="673100"/>
              </a:xfrm>
              <a:prstGeom prst="rect">
                <a:avLst/>
              </a:prstGeom>
              <a:noFill/>
              <a:ln w="9525">
                <a:noFill/>
                <a:miter lim="800000"/>
                <a:headEnd/>
                <a:tailEnd/>
              </a:ln>
            </p:spPr>
          </p:pic>
          <p:pic>
            <p:nvPicPr>
              <p:cNvPr id="8" name="Picture 15" descr="swoopy arrow"/>
              <p:cNvPicPr>
                <a:picLocks noChangeAspect="1" noChangeArrowheads="1"/>
              </p:cNvPicPr>
              <p:nvPr/>
            </p:nvPicPr>
            <p:blipFill>
              <a:blip r:embed="rId3" cstate="screen"/>
              <a:srcRect/>
              <a:stretch>
                <a:fillRect/>
              </a:stretch>
            </p:blipFill>
            <p:spPr bwMode="auto">
              <a:xfrm rot="6879415" flipH="1">
                <a:off x="4413828" y="4700497"/>
                <a:ext cx="2051050" cy="673100"/>
              </a:xfrm>
              <a:prstGeom prst="rect">
                <a:avLst/>
              </a:prstGeom>
              <a:noFill/>
              <a:ln w="9525">
                <a:noFill/>
                <a:miter lim="800000"/>
                <a:headEnd/>
                <a:tailEnd/>
              </a:ln>
            </p:spPr>
          </p:pic>
          <p:pic>
            <p:nvPicPr>
              <p:cNvPr id="9" name="Picture 14" descr="swoopy arrow"/>
              <p:cNvPicPr>
                <a:picLocks noChangeAspect="1" noChangeArrowheads="1"/>
              </p:cNvPicPr>
              <p:nvPr/>
            </p:nvPicPr>
            <p:blipFill>
              <a:blip r:embed="rId3" cstate="screen"/>
              <a:srcRect/>
              <a:stretch>
                <a:fillRect/>
              </a:stretch>
            </p:blipFill>
            <p:spPr bwMode="auto">
              <a:xfrm rot="12235910" flipH="1">
                <a:off x="2406170" y="5080000"/>
                <a:ext cx="2051050" cy="673100"/>
              </a:xfrm>
              <a:prstGeom prst="rect">
                <a:avLst/>
              </a:prstGeom>
              <a:noFill/>
              <a:ln w="9525">
                <a:noFill/>
                <a:miter lim="800000"/>
                <a:headEnd/>
                <a:tailEnd/>
              </a:ln>
            </p:spPr>
          </p:pic>
          <p:pic>
            <p:nvPicPr>
              <p:cNvPr id="10" name="Picture 15" descr="swoopy arrow"/>
              <p:cNvPicPr>
                <a:picLocks noChangeAspect="1" noChangeArrowheads="1"/>
              </p:cNvPicPr>
              <p:nvPr/>
            </p:nvPicPr>
            <p:blipFill>
              <a:blip r:embed="rId3" cstate="screen"/>
              <a:srcRect/>
              <a:stretch>
                <a:fillRect/>
              </a:stretch>
            </p:blipFill>
            <p:spPr bwMode="auto">
              <a:xfrm rot="1812742" flipH="1">
                <a:off x="4087081" y="2772531"/>
                <a:ext cx="2051050" cy="673100"/>
              </a:xfrm>
              <a:prstGeom prst="rect">
                <a:avLst/>
              </a:prstGeom>
              <a:noFill/>
              <a:ln w="9525">
                <a:noFill/>
                <a:miter lim="800000"/>
                <a:headEnd/>
                <a:tailEnd/>
              </a:ln>
            </p:spPr>
          </p:pic>
        </p:grpSp>
      </p:grpSp>
      <p:sp>
        <p:nvSpPr>
          <p:cNvPr id="11" name="AutoShape 11"/>
          <p:cNvSpPr>
            <a:spLocks noChangeArrowheads="1"/>
          </p:cNvSpPr>
          <p:nvPr/>
        </p:nvSpPr>
        <p:spPr bwMode="gray">
          <a:xfrm>
            <a:off x="351489" y="2493064"/>
            <a:ext cx="2426179" cy="876305"/>
          </a:xfrm>
          <a:prstGeom prst="roundRect">
            <a:avLst>
              <a:gd name="adj" fmla="val 16667"/>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a:outerShdw blurRad="76200" dist="12700" dir="8100000" sy="-23000" kx="800400" algn="br" rotWithShape="0">
              <a:prstClr val="black">
                <a:alpha val="20000"/>
              </a:prstClr>
            </a:outerShdw>
          </a:effectLst>
        </p:spPr>
        <p:txBody>
          <a:bodyPr wrap="square" lIns="36000" tIns="36000" rIns="36000" bIns="36000" anchor="ctr"/>
          <a:lstStyle/>
          <a:p>
            <a:pPr algn="ctr" eaLnBrk="0" fontAlgn="base" hangingPunct="0">
              <a:spcBef>
                <a:spcPct val="0"/>
              </a:spcBef>
              <a:spcAft>
                <a:spcPct val="0"/>
              </a:spcAft>
              <a:buClr>
                <a:srgbClr val="F0AB00"/>
              </a:buClr>
            </a:pPr>
            <a:r>
              <a:rPr lang="ru-RU" sz="1800" b="1" dirty="0" smtClean="0">
                <a:solidFill>
                  <a:srgbClr val="000000">
                    <a:lumMod val="65000"/>
                    <a:lumOff val="35000"/>
                  </a:srgbClr>
                </a:solidFill>
                <a:latin typeface="Arial" charset="0"/>
              </a:rPr>
              <a:t>Интегрированная объектная модель</a:t>
            </a:r>
            <a:endParaRPr lang="en-US" sz="1800" b="1" dirty="0" smtClean="0">
              <a:solidFill>
                <a:srgbClr val="000000">
                  <a:lumMod val="65000"/>
                  <a:lumOff val="35000"/>
                </a:srgbClr>
              </a:solidFill>
              <a:latin typeface="Arial" charset="0"/>
            </a:endParaRPr>
          </a:p>
        </p:txBody>
      </p:sp>
      <p:sp>
        <p:nvSpPr>
          <p:cNvPr id="12" name="AutoShape 12"/>
          <p:cNvSpPr>
            <a:spLocks noChangeArrowheads="1"/>
          </p:cNvSpPr>
          <p:nvPr/>
        </p:nvSpPr>
        <p:spPr bwMode="gray">
          <a:xfrm>
            <a:off x="6036412" y="5218110"/>
            <a:ext cx="2149279" cy="876305"/>
          </a:xfrm>
          <a:prstGeom prst="roundRect">
            <a:avLst>
              <a:gd name="adj" fmla="val 16667"/>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a:outerShdw blurRad="76200" dist="12700" dir="8100000" sy="-23000" kx="800400" algn="br" rotWithShape="0">
              <a:prstClr val="black">
                <a:alpha val="20000"/>
              </a:prstClr>
            </a:outerShdw>
          </a:effectLst>
        </p:spPr>
        <p:txBody>
          <a:bodyPr wrap="square" lIns="36000" tIns="36000" rIns="36000" bIns="36000" anchor="ctr"/>
          <a:lstStyle/>
          <a:p>
            <a:pPr algn="ctr" eaLnBrk="0" fontAlgn="base" hangingPunct="0">
              <a:spcBef>
                <a:spcPct val="0"/>
              </a:spcBef>
              <a:spcAft>
                <a:spcPct val="0"/>
              </a:spcAft>
              <a:buClr>
                <a:srgbClr val="F0AB00"/>
              </a:buClr>
            </a:pPr>
            <a:r>
              <a:rPr lang="ru-RU" sz="1800" b="1" dirty="0" smtClean="0">
                <a:solidFill>
                  <a:srgbClr val="000000">
                    <a:lumMod val="65000"/>
                    <a:lumOff val="35000"/>
                  </a:srgbClr>
                </a:solidFill>
                <a:latin typeface="Arial" charset="0"/>
              </a:rPr>
              <a:t>Распределение в другие системы</a:t>
            </a:r>
            <a:endParaRPr lang="en-US" sz="1800" b="1" dirty="0" smtClean="0">
              <a:solidFill>
                <a:srgbClr val="000000">
                  <a:lumMod val="65000"/>
                  <a:lumOff val="35000"/>
                </a:srgbClr>
              </a:solidFill>
              <a:latin typeface="Arial" charset="0"/>
            </a:endParaRPr>
          </a:p>
        </p:txBody>
      </p:sp>
      <p:sp>
        <p:nvSpPr>
          <p:cNvPr id="13" name="AutoShape 11"/>
          <p:cNvSpPr>
            <a:spLocks noChangeArrowheads="1"/>
          </p:cNvSpPr>
          <p:nvPr/>
        </p:nvSpPr>
        <p:spPr bwMode="gray">
          <a:xfrm>
            <a:off x="777767" y="5218111"/>
            <a:ext cx="2320946" cy="1093850"/>
          </a:xfrm>
          <a:prstGeom prst="roundRect">
            <a:avLst>
              <a:gd name="adj" fmla="val 16667"/>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a:outerShdw blurRad="76200" dist="12700" dir="8100000" sy="-23000" kx="800400" algn="br" rotWithShape="0">
              <a:prstClr val="black">
                <a:alpha val="20000"/>
              </a:prstClr>
            </a:outerShdw>
          </a:effectLst>
        </p:spPr>
        <p:txBody>
          <a:bodyPr wrap="square" lIns="36000" tIns="36000" rIns="36000" bIns="36000" anchor="ctr"/>
          <a:lstStyle/>
          <a:p>
            <a:pPr algn="ctr" eaLnBrk="0" fontAlgn="base" hangingPunct="0">
              <a:spcBef>
                <a:spcPct val="0"/>
              </a:spcBef>
              <a:spcAft>
                <a:spcPct val="0"/>
              </a:spcAft>
              <a:buClr>
                <a:srgbClr val="F0AB00"/>
              </a:buClr>
            </a:pPr>
            <a:r>
              <a:rPr lang="ru-RU" sz="1800" b="1" dirty="0" smtClean="0">
                <a:solidFill>
                  <a:srgbClr val="000000">
                    <a:lumMod val="65000"/>
                    <a:lumOff val="35000"/>
                  </a:srgbClr>
                </a:solidFill>
                <a:latin typeface="Arial" charset="0"/>
              </a:rPr>
              <a:t>Управление, совместная работа и качество данных</a:t>
            </a:r>
            <a:endParaRPr lang="en-US" sz="1800" b="1" dirty="0">
              <a:solidFill>
                <a:srgbClr val="000000">
                  <a:lumMod val="65000"/>
                  <a:lumOff val="35000"/>
                </a:srgbClr>
              </a:solidFill>
              <a:latin typeface="Arial" charset="0"/>
            </a:endParaRPr>
          </a:p>
        </p:txBody>
      </p:sp>
      <p:sp>
        <p:nvSpPr>
          <p:cNvPr id="14" name="AutoShape 12"/>
          <p:cNvSpPr>
            <a:spLocks noChangeArrowheads="1"/>
          </p:cNvSpPr>
          <p:nvPr/>
        </p:nvSpPr>
        <p:spPr bwMode="gray">
          <a:xfrm>
            <a:off x="6369269" y="2493064"/>
            <a:ext cx="2070538" cy="818076"/>
          </a:xfrm>
          <a:prstGeom prst="roundRect">
            <a:avLst>
              <a:gd name="adj" fmla="val 16667"/>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a:outerShdw blurRad="76200" dist="12700" dir="8100000" sy="-23000" kx="800400" algn="br" rotWithShape="0">
              <a:prstClr val="black">
                <a:alpha val="20000"/>
              </a:prstClr>
            </a:outerShdw>
          </a:effectLst>
        </p:spPr>
        <p:txBody>
          <a:bodyPr wrap="square" lIns="36000" tIns="36000" rIns="36000" bIns="36000" anchor="ctr">
            <a:noAutofit/>
          </a:bodyPr>
          <a:lstStyle/>
          <a:p>
            <a:pPr algn="ctr" eaLnBrk="0" fontAlgn="base" hangingPunct="0">
              <a:spcBef>
                <a:spcPct val="0"/>
              </a:spcBef>
              <a:spcAft>
                <a:spcPct val="0"/>
              </a:spcAft>
              <a:buClr>
                <a:srgbClr val="F0AB00"/>
              </a:buClr>
            </a:pPr>
            <a:r>
              <a:rPr lang="ru-RU" sz="1800" b="1" dirty="0" smtClean="0">
                <a:solidFill>
                  <a:srgbClr val="000000">
                    <a:lumMod val="65000"/>
                    <a:lumOff val="35000"/>
                  </a:srgbClr>
                </a:solidFill>
                <a:latin typeface="Arial" charset="0"/>
              </a:rPr>
              <a:t>Повторное использование и расширение</a:t>
            </a:r>
            <a:endParaRPr lang="en-US" sz="1800" b="1" dirty="0" smtClean="0">
              <a:solidFill>
                <a:srgbClr val="000000">
                  <a:lumMod val="65000"/>
                  <a:lumOff val="35000"/>
                </a:srgbClr>
              </a:solidFill>
              <a:latin typeface="Arial" charset="0"/>
            </a:endParaRPr>
          </a:p>
        </p:txBody>
      </p:sp>
      <p:sp>
        <p:nvSpPr>
          <p:cNvPr id="15" name="AutoShape 12"/>
          <p:cNvSpPr>
            <a:spLocks noChangeArrowheads="1"/>
          </p:cNvSpPr>
          <p:nvPr/>
        </p:nvSpPr>
        <p:spPr bwMode="gray">
          <a:xfrm>
            <a:off x="3551167" y="1434266"/>
            <a:ext cx="2149279" cy="876305"/>
          </a:xfrm>
          <a:prstGeom prst="roundRect">
            <a:avLst>
              <a:gd name="adj" fmla="val 16667"/>
            </a:avLst>
          </a:prstGeom>
          <a:gradFill flip="none" rotWithShape="1">
            <a:gsLst>
              <a:gs pos="0">
                <a:srgbClr val="5781AE">
                  <a:tint val="66000"/>
                  <a:satMod val="160000"/>
                </a:srgbClr>
              </a:gs>
              <a:gs pos="50000">
                <a:srgbClr val="5781AE">
                  <a:tint val="44500"/>
                  <a:satMod val="160000"/>
                </a:srgbClr>
              </a:gs>
              <a:gs pos="100000">
                <a:srgbClr val="5781AE">
                  <a:tint val="23500"/>
                  <a:satMod val="160000"/>
                </a:srgbClr>
              </a:gs>
            </a:gsLst>
            <a:path path="circle">
              <a:fillToRect l="50000" t="50000" r="50000" b="50000"/>
            </a:path>
            <a:tileRect/>
          </a:gradFill>
          <a:ln w="19050" algn="ctr">
            <a:solidFill>
              <a:schemeClr val="bg1"/>
            </a:solidFill>
            <a:round/>
            <a:headEnd/>
            <a:tailEnd/>
          </a:ln>
          <a:effectLst>
            <a:outerShdw blurRad="76200" dist="12700" dir="8100000" sy="-23000" kx="800400" algn="br" rotWithShape="0">
              <a:prstClr val="black">
                <a:alpha val="20000"/>
              </a:prstClr>
            </a:outerShdw>
          </a:effectLst>
        </p:spPr>
        <p:txBody>
          <a:bodyPr wrap="none" lIns="36000" tIns="36000" rIns="36000" bIns="36000" anchor="ctr"/>
          <a:lstStyle/>
          <a:p>
            <a:pPr algn="ctr" eaLnBrk="0" fontAlgn="base" hangingPunct="0">
              <a:spcBef>
                <a:spcPct val="0"/>
              </a:spcBef>
              <a:spcAft>
                <a:spcPct val="0"/>
              </a:spcAft>
              <a:buClr>
                <a:srgbClr val="F0AB00"/>
              </a:buClr>
            </a:pPr>
            <a:r>
              <a:rPr lang="ru-RU" sz="1800" b="1" dirty="0" smtClean="0">
                <a:solidFill>
                  <a:srgbClr val="000000">
                    <a:lumMod val="65000"/>
                    <a:lumOff val="35000"/>
                  </a:srgbClr>
                </a:solidFill>
                <a:latin typeface="Arial" charset="0"/>
              </a:rPr>
              <a:t>Готовое решение</a:t>
            </a:r>
            <a:endParaRPr lang="en-US" sz="1800" b="1" dirty="0" smtClean="0">
              <a:solidFill>
                <a:srgbClr val="000000">
                  <a:lumMod val="65000"/>
                  <a:lumOff val="35000"/>
                </a:srgbClr>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666666"/>
                </a:solidFill>
              </a:rPr>
              <a:t>Готовое решение</a:t>
            </a:r>
            <a:endParaRPr lang="en-US" dirty="0"/>
          </a:p>
        </p:txBody>
      </p:sp>
      <p:sp>
        <p:nvSpPr>
          <p:cNvPr id="6" name="Rectangle 6"/>
          <p:cNvSpPr>
            <a:spLocks noChangeArrowheads="1"/>
          </p:cNvSpPr>
          <p:nvPr/>
        </p:nvSpPr>
        <p:spPr bwMode="auto">
          <a:xfrm>
            <a:off x="4982547" y="561498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marL="231775" indent="-231775" algn="ctr">
              <a:lnSpc>
                <a:spcPct val="90000"/>
              </a:lnSpc>
              <a:buClrTx/>
              <a:buSzTx/>
              <a:buFontTx/>
              <a:buNone/>
              <a:defRPr/>
            </a:pPr>
            <a:r>
              <a:rPr lang="ru-RU" sz="1200" b="1" dirty="0" smtClean="0">
                <a:latin typeface="Arial" charset="0"/>
              </a:rPr>
              <a:t>Готовый к использованию механизм распределения данных</a:t>
            </a:r>
            <a:endParaRPr lang="en-US" sz="1200" b="1" dirty="0">
              <a:latin typeface="Arial" charset="0"/>
            </a:endParaRPr>
          </a:p>
        </p:txBody>
      </p:sp>
      <p:sp>
        <p:nvSpPr>
          <p:cNvPr id="7" name="Rectangle 7"/>
          <p:cNvSpPr>
            <a:spLocks noChangeArrowheads="1"/>
          </p:cNvSpPr>
          <p:nvPr/>
        </p:nvSpPr>
        <p:spPr bwMode="auto">
          <a:xfrm>
            <a:off x="4982547" y="389286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marL="231775" indent="-231775" algn="ctr">
              <a:lnSpc>
                <a:spcPct val="90000"/>
              </a:lnSpc>
              <a:buClrTx/>
              <a:buSzTx/>
              <a:buFontTx/>
              <a:buNone/>
              <a:defRPr/>
            </a:pPr>
            <a:r>
              <a:rPr lang="ru-RU" sz="1200" b="1" dirty="0" smtClean="0">
                <a:latin typeface="Arial" charset="0"/>
              </a:rPr>
              <a:t>Предоставление модели данных, проверенной в различных решениях и индустриях</a:t>
            </a:r>
            <a:endParaRPr lang="en-US" sz="1200" b="1" dirty="0">
              <a:latin typeface="Arial" charset="0"/>
            </a:endParaRPr>
          </a:p>
        </p:txBody>
      </p:sp>
      <p:sp>
        <p:nvSpPr>
          <p:cNvPr id="8" name="Rectangle 10"/>
          <p:cNvSpPr>
            <a:spLocks noChangeArrowheads="1"/>
          </p:cNvSpPr>
          <p:nvPr/>
        </p:nvSpPr>
        <p:spPr bwMode="auto">
          <a:xfrm>
            <a:off x="4982547" y="217074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algn="ctr">
              <a:lnSpc>
                <a:spcPct val="90000"/>
              </a:lnSpc>
              <a:defRPr/>
            </a:pPr>
            <a:r>
              <a:rPr lang="ru-RU" sz="1200" b="1" dirty="0" smtClean="0"/>
              <a:t>Гибкость механизма </a:t>
            </a:r>
            <a:r>
              <a:rPr lang="en-US" sz="1200" b="1" dirty="0" smtClean="0"/>
              <a:t>Workflow</a:t>
            </a:r>
            <a:r>
              <a:rPr lang="ru-RU" sz="1200" b="1" dirty="0" smtClean="0"/>
              <a:t> в тесной интеграции со средой бизнес-правил</a:t>
            </a:r>
            <a:endParaRPr lang="en-US" sz="1200" b="1" dirty="0" smtClean="0"/>
          </a:p>
        </p:txBody>
      </p:sp>
      <p:sp>
        <p:nvSpPr>
          <p:cNvPr id="9" name="Rectangle 11"/>
          <p:cNvSpPr>
            <a:spLocks noChangeArrowheads="1"/>
          </p:cNvSpPr>
          <p:nvPr/>
        </p:nvSpPr>
        <p:spPr bwMode="auto">
          <a:xfrm>
            <a:off x="4982547" y="303180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marL="231775" indent="-231775" algn="ctr">
              <a:lnSpc>
                <a:spcPct val="90000"/>
              </a:lnSpc>
              <a:defRPr/>
            </a:pPr>
            <a:r>
              <a:rPr lang="ru-RU" sz="1200" b="1" dirty="0" smtClean="0"/>
              <a:t>Предоставление ролей в рамках </a:t>
            </a:r>
            <a:r>
              <a:rPr lang="ru-RU" sz="1200" b="1" dirty="0" err="1" smtClean="0"/>
              <a:t>веб-интерфейса</a:t>
            </a:r>
            <a:endParaRPr lang="ru-RU" sz="1200" b="1" dirty="0" smtClean="0"/>
          </a:p>
          <a:p>
            <a:pPr marL="231775" indent="-231775" algn="ctr">
              <a:lnSpc>
                <a:spcPct val="90000"/>
              </a:lnSpc>
              <a:defRPr/>
            </a:pPr>
            <a:r>
              <a:rPr lang="ru-RU" sz="1200" b="1" dirty="0" smtClean="0"/>
              <a:t>Процессно-ориентированное решение</a:t>
            </a:r>
            <a:endParaRPr lang="en-US" sz="1200" b="1" dirty="0" smtClean="0"/>
          </a:p>
          <a:p>
            <a:pPr marL="231775" indent="-231775" algn="ctr">
              <a:lnSpc>
                <a:spcPct val="90000"/>
              </a:lnSpc>
              <a:defRPr/>
            </a:pPr>
            <a:r>
              <a:rPr lang="ru-RU" sz="1200" b="1" dirty="0" smtClean="0"/>
              <a:t>Предоставление сервисов качества данных</a:t>
            </a:r>
            <a:endParaRPr lang="en-US" sz="1200" b="1" dirty="0" smtClean="0"/>
          </a:p>
        </p:txBody>
      </p:sp>
      <p:sp>
        <p:nvSpPr>
          <p:cNvPr id="10" name="Rectangle 12"/>
          <p:cNvSpPr>
            <a:spLocks noChangeArrowheads="1"/>
          </p:cNvSpPr>
          <p:nvPr/>
        </p:nvSpPr>
        <p:spPr bwMode="auto">
          <a:xfrm>
            <a:off x="4982547" y="475392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marL="231775" indent="-231775" algn="ctr">
              <a:lnSpc>
                <a:spcPct val="90000"/>
              </a:lnSpc>
              <a:buClrTx/>
              <a:buSzTx/>
              <a:buFontTx/>
              <a:buNone/>
              <a:defRPr/>
            </a:pPr>
            <a:r>
              <a:rPr lang="ru-RU" sz="1200" b="1" dirty="0" smtClean="0">
                <a:latin typeface="Arial" charset="0"/>
              </a:rPr>
              <a:t>Использование существующей процессной логики</a:t>
            </a:r>
            <a:endParaRPr lang="en-US" sz="1200" b="1" dirty="0">
              <a:latin typeface="Arial" charset="0"/>
            </a:endParaRPr>
          </a:p>
        </p:txBody>
      </p:sp>
      <p:sp>
        <p:nvSpPr>
          <p:cNvPr id="11" name="Rectangle 13"/>
          <p:cNvSpPr>
            <a:spLocks noChangeArrowheads="1"/>
          </p:cNvSpPr>
          <p:nvPr/>
        </p:nvSpPr>
        <p:spPr bwMode="auto">
          <a:xfrm>
            <a:off x="4982547" y="1309687"/>
            <a:ext cx="3778866" cy="617537"/>
          </a:xfrm>
          <a:prstGeom prst="rect">
            <a:avLst/>
          </a:prstGeom>
          <a:gradFill flip="none" rotWithShape="1">
            <a:gsLst>
              <a:gs pos="32000">
                <a:schemeClr val="accent4"/>
              </a:gs>
              <a:gs pos="100000">
                <a:schemeClr val="accent4">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lIns="18000" tIns="46800" rIns="18000" bIns="46800" anchor="ctr"/>
          <a:lstStyle/>
          <a:p>
            <a:pPr algn="ctr">
              <a:spcBef>
                <a:spcPct val="50000"/>
              </a:spcBef>
              <a:buClr>
                <a:schemeClr val="tx2"/>
              </a:buClr>
            </a:pPr>
            <a:r>
              <a:rPr lang="ru-RU" sz="1200" b="1" dirty="0" smtClean="0"/>
              <a:t>Полная интеграция с системами </a:t>
            </a:r>
            <a:r>
              <a:rPr lang="en-US" sz="1200" b="1" dirty="0" smtClean="0"/>
              <a:t>SAP </a:t>
            </a:r>
            <a:br>
              <a:rPr lang="en-US" sz="1200" b="1" dirty="0" smtClean="0"/>
            </a:br>
            <a:r>
              <a:rPr lang="ru-RU" sz="1200" b="1" dirty="0" smtClean="0"/>
              <a:t>Возможная интеграция с не</a:t>
            </a:r>
            <a:r>
              <a:rPr lang="en-US" sz="1200" b="1" dirty="0" smtClean="0"/>
              <a:t>-SAP </a:t>
            </a:r>
            <a:r>
              <a:rPr lang="ru-RU" sz="1200" b="1" dirty="0" smtClean="0"/>
              <a:t>системами</a:t>
            </a:r>
            <a:endParaRPr lang="en-US" sz="1200" b="1" dirty="0">
              <a:latin typeface="Arial" charset="0"/>
            </a:endParaRPr>
          </a:p>
        </p:txBody>
      </p:sp>
      <p:sp>
        <p:nvSpPr>
          <p:cNvPr id="12" name="Text Box 14"/>
          <p:cNvSpPr txBox="1">
            <a:spLocks noChangeArrowheads="1"/>
          </p:cNvSpPr>
          <p:nvPr/>
        </p:nvSpPr>
        <p:spPr bwMode="gray">
          <a:xfrm>
            <a:off x="1363663" y="1357311"/>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Низкий</a:t>
            </a:r>
            <a:r>
              <a:rPr lang="en-US" sz="1200" b="1" dirty="0" smtClean="0">
                <a:solidFill>
                  <a:schemeClr val="bg1"/>
                </a:solidFill>
                <a:latin typeface="Arial" charset="0"/>
              </a:rPr>
              <a:t> TCO</a:t>
            </a:r>
            <a:endParaRPr lang="en-US" sz="1200" b="1" dirty="0">
              <a:solidFill>
                <a:schemeClr val="bg1"/>
              </a:solidFill>
              <a:latin typeface="Arial" charset="0"/>
            </a:endParaRPr>
          </a:p>
        </p:txBody>
      </p:sp>
      <p:sp>
        <p:nvSpPr>
          <p:cNvPr id="13" name="Text Box 14"/>
          <p:cNvSpPr txBox="1">
            <a:spLocks noChangeArrowheads="1"/>
          </p:cNvSpPr>
          <p:nvPr/>
        </p:nvSpPr>
        <p:spPr bwMode="gray">
          <a:xfrm>
            <a:off x="1363663" y="2199071"/>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Гибкость</a:t>
            </a:r>
            <a:endParaRPr lang="en-US" sz="1200" b="1" dirty="0">
              <a:solidFill>
                <a:schemeClr val="bg1"/>
              </a:solidFill>
              <a:latin typeface="Arial" charset="0"/>
            </a:endParaRPr>
          </a:p>
        </p:txBody>
      </p:sp>
      <p:sp>
        <p:nvSpPr>
          <p:cNvPr id="14" name="Text Box 14"/>
          <p:cNvSpPr txBox="1">
            <a:spLocks noChangeArrowheads="1"/>
          </p:cNvSpPr>
          <p:nvPr/>
        </p:nvSpPr>
        <p:spPr bwMode="gray">
          <a:xfrm>
            <a:off x="1363663" y="3040831"/>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Легкость использования</a:t>
            </a:r>
            <a:endParaRPr lang="en-US" sz="1200" b="1" dirty="0">
              <a:solidFill>
                <a:schemeClr val="bg1"/>
              </a:solidFill>
              <a:latin typeface="Arial" charset="0"/>
            </a:endParaRPr>
          </a:p>
        </p:txBody>
      </p:sp>
      <p:sp>
        <p:nvSpPr>
          <p:cNvPr id="15" name="Text Box 14"/>
          <p:cNvSpPr txBox="1">
            <a:spLocks noChangeArrowheads="1"/>
          </p:cNvSpPr>
          <p:nvPr/>
        </p:nvSpPr>
        <p:spPr bwMode="gray">
          <a:xfrm>
            <a:off x="1363663" y="3882591"/>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Лучшие практики</a:t>
            </a:r>
            <a:endParaRPr lang="en-US" sz="1200" b="1" dirty="0">
              <a:solidFill>
                <a:schemeClr val="bg1"/>
              </a:solidFill>
              <a:latin typeface="Arial" charset="0"/>
            </a:endParaRPr>
          </a:p>
        </p:txBody>
      </p:sp>
      <p:sp>
        <p:nvSpPr>
          <p:cNvPr id="16" name="Text Box 14"/>
          <p:cNvSpPr txBox="1">
            <a:spLocks noChangeArrowheads="1"/>
          </p:cNvSpPr>
          <p:nvPr/>
        </p:nvSpPr>
        <p:spPr bwMode="gray">
          <a:xfrm>
            <a:off x="1363663" y="4724351"/>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Прозрачность процессов</a:t>
            </a:r>
            <a:endParaRPr lang="en-US" sz="1200" b="1" dirty="0">
              <a:solidFill>
                <a:schemeClr val="bg1"/>
              </a:solidFill>
              <a:latin typeface="Arial" charset="0"/>
            </a:endParaRPr>
          </a:p>
        </p:txBody>
      </p:sp>
      <p:sp>
        <p:nvSpPr>
          <p:cNvPr id="17" name="Text Box 14"/>
          <p:cNvSpPr txBox="1">
            <a:spLocks noChangeArrowheads="1"/>
          </p:cNvSpPr>
          <p:nvPr/>
        </p:nvSpPr>
        <p:spPr bwMode="gray">
          <a:xfrm>
            <a:off x="1363663" y="5566112"/>
            <a:ext cx="2476500" cy="619407"/>
          </a:xfrm>
          <a:prstGeom prst="rect">
            <a:avLst/>
          </a:prstGeom>
          <a:gradFill flip="none" rotWithShape="1">
            <a:gsLst>
              <a:gs pos="30000">
                <a:schemeClr val="accent3"/>
              </a:gs>
              <a:gs pos="100000">
                <a:schemeClr val="accent3">
                  <a:lumMod val="60000"/>
                  <a:lumOff val="40000"/>
                </a:schemeClr>
              </a:gs>
            </a:gsLst>
            <a:lin ang="13500000" scaled="1"/>
            <a:tileRect/>
          </a:gra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rIns="45720" anchor="ctr"/>
          <a:lstStyle/>
          <a:p>
            <a:pPr algn="ctr">
              <a:lnSpc>
                <a:spcPct val="90000"/>
              </a:lnSpc>
              <a:buClr>
                <a:schemeClr val="tx1"/>
              </a:buClr>
              <a:buSzTx/>
              <a:defRPr/>
            </a:pPr>
            <a:r>
              <a:rPr lang="ru-RU" sz="1200" b="1" dirty="0" smtClean="0">
                <a:solidFill>
                  <a:schemeClr val="bg1"/>
                </a:solidFill>
                <a:latin typeface="Arial" charset="0"/>
              </a:rPr>
              <a:t>Интеграция</a:t>
            </a:r>
            <a:endParaRPr lang="en-US" sz="1200" b="1" dirty="0">
              <a:solidFill>
                <a:schemeClr val="bg1"/>
              </a:solidFill>
              <a:latin typeface="Arial" charset="0"/>
            </a:endParaRPr>
          </a:p>
        </p:txBody>
      </p:sp>
      <p:pic>
        <p:nvPicPr>
          <p:cNvPr id="18" name="Picture 92" descr="icon"/>
          <p:cNvPicPr>
            <a:picLocks noChangeAspect="1" noChangeArrowheads="1"/>
          </p:cNvPicPr>
          <p:nvPr/>
        </p:nvPicPr>
        <p:blipFill>
          <a:blip r:embed="rId3" cstate="screen">
            <a:lum contrast="12000"/>
          </a:blip>
          <a:srcRect/>
          <a:stretch>
            <a:fillRect/>
          </a:stretch>
        </p:blipFill>
        <p:spPr bwMode="auto">
          <a:xfrm>
            <a:off x="220663" y="5251450"/>
            <a:ext cx="1123950" cy="835025"/>
          </a:xfrm>
          <a:prstGeom prst="rect">
            <a:avLst/>
          </a:prstGeom>
          <a:noFill/>
          <a:ln w="9525">
            <a:noFill/>
            <a:miter lim="800000"/>
            <a:headEnd/>
            <a:tailEnd/>
          </a:ln>
        </p:spPr>
      </p:pic>
      <p:grpSp>
        <p:nvGrpSpPr>
          <p:cNvPr id="19" name="Group 93"/>
          <p:cNvGrpSpPr>
            <a:grpSpLocks/>
          </p:cNvGrpSpPr>
          <p:nvPr/>
        </p:nvGrpSpPr>
        <p:grpSpPr bwMode="auto">
          <a:xfrm>
            <a:off x="179388" y="1443038"/>
            <a:ext cx="1081087" cy="869950"/>
            <a:chOff x="1450" y="670"/>
            <a:chExt cx="924" cy="815"/>
          </a:xfrm>
        </p:grpSpPr>
        <p:pic>
          <p:nvPicPr>
            <p:cNvPr id="20" name="Picture 94" descr="dashcodeicon"/>
            <p:cNvPicPr>
              <a:picLocks noChangeAspect="1" noChangeArrowheads="1"/>
            </p:cNvPicPr>
            <p:nvPr/>
          </p:nvPicPr>
          <p:blipFill>
            <a:blip r:embed="rId4" cstate="screen"/>
            <a:srcRect/>
            <a:stretch>
              <a:fillRect/>
            </a:stretch>
          </p:blipFill>
          <p:spPr bwMode="auto">
            <a:xfrm>
              <a:off x="1450" y="670"/>
              <a:ext cx="924" cy="815"/>
            </a:xfrm>
            <a:prstGeom prst="rect">
              <a:avLst/>
            </a:prstGeom>
            <a:noFill/>
            <a:ln w="9525">
              <a:noFill/>
              <a:miter lim="800000"/>
              <a:headEnd/>
              <a:tailEnd/>
            </a:ln>
          </p:spPr>
        </p:pic>
        <p:sp>
          <p:nvSpPr>
            <p:cNvPr id="21" name="Oval 95"/>
            <p:cNvSpPr>
              <a:spLocks noChangeArrowheads="1"/>
            </p:cNvSpPr>
            <p:nvPr/>
          </p:nvSpPr>
          <p:spPr bwMode="gray">
            <a:xfrm>
              <a:off x="1753" y="898"/>
              <a:ext cx="434" cy="414"/>
            </a:xfrm>
            <a:prstGeom prst="ellipse">
              <a:avLst/>
            </a:prstGeom>
            <a:gradFill rotWithShape="1">
              <a:gsLst>
                <a:gs pos="0">
                  <a:srgbClr val="F7F7F7"/>
                </a:gs>
                <a:gs pos="100000">
                  <a:srgbClr val="FFFFFF">
                    <a:alpha val="62000"/>
                  </a:srgbClr>
                </a:gs>
              </a:gsLst>
              <a:lin ang="5400000" scaled="1"/>
            </a:gradFill>
            <a:ln w="9525" algn="ctr">
              <a:solidFill>
                <a:schemeClr val="hlink"/>
              </a:solidFill>
              <a:round/>
              <a:headEnd/>
              <a:tailEnd/>
            </a:ln>
          </p:spPr>
          <p:txBody>
            <a:bodyPr tIns="137160" bIns="137160" anchor="ctr">
              <a:spAutoFit/>
            </a:bodyPr>
            <a:lstStyle/>
            <a:p>
              <a:endParaRPr lang="de-DE"/>
            </a:p>
          </p:txBody>
        </p:sp>
        <p:sp>
          <p:nvSpPr>
            <p:cNvPr id="22" name="AutoShape 96"/>
            <p:cNvSpPr>
              <a:spLocks noChangeArrowheads="1"/>
            </p:cNvSpPr>
            <p:nvPr/>
          </p:nvSpPr>
          <p:spPr bwMode="gray">
            <a:xfrm>
              <a:off x="1874" y="1031"/>
              <a:ext cx="108" cy="30"/>
            </a:xfrm>
            <a:prstGeom prst="flowChartProcess">
              <a:avLst/>
            </a:prstGeom>
            <a:noFill/>
            <a:ln w="9525" algn="ctr">
              <a:solidFill>
                <a:srgbClr val="969696"/>
              </a:solidFill>
              <a:miter lim="800000"/>
              <a:headEnd/>
              <a:tailEnd/>
            </a:ln>
          </p:spPr>
          <p:txBody>
            <a:bodyPr tIns="137160" bIns="137160" anchor="ctr">
              <a:spAutoFit/>
            </a:bodyPr>
            <a:lstStyle/>
            <a:p>
              <a:endParaRPr lang="de-DE"/>
            </a:p>
          </p:txBody>
        </p:sp>
        <p:sp>
          <p:nvSpPr>
            <p:cNvPr id="23" name="AutoShape 97"/>
            <p:cNvSpPr>
              <a:spLocks noChangeArrowheads="1"/>
            </p:cNvSpPr>
            <p:nvPr/>
          </p:nvSpPr>
          <p:spPr bwMode="gray">
            <a:xfrm>
              <a:off x="1864" y="1096"/>
              <a:ext cx="130" cy="35"/>
            </a:xfrm>
            <a:prstGeom prst="flowChartDecision">
              <a:avLst/>
            </a:prstGeom>
            <a:noFill/>
            <a:ln w="9525" algn="ctr">
              <a:solidFill>
                <a:srgbClr val="969696"/>
              </a:solidFill>
              <a:miter lim="800000"/>
              <a:headEnd/>
              <a:tailEnd/>
            </a:ln>
          </p:spPr>
          <p:txBody>
            <a:bodyPr tIns="137160" bIns="137160" anchor="ctr">
              <a:spAutoFit/>
            </a:bodyPr>
            <a:lstStyle/>
            <a:p>
              <a:endParaRPr lang="de-DE"/>
            </a:p>
          </p:txBody>
        </p:sp>
        <p:sp>
          <p:nvSpPr>
            <p:cNvPr id="24" name="AutoShape 98"/>
            <p:cNvSpPr>
              <a:spLocks noChangeArrowheads="1"/>
            </p:cNvSpPr>
            <p:nvPr/>
          </p:nvSpPr>
          <p:spPr bwMode="gray">
            <a:xfrm>
              <a:off x="2047" y="1092"/>
              <a:ext cx="109" cy="44"/>
            </a:xfrm>
            <a:prstGeom prst="flowChartPreparation">
              <a:avLst/>
            </a:prstGeom>
            <a:noFill/>
            <a:ln w="9525" algn="ctr">
              <a:solidFill>
                <a:srgbClr val="969696"/>
              </a:solidFill>
              <a:miter lim="800000"/>
              <a:headEnd/>
              <a:tailEnd/>
            </a:ln>
          </p:spPr>
          <p:txBody>
            <a:bodyPr tIns="137160" bIns="137160" anchor="ctr">
              <a:spAutoFit/>
            </a:bodyPr>
            <a:lstStyle/>
            <a:p>
              <a:endParaRPr lang="de-DE"/>
            </a:p>
          </p:txBody>
        </p:sp>
        <p:sp>
          <p:nvSpPr>
            <p:cNvPr id="25" name="AutoShape 99"/>
            <p:cNvSpPr>
              <a:spLocks noChangeArrowheads="1"/>
            </p:cNvSpPr>
            <p:nvPr/>
          </p:nvSpPr>
          <p:spPr bwMode="gray">
            <a:xfrm>
              <a:off x="1847" y="1178"/>
              <a:ext cx="164" cy="27"/>
            </a:xfrm>
            <a:prstGeom prst="flowChartProcess">
              <a:avLst/>
            </a:prstGeom>
            <a:noFill/>
            <a:ln w="9525" algn="ctr">
              <a:solidFill>
                <a:srgbClr val="969696"/>
              </a:solidFill>
              <a:miter lim="800000"/>
              <a:headEnd/>
              <a:tailEnd/>
            </a:ln>
          </p:spPr>
          <p:txBody>
            <a:bodyPr tIns="137160" bIns="137160" anchor="ctr">
              <a:spAutoFit/>
            </a:bodyPr>
            <a:lstStyle/>
            <a:p>
              <a:endParaRPr lang="de-DE"/>
            </a:p>
          </p:txBody>
        </p:sp>
        <p:cxnSp>
          <p:nvCxnSpPr>
            <p:cNvPr id="26" name="AutoShape 100"/>
            <p:cNvCxnSpPr>
              <a:cxnSpLocks noChangeShapeType="1"/>
              <a:stCxn id="22" idx="2"/>
              <a:endCxn id="23" idx="0"/>
            </p:cNvCxnSpPr>
            <p:nvPr/>
          </p:nvCxnSpPr>
          <p:spPr bwMode="gray">
            <a:xfrm rot="16200000" flipH="1">
              <a:off x="1911" y="1078"/>
              <a:ext cx="35" cy="1"/>
            </a:xfrm>
            <a:prstGeom prst="bentConnector3">
              <a:avLst>
                <a:gd name="adj1" fmla="val 48569"/>
              </a:avLst>
            </a:prstGeom>
            <a:noFill/>
            <a:ln w="0">
              <a:solidFill>
                <a:schemeClr val="hlink"/>
              </a:solidFill>
              <a:miter lim="800000"/>
              <a:headEnd/>
              <a:tailEnd/>
            </a:ln>
          </p:spPr>
        </p:cxnSp>
        <p:cxnSp>
          <p:nvCxnSpPr>
            <p:cNvPr id="27" name="AutoShape 101"/>
            <p:cNvCxnSpPr>
              <a:cxnSpLocks noChangeShapeType="1"/>
              <a:stCxn id="23" idx="2"/>
              <a:endCxn id="25" idx="0"/>
            </p:cNvCxnSpPr>
            <p:nvPr/>
          </p:nvCxnSpPr>
          <p:spPr bwMode="gray">
            <a:xfrm>
              <a:off x="1929" y="1131"/>
              <a:ext cx="0" cy="47"/>
            </a:xfrm>
            <a:prstGeom prst="straightConnector1">
              <a:avLst/>
            </a:prstGeom>
            <a:noFill/>
            <a:ln w="0">
              <a:solidFill>
                <a:schemeClr val="hlink"/>
              </a:solidFill>
              <a:round/>
              <a:headEnd/>
              <a:tailEnd/>
            </a:ln>
          </p:spPr>
        </p:cxnSp>
        <p:cxnSp>
          <p:nvCxnSpPr>
            <p:cNvPr id="28" name="AutoShape 102"/>
            <p:cNvCxnSpPr>
              <a:cxnSpLocks noChangeShapeType="1"/>
              <a:stCxn id="23" idx="3"/>
              <a:endCxn id="24" idx="1"/>
            </p:cNvCxnSpPr>
            <p:nvPr/>
          </p:nvCxnSpPr>
          <p:spPr bwMode="gray">
            <a:xfrm>
              <a:off x="1994" y="1114"/>
              <a:ext cx="53" cy="0"/>
            </a:xfrm>
            <a:prstGeom prst="straightConnector1">
              <a:avLst/>
            </a:prstGeom>
            <a:noFill/>
            <a:ln w="0">
              <a:solidFill>
                <a:schemeClr val="hlink"/>
              </a:solidFill>
              <a:round/>
              <a:headEnd/>
              <a:tailEnd/>
            </a:ln>
          </p:spPr>
        </p:cxnSp>
        <p:sp>
          <p:nvSpPr>
            <p:cNvPr id="29" name="Line 103"/>
            <p:cNvSpPr>
              <a:spLocks noChangeShapeType="1"/>
            </p:cNvSpPr>
            <p:nvPr/>
          </p:nvSpPr>
          <p:spPr bwMode="gray">
            <a:xfrm>
              <a:off x="2110" y="1261"/>
              <a:ext cx="180" cy="181"/>
            </a:xfrm>
            <a:prstGeom prst="line">
              <a:avLst/>
            </a:prstGeom>
            <a:noFill/>
            <a:ln w="73025">
              <a:solidFill>
                <a:schemeClr val="hlink"/>
              </a:solidFill>
              <a:round/>
              <a:headEnd/>
              <a:tailEnd/>
            </a:ln>
          </p:spPr>
          <p:txBody>
            <a:bodyPr tIns="137160" bIns="137160">
              <a:spAutoFit/>
            </a:bodyPr>
            <a:lstStyle/>
            <a:p>
              <a:endParaRPr lang="de-DE"/>
            </a:p>
          </p:txBody>
        </p:sp>
        <p:sp>
          <p:nvSpPr>
            <p:cNvPr id="30" name="AutoShape 104"/>
            <p:cNvSpPr>
              <a:spLocks noChangeArrowheads="1"/>
            </p:cNvSpPr>
            <p:nvPr/>
          </p:nvSpPr>
          <p:spPr bwMode="gray">
            <a:xfrm>
              <a:off x="1940" y="947"/>
              <a:ext cx="108" cy="30"/>
            </a:xfrm>
            <a:prstGeom prst="flowChartProcess">
              <a:avLst/>
            </a:prstGeom>
            <a:noFill/>
            <a:ln w="9525" algn="ctr">
              <a:solidFill>
                <a:srgbClr val="969696"/>
              </a:solidFill>
              <a:miter lim="800000"/>
              <a:headEnd/>
              <a:tailEnd/>
            </a:ln>
          </p:spPr>
          <p:txBody>
            <a:bodyPr tIns="137160" bIns="137160" anchor="ctr">
              <a:spAutoFit/>
            </a:bodyPr>
            <a:lstStyle/>
            <a:p>
              <a:endParaRPr lang="de-DE"/>
            </a:p>
          </p:txBody>
        </p:sp>
        <p:cxnSp>
          <p:nvCxnSpPr>
            <p:cNvPr id="31" name="AutoShape 105"/>
            <p:cNvCxnSpPr>
              <a:cxnSpLocks noChangeShapeType="1"/>
              <a:stCxn id="22" idx="0"/>
              <a:endCxn id="30" idx="2"/>
            </p:cNvCxnSpPr>
            <p:nvPr/>
          </p:nvCxnSpPr>
          <p:spPr bwMode="gray">
            <a:xfrm rot="-5400000">
              <a:off x="1934" y="971"/>
              <a:ext cx="54" cy="66"/>
            </a:xfrm>
            <a:prstGeom prst="bentConnector3">
              <a:avLst>
                <a:gd name="adj1" fmla="val 50000"/>
              </a:avLst>
            </a:prstGeom>
            <a:noFill/>
            <a:ln w="0">
              <a:solidFill>
                <a:schemeClr val="hlink"/>
              </a:solidFill>
              <a:miter lim="800000"/>
              <a:headEnd/>
              <a:tailEnd/>
            </a:ln>
          </p:spPr>
        </p:cxnSp>
      </p:grpSp>
      <p:grpSp>
        <p:nvGrpSpPr>
          <p:cNvPr id="32" name="Group 53"/>
          <p:cNvGrpSpPr>
            <a:grpSpLocks/>
          </p:cNvGrpSpPr>
          <p:nvPr/>
        </p:nvGrpSpPr>
        <p:grpSpPr bwMode="auto">
          <a:xfrm>
            <a:off x="131763" y="2685521"/>
            <a:ext cx="1060450" cy="1157287"/>
            <a:chOff x="2024244" y="1480008"/>
            <a:chExt cx="734070" cy="801279"/>
          </a:xfrm>
        </p:grpSpPr>
        <p:pic>
          <p:nvPicPr>
            <p:cNvPr id="33" name="Picture 112" descr="\\Eric-pauls-power-mac-g5.local\desktop\Graphic Tank\oaofnad.tif"/>
            <p:cNvPicPr>
              <a:picLocks noChangeAspect="1" noChangeArrowheads="1"/>
            </p:cNvPicPr>
            <p:nvPr/>
          </p:nvPicPr>
          <p:blipFill>
            <a:blip r:embed="rId5" cstate="screen"/>
            <a:srcRect/>
            <a:stretch>
              <a:fillRect/>
            </a:stretch>
          </p:blipFill>
          <p:spPr bwMode="auto">
            <a:xfrm>
              <a:off x="2378746" y="1480008"/>
              <a:ext cx="379568" cy="554204"/>
            </a:xfrm>
            <a:prstGeom prst="rect">
              <a:avLst/>
            </a:prstGeom>
            <a:noFill/>
            <a:ln w="9525">
              <a:noFill/>
              <a:miter lim="800000"/>
              <a:headEnd/>
              <a:tailEnd/>
            </a:ln>
          </p:spPr>
        </p:pic>
        <p:pic>
          <p:nvPicPr>
            <p:cNvPr id="34" name="Picture 49" descr="\\Eric-pauls-power-mac-g5.local\desktop\Graphic Tank\shouldle.tif"/>
            <p:cNvPicPr>
              <a:picLocks noChangeAspect="1" noChangeArrowheads="1"/>
            </p:cNvPicPr>
            <p:nvPr/>
          </p:nvPicPr>
          <p:blipFill>
            <a:blip r:embed="rId6" cstate="screen"/>
            <a:srcRect/>
            <a:stretch>
              <a:fillRect/>
            </a:stretch>
          </p:blipFill>
          <p:spPr bwMode="auto">
            <a:xfrm>
              <a:off x="2024244" y="1614962"/>
              <a:ext cx="508214" cy="666325"/>
            </a:xfrm>
            <a:prstGeom prst="rect">
              <a:avLst/>
            </a:prstGeom>
            <a:noFill/>
            <a:ln w="9525">
              <a:noFill/>
              <a:miter lim="800000"/>
              <a:headEnd/>
              <a:tailEnd/>
            </a:ln>
          </p:spPr>
        </p:pic>
      </p:grpSp>
      <p:pic>
        <p:nvPicPr>
          <p:cNvPr id="35" name="Picture 30" descr="training"/>
          <p:cNvPicPr>
            <a:picLocks noChangeAspect="1" noChangeArrowheads="1"/>
          </p:cNvPicPr>
          <p:nvPr/>
        </p:nvPicPr>
        <p:blipFill>
          <a:blip r:embed="rId7" cstate="screen"/>
          <a:srcRect/>
          <a:stretch>
            <a:fillRect/>
          </a:stretch>
        </p:blipFill>
        <p:spPr bwMode="auto">
          <a:xfrm>
            <a:off x="360363" y="4215341"/>
            <a:ext cx="817562" cy="663575"/>
          </a:xfrm>
          <a:prstGeom prst="rect">
            <a:avLst/>
          </a:prstGeom>
          <a:noFill/>
          <a:ln w="9525">
            <a:noFill/>
            <a:miter lim="800000"/>
            <a:headEnd/>
            <a:tailEnd/>
          </a:ln>
        </p:spPr>
      </p:pic>
      <p:sp>
        <p:nvSpPr>
          <p:cNvPr id="36" name="Isosceles Triangle 35"/>
          <p:cNvSpPr/>
          <p:nvPr/>
        </p:nvSpPr>
        <p:spPr bwMode="gray">
          <a:xfrm rot="5400000">
            <a:off x="2084099" y="3421300"/>
            <a:ext cx="4828206" cy="700232"/>
          </a:xfrm>
          <a:prstGeom prst="triangle">
            <a:avLst/>
          </a:prstGeom>
          <a:gradFill>
            <a:gsLst>
              <a:gs pos="14000">
                <a:schemeClr val="accent3"/>
              </a:gs>
              <a:gs pos="100000">
                <a:schemeClr val="accent4">
                  <a:lumMod val="60000"/>
                  <a:lumOff val="40000"/>
                </a:schemeClr>
              </a:gs>
            </a:gsLst>
            <a:lin ang="16200000" scaled="0"/>
          </a:gradFill>
          <a:ln w="6350" algn="ctr">
            <a:noFill/>
            <a:miter lim="800000"/>
            <a:headEnd/>
            <a:tailEnd/>
          </a:ln>
          <a:scene3d>
            <a:camera prst="orthographicFront"/>
            <a:lightRig rig="threePt" dir="t"/>
          </a:scene3d>
          <a:sp3d>
            <a:bevelT w="127000" h="19050"/>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666666"/>
                </a:solidFill>
              </a:rPr>
              <a:t>Интегрированная объектная модель</a:t>
            </a:r>
            <a:endParaRPr lang="en-US" dirty="0"/>
          </a:p>
        </p:txBody>
      </p:sp>
      <p:sp>
        <p:nvSpPr>
          <p:cNvPr id="3" name="AutoShape 6"/>
          <p:cNvSpPr>
            <a:spLocks noChangeArrowheads="1"/>
          </p:cNvSpPr>
          <p:nvPr/>
        </p:nvSpPr>
        <p:spPr bwMode="gray">
          <a:xfrm>
            <a:off x="290188" y="1162893"/>
            <a:ext cx="8513348" cy="717503"/>
          </a:xfrm>
          <a:prstGeom prst="roundRect">
            <a:avLst>
              <a:gd name="adj" fmla="val 16667"/>
            </a:avLst>
          </a:prstGeom>
          <a:solidFill>
            <a:schemeClr val="bg1">
              <a:lumMod val="95000"/>
            </a:schemeClr>
          </a:solidFill>
          <a:ln w="12700" algn="ctr">
            <a:solidFill>
              <a:schemeClr val="bg2"/>
            </a:solidFill>
            <a:round/>
            <a:headEnd/>
            <a:tailEnd/>
          </a:ln>
          <a:scene3d>
            <a:camera prst="perspectiveRelaxedModerately"/>
            <a:lightRig rig="threePt" dir="t"/>
          </a:scene3d>
          <a:sp3d>
            <a:bevelT prst="convex"/>
          </a:sp3d>
        </p:spPr>
        <p:txBody>
          <a:bodyPr wrap="square" lIns="90000" tIns="46800" rIns="90000" bIns="46800">
            <a:spAutoFit/>
          </a:bodyPr>
          <a:lstStyle/>
          <a:p>
            <a:pPr algn="ctr">
              <a:buClr>
                <a:schemeClr val="tx1"/>
              </a:buClr>
            </a:pPr>
            <a:r>
              <a:rPr lang="en-US" dirty="0" smtClean="0"/>
              <a:t> </a:t>
            </a:r>
            <a:r>
              <a:rPr lang="ru-RU" dirty="0" smtClean="0"/>
              <a:t>Готовые к использованию модели данных для операционных и финансовых основных данных</a:t>
            </a:r>
            <a:endParaRPr lang="en-US" dirty="0" smtClean="0"/>
          </a:p>
        </p:txBody>
      </p:sp>
      <p:sp>
        <p:nvSpPr>
          <p:cNvPr id="4" name="AutoShape 3"/>
          <p:cNvSpPr>
            <a:spLocks noChangeArrowheads="1"/>
          </p:cNvSpPr>
          <p:nvPr/>
        </p:nvSpPr>
        <p:spPr bwMode="gray">
          <a:xfrm>
            <a:off x="3297692" y="2208173"/>
            <a:ext cx="2733472" cy="4311971"/>
          </a:xfrm>
          <a:prstGeom prst="roundRect">
            <a:avLst>
              <a:gd name="adj" fmla="val 4454"/>
            </a:avLst>
          </a:prstGeom>
          <a:gradFill rotWithShape="1">
            <a:gsLst>
              <a:gs pos="0">
                <a:srgbClr val="FFFFFF">
                  <a:alpha val="62000"/>
                </a:srgbClr>
              </a:gs>
              <a:gs pos="100000">
                <a:srgbClr val="F7F7F7"/>
              </a:gs>
            </a:gsLst>
            <a:lin ang="2700000" scaled="1"/>
          </a:gradFill>
          <a:ln w="9525" algn="ctr">
            <a:solidFill>
              <a:schemeClr val="bg2"/>
            </a:solidFill>
            <a:prstDash val="dash"/>
            <a:round/>
            <a:headEnd/>
            <a:tailEnd/>
          </a:ln>
        </p:spPr>
        <p:txBody>
          <a:bodyPr tIns="137160" bIns="137160" anchor="t">
            <a:noAutofit/>
          </a:bodyPr>
          <a:lstStyle/>
          <a:p>
            <a:pPr algn="ctr"/>
            <a:endParaRPr lang="en-US" sz="2000" b="1" dirty="0"/>
          </a:p>
        </p:txBody>
      </p:sp>
      <p:sp>
        <p:nvSpPr>
          <p:cNvPr id="5" name="Text Box 98"/>
          <p:cNvSpPr txBox="1">
            <a:spLocks noChangeArrowheads="1"/>
          </p:cNvSpPr>
          <p:nvPr/>
        </p:nvSpPr>
        <p:spPr bwMode="gray">
          <a:xfrm>
            <a:off x="3539773" y="5155654"/>
            <a:ext cx="2287092" cy="1364490"/>
          </a:xfrm>
          <a:prstGeom prst="rect">
            <a:avLst/>
          </a:prstGeom>
          <a:solidFill>
            <a:schemeClr val="bg2">
              <a:alpha val="81175"/>
            </a:schemeClr>
          </a:solidFill>
          <a:ln w="9525" algn="ctr">
            <a:noFill/>
            <a:miter lim="800000"/>
            <a:headEnd/>
            <a:tailEnd/>
          </a:ln>
        </p:spPr>
        <p:txBody>
          <a:bodyPr vert="vert270" wrap="square" lIns="90000" tIns="46800" rIns="90000" bIns="46800">
            <a:noAutofit/>
          </a:bodyPr>
          <a:lstStyle/>
          <a:p>
            <a:pPr algn="ctr">
              <a:spcBef>
                <a:spcPct val="50000"/>
              </a:spcBef>
            </a:pPr>
            <a:r>
              <a:rPr lang="ru-RU" sz="1200" b="1" dirty="0" smtClean="0"/>
              <a:t>Классификация</a:t>
            </a:r>
            <a:endParaRPr lang="en-US" sz="1200" b="1" dirty="0"/>
          </a:p>
        </p:txBody>
      </p:sp>
      <p:sp>
        <p:nvSpPr>
          <p:cNvPr id="6" name="Text Box 98"/>
          <p:cNvSpPr txBox="1">
            <a:spLocks noChangeArrowheads="1"/>
          </p:cNvSpPr>
          <p:nvPr/>
        </p:nvSpPr>
        <p:spPr bwMode="gray">
          <a:xfrm>
            <a:off x="3533287" y="2282754"/>
            <a:ext cx="2303303" cy="2814529"/>
          </a:xfrm>
          <a:prstGeom prst="rect">
            <a:avLst/>
          </a:prstGeom>
          <a:solidFill>
            <a:schemeClr val="bg2">
              <a:alpha val="81175"/>
            </a:schemeClr>
          </a:solidFill>
          <a:ln w="9525" algn="ctr">
            <a:noFill/>
            <a:miter lim="800000"/>
            <a:headEnd/>
            <a:tailEnd/>
          </a:ln>
        </p:spPr>
        <p:txBody>
          <a:bodyPr vert="vert270" wrap="square" lIns="90000" tIns="46800" rIns="90000" bIns="46800">
            <a:noAutofit/>
          </a:bodyPr>
          <a:lstStyle/>
          <a:p>
            <a:pPr algn="ctr">
              <a:spcBef>
                <a:spcPct val="50000"/>
              </a:spcBef>
            </a:pPr>
            <a:r>
              <a:rPr lang="ru-RU" sz="1200" b="1" dirty="0" err="1" smtClean="0"/>
              <a:t>Осн</a:t>
            </a:r>
            <a:r>
              <a:rPr lang="ru-RU" sz="1200" b="1" dirty="0" smtClean="0"/>
              <a:t> данные</a:t>
            </a:r>
            <a:endParaRPr lang="en-US" sz="1200" b="1" dirty="0"/>
          </a:p>
        </p:txBody>
      </p:sp>
      <p:sp>
        <p:nvSpPr>
          <p:cNvPr id="7" name="AutoShape 3"/>
          <p:cNvSpPr>
            <a:spLocks noChangeArrowheads="1"/>
          </p:cNvSpPr>
          <p:nvPr/>
        </p:nvSpPr>
        <p:spPr bwMode="gray">
          <a:xfrm>
            <a:off x="6313252" y="2233523"/>
            <a:ext cx="2519463" cy="4284020"/>
          </a:xfrm>
          <a:prstGeom prst="roundRect">
            <a:avLst>
              <a:gd name="adj" fmla="val 4454"/>
            </a:avLst>
          </a:prstGeom>
          <a:gradFill rotWithShape="1">
            <a:gsLst>
              <a:gs pos="0">
                <a:srgbClr val="FFFFFF">
                  <a:alpha val="62000"/>
                </a:srgbClr>
              </a:gs>
              <a:gs pos="100000">
                <a:srgbClr val="F7F7F7"/>
              </a:gs>
            </a:gsLst>
            <a:lin ang="2700000" scaled="1"/>
          </a:gradFill>
          <a:ln w="9525" algn="ctr">
            <a:solidFill>
              <a:schemeClr val="bg2"/>
            </a:solidFill>
            <a:prstDash val="dash"/>
            <a:round/>
            <a:headEnd/>
            <a:tailEnd/>
          </a:ln>
        </p:spPr>
        <p:txBody>
          <a:bodyPr tIns="137160" bIns="137160" anchor="ctr">
            <a:noAutofit/>
          </a:bodyPr>
          <a:lstStyle/>
          <a:p>
            <a:endParaRPr lang="en-US"/>
          </a:p>
        </p:txBody>
      </p:sp>
      <p:sp>
        <p:nvSpPr>
          <p:cNvPr id="8" name="Text Box 98"/>
          <p:cNvSpPr txBox="1">
            <a:spLocks noChangeArrowheads="1"/>
          </p:cNvSpPr>
          <p:nvPr/>
        </p:nvSpPr>
        <p:spPr bwMode="gray">
          <a:xfrm>
            <a:off x="6441864" y="2399508"/>
            <a:ext cx="2322759" cy="1645718"/>
          </a:xfrm>
          <a:prstGeom prst="rect">
            <a:avLst/>
          </a:prstGeom>
          <a:solidFill>
            <a:schemeClr val="bg2">
              <a:alpha val="81175"/>
            </a:schemeClr>
          </a:solidFill>
          <a:ln w="9525" algn="ctr">
            <a:noFill/>
            <a:miter lim="800000"/>
            <a:headEnd/>
            <a:tailEnd/>
          </a:ln>
        </p:spPr>
        <p:txBody>
          <a:bodyPr vert="horz" wrap="square" lIns="90000" tIns="46800" rIns="90000" bIns="46800">
            <a:noAutofit/>
          </a:bodyPr>
          <a:lstStyle/>
          <a:p>
            <a:pPr algn="ctr">
              <a:spcBef>
                <a:spcPct val="50000"/>
              </a:spcBef>
            </a:pPr>
            <a:r>
              <a:rPr lang="ru-RU" sz="1200" b="1" dirty="0" smtClean="0"/>
              <a:t>Атрибуты бизнес партнера</a:t>
            </a:r>
            <a:endParaRPr lang="en-US" sz="1200" b="1" dirty="0"/>
          </a:p>
        </p:txBody>
      </p:sp>
      <p:sp>
        <p:nvSpPr>
          <p:cNvPr id="9" name="AutoShape 5"/>
          <p:cNvSpPr>
            <a:spLocks noChangeArrowheads="1"/>
          </p:cNvSpPr>
          <p:nvPr/>
        </p:nvSpPr>
        <p:spPr bwMode="gray">
          <a:xfrm rot="5400000">
            <a:off x="4434993" y="799355"/>
            <a:ext cx="539999" cy="2568021"/>
          </a:xfrm>
          <a:prstGeom prst="homePlate">
            <a:avLst>
              <a:gd name="adj" fmla="val 41606"/>
            </a:avLst>
          </a:prstGeom>
          <a:solidFill>
            <a:srgbClr val="F0AB00"/>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10800000" vert="eaVert" lIns="72000" tIns="46800" rIns="72000" bIns="46800" anchor="ctr"/>
          <a:lstStyle/>
          <a:p>
            <a:pPr algn="ctr">
              <a:buClr>
                <a:srgbClr val="F0AB00"/>
              </a:buClr>
              <a:buFontTx/>
              <a:buNone/>
            </a:pPr>
            <a:r>
              <a:rPr lang="ru-RU" sz="1600" b="1" dirty="0" smtClean="0"/>
              <a:t>Материалы</a:t>
            </a:r>
            <a:endParaRPr lang="en-US" sz="1600" b="1" dirty="0"/>
          </a:p>
        </p:txBody>
      </p:sp>
      <p:sp>
        <p:nvSpPr>
          <p:cNvPr id="10" name="AutoShape 22"/>
          <p:cNvSpPr>
            <a:spLocks noChangeArrowheads="1"/>
          </p:cNvSpPr>
          <p:nvPr/>
        </p:nvSpPr>
        <p:spPr bwMode="gray">
          <a:xfrm>
            <a:off x="3913751" y="5228305"/>
            <a:ext cx="1783427" cy="464063"/>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Классификация</a:t>
            </a:r>
            <a:endParaRPr lang="en-US" sz="1200" b="1" dirty="0">
              <a:solidFill>
                <a:schemeClr val="bg1"/>
              </a:solidFill>
            </a:endParaRPr>
          </a:p>
        </p:txBody>
      </p:sp>
      <p:sp>
        <p:nvSpPr>
          <p:cNvPr id="11" name="AutoShape 22"/>
          <p:cNvSpPr>
            <a:spLocks noChangeArrowheads="1"/>
          </p:cNvSpPr>
          <p:nvPr/>
        </p:nvSpPr>
        <p:spPr bwMode="gray">
          <a:xfrm>
            <a:off x="3913751" y="5842117"/>
            <a:ext cx="1783427" cy="464063"/>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Признаки</a:t>
            </a:r>
            <a:endParaRPr lang="en-US" sz="1200" b="1" dirty="0" smtClean="0">
              <a:solidFill>
                <a:schemeClr val="bg1"/>
              </a:solidFill>
            </a:endParaRPr>
          </a:p>
        </p:txBody>
      </p:sp>
      <p:sp>
        <p:nvSpPr>
          <p:cNvPr id="12" name="AutoShape 22"/>
          <p:cNvSpPr>
            <a:spLocks noChangeArrowheads="1"/>
          </p:cNvSpPr>
          <p:nvPr/>
        </p:nvSpPr>
        <p:spPr bwMode="gray">
          <a:xfrm>
            <a:off x="3913751" y="2461120"/>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err="1" smtClean="0">
                <a:solidFill>
                  <a:schemeClr val="bg1"/>
                </a:solidFill>
              </a:rPr>
              <a:t>Осн</a:t>
            </a:r>
            <a:r>
              <a:rPr lang="ru-RU" sz="1200" b="1" dirty="0" smtClean="0">
                <a:solidFill>
                  <a:schemeClr val="bg1"/>
                </a:solidFill>
              </a:rPr>
              <a:t>. данные</a:t>
            </a:r>
            <a:endParaRPr lang="en-US" sz="1200" b="1" dirty="0">
              <a:solidFill>
                <a:schemeClr val="bg1"/>
              </a:solidFill>
            </a:endParaRPr>
          </a:p>
        </p:txBody>
      </p:sp>
      <p:sp>
        <p:nvSpPr>
          <p:cNvPr id="13" name="AutoShape 22"/>
          <p:cNvSpPr>
            <a:spLocks noChangeArrowheads="1"/>
          </p:cNvSpPr>
          <p:nvPr/>
        </p:nvSpPr>
        <p:spPr bwMode="gray">
          <a:xfrm>
            <a:off x="3913751" y="2899829"/>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Описание</a:t>
            </a:r>
            <a:endParaRPr lang="en-US" sz="1200" b="1" dirty="0">
              <a:solidFill>
                <a:schemeClr val="bg1"/>
              </a:solidFill>
            </a:endParaRPr>
          </a:p>
        </p:txBody>
      </p:sp>
      <p:sp>
        <p:nvSpPr>
          <p:cNvPr id="14" name="AutoShape 22"/>
          <p:cNvSpPr>
            <a:spLocks noChangeArrowheads="1"/>
          </p:cNvSpPr>
          <p:nvPr/>
        </p:nvSpPr>
        <p:spPr bwMode="gray">
          <a:xfrm>
            <a:off x="3913751" y="3328810"/>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Единица измерения</a:t>
            </a:r>
            <a:endParaRPr lang="en-US" sz="1200" b="1" dirty="0">
              <a:solidFill>
                <a:schemeClr val="bg1"/>
              </a:solidFill>
            </a:endParaRPr>
          </a:p>
        </p:txBody>
      </p:sp>
      <p:sp>
        <p:nvSpPr>
          <p:cNvPr id="15" name="AutoShape 22"/>
          <p:cNvSpPr>
            <a:spLocks noChangeArrowheads="1"/>
          </p:cNvSpPr>
          <p:nvPr/>
        </p:nvSpPr>
        <p:spPr bwMode="gray">
          <a:xfrm>
            <a:off x="3913751" y="3757791"/>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en-US" sz="1200" b="1" dirty="0" smtClean="0">
                <a:solidFill>
                  <a:schemeClr val="bg1"/>
                </a:solidFill>
              </a:rPr>
              <a:t>EAN/UPC</a:t>
            </a:r>
            <a:endParaRPr lang="en-US" sz="1200" b="1" dirty="0">
              <a:solidFill>
                <a:schemeClr val="bg1"/>
              </a:solidFill>
            </a:endParaRPr>
          </a:p>
        </p:txBody>
      </p:sp>
      <p:sp>
        <p:nvSpPr>
          <p:cNvPr id="16" name="AutoShape 22"/>
          <p:cNvSpPr>
            <a:spLocks noChangeArrowheads="1"/>
          </p:cNvSpPr>
          <p:nvPr/>
        </p:nvSpPr>
        <p:spPr bwMode="gray">
          <a:xfrm>
            <a:off x="3913751" y="4186772"/>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err="1" smtClean="0">
                <a:solidFill>
                  <a:schemeClr val="bg1"/>
                </a:solidFill>
              </a:rPr>
              <a:t>Осн</a:t>
            </a:r>
            <a:r>
              <a:rPr lang="ru-RU" sz="1200" b="1" dirty="0" smtClean="0">
                <a:solidFill>
                  <a:schemeClr val="bg1"/>
                </a:solidFill>
              </a:rPr>
              <a:t> текст</a:t>
            </a:r>
            <a:endParaRPr lang="en-US" sz="1200" b="1" dirty="0">
              <a:solidFill>
                <a:schemeClr val="bg1"/>
              </a:solidFill>
            </a:endParaRPr>
          </a:p>
        </p:txBody>
      </p:sp>
      <p:sp>
        <p:nvSpPr>
          <p:cNvPr id="17" name="AutoShape 22"/>
          <p:cNvSpPr>
            <a:spLocks noChangeArrowheads="1"/>
          </p:cNvSpPr>
          <p:nvPr/>
        </p:nvSpPr>
        <p:spPr bwMode="gray">
          <a:xfrm>
            <a:off x="3913751" y="4625481"/>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err="1" smtClean="0">
                <a:solidFill>
                  <a:schemeClr val="bg1"/>
                </a:solidFill>
              </a:rPr>
              <a:t>Внутр</a:t>
            </a:r>
            <a:r>
              <a:rPr lang="ru-RU" sz="1200" b="1" dirty="0" smtClean="0">
                <a:solidFill>
                  <a:schemeClr val="bg1"/>
                </a:solidFill>
              </a:rPr>
              <a:t>. комментарии</a:t>
            </a:r>
            <a:endParaRPr lang="en-US" sz="1200" b="1" dirty="0">
              <a:solidFill>
                <a:schemeClr val="bg1"/>
              </a:solidFill>
            </a:endParaRPr>
          </a:p>
        </p:txBody>
      </p:sp>
      <p:sp>
        <p:nvSpPr>
          <p:cNvPr id="18" name="Text Box 98"/>
          <p:cNvSpPr txBox="1">
            <a:spLocks noChangeArrowheads="1"/>
          </p:cNvSpPr>
          <p:nvPr/>
        </p:nvSpPr>
        <p:spPr bwMode="gray">
          <a:xfrm>
            <a:off x="6454518" y="4164496"/>
            <a:ext cx="2256817" cy="1550504"/>
          </a:xfrm>
          <a:prstGeom prst="rect">
            <a:avLst/>
          </a:prstGeom>
          <a:solidFill>
            <a:schemeClr val="bg2">
              <a:alpha val="81175"/>
            </a:schemeClr>
          </a:solidFill>
          <a:ln w="9525" algn="ctr">
            <a:noFill/>
            <a:miter lim="800000"/>
            <a:headEnd/>
            <a:tailEnd/>
          </a:ln>
        </p:spPr>
        <p:txBody>
          <a:bodyPr vert="vert270" wrap="square" lIns="90000" tIns="46800" rIns="90000" bIns="46800">
            <a:noAutofit/>
          </a:bodyPr>
          <a:lstStyle/>
          <a:p>
            <a:pPr algn="ctr">
              <a:spcBef>
                <a:spcPct val="50000"/>
              </a:spcBef>
            </a:pPr>
            <a:r>
              <a:rPr lang="ru-RU" sz="1200" b="1" dirty="0" smtClean="0"/>
              <a:t>Атрибуты поставщика</a:t>
            </a:r>
          </a:p>
          <a:p>
            <a:pPr algn="ctr">
              <a:spcBef>
                <a:spcPct val="50000"/>
              </a:spcBef>
            </a:pPr>
            <a:endParaRPr lang="en-US" sz="1200" b="1" dirty="0"/>
          </a:p>
        </p:txBody>
      </p:sp>
      <p:grpSp>
        <p:nvGrpSpPr>
          <p:cNvPr id="19" name="Group 47"/>
          <p:cNvGrpSpPr/>
          <p:nvPr/>
        </p:nvGrpSpPr>
        <p:grpSpPr>
          <a:xfrm>
            <a:off x="6489536" y="2739231"/>
            <a:ext cx="1006475" cy="319087"/>
            <a:chOff x="3678238" y="1268413"/>
            <a:chExt cx="1006475" cy="319087"/>
          </a:xfrm>
        </p:grpSpPr>
        <p:sp>
          <p:nvSpPr>
            <p:cNvPr id="20" name="Freeform 4"/>
            <p:cNvSpPr>
              <a:spLocks/>
            </p:cNvSpPr>
            <p:nvPr/>
          </p:nvSpPr>
          <p:spPr bwMode="auto">
            <a:xfrm>
              <a:off x="3721100" y="1276350"/>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21" name="AutoShape 14"/>
            <p:cNvSpPr>
              <a:spLocks noChangeArrowheads="1"/>
            </p:cNvSpPr>
            <p:nvPr/>
          </p:nvSpPr>
          <p:spPr bwMode="gray">
            <a:xfrm>
              <a:off x="3678238" y="1268413"/>
              <a:ext cx="1006475" cy="319087"/>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22" name="Freeform 15"/>
            <p:cNvSpPr>
              <a:spLocks/>
            </p:cNvSpPr>
            <p:nvPr/>
          </p:nvSpPr>
          <p:spPr bwMode="auto">
            <a:xfrm>
              <a:off x="3684588" y="1274763"/>
              <a:ext cx="434975" cy="274637"/>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23" name="Text Box 16"/>
            <p:cNvSpPr txBox="1">
              <a:spLocks noChangeArrowheads="1"/>
            </p:cNvSpPr>
            <p:nvPr/>
          </p:nvSpPr>
          <p:spPr bwMode="gray">
            <a:xfrm>
              <a:off x="3802063" y="1289050"/>
              <a:ext cx="792162" cy="248402"/>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smtClean="0">
                  <a:solidFill>
                    <a:schemeClr val="bg1"/>
                  </a:solidFill>
                </a:rPr>
                <a:t>Роли</a:t>
              </a:r>
              <a:endParaRPr lang="en-US" sz="1000" b="1" dirty="0">
                <a:solidFill>
                  <a:schemeClr val="bg1"/>
                </a:solidFill>
              </a:endParaRPr>
            </a:p>
          </p:txBody>
        </p:sp>
      </p:grpSp>
      <p:grpSp>
        <p:nvGrpSpPr>
          <p:cNvPr id="24" name="Group 52"/>
          <p:cNvGrpSpPr/>
          <p:nvPr/>
        </p:nvGrpSpPr>
        <p:grpSpPr>
          <a:xfrm>
            <a:off x="6506998" y="3129683"/>
            <a:ext cx="1006475" cy="422928"/>
            <a:chOff x="3695700" y="1814513"/>
            <a:chExt cx="1006475" cy="422928"/>
          </a:xfrm>
        </p:grpSpPr>
        <p:sp>
          <p:nvSpPr>
            <p:cNvPr id="25" name="Freeform 21"/>
            <p:cNvSpPr>
              <a:spLocks/>
            </p:cNvSpPr>
            <p:nvPr/>
          </p:nvSpPr>
          <p:spPr bwMode="auto">
            <a:xfrm>
              <a:off x="3738563" y="1822450"/>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26" name="AutoShape 22"/>
            <p:cNvSpPr>
              <a:spLocks noChangeArrowheads="1"/>
            </p:cNvSpPr>
            <p:nvPr/>
          </p:nvSpPr>
          <p:spPr bwMode="gray">
            <a:xfrm>
              <a:off x="3695700" y="1814513"/>
              <a:ext cx="1006475" cy="319087"/>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27" name="Freeform 23"/>
            <p:cNvSpPr>
              <a:spLocks/>
            </p:cNvSpPr>
            <p:nvPr/>
          </p:nvSpPr>
          <p:spPr bwMode="auto">
            <a:xfrm>
              <a:off x="3702050" y="1820863"/>
              <a:ext cx="434975" cy="274637"/>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28" name="Text Box 24"/>
            <p:cNvSpPr txBox="1">
              <a:spLocks noChangeArrowheads="1"/>
            </p:cNvSpPr>
            <p:nvPr/>
          </p:nvSpPr>
          <p:spPr bwMode="gray">
            <a:xfrm>
              <a:off x="3733800" y="1835150"/>
              <a:ext cx="950913" cy="402291"/>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smtClean="0">
                  <a:solidFill>
                    <a:schemeClr val="bg1"/>
                  </a:solidFill>
                </a:rPr>
                <a:t>Центр. данные</a:t>
              </a:r>
              <a:endParaRPr lang="en-US" sz="1000" b="1" dirty="0">
                <a:solidFill>
                  <a:schemeClr val="bg1"/>
                </a:solidFill>
              </a:endParaRPr>
            </a:p>
          </p:txBody>
        </p:sp>
      </p:grpSp>
      <p:grpSp>
        <p:nvGrpSpPr>
          <p:cNvPr id="29" name="Group 57"/>
          <p:cNvGrpSpPr/>
          <p:nvPr/>
        </p:nvGrpSpPr>
        <p:grpSpPr>
          <a:xfrm>
            <a:off x="6506998" y="3572725"/>
            <a:ext cx="1006475" cy="422929"/>
            <a:chOff x="3695700" y="2403475"/>
            <a:chExt cx="1006475" cy="422929"/>
          </a:xfrm>
        </p:grpSpPr>
        <p:sp>
          <p:nvSpPr>
            <p:cNvPr id="30" name="Freeform 25"/>
            <p:cNvSpPr>
              <a:spLocks/>
            </p:cNvSpPr>
            <p:nvPr/>
          </p:nvSpPr>
          <p:spPr bwMode="auto">
            <a:xfrm>
              <a:off x="3738563" y="2411413"/>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31" name="AutoShape 26"/>
            <p:cNvSpPr>
              <a:spLocks noChangeArrowheads="1"/>
            </p:cNvSpPr>
            <p:nvPr/>
          </p:nvSpPr>
          <p:spPr bwMode="gray">
            <a:xfrm>
              <a:off x="3695700" y="2403475"/>
              <a:ext cx="1006475" cy="319088"/>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32" name="Freeform 27"/>
            <p:cNvSpPr>
              <a:spLocks/>
            </p:cNvSpPr>
            <p:nvPr/>
          </p:nvSpPr>
          <p:spPr bwMode="auto">
            <a:xfrm>
              <a:off x="3702050" y="2409825"/>
              <a:ext cx="434975" cy="274638"/>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33" name="Text Box 28"/>
            <p:cNvSpPr txBox="1">
              <a:spLocks noChangeArrowheads="1"/>
            </p:cNvSpPr>
            <p:nvPr/>
          </p:nvSpPr>
          <p:spPr bwMode="gray">
            <a:xfrm>
              <a:off x="3695700" y="2424113"/>
              <a:ext cx="950913" cy="402291"/>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smtClean="0">
                  <a:solidFill>
                    <a:schemeClr val="bg1"/>
                  </a:solidFill>
                </a:rPr>
                <a:t>Банк. </a:t>
              </a:r>
              <a:r>
                <a:rPr lang="ru-RU" sz="1000" b="1" dirty="0" err="1" smtClean="0">
                  <a:solidFill>
                    <a:schemeClr val="bg1"/>
                  </a:solidFill>
                </a:rPr>
                <a:t>Информ</a:t>
              </a:r>
              <a:r>
                <a:rPr lang="ru-RU" sz="1000" b="1" dirty="0" smtClean="0">
                  <a:solidFill>
                    <a:schemeClr val="bg1"/>
                  </a:solidFill>
                </a:rPr>
                <a:t>.</a:t>
              </a:r>
              <a:endParaRPr lang="en-US" sz="1000" b="1" dirty="0">
                <a:solidFill>
                  <a:schemeClr val="bg1"/>
                </a:solidFill>
              </a:endParaRPr>
            </a:p>
          </p:txBody>
        </p:sp>
      </p:grpSp>
      <p:grpSp>
        <p:nvGrpSpPr>
          <p:cNvPr id="34" name="Group 62"/>
          <p:cNvGrpSpPr/>
          <p:nvPr/>
        </p:nvGrpSpPr>
        <p:grpSpPr>
          <a:xfrm>
            <a:off x="7520128" y="2740635"/>
            <a:ext cx="1244600" cy="319087"/>
            <a:chOff x="3551238" y="3030538"/>
            <a:chExt cx="1244600" cy="319087"/>
          </a:xfrm>
        </p:grpSpPr>
        <p:sp>
          <p:nvSpPr>
            <p:cNvPr id="35" name="Freeform 29"/>
            <p:cNvSpPr>
              <a:spLocks/>
            </p:cNvSpPr>
            <p:nvPr/>
          </p:nvSpPr>
          <p:spPr bwMode="auto">
            <a:xfrm>
              <a:off x="3738563" y="3038475"/>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36" name="AutoShape 30"/>
            <p:cNvSpPr>
              <a:spLocks noChangeArrowheads="1"/>
            </p:cNvSpPr>
            <p:nvPr/>
          </p:nvSpPr>
          <p:spPr bwMode="gray">
            <a:xfrm>
              <a:off x="3695700" y="3030538"/>
              <a:ext cx="1006475" cy="319087"/>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37" name="Freeform 31"/>
            <p:cNvSpPr>
              <a:spLocks/>
            </p:cNvSpPr>
            <p:nvPr/>
          </p:nvSpPr>
          <p:spPr bwMode="auto">
            <a:xfrm>
              <a:off x="3702050" y="3036888"/>
              <a:ext cx="434975" cy="274637"/>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38" name="Text Box 32"/>
            <p:cNvSpPr txBox="1">
              <a:spLocks noChangeArrowheads="1"/>
            </p:cNvSpPr>
            <p:nvPr/>
          </p:nvSpPr>
          <p:spPr bwMode="gray">
            <a:xfrm>
              <a:off x="3551238" y="3060903"/>
              <a:ext cx="1244600" cy="248402"/>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smtClean="0">
                  <a:solidFill>
                    <a:schemeClr val="bg1"/>
                  </a:solidFill>
                </a:rPr>
                <a:t>Идентификация</a:t>
              </a:r>
              <a:endParaRPr lang="en-US" sz="1000" b="1" dirty="0">
                <a:solidFill>
                  <a:schemeClr val="bg1"/>
                </a:solidFill>
              </a:endParaRPr>
            </a:p>
          </p:txBody>
        </p:sp>
      </p:grpSp>
      <p:grpSp>
        <p:nvGrpSpPr>
          <p:cNvPr id="39" name="Group 67"/>
          <p:cNvGrpSpPr/>
          <p:nvPr/>
        </p:nvGrpSpPr>
        <p:grpSpPr>
          <a:xfrm>
            <a:off x="7448690" y="3149934"/>
            <a:ext cx="1389063" cy="319087"/>
            <a:chOff x="3479800" y="3605213"/>
            <a:chExt cx="1389063" cy="319087"/>
          </a:xfrm>
        </p:grpSpPr>
        <p:sp>
          <p:nvSpPr>
            <p:cNvPr id="40" name="Freeform 33"/>
            <p:cNvSpPr>
              <a:spLocks/>
            </p:cNvSpPr>
            <p:nvPr/>
          </p:nvSpPr>
          <p:spPr bwMode="auto">
            <a:xfrm>
              <a:off x="3738563" y="3613150"/>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41" name="AutoShape 34"/>
            <p:cNvSpPr>
              <a:spLocks noChangeArrowheads="1"/>
            </p:cNvSpPr>
            <p:nvPr/>
          </p:nvSpPr>
          <p:spPr bwMode="gray">
            <a:xfrm>
              <a:off x="3695700" y="3605213"/>
              <a:ext cx="1006475" cy="319087"/>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endParaRPr lang="en-US" dirty="0"/>
            </a:p>
          </p:txBody>
        </p:sp>
        <p:sp>
          <p:nvSpPr>
            <p:cNvPr id="42" name="Freeform 35"/>
            <p:cNvSpPr>
              <a:spLocks/>
            </p:cNvSpPr>
            <p:nvPr/>
          </p:nvSpPr>
          <p:spPr bwMode="auto">
            <a:xfrm>
              <a:off x="3702050" y="3611563"/>
              <a:ext cx="434975" cy="274637"/>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43" name="Text Box 36"/>
            <p:cNvSpPr txBox="1">
              <a:spLocks noChangeArrowheads="1"/>
            </p:cNvSpPr>
            <p:nvPr/>
          </p:nvSpPr>
          <p:spPr bwMode="gray">
            <a:xfrm>
              <a:off x="3479800" y="3625850"/>
              <a:ext cx="1389063" cy="248402"/>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smtClean="0">
                  <a:solidFill>
                    <a:schemeClr val="bg1"/>
                  </a:solidFill>
                </a:rPr>
                <a:t>ИНН</a:t>
              </a:r>
              <a:endParaRPr lang="en-US" sz="1000" b="1" dirty="0">
                <a:solidFill>
                  <a:schemeClr val="bg1"/>
                </a:solidFill>
              </a:endParaRPr>
            </a:p>
          </p:txBody>
        </p:sp>
      </p:grpSp>
      <p:grpSp>
        <p:nvGrpSpPr>
          <p:cNvPr id="44" name="Group 72"/>
          <p:cNvGrpSpPr/>
          <p:nvPr/>
        </p:nvGrpSpPr>
        <p:grpSpPr>
          <a:xfrm>
            <a:off x="7485203" y="3572725"/>
            <a:ext cx="1389062" cy="319088"/>
            <a:chOff x="3516313" y="4181475"/>
            <a:chExt cx="1389062" cy="319088"/>
          </a:xfrm>
        </p:grpSpPr>
        <p:sp>
          <p:nvSpPr>
            <p:cNvPr id="45" name="Freeform 37"/>
            <p:cNvSpPr>
              <a:spLocks/>
            </p:cNvSpPr>
            <p:nvPr/>
          </p:nvSpPr>
          <p:spPr bwMode="auto">
            <a:xfrm>
              <a:off x="3738563" y="4189413"/>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46" name="AutoShape 38"/>
            <p:cNvSpPr>
              <a:spLocks noChangeArrowheads="1"/>
            </p:cNvSpPr>
            <p:nvPr/>
          </p:nvSpPr>
          <p:spPr bwMode="gray">
            <a:xfrm>
              <a:off x="3695700" y="4181475"/>
              <a:ext cx="1006475" cy="319088"/>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47" name="Freeform 39"/>
            <p:cNvSpPr>
              <a:spLocks/>
            </p:cNvSpPr>
            <p:nvPr/>
          </p:nvSpPr>
          <p:spPr bwMode="auto">
            <a:xfrm>
              <a:off x="3702050" y="4187825"/>
              <a:ext cx="434975" cy="274638"/>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48" name="Text Box 41"/>
            <p:cNvSpPr txBox="1">
              <a:spLocks noChangeArrowheads="1"/>
            </p:cNvSpPr>
            <p:nvPr/>
          </p:nvSpPr>
          <p:spPr bwMode="gray">
            <a:xfrm>
              <a:off x="3516313" y="4213225"/>
              <a:ext cx="1389062" cy="248402"/>
            </a:xfrm>
            <a:prstGeom prst="rect">
              <a:avLst/>
            </a:prstGeom>
            <a:noFill/>
            <a:ln w="9525" algn="ctr">
              <a:noFill/>
              <a:miter lim="800000"/>
              <a:headEnd/>
              <a:tailEnd/>
            </a:ln>
          </p:spPr>
          <p:txBody>
            <a:bodyPr lIns="90000" tIns="46800" rIns="90000" bIns="46800">
              <a:spAutoFit/>
            </a:bodyPr>
            <a:lstStyle/>
            <a:p>
              <a:pPr algn="ctr">
                <a:spcBef>
                  <a:spcPct val="50000"/>
                </a:spcBef>
              </a:pPr>
              <a:r>
                <a:rPr lang="ru-RU" sz="1000" b="1" dirty="0" err="1" smtClean="0">
                  <a:solidFill>
                    <a:schemeClr val="bg1"/>
                  </a:solidFill>
                </a:rPr>
                <a:t>Индустр</a:t>
              </a:r>
              <a:r>
                <a:rPr lang="ru-RU" sz="1000" b="1" dirty="0" smtClean="0">
                  <a:solidFill>
                    <a:schemeClr val="bg1"/>
                  </a:solidFill>
                </a:rPr>
                <a:t>. </a:t>
              </a:r>
              <a:r>
                <a:rPr lang="ru-RU" sz="1000" b="1" dirty="0" err="1" smtClean="0">
                  <a:solidFill>
                    <a:schemeClr val="bg1"/>
                  </a:solidFill>
                </a:rPr>
                <a:t>Св-ва</a:t>
              </a:r>
              <a:endParaRPr lang="en-US" sz="1000" b="1" dirty="0">
                <a:solidFill>
                  <a:schemeClr val="bg1"/>
                </a:solidFill>
              </a:endParaRPr>
            </a:p>
          </p:txBody>
        </p:sp>
      </p:grpSp>
      <p:grpSp>
        <p:nvGrpSpPr>
          <p:cNvPr id="49" name="Group 77"/>
          <p:cNvGrpSpPr/>
          <p:nvPr/>
        </p:nvGrpSpPr>
        <p:grpSpPr>
          <a:xfrm>
            <a:off x="6589515" y="5875120"/>
            <a:ext cx="1941647" cy="494623"/>
            <a:chOff x="3680940" y="5668971"/>
            <a:chExt cx="1144587" cy="829106"/>
          </a:xfrm>
        </p:grpSpPr>
        <p:sp>
          <p:nvSpPr>
            <p:cNvPr id="50" name="Freeform 48"/>
            <p:cNvSpPr>
              <a:spLocks/>
            </p:cNvSpPr>
            <p:nvPr/>
          </p:nvSpPr>
          <p:spPr bwMode="auto">
            <a:xfrm>
              <a:off x="3723802" y="5681528"/>
              <a:ext cx="434975" cy="273050"/>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51" name="AutoShape 49"/>
            <p:cNvSpPr>
              <a:spLocks noChangeArrowheads="1"/>
            </p:cNvSpPr>
            <p:nvPr/>
          </p:nvSpPr>
          <p:spPr bwMode="gray">
            <a:xfrm>
              <a:off x="3680940" y="5673590"/>
              <a:ext cx="1144587" cy="824487"/>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endParaRPr lang="en-US"/>
            </a:p>
          </p:txBody>
        </p:sp>
        <p:sp>
          <p:nvSpPr>
            <p:cNvPr id="52" name="Freeform 50"/>
            <p:cNvSpPr>
              <a:spLocks/>
            </p:cNvSpPr>
            <p:nvPr/>
          </p:nvSpPr>
          <p:spPr bwMode="auto">
            <a:xfrm>
              <a:off x="3687290" y="5679940"/>
              <a:ext cx="434975" cy="274638"/>
            </a:xfrm>
            <a:custGeom>
              <a:avLst/>
              <a:gdLst/>
              <a:ahLst/>
              <a:cxnLst>
                <a:cxn ang="0">
                  <a:pos x="214" y="0"/>
                </a:cxn>
                <a:cxn ang="0">
                  <a:pos x="44" y="0"/>
                </a:cxn>
                <a:cxn ang="0">
                  <a:pos x="18" y="0"/>
                </a:cxn>
                <a:cxn ang="0">
                  <a:pos x="2" y="6"/>
                </a:cxn>
                <a:cxn ang="0">
                  <a:pos x="0" y="18"/>
                </a:cxn>
                <a:cxn ang="0">
                  <a:pos x="0" y="168"/>
                </a:cxn>
                <a:cxn ang="0">
                  <a:pos x="214" y="0"/>
                </a:cxn>
              </a:cxnLst>
              <a:rect l="0" t="0" r="r" b="b"/>
              <a:pathLst>
                <a:path w="214" h="168">
                  <a:moveTo>
                    <a:pt x="214" y="0"/>
                  </a:moveTo>
                  <a:lnTo>
                    <a:pt x="44" y="0"/>
                  </a:lnTo>
                  <a:lnTo>
                    <a:pt x="18" y="0"/>
                  </a:lnTo>
                  <a:lnTo>
                    <a:pt x="2" y="6"/>
                  </a:lnTo>
                  <a:lnTo>
                    <a:pt x="0" y="18"/>
                  </a:lnTo>
                  <a:lnTo>
                    <a:pt x="0" y="168"/>
                  </a:lnTo>
                  <a:lnTo>
                    <a:pt x="214" y="0"/>
                  </a:lnTo>
                  <a:close/>
                </a:path>
              </a:pathLst>
            </a:custGeom>
            <a:gradFill rotWithShape="1">
              <a:gsLst>
                <a:gs pos="0">
                  <a:schemeClr val="bg1">
                    <a:alpha val="17999"/>
                  </a:schemeClr>
                </a:gs>
                <a:gs pos="100000">
                  <a:schemeClr val="bg1">
                    <a:gamma/>
                    <a:tint val="57255"/>
                    <a:invGamma/>
                    <a:alpha val="8000"/>
                  </a:schemeClr>
                </a:gs>
              </a:gsLst>
              <a:lin ang="5400000" scaled="1"/>
            </a:gradFill>
            <a:ln w="12700" cap="flat" cmpd="sng">
              <a:noFill/>
              <a:prstDash val="solid"/>
              <a:round/>
              <a:headEnd type="none" w="med" len="med"/>
              <a:tailEnd type="none" w="med" len="med"/>
            </a:ln>
            <a:effectLst/>
          </p:spPr>
          <p:txBody>
            <a:bodyPr lIns="90000" tIns="46800" rIns="90000" bIns="46800" anchor="ctr"/>
            <a:lstStyle/>
            <a:p>
              <a:pPr>
                <a:defRPr/>
              </a:pPr>
              <a:endParaRPr lang="en-US"/>
            </a:p>
          </p:txBody>
        </p:sp>
        <p:sp>
          <p:nvSpPr>
            <p:cNvPr id="53" name="Text Box 51"/>
            <p:cNvSpPr txBox="1">
              <a:spLocks noChangeArrowheads="1"/>
            </p:cNvSpPr>
            <p:nvPr/>
          </p:nvSpPr>
          <p:spPr bwMode="gray">
            <a:xfrm>
              <a:off x="3680940" y="5668971"/>
              <a:ext cx="1144587" cy="734403"/>
            </a:xfrm>
            <a:prstGeom prst="rect">
              <a:avLst/>
            </a:prstGeom>
            <a:noFill/>
            <a:ln w="9525" algn="ctr">
              <a:noFill/>
              <a:miter lim="800000"/>
              <a:headEnd/>
              <a:tailEnd/>
            </a:ln>
          </p:spPr>
          <p:txBody>
            <a:bodyPr lIns="90000" tIns="46800" rIns="90000" bIns="46800"/>
            <a:lstStyle/>
            <a:p>
              <a:pPr algn="ctr">
                <a:spcBef>
                  <a:spcPct val="50000"/>
                </a:spcBef>
              </a:pPr>
              <a:r>
                <a:rPr lang="ru-RU" sz="1200" b="1" dirty="0" smtClean="0">
                  <a:solidFill>
                    <a:schemeClr val="bg1"/>
                  </a:solidFill>
                </a:rPr>
                <a:t>Адрес</a:t>
              </a: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a:t>
              </a:r>
              <a:r>
                <a:rPr lang="ru-RU" sz="1050" b="1" dirty="0" smtClean="0">
                  <a:solidFill>
                    <a:schemeClr val="bg1"/>
                  </a:solidFill>
                </a:rPr>
                <a:t>Тел</a:t>
              </a:r>
              <a:r>
                <a:rPr lang="en-US" sz="1050" b="1" dirty="0" smtClean="0">
                  <a:solidFill>
                    <a:schemeClr val="bg1"/>
                  </a:solidFill>
                </a:rPr>
                <a:t>, </a:t>
              </a:r>
              <a:r>
                <a:rPr lang="ru-RU" sz="1050" b="1" dirty="0" smtClean="0">
                  <a:solidFill>
                    <a:schemeClr val="bg1"/>
                  </a:solidFill>
                </a:rPr>
                <a:t>Факс</a:t>
              </a:r>
              <a:r>
                <a:rPr lang="en-US" sz="1050" b="1" dirty="0" smtClean="0">
                  <a:solidFill>
                    <a:schemeClr val="bg1"/>
                  </a:solidFill>
                </a:rPr>
                <a:t>, Email, URL</a:t>
              </a:r>
              <a:r>
                <a:rPr lang="en-US" sz="1200" b="1" dirty="0" smtClean="0">
                  <a:solidFill>
                    <a:schemeClr val="bg1"/>
                  </a:solidFill>
                </a:rPr>
                <a:t>)</a:t>
              </a:r>
              <a:endParaRPr lang="en-US" sz="1200" b="1" dirty="0">
                <a:solidFill>
                  <a:schemeClr val="bg1"/>
                </a:solidFill>
              </a:endParaRPr>
            </a:p>
          </p:txBody>
        </p:sp>
      </p:grpSp>
      <p:sp>
        <p:nvSpPr>
          <p:cNvPr id="54" name="AutoShape 5"/>
          <p:cNvSpPr>
            <a:spLocks noChangeArrowheads="1"/>
          </p:cNvSpPr>
          <p:nvPr/>
        </p:nvSpPr>
        <p:spPr bwMode="gray">
          <a:xfrm rot="5400000">
            <a:off x="7243052" y="815585"/>
            <a:ext cx="539999" cy="2568021"/>
          </a:xfrm>
          <a:prstGeom prst="homePlate">
            <a:avLst>
              <a:gd name="adj" fmla="val 41606"/>
            </a:avLst>
          </a:prstGeom>
          <a:solidFill>
            <a:srgbClr val="F0AB00"/>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10800000" vert="eaVert" lIns="72000" tIns="46800" rIns="72000" bIns="46800" anchor="ctr"/>
          <a:lstStyle/>
          <a:p>
            <a:pPr algn="ctr">
              <a:buClr>
                <a:srgbClr val="F0AB00"/>
              </a:buClr>
              <a:buFontTx/>
              <a:buNone/>
            </a:pPr>
            <a:r>
              <a:rPr lang="ru-RU" sz="1600" b="1" dirty="0" smtClean="0"/>
              <a:t>Поставщики</a:t>
            </a:r>
            <a:endParaRPr lang="en-US" sz="1600" b="1" dirty="0"/>
          </a:p>
        </p:txBody>
      </p:sp>
      <p:sp>
        <p:nvSpPr>
          <p:cNvPr id="55" name="AutoShape 3"/>
          <p:cNvSpPr>
            <a:spLocks noChangeArrowheads="1"/>
          </p:cNvSpPr>
          <p:nvPr/>
        </p:nvSpPr>
        <p:spPr bwMode="gray">
          <a:xfrm>
            <a:off x="219874" y="2191607"/>
            <a:ext cx="2733472" cy="4311971"/>
          </a:xfrm>
          <a:prstGeom prst="roundRect">
            <a:avLst>
              <a:gd name="adj" fmla="val 4454"/>
            </a:avLst>
          </a:prstGeom>
          <a:gradFill rotWithShape="1">
            <a:gsLst>
              <a:gs pos="0">
                <a:srgbClr val="FFFFFF">
                  <a:alpha val="62000"/>
                </a:srgbClr>
              </a:gs>
              <a:gs pos="100000">
                <a:srgbClr val="F7F7F7"/>
              </a:gs>
            </a:gsLst>
            <a:lin ang="2700000" scaled="1"/>
          </a:gradFill>
          <a:ln w="9525" algn="ctr">
            <a:solidFill>
              <a:schemeClr val="bg2"/>
            </a:solidFill>
            <a:prstDash val="dash"/>
            <a:round/>
            <a:headEnd/>
            <a:tailEnd/>
          </a:ln>
        </p:spPr>
        <p:txBody>
          <a:bodyPr tIns="137160" bIns="137160" anchor="t">
            <a:noAutofit/>
          </a:bodyPr>
          <a:lstStyle/>
          <a:p>
            <a:pPr algn="ctr"/>
            <a:endParaRPr lang="en-US" sz="2000" b="1" dirty="0"/>
          </a:p>
        </p:txBody>
      </p:sp>
      <p:sp>
        <p:nvSpPr>
          <p:cNvPr id="56" name="Text Box 98"/>
          <p:cNvSpPr txBox="1">
            <a:spLocks noChangeArrowheads="1"/>
          </p:cNvSpPr>
          <p:nvPr/>
        </p:nvSpPr>
        <p:spPr bwMode="gray">
          <a:xfrm>
            <a:off x="364963" y="2275918"/>
            <a:ext cx="2444644" cy="1060669"/>
          </a:xfrm>
          <a:prstGeom prst="rect">
            <a:avLst/>
          </a:prstGeom>
          <a:solidFill>
            <a:schemeClr val="bg2">
              <a:alpha val="81175"/>
            </a:schemeClr>
          </a:solidFill>
          <a:ln w="9525" algn="ctr">
            <a:noFill/>
            <a:miter lim="800000"/>
            <a:headEnd/>
            <a:tailEnd/>
          </a:ln>
        </p:spPr>
        <p:txBody>
          <a:bodyPr vert="vert270" wrap="square" lIns="90000" tIns="46800" rIns="90000" bIns="46800">
            <a:noAutofit/>
          </a:bodyPr>
          <a:lstStyle/>
          <a:p>
            <a:pPr algn="ctr">
              <a:spcBef>
                <a:spcPct val="50000"/>
              </a:spcBef>
            </a:pPr>
            <a:r>
              <a:rPr lang="ru-RU" sz="1200" b="1" dirty="0" smtClean="0"/>
              <a:t>Доступно в </a:t>
            </a:r>
            <a:r>
              <a:rPr lang="en-US" sz="1200" b="1" dirty="0" smtClean="0"/>
              <a:t>EhP4</a:t>
            </a:r>
            <a:endParaRPr lang="en-US" sz="1200" b="1" dirty="0"/>
          </a:p>
        </p:txBody>
      </p:sp>
      <p:sp>
        <p:nvSpPr>
          <p:cNvPr id="57" name="AutoShape 22"/>
          <p:cNvSpPr>
            <a:spLocks noChangeArrowheads="1"/>
          </p:cNvSpPr>
          <p:nvPr/>
        </p:nvSpPr>
        <p:spPr bwMode="gray">
          <a:xfrm>
            <a:off x="874635" y="2464221"/>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План счетов</a:t>
            </a:r>
            <a:endParaRPr lang="en-US" sz="1200" b="1" dirty="0">
              <a:solidFill>
                <a:schemeClr val="bg1"/>
              </a:solidFill>
            </a:endParaRPr>
          </a:p>
        </p:txBody>
      </p:sp>
      <p:sp>
        <p:nvSpPr>
          <p:cNvPr id="58" name="AutoShape 22"/>
          <p:cNvSpPr>
            <a:spLocks noChangeArrowheads="1"/>
          </p:cNvSpPr>
          <p:nvPr/>
        </p:nvSpPr>
        <p:spPr bwMode="gray">
          <a:xfrm>
            <a:off x="874635" y="2902930"/>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Счета главной книги</a:t>
            </a:r>
            <a:endParaRPr lang="en-US" sz="1200" b="1" dirty="0">
              <a:solidFill>
                <a:schemeClr val="bg1"/>
              </a:solidFill>
            </a:endParaRPr>
          </a:p>
        </p:txBody>
      </p:sp>
      <p:sp>
        <p:nvSpPr>
          <p:cNvPr id="59" name="Text Box 98"/>
          <p:cNvSpPr txBox="1">
            <a:spLocks noChangeArrowheads="1"/>
          </p:cNvSpPr>
          <p:nvPr/>
        </p:nvSpPr>
        <p:spPr bwMode="gray">
          <a:xfrm>
            <a:off x="364820" y="3433863"/>
            <a:ext cx="2436751" cy="1760706"/>
          </a:xfrm>
          <a:prstGeom prst="rect">
            <a:avLst/>
          </a:prstGeom>
          <a:solidFill>
            <a:schemeClr val="bg2">
              <a:alpha val="81175"/>
            </a:schemeClr>
          </a:solidFill>
          <a:ln w="9525" algn="ctr">
            <a:noFill/>
            <a:miter lim="800000"/>
            <a:headEnd/>
            <a:tailEnd/>
          </a:ln>
        </p:spPr>
        <p:txBody>
          <a:bodyPr vert="vert270" wrap="square" lIns="90000" tIns="46800" rIns="90000" bIns="46800">
            <a:noAutofit/>
          </a:bodyPr>
          <a:lstStyle/>
          <a:p>
            <a:pPr algn="ctr">
              <a:spcBef>
                <a:spcPct val="50000"/>
              </a:spcBef>
            </a:pPr>
            <a:r>
              <a:rPr lang="ru-RU" sz="1200" b="1" dirty="0" smtClean="0"/>
              <a:t>Доступно в </a:t>
            </a:r>
            <a:r>
              <a:rPr lang="en-US" sz="1200" b="1" dirty="0" smtClean="0"/>
              <a:t>EhP5</a:t>
            </a:r>
            <a:endParaRPr lang="en-US" sz="1200" b="1" dirty="0"/>
          </a:p>
        </p:txBody>
      </p:sp>
      <p:sp>
        <p:nvSpPr>
          <p:cNvPr id="60" name="AutoShape 22"/>
          <p:cNvSpPr>
            <a:spLocks noChangeArrowheads="1"/>
          </p:cNvSpPr>
          <p:nvPr/>
        </p:nvSpPr>
        <p:spPr bwMode="gray">
          <a:xfrm>
            <a:off x="857226" y="3545515"/>
            <a:ext cx="1783427"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Элементы затрат</a:t>
            </a:r>
            <a:endParaRPr lang="en-US" sz="1200" b="1" dirty="0">
              <a:solidFill>
                <a:schemeClr val="bg1"/>
              </a:solidFill>
            </a:endParaRPr>
          </a:p>
        </p:txBody>
      </p:sp>
      <p:sp>
        <p:nvSpPr>
          <p:cNvPr id="61" name="AutoShape 22"/>
          <p:cNvSpPr>
            <a:spLocks noChangeArrowheads="1"/>
          </p:cNvSpPr>
          <p:nvPr/>
        </p:nvSpPr>
        <p:spPr bwMode="gray">
          <a:xfrm>
            <a:off x="860539" y="3956331"/>
            <a:ext cx="1783427" cy="1105641"/>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err="1" smtClean="0">
                <a:solidFill>
                  <a:schemeClr val="bg1"/>
                </a:solidFill>
              </a:rPr>
              <a:t>Орг</a:t>
            </a:r>
            <a:r>
              <a:rPr lang="ru-RU" sz="1200" b="1" dirty="0" smtClean="0">
                <a:solidFill>
                  <a:schemeClr val="bg1"/>
                </a:solidFill>
              </a:rPr>
              <a:t> единицы</a:t>
            </a:r>
            <a:r>
              <a:rPr lang="en-US" sz="1200" b="1" dirty="0" smtClean="0">
                <a:solidFill>
                  <a:schemeClr val="bg1"/>
                </a:solidFill>
              </a:rPr>
              <a:t>:</a:t>
            </a:r>
          </a:p>
          <a:p>
            <a:pPr marL="447675" lvl="1" indent="-179388">
              <a:buNone/>
            </a:pPr>
            <a:r>
              <a:rPr lang="ru-RU" sz="1200" b="1" dirty="0" smtClean="0">
                <a:solidFill>
                  <a:schemeClr val="bg1"/>
                </a:solidFill>
              </a:rPr>
              <a:t>БЕ</a:t>
            </a:r>
            <a:endParaRPr lang="en-US" sz="1200" b="1" dirty="0" smtClean="0">
              <a:solidFill>
                <a:schemeClr val="bg1"/>
              </a:solidFill>
            </a:endParaRPr>
          </a:p>
          <a:p>
            <a:pPr marL="447675" lvl="1" indent="-179388">
              <a:buNone/>
            </a:pPr>
            <a:r>
              <a:rPr lang="ru-RU" sz="1200" b="1" dirty="0" smtClean="0">
                <a:solidFill>
                  <a:schemeClr val="bg1"/>
                </a:solidFill>
              </a:rPr>
              <a:t>Центры затрат</a:t>
            </a:r>
          </a:p>
          <a:p>
            <a:pPr marL="447675" lvl="1" indent="-179388">
              <a:buNone/>
            </a:pPr>
            <a:r>
              <a:rPr lang="ru-RU" sz="1200" b="1" dirty="0" smtClean="0">
                <a:solidFill>
                  <a:schemeClr val="bg1"/>
                </a:solidFill>
              </a:rPr>
              <a:t>Центры прибылей</a:t>
            </a:r>
            <a:endParaRPr lang="en-US" sz="1200" b="1" dirty="0" smtClean="0">
              <a:solidFill>
                <a:schemeClr val="bg1"/>
              </a:solidFill>
            </a:endParaRPr>
          </a:p>
        </p:txBody>
      </p:sp>
      <p:sp>
        <p:nvSpPr>
          <p:cNvPr id="62" name="AutoShape 5"/>
          <p:cNvSpPr>
            <a:spLocks noChangeArrowheads="1"/>
          </p:cNvSpPr>
          <p:nvPr/>
        </p:nvSpPr>
        <p:spPr bwMode="gray">
          <a:xfrm rot="5400000">
            <a:off x="1305926" y="804929"/>
            <a:ext cx="539999" cy="2568021"/>
          </a:xfrm>
          <a:prstGeom prst="homePlate">
            <a:avLst>
              <a:gd name="adj" fmla="val 41606"/>
            </a:avLst>
          </a:prstGeom>
          <a:solidFill>
            <a:srgbClr val="F0AB00"/>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10800000" vert="eaVert" lIns="72000" tIns="46800" rIns="72000" bIns="46800" anchor="ctr"/>
          <a:lstStyle/>
          <a:p>
            <a:pPr algn="ctr">
              <a:buClr>
                <a:srgbClr val="F0AB00"/>
              </a:buClr>
              <a:buFontTx/>
              <a:buNone/>
            </a:pPr>
            <a:r>
              <a:rPr lang="ru-RU" sz="1600" b="1" dirty="0" smtClean="0"/>
              <a:t>Финансовые </a:t>
            </a:r>
            <a:r>
              <a:rPr lang="ru-RU" sz="1600" b="1" dirty="0" err="1" smtClean="0"/>
              <a:t>осн</a:t>
            </a:r>
            <a:r>
              <a:rPr lang="ru-RU" sz="1600" b="1" dirty="0" smtClean="0"/>
              <a:t>. данные</a:t>
            </a:r>
            <a:endParaRPr lang="en-US" sz="1600" b="1" dirty="0"/>
          </a:p>
        </p:txBody>
      </p:sp>
      <p:sp>
        <p:nvSpPr>
          <p:cNvPr id="63" name="AutoShape 22"/>
          <p:cNvSpPr>
            <a:spLocks noChangeArrowheads="1"/>
          </p:cNvSpPr>
          <p:nvPr/>
        </p:nvSpPr>
        <p:spPr bwMode="gray">
          <a:xfrm>
            <a:off x="6975160" y="4303168"/>
            <a:ext cx="1508289"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err="1" smtClean="0">
                <a:solidFill>
                  <a:schemeClr val="bg1"/>
                </a:solidFill>
              </a:rPr>
              <a:t>Осн</a:t>
            </a:r>
            <a:r>
              <a:rPr lang="ru-RU" sz="1200" b="1" dirty="0" smtClean="0">
                <a:solidFill>
                  <a:schemeClr val="bg1"/>
                </a:solidFill>
              </a:rPr>
              <a:t>. данные</a:t>
            </a:r>
            <a:endParaRPr lang="en-US" sz="1200" b="1" dirty="0">
              <a:solidFill>
                <a:schemeClr val="bg1"/>
              </a:solidFill>
            </a:endParaRPr>
          </a:p>
        </p:txBody>
      </p:sp>
      <p:sp>
        <p:nvSpPr>
          <p:cNvPr id="64" name="AutoShape 22"/>
          <p:cNvSpPr>
            <a:spLocks noChangeArrowheads="1"/>
          </p:cNvSpPr>
          <p:nvPr/>
        </p:nvSpPr>
        <p:spPr bwMode="gray">
          <a:xfrm>
            <a:off x="6975160" y="4773619"/>
            <a:ext cx="1508289"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Данные БЕ</a:t>
            </a:r>
            <a:endParaRPr lang="en-US" sz="1200" b="1" dirty="0">
              <a:solidFill>
                <a:schemeClr val="bg1"/>
              </a:solidFill>
            </a:endParaRPr>
          </a:p>
        </p:txBody>
      </p:sp>
      <p:sp>
        <p:nvSpPr>
          <p:cNvPr id="65" name="AutoShape 22"/>
          <p:cNvSpPr>
            <a:spLocks noChangeArrowheads="1"/>
          </p:cNvSpPr>
          <p:nvPr/>
        </p:nvSpPr>
        <p:spPr bwMode="gray">
          <a:xfrm>
            <a:off x="6975160" y="5244070"/>
            <a:ext cx="1508289" cy="326610"/>
          </a:xfrm>
          <a:prstGeom prst="roundRect">
            <a:avLst>
              <a:gd name="adj" fmla="val 10880"/>
            </a:avLst>
          </a:prstGeom>
          <a:gradFill rotWithShape="1">
            <a:gsLst>
              <a:gs pos="0">
                <a:srgbClr val="428E68"/>
              </a:gs>
              <a:gs pos="100000">
                <a:srgbClr val="006633"/>
              </a:gs>
            </a:gsLst>
            <a:lin ang="2700000" scaled="1"/>
          </a:gradFill>
          <a:ln w="12700" algn="ctr">
            <a:solidFill>
              <a:srgbClr val="C6C6C6"/>
            </a:solidFill>
            <a:round/>
            <a:headEnd/>
            <a:tailEnd/>
          </a:ln>
          <a:effectLst>
            <a:prstShdw prst="shdw17" dist="17961" dir="2700000">
              <a:srgbClr val="777777"/>
            </a:prstShdw>
          </a:effectLst>
        </p:spPr>
        <p:txBody>
          <a:bodyPr wrap="none" lIns="0" tIns="0" rIns="0" bIns="0" anchor="ctr"/>
          <a:lstStyle/>
          <a:p>
            <a:pPr algn="ctr"/>
            <a:r>
              <a:rPr lang="ru-RU" sz="1200" b="1" dirty="0" smtClean="0">
                <a:solidFill>
                  <a:schemeClr val="bg1"/>
                </a:solidFill>
              </a:rPr>
              <a:t>Закупочные данные</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SAP Master Data Governance </a:t>
            </a:r>
            <a:br>
              <a:rPr lang="en-US" smtClean="0"/>
            </a:br>
            <a:r>
              <a:rPr lang="en-US" sz="2000" smtClean="0">
                <a:latin typeface="Arial" charset="0"/>
              </a:rPr>
              <a:t>EhP5 </a:t>
            </a:r>
            <a:r>
              <a:rPr lang="ru-RU" sz="2000" smtClean="0">
                <a:latin typeface="Arial" charset="0"/>
              </a:rPr>
              <a:t>для </a:t>
            </a:r>
            <a:r>
              <a:rPr lang="en-US" sz="2000" smtClean="0">
                <a:latin typeface="Arial" charset="0"/>
              </a:rPr>
              <a:t>ERP 6.0</a:t>
            </a:r>
            <a:endParaRPr lang="en-US" sz="1800" smtClean="0">
              <a:latin typeface="Arial" charset="0"/>
            </a:endParaRPr>
          </a:p>
        </p:txBody>
      </p:sp>
      <p:pic>
        <p:nvPicPr>
          <p:cNvPr id="31748" name="Picture 4"/>
          <p:cNvPicPr>
            <a:picLocks noChangeAspect="1" noChangeArrowheads="1"/>
          </p:cNvPicPr>
          <p:nvPr/>
        </p:nvPicPr>
        <p:blipFill>
          <a:blip r:embed="rId3" cstate="print"/>
          <a:srcRect/>
          <a:stretch>
            <a:fillRect/>
          </a:stretch>
        </p:blipFill>
        <p:spPr bwMode="gray">
          <a:xfrm>
            <a:off x="4827588" y="1092200"/>
            <a:ext cx="4156075" cy="2887663"/>
          </a:xfrm>
          <a:prstGeom prst="rect">
            <a:avLst/>
          </a:prstGeom>
          <a:noFill/>
          <a:ln w="9525" algn="ctr">
            <a:noFill/>
            <a:miter lim="800000"/>
            <a:headEnd/>
            <a:tailEnd/>
          </a:ln>
        </p:spPr>
      </p:pic>
      <p:pic>
        <p:nvPicPr>
          <p:cNvPr id="9" name="Picture 8" descr="Screenshot.jpg"/>
          <p:cNvPicPr>
            <a:picLocks noChangeAspect="1"/>
          </p:cNvPicPr>
          <p:nvPr/>
        </p:nvPicPr>
        <p:blipFill>
          <a:blip r:embed="rId4" cstate="print"/>
          <a:stretch>
            <a:fillRect/>
          </a:stretch>
        </p:blipFill>
        <p:spPr>
          <a:xfrm>
            <a:off x="5289550" y="4035425"/>
            <a:ext cx="3619500" cy="2314575"/>
          </a:xfrm>
          <a:prstGeom prst="rect">
            <a:avLst/>
          </a:prstGeom>
          <a:noFill/>
          <a:ln w="12700" algn="ctr">
            <a:solidFill>
              <a:schemeClr val="tx2"/>
            </a:solidFill>
            <a:miter lim="800000"/>
            <a:headEnd/>
            <a:tailEnd/>
          </a:ln>
          <a:effectLst>
            <a:outerShdw blurRad="50800" dist="38100" dir="2700000" algn="tl" rotWithShape="0">
              <a:prstClr val="black">
                <a:alpha val="40000"/>
              </a:prstClr>
            </a:outerShdw>
          </a:effectLst>
        </p:spPr>
      </p:pic>
      <p:sp>
        <p:nvSpPr>
          <p:cNvPr id="31750" name="TextBox 76"/>
          <p:cNvSpPr txBox="1">
            <a:spLocks noChangeArrowheads="1"/>
          </p:cNvSpPr>
          <p:nvPr/>
        </p:nvSpPr>
        <p:spPr bwMode="auto">
          <a:xfrm>
            <a:off x="200025" y="6432550"/>
            <a:ext cx="8905875" cy="282575"/>
          </a:xfrm>
          <a:prstGeom prst="rect">
            <a:avLst/>
          </a:prstGeom>
          <a:noFill/>
          <a:ln w="9525">
            <a:noFill/>
            <a:miter lim="800000"/>
            <a:headEnd/>
            <a:tailEnd/>
          </a:ln>
        </p:spPr>
        <p:txBody>
          <a:bodyPr lIns="0" tIns="0" rIns="0" bIns="0"/>
          <a:lstStyle/>
          <a:p>
            <a:r>
              <a:rPr lang="en-US" sz="800">
                <a:solidFill>
                  <a:srgbClr val="000000"/>
                </a:solidFill>
              </a:rPr>
              <a:t>This presentation and SAP's strategy and possible future developments are subject to change and may be changed by SAP at any time for any reason without notice. This document is provided without a warranty of any kind, either express or implied, including but not limited to, the implied warranties of merchantability, fitness for a particular purpose, or non-infringement.</a:t>
            </a:r>
          </a:p>
        </p:txBody>
      </p:sp>
      <p:sp>
        <p:nvSpPr>
          <p:cNvPr id="8" name="TextBox 7"/>
          <p:cNvSpPr txBox="1"/>
          <p:nvPr/>
        </p:nvSpPr>
        <p:spPr>
          <a:xfrm>
            <a:off x="200026" y="1281768"/>
            <a:ext cx="4851476" cy="4968080"/>
          </a:xfrm>
          <a:prstGeom prst="rect">
            <a:avLst/>
          </a:prstGeom>
          <a:noFill/>
        </p:spPr>
        <p:txBody>
          <a:bodyPr wrap="square" rtlCol="0">
            <a:noAutofit/>
          </a:bodyPr>
          <a:lstStyle/>
          <a:p>
            <a:pPr>
              <a:buClr>
                <a:srgbClr val="000000"/>
              </a:buClr>
              <a:buFont typeface="Wingdings" pitchFamily="2" charset="2"/>
              <a:buChar char="q"/>
            </a:pPr>
            <a:r>
              <a:rPr lang="en-US" sz="1400" dirty="0" smtClean="0">
                <a:solidFill>
                  <a:srgbClr val="44697D"/>
                </a:solidFill>
                <a:latin typeface="Arial Black" pitchFamily="34" charset="0"/>
              </a:rPr>
              <a:t>Master Data Governance for Financial Data</a:t>
            </a:r>
          </a:p>
          <a:p>
            <a:pPr lvl="1">
              <a:spcBef>
                <a:spcPct val="0"/>
              </a:spcBef>
              <a:buFont typeface="Wingdings" pitchFamily="2" charset="2"/>
              <a:buChar char="q"/>
            </a:pPr>
            <a:r>
              <a:rPr lang="ru-RU" sz="1400" dirty="0" smtClean="0">
                <a:solidFill>
                  <a:srgbClr val="000000"/>
                </a:solidFill>
              </a:rPr>
              <a:t>Компании и группы компании</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Центры затрат и иерархии центров затрат</a:t>
            </a:r>
            <a:r>
              <a:rPr lang="en-US" sz="1400" dirty="0" smtClean="0">
                <a:solidFill>
                  <a:srgbClr val="000000"/>
                </a:solidFill>
              </a:rPr>
              <a:t> </a:t>
            </a:r>
          </a:p>
          <a:p>
            <a:pPr lvl="1">
              <a:spcBef>
                <a:spcPct val="0"/>
              </a:spcBef>
              <a:buFont typeface="Wingdings" pitchFamily="2" charset="2"/>
              <a:buChar char="q"/>
            </a:pPr>
            <a:r>
              <a:rPr lang="ru-RU" sz="1400" dirty="0" smtClean="0">
                <a:solidFill>
                  <a:srgbClr val="000000"/>
                </a:solidFill>
              </a:rPr>
              <a:t>Центры прибыли и иерархии центров прибыли</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Элементы затрат и иерархии элементов затрат</a:t>
            </a:r>
            <a:endParaRPr lang="en-US" sz="1400" dirty="0" smtClean="0">
              <a:solidFill>
                <a:srgbClr val="000000"/>
              </a:solidFill>
            </a:endParaRPr>
          </a:p>
          <a:p>
            <a:pPr lvl="1">
              <a:spcBef>
                <a:spcPct val="0"/>
              </a:spcBef>
              <a:buFont typeface="Wingdings" pitchFamily="2" charset="2"/>
              <a:buChar char="q"/>
            </a:pPr>
            <a:endParaRPr lang="en-US" sz="1200" dirty="0" smtClean="0">
              <a:solidFill>
                <a:srgbClr val="000000"/>
              </a:solidFill>
            </a:endParaRPr>
          </a:p>
          <a:p>
            <a:pPr>
              <a:buClr>
                <a:srgbClr val="000000"/>
              </a:buClr>
              <a:buFont typeface="Wingdings" pitchFamily="2" charset="2"/>
              <a:buChar char="q"/>
            </a:pPr>
            <a:r>
              <a:rPr lang="en-US" sz="1400" dirty="0" smtClean="0">
                <a:solidFill>
                  <a:srgbClr val="44697D"/>
                </a:solidFill>
                <a:latin typeface="Arial Black" pitchFamily="34" charset="0"/>
              </a:rPr>
              <a:t>Master Data Governance for Supplier Data</a:t>
            </a:r>
          </a:p>
          <a:p>
            <a:pPr lvl="1">
              <a:spcBef>
                <a:spcPct val="0"/>
              </a:spcBef>
              <a:buFont typeface="Wingdings" pitchFamily="2" charset="2"/>
              <a:buChar char="q"/>
            </a:pPr>
            <a:r>
              <a:rPr lang="ru-RU" sz="1400" dirty="0" smtClean="0">
                <a:solidFill>
                  <a:srgbClr val="000000"/>
                </a:solidFill>
              </a:rPr>
              <a:t>Создание и изменение корпоративных или закупочных атрибутов справочника поставщиков</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Массовая загрузка данных и массовое редактирование</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Поиск дубликатов и проверка/очистка адресов</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Распределение данных в операционные системы с помощью </a:t>
            </a:r>
            <a:r>
              <a:rPr lang="en-US" sz="1400" dirty="0" smtClean="0">
                <a:solidFill>
                  <a:srgbClr val="000000"/>
                </a:solidFill>
              </a:rPr>
              <a:t>Enterprise Services (SOA) </a:t>
            </a:r>
            <a:r>
              <a:rPr lang="ru-RU" sz="1400" dirty="0" smtClean="0">
                <a:solidFill>
                  <a:srgbClr val="000000"/>
                </a:solidFill>
              </a:rPr>
              <a:t>или</a:t>
            </a:r>
            <a:r>
              <a:rPr lang="en-US" sz="1400" dirty="0" smtClean="0">
                <a:solidFill>
                  <a:srgbClr val="000000"/>
                </a:solidFill>
              </a:rPr>
              <a:t> ALE</a:t>
            </a:r>
          </a:p>
          <a:p>
            <a:pPr lvl="1">
              <a:spcBef>
                <a:spcPct val="0"/>
              </a:spcBef>
              <a:buFont typeface="Wingdings" pitchFamily="2" charset="2"/>
              <a:buChar char="q"/>
            </a:pPr>
            <a:endParaRPr lang="en-US" sz="1200" dirty="0" smtClean="0">
              <a:solidFill>
                <a:srgbClr val="000000"/>
              </a:solidFill>
            </a:endParaRPr>
          </a:p>
          <a:p>
            <a:pPr>
              <a:buClr>
                <a:srgbClr val="000000"/>
              </a:buClr>
              <a:buFont typeface="Wingdings" pitchFamily="2" charset="2"/>
              <a:buChar char="q"/>
            </a:pPr>
            <a:r>
              <a:rPr lang="en-US" sz="1400" dirty="0" smtClean="0">
                <a:solidFill>
                  <a:srgbClr val="44697D"/>
                </a:solidFill>
                <a:latin typeface="Arial Black" pitchFamily="34" charset="0"/>
              </a:rPr>
              <a:t>Master Data Governance for Material Data</a:t>
            </a:r>
          </a:p>
          <a:p>
            <a:pPr lvl="1">
              <a:spcBef>
                <a:spcPct val="0"/>
              </a:spcBef>
              <a:buFont typeface="Wingdings" pitchFamily="2" charset="2"/>
              <a:buChar char="q"/>
            </a:pPr>
            <a:r>
              <a:rPr lang="ru-RU" sz="1400" dirty="0" smtClean="0">
                <a:solidFill>
                  <a:srgbClr val="000000"/>
                </a:solidFill>
              </a:rPr>
              <a:t>Создание и изменение атрибутов справочника материалов, включая классификацию</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Массовая загрузка данных и массовое редактирование</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Поиск дубликатов</a:t>
            </a:r>
            <a:endParaRPr lang="en-US" sz="1400" dirty="0" smtClean="0">
              <a:solidFill>
                <a:srgbClr val="000000"/>
              </a:solidFill>
            </a:endParaRPr>
          </a:p>
          <a:p>
            <a:pPr lvl="1">
              <a:spcBef>
                <a:spcPct val="0"/>
              </a:spcBef>
              <a:buFont typeface="Wingdings" pitchFamily="2" charset="2"/>
              <a:buChar char="q"/>
            </a:pPr>
            <a:r>
              <a:rPr lang="ru-RU" sz="1400" dirty="0" smtClean="0">
                <a:solidFill>
                  <a:srgbClr val="000000"/>
                </a:solidFill>
              </a:rPr>
              <a:t>Распределение данных в операционные системы с помощью </a:t>
            </a:r>
            <a:r>
              <a:rPr lang="en-US" sz="1400" dirty="0" smtClean="0">
                <a:solidFill>
                  <a:srgbClr val="000000"/>
                </a:solidFill>
              </a:rPr>
              <a:t>ALE</a:t>
            </a:r>
          </a:p>
          <a:p>
            <a:pPr fontAlgn="base">
              <a:spcBef>
                <a:spcPct val="50000"/>
              </a:spcBef>
              <a:spcAft>
                <a:spcPct val="0"/>
              </a:spcAft>
              <a:buClr>
                <a:srgbClr val="F0AB00"/>
              </a:buClr>
              <a:buSzPct val="80000"/>
            </a:pPr>
            <a:endParaRPr lang="ru-RU" sz="1800" kern="0" dirty="0" smtClean="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Data Governance</a:t>
            </a:r>
            <a:br>
              <a:rPr lang="en-US" dirty="0" smtClean="0"/>
            </a:br>
            <a:r>
              <a:rPr lang="ru-RU" dirty="0" smtClean="0"/>
              <a:t>Архитектура</a:t>
            </a:r>
            <a:endParaRPr lang="en-US" dirty="0"/>
          </a:p>
        </p:txBody>
      </p:sp>
      <p:sp>
        <p:nvSpPr>
          <p:cNvPr id="5" name="AutoShape 33"/>
          <p:cNvSpPr>
            <a:spLocks noChangeArrowheads="1"/>
          </p:cNvSpPr>
          <p:nvPr/>
        </p:nvSpPr>
        <p:spPr bwMode="auto">
          <a:xfrm>
            <a:off x="298450" y="3676698"/>
            <a:ext cx="1628775" cy="1816100"/>
          </a:xfrm>
          <a:prstGeom prst="roundRect">
            <a:avLst>
              <a:gd name="adj" fmla="val 4144"/>
            </a:avLst>
          </a:prstGeom>
          <a:gradFill rotWithShape="1">
            <a:gsLst>
              <a:gs pos="0">
                <a:srgbClr val="BBC8AC"/>
              </a:gs>
              <a:gs pos="100000">
                <a:srgbClr val="557630"/>
              </a:gs>
            </a:gsLst>
            <a:lin ang="2700000" scaled="1"/>
          </a:gradFill>
          <a:ln w="25400" algn="ctr">
            <a:noFill/>
            <a:round/>
            <a:headEnd/>
            <a:tailEnd/>
          </a:ln>
          <a:effectLst>
            <a:outerShdw dist="38100" dir="2700000" algn="tl" rotWithShape="0">
              <a:srgbClr val="000000">
                <a:alpha val="39998"/>
              </a:srgbClr>
            </a:outerShdw>
          </a:effectLst>
        </p:spPr>
        <p:txBody>
          <a:bodyPr anchor="b"/>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200" b="0" i="0" u="none" strike="noStrike" kern="0" cap="none" spc="0" normalizeH="0" baseline="0" noProof="0">
                <a:ln>
                  <a:noFill/>
                </a:ln>
                <a:solidFill>
                  <a:srgbClr val="FFFFFF"/>
                </a:solidFill>
                <a:effectLst/>
                <a:uLnTx/>
                <a:uFillTx/>
                <a:latin typeface="Arial" charset="0"/>
              </a:rPr>
              <a:t>SAP Information </a:t>
            </a:r>
            <a:br>
              <a:rPr kumimoji="0" lang="en-US" sz="1200" b="0" i="0" u="none" strike="noStrike" kern="0" cap="none" spc="0" normalizeH="0" baseline="0" noProof="0">
                <a:ln>
                  <a:noFill/>
                </a:ln>
                <a:solidFill>
                  <a:srgbClr val="FFFFFF"/>
                </a:solidFill>
                <a:effectLst/>
                <a:uLnTx/>
                <a:uFillTx/>
                <a:latin typeface="Arial" charset="0"/>
              </a:rPr>
            </a:br>
            <a:r>
              <a:rPr kumimoji="0" lang="en-US" sz="1200" b="0" i="0" u="none" strike="noStrike" kern="0" cap="none" spc="0" normalizeH="0" baseline="0" noProof="0">
                <a:ln>
                  <a:noFill/>
                </a:ln>
                <a:solidFill>
                  <a:srgbClr val="FFFFFF"/>
                </a:solidFill>
                <a:effectLst/>
                <a:uLnTx/>
                <a:uFillTx/>
                <a:latin typeface="Arial" charset="0"/>
              </a:rPr>
              <a:t>Management Suite</a:t>
            </a:r>
            <a:endParaRPr kumimoji="0" lang="en-US" sz="1600" b="0" i="0" u="none" strike="noStrike" kern="0" cap="none" spc="0" normalizeH="0" baseline="0" noProof="0">
              <a:ln>
                <a:noFill/>
              </a:ln>
              <a:solidFill>
                <a:srgbClr val="FFFFFF"/>
              </a:solidFill>
              <a:effectLst/>
              <a:uLnTx/>
              <a:uFillTx/>
              <a:latin typeface="Arial" charset="0"/>
            </a:endParaRPr>
          </a:p>
        </p:txBody>
      </p:sp>
      <p:cxnSp>
        <p:nvCxnSpPr>
          <p:cNvPr id="6" name="Elbow Connector 60"/>
          <p:cNvCxnSpPr>
            <a:cxnSpLocks noChangeShapeType="1"/>
            <a:endCxn id="23" idx="1"/>
          </p:cNvCxnSpPr>
          <p:nvPr/>
        </p:nvCxnSpPr>
        <p:spPr bwMode="auto">
          <a:xfrm>
            <a:off x="6381750" y="3906885"/>
            <a:ext cx="1203325" cy="1504950"/>
          </a:xfrm>
          <a:prstGeom prst="bentConnector3">
            <a:avLst>
              <a:gd name="adj1" fmla="val 49870"/>
            </a:avLst>
          </a:prstGeom>
          <a:noFill/>
          <a:ln w="19050" algn="ctr">
            <a:solidFill>
              <a:srgbClr val="666666"/>
            </a:solidFill>
            <a:round/>
            <a:headEnd/>
            <a:tailEnd/>
          </a:ln>
        </p:spPr>
      </p:cxnSp>
      <p:cxnSp>
        <p:nvCxnSpPr>
          <p:cNvPr id="7" name="Elbow Connector 47"/>
          <p:cNvCxnSpPr>
            <a:cxnSpLocks noChangeShapeType="1"/>
            <a:endCxn id="16" idx="1"/>
          </p:cNvCxnSpPr>
          <p:nvPr/>
        </p:nvCxnSpPr>
        <p:spPr bwMode="auto">
          <a:xfrm flipV="1">
            <a:off x="6381750" y="1914573"/>
            <a:ext cx="1203325" cy="1992312"/>
          </a:xfrm>
          <a:prstGeom prst="bentConnector3">
            <a:avLst>
              <a:gd name="adj1" fmla="val 49870"/>
            </a:avLst>
          </a:prstGeom>
          <a:noFill/>
          <a:ln w="19050" algn="ctr">
            <a:solidFill>
              <a:srgbClr val="666666"/>
            </a:solidFill>
            <a:round/>
            <a:headEnd/>
            <a:tailEnd/>
          </a:ln>
        </p:spPr>
      </p:cxnSp>
      <p:cxnSp>
        <p:nvCxnSpPr>
          <p:cNvPr id="8" name="Elbow Connector 48"/>
          <p:cNvCxnSpPr>
            <a:cxnSpLocks noChangeShapeType="1"/>
            <a:endCxn id="17" idx="1"/>
          </p:cNvCxnSpPr>
          <p:nvPr/>
        </p:nvCxnSpPr>
        <p:spPr bwMode="auto">
          <a:xfrm flipV="1">
            <a:off x="6381750" y="2497185"/>
            <a:ext cx="1203325" cy="1409700"/>
          </a:xfrm>
          <a:prstGeom prst="bentConnector3">
            <a:avLst>
              <a:gd name="adj1" fmla="val 49870"/>
            </a:avLst>
          </a:prstGeom>
          <a:noFill/>
          <a:ln w="19050" algn="ctr">
            <a:solidFill>
              <a:srgbClr val="666666"/>
            </a:solidFill>
            <a:round/>
            <a:headEnd/>
            <a:tailEnd/>
          </a:ln>
        </p:spPr>
      </p:cxnSp>
      <p:cxnSp>
        <p:nvCxnSpPr>
          <p:cNvPr id="9" name="Elbow Connector 51"/>
          <p:cNvCxnSpPr>
            <a:cxnSpLocks noChangeShapeType="1"/>
            <a:endCxn id="18" idx="1"/>
          </p:cNvCxnSpPr>
          <p:nvPr/>
        </p:nvCxnSpPr>
        <p:spPr bwMode="auto">
          <a:xfrm flipV="1">
            <a:off x="6381750" y="3079798"/>
            <a:ext cx="1203325" cy="827087"/>
          </a:xfrm>
          <a:prstGeom prst="bentConnector3">
            <a:avLst>
              <a:gd name="adj1" fmla="val 49870"/>
            </a:avLst>
          </a:prstGeom>
          <a:noFill/>
          <a:ln w="19050" algn="ctr">
            <a:solidFill>
              <a:srgbClr val="666666"/>
            </a:solidFill>
            <a:round/>
            <a:headEnd/>
            <a:tailEnd/>
          </a:ln>
        </p:spPr>
      </p:cxnSp>
      <p:cxnSp>
        <p:nvCxnSpPr>
          <p:cNvPr id="10" name="Elbow Connector 54"/>
          <p:cNvCxnSpPr>
            <a:cxnSpLocks noChangeShapeType="1"/>
            <a:endCxn id="19" idx="1"/>
          </p:cNvCxnSpPr>
          <p:nvPr/>
        </p:nvCxnSpPr>
        <p:spPr bwMode="auto">
          <a:xfrm flipV="1">
            <a:off x="6381750" y="3662410"/>
            <a:ext cx="1203325" cy="244475"/>
          </a:xfrm>
          <a:prstGeom prst="bentConnector3">
            <a:avLst>
              <a:gd name="adj1" fmla="val 49870"/>
            </a:avLst>
          </a:prstGeom>
          <a:noFill/>
          <a:ln w="19050" algn="ctr">
            <a:solidFill>
              <a:srgbClr val="666666"/>
            </a:solidFill>
            <a:round/>
            <a:headEnd/>
            <a:tailEnd/>
          </a:ln>
        </p:spPr>
      </p:cxnSp>
      <p:cxnSp>
        <p:nvCxnSpPr>
          <p:cNvPr id="11" name="Elbow Connector 57"/>
          <p:cNvCxnSpPr>
            <a:cxnSpLocks noChangeShapeType="1"/>
            <a:endCxn id="20" idx="1"/>
          </p:cNvCxnSpPr>
          <p:nvPr/>
        </p:nvCxnSpPr>
        <p:spPr bwMode="auto">
          <a:xfrm>
            <a:off x="6381750" y="3906885"/>
            <a:ext cx="1203325" cy="339725"/>
          </a:xfrm>
          <a:prstGeom prst="bentConnector3">
            <a:avLst>
              <a:gd name="adj1" fmla="val 49870"/>
            </a:avLst>
          </a:prstGeom>
          <a:noFill/>
          <a:ln w="19050" algn="ctr">
            <a:solidFill>
              <a:srgbClr val="666666"/>
            </a:solidFill>
            <a:round/>
            <a:headEnd/>
            <a:tailEnd/>
          </a:ln>
        </p:spPr>
      </p:cxnSp>
      <p:cxnSp>
        <p:nvCxnSpPr>
          <p:cNvPr id="12" name="Elbow Connector 60"/>
          <p:cNvCxnSpPr>
            <a:cxnSpLocks noChangeShapeType="1"/>
            <a:endCxn id="21" idx="1"/>
          </p:cNvCxnSpPr>
          <p:nvPr/>
        </p:nvCxnSpPr>
        <p:spPr bwMode="auto">
          <a:xfrm>
            <a:off x="6381750" y="3906885"/>
            <a:ext cx="1203325" cy="922337"/>
          </a:xfrm>
          <a:prstGeom prst="bentConnector3">
            <a:avLst>
              <a:gd name="adj1" fmla="val 49870"/>
            </a:avLst>
          </a:prstGeom>
          <a:noFill/>
          <a:ln w="19050" algn="ctr">
            <a:solidFill>
              <a:srgbClr val="666666"/>
            </a:solidFill>
            <a:round/>
            <a:headEnd/>
            <a:tailEnd/>
          </a:ln>
        </p:spPr>
      </p:cxnSp>
      <p:sp>
        <p:nvSpPr>
          <p:cNvPr id="13" name="TextBox 51"/>
          <p:cNvSpPr txBox="1">
            <a:spLocks noChangeArrowheads="1"/>
          </p:cNvSpPr>
          <p:nvPr/>
        </p:nvSpPr>
        <p:spPr bwMode="auto">
          <a:xfrm>
            <a:off x="2549121" y="1304973"/>
            <a:ext cx="3498073" cy="307777"/>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400" b="1" i="0" u="none" strike="noStrike" kern="0" cap="none" spc="0" normalizeH="0" baseline="0" noProof="0" dirty="0">
                <a:ln>
                  <a:noFill/>
                </a:ln>
                <a:solidFill>
                  <a:schemeClr val="accent3"/>
                </a:solidFill>
                <a:effectLst/>
                <a:uLnTx/>
                <a:uFillTx/>
                <a:latin typeface="Arial" charset="0"/>
              </a:rPr>
              <a:t>Central Hub for Master Data Processes</a:t>
            </a:r>
          </a:p>
        </p:txBody>
      </p:sp>
      <p:sp>
        <p:nvSpPr>
          <p:cNvPr id="14" name="TextBox 52"/>
          <p:cNvSpPr txBox="1">
            <a:spLocks noChangeArrowheads="1"/>
          </p:cNvSpPr>
          <p:nvPr/>
        </p:nvSpPr>
        <p:spPr bwMode="auto">
          <a:xfrm>
            <a:off x="7300002" y="1304973"/>
            <a:ext cx="1468672" cy="307777"/>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400" b="1" i="0" u="none" strike="noStrike" kern="0" cap="none" spc="0" normalizeH="0" baseline="0" noProof="0" dirty="0">
                <a:ln>
                  <a:noFill/>
                </a:ln>
                <a:solidFill>
                  <a:schemeClr val="accent3"/>
                </a:solidFill>
                <a:effectLst/>
                <a:uLnTx/>
                <a:uFillTx/>
                <a:latin typeface="Arial" charset="0"/>
              </a:rPr>
              <a:t>Client Systems</a:t>
            </a:r>
          </a:p>
        </p:txBody>
      </p:sp>
      <p:pic>
        <p:nvPicPr>
          <p:cNvPr id="15" name="Picture 6" descr="C:\Documents and Settings\d029046\My Documents\My Pictures\Icons\04_roles_people\role_employee_blue_L.png"/>
          <p:cNvPicPr>
            <a:picLocks noChangeAspect="1" noChangeArrowheads="1"/>
          </p:cNvPicPr>
          <p:nvPr/>
        </p:nvPicPr>
        <p:blipFill>
          <a:blip r:embed="rId2" cstate="screen"/>
          <a:srcRect/>
          <a:stretch>
            <a:fillRect/>
          </a:stretch>
        </p:blipFill>
        <p:spPr bwMode="auto">
          <a:xfrm>
            <a:off x="679450" y="2189210"/>
            <a:ext cx="668338" cy="782637"/>
          </a:xfrm>
          <a:prstGeom prst="rect">
            <a:avLst/>
          </a:prstGeom>
          <a:noFill/>
          <a:ln w="9525">
            <a:noFill/>
            <a:miter lim="800000"/>
            <a:headEnd/>
            <a:tailEnd/>
          </a:ln>
        </p:spPr>
      </p:pic>
      <p:sp>
        <p:nvSpPr>
          <p:cNvPr id="16" name="Rounded Rectangle 15"/>
          <p:cNvSpPr/>
          <p:nvPr/>
        </p:nvSpPr>
        <p:spPr bwMode="auto">
          <a:xfrm>
            <a:off x="7564438" y="1671685"/>
            <a:ext cx="973138" cy="485775"/>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50" b="0" i="0" u="none" strike="noStrike" kern="0" cap="none" spc="0" normalizeH="0" baseline="0" noProof="0" dirty="0" smtClean="0">
                <a:ln>
                  <a:noFill/>
                </a:ln>
                <a:solidFill>
                  <a:srgbClr val="FFFFFF"/>
                </a:solidFill>
                <a:effectLst/>
                <a:uLnTx/>
                <a:uFillTx/>
                <a:latin typeface="Arial"/>
                <a:ea typeface="Arial Unicode MS"/>
                <a:cs typeface="Arial Unicode MS"/>
              </a:rPr>
              <a:t>ERP</a:t>
            </a:r>
            <a:endParaRPr kumimoji="0" lang="en-US" sz="1050" b="0" i="0" u="none" strike="noStrike" kern="0" cap="none" spc="0" normalizeH="0" baseline="0" noProof="0" dirty="0">
              <a:ln>
                <a:noFill/>
              </a:ln>
              <a:solidFill>
                <a:srgbClr val="FFFFFF"/>
              </a:solidFill>
              <a:effectLst/>
              <a:uLnTx/>
              <a:uFillTx/>
              <a:latin typeface="Arial"/>
              <a:ea typeface="Arial Unicode MS"/>
              <a:cs typeface="Arial Unicode MS"/>
            </a:endParaRPr>
          </a:p>
        </p:txBody>
      </p:sp>
      <p:sp>
        <p:nvSpPr>
          <p:cNvPr id="17" name="Rounded Rectangle 16"/>
          <p:cNvSpPr/>
          <p:nvPr/>
        </p:nvSpPr>
        <p:spPr bwMode="auto">
          <a:xfrm>
            <a:off x="7564438" y="2254298"/>
            <a:ext cx="973138" cy="485775"/>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50" b="0" i="0" u="none" strike="noStrike" kern="0" cap="none" spc="0" normalizeH="0" baseline="0" noProof="0" dirty="0" smtClean="0">
                <a:ln>
                  <a:noFill/>
                </a:ln>
                <a:solidFill>
                  <a:srgbClr val="FFFFFF"/>
                </a:solidFill>
                <a:effectLst/>
                <a:uLnTx/>
                <a:uFillTx/>
                <a:latin typeface="Arial"/>
                <a:ea typeface="Arial Unicode MS"/>
                <a:cs typeface="Arial Unicode MS"/>
              </a:rPr>
              <a:t>SRM</a:t>
            </a:r>
            <a:endParaRPr kumimoji="0" lang="en-US" sz="1050" b="0" i="0" u="none" strike="noStrike" kern="0" cap="none" spc="0" normalizeH="0" baseline="0" noProof="0" dirty="0">
              <a:ln>
                <a:noFill/>
              </a:ln>
              <a:solidFill>
                <a:srgbClr val="FFFFFF"/>
              </a:solidFill>
              <a:effectLst/>
              <a:uLnTx/>
              <a:uFillTx/>
              <a:latin typeface="Arial"/>
              <a:ea typeface="Arial Unicode MS"/>
              <a:cs typeface="Arial Unicode MS"/>
            </a:endParaRPr>
          </a:p>
        </p:txBody>
      </p:sp>
      <p:sp>
        <p:nvSpPr>
          <p:cNvPr id="18" name="Rounded Rectangle 17"/>
          <p:cNvSpPr/>
          <p:nvPr/>
        </p:nvSpPr>
        <p:spPr bwMode="auto">
          <a:xfrm>
            <a:off x="7564438" y="2836910"/>
            <a:ext cx="973138" cy="485775"/>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50" b="0" i="0" u="none" strike="noStrike" kern="0" cap="none" spc="0" normalizeH="0" baseline="0" noProof="0" dirty="0" smtClean="0">
                <a:ln>
                  <a:noFill/>
                </a:ln>
                <a:solidFill>
                  <a:srgbClr val="FFFFFF"/>
                </a:solidFill>
                <a:effectLst/>
                <a:uLnTx/>
                <a:uFillTx/>
                <a:latin typeface="Arial"/>
                <a:ea typeface="Arial Unicode MS"/>
                <a:cs typeface="Arial Unicode MS"/>
              </a:rPr>
              <a:t>CRM</a:t>
            </a:r>
            <a:endParaRPr kumimoji="0" lang="en-US" sz="1050" b="0" i="0" u="none" strike="noStrike" kern="0" cap="none" spc="0" normalizeH="0" baseline="0" noProof="0" dirty="0">
              <a:ln>
                <a:noFill/>
              </a:ln>
              <a:solidFill>
                <a:srgbClr val="FFFFFF"/>
              </a:solidFill>
              <a:effectLst/>
              <a:uLnTx/>
              <a:uFillTx/>
              <a:latin typeface="Arial"/>
              <a:ea typeface="Arial Unicode MS"/>
              <a:cs typeface="Arial Unicode MS"/>
            </a:endParaRPr>
          </a:p>
        </p:txBody>
      </p:sp>
      <p:sp>
        <p:nvSpPr>
          <p:cNvPr id="19" name="Rounded Rectangle 18"/>
          <p:cNvSpPr/>
          <p:nvPr/>
        </p:nvSpPr>
        <p:spPr bwMode="auto">
          <a:xfrm>
            <a:off x="7564438" y="3419523"/>
            <a:ext cx="973138" cy="485775"/>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50" b="0" i="0" u="none" strike="noStrike" kern="0" cap="none" spc="0" normalizeH="0" baseline="0" noProof="0">
                <a:ln>
                  <a:noFill/>
                </a:ln>
                <a:solidFill>
                  <a:srgbClr val="FFFFFF"/>
                </a:solidFill>
                <a:effectLst/>
                <a:uLnTx/>
                <a:uFillTx/>
                <a:latin typeface="Arial"/>
                <a:ea typeface="Arial Unicode MS"/>
                <a:cs typeface="Arial Unicode MS"/>
              </a:rPr>
              <a:t>SCM</a:t>
            </a:r>
            <a:endParaRPr kumimoji="0" lang="en-US" sz="1050" b="0" i="0" u="none" strike="noStrike" kern="0" cap="none" spc="0" normalizeH="0" baseline="0" noProof="0" dirty="0">
              <a:ln>
                <a:noFill/>
              </a:ln>
              <a:solidFill>
                <a:srgbClr val="FFFFFF"/>
              </a:solidFill>
              <a:effectLst/>
              <a:uLnTx/>
              <a:uFillTx/>
              <a:latin typeface="Arial"/>
              <a:ea typeface="Arial Unicode MS"/>
              <a:cs typeface="Arial Unicode MS"/>
            </a:endParaRPr>
          </a:p>
        </p:txBody>
      </p:sp>
      <p:sp>
        <p:nvSpPr>
          <p:cNvPr id="20" name="Rounded Rectangle 19"/>
          <p:cNvSpPr/>
          <p:nvPr/>
        </p:nvSpPr>
        <p:spPr bwMode="auto">
          <a:xfrm>
            <a:off x="7564438" y="4002135"/>
            <a:ext cx="973138" cy="487362"/>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50" b="0" i="0" u="none" strike="noStrike" kern="0" cap="none" spc="0" normalizeH="0" baseline="0" noProof="0" dirty="0" smtClean="0">
                <a:ln>
                  <a:noFill/>
                </a:ln>
                <a:solidFill>
                  <a:srgbClr val="FFFFFF"/>
                </a:solidFill>
                <a:effectLst/>
                <a:uLnTx/>
                <a:uFillTx/>
                <a:latin typeface="Arial"/>
                <a:ea typeface="Arial Unicode MS"/>
                <a:cs typeface="Arial Unicode MS"/>
              </a:rPr>
              <a:t>LE OD</a:t>
            </a:r>
            <a:endParaRPr kumimoji="0" lang="en-US" sz="1050" b="0" i="0" u="none" strike="noStrike" kern="0" cap="none" spc="0" normalizeH="0" baseline="0" noProof="0" dirty="0">
              <a:ln>
                <a:noFill/>
              </a:ln>
              <a:solidFill>
                <a:srgbClr val="FFFFFF"/>
              </a:solidFill>
              <a:effectLst/>
              <a:uLnTx/>
              <a:uFillTx/>
              <a:latin typeface="Arial"/>
              <a:ea typeface="Arial Unicode MS"/>
              <a:cs typeface="Arial Unicode MS"/>
            </a:endParaRPr>
          </a:p>
        </p:txBody>
      </p:sp>
      <p:sp>
        <p:nvSpPr>
          <p:cNvPr id="21" name="Rounded Rectangle 20"/>
          <p:cNvSpPr/>
          <p:nvPr/>
        </p:nvSpPr>
        <p:spPr bwMode="auto">
          <a:xfrm>
            <a:off x="7564438" y="4584748"/>
            <a:ext cx="973138" cy="487362"/>
          </a:xfrm>
          <a:prstGeom prst="roundRect">
            <a:avLst>
              <a:gd name="adj" fmla="val 14758"/>
            </a:avLst>
          </a:prstGeom>
          <a:gradFill rotWithShape="1">
            <a:gsLst>
              <a:gs pos="0">
                <a:srgbClr val="5C5C5C">
                  <a:shade val="51000"/>
                  <a:satMod val="130000"/>
                </a:srgbClr>
              </a:gs>
              <a:gs pos="80000">
                <a:srgbClr val="5C5C5C">
                  <a:shade val="93000"/>
                  <a:satMod val="130000"/>
                </a:srgbClr>
              </a:gs>
              <a:gs pos="100000">
                <a:srgbClr val="5C5C5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a:ea typeface="Arial Unicode MS"/>
                <a:cs typeface="Arial Unicode MS"/>
              </a:rPr>
              <a:t>BYD / NWA</a:t>
            </a:r>
            <a:endParaRPr kumimoji="0" lang="en-US" sz="1000" b="0" i="0" u="none" strike="noStrike" kern="0" cap="none" spc="0" normalizeH="0" baseline="0" noProof="0" dirty="0">
              <a:ln>
                <a:noFill/>
              </a:ln>
              <a:solidFill>
                <a:srgbClr val="FFFFFF"/>
              </a:solidFill>
              <a:effectLst/>
              <a:uLnTx/>
              <a:uFillTx/>
              <a:latin typeface="Arial"/>
              <a:ea typeface="Arial Unicode MS"/>
              <a:cs typeface="Arial Unicode MS"/>
            </a:endParaRPr>
          </a:p>
        </p:txBody>
      </p:sp>
      <p:cxnSp>
        <p:nvCxnSpPr>
          <p:cNvPr id="22" name="Straight Connector 41"/>
          <p:cNvCxnSpPr>
            <a:cxnSpLocks noChangeShapeType="1"/>
          </p:cNvCxnSpPr>
          <p:nvPr/>
        </p:nvCxnSpPr>
        <p:spPr bwMode="auto">
          <a:xfrm flipH="1">
            <a:off x="6600825" y="1400223"/>
            <a:ext cx="1588" cy="4343400"/>
          </a:xfrm>
          <a:prstGeom prst="line">
            <a:avLst/>
          </a:prstGeom>
          <a:noFill/>
          <a:ln w="19050" algn="ctr">
            <a:solidFill>
              <a:srgbClr val="666666"/>
            </a:solidFill>
            <a:prstDash val="dash"/>
            <a:round/>
            <a:headEnd/>
            <a:tailEnd/>
          </a:ln>
        </p:spPr>
      </p:cxnSp>
      <p:sp>
        <p:nvSpPr>
          <p:cNvPr id="23" name="Rounded Rectangle 22"/>
          <p:cNvSpPr/>
          <p:nvPr/>
        </p:nvSpPr>
        <p:spPr bwMode="auto">
          <a:xfrm>
            <a:off x="7564438" y="5168948"/>
            <a:ext cx="973138" cy="485775"/>
          </a:xfrm>
          <a:prstGeom prst="roundRect">
            <a:avLst>
              <a:gd name="adj" fmla="val 14758"/>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72000" rIns="90000" bIns="720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00" b="0" i="0" u="none" strike="noStrike" kern="0" cap="none" spc="0" normalizeH="0" baseline="0" noProof="0">
                <a:ln>
                  <a:noFill/>
                </a:ln>
                <a:solidFill>
                  <a:srgbClr val="000000"/>
                </a:solidFill>
                <a:effectLst/>
                <a:uLnTx/>
                <a:uFillTx/>
                <a:latin typeface="Arial"/>
                <a:ea typeface="Arial Unicode MS"/>
                <a:cs typeface="Arial Unicode MS"/>
              </a:rPr>
              <a:t>3rd Party</a:t>
            </a:r>
          </a:p>
        </p:txBody>
      </p:sp>
      <p:cxnSp>
        <p:nvCxnSpPr>
          <p:cNvPr id="24" name="Elbow Connector 83"/>
          <p:cNvCxnSpPr>
            <a:cxnSpLocks noChangeShapeType="1"/>
          </p:cNvCxnSpPr>
          <p:nvPr/>
        </p:nvCxnSpPr>
        <p:spPr bwMode="auto">
          <a:xfrm flipV="1">
            <a:off x="1347788" y="1855835"/>
            <a:ext cx="873125" cy="725487"/>
          </a:xfrm>
          <a:prstGeom prst="bentConnector3">
            <a:avLst>
              <a:gd name="adj1" fmla="val 49819"/>
            </a:avLst>
          </a:prstGeom>
          <a:noFill/>
          <a:ln w="9525" algn="ctr">
            <a:solidFill>
              <a:srgbClr val="666666"/>
            </a:solidFill>
            <a:round/>
            <a:headEnd/>
            <a:tailEnd/>
          </a:ln>
        </p:spPr>
      </p:cxnSp>
      <p:cxnSp>
        <p:nvCxnSpPr>
          <p:cNvPr id="25" name="Straight Connector 41"/>
          <p:cNvCxnSpPr>
            <a:cxnSpLocks noChangeShapeType="1"/>
          </p:cNvCxnSpPr>
          <p:nvPr/>
        </p:nvCxnSpPr>
        <p:spPr bwMode="auto">
          <a:xfrm>
            <a:off x="2036763" y="1401810"/>
            <a:ext cx="0" cy="4381500"/>
          </a:xfrm>
          <a:prstGeom prst="line">
            <a:avLst/>
          </a:prstGeom>
          <a:noFill/>
          <a:ln w="19050" algn="ctr">
            <a:solidFill>
              <a:srgbClr val="666666"/>
            </a:solidFill>
            <a:prstDash val="dash"/>
            <a:round/>
            <a:headEnd/>
            <a:tailEnd/>
          </a:ln>
        </p:spPr>
      </p:cxnSp>
      <p:cxnSp>
        <p:nvCxnSpPr>
          <p:cNvPr id="26" name="Straight Connector 70"/>
          <p:cNvCxnSpPr>
            <a:cxnSpLocks noChangeShapeType="1"/>
          </p:cNvCxnSpPr>
          <p:nvPr/>
        </p:nvCxnSpPr>
        <p:spPr bwMode="auto">
          <a:xfrm>
            <a:off x="1922463" y="5005435"/>
            <a:ext cx="268288" cy="1587"/>
          </a:xfrm>
          <a:prstGeom prst="line">
            <a:avLst/>
          </a:prstGeom>
          <a:noFill/>
          <a:ln w="9525" algn="ctr">
            <a:solidFill>
              <a:srgbClr val="666666"/>
            </a:solidFill>
            <a:round/>
            <a:headEnd/>
            <a:tailEnd/>
          </a:ln>
        </p:spPr>
      </p:cxnSp>
      <p:sp>
        <p:nvSpPr>
          <p:cNvPr id="27" name="AutoShape 33"/>
          <p:cNvSpPr>
            <a:spLocks noChangeArrowheads="1"/>
          </p:cNvSpPr>
          <p:nvPr/>
        </p:nvSpPr>
        <p:spPr bwMode="auto">
          <a:xfrm>
            <a:off x="504825" y="3876724"/>
            <a:ext cx="1181100" cy="315912"/>
          </a:xfrm>
          <a:prstGeom prst="roundRect">
            <a:avLst>
              <a:gd name="adj" fmla="val 4144"/>
            </a:avLst>
          </a:prstGeom>
          <a:solidFill>
            <a:srgbClr val="557630"/>
          </a:solidFill>
          <a:ln w="25400" algn="ctr">
            <a:noFill/>
            <a:round/>
            <a:headEnd/>
            <a:tailEnd/>
          </a:ln>
          <a:effectLst>
            <a:outerShdw dist="38100" dir="2700000" algn="tl" rotWithShape="0">
              <a:srgbClr val="000000">
                <a:alpha val="39998"/>
              </a:srgbClr>
            </a:outerShdw>
          </a:effectLst>
        </p:spPr>
        <p:txBody>
          <a:bodyPr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charset="0"/>
              </a:rPr>
              <a:t>NW MDM</a:t>
            </a:r>
            <a:endParaRPr kumimoji="0" lang="en-US" sz="1000" b="0" i="0" u="none" strike="noStrike" kern="0" cap="none" spc="0" normalizeH="0" baseline="0" noProof="0" dirty="0">
              <a:ln>
                <a:noFill/>
              </a:ln>
              <a:solidFill>
                <a:srgbClr val="FFFFFF"/>
              </a:solidFill>
              <a:effectLst/>
              <a:uLnTx/>
              <a:uFillTx/>
              <a:latin typeface="Arial" charset="0"/>
            </a:endParaRPr>
          </a:p>
        </p:txBody>
      </p:sp>
      <p:grpSp>
        <p:nvGrpSpPr>
          <p:cNvPr id="28" name="Group 42"/>
          <p:cNvGrpSpPr>
            <a:grpSpLocks/>
          </p:cNvGrpSpPr>
          <p:nvPr/>
        </p:nvGrpSpPr>
        <p:grpSpPr bwMode="auto">
          <a:xfrm>
            <a:off x="2198688" y="1676448"/>
            <a:ext cx="4198938" cy="3981450"/>
            <a:chOff x="1385" y="887"/>
            <a:chExt cx="2645" cy="2508"/>
          </a:xfrm>
        </p:grpSpPr>
        <p:sp>
          <p:nvSpPr>
            <p:cNvPr id="29" name="Rounded Rectangle 34"/>
            <p:cNvSpPr>
              <a:spLocks noChangeArrowheads="1"/>
            </p:cNvSpPr>
            <p:nvPr/>
          </p:nvSpPr>
          <p:spPr bwMode="auto">
            <a:xfrm>
              <a:off x="1385" y="1189"/>
              <a:ext cx="2645" cy="2206"/>
            </a:xfrm>
            <a:prstGeom prst="roundRect">
              <a:avLst>
                <a:gd name="adj" fmla="val 1344"/>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635">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0" rIns="9000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100" b="0" i="0" u="none" strike="noStrike" kern="0" cap="none" spc="0" normalizeH="0" baseline="0" noProof="0" dirty="0">
                <a:ln>
                  <a:noFill/>
                </a:ln>
                <a:solidFill>
                  <a:srgbClr val="000000"/>
                </a:solidFill>
                <a:effectLst/>
                <a:uLnTx/>
                <a:uFillTx/>
                <a:latin typeface="Arial"/>
                <a:ea typeface="Arial Unicode MS"/>
                <a:cs typeface="Arial Unicode MS"/>
              </a:endParaRPr>
            </a:p>
          </p:txBody>
        </p:sp>
        <p:cxnSp>
          <p:nvCxnSpPr>
            <p:cNvPr id="30" name="Straight Connector 84"/>
            <p:cNvCxnSpPr>
              <a:cxnSpLocks noChangeShapeType="1"/>
            </p:cNvCxnSpPr>
            <p:nvPr/>
          </p:nvCxnSpPr>
          <p:spPr bwMode="auto">
            <a:xfrm rot="16200000" flipH="1">
              <a:off x="2618" y="1202"/>
              <a:ext cx="180" cy="0"/>
            </a:xfrm>
            <a:prstGeom prst="line">
              <a:avLst/>
            </a:prstGeom>
            <a:noFill/>
            <a:ln w="19050" algn="ctr">
              <a:solidFill>
                <a:srgbClr val="666666"/>
              </a:solidFill>
              <a:round/>
              <a:headEnd/>
              <a:tailEnd/>
            </a:ln>
          </p:spPr>
        </p:cxnSp>
        <p:sp>
          <p:nvSpPr>
            <p:cNvPr id="31" name="Rounded Rectangle 30"/>
            <p:cNvSpPr/>
            <p:nvPr/>
          </p:nvSpPr>
          <p:spPr bwMode="auto">
            <a:xfrm>
              <a:off x="1388" y="887"/>
              <a:ext cx="2642" cy="225"/>
            </a:xfrm>
            <a:prstGeom prst="roundRect">
              <a:avLst>
                <a:gd name="adj" fmla="val 15601"/>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635">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90000" tIns="0" rIns="9000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100" b="0" i="0" u="none" strike="noStrike" kern="0" cap="none" spc="0" normalizeH="0" baseline="0" noProof="0" dirty="0" smtClean="0">
                  <a:ln>
                    <a:noFill/>
                  </a:ln>
                  <a:solidFill>
                    <a:srgbClr val="000000"/>
                  </a:solidFill>
                  <a:effectLst/>
                  <a:uLnTx/>
                  <a:uFillTx/>
                  <a:latin typeface="Arial"/>
                  <a:ea typeface="Arial Unicode MS"/>
                  <a:cs typeface="Arial Unicode MS"/>
                </a:rPr>
                <a:t>Portal / NWBC</a:t>
              </a:r>
              <a:endParaRPr kumimoji="0" lang="en-US" sz="1100" b="0" i="0" u="none" strike="noStrike" kern="0" cap="none" spc="0" normalizeH="0" baseline="0" noProof="0" dirty="0">
                <a:ln>
                  <a:noFill/>
                </a:ln>
                <a:solidFill>
                  <a:srgbClr val="000000"/>
                </a:solidFill>
                <a:effectLst/>
                <a:uLnTx/>
                <a:uFillTx/>
                <a:latin typeface="Arial"/>
                <a:ea typeface="Arial Unicode MS"/>
                <a:cs typeface="Arial Unicode MS"/>
              </a:endParaRPr>
            </a:p>
          </p:txBody>
        </p:sp>
        <p:grpSp>
          <p:nvGrpSpPr>
            <p:cNvPr id="32" name="Group 50"/>
            <p:cNvGrpSpPr>
              <a:grpSpLocks/>
            </p:cNvGrpSpPr>
            <p:nvPr/>
          </p:nvGrpSpPr>
          <p:grpSpPr bwMode="auto">
            <a:xfrm>
              <a:off x="1496" y="2659"/>
              <a:ext cx="2424" cy="653"/>
              <a:chOff x="1510" y="3433"/>
              <a:chExt cx="2424" cy="653"/>
            </a:xfrm>
          </p:grpSpPr>
          <p:sp>
            <p:nvSpPr>
              <p:cNvPr id="50" name="AutoShape 33"/>
              <p:cNvSpPr>
                <a:spLocks noChangeArrowheads="1"/>
              </p:cNvSpPr>
              <p:nvPr/>
            </p:nvSpPr>
            <p:spPr bwMode="auto">
              <a:xfrm>
                <a:off x="1510" y="3433"/>
                <a:ext cx="2424" cy="622"/>
              </a:xfrm>
              <a:prstGeom prst="roundRect">
                <a:avLst>
                  <a:gd name="adj" fmla="val 4144"/>
                </a:avLst>
              </a:prstGeom>
              <a:gradFill rotWithShape="1">
                <a:gsLst>
                  <a:gs pos="0">
                    <a:srgbClr val="608EA8"/>
                  </a:gs>
                  <a:gs pos="100000">
                    <a:srgbClr val="44697D"/>
                  </a:gs>
                </a:gsLst>
                <a:lin ang="2700000" scaled="1"/>
              </a:gradFill>
              <a:ln w="25400" algn="ctr">
                <a:noFill/>
                <a:round/>
                <a:headEnd/>
                <a:tailEnd/>
              </a:ln>
              <a:effectLst>
                <a:outerShdw dist="38100" dir="2700000" algn="tl" rotWithShape="0">
                  <a:srgbClr val="000000">
                    <a:alpha val="39998"/>
                  </a:srgbClr>
                </a:outerShdw>
              </a:effectLst>
            </p:spPr>
            <p:txBody>
              <a:bodyPr anchor="b"/>
              <a:lstStyle/>
              <a:p>
                <a:pPr marL="0" marR="0" lvl="0" indent="0" algn="r" defTabSz="914400" eaLnBrk="1" fontAlgn="base" latinLnBrk="0" hangingPunct="1">
                  <a:lnSpc>
                    <a:spcPct val="100000"/>
                  </a:lnSpc>
                  <a:spcBef>
                    <a:spcPct val="0"/>
                  </a:spcBef>
                  <a:spcAft>
                    <a:spcPct val="0"/>
                  </a:spcAft>
                  <a:buClrTx/>
                  <a:buSzPct val="80000"/>
                  <a:buFont typeface="Wingdings" pitchFamily="2" charset="2"/>
                  <a:buNone/>
                  <a:tabLst/>
                  <a:defRPr/>
                </a:pPr>
                <a:endParaRPr kumimoji="0" lang="en-US" sz="1600" b="0" i="0" u="none" strike="noStrike" kern="0" cap="none" spc="0" normalizeH="0" baseline="0" noProof="0">
                  <a:ln>
                    <a:noFill/>
                  </a:ln>
                  <a:solidFill>
                    <a:srgbClr val="FFFFFF"/>
                  </a:solidFill>
                  <a:effectLst/>
                  <a:uLnTx/>
                  <a:uFillTx/>
                  <a:latin typeface="Arial" charset="0"/>
                </a:endParaRPr>
              </a:p>
            </p:txBody>
          </p:sp>
          <p:sp>
            <p:nvSpPr>
              <p:cNvPr id="51" name="AutoShape 52"/>
              <p:cNvSpPr>
                <a:spLocks noChangeArrowheads="1"/>
              </p:cNvSpPr>
              <p:nvPr/>
            </p:nvSpPr>
            <p:spPr bwMode="auto">
              <a:xfrm>
                <a:off x="1540" y="3855"/>
                <a:ext cx="2379" cy="231"/>
              </a:xfrm>
              <a:prstGeom prst="roundRect">
                <a:avLst>
                  <a:gd name="adj" fmla="val 16667"/>
                </a:avLst>
              </a:prstGeom>
              <a:noFill/>
              <a:ln w="9525">
                <a:noFill/>
                <a:round/>
                <a:headEnd/>
                <a:tailEnd/>
              </a:ln>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100" b="0" i="0" u="none" strike="noStrike" kern="0" cap="none" spc="0" normalizeH="0" baseline="0" noProof="0">
                    <a:ln>
                      <a:noFill/>
                    </a:ln>
                    <a:solidFill>
                      <a:srgbClr val="FFFFFF"/>
                    </a:solidFill>
                    <a:effectLst/>
                    <a:uLnTx/>
                    <a:uFillTx/>
                    <a:latin typeface="Arial" charset="0"/>
                  </a:rPr>
                  <a:t>Integrated in Application Server (ABAP)</a:t>
                </a:r>
              </a:p>
            </p:txBody>
          </p:sp>
          <p:sp>
            <p:nvSpPr>
              <p:cNvPr id="52" name="AutoShape 33"/>
              <p:cNvSpPr>
                <a:spLocks noChangeArrowheads="1"/>
              </p:cNvSpPr>
              <p:nvPr/>
            </p:nvSpPr>
            <p:spPr bwMode="auto">
              <a:xfrm>
                <a:off x="1626" y="3491"/>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Data Quality</a:t>
                </a:r>
                <a:br>
                  <a:rPr kumimoji="0" lang="en-US" sz="900" b="0" i="0" u="none" strike="noStrike" kern="0" cap="none" spc="0" normalizeH="0" baseline="0" noProof="0">
                    <a:ln>
                      <a:noFill/>
                    </a:ln>
                    <a:solidFill>
                      <a:srgbClr val="FFFFFF"/>
                    </a:solidFill>
                    <a:effectLst/>
                    <a:uLnTx/>
                    <a:uFillTx/>
                    <a:latin typeface="Arial" charset="0"/>
                  </a:rPr>
                </a:br>
                <a:r>
                  <a:rPr kumimoji="0" lang="en-US" sz="900" b="0" i="0" u="none" strike="noStrike" kern="0" cap="none" spc="0" normalizeH="0" baseline="0" noProof="0">
                    <a:ln>
                      <a:noFill/>
                    </a:ln>
                    <a:solidFill>
                      <a:srgbClr val="FFFFFF"/>
                    </a:solidFill>
                    <a:effectLst/>
                    <a:uLnTx/>
                    <a:uFillTx/>
                    <a:latin typeface="Arial" charset="0"/>
                  </a:rPr>
                  <a:t>Interface</a:t>
                </a:r>
              </a:p>
            </p:txBody>
          </p:sp>
          <p:sp>
            <p:nvSpPr>
              <p:cNvPr id="53" name="AutoShape 33"/>
              <p:cNvSpPr>
                <a:spLocks noChangeArrowheads="1"/>
              </p:cNvSpPr>
              <p:nvPr/>
            </p:nvSpPr>
            <p:spPr bwMode="auto">
              <a:xfrm>
                <a:off x="2189" y="3491"/>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Search /</a:t>
                </a:r>
              </a:p>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Dupl. Check</a:t>
                </a:r>
              </a:p>
            </p:txBody>
          </p:sp>
          <p:sp>
            <p:nvSpPr>
              <p:cNvPr id="54" name="AutoShape 33"/>
              <p:cNvSpPr>
                <a:spLocks noChangeArrowheads="1"/>
              </p:cNvSpPr>
              <p:nvPr/>
            </p:nvSpPr>
            <p:spPr bwMode="auto">
              <a:xfrm>
                <a:off x="2752" y="3491"/>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Change Request</a:t>
                </a:r>
              </a:p>
            </p:txBody>
          </p:sp>
          <p:sp>
            <p:nvSpPr>
              <p:cNvPr id="55" name="AutoShape 33"/>
              <p:cNvSpPr>
                <a:spLocks noChangeArrowheads="1"/>
              </p:cNvSpPr>
              <p:nvPr/>
            </p:nvSpPr>
            <p:spPr bwMode="auto">
              <a:xfrm>
                <a:off x="3315" y="3491"/>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Analytics</a:t>
                </a:r>
              </a:p>
            </p:txBody>
          </p:sp>
          <p:sp>
            <p:nvSpPr>
              <p:cNvPr id="56" name="AutoShape 33"/>
              <p:cNvSpPr>
                <a:spLocks noChangeArrowheads="1"/>
              </p:cNvSpPr>
              <p:nvPr/>
            </p:nvSpPr>
            <p:spPr bwMode="auto">
              <a:xfrm>
                <a:off x="1626" y="3699"/>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Key / Value Mapping</a:t>
                </a:r>
              </a:p>
            </p:txBody>
          </p:sp>
          <p:sp>
            <p:nvSpPr>
              <p:cNvPr id="57" name="AutoShape 33"/>
              <p:cNvSpPr>
                <a:spLocks noChangeArrowheads="1"/>
              </p:cNvSpPr>
              <p:nvPr/>
            </p:nvSpPr>
            <p:spPr bwMode="auto">
              <a:xfrm>
                <a:off x="2189" y="3699"/>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Rules Engine </a:t>
                </a:r>
              </a:p>
            </p:txBody>
          </p:sp>
          <p:sp>
            <p:nvSpPr>
              <p:cNvPr id="58" name="AutoShape 33"/>
              <p:cNvSpPr>
                <a:spLocks noChangeArrowheads="1"/>
              </p:cNvSpPr>
              <p:nvPr/>
            </p:nvSpPr>
            <p:spPr bwMode="auto">
              <a:xfrm>
                <a:off x="2752" y="3699"/>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UI Framework </a:t>
                </a:r>
              </a:p>
            </p:txBody>
          </p:sp>
          <p:sp>
            <p:nvSpPr>
              <p:cNvPr id="59" name="AutoShape 33"/>
              <p:cNvSpPr>
                <a:spLocks noChangeArrowheads="1"/>
              </p:cNvSpPr>
              <p:nvPr/>
            </p:nvSpPr>
            <p:spPr bwMode="auto">
              <a:xfrm>
                <a:off x="3315" y="3699"/>
                <a:ext cx="516" cy="166"/>
              </a:xfrm>
              <a:prstGeom prst="roundRect">
                <a:avLst>
                  <a:gd name="adj" fmla="val 4144"/>
                </a:avLst>
              </a:prstGeom>
              <a:solidFill>
                <a:srgbClr val="44697D"/>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FFFFFF"/>
                    </a:solidFill>
                    <a:effectLst/>
                    <a:uLnTx/>
                    <a:uFillTx/>
                    <a:latin typeface="Arial" charset="0"/>
                  </a:rPr>
                  <a:t>Metadata </a:t>
                </a:r>
              </a:p>
            </p:txBody>
          </p:sp>
        </p:grpSp>
        <p:grpSp>
          <p:nvGrpSpPr>
            <p:cNvPr id="33" name="Group 61"/>
            <p:cNvGrpSpPr>
              <a:grpSpLocks/>
            </p:cNvGrpSpPr>
            <p:nvPr/>
          </p:nvGrpSpPr>
          <p:grpSpPr bwMode="auto">
            <a:xfrm>
              <a:off x="1496" y="1271"/>
              <a:ext cx="2424" cy="1354"/>
              <a:chOff x="1509" y="2045"/>
              <a:chExt cx="2424" cy="1354"/>
            </a:xfrm>
          </p:grpSpPr>
          <p:sp>
            <p:nvSpPr>
              <p:cNvPr id="34" name="AutoShape 33"/>
              <p:cNvSpPr>
                <a:spLocks noChangeArrowheads="1"/>
              </p:cNvSpPr>
              <p:nvPr/>
            </p:nvSpPr>
            <p:spPr bwMode="gray">
              <a:xfrm>
                <a:off x="1509" y="2071"/>
                <a:ext cx="2424" cy="1328"/>
              </a:xfrm>
              <a:prstGeom prst="roundRect">
                <a:avLst>
                  <a:gd name="adj" fmla="val 4144"/>
                </a:avLst>
              </a:prstGeom>
              <a:gradFill rotWithShape="1">
                <a:gsLst>
                  <a:gs pos="0">
                    <a:srgbClr val="FFD15D"/>
                  </a:gs>
                  <a:gs pos="100000">
                    <a:srgbClr val="F0AB00"/>
                  </a:gs>
                </a:gsLst>
                <a:lin ang="2700000" scaled="1"/>
              </a:gradFill>
              <a:ln w="12700" algn="ctr">
                <a:solidFill>
                  <a:srgbClr val="C6C6C6"/>
                </a:solidFill>
                <a:round/>
                <a:headEnd/>
                <a:tailEnd/>
              </a:ln>
              <a:effectLst>
                <a:outerShdw dist="12700" dir="2700000" algn="tl" rotWithShape="0">
                  <a:srgbClr val="000000">
                    <a:alpha val="39999"/>
                  </a:srgbClr>
                </a:outerShdw>
              </a:effectLst>
            </p:spPr>
            <p:txBody>
              <a:bodyPr tIns="91440" bIns="9144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000" b="0" i="0" u="none" strike="noStrike" kern="0" cap="none" spc="0" normalizeH="0" baseline="0" noProof="0">
                  <a:ln>
                    <a:noFill/>
                  </a:ln>
                  <a:solidFill>
                    <a:srgbClr val="FFFFFF"/>
                  </a:solidFill>
                  <a:effectLst/>
                  <a:uLnTx/>
                  <a:uFillTx/>
                  <a:latin typeface="Arial" charset="0"/>
                </a:endParaRPr>
              </a:p>
            </p:txBody>
          </p:sp>
          <p:sp>
            <p:nvSpPr>
              <p:cNvPr id="35" name="AutoShape 63"/>
              <p:cNvSpPr>
                <a:spLocks noChangeArrowheads="1"/>
              </p:cNvSpPr>
              <p:nvPr/>
            </p:nvSpPr>
            <p:spPr bwMode="auto">
              <a:xfrm>
                <a:off x="1540" y="2045"/>
                <a:ext cx="2379" cy="231"/>
              </a:xfrm>
              <a:prstGeom prst="roundRect">
                <a:avLst>
                  <a:gd name="adj" fmla="val 16667"/>
                </a:avLst>
              </a:prstGeom>
              <a:noFill/>
              <a:ln w="9525">
                <a:noFill/>
                <a:round/>
                <a:headEnd/>
                <a:tailEnd/>
              </a:ln>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100" b="0" i="0" u="none" strike="noStrike" kern="0" cap="none" spc="0" normalizeH="0" baseline="0" noProof="0">
                    <a:ln>
                      <a:noFill/>
                    </a:ln>
                    <a:solidFill>
                      <a:srgbClr val="000000"/>
                    </a:solidFill>
                    <a:effectLst/>
                    <a:uLnTx/>
                    <a:uFillTx/>
                    <a:latin typeface="Arial" charset="0"/>
                  </a:rPr>
                  <a:t>Master Data Governance Applications</a:t>
                </a:r>
              </a:p>
            </p:txBody>
          </p:sp>
          <p:sp>
            <p:nvSpPr>
              <p:cNvPr id="36" name="AutoShape 64"/>
              <p:cNvSpPr>
                <a:spLocks noChangeArrowheads="1"/>
              </p:cNvSpPr>
              <p:nvPr/>
            </p:nvSpPr>
            <p:spPr bwMode="auto">
              <a:xfrm flipH="1" flipV="1">
                <a:off x="2298"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rPr>
                  <a:t>Material</a:t>
                </a:r>
              </a:p>
            </p:txBody>
          </p:sp>
          <p:sp>
            <p:nvSpPr>
              <p:cNvPr id="37" name="AutoShape 65"/>
              <p:cNvSpPr>
                <a:spLocks noChangeArrowheads="1"/>
              </p:cNvSpPr>
              <p:nvPr/>
            </p:nvSpPr>
            <p:spPr bwMode="auto">
              <a:xfrm flipH="1" flipV="1">
                <a:off x="2492"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rPr>
                  <a:t>Supplier</a:t>
                </a:r>
                <a:endParaRPr kumimoji="0" lang="en-US" sz="900" b="0" i="0" u="none" strike="noStrike" kern="0" cap="none" spc="0" normalizeH="0" baseline="0" noProof="0" dirty="0">
                  <a:ln>
                    <a:noFill/>
                  </a:ln>
                  <a:solidFill>
                    <a:srgbClr val="000000"/>
                  </a:solidFill>
                  <a:effectLst/>
                  <a:uLnTx/>
                  <a:uFillTx/>
                  <a:latin typeface="Arial" charset="0"/>
                </a:endParaRPr>
              </a:p>
            </p:txBody>
          </p:sp>
          <p:sp>
            <p:nvSpPr>
              <p:cNvPr id="38" name="AutoShape 66"/>
              <p:cNvSpPr>
                <a:spLocks noChangeArrowheads="1"/>
              </p:cNvSpPr>
              <p:nvPr/>
            </p:nvSpPr>
            <p:spPr bwMode="auto">
              <a:xfrm flipH="1" flipV="1">
                <a:off x="2686"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rPr>
                  <a:t>Ch. Of Accounts</a:t>
                </a:r>
                <a:endParaRPr kumimoji="0" lang="en-US" sz="900" b="0" i="0" u="none" strike="noStrike" kern="0" cap="none" spc="0" normalizeH="0" baseline="0" noProof="0" dirty="0">
                  <a:ln>
                    <a:noFill/>
                  </a:ln>
                  <a:solidFill>
                    <a:srgbClr val="000000"/>
                  </a:solidFill>
                  <a:effectLst/>
                  <a:uLnTx/>
                  <a:uFillTx/>
                  <a:latin typeface="Arial" charset="0"/>
                </a:endParaRPr>
              </a:p>
            </p:txBody>
          </p:sp>
          <p:sp>
            <p:nvSpPr>
              <p:cNvPr id="39" name="AutoShape 67"/>
              <p:cNvSpPr>
                <a:spLocks noChangeArrowheads="1"/>
              </p:cNvSpPr>
              <p:nvPr/>
            </p:nvSpPr>
            <p:spPr bwMode="auto">
              <a:xfrm flipH="1" flipV="1">
                <a:off x="2880"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algn="ctr" fontAlgn="base">
                  <a:spcBef>
                    <a:spcPct val="0"/>
                  </a:spcBef>
                  <a:spcAft>
                    <a:spcPct val="0"/>
                  </a:spcAft>
                  <a:defRPr/>
                </a:pPr>
                <a:r>
                  <a:rPr lang="en-US" sz="900" kern="0" dirty="0" smtClean="0">
                    <a:solidFill>
                      <a:srgbClr val="000000"/>
                    </a:solidFill>
                    <a:latin typeface="Arial" charset="0"/>
                  </a:rPr>
                  <a:t>Profit Center</a:t>
                </a:r>
              </a:p>
            </p:txBody>
          </p:sp>
          <p:sp>
            <p:nvSpPr>
              <p:cNvPr id="40" name="AutoShape 68"/>
              <p:cNvSpPr>
                <a:spLocks noChangeArrowheads="1"/>
              </p:cNvSpPr>
              <p:nvPr/>
            </p:nvSpPr>
            <p:spPr bwMode="auto">
              <a:xfrm flipH="1" flipV="1">
                <a:off x="3075"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rial" charset="0"/>
                  </a:rPr>
                  <a:t>Cost Center</a:t>
                </a:r>
              </a:p>
            </p:txBody>
          </p:sp>
          <p:sp>
            <p:nvSpPr>
              <p:cNvPr id="41" name="AutoShape 69"/>
              <p:cNvSpPr>
                <a:spLocks noChangeArrowheads="1"/>
              </p:cNvSpPr>
              <p:nvPr/>
            </p:nvSpPr>
            <p:spPr bwMode="auto">
              <a:xfrm flipH="1" flipV="1">
                <a:off x="3269"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algn="ctr" fontAlgn="base">
                  <a:spcBef>
                    <a:spcPct val="0"/>
                  </a:spcBef>
                  <a:spcAft>
                    <a:spcPct val="0"/>
                  </a:spcAft>
                  <a:defRPr/>
                </a:pPr>
                <a:r>
                  <a:rPr lang="en-US" sz="900" kern="0" dirty="0" smtClean="0">
                    <a:solidFill>
                      <a:srgbClr val="000000"/>
                    </a:solidFill>
                    <a:latin typeface="Arial" charset="0"/>
                  </a:rPr>
                  <a:t>Cost Elements</a:t>
                </a:r>
              </a:p>
            </p:txBody>
          </p:sp>
          <p:sp>
            <p:nvSpPr>
              <p:cNvPr id="42" name="AutoShape 70"/>
              <p:cNvSpPr>
                <a:spLocks noChangeArrowheads="1"/>
              </p:cNvSpPr>
              <p:nvPr/>
            </p:nvSpPr>
            <p:spPr bwMode="auto">
              <a:xfrm flipH="1" flipV="1">
                <a:off x="3463"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rial" charset="0"/>
                  </a:rPr>
                  <a:t>Company</a:t>
                </a:r>
              </a:p>
            </p:txBody>
          </p:sp>
          <p:sp>
            <p:nvSpPr>
              <p:cNvPr id="43" name="AutoShape 71"/>
              <p:cNvSpPr>
                <a:spLocks noChangeArrowheads="1"/>
              </p:cNvSpPr>
              <p:nvPr/>
            </p:nvSpPr>
            <p:spPr bwMode="auto">
              <a:xfrm flipH="1" flipV="1">
                <a:off x="3658" y="2512"/>
                <a:ext cx="164" cy="569"/>
              </a:xfrm>
              <a:prstGeom prst="roundRect">
                <a:avLst>
                  <a:gd name="adj" fmla="val 16667"/>
                </a:avLst>
              </a:prstGeom>
              <a:solidFill>
                <a:srgbClr val="FFE5A3"/>
              </a:solidFill>
              <a:ln w="9525">
                <a:solidFill>
                  <a:srgbClr val="D69900"/>
                </a:solidFill>
                <a:round/>
                <a:headEnd/>
                <a:tailEnd/>
              </a:ln>
              <a:effectLst>
                <a:prstShdw prst="shdw17" dist="17961" dir="2700000">
                  <a:srgbClr val="D69900">
                    <a:gamma/>
                    <a:shade val="60000"/>
                    <a:invGamma/>
                  </a:srgbClr>
                </a:prstShdw>
              </a:effec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charset="0"/>
                  </a:rPr>
                  <a:t>Customer-defined</a:t>
                </a:r>
              </a:p>
            </p:txBody>
          </p:sp>
          <p:sp>
            <p:nvSpPr>
              <p:cNvPr id="44" name="AutoShape 33"/>
              <p:cNvSpPr>
                <a:spLocks noChangeArrowheads="1"/>
              </p:cNvSpPr>
              <p:nvPr/>
            </p:nvSpPr>
            <p:spPr bwMode="auto">
              <a:xfrm>
                <a:off x="1606" y="2259"/>
                <a:ext cx="2226" cy="208"/>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000000"/>
                    </a:solidFill>
                    <a:effectLst/>
                    <a:uLnTx/>
                    <a:uFillTx/>
                    <a:latin typeface="Arial" charset="0"/>
                  </a:rPr>
                  <a:t>User Interfaces</a:t>
                </a:r>
              </a:p>
            </p:txBody>
          </p:sp>
          <p:sp>
            <p:nvSpPr>
              <p:cNvPr id="45" name="AutoShape 33"/>
              <p:cNvSpPr>
                <a:spLocks noChangeArrowheads="1"/>
              </p:cNvSpPr>
              <p:nvPr/>
            </p:nvSpPr>
            <p:spPr bwMode="auto">
              <a:xfrm>
                <a:off x="1606" y="2510"/>
                <a:ext cx="624" cy="166"/>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dirty="0">
                    <a:ln>
                      <a:noFill/>
                    </a:ln>
                    <a:solidFill>
                      <a:srgbClr val="000000"/>
                    </a:solidFill>
                    <a:effectLst/>
                    <a:uLnTx/>
                    <a:uFillTx/>
                    <a:latin typeface="Arial" charset="0"/>
                  </a:rPr>
                  <a:t>Data Ownership</a:t>
                </a:r>
              </a:p>
            </p:txBody>
          </p:sp>
          <p:sp>
            <p:nvSpPr>
              <p:cNvPr id="46" name="AutoShape 33"/>
              <p:cNvSpPr>
                <a:spLocks noChangeArrowheads="1"/>
              </p:cNvSpPr>
              <p:nvPr/>
            </p:nvSpPr>
            <p:spPr bwMode="auto">
              <a:xfrm>
                <a:off x="1606" y="2720"/>
                <a:ext cx="624" cy="166"/>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000000"/>
                    </a:solidFill>
                    <a:effectLst/>
                    <a:uLnTx/>
                    <a:uFillTx/>
                    <a:latin typeface="Arial" charset="0"/>
                  </a:rPr>
                  <a:t>Data Replication</a:t>
                </a:r>
              </a:p>
            </p:txBody>
          </p:sp>
          <p:sp>
            <p:nvSpPr>
              <p:cNvPr id="47" name="AutoShape 33"/>
              <p:cNvSpPr>
                <a:spLocks noChangeArrowheads="1"/>
              </p:cNvSpPr>
              <p:nvPr/>
            </p:nvSpPr>
            <p:spPr bwMode="auto">
              <a:xfrm>
                <a:off x="1606" y="2929"/>
                <a:ext cx="624" cy="166"/>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000000"/>
                    </a:solidFill>
                    <a:effectLst/>
                    <a:uLnTx/>
                    <a:uFillTx/>
                    <a:latin typeface="Arial" charset="0"/>
                  </a:rPr>
                  <a:t>Validations</a:t>
                </a:r>
              </a:p>
            </p:txBody>
          </p:sp>
          <p:sp>
            <p:nvSpPr>
              <p:cNvPr id="48" name="AutoShape 33"/>
              <p:cNvSpPr>
                <a:spLocks noChangeArrowheads="1"/>
              </p:cNvSpPr>
              <p:nvPr/>
            </p:nvSpPr>
            <p:spPr bwMode="auto">
              <a:xfrm>
                <a:off x="1606" y="3139"/>
                <a:ext cx="624" cy="166"/>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000000"/>
                    </a:solidFill>
                    <a:effectLst/>
                    <a:uLnTx/>
                    <a:uFillTx/>
                    <a:latin typeface="Arial" charset="0"/>
                  </a:rPr>
                  <a:t>Workflows</a:t>
                </a:r>
              </a:p>
            </p:txBody>
          </p:sp>
          <p:sp>
            <p:nvSpPr>
              <p:cNvPr id="49" name="AutoShape 33"/>
              <p:cNvSpPr>
                <a:spLocks noChangeArrowheads="1"/>
              </p:cNvSpPr>
              <p:nvPr/>
            </p:nvSpPr>
            <p:spPr bwMode="auto">
              <a:xfrm>
                <a:off x="2302" y="3139"/>
                <a:ext cx="1530" cy="166"/>
              </a:xfrm>
              <a:prstGeom prst="roundRect">
                <a:avLst>
                  <a:gd name="adj" fmla="val 4144"/>
                </a:avLst>
              </a:prstGeom>
              <a:solidFill>
                <a:srgbClr val="D69900"/>
              </a:solidFill>
              <a:ln w="25400" algn="ctr">
                <a:noFill/>
                <a:round/>
                <a:headEnd/>
                <a:tailEnd/>
              </a:ln>
              <a:effectLst>
                <a:outerShdw dist="38100" dir="2700000" algn="tl" rotWithShape="0">
                  <a:srgbClr val="000000">
                    <a:alpha val="39998"/>
                  </a:srgbClr>
                </a:outerShdw>
              </a:effectLst>
            </p:spPr>
            <p:txBody>
              <a:bodyPr lIns="0" tIns="0" rIns="0" bIns="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900" b="0" i="0" u="none" strike="noStrike" kern="0" cap="none" spc="0" normalizeH="0" baseline="0" noProof="0">
                    <a:ln>
                      <a:noFill/>
                    </a:ln>
                    <a:solidFill>
                      <a:srgbClr val="000000"/>
                    </a:solidFill>
                    <a:effectLst/>
                    <a:uLnTx/>
                    <a:uFillTx/>
                    <a:latin typeface="Arial" charset="0"/>
                  </a:rPr>
                  <a:t>Staging</a:t>
                </a:r>
              </a:p>
            </p:txBody>
          </p:sp>
        </p:grpSp>
      </p:grpSp>
      <p:sp>
        <p:nvSpPr>
          <p:cNvPr id="63" name="AutoShape 33"/>
          <p:cNvSpPr>
            <a:spLocks noChangeArrowheads="1"/>
          </p:cNvSpPr>
          <p:nvPr/>
        </p:nvSpPr>
        <p:spPr bwMode="auto">
          <a:xfrm>
            <a:off x="504825" y="4276774"/>
            <a:ext cx="1181100" cy="315912"/>
          </a:xfrm>
          <a:prstGeom prst="roundRect">
            <a:avLst>
              <a:gd name="adj" fmla="val 4144"/>
            </a:avLst>
          </a:prstGeom>
          <a:solidFill>
            <a:srgbClr val="557630"/>
          </a:solidFill>
          <a:ln w="25400" algn="ctr">
            <a:noFill/>
            <a:round/>
            <a:headEnd/>
            <a:tailEnd/>
          </a:ln>
          <a:effectLst>
            <a:outerShdw dist="38100" dir="2700000" algn="tl" rotWithShape="0">
              <a:srgbClr val="000000">
                <a:alpha val="39998"/>
              </a:srgbClr>
            </a:outerShdw>
          </a:effectLst>
        </p:spPr>
        <p:txBody>
          <a:bodyPr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charset="0"/>
              </a:rPr>
              <a:t>Enterprise Search</a:t>
            </a:r>
            <a:endParaRPr kumimoji="0" lang="en-US" sz="1000" b="0" i="0" u="none" strike="noStrike" kern="0" cap="none" spc="0" normalizeH="0" baseline="0" noProof="0" dirty="0">
              <a:ln>
                <a:noFill/>
              </a:ln>
              <a:solidFill>
                <a:srgbClr val="FFFFFF"/>
              </a:solidFill>
              <a:effectLst/>
              <a:uLnTx/>
              <a:uFillTx/>
              <a:latin typeface="Arial" charset="0"/>
            </a:endParaRPr>
          </a:p>
        </p:txBody>
      </p:sp>
      <p:sp>
        <p:nvSpPr>
          <p:cNvPr id="64" name="AutoShape 33"/>
          <p:cNvSpPr>
            <a:spLocks noChangeArrowheads="1"/>
          </p:cNvSpPr>
          <p:nvPr/>
        </p:nvSpPr>
        <p:spPr bwMode="auto">
          <a:xfrm>
            <a:off x="504825" y="4676824"/>
            <a:ext cx="1181100" cy="315912"/>
          </a:xfrm>
          <a:prstGeom prst="roundRect">
            <a:avLst>
              <a:gd name="adj" fmla="val 4144"/>
            </a:avLst>
          </a:prstGeom>
          <a:solidFill>
            <a:srgbClr val="557630"/>
          </a:solidFill>
          <a:ln w="25400" algn="ctr">
            <a:noFill/>
            <a:round/>
            <a:headEnd/>
            <a:tailEnd/>
          </a:ln>
          <a:effectLst>
            <a:outerShdw dist="38100" dir="2700000" algn="tl" rotWithShape="0">
              <a:srgbClr val="000000">
                <a:alpha val="39998"/>
              </a:srgbClr>
            </a:outerShdw>
          </a:effectLst>
        </p:spPr>
        <p:txBody>
          <a:bodyPr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charset="0"/>
              </a:rPr>
              <a:t>SBOP Data Services</a:t>
            </a:r>
            <a:endParaRPr kumimoji="0" lang="en-US" sz="1000" b="0" i="0" u="none" strike="noStrike" kern="0" cap="none" spc="0" normalizeH="0" baseline="0" noProof="0" dirty="0">
              <a:ln>
                <a:noFill/>
              </a:ln>
              <a:solidFill>
                <a:srgbClr val="FFFFFF"/>
              </a:solidFill>
              <a:effectLst/>
              <a:uLnTx/>
              <a:uFillTx/>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Последствия слабого управления основными данными</a:t>
            </a:r>
            <a:endParaRPr lang="ru-RU" dirty="0"/>
          </a:p>
        </p:txBody>
      </p:sp>
      <p:sp>
        <p:nvSpPr>
          <p:cNvPr id="3" name="Rectangle 20"/>
          <p:cNvSpPr>
            <a:spLocks noChangeArrowheads="1"/>
          </p:cNvSpPr>
          <p:nvPr/>
        </p:nvSpPr>
        <p:spPr bwMode="auto">
          <a:xfrm>
            <a:off x="187325" y="1065213"/>
            <a:ext cx="8713788" cy="5108575"/>
          </a:xfrm>
          <a:prstGeom prst="rect">
            <a:avLst/>
          </a:prstGeom>
          <a:noFill/>
          <a:ln w="12700">
            <a:noFill/>
            <a:miter lim="800000"/>
            <a:headEnd/>
            <a:tailEnd/>
          </a:ln>
        </p:spPr>
        <p:txBody>
          <a:bodyPr lIns="90000" tIns="46800" rIns="90000" bIns="46800">
            <a:spAutoFit/>
          </a:bodyPr>
          <a:lstStyle/>
          <a:p>
            <a:pPr marL="180975" indent="-180975" algn="l"/>
            <a:r>
              <a:rPr lang="ru-RU" sz="1800" dirty="0"/>
              <a:t>Снижение эффективности продаж</a:t>
            </a:r>
            <a:endParaRPr lang="en-US" sz="1800" dirty="0">
              <a:solidFill>
                <a:schemeClr val="tx2"/>
              </a:solidFill>
              <a:latin typeface="Arial Black" pitchFamily="34" charset="0"/>
            </a:endParaRPr>
          </a:p>
          <a:p>
            <a:pPr marL="180975" indent="-180975" algn="l">
              <a:lnSpc>
                <a:spcPct val="90000"/>
              </a:lnSpc>
              <a:spcBef>
                <a:spcPct val="35000"/>
              </a:spcBef>
              <a:buFont typeface="Wingdings" pitchFamily="2" charset="2"/>
              <a:buChar char="n"/>
            </a:pPr>
            <a:r>
              <a:rPr lang="ru-RU" sz="1200" dirty="0"/>
              <a:t>Нехватка консолидированного взгляда на клиента с учетом всех каналов продаж</a:t>
            </a:r>
            <a:endParaRPr lang="en-US" sz="1200" dirty="0"/>
          </a:p>
          <a:p>
            <a:pPr marL="180975" indent="-180975" algn="l">
              <a:lnSpc>
                <a:spcPct val="90000"/>
              </a:lnSpc>
              <a:spcBef>
                <a:spcPct val="35000"/>
              </a:spcBef>
              <a:buFont typeface="Wingdings" pitchFamily="2" charset="2"/>
              <a:buChar char="n"/>
            </a:pPr>
            <a:r>
              <a:rPr lang="ru-RU" sz="1200" dirty="0"/>
              <a:t>Операции с клиентом подвергаются риску из-за ограниченного </a:t>
            </a:r>
          </a:p>
          <a:p>
            <a:pPr marL="180975" indent="-180975" algn="l">
              <a:lnSpc>
                <a:spcPct val="90000"/>
              </a:lnSpc>
              <a:spcBef>
                <a:spcPct val="35000"/>
              </a:spcBef>
            </a:pPr>
            <a:r>
              <a:rPr lang="ru-RU" sz="1200" dirty="0"/>
              <a:t>доступа к информации</a:t>
            </a:r>
          </a:p>
          <a:p>
            <a:pPr marL="180975" indent="-180975" algn="l">
              <a:lnSpc>
                <a:spcPct val="90000"/>
              </a:lnSpc>
              <a:spcBef>
                <a:spcPct val="35000"/>
              </a:spcBef>
              <a:buFont typeface="Wingdings" pitchFamily="2" charset="2"/>
              <a:buChar char="n"/>
            </a:pPr>
            <a:endParaRPr lang="en-US" sz="1200" dirty="0"/>
          </a:p>
          <a:p>
            <a:pPr marL="180975" indent="-180975" algn="l"/>
            <a:r>
              <a:rPr lang="ru-RU" sz="1800" dirty="0"/>
              <a:t>Неоптимальные решения о закупках</a:t>
            </a:r>
            <a:endParaRPr lang="en-US" sz="1800" dirty="0"/>
          </a:p>
          <a:p>
            <a:pPr marL="180975" indent="-180975" algn="l">
              <a:lnSpc>
                <a:spcPct val="90000"/>
              </a:lnSpc>
              <a:spcBef>
                <a:spcPct val="35000"/>
              </a:spcBef>
              <a:buFont typeface="Wingdings" pitchFamily="2" charset="2"/>
              <a:buChar char="n"/>
            </a:pPr>
            <a:r>
              <a:rPr lang="ru-RU" sz="1200" dirty="0"/>
              <a:t>Нехватка прозрачности в части поставщиков и продуктов</a:t>
            </a:r>
            <a:endParaRPr lang="en-US" sz="1200" dirty="0"/>
          </a:p>
          <a:p>
            <a:pPr marL="180975" indent="-180975" algn="l">
              <a:lnSpc>
                <a:spcPct val="90000"/>
              </a:lnSpc>
              <a:spcBef>
                <a:spcPct val="35000"/>
              </a:spcBef>
              <a:buFont typeface="Wingdings" pitchFamily="2" charset="2"/>
              <a:buChar char="n"/>
            </a:pPr>
            <a:r>
              <a:rPr lang="ru-RU" sz="1200" dirty="0"/>
              <a:t>Высокие затраты в связи с неоптимальным выбором поставщика</a:t>
            </a:r>
            <a:r>
              <a:rPr lang="en-US" sz="1200" dirty="0"/>
              <a:t/>
            </a:r>
            <a:br>
              <a:rPr lang="en-US" sz="1200" dirty="0"/>
            </a:br>
            <a:endParaRPr lang="en-US" sz="1200" dirty="0"/>
          </a:p>
          <a:p>
            <a:pPr marL="180975" indent="-180975" algn="l"/>
            <a:r>
              <a:rPr lang="ru-RU" sz="1800" dirty="0"/>
              <a:t>Задержка вывода продукта на рынок</a:t>
            </a:r>
            <a:endParaRPr lang="en-US" sz="1800" dirty="0"/>
          </a:p>
          <a:p>
            <a:pPr marL="180975" indent="-180975" algn="l">
              <a:lnSpc>
                <a:spcPct val="90000"/>
              </a:lnSpc>
              <a:spcBef>
                <a:spcPct val="35000"/>
              </a:spcBef>
              <a:buFont typeface="Wingdings" pitchFamily="2" charset="2"/>
              <a:buChar char="n"/>
            </a:pPr>
            <a:r>
              <a:rPr lang="ru-RU" sz="1200" dirty="0"/>
              <a:t>Проблема с быстрым получением прибыли при выводе продукта на рынок</a:t>
            </a:r>
            <a:endParaRPr lang="en-US" sz="1200" dirty="0"/>
          </a:p>
          <a:p>
            <a:pPr marL="180975" indent="-180975" algn="l">
              <a:lnSpc>
                <a:spcPct val="90000"/>
              </a:lnSpc>
              <a:spcBef>
                <a:spcPct val="35000"/>
              </a:spcBef>
              <a:buFont typeface="Wingdings" pitchFamily="2" charset="2"/>
              <a:buChar char="n"/>
            </a:pPr>
            <a:r>
              <a:rPr lang="ru-RU" sz="1200" dirty="0"/>
              <a:t>Нехватка механизмов сотрудничества с </a:t>
            </a:r>
            <a:r>
              <a:rPr lang="ru-RU" sz="1200" dirty="0" err="1"/>
              <a:t>фронт-офисом</a:t>
            </a:r>
            <a:r>
              <a:rPr lang="ru-RU" sz="1200" dirty="0"/>
              <a:t>, которая сказывается на обслуживании клиентов</a:t>
            </a:r>
          </a:p>
          <a:p>
            <a:pPr marL="180975" indent="-180975" algn="l">
              <a:lnSpc>
                <a:spcPct val="90000"/>
              </a:lnSpc>
              <a:spcBef>
                <a:spcPct val="35000"/>
              </a:spcBef>
              <a:buFont typeface="Wingdings" pitchFamily="2" charset="2"/>
              <a:buChar char="n"/>
            </a:pPr>
            <a:endParaRPr lang="en-US" sz="1200" dirty="0"/>
          </a:p>
          <a:p>
            <a:pPr marL="180975" indent="-180975" algn="l"/>
            <a:r>
              <a:rPr lang="ru-RU" sz="1800" dirty="0"/>
              <a:t>Неэффективные бизнес решения</a:t>
            </a:r>
            <a:endParaRPr lang="en-US" sz="1800" dirty="0"/>
          </a:p>
          <a:p>
            <a:pPr marL="180975" indent="-180975" algn="l">
              <a:lnSpc>
                <a:spcPct val="90000"/>
              </a:lnSpc>
              <a:spcBef>
                <a:spcPct val="35000"/>
              </a:spcBef>
              <a:buFont typeface="Wingdings" pitchFamily="2" charset="2"/>
              <a:buChar char="n"/>
            </a:pPr>
            <a:r>
              <a:rPr lang="ru-RU" sz="1200" dirty="0"/>
              <a:t>Нехватка консистентной информации, необходимой для принятия ключевых решений</a:t>
            </a:r>
            <a:endParaRPr lang="en-US" sz="1200" dirty="0"/>
          </a:p>
          <a:p>
            <a:pPr marL="180975" indent="-180975" algn="l">
              <a:lnSpc>
                <a:spcPct val="90000"/>
              </a:lnSpc>
              <a:spcBef>
                <a:spcPct val="35000"/>
              </a:spcBef>
              <a:buFont typeface="Wingdings" pitchFamily="2" charset="2"/>
              <a:buChar char="n"/>
            </a:pPr>
            <a:r>
              <a:rPr lang="ru-RU" sz="1200" dirty="0"/>
              <a:t>Подвергается риску динамика бизнеса</a:t>
            </a:r>
            <a:endParaRPr lang="en-US" sz="1200" dirty="0"/>
          </a:p>
          <a:p>
            <a:pPr marL="180975" indent="-180975" algn="l">
              <a:lnSpc>
                <a:spcPct val="90000"/>
              </a:lnSpc>
              <a:spcBef>
                <a:spcPct val="35000"/>
              </a:spcBef>
              <a:buFont typeface="Wingdings" pitchFamily="2" charset="2"/>
              <a:buChar char="n"/>
            </a:pPr>
            <a:endParaRPr lang="en-US" sz="1200" dirty="0"/>
          </a:p>
          <a:p>
            <a:pPr marL="180975" indent="-180975" algn="l"/>
            <a:r>
              <a:rPr lang="ru-RU" sz="1800" dirty="0"/>
              <a:t>Неудовлетворительное управление корпоративными рисками</a:t>
            </a:r>
            <a:endParaRPr lang="en-US" sz="1800" dirty="0"/>
          </a:p>
          <a:p>
            <a:pPr marL="180975" indent="-180975" algn="l">
              <a:lnSpc>
                <a:spcPct val="90000"/>
              </a:lnSpc>
              <a:spcBef>
                <a:spcPct val="35000"/>
              </a:spcBef>
              <a:buFont typeface="Wingdings" pitchFamily="2" charset="2"/>
              <a:buChar char="n"/>
            </a:pPr>
            <a:r>
              <a:rPr lang="ru-RU" sz="1200" dirty="0"/>
              <a:t>Несоответствие стандартам</a:t>
            </a:r>
            <a:endParaRPr lang="en-US" sz="1200" dirty="0"/>
          </a:p>
          <a:p>
            <a:pPr marL="180975" indent="-180975" algn="l">
              <a:lnSpc>
                <a:spcPct val="90000"/>
              </a:lnSpc>
              <a:spcBef>
                <a:spcPct val="35000"/>
              </a:spcBef>
              <a:buFont typeface="Wingdings" pitchFamily="2" charset="2"/>
              <a:buChar char="n"/>
            </a:pPr>
            <a:r>
              <a:rPr lang="ru-RU" sz="1200" dirty="0"/>
              <a:t>Высокий риск штрафных санкций</a:t>
            </a:r>
            <a:endParaRPr lang="en-US" sz="1200" dirty="0"/>
          </a:p>
          <a:p>
            <a:pPr marL="180975" indent="-180975" algn="l">
              <a:lnSpc>
                <a:spcPct val="90000"/>
              </a:lnSpc>
              <a:spcBef>
                <a:spcPct val="35000"/>
              </a:spcBef>
              <a:buFont typeface="Wingdings" pitchFamily="2" charset="2"/>
              <a:buChar char="n"/>
            </a:pPr>
            <a:endParaRPr lang="en-US" sz="1200" dirty="0"/>
          </a:p>
        </p:txBody>
      </p:sp>
      <p:pic>
        <p:nvPicPr>
          <p:cNvPr id="4" name="Picture 3" descr="money various"/>
          <p:cNvPicPr>
            <a:picLocks noChangeAspect="1" noChangeArrowheads="1"/>
          </p:cNvPicPr>
          <p:nvPr/>
        </p:nvPicPr>
        <p:blipFill>
          <a:blip r:embed="rId2" cstate="print"/>
          <a:srcRect/>
          <a:stretch>
            <a:fillRect/>
          </a:stretch>
        </p:blipFill>
        <p:spPr bwMode="auto">
          <a:xfrm>
            <a:off x="6048375" y="1338263"/>
            <a:ext cx="3095625" cy="232568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Преимущества использования </a:t>
            </a:r>
            <a:r>
              <a:rPr lang="en-US" dirty="0" smtClean="0"/>
              <a:t>SAP Master Data Governance</a:t>
            </a:r>
            <a:endParaRPr lang="en-US" dirty="0"/>
          </a:p>
        </p:txBody>
      </p:sp>
      <p:pic>
        <p:nvPicPr>
          <p:cNvPr id="3" name="Picture 18" descr="rrr"/>
          <p:cNvPicPr>
            <a:picLocks noChangeAspect="1" noChangeArrowheads="1"/>
          </p:cNvPicPr>
          <p:nvPr/>
        </p:nvPicPr>
        <p:blipFill>
          <a:blip r:embed="rId2" cstate="screen"/>
          <a:srcRect/>
          <a:stretch>
            <a:fillRect/>
          </a:stretch>
        </p:blipFill>
        <p:spPr bwMode="auto">
          <a:xfrm>
            <a:off x="324000" y="1429949"/>
            <a:ext cx="3457425" cy="4821626"/>
          </a:xfrm>
          <a:prstGeom prst="rect">
            <a:avLst/>
          </a:prstGeom>
          <a:noFill/>
          <a:ln w="9525">
            <a:noFill/>
            <a:miter lim="800000"/>
            <a:headEnd/>
            <a:tailEnd/>
          </a:ln>
        </p:spPr>
      </p:pic>
      <p:pic>
        <p:nvPicPr>
          <p:cNvPr id="4" name="Picture 286" descr="fadeup"/>
          <p:cNvPicPr>
            <a:picLocks noChangeAspect="1" noChangeArrowheads="1"/>
          </p:cNvPicPr>
          <p:nvPr/>
        </p:nvPicPr>
        <p:blipFill>
          <a:blip r:embed="rId3" cstate="screen"/>
          <a:srcRect/>
          <a:stretch>
            <a:fillRect/>
          </a:stretch>
        </p:blipFill>
        <p:spPr bwMode="auto">
          <a:xfrm>
            <a:off x="2408238" y="1429949"/>
            <a:ext cx="1460500" cy="4821626"/>
          </a:xfrm>
          <a:prstGeom prst="rect">
            <a:avLst/>
          </a:prstGeom>
          <a:noFill/>
          <a:ln w="9525">
            <a:noFill/>
            <a:miter lim="800000"/>
            <a:headEnd/>
            <a:tailEnd/>
          </a:ln>
        </p:spPr>
      </p:pic>
      <p:sp>
        <p:nvSpPr>
          <p:cNvPr id="5" name="Rectangle 6"/>
          <p:cNvSpPr>
            <a:spLocks noChangeArrowheads="1"/>
          </p:cNvSpPr>
          <p:nvPr/>
        </p:nvSpPr>
        <p:spPr bwMode="gray">
          <a:xfrm>
            <a:off x="4329113" y="1384566"/>
            <a:ext cx="4595812" cy="4770537"/>
          </a:xfrm>
          <a:prstGeom prst="rect">
            <a:avLst/>
          </a:prstGeom>
          <a:noFill/>
          <a:ln w="9525">
            <a:noFill/>
            <a:miter lim="800000"/>
            <a:headEnd/>
            <a:tailEnd/>
          </a:ln>
        </p:spPr>
        <p:txBody>
          <a:bodyPr lIns="0" tIns="0" rIns="0" bIns="0" anchor="ctr">
            <a:spAutoFit/>
          </a:bodyPr>
          <a:lstStyle/>
          <a:p>
            <a:pPr lvl="0">
              <a:spcBef>
                <a:spcPts val="2400"/>
              </a:spcBef>
              <a:buClr>
                <a:srgbClr val="000000"/>
              </a:buClr>
              <a:defRPr/>
            </a:pPr>
            <a:r>
              <a:rPr kumimoji="0" lang="ru-RU" sz="1800" b="0" i="0" u="none" strike="noStrike" kern="0" cap="none" spc="0" normalizeH="0" baseline="0" noProof="0" dirty="0" smtClean="0">
                <a:ln>
                  <a:noFill/>
                </a:ln>
                <a:solidFill>
                  <a:sysClr val="windowText" lastClr="000000"/>
                </a:solidFill>
                <a:effectLst/>
                <a:uLnTx/>
                <a:uFillTx/>
              </a:rPr>
              <a:t>Готовые</a:t>
            </a:r>
            <a:r>
              <a:rPr kumimoji="0" lang="ru-RU" sz="1800" b="0" i="0" u="none" strike="noStrike" kern="0" cap="none" spc="0" normalizeH="0" noProof="0" dirty="0" smtClean="0">
                <a:ln>
                  <a:noFill/>
                </a:ln>
                <a:solidFill>
                  <a:sysClr val="windowText" lastClr="000000"/>
                </a:solidFill>
                <a:effectLst/>
                <a:uLnTx/>
                <a:uFillTx/>
              </a:rPr>
              <a:t> к использованию, ориентированные на процессы приложения обеспечивают централизованное ведение таких данных как, финансовая информация, поставщики, материалы и </a:t>
            </a:r>
            <a:r>
              <a:rPr lang="ru-RU" kern="0" dirty="0" smtClean="0">
                <a:solidFill>
                  <a:sysClr val="windowText" lastClr="000000"/>
                </a:solidFill>
              </a:rPr>
              <a:t>т.д., поддерживают высокое качество данных</a:t>
            </a:r>
            <a:endParaRPr kumimoji="0" lang="ru-RU" sz="1800" b="0" i="0" u="none" strike="noStrike" kern="0" cap="none" spc="0" normalizeH="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2400"/>
              </a:spcBef>
              <a:spcAft>
                <a:spcPts val="0"/>
              </a:spcAft>
              <a:buClr>
                <a:srgbClr val="000000"/>
              </a:buClr>
              <a:buSzTx/>
              <a:buFontTx/>
              <a:buNone/>
              <a:tabLst/>
              <a:defRPr/>
            </a:pPr>
            <a:r>
              <a:rPr lang="ru-RU" kern="0" baseline="0" dirty="0" smtClean="0">
                <a:solidFill>
                  <a:sysClr val="windowText" lastClr="000000"/>
                </a:solidFill>
              </a:rPr>
              <a:t>Тесная интеграция с</a:t>
            </a:r>
            <a:r>
              <a:rPr kumimoji="0" lang="en-US" sz="1800" b="0" i="0" u="none" strike="noStrike" kern="0" cap="none" spc="0" normalizeH="0" baseline="0" noProof="0" dirty="0" smtClean="0">
                <a:ln>
                  <a:noFill/>
                </a:ln>
                <a:solidFill>
                  <a:sysClr val="windowText" lastClr="000000"/>
                </a:solidFill>
                <a:effectLst/>
                <a:uLnTx/>
                <a:uFillTx/>
              </a:rPr>
              <a:t> SAP Business Suite</a:t>
            </a:r>
            <a:r>
              <a:rPr kumimoji="0" lang="ru-RU" sz="1800" b="0" i="0" u="none" strike="noStrike" kern="0" cap="none" spc="0" normalizeH="0" baseline="0" noProof="0" dirty="0" smtClean="0">
                <a:ln>
                  <a:noFill/>
                </a:ln>
                <a:solidFill>
                  <a:sysClr val="windowText" lastClr="000000"/>
                </a:solidFill>
                <a:effectLst/>
                <a:uLnTx/>
                <a:uFillTx/>
              </a:rPr>
              <a:t>, использование существующей </a:t>
            </a:r>
            <a:r>
              <a:rPr kumimoji="0" lang="ru-RU" sz="1800" b="0" i="0" u="none" strike="noStrike" kern="0" cap="none" spc="0" normalizeH="0" baseline="0" noProof="0" dirty="0" err="1" smtClean="0">
                <a:ln>
                  <a:noFill/>
                </a:ln>
                <a:solidFill>
                  <a:sysClr val="windowText" lastClr="000000"/>
                </a:solidFill>
                <a:effectLst/>
                <a:uLnTx/>
                <a:uFillTx/>
              </a:rPr>
              <a:t>бизнес-логики</a:t>
            </a:r>
            <a:r>
              <a:rPr kumimoji="0" lang="ru-RU" sz="1800" b="0" i="0" u="none" strike="noStrike" kern="0" cap="none" spc="0" normalizeH="0" baseline="0" noProof="0" dirty="0" smtClean="0">
                <a:ln>
                  <a:noFill/>
                </a:ln>
                <a:solidFill>
                  <a:sysClr val="windowText" lastClr="000000"/>
                </a:solidFill>
                <a:effectLst/>
                <a:uLnTx/>
                <a:uFillTx/>
              </a:rPr>
              <a:t> и инфраструктуры ведут</a:t>
            </a:r>
            <a:r>
              <a:rPr kumimoji="0" lang="ru-RU" sz="1800" b="0" i="0" u="none" strike="noStrike" kern="0" cap="none" spc="0" normalizeH="0" noProof="0" dirty="0" smtClean="0">
                <a:ln>
                  <a:noFill/>
                </a:ln>
                <a:solidFill>
                  <a:sysClr val="windowText" lastClr="000000"/>
                </a:solidFill>
                <a:effectLst/>
                <a:uLnTx/>
                <a:uFillTx/>
              </a:rPr>
              <a:t> к снижению</a:t>
            </a:r>
            <a:r>
              <a:rPr kumimoji="0" lang="en-US" sz="1800" b="0" i="0" u="none" strike="noStrike" kern="0" cap="none" spc="0" normalizeH="0" baseline="0" noProof="0" dirty="0" smtClean="0">
                <a:ln>
                  <a:noFill/>
                </a:ln>
                <a:solidFill>
                  <a:sysClr val="windowText" lastClr="000000"/>
                </a:solidFill>
                <a:effectLst/>
                <a:uLnTx/>
                <a:uFillTx/>
              </a:rPr>
              <a:t> TCO.</a:t>
            </a:r>
            <a:endParaRPr kumimoji="0" lang="en-US" sz="1800" b="1" i="0" u="none" strike="noStrike" kern="0" cap="none" spc="0" normalizeH="0" baseline="0" noProof="0" dirty="0">
              <a:ln>
                <a:noFill/>
              </a:ln>
              <a:solidFill>
                <a:srgbClr val="44697D"/>
              </a:solidFill>
              <a:effectLst/>
              <a:uLnTx/>
              <a:uFillTx/>
            </a:endParaRPr>
          </a:p>
          <a:p>
            <a:pPr marL="0" marR="0" lvl="0" indent="0" algn="l" defTabSz="914400" eaLnBrk="1" fontAlgn="auto" latinLnBrk="0" hangingPunct="1">
              <a:lnSpc>
                <a:spcPct val="100000"/>
              </a:lnSpc>
              <a:spcBef>
                <a:spcPts val="2400"/>
              </a:spcBef>
              <a:spcAft>
                <a:spcPts val="0"/>
              </a:spcAft>
              <a:buClr>
                <a:srgbClr val="000000"/>
              </a:buClr>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SAP Master Data Governance </a:t>
            </a:r>
            <a:r>
              <a:rPr kumimoji="0" lang="ru-RU" sz="1800" b="0" i="0" u="none" strike="noStrike" kern="0" cap="none" spc="0" normalizeH="0" baseline="0" noProof="0" dirty="0" smtClean="0">
                <a:ln>
                  <a:noFill/>
                </a:ln>
                <a:solidFill>
                  <a:sysClr val="windowText" lastClr="000000"/>
                </a:solidFill>
                <a:effectLst/>
                <a:uLnTx/>
                <a:uFillTx/>
              </a:rPr>
              <a:t>обеспечивает гибкость</a:t>
            </a:r>
            <a:r>
              <a:rPr kumimoji="0" lang="ru-RU" sz="1800" b="0" i="0" u="none" strike="noStrike" kern="0" cap="none" spc="0" normalizeH="0" noProof="0" dirty="0" smtClean="0">
                <a:ln>
                  <a:noFill/>
                </a:ln>
                <a:solidFill>
                  <a:sysClr val="windowText" lastClr="000000"/>
                </a:solidFill>
                <a:effectLst/>
                <a:uLnTx/>
                <a:uFillTx/>
              </a:rPr>
              <a:t> с помощью настраиваемых </a:t>
            </a:r>
            <a:r>
              <a:rPr kumimoji="0" lang="en-US" sz="1800" b="0" i="0" u="none" strike="noStrike" kern="0" cap="none" spc="0" normalizeH="0" baseline="0" noProof="0" dirty="0" smtClean="0">
                <a:ln>
                  <a:noFill/>
                </a:ln>
                <a:solidFill>
                  <a:sysClr val="windowText" lastClr="000000"/>
                </a:solidFill>
                <a:effectLst/>
                <a:uLnTx/>
                <a:uFillTx/>
              </a:rPr>
              <a:t>workflow</a:t>
            </a:r>
            <a:r>
              <a:rPr kumimoji="0" lang="ru-RU" sz="1800" b="0" i="0" u="none" strike="noStrike" kern="0" cap="none" spc="0" normalizeH="0" baseline="0" noProof="0" dirty="0" smtClean="0">
                <a:ln>
                  <a:noFill/>
                </a:ln>
                <a:solidFill>
                  <a:sysClr val="windowText" lastClr="000000"/>
                </a:solidFill>
                <a:effectLst/>
                <a:uLnTx/>
                <a:uFillTx/>
              </a:rPr>
              <a:t>,</a:t>
            </a:r>
            <a:r>
              <a:rPr kumimoji="0" lang="ru-RU" sz="1800" b="0" i="0" u="none" strike="noStrike" kern="0" cap="none" spc="0" normalizeH="0" noProof="0" dirty="0" smtClean="0">
                <a:ln>
                  <a:noFill/>
                </a:ln>
                <a:solidFill>
                  <a:sysClr val="windowText" lastClr="000000"/>
                </a:solidFill>
                <a:effectLst/>
                <a:uLnTx/>
                <a:uFillTx/>
              </a:rPr>
              <a:t> расширяемых моделей данных</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Chevron 5"/>
          <p:cNvSpPr/>
          <p:nvPr/>
        </p:nvSpPr>
        <p:spPr bwMode="gray">
          <a:xfrm>
            <a:off x="4001020" y="1954976"/>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Chevron 7"/>
          <p:cNvSpPr/>
          <p:nvPr/>
        </p:nvSpPr>
        <p:spPr bwMode="gray">
          <a:xfrm>
            <a:off x="4001020" y="5222475"/>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 name="Chevron 8"/>
          <p:cNvSpPr/>
          <p:nvPr/>
        </p:nvSpPr>
        <p:spPr bwMode="gray">
          <a:xfrm>
            <a:off x="4001020" y="3754943"/>
            <a:ext cx="237624" cy="8640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ru-RU" dirty="0" smtClean="0"/>
              <a:t>Спасибо!</a:t>
            </a:r>
            <a:br>
              <a:rPr lang="ru-RU" dirty="0" smtClean="0"/>
            </a:br>
            <a:r>
              <a:rPr lang="ru-RU" dirty="0" smtClean="0"/>
              <a:t>Вопросы?</a:t>
            </a:r>
            <a:endParaRPr lang="en-US" dirty="0"/>
          </a:p>
        </p:txBody>
      </p:sp>
      <p:sp>
        <p:nvSpPr>
          <p:cNvPr id="5" name="Text Placeholder 4"/>
          <p:cNvSpPr>
            <a:spLocks noGrp="1"/>
          </p:cNvSpPr>
          <p:nvPr>
            <p:ph type="body" sz="quarter" idx="10"/>
          </p:nvPr>
        </p:nvSpPr>
        <p:spPr/>
        <p:txBody>
          <a:bodyPr/>
          <a:lstStyle/>
          <a:p>
            <a:r>
              <a:rPr lang="ru-RU" dirty="0" smtClean="0"/>
              <a:t>Контактная информация</a:t>
            </a:r>
            <a:r>
              <a:rPr lang="en-US" dirty="0" smtClean="0"/>
              <a:t>:</a:t>
            </a:r>
          </a:p>
          <a:p>
            <a:endParaRPr lang="en-US" dirty="0" smtClean="0"/>
          </a:p>
          <a:p>
            <a:r>
              <a:rPr lang="ru-RU" dirty="0" smtClean="0"/>
              <a:t>Константин Жуков</a:t>
            </a:r>
            <a:endParaRPr lang="en-US" dirty="0" smtClean="0"/>
          </a:p>
          <a:p>
            <a:r>
              <a:rPr lang="ru-RU" dirty="0" smtClean="0"/>
              <a:t>Руководитель направления интеграционных решений </a:t>
            </a:r>
            <a:r>
              <a:rPr lang="en-US" dirty="0" smtClean="0"/>
              <a:t>SAP</a:t>
            </a:r>
          </a:p>
          <a:p>
            <a:r>
              <a:rPr lang="en-US" dirty="0" smtClean="0">
                <a:hlinkClick r:id="rId2"/>
              </a:rPr>
              <a:t>konstantin.zhukov@sap.com</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2000" dirty="0" err="1" smtClean="0"/>
              <a:t>Портфель</a:t>
            </a:r>
            <a:r>
              <a:rPr lang="en-US" sz="2000" dirty="0" smtClean="0"/>
              <a:t> </a:t>
            </a:r>
            <a:r>
              <a:rPr lang="en-US" sz="2000" dirty="0" err="1" smtClean="0"/>
              <a:t>решений</a:t>
            </a:r>
            <a:r>
              <a:rPr lang="en-US" sz="2000" dirty="0" smtClean="0"/>
              <a:t> SAP </a:t>
            </a:r>
            <a:r>
              <a:rPr lang="en-US" sz="2000" dirty="0" err="1" smtClean="0"/>
              <a:t>для</a:t>
            </a:r>
            <a:r>
              <a:rPr lang="en-US" sz="2000" dirty="0" smtClean="0"/>
              <a:t> MDM</a:t>
            </a:r>
            <a:br>
              <a:rPr lang="en-US" sz="2000" dirty="0" smtClean="0"/>
            </a:br>
            <a:r>
              <a:rPr lang="ru-RU" sz="1600" dirty="0" smtClean="0">
                <a:latin typeface="Arial" charset="0"/>
              </a:rPr>
              <a:t>Встроенный</a:t>
            </a:r>
            <a:r>
              <a:rPr lang="en-US" sz="1600" dirty="0" smtClean="0">
                <a:latin typeface="Arial" charset="0"/>
              </a:rPr>
              <a:t> MDM и </a:t>
            </a:r>
            <a:r>
              <a:rPr lang="ru-RU" sz="1600" dirty="0" smtClean="0">
                <a:latin typeface="Arial" charset="0"/>
              </a:rPr>
              <a:t>корпоративный </a:t>
            </a:r>
            <a:r>
              <a:rPr lang="en-US" sz="1600" dirty="0" smtClean="0">
                <a:latin typeface="Arial" charset="0"/>
              </a:rPr>
              <a:t>MDM</a:t>
            </a:r>
            <a:endParaRPr lang="en-US" sz="1800" dirty="0" smtClean="0">
              <a:latin typeface="Arial" charset="0"/>
            </a:endParaRPr>
          </a:p>
        </p:txBody>
      </p:sp>
      <p:sp>
        <p:nvSpPr>
          <p:cNvPr id="26627" name="Action Button: Beginning 3">
            <a:hlinkClick r:id="rId3" action="ppaction://hlinksldjump"/>
          </p:cNvPr>
          <p:cNvSpPr>
            <a:spLocks noChangeArrowheads="1"/>
          </p:cNvSpPr>
          <p:nvPr/>
        </p:nvSpPr>
        <p:spPr bwMode="auto">
          <a:xfrm>
            <a:off x="8969375" y="0"/>
            <a:ext cx="174625" cy="138113"/>
          </a:xfrm>
          <a:prstGeom prst="actionButtonBeginning">
            <a:avLst/>
          </a:prstGeom>
          <a:solidFill>
            <a:schemeClr val="bg1"/>
          </a:solidFill>
          <a:ln w="9525" algn="ctr">
            <a:noFill/>
            <a:round/>
            <a:headEnd/>
            <a:tailEnd/>
          </a:ln>
        </p:spPr>
        <p:txBody>
          <a:bodyPr lIns="90000" tIns="46800" rIns="90000" bIns="46800" anchor="ctr"/>
          <a:lstStyle/>
          <a:p>
            <a:pPr>
              <a:buClr>
                <a:srgbClr val="F0AB00"/>
              </a:buClr>
            </a:pPr>
            <a:endParaRPr lang="en-US">
              <a:solidFill>
                <a:srgbClr val="000000"/>
              </a:solidFill>
            </a:endParaRPr>
          </a:p>
        </p:txBody>
      </p:sp>
      <p:sp>
        <p:nvSpPr>
          <p:cNvPr id="12" name="Abgerundetes Rechteck 6"/>
          <p:cNvSpPr/>
          <p:nvPr/>
        </p:nvSpPr>
        <p:spPr bwMode="gray">
          <a:xfrm>
            <a:off x="555169" y="1545771"/>
            <a:ext cx="8414206" cy="4402633"/>
          </a:xfrm>
          <a:prstGeom prst="roundRect">
            <a:avLst>
              <a:gd name="adj" fmla="val 5437"/>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lIns="90000" tIns="72000" rIns="90000" bIns="72000" anchor="ctr"/>
          <a:lstStyle/>
          <a:p>
            <a:pPr>
              <a:spcBef>
                <a:spcPct val="50000"/>
              </a:spcBef>
              <a:buClr>
                <a:srgbClr val="F0AB00"/>
              </a:buClr>
              <a:defRPr/>
            </a:pPr>
            <a:endParaRPr lang="en-US" kern="0" dirty="0">
              <a:solidFill>
                <a:srgbClr val="FFFFFF"/>
              </a:solidFill>
            </a:endParaRPr>
          </a:p>
        </p:txBody>
      </p:sp>
      <p:sp>
        <p:nvSpPr>
          <p:cNvPr id="13" name="Abgerundetes Rechteck 6"/>
          <p:cNvSpPr/>
          <p:nvPr/>
        </p:nvSpPr>
        <p:spPr bwMode="gray">
          <a:xfrm>
            <a:off x="4051848" y="3127722"/>
            <a:ext cx="4743352" cy="2767093"/>
          </a:xfrm>
          <a:prstGeom prst="roundRect">
            <a:avLst/>
          </a:prstGeom>
          <a:solidFill>
            <a:schemeClr val="accent3">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90000" tIns="72000" rIns="90000" bIns="72000" anchor="ctr"/>
          <a:lstStyle/>
          <a:p>
            <a:pPr>
              <a:spcBef>
                <a:spcPct val="50000"/>
              </a:spcBef>
              <a:buClr>
                <a:srgbClr val="F0AB00"/>
              </a:buClr>
              <a:defRPr/>
            </a:pPr>
            <a:endParaRPr lang="en-US" kern="0" dirty="0">
              <a:solidFill>
                <a:srgbClr val="FFFFFF"/>
              </a:solidFill>
            </a:endParaRPr>
          </a:p>
        </p:txBody>
      </p:sp>
      <p:sp>
        <p:nvSpPr>
          <p:cNvPr id="26634" name="Textfeld 90"/>
          <p:cNvSpPr txBox="1">
            <a:spLocks noChangeArrowheads="1"/>
          </p:cNvSpPr>
          <p:nvPr/>
        </p:nvSpPr>
        <p:spPr bwMode="auto">
          <a:xfrm>
            <a:off x="2325688" y="2011363"/>
            <a:ext cx="2619375" cy="584200"/>
          </a:xfrm>
          <a:prstGeom prst="rect">
            <a:avLst/>
          </a:prstGeom>
          <a:noFill/>
          <a:ln w="9525">
            <a:noFill/>
            <a:miter lim="800000"/>
            <a:headEnd/>
            <a:tailEnd/>
          </a:ln>
        </p:spPr>
        <p:txBody>
          <a:bodyPr wrap="none">
            <a:spAutoFit/>
          </a:bodyPr>
          <a:lstStyle/>
          <a:p>
            <a:pPr>
              <a:spcBef>
                <a:spcPts val="963"/>
              </a:spcBef>
            </a:pPr>
            <a:r>
              <a:rPr lang="en-US">
                <a:solidFill>
                  <a:srgbClr val="FFFFFF"/>
                </a:solidFill>
                <a:latin typeface="Arial Black" pitchFamily="34" charset="0"/>
              </a:rPr>
              <a:t>SAP NetWeaver MDM</a:t>
            </a:r>
            <a:br>
              <a:rPr lang="en-US">
                <a:solidFill>
                  <a:srgbClr val="FFFFFF"/>
                </a:solidFill>
                <a:latin typeface="Arial Black" pitchFamily="34" charset="0"/>
              </a:rPr>
            </a:br>
            <a:r>
              <a:rPr lang="ru-RU">
                <a:solidFill>
                  <a:srgbClr val="FFFFFF"/>
                </a:solidFill>
                <a:latin typeface="Arial Black" pitchFamily="34" charset="0"/>
              </a:rPr>
              <a:t>Корпоративный</a:t>
            </a:r>
            <a:r>
              <a:rPr lang="en-US">
                <a:solidFill>
                  <a:srgbClr val="FFFFFF"/>
                </a:solidFill>
                <a:latin typeface="Arial Black" pitchFamily="34" charset="0"/>
              </a:rPr>
              <a:t> MDM</a:t>
            </a:r>
          </a:p>
        </p:txBody>
      </p:sp>
      <p:sp>
        <p:nvSpPr>
          <p:cNvPr id="26635" name="TextBox 70"/>
          <p:cNvSpPr txBox="1">
            <a:spLocks noChangeArrowheads="1"/>
          </p:cNvSpPr>
          <p:nvPr/>
        </p:nvSpPr>
        <p:spPr bwMode="auto">
          <a:xfrm>
            <a:off x="4267200" y="3981450"/>
            <a:ext cx="4386146" cy="1815882"/>
          </a:xfrm>
          <a:prstGeom prst="rect">
            <a:avLst/>
          </a:prstGeom>
          <a:noFill/>
          <a:ln w="9525">
            <a:noFill/>
            <a:miter lim="800000"/>
            <a:headEnd/>
            <a:tailEnd/>
          </a:ln>
        </p:spPr>
        <p:txBody>
          <a:bodyPr wrap="square">
            <a:spAutoFit/>
          </a:bodyPr>
          <a:lstStyle/>
          <a:p>
            <a:pPr>
              <a:spcBef>
                <a:spcPts val="963"/>
              </a:spcBef>
            </a:pPr>
            <a:r>
              <a:rPr lang="en-US" sz="1600" dirty="0" err="1">
                <a:solidFill>
                  <a:srgbClr val="404040"/>
                </a:solidFill>
              </a:rPr>
              <a:t>Готовые</a:t>
            </a:r>
            <a:r>
              <a:rPr lang="en-US" sz="1600" dirty="0">
                <a:solidFill>
                  <a:srgbClr val="404040"/>
                </a:solidFill>
              </a:rPr>
              <a:t> к </a:t>
            </a:r>
            <a:r>
              <a:rPr lang="en-US" sz="1600" dirty="0" err="1">
                <a:solidFill>
                  <a:srgbClr val="404040"/>
                </a:solidFill>
              </a:rPr>
              <a:t>использованию</a:t>
            </a:r>
            <a:r>
              <a:rPr lang="en-US" sz="1600" dirty="0">
                <a:solidFill>
                  <a:srgbClr val="404040"/>
                </a:solidFill>
              </a:rPr>
              <a:t> </a:t>
            </a:r>
            <a:r>
              <a:rPr lang="en-US" sz="1600" b="1" dirty="0" err="1">
                <a:solidFill>
                  <a:srgbClr val="404040"/>
                </a:solidFill>
              </a:rPr>
              <a:t>приложения</a:t>
            </a:r>
            <a:r>
              <a:rPr lang="en-US" sz="1600" b="1" dirty="0">
                <a:solidFill>
                  <a:srgbClr val="404040"/>
                </a:solidFill>
              </a:rPr>
              <a:t> </a:t>
            </a:r>
            <a:r>
              <a:rPr lang="en-US" sz="1600" b="1" dirty="0" err="1">
                <a:solidFill>
                  <a:srgbClr val="404040"/>
                </a:solidFill>
              </a:rPr>
              <a:t>для</a:t>
            </a:r>
            <a:r>
              <a:rPr lang="en-US" sz="1600" b="1" dirty="0">
                <a:solidFill>
                  <a:srgbClr val="404040"/>
                </a:solidFill>
              </a:rPr>
              <a:t> </a:t>
            </a:r>
            <a:r>
              <a:rPr lang="en-US" sz="1600" b="1" dirty="0" err="1">
                <a:solidFill>
                  <a:srgbClr val="404040"/>
                </a:solidFill>
              </a:rPr>
              <a:t>управления</a:t>
            </a:r>
            <a:r>
              <a:rPr lang="en-US" sz="1600" b="1" dirty="0">
                <a:solidFill>
                  <a:srgbClr val="404040"/>
                </a:solidFill>
              </a:rPr>
              <a:t> </a:t>
            </a:r>
            <a:r>
              <a:rPr lang="en-US" sz="1600" b="1" dirty="0" err="1">
                <a:solidFill>
                  <a:srgbClr val="404040"/>
                </a:solidFill>
              </a:rPr>
              <a:t>основными</a:t>
            </a:r>
            <a:r>
              <a:rPr lang="en-US" sz="1600" b="1" dirty="0">
                <a:solidFill>
                  <a:srgbClr val="404040"/>
                </a:solidFill>
              </a:rPr>
              <a:t> </a:t>
            </a:r>
            <a:r>
              <a:rPr lang="en-US" sz="1600" b="1" dirty="0" err="1">
                <a:solidFill>
                  <a:srgbClr val="404040"/>
                </a:solidFill>
              </a:rPr>
              <a:t>данными</a:t>
            </a:r>
            <a:r>
              <a:rPr lang="en-US" sz="1600" b="1" dirty="0">
                <a:solidFill>
                  <a:srgbClr val="404040"/>
                </a:solidFill>
              </a:rPr>
              <a:t> </a:t>
            </a:r>
            <a:r>
              <a:rPr lang="ru-RU" sz="1600" b="1" dirty="0">
                <a:solidFill>
                  <a:srgbClr val="404040"/>
                </a:solidFill>
              </a:rPr>
              <a:t>в специфических справочниках</a:t>
            </a:r>
            <a:r>
              <a:rPr lang="en-US" sz="1600" dirty="0">
                <a:solidFill>
                  <a:srgbClr val="404040"/>
                </a:solidFill>
              </a:rPr>
              <a:t> </a:t>
            </a:r>
            <a:r>
              <a:rPr lang="ru-RU" sz="1600" dirty="0">
                <a:solidFill>
                  <a:srgbClr val="404040"/>
                </a:solidFill>
              </a:rPr>
              <a:t>позволяют</a:t>
            </a:r>
            <a:r>
              <a:rPr lang="en-US" sz="1600" dirty="0">
                <a:solidFill>
                  <a:srgbClr val="404040"/>
                </a:solidFill>
              </a:rPr>
              <a:t> </a:t>
            </a:r>
            <a:r>
              <a:rPr lang="en-US" sz="1600" dirty="0" err="1">
                <a:solidFill>
                  <a:srgbClr val="404040"/>
                </a:solidFill>
              </a:rPr>
              <a:t>централизованно</a:t>
            </a:r>
            <a:r>
              <a:rPr lang="en-US" sz="1600" dirty="0">
                <a:solidFill>
                  <a:srgbClr val="404040"/>
                </a:solidFill>
              </a:rPr>
              <a:t> </a:t>
            </a:r>
            <a:r>
              <a:rPr lang="en-US" sz="1600" dirty="0" err="1">
                <a:solidFill>
                  <a:srgbClr val="404040"/>
                </a:solidFill>
              </a:rPr>
              <a:t>созда</a:t>
            </a:r>
            <a:r>
              <a:rPr lang="ru-RU" sz="1600" dirty="0" err="1">
                <a:solidFill>
                  <a:srgbClr val="404040"/>
                </a:solidFill>
              </a:rPr>
              <a:t>вать</a:t>
            </a:r>
            <a:r>
              <a:rPr lang="ru-RU" sz="1600" dirty="0">
                <a:solidFill>
                  <a:srgbClr val="404040"/>
                </a:solidFill>
              </a:rPr>
              <a:t>,</a:t>
            </a:r>
            <a:r>
              <a:rPr lang="en-US" sz="1600" dirty="0">
                <a:solidFill>
                  <a:srgbClr val="404040"/>
                </a:solidFill>
              </a:rPr>
              <a:t> </a:t>
            </a:r>
            <a:r>
              <a:rPr lang="en-US" sz="1600" dirty="0" err="1">
                <a:solidFill>
                  <a:srgbClr val="404040"/>
                </a:solidFill>
              </a:rPr>
              <a:t>измен</a:t>
            </a:r>
            <a:r>
              <a:rPr lang="ru-RU" sz="1600" dirty="0">
                <a:solidFill>
                  <a:srgbClr val="404040"/>
                </a:solidFill>
              </a:rPr>
              <a:t>ять</a:t>
            </a:r>
            <a:r>
              <a:rPr lang="en-US" sz="1600" dirty="0">
                <a:solidFill>
                  <a:srgbClr val="404040"/>
                </a:solidFill>
              </a:rPr>
              <a:t> и </a:t>
            </a:r>
            <a:r>
              <a:rPr lang="en-US" sz="1600" dirty="0" err="1">
                <a:solidFill>
                  <a:srgbClr val="404040"/>
                </a:solidFill>
              </a:rPr>
              <a:t>распредел</a:t>
            </a:r>
            <a:r>
              <a:rPr lang="ru-RU" sz="1600" dirty="0">
                <a:solidFill>
                  <a:srgbClr val="404040"/>
                </a:solidFill>
              </a:rPr>
              <a:t>ять</a:t>
            </a:r>
            <a:r>
              <a:rPr lang="en-US" sz="1600" dirty="0">
                <a:solidFill>
                  <a:srgbClr val="404040"/>
                </a:solidFill>
              </a:rPr>
              <a:t> </a:t>
            </a:r>
            <a:r>
              <a:rPr lang="en-US" sz="1600" dirty="0" err="1">
                <a:solidFill>
                  <a:srgbClr val="404040"/>
                </a:solidFill>
              </a:rPr>
              <a:t>основны</a:t>
            </a:r>
            <a:r>
              <a:rPr lang="ru-RU" sz="1600" dirty="0">
                <a:solidFill>
                  <a:srgbClr val="404040"/>
                </a:solidFill>
              </a:rPr>
              <a:t>е</a:t>
            </a:r>
            <a:r>
              <a:rPr lang="en-US" sz="1600" dirty="0">
                <a:solidFill>
                  <a:srgbClr val="404040"/>
                </a:solidFill>
              </a:rPr>
              <a:t> </a:t>
            </a:r>
            <a:r>
              <a:rPr lang="en-US" sz="1600" dirty="0" err="1">
                <a:solidFill>
                  <a:srgbClr val="404040"/>
                </a:solidFill>
              </a:rPr>
              <a:t>данны</a:t>
            </a:r>
            <a:r>
              <a:rPr lang="ru-RU" sz="1600" dirty="0">
                <a:solidFill>
                  <a:srgbClr val="404040"/>
                </a:solidFill>
              </a:rPr>
              <a:t>е. Приложения ориентированы</a:t>
            </a:r>
            <a:r>
              <a:rPr lang="en-US" sz="1600" dirty="0">
                <a:solidFill>
                  <a:srgbClr val="404040"/>
                </a:solidFill>
              </a:rPr>
              <a:t> </a:t>
            </a:r>
            <a:r>
              <a:rPr lang="en-US" sz="1600" b="1" dirty="0" err="1">
                <a:solidFill>
                  <a:srgbClr val="404040"/>
                </a:solidFill>
              </a:rPr>
              <a:t>на</a:t>
            </a:r>
            <a:r>
              <a:rPr lang="en-US" sz="1600" b="1" dirty="0">
                <a:solidFill>
                  <a:srgbClr val="404040"/>
                </a:solidFill>
              </a:rPr>
              <a:t> SAP Business Suite</a:t>
            </a:r>
          </a:p>
        </p:txBody>
      </p:sp>
      <p:pic>
        <p:nvPicPr>
          <p:cNvPr id="34" name="Picture 3" descr="C:\Users\D024183\Documents\SAP_offen\Master_Data_Governance\MDG_Screenshots_May2010\MDGS\31_CR_cc.png"/>
          <p:cNvPicPr>
            <a:picLocks noChangeAspect="1" noChangeArrowheads="1"/>
          </p:cNvPicPr>
          <p:nvPr/>
        </p:nvPicPr>
        <p:blipFill>
          <a:blip r:embed="rId4" cstate="print"/>
          <a:srcRect/>
          <a:stretch>
            <a:fillRect/>
          </a:stretch>
        </p:blipFill>
        <p:spPr bwMode="auto">
          <a:xfrm>
            <a:off x="6294630" y="1616030"/>
            <a:ext cx="2500570" cy="1406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5" name="Picture 4"/>
          <p:cNvPicPr>
            <a:picLocks noChangeAspect="1" noChangeArrowheads="1"/>
          </p:cNvPicPr>
          <p:nvPr/>
        </p:nvPicPr>
        <p:blipFill>
          <a:blip r:embed="rId5" cstate="print"/>
          <a:srcRect/>
          <a:stretch>
            <a:fillRect/>
          </a:stretch>
        </p:blipFill>
        <p:spPr bwMode="auto">
          <a:xfrm>
            <a:off x="7130149" y="1987745"/>
            <a:ext cx="2023898" cy="13010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6638" name="TextBox 71"/>
          <p:cNvSpPr txBox="1">
            <a:spLocks noChangeArrowheads="1"/>
          </p:cNvSpPr>
          <p:nvPr/>
        </p:nvSpPr>
        <p:spPr bwMode="auto">
          <a:xfrm>
            <a:off x="758283" y="3635375"/>
            <a:ext cx="2758030" cy="2308324"/>
          </a:xfrm>
          <a:prstGeom prst="rect">
            <a:avLst/>
          </a:prstGeom>
          <a:noFill/>
          <a:ln w="9525">
            <a:noFill/>
            <a:miter lim="800000"/>
            <a:headEnd/>
            <a:tailEnd/>
          </a:ln>
        </p:spPr>
        <p:txBody>
          <a:bodyPr wrap="square">
            <a:spAutoFit/>
          </a:bodyPr>
          <a:lstStyle/>
          <a:p>
            <a:pPr>
              <a:spcBef>
                <a:spcPts val="963"/>
              </a:spcBef>
            </a:pPr>
            <a:r>
              <a:rPr lang="en-US" b="1" dirty="0" err="1">
                <a:solidFill>
                  <a:srgbClr val="404040"/>
                </a:solidFill>
              </a:rPr>
              <a:t>Общая</a:t>
            </a:r>
            <a:r>
              <a:rPr lang="en-US" b="1" dirty="0">
                <a:solidFill>
                  <a:srgbClr val="404040"/>
                </a:solidFill>
              </a:rPr>
              <a:t> </a:t>
            </a:r>
            <a:r>
              <a:rPr lang="en-US" b="1" dirty="0" err="1">
                <a:solidFill>
                  <a:srgbClr val="404040"/>
                </a:solidFill>
              </a:rPr>
              <a:t>инфраструктура</a:t>
            </a:r>
            <a:r>
              <a:rPr lang="en-US" b="1" dirty="0">
                <a:solidFill>
                  <a:srgbClr val="404040"/>
                </a:solidFill>
              </a:rPr>
              <a:t>, </a:t>
            </a:r>
            <a:r>
              <a:rPr lang="en-US" dirty="0" err="1">
                <a:solidFill>
                  <a:srgbClr val="404040"/>
                </a:solidFill>
              </a:rPr>
              <a:t>поддерживающая</a:t>
            </a:r>
            <a:r>
              <a:rPr lang="en-US" b="1" dirty="0">
                <a:solidFill>
                  <a:srgbClr val="404040"/>
                </a:solidFill>
              </a:rPr>
              <a:t> </a:t>
            </a:r>
            <a:r>
              <a:rPr lang="en-US" b="1" dirty="0" err="1">
                <a:solidFill>
                  <a:srgbClr val="404040"/>
                </a:solidFill>
              </a:rPr>
              <a:t>все</a:t>
            </a:r>
            <a:r>
              <a:rPr lang="en-US" b="1" dirty="0">
                <a:solidFill>
                  <a:srgbClr val="404040"/>
                </a:solidFill>
              </a:rPr>
              <a:t> </a:t>
            </a:r>
            <a:r>
              <a:rPr lang="ru-RU" b="1" dirty="0">
                <a:solidFill>
                  <a:srgbClr val="404040"/>
                </a:solidFill>
              </a:rPr>
              <a:t>виды справочников</a:t>
            </a:r>
            <a:r>
              <a:rPr lang="en-US" b="1" dirty="0">
                <a:solidFill>
                  <a:srgbClr val="404040"/>
                </a:solidFill>
              </a:rPr>
              <a:t> и </a:t>
            </a:r>
            <a:r>
              <a:rPr lang="en-US" b="1" dirty="0" err="1">
                <a:solidFill>
                  <a:srgbClr val="404040"/>
                </a:solidFill>
              </a:rPr>
              <a:t>сценарии</a:t>
            </a:r>
            <a:r>
              <a:rPr lang="en-US" b="1" dirty="0">
                <a:solidFill>
                  <a:srgbClr val="404040"/>
                </a:solidFill>
              </a:rPr>
              <a:t> </a:t>
            </a:r>
            <a:r>
              <a:rPr lang="en-US" b="1" dirty="0" err="1">
                <a:solidFill>
                  <a:srgbClr val="404040"/>
                </a:solidFill>
              </a:rPr>
              <a:t>использования</a:t>
            </a:r>
            <a:r>
              <a:rPr lang="en-US" b="1" dirty="0">
                <a:solidFill>
                  <a:srgbClr val="404040"/>
                </a:solidFill>
              </a:rPr>
              <a:t> </a:t>
            </a:r>
            <a:r>
              <a:rPr lang="ru-RU" b="1" dirty="0">
                <a:solidFill>
                  <a:srgbClr val="404040"/>
                </a:solidFill>
              </a:rPr>
              <a:t>в рамках</a:t>
            </a:r>
            <a:r>
              <a:rPr lang="en-US" b="1" dirty="0">
                <a:solidFill>
                  <a:srgbClr val="404040"/>
                </a:solidFill>
              </a:rPr>
              <a:t>  </a:t>
            </a:r>
            <a:r>
              <a:rPr lang="en-US" dirty="0" err="1">
                <a:solidFill>
                  <a:srgbClr val="404040"/>
                </a:solidFill>
              </a:rPr>
              <a:t>предприяти</a:t>
            </a:r>
            <a:r>
              <a:rPr lang="ru-RU" dirty="0">
                <a:solidFill>
                  <a:srgbClr val="404040"/>
                </a:solidFill>
              </a:rPr>
              <a:t>я</a:t>
            </a:r>
            <a:r>
              <a:rPr lang="en-US" dirty="0">
                <a:solidFill>
                  <a:srgbClr val="404040"/>
                </a:solidFill>
              </a:rPr>
              <a:t>.</a:t>
            </a:r>
          </a:p>
          <a:p>
            <a:endParaRPr lang="en-US" dirty="0">
              <a:solidFill>
                <a:srgbClr val="000000"/>
              </a:solidFill>
            </a:endParaRPr>
          </a:p>
        </p:txBody>
      </p:sp>
      <p:pic>
        <p:nvPicPr>
          <p:cNvPr id="29" name="Picture 5" descr="multiple"/>
          <p:cNvPicPr>
            <a:picLocks noChangeAspect="1" noChangeArrowheads="1"/>
          </p:cNvPicPr>
          <p:nvPr/>
        </p:nvPicPr>
        <p:blipFill>
          <a:blip r:embed="rId6" cstate="print"/>
          <a:srcRect/>
          <a:stretch>
            <a:fillRect/>
          </a:stretch>
        </p:blipFill>
        <p:spPr bwMode="auto">
          <a:xfrm>
            <a:off x="295582" y="1774372"/>
            <a:ext cx="2231434" cy="17848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6640" name="Textfeld 90"/>
          <p:cNvSpPr txBox="1">
            <a:spLocks noChangeArrowheads="1"/>
          </p:cNvSpPr>
          <p:nvPr/>
        </p:nvSpPr>
        <p:spPr bwMode="auto">
          <a:xfrm>
            <a:off x="4051848" y="3335119"/>
            <a:ext cx="3897285" cy="646331"/>
          </a:xfrm>
          <a:prstGeom prst="rect">
            <a:avLst/>
          </a:prstGeom>
          <a:noFill/>
          <a:ln w="9525">
            <a:noFill/>
            <a:miter lim="800000"/>
            <a:headEnd/>
            <a:tailEnd/>
          </a:ln>
        </p:spPr>
        <p:txBody>
          <a:bodyPr wrap="none">
            <a:spAutoFit/>
          </a:bodyPr>
          <a:lstStyle/>
          <a:p>
            <a:pPr>
              <a:spcBef>
                <a:spcPts val="963"/>
              </a:spcBef>
            </a:pPr>
            <a:r>
              <a:rPr lang="en-US" dirty="0" smtClean="0">
                <a:solidFill>
                  <a:schemeClr val="tx2"/>
                </a:solidFill>
                <a:latin typeface="Arial Black" pitchFamily="34" charset="0"/>
              </a:rPr>
              <a:t>SAP </a:t>
            </a:r>
            <a:r>
              <a:rPr lang="en-US" dirty="0">
                <a:solidFill>
                  <a:schemeClr val="tx2"/>
                </a:solidFill>
                <a:latin typeface="Arial Black" pitchFamily="34" charset="0"/>
              </a:rPr>
              <a:t>Master Data Governance</a:t>
            </a:r>
            <a:br>
              <a:rPr lang="en-US" dirty="0">
                <a:solidFill>
                  <a:schemeClr val="tx2"/>
                </a:solidFill>
                <a:latin typeface="Arial Black" pitchFamily="34" charset="0"/>
              </a:rPr>
            </a:br>
            <a:r>
              <a:rPr lang="ru-RU" dirty="0">
                <a:solidFill>
                  <a:schemeClr val="tx2"/>
                </a:solidFill>
                <a:latin typeface="Arial Black" pitchFamily="34" charset="0"/>
              </a:rPr>
              <a:t>Встроенный </a:t>
            </a:r>
            <a:r>
              <a:rPr lang="en-US" dirty="0">
                <a:solidFill>
                  <a:schemeClr val="tx2"/>
                </a:solidFill>
                <a:latin typeface="Arial Black" pitchFamily="34" charset="0"/>
              </a:rPr>
              <a:t>MDM</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SAP NetWeaver Master Data Management</a:t>
            </a:r>
            <a:br>
              <a:rPr lang="en-US" sz="2000" dirty="0" smtClean="0"/>
            </a:br>
            <a:r>
              <a:rPr lang="ru-RU" sz="1800" dirty="0" smtClean="0">
                <a:latin typeface="Arial" charset="0"/>
                <a:ea typeface="Arial Unicode MS" pitchFamily="34" charset="-128"/>
                <a:cs typeface="Arial Unicode MS" pitchFamily="34" charset="-128"/>
              </a:rPr>
              <a:t>Обеспечение актуальной НСИ на уровне всего предприятия</a:t>
            </a:r>
            <a:endParaRPr lang="en-US" sz="1800" dirty="0">
              <a:latin typeface="Arial" charset="0"/>
              <a:ea typeface="Arial Unicode MS" pitchFamily="34" charset="-128"/>
              <a:cs typeface="Arial Unicode MS" pitchFamily="34" charset="-128"/>
            </a:endParaRPr>
          </a:p>
        </p:txBody>
      </p:sp>
      <p:sp>
        <p:nvSpPr>
          <p:cNvPr id="3" name="Rectangle 2"/>
          <p:cNvSpPr>
            <a:spLocks noChangeArrowheads="1"/>
          </p:cNvSpPr>
          <p:nvPr/>
        </p:nvSpPr>
        <p:spPr bwMode="gray">
          <a:xfrm>
            <a:off x="327026" y="1200151"/>
            <a:ext cx="8492974" cy="782412"/>
          </a:xfrm>
          <a:prstGeom prst="rect">
            <a:avLst/>
          </a:prstGeom>
          <a:solidFill>
            <a:schemeClr val="accent1"/>
          </a:solidFill>
          <a:ln w="12700" algn="ctr">
            <a:solidFill>
              <a:srgbClr val="C6C6C6"/>
            </a:solidFill>
            <a:miter lim="800000"/>
            <a:headEnd/>
            <a:tailEnd/>
          </a:ln>
          <a:effectLst>
            <a:outerShdw dist="12700" dir="2700000" algn="tl" rotWithShape="0">
              <a:srgbClr val="000000">
                <a:alpha val="39999"/>
              </a:srgbClr>
            </a:outerShdw>
          </a:effectLst>
        </p:spPr>
        <p:txBody>
          <a:bodyPr tIns="91440" bIns="91440" anchor="ctr"/>
          <a:lstStyle/>
          <a:p>
            <a:pPr algn="ctr">
              <a:buClr>
                <a:srgbClr val="F0AB00"/>
              </a:buClr>
              <a:buSzPct val="80000"/>
              <a:buFont typeface="Wingdings" pitchFamily="2" charset="2"/>
              <a:buNone/>
              <a:defRPr/>
            </a:pPr>
            <a:r>
              <a:rPr lang="ru-RU"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rPr>
              <a:t>Проверенная платформа для работы с любыми типами справочников в гетерогенном ландшафте</a:t>
            </a:r>
            <a:endParaRPr lang="en-US" dirty="0" smtClean="0">
              <a:solidFill>
                <a:srgbClr val="FFFFFF"/>
              </a:solidFill>
              <a:effectLst>
                <a:outerShdw blurRad="50800" dist="38100" dir="2700000" algn="tl" rotWithShape="0">
                  <a:prstClr val="black">
                    <a:alpha val="40000"/>
                  </a:prstClr>
                </a:outerShdw>
              </a:effectLst>
              <a:latin typeface="Arial Black" pitchFamily="34" charset="0"/>
              <a:cs typeface="Arial Unicode MS"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3643426081"/>
              </p:ext>
            </p:extLst>
          </p:nvPr>
        </p:nvGraphicFramePr>
        <p:xfrm>
          <a:off x="338930" y="2238376"/>
          <a:ext cx="6435094" cy="4125102"/>
        </p:xfrm>
        <a:graphic>
          <a:graphicData uri="http://schemas.openxmlformats.org/drawingml/2006/table">
            <a:tbl>
              <a:tblPr firstRow="1" bandRow="1">
                <a:tableStyleId>{F5AB1C69-6EDB-4FF4-983F-18BD219EF322}</a:tableStyleId>
              </a:tblPr>
              <a:tblGrid>
                <a:gridCol w="2404270"/>
                <a:gridCol w="4030824"/>
              </a:tblGrid>
              <a:tr h="1202796">
                <a:tc>
                  <a:txBody>
                    <a:bodyPr/>
                    <a:lstStyle/>
                    <a:p>
                      <a:pPr marL="0" marR="0" indent="0" algn="l" defTabSz="914400" rtl="0" eaLnBrk="1" fontAlgn="auto" latinLnBrk="0" hangingPunct="1">
                        <a:lnSpc>
                          <a:spcPct val="90000"/>
                        </a:lnSpc>
                        <a:spcBef>
                          <a:spcPts val="800"/>
                        </a:spcBef>
                        <a:spcAft>
                          <a:spcPts val="0"/>
                        </a:spcAft>
                        <a:buClrTx/>
                        <a:buSzTx/>
                        <a:buFontTx/>
                        <a:buNone/>
                        <a:tabLst/>
                        <a:defRPr/>
                      </a:pPr>
                      <a:r>
                        <a:rPr lang="ru-RU" sz="1600" b="0" dirty="0" smtClean="0">
                          <a:solidFill>
                            <a:schemeClr val="accent1"/>
                          </a:solidFill>
                          <a:latin typeface="Arial Black" pitchFamily="34" charset="0"/>
                        </a:rPr>
                        <a:t>Консолидация и гармонизация НСИ</a:t>
                      </a:r>
                      <a:endParaRPr lang="en-US" sz="1600" b="0" dirty="0" smtClean="0">
                        <a:solidFill>
                          <a:schemeClr val="accent1"/>
                        </a:solidFill>
                        <a:latin typeface="Arial Black" pitchFamily="34" charset="0"/>
                      </a:endParaRPr>
                    </a:p>
                  </a:txBody>
                  <a:tcPr marL="0"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chemeClr val="accent1"/>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Извлечение, загрузка и поиск дубликатов для справочников из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SAP </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и не-</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SAP </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систем</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
                          <a:schemeClr val="accent1"/>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Обеспечение мэппинга идентификаторов и выравнивание на уровне все организации</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059264">
                <a:tc>
                  <a:txBody>
                    <a:bodyPr/>
                    <a:lstStyle/>
                    <a:p>
                      <a:pPr marL="0" indent="0" eaLnBrk="1" hangingPunct="1">
                        <a:lnSpc>
                          <a:spcPct val="90000"/>
                        </a:lnSpc>
                        <a:spcBef>
                          <a:spcPts val="800"/>
                        </a:spcBef>
                      </a:pPr>
                      <a:r>
                        <a:rPr lang="ru-RU" sz="1600" b="0" dirty="0" smtClean="0">
                          <a:solidFill>
                            <a:schemeClr val="accent1"/>
                          </a:solidFill>
                          <a:latin typeface="Arial Black" pitchFamily="34" charset="0"/>
                        </a:rPr>
                        <a:t>Реализация процессов согласования НСИ</a:t>
                      </a:r>
                      <a:endParaRPr lang="en-US" sz="1600" b="0" dirty="0" smtClean="0">
                        <a:solidFill>
                          <a:schemeClr val="accent1"/>
                        </a:solidFill>
                        <a:latin typeface="Arial Black" pitchFamily="34" charset="0"/>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rgbClr val="000000"/>
                          </a:solidFill>
                          <a:effectLst/>
                          <a:uLnTx/>
                          <a:uFillTx/>
                          <a:latin typeface="+mn-lt"/>
                          <a:ea typeface="+mn-ea"/>
                          <a:cs typeface="+mn-cs"/>
                        </a:rPr>
                        <a:t>Процессы согласования в рамках создания и изменения НСИ на базе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SAP NetWeaver Business Process Management (BPM)</a:t>
                      </a: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49236">
                <a:tc>
                  <a:txBody>
                    <a:bodyPr/>
                    <a:lstStyle/>
                    <a:p>
                      <a:pPr marL="0" indent="0" algn="l" defTabSz="914400" rtl="0" eaLnBrk="1" latinLnBrk="0" hangingPunct="1">
                        <a:lnSpc>
                          <a:spcPct val="90000"/>
                        </a:lnSpc>
                        <a:spcBef>
                          <a:spcPts val="800"/>
                        </a:spcBef>
                      </a:pPr>
                      <a:r>
                        <a:rPr lang="ru-RU" sz="1600" b="0" kern="1200" dirty="0" smtClean="0">
                          <a:solidFill>
                            <a:schemeClr val="accent1"/>
                          </a:solidFill>
                          <a:latin typeface="Arial Black" pitchFamily="34" charset="0"/>
                          <a:ea typeface="+mn-ea"/>
                          <a:cs typeface="+mn-cs"/>
                        </a:rPr>
                        <a:t>Повышение качества данных</a:t>
                      </a:r>
                      <a:endParaRPr lang="en-US" sz="1600" b="0" kern="1200" dirty="0" smtClean="0">
                        <a:solidFill>
                          <a:schemeClr val="accent1"/>
                        </a:solidFill>
                        <a:latin typeface="Arial Black" pitchFamily="34" charset="0"/>
                        <a:ea typeface="+mn-ea"/>
                        <a:cs typeface="+mn-cs"/>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rgbClr val="000000"/>
                          </a:solidFill>
                          <a:effectLst/>
                          <a:uLnTx/>
                          <a:uFillTx/>
                          <a:latin typeface="+mn-lt"/>
                          <a:ea typeface="+mn-ea"/>
                          <a:cs typeface="+mn-cs"/>
                        </a:rPr>
                        <a:t>Гарантия высокого качества данных с помощью возможностей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SAP NetWeaver MDM</a:t>
                      </a:r>
                      <a:br>
                        <a:rPr kumimoji="0" lang="en-US" sz="1200" b="0" i="0" u="none" strike="noStrike" kern="1200" cap="none" spc="0" normalizeH="0" baseline="0" noProof="0" dirty="0" smtClean="0">
                          <a:ln>
                            <a:noFill/>
                          </a:ln>
                          <a:solidFill>
                            <a:srgbClr val="000000"/>
                          </a:solidFill>
                          <a:effectLst/>
                          <a:uLnTx/>
                          <a:uFillTx/>
                          <a:latin typeface="+mn-lt"/>
                          <a:ea typeface="+mn-ea"/>
                          <a:cs typeface="+mn-cs"/>
                        </a:rPr>
                      </a:br>
                      <a:r>
                        <a:rPr kumimoji="0" lang="ru-RU" sz="1200" b="0" i="0" u="none" strike="noStrike" kern="1200" cap="none" spc="0" normalizeH="0" baseline="0" noProof="0" dirty="0" smtClean="0">
                          <a:ln>
                            <a:noFill/>
                          </a:ln>
                          <a:solidFill>
                            <a:srgbClr val="000000"/>
                          </a:solidFill>
                          <a:effectLst/>
                          <a:uLnTx/>
                          <a:uFillTx/>
                          <a:latin typeface="+mn-lt"/>
                          <a:ea typeface="+mn-ea"/>
                          <a:cs typeface="+mn-cs"/>
                        </a:rPr>
                        <a:t>и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SAP BusinessObjects Data Services</a:t>
                      </a: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13806">
                <a:tc>
                  <a:txBody>
                    <a:bodyPr/>
                    <a:lstStyle/>
                    <a:p>
                      <a:pPr marL="0" indent="0" algn="l" defTabSz="914400" rtl="0" eaLnBrk="1" latinLnBrk="0" hangingPunct="1">
                        <a:lnSpc>
                          <a:spcPct val="90000"/>
                        </a:lnSpc>
                        <a:spcBef>
                          <a:spcPts val="800"/>
                        </a:spcBef>
                      </a:pPr>
                      <a:r>
                        <a:rPr lang="ru-RU" sz="1600" b="0" kern="1200" dirty="0" err="1" smtClean="0">
                          <a:solidFill>
                            <a:schemeClr val="accent1"/>
                          </a:solidFill>
                          <a:latin typeface="Arial Black" pitchFamily="34" charset="0"/>
                          <a:ea typeface="+mn-ea"/>
                          <a:cs typeface="+mn-cs"/>
                        </a:rPr>
                        <a:t>Преднастроенные</a:t>
                      </a:r>
                      <a:r>
                        <a:rPr lang="ru-RU" sz="1600" b="0" kern="1200" dirty="0" smtClean="0">
                          <a:solidFill>
                            <a:schemeClr val="accent1"/>
                          </a:solidFill>
                          <a:latin typeface="Arial Black" pitchFamily="34" charset="0"/>
                          <a:ea typeface="+mn-ea"/>
                          <a:cs typeface="+mn-cs"/>
                        </a:rPr>
                        <a:t> </a:t>
                      </a:r>
                      <a:r>
                        <a:rPr lang="ru-RU" sz="1600" b="0" kern="1200" dirty="0" err="1" smtClean="0">
                          <a:solidFill>
                            <a:schemeClr val="accent1"/>
                          </a:solidFill>
                          <a:latin typeface="Arial Black" pitchFamily="34" charset="0"/>
                          <a:ea typeface="+mn-ea"/>
                          <a:cs typeface="+mn-cs"/>
                        </a:rPr>
                        <a:t>бизнес-сценарии</a:t>
                      </a:r>
                      <a:endParaRPr lang="en-US" sz="1600" b="0" kern="1200" dirty="0" smtClean="0">
                        <a:solidFill>
                          <a:schemeClr val="accent1"/>
                        </a:solidFill>
                        <a:latin typeface="Arial Black" pitchFamily="34" charset="0"/>
                        <a:ea typeface="+mn-ea"/>
                        <a:cs typeface="+mn-cs"/>
                      </a:endParaRPr>
                    </a:p>
                  </a:txBody>
                  <a:tcPr marL="0"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Управление каталогом продуктов</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Интеграция данных о клиентах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(CDI)</a:t>
                      </a:r>
                    </a:p>
                    <a:p>
                      <a:pPr marL="0" marR="0" lvl="0" indent="0" algn="l" defTabSz="914400" rtl="0" eaLnBrk="1" fontAlgn="auto" latinLnBrk="0" hangingPunct="1">
                        <a:lnSpc>
                          <a:spcPct val="100000"/>
                        </a:lnSpc>
                        <a:spcBef>
                          <a:spcPts val="1200"/>
                        </a:spcBef>
                        <a:spcAft>
                          <a:spcPts val="0"/>
                        </a:spcAft>
                        <a:buClr>
                          <a:srgbClr val="F0AB00"/>
                        </a:buClr>
                        <a:buSzPct val="80000"/>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Глобальная синхронизация данных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(GDS)</a:t>
                      </a:r>
                    </a:p>
                  </a:txBody>
                  <a:tcPr anchor="ctr">
                    <a:lnL w="12700" cmpd="sng">
                      <a:noFill/>
                    </a:lnL>
                    <a:lnR w="12700" cmpd="sng">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5" descr="mdm_scrnsht-3-29"/>
          <p:cNvPicPr>
            <a:picLocks noChangeAspect="1" noChangeArrowheads="1"/>
          </p:cNvPicPr>
          <p:nvPr/>
        </p:nvPicPr>
        <p:blipFill>
          <a:blip r:embed="rId3" cstate="screen">
            <a:lum bright="-6000"/>
          </a:blip>
          <a:srcRect/>
          <a:stretch>
            <a:fillRect/>
          </a:stretch>
        </p:blipFill>
        <p:spPr bwMode="auto">
          <a:xfrm>
            <a:off x="7010129" y="4146921"/>
            <a:ext cx="1670072" cy="2207230"/>
          </a:xfrm>
          <a:prstGeom prst="rect">
            <a:avLst/>
          </a:prstGeom>
          <a:noFill/>
        </p:spPr>
      </p:pic>
      <p:pic>
        <p:nvPicPr>
          <p:cNvPr id="10" name="Picture 2"/>
          <p:cNvPicPr>
            <a:picLocks noChangeAspect="1" noChangeArrowheads="1"/>
          </p:cNvPicPr>
          <p:nvPr/>
        </p:nvPicPr>
        <p:blipFill>
          <a:blip r:embed="rId4" cstate="screen"/>
          <a:srcRect/>
          <a:stretch>
            <a:fillRect/>
          </a:stretch>
        </p:blipFill>
        <p:spPr bwMode="auto">
          <a:xfrm>
            <a:off x="6955047" y="2275700"/>
            <a:ext cx="1864953" cy="14480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4949" y="274638"/>
            <a:ext cx="8639175" cy="620712"/>
          </a:xfrm>
        </p:spPr>
        <p:txBody>
          <a:bodyPr/>
          <a:lstStyle/>
          <a:p>
            <a:r>
              <a:rPr lang="ru-RU" dirty="0" smtClean="0"/>
              <a:t>Сценарии: Консолидация основных данных – Шаг 1</a:t>
            </a:r>
            <a:endParaRPr lang="en-US" dirty="0" smtClean="0"/>
          </a:p>
        </p:txBody>
      </p:sp>
      <p:sp>
        <p:nvSpPr>
          <p:cNvPr id="19459" name="Rectangle 3"/>
          <p:cNvSpPr>
            <a:spLocks noChangeArrowheads="1"/>
          </p:cNvSpPr>
          <p:nvPr/>
        </p:nvSpPr>
        <p:spPr bwMode="auto">
          <a:xfrm>
            <a:off x="3106910" y="2596486"/>
            <a:ext cx="2403135" cy="833178"/>
          </a:xfrm>
          <a:prstGeom prst="rect">
            <a:avLst/>
          </a:prstGeom>
          <a:solidFill>
            <a:schemeClr val="accent1"/>
          </a:solidFill>
          <a:ln w="12700" algn="ctr">
            <a:solidFill>
              <a:schemeClr val="tx1"/>
            </a:solidFill>
            <a:miter lim="800000"/>
            <a:headEnd/>
            <a:tailEnd/>
          </a:ln>
        </p:spPr>
        <p:txBody>
          <a:bodyPr wrap="none" lIns="90000" tIns="46800" rIns="90000" bIns="46800" anchor="ctr">
            <a:spAutoFit/>
          </a:bodyPr>
          <a:lstStyle/>
          <a:p>
            <a:r>
              <a:rPr lang="ru-RU" sz="1600" dirty="0" smtClean="0"/>
              <a:t>Эталонный </a:t>
            </a:r>
            <a:r>
              <a:rPr lang="ru-RU" sz="1600" dirty="0" smtClean="0"/>
              <a:t>справочник</a:t>
            </a:r>
            <a:endParaRPr lang="ru-RU" sz="1600" dirty="0"/>
          </a:p>
          <a:p>
            <a:r>
              <a:rPr lang="ru-RU" sz="1600" dirty="0"/>
              <a:t>(</a:t>
            </a:r>
            <a:r>
              <a:rPr lang="en-US" sz="1600" dirty="0"/>
              <a:t>SAP MDM</a:t>
            </a:r>
            <a:r>
              <a:rPr lang="en-US" sz="1600" dirty="0" smtClean="0"/>
              <a:t>)</a:t>
            </a:r>
            <a:endParaRPr lang="ru-RU" sz="1600" dirty="0"/>
          </a:p>
          <a:p>
            <a:endParaRPr lang="en-US" sz="1600" dirty="0"/>
          </a:p>
        </p:txBody>
      </p:sp>
      <p:sp>
        <p:nvSpPr>
          <p:cNvPr id="19460" name="Rectangle 4"/>
          <p:cNvSpPr>
            <a:spLocks noChangeArrowheads="1"/>
          </p:cNvSpPr>
          <p:nvPr/>
        </p:nvSpPr>
        <p:spPr bwMode="auto">
          <a:xfrm>
            <a:off x="968375" y="5634038"/>
            <a:ext cx="1954213"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ERP</a:t>
            </a:r>
            <a:endParaRPr lang="en-US" dirty="0"/>
          </a:p>
        </p:txBody>
      </p:sp>
      <p:sp>
        <p:nvSpPr>
          <p:cNvPr id="19461" name="Rectangle 5"/>
          <p:cNvSpPr>
            <a:spLocks noChangeArrowheads="1"/>
          </p:cNvSpPr>
          <p:nvPr/>
        </p:nvSpPr>
        <p:spPr bwMode="auto">
          <a:xfrm>
            <a:off x="3432175" y="5634038"/>
            <a:ext cx="1797050"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SRM</a:t>
            </a:r>
            <a:endParaRPr lang="en-US" dirty="0"/>
          </a:p>
        </p:txBody>
      </p:sp>
      <p:sp>
        <p:nvSpPr>
          <p:cNvPr id="19462" name="Rectangle 6"/>
          <p:cNvSpPr>
            <a:spLocks noChangeArrowheads="1"/>
          </p:cNvSpPr>
          <p:nvPr/>
        </p:nvSpPr>
        <p:spPr bwMode="auto">
          <a:xfrm>
            <a:off x="5937250" y="5629275"/>
            <a:ext cx="1893888"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dirty="0"/>
              <a:t>Н</a:t>
            </a:r>
            <a:r>
              <a:rPr lang="ru-RU" dirty="0" smtClean="0"/>
              <a:t>е</a:t>
            </a:r>
            <a:r>
              <a:rPr lang="en-US" dirty="0" smtClean="0"/>
              <a:t>-SAP</a:t>
            </a:r>
            <a:endParaRPr lang="en-US" dirty="0"/>
          </a:p>
        </p:txBody>
      </p:sp>
      <p:sp>
        <p:nvSpPr>
          <p:cNvPr id="19463" name="Rectangle 7"/>
          <p:cNvSpPr>
            <a:spLocks noChangeArrowheads="1"/>
          </p:cNvSpPr>
          <p:nvPr/>
        </p:nvSpPr>
        <p:spPr bwMode="auto">
          <a:xfrm>
            <a:off x="3136900" y="1217613"/>
            <a:ext cx="2341563" cy="83820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a:t>Система консолидированной отчетности</a:t>
            </a:r>
          </a:p>
        </p:txBody>
      </p:sp>
      <p:sp>
        <p:nvSpPr>
          <p:cNvPr id="19464" name="Text Box 8"/>
          <p:cNvSpPr txBox="1">
            <a:spLocks noChangeArrowheads="1"/>
          </p:cNvSpPr>
          <p:nvPr/>
        </p:nvSpPr>
        <p:spPr bwMode="auto">
          <a:xfrm>
            <a:off x="2801938" y="4405313"/>
            <a:ext cx="3135312" cy="648512"/>
          </a:xfrm>
          <a:prstGeom prst="rect">
            <a:avLst/>
          </a:prstGeom>
          <a:noFill/>
          <a:ln w="12700" algn="ctr">
            <a:noFill/>
            <a:miter lim="800000"/>
            <a:headEnd/>
            <a:tailEnd/>
          </a:ln>
        </p:spPr>
        <p:txBody>
          <a:bodyPr wrap="square" lIns="90000" tIns="46800" rIns="90000" bIns="46800">
            <a:spAutoFit/>
          </a:bodyPr>
          <a:lstStyle/>
          <a:p>
            <a:r>
              <a:rPr lang="ru-RU" dirty="0"/>
              <a:t>Справочники   </a:t>
            </a:r>
            <a:r>
              <a:rPr lang="ru-RU" dirty="0" smtClean="0"/>
              <a:t>материалов</a:t>
            </a:r>
            <a:endParaRPr lang="en-US" dirty="0"/>
          </a:p>
          <a:p>
            <a:r>
              <a:rPr lang="ru-RU" dirty="0"/>
              <a:t>Справочники  контрагентов</a:t>
            </a:r>
            <a:endParaRPr lang="en-US" dirty="0"/>
          </a:p>
        </p:txBody>
      </p:sp>
      <p:graphicFrame>
        <p:nvGraphicFramePr>
          <p:cNvPr id="322616" name="Group 56"/>
          <p:cNvGraphicFramePr>
            <a:graphicFrameLocks noGrp="1"/>
          </p:cNvGraphicFramePr>
          <p:nvPr>
            <p:ph idx="1"/>
          </p:nvPr>
        </p:nvGraphicFramePr>
        <p:xfrm>
          <a:off x="5726113" y="1898650"/>
          <a:ext cx="3222625" cy="2248920"/>
        </p:xfrm>
        <a:graphic>
          <a:graphicData uri="http://schemas.openxmlformats.org/drawingml/2006/table">
            <a:tbl>
              <a:tblPr/>
              <a:tblGrid>
                <a:gridCol w="1524000"/>
                <a:gridCol w="998537"/>
                <a:gridCol w="700088"/>
              </a:tblGrid>
              <a:tr h="450850">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endParaRPr kumimoji="0" lang="ru-RU" sz="18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Лок</a:t>
                      </a:r>
                      <a:r>
                        <a:rPr kumimoji="0" lang="en-US" sz="1200" b="1" i="0" u="none" strike="noStrike" cap="none" normalizeH="0" baseline="0" dirty="0" smtClean="0">
                          <a:ln>
                            <a:noFill/>
                          </a:ln>
                          <a:solidFill>
                            <a:srgbClr val="333333"/>
                          </a:solidFill>
                          <a:effectLst/>
                          <a:latin typeface="Arial" charset="0"/>
                        </a:rPr>
                        <a:t>.</a:t>
                      </a:r>
                      <a:r>
                        <a:rPr kumimoji="0" lang="ru-RU" sz="1200" b="1" i="0" u="none" strike="noStrike" cap="none" normalizeH="0" baseline="0" dirty="0" smtClean="0">
                          <a:ln>
                            <a:noFill/>
                          </a:ln>
                          <a:solidFill>
                            <a:srgbClr val="333333"/>
                          </a:solidFill>
                          <a:effectLst/>
                          <a:latin typeface="Arial" charset="0"/>
                        </a:rPr>
                        <a:t> </a:t>
                      </a:r>
                      <a:r>
                        <a:rPr kumimoji="0" lang="en-US" sz="1200" b="1" i="0" u="none" strike="noStrike" cap="none" normalizeH="0" baseline="0" dirty="0" smtClean="0">
                          <a:ln>
                            <a:noFill/>
                          </a:ln>
                          <a:solidFill>
                            <a:srgbClr val="333333"/>
                          </a:solidFill>
                          <a:effectLst/>
                          <a:latin typeface="Arial" charset="0"/>
                        </a:rPr>
                        <a:t>c</a:t>
                      </a:r>
                      <a:r>
                        <a:rPr kumimoji="0" lang="ru-RU" sz="1200" b="1" i="0" u="none" strike="noStrike" cap="none" normalizeH="0" baseline="0" dirty="0" smtClean="0">
                          <a:ln>
                            <a:noFill/>
                          </a:ln>
                          <a:solidFill>
                            <a:srgbClr val="333333"/>
                          </a:solidFill>
                          <a:effectLst/>
                          <a:latin typeface="Arial" charset="0"/>
                        </a:rPr>
                        <a:t>истемы</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400" b="1" i="0" u="none" strike="noStrike" cap="none" normalizeH="0" baseline="0" dirty="0" smtClean="0">
                          <a:ln>
                            <a:noFill/>
                          </a:ln>
                          <a:solidFill>
                            <a:srgbClr val="333333"/>
                          </a:solidFill>
                          <a:effectLst/>
                          <a:latin typeface="Arial" charset="0"/>
                        </a:rPr>
                        <a:t>MDM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a:t>
                      </a:r>
                      <a:r>
                        <a:rPr kumimoji="0" lang="en-US" sz="1200" b="1" i="0" u="none" strike="noStrike" cap="none" normalizeH="0" baseline="0" dirty="0" smtClean="0">
                          <a:ln>
                            <a:noFill/>
                          </a:ln>
                          <a:solidFill>
                            <a:srgbClr val="333333"/>
                          </a:solidFill>
                          <a:effectLst/>
                          <a:latin typeface="Arial" charset="0"/>
                        </a:rPr>
                        <a:t> </a:t>
                      </a:r>
                      <a:endParaRPr kumimoji="0" lang="ru-RU" sz="1200" b="1" i="0" u="none" strike="noStrike" cap="none" normalizeH="0" baseline="0" dirty="0" smtClean="0">
                        <a:ln>
                          <a:noFill/>
                        </a:ln>
                        <a:solidFill>
                          <a:srgbClr val="333333"/>
                        </a:solidFill>
                        <a:effectLst/>
                        <a:latin typeface="Arial" charset="0"/>
                      </a:endParaRP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1)</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 </a:t>
                      </a: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2)</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 </a:t>
                      </a: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3)</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7" name="Text Box 39"/>
          <p:cNvSpPr txBox="1">
            <a:spLocks noChangeArrowheads="1"/>
          </p:cNvSpPr>
          <p:nvPr/>
        </p:nvSpPr>
        <p:spPr bwMode="auto">
          <a:xfrm>
            <a:off x="5721350" y="1431925"/>
            <a:ext cx="3152775" cy="336550"/>
          </a:xfrm>
          <a:prstGeom prst="rect">
            <a:avLst/>
          </a:prstGeom>
          <a:noFill/>
          <a:ln w="12700" algn="ctr">
            <a:noFill/>
            <a:miter lim="800000"/>
            <a:headEnd/>
            <a:tailEnd/>
          </a:ln>
        </p:spPr>
        <p:txBody>
          <a:bodyPr wrap="none" lIns="90000" tIns="46800" rIns="90000" bIns="46800">
            <a:spAutoFit/>
          </a:bodyPr>
          <a:lstStyle/>
          <a:p>
            <a:r>
              <a:rPr lang="ru-RU"/>
              <a:t>Таблица соответствия (</a:t>
            </a:r>
            <a:r>
              <a:rPr lang="en-US"/>
              <a:t>MDM)</a:t>
            </a:r>
          </a:p>
        </p:txBody>
      </p:sp>
      <p:cxnSp>
        <p:nvCxnSpPr>
          <p:cNvPr id="19488" name="AutoShape 41"/>
          <p:cNvCxnSpPr>
            <a:cxnSpLocks noChangeShapeType="1"/>
            <a:stCxn id="19459" idx="0"/>
            <a:endCxn id="19463" idx="2"/>
          </p:cNvCxnSpPr>
          <p:nvPr/>
        </p:nvCxnSpPr>
        <p:spPr bwMode="auto">
          <a:xfrm flipH="1" flipV="1">
            <a:off x="4307682" y="2055813"/>
            <a:ext cx="796" cy="540673"/>
          </a:xfrm>
          <a:prstGeom prst="straightConnector1">
            <a:avLst/>
          </a:prstGeom>
          <a:noFill/>
          <a:ln w="25400">
            <a:solidFill>
              <a:schemeClr val="tx1"/>
            </a:solidFill>
            <a:round/>
            <a:headEnd/>
            <a:tailEnd type="triangle" w="med" len="lg"/>
          </a:ln>
        </p:spPr>
      </p:cxnSp>
      <p:sp>
        <p:nvSpPr>
          <p:cNvPr id="19489" name="Line 42"/>
          <p:cNvSpPr>
            <a:spLocks noChangeShapeType="1"/>
          </p:cNvSpPr>
          <p:nvPr/>
        </p:nvSpPr>
        <p:spPr bwMode="auto">
          <a:xfrm flipV="1">
            <a:off x="1951038" y="3432175"/>
            <a:ext cx="1471612" cy="2201863"/>
          </a:xfrm>
          <a:prstGeom prst="line">
            <a:avLst/>
          </a:prstGeom>
          <a:noFill/>
          <a:ln w="25400">
            <a:solidFill>
              <a:schemeClr val="tx1"/>
            </a:solidFill>
            <a:round/>
            <a:headEnd/>
            <a:tailEnd type="triangle" w="med" len="lg"/>
          </a:ln>
        </p:spPr>
        <p:txBody>
          <a:bodyPr wrap="none" lIns="90000" tIns="46800" rIns="90000" bIns="46800" anchor="ctr">
            <a:spAutoFit/>
          </a:bodyPr>
          <a:lstStyle/>
          <a:p>
            <a:endParaRPr lang="ru-RU"/>
          </a:p>
        </p:txBody>
      </p:sp>
      <p:sp>
        <p:nvSpPr>
          <p:cNvPr id="19490" name="Line 43"/>
          <p:cNvSpPr>
            <a:spLocks noChangeShapeType="1"/>
          </p:cNvSpPr>
          <p:nvPr/>
        </p:nvSpPr>
        <p:spPr bwMode="auto">
          <a:xfrm flipV="1">
            <a:off x="4330700" y="3432175"/>
            <a:ext cx="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19491" name="Line 44"/>
          <p:cNvSpPr>
            <a:spLocks noChangeShapeType="1"/>
          </p:cNvSpPr>
          <p:nvPr/>
        </p:nvSpPr>
        <p:spPr bwMode="auto">
          <a:xfrm flipH="1" flipV="1">
            <a:off x="5002213" y="3432175"/>
            <a:ext cx="1952625"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grpSp>
        <p:nvGrpSpPr>
          <p:cNvPr id="2" name="Group 47"/>
          <p:cNvGrpSpPr>
            <a:grpSpLocks/>
          </p:cNvGrpSpPr>
          <p:nvPr/>
        </p:nvGrpSpPr>
        <p:grpSpPr bwMode="auto">
          <a:xfrm>
            <a:off x="174625" y="2462213"/>
            <a:ext cx="2152650" cy="1924051"/>
            <a:chOff x="150" y="1161"/>
            <a:chExt cx="1356" cy="1212"/>
          </a:xfrm>
        </p:grpSpPr>
        <p:sp>
          <p:nvSpPr>
            <p:cNvPr id="19495" name="Rectangle 48"/>
            <p:cNvSpPr>
              <a:spLocks noChangeArrowheads="1"/>
            </p:cNvSpPr>
            <p:nvPr/>
          </p:nvSpPr>
          <p:spPr bwMode="auto">
            <a:xfrm>
              <a:off x="150" y="1161"/>
              <a:ext cx="1356" cy="699"/>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sz="1600"/>
                <a:t>Система централизованных закупок</a:t>
              </a:r>
            </a:p>
            <a:p>
              <a:endParaRPr lang="en-US" sz="1600"/>
            </a:p>
          </p:txBody>
        </p:sp>
        <p:sp>
          <p:nvSpPr>
            <p:cNvPr id="19496" name="Line 49"/>
            <p:cNvSpPr>
              <a:spLocks noChangeShapeType="1"/>
            </p:cNvSpPr>
            <p:nvPr/>
          </p:nvSpPr>
          <p:spPr bwMode="auto">
            <a:xfrm flipV="1">
              <a:off x="38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sz="1600"/>
            </a:p>
          </p:txBody>
        </p:sp>
        <p:sp>
          <p:nvSpPr>
            <p:cNvPr id="19497" name="Line 50"/>
            <p:cNvSpPr>
              <a:spLocks noChangeShapeType="1"/>
            </p:cNvSpPr>
            <p:nvPr/>
          </p:nvSpPr>
          <p:spPr bwMode="auto">
            <a:xfrm flipV="1">
              <a:off x="61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sz="1600"/>
            </a:p>
          </p:txBody>
        </p:sp>
        <p:sp>
          <p:nvSpPr>
            <p:cNvPr id="19498" name="Line 51"/>
            <p:cNvSpPr>
              <a:spLocks noChangeShapeType="1"/>
            </p:cNvSpPr>
            <p:nvPr/>
          </p:nvSpPr>
          <p:spPr bwMode="auto">
            <a:xfrm flipV="1">
              <a:off x="83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sz="1600"/>
            </a:p>
          </p:txBody>
        </p:sp>
        <p:sp>
          <p:nvSpPr>
            <p:cNvPr id="19499" name="Line 52"/>
            <p:cNvSpPr>
              <a:spLocks noChangeShapeType="1"/>
            </p:cNvSpPr>
            <p:nvPr/>
          </p:nvSpPr>
          <p:spPr bwMode="auto">
            <a:xfrm flipV="1">
              <a:off x="1061"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sz="1600"/>
            </a:p>
          </p:txBody>
        </p:sp>
        <p:sp>
          <p:nvSpPr>
            <p:cNvPr id="19500" name="Line 53"/>
            <p:cNvSpPr>
              <a:spLocks noChangeShapeType="1"/>
            </p:cNvSpPr>
            <p:nvPr/>
          </p:nvSpPr>
          <p:spPr bwMode="auto">
            <a:xfrm flipV="1">
              <a:off x="122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sz="1600"/>
            </a:p>
          </p:txBody>
        </p:sp>
      </p:grpSp>
      <p:cxnSp>
        <p:nvCxnSpPr>
          <p:cNvPr id="19493" name="AutoShape 54"/>
          <p:cNvCxnSpPr>
            <a:cxnSpLocks noChangeShapeType="1"/>
            <a:stCxn id="19459" idx="1"/>
          </p:cNvCxnSpPr>
          <p:nvPr/>
        </p:nvCxnSpPr>
        <p:spPr bwMode="auto">
          <a:xfrm flipH="1">
            <a:off x="2327296" y="3013075"/>
            <a:ext cx="779614" cy="4762"/>
          </a:xfrm>
          <a:prstGeom prst="straightConnector1">
            <a:avLst/>
          </a:prstGeom>
          <a:noFill/>
          <a:ln w="25400">
            <a:solidFill>
              <a:schemeClr val="tx1"/>
            </a:solidFill>
            <a:round/>
            <a:headEnd/>
            <a:tailEnd type="triangle" w="med" len="lg"/>
          </a:ln>
        </p:spPr>
      </p:cxnSp>
      <p:sp>
        <p:nvSpPr>
          <p:cNvPr id="19494" name="Text Box 66"/>
          <p:cNvSpPr txBox="1">
            <a:spLocks noChangeArrowheads="1"/>
          </p:cNvSpPr>
          <p:nvPr/>
        </p:nvSpPr>
        <p:spPr bwMode="auto">
          <a:xfrm>
            <a:off x="782638" y="4405313"/>
            <a:ext cx="842962" cy="341312"/>
          </a:xfrm>
          <a:prstGeom prst="rect">
            <a:avLst/>
          </a:prstGeom>
          <a:noFill/>
          <a:ln w="12700" algn="ctr">
            <a:noFill/>
            <a:miter lim="800000"/>
            <a:headEnd/>
            <a:tailEnd/>
          </a:ln>
        </p:spPr>
        <p:txBody>
          <a:bodyPr wrap="none" lIns="90000" tIns="46800" rIns="90000" bIns="46800">
            <a:spAutoFit/>
          </a:bodyPr>
          <a:lstStyle/>
          <a:p>
            <a:r>
              <a:rPr lang="ru-RU"/>
              <a:t>Заявки</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4000" y="265113"/>
            <a:ext cx="8620125" cy="582612"/>
          </a:xfrm>
        </p:spPr>
        <p:txBody>
          <a:bodyPr/>
          <a:lstStyle/>
          <a:p>
            <a:r>
              <a:rPr lang="ru-RU" dirty="0" smtClean="0"/>
              <a:t>Сценарии: Гармонизация (распределение) основных данных – Шаг 2</a:t>
            </a:r>
            <a:endParaRPr lang="en-US" dirty="0" smtClean="0"/>
          </a:p>
        </p:txBody>
      </p:sp>
      <p:sp>
        <p:nvSpPr>
          <p:cNvPr id="20483" name="Rectangle 3"/>
          <p:cNvSpPr>
            <a:spLocks noChangeArrowheads="1"/>
          </p:cNvSpPr>
          <p:nvPr/>
        </p:nvSpPr>
        <p:spPr bwMode="auto">
          <a:xfrm>
            <a:off x="3106908" y="2586961"/>
            <a:ext cx="2403135" cy="833178"/>
          </a:xfrm>
          <a:prstGeom prst="rect">
            <a:avLst/>
          </a:prstGeom>
          <a:solidFill>
            <a:schemeClr val="accent1"/>
          </a:solidFill>
          <a:ln w="12700" algn="ctr">
            <a:solidFill>
              <a:schemeClr val="tx1"/>
            </a:solidFill>
            <a:miter lim="800000"/>
            <a:headEnd/>
            <a:tailEnd/>
          </a:ln>
        </p:spPr>
        <p:txBody>
          <a:bodyPr wrap="none" lIns="90000" tIns="46800" rIns="90000" bIns="46800" anchor="ctr">
            <a:spAutoFit/>
          </a:bodyPr>
          <a:lstStyle/>
          <a:p>
            <a:r>
              <a:rPr lang="ru-RU" sz="1600" dirty="0" smtClean="0"/>
              <a:t>Эталонный справочник</a:t>
            </a:r>
          </a:p>
          <a:p>
            <a:r>
              <a:rPr lang="ru-RU" sz="1600" dirty="0" smtClean="0"/>
              <a:t>(</a:t>
            </a:r>
            <a:r>
              <a:rPr lang="en-US" sz="1600" dirty="0"/>
              <a:t>SAP MDM</a:t>
            </a:r>
            <a:r>
              <a:rPr lang="en-US" sz="1600" dirty="0" smtClean="0"/>
              <a:t>)</a:t>
            </a:r>
            <a:endParaRPr lang="ru-RU" sz="1600" dirty="0" smtClean="0"/>
          </a:p>
          <a:p>
            <a:endParaRPr lang="en-US" sz="1600" dirty="0"/>
          </a:p>
        </p:txBody>
      </p:sp>
      <p:sp>
        <p:nvSpPr>
          <p:cNvPr id="20484" name="Rectangle 4"/>
          <p:cNvSpPr>
            <a:spLocks noChangeArrowheads="1"/>
          </p:cNvSpPr>
          <p:nvPr/>
        </p:nvSpPr>
        <p:spPr bwMode="auto">
          <a:xfrm>
            <a:off x="968375" y="5624513"/>
            <a:ext cx="1954213"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ERP</a:t>
            </a:r>
            <a:endParaRPr lang="en-US" dirty="0"/>
          </a:p>
        </p:txBody>
      </p:sp>
      <p:sp>
        <p:nvSpPr>
          <p:cNvPr id="20485" name="Rectangle 5"/>
          <p:cNvSpPr>
            <a:spLocks noChangeArrowheads="1"/>
          </p:cNvSpPr>
          <p:nvPr/>
        </p:nvSpPr>
        <p:spPr bwMode="auto">
          <a:xfrm>
            <a:off x="3432175" y="5624513"/>
            <a:ext cx="1797050"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SRM</a:t>
            </a:r>
            <a:endParaRPr lang="en-US" dirty="0"/>
          </a:p>
        </p:txBody>
      </p:sp>
      <p:sp>
        <p:nvSpPr>
          <p:cNvPr id="20486" name="Rectangle 6"/>
          <p:cNvSpPr>
            <a:spLocks noChangeArrowheads="1"/>
          </p:cNvSpPr>
          <p:nvPr/>
        </p:nvSpPr>
        <p:spPr bwMode="auto">
          <a:xfrm>
            <a:off x="5937250" y="5632450"/>
            <a:ext cx="1893888"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dirty="0" smtClean="0"/>
              <a:t>Не-</a:t>
            </a:r>
            <a:r>
              <a:rPr lang="en-US" dirty="0" smtClean="0"/>
              <a:t>SAP</a:t>
            </a:r>
            <a:endParaRPr lang="en-US" dirty="0"/>
          </a:p>
        </p:txBody>
      </p:sp>
      <p:sp>
        <p:nvSpPr>
          <p:cNvPr id="20487" name="Rectangle 7"/>
          <p:cNvSpPr>
            <a:spLocks noChangeArrowheads="1"/>
          </p:cNvSpPr>
          <p:nvPr/>
        </p:nvSpPr>
        <p:spPr bwMode="auto">
          <a:xfrm>
            <a:off x="3136900" y="1208088"/>
            <a:ext cx="2341563" cy="83820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a:t>Система консолидированной отчетности</a:t>
            </a:r>
            <a:endParaRPr lang="en-US"/>
          </a:p>
        </p:txBody>
      </p:sp>
      <p:graphicFrame>
        <p:nvGraphicFramePr>
          <p:cNvPr id="323633" name="Group 49"/>
          <p:cNvGraphicFramePr>
            <a:graphicFrameLocks noGrp="1"/>
          </p:cNvGraphicFramePr>
          <p:nvPr>
            <p:ph idx="1"/>
          </p:nvPr>
        </p:nvGraphicFramePr>
        <p:xfrm>
          <a:off x="5721350" y="1908175"/>
          <a:ext cx="3222625" cy="2248920"/>
        </p:xfrm>
        <a:graphic>
          <a:graphicData uri="http://schemas.openxmlformats.org/drawingml/2006/table">
            <a:tbl>
              <a:tblPr/>
              <a:tblGrid>
                <a:gridCol w="1524000"/>
                <a:gridCol w="998538"/>
                <a:gridCol w="700087"/>
              </a:tblGrid>
              <a:tr h="450850">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endParaRPr kumimoji="0" lang="ru-RU" sz="18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Лок</a:t>
                      </a:r>
                      <a:r>
                        <a:rPr kumimoji="0" lang="en-US" sz="1200" b="1" i="0" u="none" strike="noStrike" cap="none" normalizeH="0" baseline="0" dirty="0" smtClean="0">
                          <a:ln>
                            <a:noFill/>
                          </a:ln>
                          <a:solidFill>
                            <a:srgbClr val="333333"/>
                          </a:solidFill>
                          <a:effectLst/>
                          <a:latin typeface="Arial" charset="0"/>
                        </a:rPr>
                        <a:t>.</a:t>
                      </a:r>
                      <a:r>
                        <a:rPr kumimoji="0" lang="ru-RU" sz="1200" b="1" i="0" u="none" strike="noStrike" cap="none" normalizeH="0" baseline="0" dirty="0" smtClean="0">
                          <a:ln>
                            <a:noFill/>
                          </a:ln>
                          <a:solidFill>
                            <a:srgbClr val="333333"/>
                          </a:solidFill>
                          <a:effectLst/>
                          <a:latin typeface="Arial" charset="0"/>
                        </a:rPr>
                        <a:t> </a:t>
                      </a:r>
                      <a:r>
                        <a:rPr kumimoji="0" lang="en-US" sz="1200" b="1" i="0" u="none" strike="noStrike" cap="none" normalizeH="0" baseline="0" dirty="0" smtClean="0">
                          <a:ln>
                            <a:noFill/>
                          </a:ln>
                          <a:solidFill>
                            <a:srgbClr val="333333"/>
                          </a:solidFill>
                          <a:effectLst/>
                          <a:latin typeface="Arial" charset="0"/>
                        </a:rPr>
                        <a:t>c</a:t>
                      </a:r>
                      <a:r>
                        <a:rPr kumimoji="0" lang="ru-RU" sz="1200" b="1" i="0" u="none" strike="noStrike" cap="none" normalizeH="0" baseline="0" dirty="0" smtClean="0">
                          <a:ln>
                            <a:noFill/>
                          </a:ln>
                          <a:solidFill>
                            <a:srgbClr val="333333"/>
                          </a:solidFill>
                          <a:effectLst/>
                          <a:latin typeface="Arial" charset="0"/>
                        </a:rPr>
                        <a:t>истемы</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400" b="1" i="0" u="none" strike="noStrike" cap="none" normalizeH="0" baseline="0" dirty="0" smtClean="0">
                          <a:ln>
                            <a:noFill/>
                          </a:ln>
                          <a:solidFill>
                            <a:srgbClr val="333333"/>
                          </a:solidFill>
                          <a:effectLst/>
                          <a:latin typeface="Arial" charset="0"/>
                        </a:rPr>
                        <a:t>MDM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a:t>
                      </a:r>
                      <a:r>
                        <a:rPr kumimoji="0" lang="en-US" sz="1200" b="1" i="0" u="none" strike="noStrike" cap="none" normalizeH="0" baseline="0" dirty="0" smtClean="0">
                          <a:ln>
                            <a:noFill/>
                          </a:ln>
                          <a:solidFill>
                            <a:srgbClr val="333333"/>
                          </a:solidFill>
                          <a:effectLst/>
                          <a:latin typeface="Arial" charset="0"/>
                        </a:rPr>
                        <a:t> </a:t>
                      </a:r>
                      <a:r>
                        <a:rPr kumimoji="0" lang="ru-RU" sz="1200" b="1" i="0" u="none" strike="noStrike" cap="none" normalizeH="0" baseline="0" dirty="0" smtClean="0">
                          <a:ln>
                            <a:noFill/>
                          </a:ln>
                          <a:solidFill>
                            <a:srgbClr val="333333"/>
                          </a:solidFill>
                          <a:effectLst/>
                          <a:latin typeface="Arial" charset="0"/>
                        </a:rPr>
                        <a:t> </a:t>
                      </a: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1)</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 </a:t>
                      </a: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2)</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Материал </a:t>
                      </a:r>
                    </a:p>
                    <a:p>
                      <a:pPr marL="63500" marR="0" lvl="0" indent="0" algn="l"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ru-RU" sz="1200" b="1" i="0" u="none" strike="noStrike" cap="none" normalizeH="0" baseline="0" dirty="0" smtClean="0">
                          <a:ln>
                            <a:noFill/>
                          </a:ln>
                          <a:solidFill>
                            <a:srgbClr val="333333"/>
                          </a:solidFill>
                          <a:effectLst/>
                          <a:latin typeface="Arial" charset="0"/>
                        </a:rPr>
                        <a:t>(Система 3)</a:t>
                      </a:r>
                      <a:endParaRPr kumimoji="0" lang="en-US" sz="1200" b="1" i="0" u="none" strike="noStrike" cap="none" normalizeH="0" baseline="0" dirty="0" smtClean="0">
                        <a:ln>
                          <a:noFill/>
                        </a:ln>
                        <a:solidFill>
                          <a:srgbClr val="333333"/>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75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rgbClr val="333333"/>
                          </a:solidFill>
                          <a:effectLst/>
                          <a:latin typeface="Arial" charset="0"/>
                        </a:rPr>
                        <a:t>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1" name="Text Box 39"/>
          <p:cNvSpPr txBox="1">
            <a:spLocks noChangeArrowheads="1"/>
          </p:cNvSpPr>
          <p:nvPr/>
        </p:nvSpPr>
        <p:spPr bwMode="auto">
          <a:xfrm>
            <a:off x="5721350" y="1422400"/>
            <a:ext cx="3152775" cy="336550"/>
          </a:xfrm>
          <a:prstGeom prst="rect">
            <a:avLst/>
          </a:prstGeom>
          <a:noFill/>
          <a:ln w="12700" algn="ctr">
            <a:noFill/>
            <a:miter lim="800000"/>
            <a:headEnd/>
            <a:tailEnd/>
          </a:ln>
        </p:spPr>
        <p:txBody>
          <a:bodyPr wrap="none" lIns="90000" tIns="46800" rIns="90000" bIns="46800">
            <a:spAutoFit/>
          </a:bodyPr>
          <a:lstStyle/>
          <a:p>
            <a:r>
              <a:rPr lang="ru-RU"/>
              <a:t>Таблица соответствия (</a:t>
            </a:r>
            <a:r>
              <a:rPr lang="en-US"/>
              <a:t>MDM)</a:t>
            </a:r>
          </a:p>
        </p:txBody>
      </p:sp>
      <p:cxnSp>
        <p:nvCxnSpPr>
          <p:cNvPr id="20512" name="AutoShape 41"/>
          <p:cNvCxnSpPr>
            <a:cxnSpLocks noChangeShapeType="1"/>
            <a:stCxn id="20483" idx="0"/>
            <a:endCxn id="20487" idx="2"/>
          </p:cNvCxnSpPr>
          <p:nvPr/>
        </p:nvCxnSpPr>
        <p:spPr bwMode="auto">
          <a:xfrm flipH="1" flipV="1">
            <a:off x="4307682" y="2046288"/>
            <a:ext cx="794" cy="540673"/>
          </a:xfrm>
          <a:prstGeom prst="straightConnector1">
            <a:avLst/>
          </a:prstGeom>
          <a:noFill/>
          <a:ln w="25400">
            <a:solidFill>
              <a:schemeClr val="tx1"/>
            </a:solidFill>
            <a:round/>
            <a:headEnd/>
            <a:tailEnd type="triangle" w="med" len="lg"/>
          </a:ln>
        </p:spPr>
      </p:cxnSp>
      <p:sp>
        <p:nvSpPr>
          <p:cNvPr id="20513" name="Line 42"/>
          <p:cNvSpPr>
            <a:spLocks noChangeShapeType="1"/>
          </p:cNvSpPr>
          <p:nvPr/>
        </p:nvSpPr>
        <p:spPr bwMode="auto">
          <a:xfrm flipV="1">
            <a:off x="1951038" y="3422650"/>
            <a:ext cx="1471612" cy="2201863"/>
          </a:xfrm>
          <a:prstGeom prst="line">
            <a:avLst/>
          </a:prstGeom>
          <a:noFill/>
          <a:ln w="25400">
            <a:solidFill>
              <a:schemeClr val="tx1"/>
            </a:solidFill>
            <a:round/>
            <a:headEnd/>
            <a:tailEnd type="triangle" w="med" len="lg"/>
          </a:ln>
        </p:spPr>
        <p:txBody>
          <a:bodyPr wrap="none" lIns="90000" tIns="46800" rIns="90000" bIns="46800" anchor="ctr">
            <a:spAutoFit/>
          </a:bodyPr>
          <a:lstStyle/>
          <a:p>
            <a:endParaRPr lang="ru-RU"/>
          </a:p>
        </p:txBody>
      </p:sp>
      <p:sp>
        <p:nvSpPr>
          <p:cNvPr id="20514" name="Line 43"/>
          <p:cNvSpPr>
            <a:spLocks noChangeShapeType="1"/>
          </p:cNvSpPr>
          <p:nvPr/>
        </p:nvSpPr>
        <p:spPr bwMode="auto">
          <a:xfrm flipV="1">
            <a:off x="4330700" y="3422650"/>
            <a:ext cx="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0515" name="Line 44"/>
          <p:cNvSpPr>
            <a:spLocks noChangeShapeType="1"/>
          </p:cNvSpPr>
          <p:nvPr/>
        </p:nvSpPr>
        <p:spPr bwMode="auto">
          <a:xfrm flipH="1" flipV="1">
            <a:off x="5002213" y="3422650"/>
            <a:ext cx="1952625"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0516" name="Line 45"/>
          <p:cNvSpPr>
            <a:spLocks noChangeShapeType="1"/>
          </p:cNvSpPr>
          <p:nvPr/>
        </p:nvSpPr>
        <p:spPr bwMode="auto">
          <a:xfrm flipH="1">
            <a:off x="2203450" y="3422650"/>
            <a:ext cx="143510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0517" name="Line 46"/>
          <p:cNvSpPr>
            <a:spLocks noChangeShapeType="1"/>
          </p:cNvSpPr>
          <p:nvPr/>
        </p:nvSpPr>
        <p:spPr bwMode="auto">
          <a:xfrm flipH="1">
            <a:off x="4502150" y="3422650"/>
            <a:ext cx="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0518" name="Line 47"/>
          <p:cNvSpPr>
            <a:spLocks noChangeShapeType="1"/>
          </p:cNvSpPr>
          <p:nvPr/>
        </p:nvSpPr>
        <p:spPr bwMode="auto">
          <a:xfrm>
            <a:off x="4835525" y="3422650"/>
            <a:ext cx="1897063"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grpSp>
        <p:nvGrpSpPr>
          <p:cNvPr id="2" name="Group 50"/>
          <p:cNvGrpSpPr>
            <a:grpSpLocks/>
          </p:cNvGrpSpPr>
          <p:nvPr/>
        </p:nvGrpSpPr>
        <p:grpSpPr bwMode="auto">
          <a:xfrm>
            <a:off x="174625" y="2452688"/>
            <a:ext cx="2152650" cy="1924051"/>
            <a:chOff x="150" y="1161"/>
            <a:chExt cx="1356" cy="1212"/>
          </a:xfrm>
        </p:grpSpPr>
        <p:sp>
          <p:nvSpPr>
            <p:cNvPr id="20522" name="Rectangle 51"/>
            <p:cNvSpPr>
              <a:spLocks noChangeArrowheads="1"/>
            </p:cNvSpPr>
            <p:nvPr/>
          </p:nvSpPr>
          <p:spPr bwMode="auto">
            <a:xfrm>
              <a:off x="150" y="1161"/>
              <a:ext cx="1356" cy="699"/>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sz="1600" dirty="0"/>
                <a:t>Система централизованных закупок</a:t>
              </a:r>
            </a:p>
            <a:p>
              <a:endParaRPr lang="en-US" sz="1600" dirty="0"/>
            </a:p>
          </p:txBody>
        </p:sp>
        <p:sp>
          <p:nvSpPr>
            <p:cNvPr id="20523" name="Line 52"/>
            <p:cNvSpPr>
              <a:spLocks noChangeShapeType="1"/>
            </p:cNvSpPr>
            <p:nvPr/>
          </p:nvSpPr>
          <p:spPr bwMode="auto">
            <a:xfrm flipV="1">
              <a:off x="38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0524" name="Line 53"/>
            <p:cNvSpPr>
              <a:spLocks noChangeShapeType="1"/>
            </p:cNvSpPr>
            <p:nvPr/>
          </p:nvSpPr>
          <p:spPr bwMode="auto">
            <a:xfrm flipV="1">
              <a:off x="61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0525" name="Line 54"/>
            <p:cNvSpPr>
              <a:spLocks noChangeShapeType="1"/>
            </p:cNvSpPr>
            <p:nvPr/>
          </p:nvSpPr>
          <p:spPr bwMode="auto">
            <a:xfrm flipV="1">
              <a:off x="83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0526" name="Line 55"/>
            <p:cNvSpPr>
              <a:spLocks noChangeShapeType="1"/>
            </p:cNvSpPr>
            <p:nvPr/>
          </p:nvSpPr>
          <p:spPr bwMode="auto">
            <a:xfrm flipV="1">
              <a:off x="1061"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0527" name="Line 56"/>
            <p:cNvSpPr>
              <a:spLocks noChangeShapeType="1"/>
            </p:cNvSpPr>
            <p:nvPr/>
          </p:nvSpPr>
          <p:spPr bwMode="auto">
            <a:xfrm flipV="1">
              <a:off x="122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grpSp>
      <p:cxnSp>
        <p:nvCxnSpPr>
          <p:cNvPr id="20520" name="AutoShape 57"/>
          <p:cNvCxnSpPr>
            <a:cxnSpLocks noChangeShapeType="1"/>
            <a:stCxn id="20483" idx="1"/>
          </p:cNvCxnSpPr>
          <p:nvPr/>
        </p:nvCxnSpPr>
        <p:spPr bwMode="auto">
          <a:xfrm flipH="1">
            <a:off x="2327282" y="3003550"/>
            <a:ext cx="779626" cy="4762"/>
          </a:xfrm>
          <a:prstGeom prst="straightConnector1">
            <a:avLst/>
          </a:prstGeom>
          <a:noFill/>
          <a:ln w="25400">
            <a:solidFill>
              <a:schemeClr val="tx1"/>
            </a:solidFill>
            <a:round/>
            <a:headEnd/>
            <a:tailEnd type="triangle" w="med" len="lg"/>
          </a:ln>
        </p:spPr>
      </p:cxnSp>
      <p:sp>
        <p:nvSpPr>
          <p:cNvPr id="20521" name="Text Box 66"/>
          <p:cNvSpPr txBox="1">
            <a:spLocks noChangeArrowheads="1"/>
          </p:cNvSpPr>
          <p:nvPr/>
        </p:nvSpPr>
        <p:spPr bwMode="auto">
          <a:xfrm>
            <a:off x="782638" y="4405313"/>
            <a:ext cx="842962" cy="341312"/>
          </a:xfrm>
          <a:prstGeom prst="rect">
            <a:avLst/>
          </a:prstGeom>
          <a:noFill/>
          <a:ln w="12700" algn="ctr">
            <a:noFill/>
            <a:miter lim="800000"/>
            <a:headEnd/>
            <a:tailEnd/>
          </a:ln>
        </p:spPr>
        <p:txBody>
          <a:bodyPr wrap="none" lIns="90000" tIns="46800" rIns="90000" bIns="46800">
            <a:spAutoFit/>
          </a:bodyPr>
          <a:lstStyle/>
          <a:p>
            <a:r>
              <a:rPr lang="ru-RU"/>
              <a:t>Заявки</a:t>
            </a:r>
            <a:endParaRPr lang="en-US"/>
          </a:p>
        </p:txBody>
      </p:sp>
      <p:sp>
        <p:nvSpPr>
          <p:cNvPr id="27" name="Text Box 8"/>
          <p:cNvSpPr txBox="1">
            <a:spLocks noChangeArrowheads="1"/>
          </p:cNvSpPr>
          <p:nvPr/>
        </p:nvSpPr>
        <p:spPr bwMode="auto">
          <a:xfrm>
            <a:off x="2801938" y="4405313"/>
            <a:ext cx="3135312" cy="648512"/>
          </a:xfrm>
          <a:prstGeom prst="rect">
            <a:avLst/>
          </a:prstGeom>
          <a:noFill/>
          <a:ln w="12700" algn="ctr">
            <a:noFill/>
            <a:miter lim="800000"/>
            <a:headEnd/>
            <a:tailEnd/>
          </a:ln>
        </p:spPr>
        <p:txBody>
          <a:bodyPr wrap="square" lIns="90000" tIns="46800" rIns="90000" bIns="46800">
            <a:spAutoFit/>
          </a:bodyPr>
          <a:lstStyle/>
          <a:p>
            <a:r>
              <a:rPr lang="ru-RU" dirty="0"/>
              <a:t>Справочники   </a:t>
            </a:r>
            <a:r>
              <a:rPr lang="ru-RU" dirty="0" smtClean="0"/>
              <a:t>материалов</a:t>
            </a:r>
            <a:endParaRPr lang="en-US" dirty="0"/>
          </a:p>
          <a:p>
            <a:r>
              <a:rPr lang="ru-RU" dirty="0"/>
              <a:t>Справочники  контрагентов</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273050" y="274638"/>
            <a:ext cx="8681764" cy="573087"/>
          </a:xfrm>
        </p:spPr>
        <p:txBody>
          <a:bodyPr/>
          <a:lstStyle/>
          <a:p>
            <a:r>
              <a:rPr lang="ru-RU" dirty="0" smtClean="0"/>
              <a:t>Сценарии: Централизованное ведение основных данных – Шаг 3</a:t>
            </a:r>
            <a:endParaRPr lang="en-US" dirty="0" smtClean="0"/>
          </a:p>
        </p:txBody>
      </p:sp>
      <p:sp>
        <p:nvSpPr>
          <p:cNvPr id="21507" name="Rectangle 4"/>
          <p:cNvSpPr>
            <a:spLocks noChangeArrowheads="1"/>
          </p:cNvSpPr>
          <p:nvPr/>
        </p:nvSpPr>
        <p:spPr bwMode="auto">
          <a:xfrm>
            <a:off x="3106908" y="2558386"/>
            <a:ext cx="2403135" cy="833178"/>
          </a:xfrm>
          <a:prstGeom prst="rect">
            <a:avLst/>
          </a:prstGeom>
          <a:solidFill>
            <a:schemeClr val="accent1"/>
          </a:solidFill>
          <a:ln w="12700" algn="ctr">
            <a:solidFill>
              <a:schemeClr val="tx1"/>
            </a:solidFill>
            <a:miter lim="800000"/>
            <a:headEnd/>
            <a:tailEnd/>
          </a:ln>
        </p:spPr>
        <p:txBody>
          <a:bodyPr wrap="none" lIns="90000" tIns="46800" rIns="90000" bIns="46800" anchor="ctr">
            <a:spAutoFit/>
          </a:bodyPr>
          <a:lstStyle/>
          <a:p>
            <a:r>
              <a:rPr lang="ru-RU" sz="1600" dirty="0" smtClean="0"/>
              <a:t>Эталонный справочник</a:t>
            </a:r>
          </a:p>
          <a:p>
            <a:r>
              <a:rPr lang="ru-RU" sz="1600" dirty="0" smtClean="0"/>
              <a:t>(</a:t>
            </a:r>
            <a:r>
              <a:rPr lang="en-US" sz="1600" dirty="0"/>
              <a:t>SAP MDM</a:t>
            </a:r>
            <a:r>
              <a:rPr lang="en-US" sz="1600" dirty="0" smtClean="0"/>
              <a:t>)</a:t>
            </a:r>
            <a:endParaRPr lang="ru-RU" sz="1600" dirty="0" smtClean="0"/>
          </a:p>
          <a:p>
            <a:endParaRPr lang="en-US" sz="1600" dirty="0"/>
          </a:p>
        </p:txBody>
      </p:sp>
      <p:sp>
        <p:nvSpPr>
          <p:cNvPr id="21508" name="Rectangle 5"/>
          <p:cNvSpPr>
            <a:spLocks noChangeArrowheads="1"/>
          </p:cNvSpPr>
          <p:nvPr/>
        </p:nvSpPr>
        <p:spPr bwMode="auto">
          <a:xfrm>
            <a:off x="968375" y="5595938"/>
            <a:ext cx="1954213"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ERP</a:t>
            </a:r>
            <a:endParaRPr lang="en-US" dirty="0">
              <a:solidFill>
                <a:srgbClr val="333333"/>
              </a:solidFill>
            </a:endParaRPr>
          </a:p>
        </p:txBody>
      </p:sp>
      <p:sp>
        <p:nvSpPr>
          <p:cNvPr id="21509" name="Rectangle 6"/>
          <p:cNvSpPr>
            <a:spLocks noChangeArrowheads="1"/>
          </p:cNvSpPr>
          <p:nvPr/>
        </p:nvSpPr>
        <p:spPr bwMode="auto">
          <a:xfrm>
            <a:off x="3432175" y="5595938"/>
            <a:ext cx="1797050"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en-US" dirty="0" smtClean="0"/>
              <a:t>SAP SRM</a:t>
            </a:r>
            <a:endParaRPr lang="en-US" dirty="0">
              <a:solidFill>
                <a:srgbClr val="333333"/>
              </a:solidFill>
            </a:endParaRPr>
          </a:p>
        </p:txBody>
      </p:sp>
      <p:sp>
        <p:nvSpPr>
          <p:cNvPr id="21510" name="Rectangle 7"/>
          <p:cNvSpPr>
            <a:spLocks noChangeArrowheads="1"/>
          </p:cNvSpPr>
          <p:nvPr/>
        </p:nvSpPr>
        <p:spPr bwMode="auto">
          <a:xfrm>
            <a:off x="5937250" y="5603875"/>
            <a:ext cx="1893888" cy="34925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dirty="0"/>
              <a:t>Н</a:t>
            </a:r>
            <a:r>
              <a:rPr lang="ru-RU" dirty="0" smtClean="0"/>
              <a:t>е-</a:t>
            </a:r>
            <a:r>
              <a:rPr lang="en-US" dirty="0" smtClean="0"/>
              <a:t>SAP</a:t>
            </a:r>
            <a:endParaRPr lang="en-US" dirty="0">
              <a:solidFill>
                <a:srgbClr val="333333"/>
              </a:solidFill>
            </a:endParaRPr>
          </a:p>
        </p:txBody>
      </p:sp>
      <p:sp>
        <p:nvSpPr>
          <p:cNvPr id="21511" name="Rectangle 8"/>
          <p:cNvSpPr>
            <a:spLocks noChangeArrowheads="1"/>
          </p:cNvSpPr>
          <p:nvPr/>
        </p:nvSpPr>
        <p:spPr bwMode="auto">
          <a:xfrm>
            <a:off x="3136900" y="1179513"/>
            <a:ext cx="2341563" cy="838200"/>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a:t>Система консолидированной отчетности</a:t>
            </a:r>
            <a:endParaRPr lang="en-US"/>
          </a:p>
        </p:txBody>
      </p:sp>
      <p:sp>
        <p:nvSpPr>
          <p:cNvPr id="21513" name="Text Box 18"/>
          <p:cNvSpPr txBox="1">
            <a:spLocks noChangeArrowheads="1"/>
          </p:cNvSpPr>
          <p:nvPr/>
        </p:nvSpPr>
        <p:spPr bwMode="auto">
          <a:xfrm>
            <a:off x="5999163" y="1849438"/>
            <a:ext cx="2813050" cy="341312"/>
          </a:xfrm>
          <a:prstGeom prst="rect">
            <a:avLst/>
          </a:prstGeom>
          <a:noFill/>
          <a:ln w="12700" algn="ctr">
            <a:noFill/>
            <a:miter lim="800000"/>
            <a:headEnd/>
            <a:tailEnd/>
          </a:ln>
        </p:spPr>
        <p:txBody>
          <a:bodyPr wrap="none" lIns="90000" tIns="46800" rIns="90000" bIns="46800">
            <a:spAutoFit/>
          </a:bodyPr>
          <a:lstStyle/>
          <a:p>
            <a:r>
              <a:rPr lang="ru-RU"/>
              <a:t>Управление ведением НСИ</a:t>
            </a:r>
          </a:p>
        </p:txBody>
      </p:sp>
      <p:cxnSp>
        <p:nvCxnSpPr>
          <p:cNvPr id="21514" name="AutoShape 20"/>
          <p:cNvCxnSpPr>
            <a:cxnSpLocks noChangeShapeType="1"/>
            <a:stCxn id="21507" idx="0"/>
            <a:endCxn id="21511" idx="2"/>
          </p:cNvCxnSpPr>
          <p:nvPr/>
        </p:nvCxnSpPr>
        <p:spPr bwMode="auto">
          <a:xfrm flipH="1" flipV="1">
            <a:off x="4307682" y="2017713"/>
            <a:ext cx="794" cy="540673"/>
          </a:xfrm>
          <a:prstGeom prst="straightConnector1">
            <a:avLst/>
          </a:prstGeom>
          <a:noFill/>
          <a:ln w="25400">
            <a:solidFill>
              <a:schemeClr val="tx1"/>
            </a:solidFill>
            <a:round/>
            <a:headEnd/>
            <a:tailEnd type="triangle" w="med" len="lg"/>
          </a:ln>
        </p:spPr>
      </p:cxnSp>
      <p:sp>
        <p:nvSpPr>
          <p:cNvPr id="21515" name="Line 21"/>
          <p:cNvSpPr>
            <a:spLocks noChangeShapeType="1"/>
          </p:cNvSpPr>
          <p:nvPr/>
        </p:nvSpPr>
        <p:spPr bwMode="auto">
          <a:xfrm flipH="1">
            <a:off x="2203450" y="3394075"/>
            <a:ext cx="143510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1516" name="Line 22"/>
          <p:cNvSpPr>
            <a:spLocks noChangeShapeType="1"/>
          </p:cNvSpPr>
          <p:nvPr/>
        </p:nvSpPr>
        <p:spPr bwMode="auto">
          <a:xfrm flipH="1">
            <a:off x="4502150" y="3394075"/>
            <a:ext cx="0"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sp>
        <p:nvSpPr>
          <p:cNvPr id="21517" name="Line 23"/>
          <p:cNvSpPr>
            <a:spLocks noChangeShapeType="1"/>
          </p:cNvSpPr>
          <p:nvPr/>
        </p:nvSpPr>
        <p:spPr bwMode="auto">
          <a:xfrm>
            <a:off x="4835525" y="3394075"/>
            <a:ext cx="1897063" cy="2201863"/>
          </a:xfrm>
          <a:prstGeom prst="line">
            <a:avLst/>
          </a:prstGeom>
          <a:noFill/>
          <a:ln w="25400">
            <a:solidFill>
              <a:schemeClr val="tx1"/>
            </a:solidFill>
            <a:round/>
            <a:headEnd/>
            <a:tailEnd type="triangle" w="med" len="lg"/>
          </a:ln>
        </p:spPr>
        <p:txBody>
          <a:bodyPr lIns="90000" tIns="46800" rIns="90000" bIns="46800" anchor="ctr">
            <a:spAutoFit/>
          </a:bodyPr>
          <a:lstStyle/>
          <a:p>
            <a:endParaRPr lang="ru-RU"/>
          </a:p>
        </p:txBody>
      </p:sp>
      <p:grpSp>
        <p:nvGrpSpPr>
          <p:cNvPr id="2" name="Group 24"/>
          <p:cNvGrpSpPr>
            <a:grpSpLocks/>
          </p:cNvGrpSpPr>
          <p:nvPr/>
        </p:nvGrpSpPr>
        <p:grpSpPr bwMode="auto">
          <a:xfrm>
            <a:off x="31530" y="2424113"/>
            <a:ext cx="2327275" cy="1924051"/>
            <a:chOff x="150" y="1161"/>
            <a:chExt cx="1356" cy="1212"/>
          </a:xfrm>
        </p:grpSpPr>
        <p:sp>
          <p:nvSpPr>
            <p:cNvPr id="21527" name="Rectangle 25"/>
            <p:cNvSpPr>
              <a:spLocks noChangeArrowheads="1"/>
            </p:cNvSpPr>
            <p:nvPr/>
          </p:nvSpPr>
          <p:spPr bwMode="auto">
            <a:xfrm>
              <a:off x="150" y="1161"/>
              <a:ext cx="1356" cy="699"/>
            </a:xfrm>
            <a:prstGeom prst="rect">
              <a:avLst/>
            </a:prstGeom>
            <a:solidFill>
              <a:schemeClr val="folHlink"/>
            </a:solidFill>
            <a:ln w="12700" algn="ctr">
              <a:solidFill>
                <a:schemeClr val="tx1"/>
              </a:solidFill>
              <a:miter lim="800000"/>
              <a:headEnd/>
              <a:tailEnd/>
            </a:ln>
          </p:spPr>
          <p:txBody>
            <a:bodyPr lIns="90000" tIns="46800" rIns="90000" bIns="46800" anchor="ctr">
              <a:spAutoFit/>
            </a:bodyPr>
            <a:lstStyle/>
            <a:p>
              <a:r>
                <a:rPr lang="ru-RU" sz="1600" dirty="0"/>
                <a:t>Система централизованных </a:t>
              </a:r>
              <a:r>
                <a:rPr lang="ru-RU" sz="1600" dirty="0" smtClean="0"/>
                <a:t>закупок</a:t>
              </a:r>
            </a:p>
            <a:p>
              <a:endParaRPr lang="en-US" sz="1600" dirty="0"/>
            </a:p>
          </p:txBody>
        </p:sp>
        <p:sp>
          <p:nvSpPr>
            <p:cNvPr id="21528" name="Line 26"/>
            <p:cNvSpPr>
              <a:spLocks noChangeShapeType="1"/>
            </p:cNvSpPr>
            <p:nvPr/>
          </p:nvSpPr>
          <p:spPr bwMode="auto">
            <a:xfrm flipV="1">
              <a:off x="38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1529" name="Line 27"/>
            <p:cNvSpPr>
              <a:spLocks noChangeShapeType="1"/>
            </p:cNvSpPr>
            <p:nvPr/>
          </p:nvSpPr>
          <p:spPr bwMode="auto">
            <a:xfrm flipV="1">
              <a:off x="610"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1530" name="Line 28"/>
            <p:cNvSpPr>
              <a:spLocks noChangeShapeType="1"/>
            </p:cNvSpPr>
            <p:nvPr/>
          </p:nvSpPr>
          <p:spPr bwMode="auto">
            <a:xfrm flipV="1">
              <a:off x="83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1531" name="Line 29"/>
            <p:cNvSpPr>
              <a:spLocks noChangeShapeType="1"/>
            </p:cNvSpPr>
            <p:nvPr/>
          </p:nvSpPr>
          <p:spPr bwMode="auto">
            <a:xfrm flipV="1">
              <a:off x="1061"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sp>
          <p:nvSpPr>
            <p:cNvPr id="21532" name="Line 30"/>
            <p:cNvSpPr>
              <a:spLocks noChangeShapeType="1"/>
            </p:cNvSpPr>
            <p:nvPr/>
          </p:nvSpPr>
          <p:spPr bwMode="auto">
            <a:xfrm flipV="1">
              <a:off x="1229" y="1852"/>
              <a:ext cx="0" cy="521"/>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ru-RU"/>
            </a:p>
          </p:txBody>
        </p:sp>
      </p:grpSp>
      <p:cxnSp>
        <p:nvCxnSpPr>
          <p:cNvPr id="21519" name="AutoShape 31"/>
          <p:cNvCxnSpPr>
            <a:cxnSpLocks noChangeShapeType="1"/>
            <a:stCxn id="21507" idx="1"/>
          </p:cNvCxnSpPr>
          <p:nvPr/>
        </p:nvCxnSpPr>
        <p:spPr bwMode="auto">
          <a:xfrm flipH="1">
            <a:off x="2327282" y="2974975"/>
            <a:ext cx="779626" cy="4762"/>
          </a:xfrm>
          <a:prstGeom prst="straightConnector1">
            <a:avLst/>
          </a:prstGeom>
          <a:noFill/>
          <a:ln w="25400">
            <a:solidFill>
              <a:schemeClr val="tx1"/>
            </a:solidFill>
            <a:round/>
            <a:headEnd/>
            <a:tailEnd type="triangle" w="med" len="lg"/>
          </a:ln>
        </p:spPr>
      </p:cxnSp>
      <p:sp>
        <p:nvSpPr>
          <p:cNvPr id="21520" name="Text Box 66"/>
          <p:cNvSpPr txBox="1">
            <a:spLocks noChangeArrowheads="1"/>
          </p:cNvSpPr>
          <p:nvPr/>
        </p:nvSpPr>
        <p:spPr bwMode="auto">
          <a:xfrm>
            <a:off x="782638" y="4405313"/>
            <a:ext cx="842962" cy="341312"/>
          </a:xfrm>
          <a:prstGeom prst="rect">
            <a:avLst/>
          </a:prstGeom>
          <a:noFill/>
          <a:ln w="12700" algn="ctr">
            <a:noFill/>
            <a:miter lim="800000"/>
            <a:headEnd/>
            <a:tailEnd/>
          </a:ln>
        </p:spPr>
        <p:txBody>
          <a:bodyPr wrap="none" lIns="90000" tIns="46800" rIns="90000" bIns="46800">
            <a:spAutoFit/>
          </a:bodyPr>
          <a:lstStyle/>
          <a:p>
            <a:r>
              <a:rPr lang="ru-RU"/>
              <a:t>Заявки</a:t>
            </a:r>
            <a:endParaRPr lang="en-US"/>
          </a:p>
        </p:txBody>
      </p:sp>
      <p:grpSp>
        <p:nvGrpSpPr>
          <p:cNvPr id="3" name="Group 32"/>
          <p:cNvGrpSpPr>
            <a:grpSpLocks/>
          </p:cNvGrpSpPr>
          <p:nvPr/>
        </p:nvGrpSpPr>
        <p:grpSpPr bwMode="auto">
          <a:xfrm>
            <a:off x="5980113" y="2279650"/>
            <a:ext cx="2698750" cy="1014413"/>
            <a:chOff x="855037" y="2066869"/>
            <a:chExt cx="5810250" cy="1765300"/>
          </a:xfrm>
        </p:grpSpPr>
        <p:sp>
          <p:nvSpPr>
            <p:cNvPr id="21522" name="Rounded Rectangle 12"/>
            <p:cNvSpPr>
              <a:spLocks noChangeArrowheads="1"/>
            </p:cNvSpPr>
            <p:nvPr/>
          </p:nvSpPr>
          <p:spPr bwMode="auto">
            <a:xfrm>
              <a:off x="855037" y="2066869"/>
              <a:ext cx="5810250" cy="1765300"/>
            </a:xfrm>
            <a:prstGeom prst="roundRect">
              <a:avLst>
                <a:gd name="adj" fmla="val 16667"/>
              </a:avLst>
            </a:prstGeom>
            <a:solidFill>
              <a:srgbClr val="F8F8F8"/>
            </a:solidFill>
            <a:ln w="19050" algn="ctr">
              <a:solidFill>
                <a:schemeClr val="accent2"/>
              </a:solidFill>
              <a:round/>
              <a:headEnd/>
              <a:tailEnd/>
            </a:ln>
          </p:spPr>
          <p:txBody>
            <a:bodyPr wrap="none" lIns="90000" tIns="46800" rIns="90000" bIns="46800"/>
            <a:lstStyle/>
            <a:p>
              <a:pPr algn="l">
                <a:buClr>
                  <a:srgbClr val="F0AB00"/>
                </a:buClr>
              </a:pPr>
              <a:r>
                <a:rPr lang="de-DE" sz="1100">
                  <a:solidFill>
                    <a:srgbClr val="000000"/>
                  </a:solidFill>
                  <a:cs typeface="Arial" charset="0"/>
                </a:rPr>
                <a:t>SAP NetWeaver BPM</a:t>
              </a:r>
            </a:p>
          </p:txBody>
        </p:sp>
        <p:pic>
          <p:nvPicPr>
            <p:cNvPr id="21523" name="Picture 66"/>
            <p:cNvPicPr>
              <a:picLocks noChangeAspect="1" noChangeArrowheads="1"/>
            </p:cNvPicPr>
            <p:nvPr/>
          </p:nvPicPr>
          <p:blipFill>
            <a:blip r:embed="rId2" cstate="print"/>
            <a:srcRect/>
            <a:stretch>
              <a:fillRect/>
            </a:stretch>
          </p:blipFill>
          <p:spPr bwMode="auto">
            <a:xfrm>
              <a:off x="4755802" y="2293273"/>
              <a:ext cx="1543050" cy="1374775"/>
            </a:xfrm>
            <a:prstGeom prst="rect">
              <a:avLst/>
            </a:prstGeom>
            <a:noFill/>
            <a:ln w="9525">
              <a:noFill/>
              <a:miter lim="800000"/>
              <a:headEnd/>
              <a:tailEnd/>
            </a:ln>
          </p:spPr>
        </p:pic>
        <p:pic>
          <p:nvPicPr>
            <p:cNvPr id="21524" name="Picture 71" descr="chev4"/>
            <p:cNvPicPr>
              <a:picLocks noChangeAspect="1" noChangeArrowheads="1"/>
            </p:cNvPicPr>
            <p:nvPr/>
          </p:nvPicPr>
          <p:blipFill>
            <a:blip r:embed="rId3" cstate="print"/>
            <a:srcRect b="27983"/>
            <a:stretch>
              <a:fillRect/>
            </a:stretch>
          </p:blipFill>
          <p:spPr bwMode="auto">
            <a:xfrm>
              <a:off x="3186039" y="2746375"/>
              <a:ext cx="1162050" cy="579438"/>
            </a:xfrm>
            <a:prstGeom prst="rect">
              <a:avLst/>
            </a:prstGeom>
            <a:noFill/>
            <a:ln w="9525">
              <a:noFill/>
              <a:miter lim="800000"/>
              <a:headEnd/>
              <a:tailEnd/>
            </a:ln>
          </p:spPr>
        </p:pic>
        <p:pic>
          <p:nvPicPr>
            <p:cNvPr id="21525" name="Picture 72" descr="chev1"/>
            <p:cNvPicPr>
              <a:picLocks noChangeAspect="1" noChangeArrowheads="1"/>
            </p:cNvPicPr>
            <p:nvPr/>
          </p:nvPicPr>
          <p:blipFill>
            <a:blip r:embed="rId4" cstate="print"/>
            <a:srcRect b="27161"/>
            <a:stretch>
              <a:fillRect/>
            </a:stretch>
          </p:blipFill>
          <p:spPr bwMode="auto">
            <a:xfrm>
              <a:off x="1327076" y="2728913"/>
              <a:ext cx="1157288" cy="584201"/>
            </a:xfrm>
            <a:prstGeom prst="rect">
              <a:avLst/>
            </a:prstGeom>
            <a:noFill/>
            <a:ln w="9525">
              <a:noFill/>
              <a:miter lim="800000"/>
              <a:headEnd/>
              <a:tailEnd/>
            </a:ln>
          </p:spPr>
        </p:pic>
        <p:pic>
          <p:nvPicPr>
            <p:cNvPr id="21526" name="Picture 73" descr="chev3"/>
            <p:cNvPicPr>
              <a:picLocks noChangeAspect="1" noChangeArrowheads="1"/>
            </p:cNvPicPr>
            <p:nvPr/>
          </p:nvPicPr>
          <p:blipFill>
            <a:blip r:embed="rId5" cstate="print"/>
            <a:srcRect b="27049"/>
            <a:stretch>
              <a:fillRect/>
            </a:stretch>
          </p:blipFill>
          <p:spPr bwMode="auto">
            <a:xfrm>
              <a:off x="2247826" y="2736849"/>
              <a:ext cx="1162050" cy="588963"/>
            </a:xfrm>
            <a:prstGeom prst="rect">
              <a:avLst/>
            </a:prstGeom>
            <a:noFill/>
            <a:ln w="9525">
              <a:noFill/>
              <a:miter lim="800000"/>
              <a:headEnd/>
              <a:tailEnd/>
            </a:ln>
          </p:spPr>
        </p:pic>
      </p:grpSp>
      <p:sp>
        <p:nvSpPr>
          <p:cNvPr id="29" name="Text Box 8"/>
          <p:cNvSpPr txBox="1">
            <a:spLocks noChangeArrowheads="1"/>
          </p:cNvSpPr>
          <p:nvPr/>
        </p:nvSpPr>
        <p:spPr bwMode="auto">
          <a:xfrm>
            <a:off x="2801938" y="4405313"/>
            <a:ext cx="3135312" cy="648512"/>
          </a:xfrm>
          <a:prstGeom prst="rect">
            <a:avLst/>
          </a:prstGeom>
          <a:noFill/>
          <a:ln w="12700" algn="ctr">
            <a:noFill/>
            <a:miter lim="800000"/>
            <a:headEnd/>
            <a:tailEnd/>
          </a:ln>
        </p:spPr>
        <p:txBody>
          <a:bodyPr wrap="square" lIns="90000" tIns="46800" rIns="90000" bIns="46800">
            <a:spAutoFit/>
          </a:bodyPr>
          <a:lstStyle/>
          <a:p>
            <a:r>
              <a:rPr lang="ru-RU" dirty="0"/>
              <a:t>Справочники   </a:t>
            </a:r>
            <a:r>
              <a:rPr lang="ru-RU" dirty="0" smtClean="0"/>
              <a:t>материалов</a:t>
            </a:r>
            <a:endParaRPr lang="en-US" dirty="0"/>
          </a:p>
          <a:p>
            <a:r>
              <a:rPr lang="ru-RU" dirty="0"/>
              <a:t>Справочники  контрагентов</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smtClean="0"/>
              <a:t>MDM </a:t>
            </a:r>
            <a:r>
              <a:rPr lang="ru-RU" smtClean="0"/>
              <a:t>значительно повышает качество данных</a:t>
            </a:r>
            <a:endParaRPr lang="en-US" smtClean="0"/>
          </a:p>
        </p:txBody>
      </p:sp>
      <p:sp>
        <p:nvSpPr>
          <p:cNvPr id="22531" name="Rectangle 3"/>
          <p:cNvSpPr>
            <a:spLocks noGrp="1" noChangeArrowheads="1"/>
          </p:cNvSpPr>
          <p:nvPr>
            <p:ph type="body" sz="half" idx="2"/>
          </p:nvPr>
        </p:nvSpPr>
        <p:spPr>
          <a:xfrm>
            <a:off x="6011863" y="1435100"/>
            <a:ext cx="2068512" cy="1363663"/>
          </a:xfrm>
          <a:noFill/>
        </p:spPr>
        <p:txBody>
          <a:bodyPr/>
          <a:lstStyle/>
          <a:p>
            <a:pPr marL="182563" indent="-182563" eaLnBrk="1" hangingPunct="1">
              <a:lnSpc>
                <a:spcPct val="80000"/>
              </a:lnSpc>
              <a:spcBef>
                <a:spcPct val="25000"/>
              </a:spcBef>
              <a:spcAft>
                <a:spcPct val="25000"/>
              </a:spcAft>
              <a:buClr>
                <a:schemeClr val="tx2"/>
              </a:buClr>
              <a:buFont typeface="Wingdings" pitchFamily="2" charset="2"/>
              <a:buNone/>
            </a:pPr>
            <a:r>
              <a:rPr lang="ru-RU" sz="1600" dirty="0" smtClean="0">
                <a:solidFill>
                  <a:schemeClr val="accent1"/>
                </a:solidFill>
                <a:latin typeface="Arial Black" pitchFamily="34" charset="0"/>
                <a:cs typeface="Arial" charset="0"/>
              </a:rPr>
              <a:t>	Мэппинг идентификаторов</a:t>
            </a:r>
            <a:r>
              <a:rPr lang="en-US" sz="800" dirty="0" smtClean="0">
                <a:ea typeface="ＭＳ Ｐゴシック" pitchFamily="34" charset="-128"/>
                <a:cs typeface="Arial" charset="0"/>
              </a:rPr>
              <a:t/>
            </a:r>
            <a:br>
              <a:rPr lang="en-US" sz="800" dirty="0" smtClean="0">
                <a:ea typeface="ＭＳ Ｐゴシック" pitchFamily="34" charset="-128"/>
                <a:cs typeface="Arial" charset="0"/>
              </a:rPr>
            </a:br>
            <a:r>
              <a:rPr lang="ru-RU" sz="1400" b="0" dirty="0" smtClean="0">
                <a:solidFill>
                  <a:srgbClr val="333333"/>
                </a:solidFill>
                <a:latin typeface="Arial"/>
                <a:cs typeface="Arial" charset="0"/>
              </a:rPr>
              <a:t>Обеспечивает кросс-системную идентификацию НСИ на уровне всего предприятия</a:t>
            </a:r>
            <a:endParaRPr lang="en-US" sz="1400" b="0" dirty="0" smtClean="0">
              <a:solidFill>
                <a:srgbClr val="333333"/>
              </a:solidFill>
              <a:latin typeface="Arial"/>
              <a:cs typeface="Arial" charset="0"/>
            </a:endParaRPr>
          </a:p>
        </p:txBody>
      </p:sp>
      <p:grpSp>
        <p:nvGrpSpPr>
          <p:cNvPr id="2" name="Group 4"/>
          <p:cNvGrpSpPr>
            <a:grpSpLocks noChangeAspect="1"/>
          </p:cNvGrpSpPr>
          <p:nvPr/>
        </p:nvGrpSpPr>
        <p:grpSpPr bwMode="auto">
          <a:xfrm>
            <a:off x="3262313" y="1962150"/>
            <a:ext cx="2592387" cy="1984375"/>
            <a:chOff x="4464" y="411"/>
            <a:chExt cx="1286" cy="985"/>
          </a:xfrm>
        </p:grpSpPr>
        <p:sp>
          <p:nvSpPr>
            <p:cNvPr id="22540" name="Rectangle 5"/>
            <p:cNvSpPr>
              <a:spLocks noChangeAspect="1" noChangeArrowheads="1"/>
            </p:cNvSpPr>
            <p:nvPr/>
          </p:nvSpPr>
          <p:spPr bwMode="auto">
            <a:xfrm>
              <a:off x="4464" y="411"/>
              <a:ext cx="1274" cy="943"/>
            </a:xfrm>
            <a:prstGeom prst="rect">
              <a:avLst/>
            </a:prstGeom>
            <a:solidFill>
              <a:schemeClr val="bg1"/>
            </a:solidFill>
            <a:ln w="12700" algn="ctr">
              <a:noFill/>
              <a:miter lim="800000"/>
              <a:headEnd/>
              <a:tailEnd/>
            </a:ln>
          </p:spPr>
          <p:txBody>
            <a:bodyPr wrap="none" lIns="90000" tIns="46800" rIns="90000" bIns="46800" anchor="ctr"/>
            <a:lstStyle/>
            <a:p>
              <a:endParaRPr lang="ru-RU"/>
            </a:p>
          </p:txBody>
        </p:sp>
        <p:pic>
          <p:nvPicPr>
            <p:cNvPr id="22541" name="Picture 6" descr="DU"/>
            <p:cNvPicPr>
              <a:picLocks noChangeAspect="1" noChangeArrowheads="1"/>
            </p:cNvPicPr>
            <p:nvPr/>
          </p:nvPicPr>
          <p:blipFill>
            <a:blip r:embed="rId3" cstate="print"/>
            <a:srcRect t="11572" b="15567"/>
            <a:stretch>
              <a:fillRect/>
            </a:stretch>
          </p:blipFill>
          <p:spPr bwMode="auto">
            <a:xfrm>
              <a:off x="4488" y="414"/>
              <a:ext cx="1262" cy="881"/>
            </a:xfrm>
            <a:prstGeom prst="rect">
              <a:avLst/>
            </a:prstGeom>
            <a:noFill/>
            <a:ln w="9525">
              <a:noFill/>
              <a:miter lim="800000"/>
              <a:headEnd/>
              <a:tailEnd/>
            </a:ln>
          </p:spPr>
        </p:pic>
        <p:sp>
          <p:nvSpPr>
            <p:cNvPr id="22542" name="Text Box 7"/>
            <p:cNvSpPr txBox="1">
              <a:spLocks noChangeAspect="1" noChangeArrowheads="1"/>
            </p:cNvSpPr>
            <p:nvPr/>
          </p:nvSpPr>
          <p:spPr bwMode="black">
            <a:xfrm>
              <a:off x="4574" y="1314"/>
              <a:ext cx="1043" cy="82"/>
            </a:xfrm>
            <a:prstGeom prst="rect">
              <a:avLst/>
            </a:prstGeom>
            <a:noFill/>
            <a:ln w="12700" algn="ctr">
              <a:noFill/>
              <a:miter lim="800000"/>
              <a:headEnd/>
              <a:tailEnd/>
            </a:ln>
          </p:spPr>
          <p:txBody>
            <a:bodyPr lIns="0" tIns="0" rIns="0" bIns="0">
              <a:spAutoFit/>
            </a:bodyPr>
            <a:lstStyle/>
            <a:p>
              <a:pPr marL="63500">
                <a:lnSpc>
                  <a:spcPct val="90000"/>
                </a:lnSpc>
                <a:spcBef>
                  <a:spcPct val="75000"/>
                </a:spcBef>
                <a:buClr>
                  <a:schemeClr val="tx1"/>
                </a:buClr>
              </a:pPr>
              <a:r>
                <a:rPr lang="ru-RU" sz="1200">
                  <a:solidFill>
                    <a:schemeClr val="accent2"/>
                  </a:solidFill>
                </a:rPr>
                <a:t>Очистка НСИ</a:t>
              </a:r>
              <a:endParaRPr lang="en-US" sz="1200">
                <a:solidFill>
                  <a:schemeClr val="accent2"/>
                </a:solidFill>
              </a:endParaRPr>
            </a:p>
          </p:txBody>
        </p:sp>
      </p:grpSp>
      <p:sp>
        <p:nvSpPr>
          <p:cNvPr id="22533" name="Rectangle 9"/>
          <p:cNvSpPr>
            <a:spLocks noChangeArrowheads="1"/>
          </p:cNvSpPr>
          <p:nvPr/>
        </p:nvSpPr>
        <p:spPr bwMode="gray">
          <a:xfrm>
            <a:off x="1017588" y="2974975"/>
            <a:ext cx="2243137" cy="1036638"/>
          </a:xfrm>
          <a:prstGeom prst="rect">
            <a:avLst/>
          </a:prstGeom>
          <a:noFill/>
          <a:ln w="12700" algn="ctr">
            <a:noFill/>
            <a:miter lim="800000"/>
            <a:headEnd/>
            <a:tailEnd/>
          </a:ln>
        </p:spPr>
        <p:txBody>
          <a:bodyPr lIns="0" tIns="0" rIns="0" bIns="0"/>
          <a:lstStyle/>
          <a:p>
            <a:pPr marL="182563" indent="-182563" algn="l">
              <a:spcBef>
                <a:spcPct val="25000"/>
              </a:spcBef>
              <a:spcAft>
                <a:spcPct val="25000"/>
              </a:spcAft>
              <a:buClr>
                <a:schemeClr val="tx2"/>
              </a:buClr>
            </a:pPr>
            <a:r>
              <a:rPr lang="ru-RU">
                <a:solidFill>
                  <a:schemeClr val="accent1"/>
                </a:solidFill>
                <a:latin typeface="Arial Black" pitchFamily="34" charset="0"/>
                <a:cs typeface="Arial" charset="0"/>
              </a:rPr>
              <a:t>	Проверки и присвоения</a:t>
            </a:r>
            <a:r>
              <a:rPr lang="en-US">
                <a:solidFill>
                  <a:srgbClr val="333333"/>
                </a:solidFill>
                <a:ea typeface="ＭＳ Ｐゴシック" pitchFamily="34" charset="-128"/>
                <a:cs typeface="Arial" charset="0"/>
              </a:rPr>
              <a:t/>
            </a:r>
            <a:br>
              <a:rPr lang="en-US">
                <a:solidFill>
                  <a:srgbClr val="333333"/>
                </a:solidFill>
                <a:ea typeface="ＭＳ Ｐゴシック" pitchFamily="34" charset="-128"/>
                <a:cs typeface="Arial" charset="0"/>
              </a:rPr>
            </a:br>
            <a:r>
              <a:rPr lang="ru-RU" sz="1400">
                <a:solidFill>
                  <a:srgbClr val="333333"/>
                </a:solidFill>
                <a:cs typeface="Arial" charset="0"/>
              </a:rPr>
              <a:t>Проверка на соответствие определенным критериям</a:t>
            </a:r>
            <a:r>
              <a:rPr lang="ru-RU" sz="1200">
                <a:solidFill>
                  <a:srgbClr val="333333"/>
                </a:solidFill>
                <a:cs typeface="Arial" charset="0"/>
              </a:rPr>
              <a:t> </a:t>
            </a:r>
            <a:endParaRPr lang="en-US" sz="1200">
              <a:solidFill>
                <a:srgbClr val="333333"/>
              </a:solidFill>
              <a:cs typeface="Arial" charset="0"/>
            </a:endParaRPr>
          </a:p>
        </p:txBody>
      </p:sp>
      <p:sp>
        <p:nvSpPr>
          <p:cNvPr id="22534" name="Rectangle 10"/>
          <p:cNvSpPr>
            <a:spLocks noChangeArrowheads="1"/>
          </p:cNvSpPr>
          <p:nvPr/>
        </p:nvSpPr>
        <p:spPr bwMode="gray">
          <a:xfrm>
            <a:off x="2155825" y="4729163"/>
            <a:ext cx="2211388" cy="854075"/>
          </a:xfrm>
          <a:prstGeom prst="rect">
            <a:avLst/>
          </a:prstGeom>
          <a:noFill/>
          <a:ln w="12700" algn="ctr">
            <a:noFill/>
            <a:miter lim="800000"/>
            <a:headEnd/>
            <a:tailEnd/>
          </a:ln>
        </p:spPr>
        <p:txBody>
          <a:bodyPr lIns="0" tIns="0" rIns="0" bIns="0"/>
          <a:lstStyle/>
          <a:p>
            <a:pPr marL="182563" indent="-182563" algn="l">
              <a:spcBef>
                <a:spcPct val="25000"/>
              </a:spcBef>
              <a:spcAft>
                <a:spcPct val="25000"/>
              </a:spcAft>
              <a:buClr>
                <a:schemeClr val="tx2"/>
              </a:buClr>
            </a:pPr>
            <a:r>
              <a:rPr lang="ru-RU">
                <a:solidFill>
                  <a:schemeClr val="accent1"/>
                </a:solidFill>
                <a:latin typeface="Arial Black" pitchFamily="34" charset="0"/>
                <a:cs typeface="Arial" charset="0"/>
              </a:rPr>
              <a:t>	Обогащение данных</a:t>
            </a:r>
            <a:r>
              <a:rPr lang="en-US" sz="700">
                <a:solidFill>
                  <a:srgbClr val="333333"/>
                </a:solidFill>
                <a:ea typeface="ＭＳ Ｐゴシック" pitchFamily="34" charset="-128"/>
                <a:cs typeface="Arial" charset="0"/>
              </a:rPr>
              <a:t/>
            </a:r>
            <a:br>
              <a:rPr lang="en-US" sz="700">
                <a:solidFill>
                  <a:srgbClr val="333333"/>
                </a:solidFill>
                <a:ea typeface="ＭＳ Ｐゴシック" pitchFamily="34" charset="-128"/>
                <a:cs typeface="Arial" charset="0"/>
              </a:rPr>
            </a:br>
            <a:r>
              <a:rPr lang="ru-RU" sz="1400">
                <a:solidFill>
                  <a:srgbClr val="333333"/>
                </a:solidFill>
                <a:cs typeface="Arial" charset="0"/>
              </a:rPr>
              <a:t>Получение более полных и актуальных данных</a:t>
            </a:r>
            <a:endParaRPr lang="en-US" sz="1400">
              <a:solidFill>
                <a:srgbClr val="333333"/>
              </a:solidFill>
              <a:ea typeface="ＭＳ Ｐゴシック" pitchFamily="34" charset="-128"/>
            </a:endParaRPr>
          </a:p>
        </p:txBody>
      </p:sp>
      <p:sp>
        <p:nvSpPr>
          <p:cNvPr id="22535" name="Rectangle 11"/>
          <p:cNvSpPr>
            <a:spLocks noChangeArrowheads="1"/>
          </p:cNvSpPr>
          <p:nvPr/>
        </p:nvSpPr>
        <p:spPr bwMode="gray">
          <a:xfrm>
            <a:off x="5324475" y="4729163"/>
            <a:ext cx="2051050" cy="1036637"/>
          </a:xfrm>
          <a:prstGeom prst="rect">
            <a:avLst/>
          </a:prstGeom>
          <a:noFill/>
          <a:ln w="12700" algn="ctr">
            <a:noFill/>
            <a:miter lim="800000"/>
            <a:headEnd/>
            <a:tailEnd/>
          </a:ln>
        </p:spPr>
        <p:txBody>
          <a:bodyPr lIns="0" tIns="0" rIns="0" bIns="0"/>
          <a:lstStyle/>
          <a:p>
            <a:pPr marL="182563" indent="-182563" algn="l">
              <a:spcBef>
                <a:spcPct val="25000"/>
              </a:spcBef>
              <a:spcAft>
                <a:spcPct val="25000"/>
              </a:spcAft>
              <a:buClr>
                <a:schemeClr val="tx2"/>
              </a:buClr>
            </a:pPr>
            <a:r>
              <a:rPr lang="ru-RU">
                <a:solidFill>
                  <a:schemeClr val="accent1"/>
                </a:solidFill>
                <a:latin typeface="Arial Black" pitchFamily="34" charset="0"/>
                <a:cs typeface="Arial" charset="0"/>
              </a:rPr>
              <a:t>	Потоки операций</a:t>
            </a:r>
          </a:p>
          <a:p>
            <a:pPr marL="182563" indent="-182563" algn="l">
              <a:spcBef>
                <a:spcPct val="25000"/>
              </a:spcBef>
              <a:spcAft>
                <a:spcPct val="25000"/>
              </a:spcAft>
              <a:buClr>
                <a:schemeClr val="tx2"/>
              </a:buClr>
            </a:pPr>
            <a:r>
              <a:rPr lang="ru-RU" sz="1400">
                <a:solidFill>
                  <a:srgbClr val="333333"/>
                </a:solidFill>
                <a:cs typeface="Arial" charset="0"/>
              </a:rPr>
              <a:t>	Использование механизмов </a:t>
            </a:r>
            <a:r>
              <a:rPr lang="en-US" sz="1400">
                <a:solidFill>
                  <a:srgbClr val="333333"/>
                </a:solidFill>
                <a:cs typeface="Arial" charset="0"/>
              </a:rPr>
              <a:t>workflow </a:t>
            </a:r>
            <a:r>
              <a:rPr lang="ru-RU" sz="1400">
                <a:solidFill>
                  <a:srgbClr val="333333"/>
                </a:solidFill>
                <a:cs typeface="Arial" charset="0"/>
              </a:rPr>
              <a:t>для управления процессом ведения и согласования НСИ</a:t>
            </a:r>
            <a:endParaRPr lang="en-US" sz="1400">
              <a:solidFill>
                <a:srgbClr val="333333"/>
              </a:solidFill>
              <a:cs typeface="Arial" charset="0"/>
            </a:endParaRPr>
          </a:p>
        </p:txBody>
      </p:sp>
      <p:pic>
        <p:nvPicPr>
          <p:cNvPr id="22536" name="Picture 12" descr="swoopy arrow"/>
          <p:cNvPicPr>
            <a:picLocks noChangeAspect="1" noChangeArrowheads="1"/>
          </p:cNvPicPr>
          <p:nvPr/>
        </p:nvPicPr>
        <p:blipFill>
          <a:blip r:embed="rId4" cstate="print"/>
          <a:srcRect/>
          <a:stretch>
            <a:fillRect/>
          </a:stretch>
        </p:blipFill>
        <p:spPr bwMode="auto">
          <a:xfrm rot="17536124" flipH="1">
            <a:off x="-152400" y="2352675"/>
            <a:ext cx="2051050" cy="673100"/>
          </a:xfrm>
          <a:prstGeom prst="rect">
            <a:avLst/>
          </a:prstGeom>
          <a:noFill/>
          <a:ln w="9525">
            <a:noFill/>
            <a:miter lim="800000"/>
            <a:headEnd/>
            <a:tailEnd/>
          </a:ln>
        </p:spPr>
      </p:pic>
      <p:pic>
        <p:nvPicPr>
          <p:cNvPr id="22537" name="Picture 13" descr="swoopy arrow"/>
          <p:cNvPicPr>
            <a:picLocks noChangeAspect="1" noChangeArrowheads="1"/>
          </p:cNvPicPr>
          <p:nvPr/>
        </p:nvPicPr>
        <p:blipFill>
          <a:blip r:embed="rId4" cstate="print"/>
          <a:srcRect/>
          <a:stretch>
            <a:fillRect/>
          </a:stretch>
        </p:blipFill>
        <p:spPr bwMode="auto">
          <a:xfrm rot="7068245" flipH="1">
            <a:off x="7086600" y="4403725"/>
            <a:ext cx="2051050" cy="673100"/>
          </a:xfrm>
          <a:prstGeom prst="rect">
            <a:avLst/>
          </a:prstGeom>
          <a:noFill/>
          <a:ln w="9525">
            <a:noFill/>
            <a:miter lim="800000"/>
            <a:headEnd/>
            <a:tailEnd/>
          </a:ln>
        </p:spPr>
      </p:pic>
      <p:sp>
        <p:nvSpPr>
          <p:cNvPr id="22538" name="Rectangle 14"/>
          <p:cNvSpPr>
            <a:spLocks noChangeArrowheads="1"/>
          </p:cNvSpPr>
          <p:nvPr/>
        </p:nvSpPr>
        <p:spPr bwMode="gray">
          <a:xfrm>
            <a:off x="1584325" y="1266825"/>
            <a:ext cx="2399846" cy="792163"/>
          </a:xfrm>
          <a:prstGeom prst="rect">
            <a:avLst/>
          </a:prstGeom>
          <a:noFill/>
          <a:ln w="12700" algn="ctr">
            <a:noFill/>
            <a:miter lim="800000"/>
            <a:headEnd/>
            <a:tailEnd/>
          </a:ln>
        </p:spPr>
        <p:txBody>
          <a:bodyPr lIns="0" tIns="0" rIns="0" bIns="0"/>
          <a:lstStyle/>
          <a:p>
            <a:pPr marL="182563" indent="-182563" algn="l">
              <a:spcBef>
                <a:spcPct val="25000"/>
              </a:spcBef>
              <a:spcAft>
                <a:spcPct val="25000"/>
              </a:spcAft>
              <a:buClr>
                <a:schemeClr val="tx2"/>
              </a:buClr>
            </a:pPr>
            <a:r>
              <a:rPr lang="ru-RU" dirty="0">
                <a:solidFill>
                  <a:schemeClr val="accent1"/>
                </a:solidFill>
                <a:latin typeface="Arial Black" pitchFamily="34" charset="0"/>
                <a:cs typeface="Arial" charset="0"/>
              </a:rPr>
              <a:t>	Мэппинг</a:t>
            </a:r>
            <a:r>
              <a:rPr lang="en-US" dirty="0">
                <a:solidFill>
                  <a:schemeClr val="accent1"/>
                </a:solidFill>
                <a:latin typeface="Arial Black" pitchFamily="34" charset="0"/>
                <a:ea typeface="ＭＳ Ｐゴシック" pitchFamily="34" charset="-128"/>
                <a:cs typeface="Arial" charset="0"/>
              </a:rPr>
              <a:t> </a:t>
            </a:r>
            <a:r>
              <a:rPr lang="ru-RU" dirty="0">
                <a:solidFill>
                  <a:schemeClr val="accent1"/>
                </a:solidFill>
                <a:latin typeface="Arial Black" pitchFamily="34" charset="0"/>
                <a:cs typeface="Arial" charset="0"/>
              </a:rPr>
              <a:t>и Преобразования</a:t>
            </a:r>
          </a:p>
          <a:p>
            <a:pPr marL="182563" indent="-182563" algn="l">
              <a:spcBef>
                <a:spcPct val="25000"/>
              </a:spcBef>
              <a:spcAft>
                <a:spcPct val="25000"/>
              </a:spcAft>
              <a:buClr>
                <a:schemeClr val="tx2"/>
              </a:buClr>
            </a:pPr>
            <a:r>
              <a:rPr lang="ru-RU" dirty="0">
                <a:solidFill>
                  <a:schemeClr val="accent1"/>
                </a:solidFill>
                <a:latin typeface="Arial Black" pitchFamily="34" charset="0"/>
                <a:cs typeface="Arial" charset="0"/>
              </a:rPr>
              <a:t>	</a:t>
            </a:r>
            <a:r>
              <a:rPr lang="ru-RU" sz="1400" dirty="0">
                <a:solidFill>
                  <a:srgbClr val="333333"/>
                </a:solidFill>
                <a:cs typeface="Arial" charset="0"/>
              </a:rPr>
              <a:t>Нормализация и</a:t>
            </a:r>
            <a:r>
              <a:rPr lang="en-US" sz="1400" dirty="0">
                <a:solidFill>
                  <a:srgbClr val="333333"/>
                </a:solidFill>
                <a:ea typeface="ＭＳ Ｐゴシック" pitchFamily="34" charset="-128"/>
              </a:rPr>
              <a:t> </a:t>
            </a:r>
            <a:r>
              <a:rPr lang="ru-RU" sz="1400" dirty="0">
                <a:cs typeface="Arial" charset="0"/>
              </a:rPr>
              <a:t>стандартизация</a:t>
            </a:r>
            <a:r>
              <a:rPr lang="ru-RU" sz="1400" dirty="0">
                <a:solidFill>
                  <a:srgbClr val="333333"/>
                </a:solidFill>
                <a:cs typeface="Arial" charset="0"/>
              </a:rPr>
              <a:t> информации</a:t>
            </a:r>
            <a:endParaRPr lang="en-US" sz="1400" dirty="0">
              <a:solidFill>
                <a:srgbClr val="333333"/>
              </a:solidFill>
              <a:cs typeface="Arial" charset="0"/>
            </a:endParaRPr>
          </a:p>
        </p:txBody>
      </p:sp>
      <p:sp>
        <p:nvSpPr>
          <p:cNvPr id="22539" name="Rectangle 15"/>
          <p:cNvSpPr>
            <a:spLocks noChangeArrowheads="1"/>
          </p:cNvSpPr>
          <p:nvPr/>
        </p:nvSpPr>
        <p:spPr bwMode="gray">
          <a:xfrm>
            <a:off x="6350000" y="3195638"/>
            <a:ext cx="2051050" cy="1036637"/>
          </a:xfrm>
          <a:prstGeom prst="rect">
            <a:avLst/>
          </a:prstGeom>
          <a:noFill/>
          <a:ln w="12700" algn="ctr">
            <a:noFill/>
            <a:miter lim="800000"/>
            <a:headEnd/>
            <a:tailEnd/>
          </a:ln>
        </p:spPr>
        <p:txBody>
          <a:bodyPr lIns="0" tIns="0" rIns="0" bIns="0"/>
          <a:lstStyle/>
          <a:p>
            <a:pPr marL="182563" indent="-182563" algn="l">
              <a:spcBef>
                <a:spcPct val="25000"/>
              </a:spcBef>
              <a:spcAft>
                <a:spcPct val="25000"/>
              </a:spcAft>
              <a:buClr>
                <a:schemeClr val="tx2"/>
              </a:buClr>
            </a:pPr>
            <a:r>
              <a:rPr lang="ru-RU" dirty="0">
                <a:solidFill>
                  <a:schemeClr val="accent1"/>
                </a:solidFill>
                <a:latin typeface="Arial Black" pitchFamily="34" charset="0"/>
                <a:cs typeface="Arial" charset="0"/>
              </a:rPr>
              <a:t>	Поиск дубликатов</a:t>
            </a:r>
            <a:r>
              <a:rPr lang="en-US" sz="700" dirty="0">
                <a:solidFill>
                  <a:srgbClr val="333333"/>
                </a:solidFill>
                <a:ea typeface="ＭＳ Ｐゴシック" pitchFamily="34" charset="-128"/>
                <a:cs typeface="Arial" charset="0"/>
              </a:rPr>
              <a:t/>
            </a:r>
            <a:br>
              <a:rPr lang="en-US" sz="700" dirty="0">
                <a:solidFill>
                  <a:srgbClr val="333333"/>
                </a:solidFill>
                <a:ea typeface="ＭＳ Ｐゴシック" pitchFamily="34" charset="-128"/>
                <a:cs typeface="Arial" charset="0"/>
              </a:rPr>
            </a:br>
            <a:r>
              <a:rPr lang="ru-RU" sz="1400" dirty="0">
                <a:solidFill>
                  <a:srgbClr val="333333"/>
                </a:solidFill>
                <a:cs typeface="Arial" charset="0"/>
              </a:rPr>
              <a:t>Вероятностная концепция поиска неявных дубликатов</a:t>
            </a:r>
            <a:endParaRPr lang="en-US" sz="1400" dirty="0">
              <a:solidFill>
                <a:srgbClr val="333333"/>
              </a:solidFill>
              <a:cs typeface="Arial"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4000" y="166350"/>
            <a:ext cx="8496000" cy="648000"/>
          </a:xfrm>
        </p:spPr>
        <p:txBody>
          <a:bodyPr/>
          <a:lstStyle/>
          <a:p>
            <a:pPr eaLnBrk="1" hangingPunct="1"/>
            <a:r>
              <a:rPr lang="ru-RU" dirty="0" smtClean="0"/>
              <a:t>Архитектура решения по управлению основными данными</a:t>
            </a:r>
            <a:endParaRPr lang="en-US" dirty="0" smtClean="0"/>
          </a:p>
        </p:txBody>
      </p:sp>
      <p:grpSp>
        <p:nvGrpSpPr>
          <p:cNvPr id="2" name="Group 5"/>
          <p:cNvGrpSpPr>
            <a:grpSpLocks/>
          </p:cNvGrpSpPr>
          <p:nvPr/>
        </p:nvGrpSpPr>
        <p:grpSpPr bwMode="auto">
          <a:xfrm>
            <a:off x="2944813" y="4426285"/>
            <a:ext cx="3524250" cy="454025"/>
            <a:chOff x="1137" y="1872"/>
            <a:chExt cx="687" cy="687"/>
          </a:xfrm>
        </p:grpSpPr>
        <p:sp>
          <p:nvSpPr>
            <p:cNvPr id="21560" name="Oval 6"/>
            <p:cNvSpPr>
              <a:spLocks noChangeArrowheads="1"/>
            </p:cNvSpPr>
            <p:nvPr/>
          </p:nvSpPr>
          <p:spPr bwMode="auto">
            <a:xfrm>
              <a:off x="1137" y="1872"/>
              <a:ext cx="687" cy="687"/>
            </a:xfrm>
            <a:prstGeom prst="ellipse">
              <a:avLst/>
            </a:prstGeom>
            <a:solidFill>
              <a:srgbClr val="DFDFDF"/>
            </a:solidFill>
            <a:ln w="9525" algn="ctr">
              <a:noFill/>
              <a:round/>
              <a:headEnd/>
              <a:tailEnd/>
            </a:ln>
          </p:spPr>
          <p:txBody>
            <a:bodyPr lIns="27000" tIns="27000" rIns="27000" bIns="27000" anchorCtr="1"/>
            <a:lstStyle/>
            <a:p>
              <a:pPr algn="ctr"/>
              <a:endParaRPr lang="ru-RU" sz="2000"/>
            </a:p>
          </p:txBody>
        </p:sp>
        <p:sp>
          <p:nvSpPr>
            <p:cNvPr id="21561" name="AutoShape 7"/>
            <p:cNvSpPr>
              <a:spLocks noChangeArrowheads="1"/>
            </p:cNvSpPr>
            <p:nvPr/>
          </p:nvSpPr>
          <p:spPr bwMode="gray">
            <a:xfrm>
              <a:off x="1236" y="196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lIns="0" tIns="0" rIns="0" bIns="0" anchor="ctr"/>
            <a:lstStyle/>
            <a:p>
              <a:pPr algn="ctr"/>
              <a:endParaRPr lang="ru-RU"/>
            </a:p>
          </p:txBody>
        </p:sp>
        <p:sp>
          <p:nvSpPr>
            <p:cNvPr id="21562" name="Text Box 8"/>
            <p:cNvSpPr txBox="1">
              <a:spLocks noChangeArrowheads="1"/>
            </p:cNvSpPr>
            <p:nvPr/>
          </p:nvSpPr>
          <p:spPr bwMode="auto">
            <a:xfrm>
              <a:off x="1200" y="2004"/>
              <a:ext cx="578" cy="435"/>
            </a:xfrm>
            <a:prstGeom prst="rect">
              <a:avLst/>
            </a:prstGeom>
            <a:noFill/>
            <a:ln w="12700">
              <a:noFill/>
              <a:miter lim="800000"/>
              <a:headEnd/>
              <a:tailEnd/>
            </a:ln>
          </p:spPr>
          <p:txBody>
            <a:bodyPr lIns="27000" tIns="27000" rIns="27000" bIns="27000" anchor="ctr" anchorCtr="1"/>
            <a:lstStyle/>
            <a:p>
              <a:pPr algn="ctr"/>
              <a:endParaRPr lang="ru-RU" sz="2000"/>
            </a:p>
          </p:txBody>
        </p:sp>
      </p:grpSp>
      <p:sp>
        <p:nvSpPr>
          <p:cNvPr id="21508" name="AutoShape 3"/>
          <p:cNvSpPr>
            <a:spLocks noChangeArrowheads="1"/>
          </p:cNvSpPr>
          <p:nvPr/>
        </p:nvSpPr>
        <p:spPr bwMode="auto">
          <a:xfrm>
            <a:off x="3157538" y="809960"/>
            <a:ext cx="5648325" cy="901700"/>
          </a:xfrm>
          <a:prstGeom prst="roundRect">
            <a:avLst>
              <a:gd name="adj" fmla="val 16667"/>
            </a:avLst>
          </a:prstGeom>
          <a:solidFill>
            <a:srgbClr val="DFDFDF"/>
          </a:solidFill>
          <a:ln w="12700">
            <a:noFill/>
            <a:round/>
            <a:headEnd/>
            <a:tailEnd/>
          </a:ln>
        </p:spPr>
        <p:txBody>
          <a:bodyPr lIns="68580" tIns="34290" rIns="68580" bIns="34290" anchor="ctr"/>
          <a:lstStyle/>
          <a:p>
            <a:pPr algn="ctr"/>
            <a:r>
              <a:rPr lang="ru-RU" altLang="ja-JP" sz="1400" b="1">
                <a:solidFill>
                  <a:srgbClr val="4D4D4D"/>
                </a:solidFill>
                <a:ea typeface="MS Mincho" pitchFamily="49" charset="-128"/>
              </a:rPr>
              <a:t> </a:t>
            </a:r>
            <a:r>
              <a:rPr lang="en-US" altLang="ja-JP" sz="1400" b="1">
                <a:solidFill>
                  <a:srgbClr val="4D4D4D"/>
                </a:solidFill>
                <a:ea typeface="MS Mincho" pitchFamily="49" charset="-128"/>
              </a:rPr>
              <a:t>MDM </a:t>
            </a:r>
            <a:r>
              <a:rPr lang="ru-RU" altLang="ja-JP" sz="1400" b="1">
                <a:solidFill>
                  <a:srgbClr val="4D4D4D"/>
                </a:solidFill>
                <a:ea typeface="MS Mincho" pitchFamily="49" charset="-128"/>
              </a:rPr>
              <a:t>«тонкий клиент», работа пользователей, согласование</a:t>
            </a:r>
            <a:r>
              <a:rPr lang="ru-RU" altLang="ja-JP" b="1">
                <a:solidFill>
                  <a:srgbClr val="4D4D4D"/>
                </a:solidFill>
                <a:ea typeface="MS Mincho" pitchFamily="49" charset="-128"/>
              </a:rPr>
              <a:t> </a:t>
            </a:r>
            <a:br>
              <a:rPr lang="ru-RU" altLang="ja-JP" b="1">
                <a:solidFill>
                  <a:srgbClr val="4D4D4D"/>
                </a:solidFill>
                <a:ea typeface="MS Mincho" pitchFamily="49" charset="-128"/>
              </a:rPr>
            </a:br>
            <a:endParaRPr lang="ru-RU" altLang="ja-JP" b="1">
              <a:solidFill>
                <a:srgbClr val="4D4D4D"/>
              </a:solidFill>
              <a:ea typeface="MS Mincho" pitchFamily="49" charset="-128"/>
            </a:endParaRPr>
          </a:p>
          <a:p>
            <a:pPr algn="ctr"/>
            <a:endParaRPr lang="ru-RU" altLang="ja-JP" sz="1200" b="1">
              <a:solidFill>
                <a:srgbClr val="4D4D4D"/>
              </a:solidFill>
              <a:ea typeface="MS Mincho" pitchFamily="49" charset="-128"/>
            </a:endParaRPr>
          </a:p>
          <a:p>
            <a:pPr algn="ctr"/>
            <a:endParaRPr lang="ru-RU" sz="1200">
              <a:ea typeface="MS Mincho" pitchFamily="49" charset="-128"/>
            </a:endParaRPr>
          </a:p>
        </p:txBody>
      </p:sp>
      <p:sp>
        <p:nvSpPr>
          <p:cNvPr id="21509" name="AutoShape 4"/>
          <p:cNvSpPr>
            <a:spLocks noChangeArrowheads="1"/>
          </p:cNvSpPr>
          <p:nvPr/>
        </p:nvSpPr>
        <p:spPr bwMode="auto">
          <a:xfrm>
            <a:off x="250825" y="836948"/>
            <a:ext cx="2898775" cy="874712"/>
          </a:xfrm>
          <a:prstGeom prst="roundRect">
            <a:avLst>
              <a:gd name="adj" fmla="val 16667"/>
            </a:avLst>
          </a:prstGeom>
          <a:solidFill>
            <a:srgbClr val="DFDFDF"/>
          </a:solidFill>
          <a:ln w="12700">
            <a:noFill/>
            <a:round/>
            <a:headEnd/>
            <a:tailEnd/>
          </a:ln>
        </p:spPr>
        <p:txBody>
          <a:bodyPr lIns="68580" tIns="34290" rIns="68580" bIns="34290" anchor="ctr"/>
          <a:lstStyle/>
          <a:p>
            <a:pPr marL="457200" indent="-457200" algn="ctr"/>
            <a:r>
              <a:rPr lang="en-US" altLang="ja-JP" sz="1600" b="1" dirty="0">
                <a:solidFill>
                  <a:srgbClr val="4D4D4D"/>
                </a:solidFill>
                <a:ea typeface="MS Mincho" pitchFamily="49" charset="-128"/>
              </a:rPr>
              <a:t>MDM – </a:t>
            </a:r>
            <a:r>
              <a:rPr lang="ru-RU" altLang="ja-JP" sz="1600" b="1" dirty="0">
                <a:solidFill>
                  <a:srgbClr val="4D4D4D"/>
                </a:solidFill>
                <a:ea typeface="MS Mincho" pitchFamily="49" charset="-128"/>
              </a:rPr>
              <a:t>«толстый» клиент</a:t>
            </a:r>
            <a:endParaRPr lang="en-US" altLang="ja-JP" sz="1600" b="1" dirty="0">
              <a:solidFill>
                <a:srgbClr val="4D4D4D"/>
              </a:solidFill>
              <a:ea typeface="MS Mincho" pitchFamily="49" charset="-128"/>
            </a:endParaRPr>
          </a:p>
          <a:p>
            <a:pPr marL="457200" indent="-457200" algn="ctr"/>
            <a:r>
              <a:rPr lang="ru-RU" sz="1100" dirty="0">
                <a:ea typeface="MS Mincho" pitchFamily="49" charset="-128"/>
              </a:rPr>
              <a:t>(</a:t>
            </a:r>
            <a:r>
              <a:rPr lang="en-US" sz="1100" dirty="0">
                <a:ea typeface="MS Mincho" pitchFamily="49" charset="-128"/>
              </a:rPr>
              <a:t>Console/Data Manager</a:t>
            </a:r>
            <a:r>
              <a:rPr lang="ru-RU" sz="1100" dirty="0">
                <a:ea typeface="MS Mincho" pitchFamily="49" charset="-128"/>
              </a:rPr>
              <a:t>)</a:t>
            </a:r>
            <a:endParaRPr lang="en-US" sz="1100" dirty="0">
              <a:ea typeface="MS Mincho" pitchFamily="49" charset="-128"/>
            </a:endParaRPr>
          </a:p>
          <a:p>
            <a:pPr marL="457200" indent="-457200" algn="ctr"/>
            <a:r>
              <a:rPr lang="ru-RU" sz="1100" dirty="0">
                <a:solidFill>
                  <a:srgbClr val="4D4D4D"/>
                </a:solidFill>
                <a:ea typeface="MS Mincho" pitchFamily="49" charset="-128"/>
              </a:rPr>
              <a:t>Администрирование, модель данных, безопасность и аудит</a:t>
            </a:r>
            <a:endParaRPr lang="ru-RU" sz="1600" dirty="0">
              <a:solidFill>
                <a:srgbClr val="4D4D4D"/>
              </a:solidFill>
              <a:ea typeface="MS Mincho" pitchFamily="49" charset="-128"/>
            </a:endParaRPr>
          </a:p>
        </p:txBody>
      </p:sp>
      <p:sp>
        <p:nvSpPr>
          <p:cNvPr id="21510" name="AutoShape 9"/>
          <p:cNvSpPr>
            <a:spLocks noChangeArrowheads="1"/>
          </p:cNvSpPr>
          <p:nvPr/>
        </p:nvSpPr>
        <p:spPr bwMode="auto">
          <a:xfrm>
            <a:off x="582613" y="5181935"/>
            <a:ext cx="1728787" cy="649288"/>
          </a:xfrm>
          <a:prstGeom prst="roundRect">
            <a:avLst>
              <a:gd name="adj" fmla="val 16667"/>
            </a:avLst>
          </a:prstGeom>
          <a:solidFill>
            <a:srgbClr val="F3DD99"/>
          </a:solidFill>
          <a:ln w="12700">
            <a:solidFill>
              <a:srgbClr val="FFFFFF"/>
            </a:solidFill>
            <a:round/>
            <a:headEnd/>
            <a:tailEnd/>
          </a:ln>
        </p:spPr>
        <p:txBody>
          <a:bodyPr lIns="68580" tIns="34290" rIns="68580" bIns="34290" anchor="ctr"/>
          <a:lstStyle/>
          <a:p>
            <a:pPr algn="ctr"/>
            <a:r>
              <a:rPr lang="en-US" b="1">
                <a:solidFill>
                  <a:srgbClr val="000000"/>
                </a:solidFill>
              </a:rPr>
              <a:t>SAP </a:t>
            </a:r>
            <a:r>
              <a:rPr lang="ru-RU" b="1">
                <a:solidFill>
                  <a:srgbClr val="000000"/>
                </a:solidFill>
              </a:rPr>
              <a:t>системы</a:t>
            </a:r>
          </a:p>
        </p:txBody>
      </p:sp>
      <p:sp>
        <p:nvSpPr>
          <p:cNvPr id="21511" name="AutoShape 10"/>
          <p:cNvSpPr>
            <a:spLocks noChangeArrowheads="1"/>
          </p:cNvSpPr>
          <p:nvPr/>
        </p:nvSpPr>
        <p:spPr bwMode="auto">
          <a:xfrm>
            <a:off x="7467600" y="1892635"/>
            <a:ext cx="1389063" cy="2097088"/>
          </a:xfrm>
          <a:prstGeom prst="roundRect">
            <a:avLst>
              <a:gd name="adj" fmla="val 16667"/>
            </a:avLst>
          </a:prstGeom>
          <a:solidFill>
            <a:srgbClr val="DFDFDF"/>
          </a:solidFill>
          <a:ln w="12700">
            <a:solidFill>
              <a:srgbClr val="FFFFFF"/>
            </a:solidFill>
            <a:round/>
            <a:headEnd/>
            <a:tailEnd/>
          </a:ln>
        </p:spPr>
        <p:txBody>
          <a:bodyPr lIns="68580" tIns="34290" rIns="68580" bIns="34290"/>
          <a:lstStyle/>
          <a:p>
            <a:pPr algn="ctr"/>
            <a:r>
              <a:rPr lang="en-US" altLang="ja-JP" b="1">
                <a:solidFill>
                  <a:srgbClr val="4D4D4D"/>
                </a:solidFill>
                <a:ea typeface="MS Mincho" pitchFamily="49" charset="-128"/>
              </a:rPr>
              <a:t>SAP NetWeaver Business </a:t>
            </a:r>
            <a:r>
              <a:rPr lang="en-US" altLang="ja-JP" b="1">
                <a:solidFill>
                  <a:srgbClr val="4D4D4D"/>
                </a:solidFill>
                <a:ea typeface="ＭＳ Ｐゴシック" pitchFamily="34" charset="-128"/>
              </a:rPr>
              <a:t>Warehouse</a:t>
            </a:r>
            <a:endParaRPr lang="ru-RU" altLang="ja-JP" b="1">
              <a:solidFill>
                <a:srgbClr val="4D4D4D"/>
              </a:solidFill>
            </a:endParaRPr>
          </a:p>
          <a:p>
            <a:pPr algn="ctr"/>
            <a:r>
              <a:rPr lang="ru-RU" sz="1200">
                <a:solidFill>
                  <a:srgbClr val="4D4D4D"/>
                </a:solidFill>
                <a:ea typeface="MS Mincho" pitchFamily="49" charset="-128"/>
              </a:rPr>
              <a:t>Отчетность и аналитика по основным данным и заявкам</a:t>
            </a:r>
            <a:endParaRPr lang="ru-RU" sz="1200"/>
          </a:p>
        </p:txBody>
      </p:sp>
      <p:sp>
        <p:nvSpPr>
          <p:cNvPr id="21512" name="AutoShape 11"/>
          <p:cNvSpPr>
            <a:spLocks noChangeArrowheads="1"/>
          </p:cNvSpPr>
          <p:nvPr/>
        </p:nvSpPr>
        <p:spPr bwMode="auto">
          <a:xfrm>
            <a:off x="260350" y="1891048"/>
            <a:ext cx="5792788" cy="2098675"/>
          </a:xfrm>
          <a:prstGeom prst="roundRect">
            <a:avLst>
              <a:gd name="adj" fmla="val 8546"/>
            </a:avLst>
          </a:prstGeom>
          <a:solidFill>
            <a:srgbClr val="DFDFDF"/>
          </a:solidFill>
          <a:ln w="28575" algn="ctr">
            <a:noFill/>
            <a:round/>
            <a:headEnd/>
            <a:tailEnd/>
          </a:ln>
        </p:spPr>
        <p:txBody>
          <a:bodyPr lIns="68580" tIns="0" rIns="68580" bIns="34290" anchor="b" anchorCtr="1"/>
          <a:lstStyle/>
          <a:p>
            <a:pPr algn="ctr"/>
            <a:endParaRPr lang="ru-RU" sz="2000"/>
          </a:p>
        </p:txBody>
      </p:sp>
      <p:sp>
        <p:nvSpPr>
          <p:cNvPr id="21513" name="Text Box 13"/>
          <p:cNvSpPr txBox="1">
            <a:spLocks noChangeArrowheads="1"/>
          </p:cNvSpPr>
          <p:nvPr/>
        </p:nvSpPr>
        <p:spPr bwMode="auto">
          <a:xfrm>
            <a:off x="817563" y="1929148"/>
            <a:ext cx="5621337" cy="387350"/>
          </a:xfrm>
          <a:prstGeom prst="rect">
            <a:avLst/>
          </a:prstGeom>
          <a:noFill/>
          <a:ln w="12700" algn="ctr">
            <a:noFill/>
            <a:miter lim="800000"/>
            <a:headEnd/>
            <a:tailEnd/>
          </a:ln>
        </p:spPr>
        <p:txBody>
          <a:bodyPr lIns="67500" tIns="35100" rIns="67500" bIns="35100"/>
          <a:lstStyle/>
          <a:p>
            <a:pPr lvl="1" algn="ctr"/>
            <a:r>
              <a:rPr lang="en-US" altLang="ja-JP" b="1">
                <a:solidFill>
                  <a:srgbClr val="4D4D4D"/>
                </a:solidFill>
                <a:ea typeface="MS Mincho" pitchFamily="49" charset="-128"/>
              </a:rPr>
              <a:t>SAP NetWeaver MDM</a:t>
            </a:r>
            <a:endParaRPr lang="ru-RU" b="1">
              <a:ea typeface="MS Mincho" pitchFamily="49" charset="-128"/>
            </a:endParaRPr>
          </a:p>
        </p:txBody>
      </p:sp>
      <p:sp>
        <p:nvSpPr>
          <p:cNvPr id="21514" name="AutoShape 15"/>
          <p:cNvSpPr>
            <a:spLocks noChangeArrowheads="1"/>
          </p:cNvSpPr>
          <p:nvPr/>
        </p:nvSpPr>
        <p:spPr bwMode="auto">
          <a:xfrm>
            <a:off x="4148138" y="2249823"/>
            <a:ext cx="1871662" cy="1639887"/>
          </a:xfrm>
          <a:prstGeom prst="roundRect">
            <a:avLst>
              <a:gd name="adj" fmla="val 16667"/>
            </a:avLst>
          </a:prstGeom>
          <a:solidFill>
            <a:srgbClr val="7D96A4"/>
          </a:solidFill>
          <a:ln w="12700">
            <a:noFill/>
            <a:round/>
            <a:headEnd/>
            <a:tailEnd/>
          </a:ln>
        </p:spPr>
        <p:txBody>
          <a:bodyPr lIns="68580" tIns="34290" rIns="68580" bIns="34290" anchor="ctr"/>
          <a:lstStyle/>
          <a:p>
            <a:pPr algn="ctr"/>
            <a:r>
              <a:rPr lang="en-US" b="1"/>
              <a:t>Syndication Server</a:t>
            </a:r>
            <a:endParaRPr lang="ru-RU" b="1"/>
          </a:p>
          <a:p>
            <a:pPr algn="ctr"/>
            <a:r>
              <a:rPr lang="ru-RU" altLang="ja-JP" sz="1200">
                <a:solidFill>
                  <a:srgbClr val="4D4D4D"/>
                </a:solidFill>
                <a:ea typeface="MS Mincho" pitchFamily="49" charset="-128"/>
              </a:rPr>
              <a:t>Экспорт данных, трансформации</a:t>
            </a:r>
          </a:p>
        </p:txBody>
      </p:sp>
      <p:sp>
        <p:nvSpPr>
          <p:cNvPr id="21515" name="AutoShape 16"/>
          <p:cNvSpPr>
            <a:spLocks noChangeArrowheads="1"/>
          </p:cNvSpPr>
          <p:nvPr/>
        </p:nvSpPr>
        <p:spPr bwMode="auto">
          <a:xfrm>
            <a:off x="2214563" y="2238710"/>
            <a:ext cx="1871662" cy="1638300"/>
          </a:xfrm>
          <a:prstGeom prst="roundRect">
            <a:avLst>
              <a:gd name="adj" fmla="val 16667"/>
            </a:avLst>
          </a:prstGeom>
          <a:solidFill>
            <a:srgbClr val="7D96A4"/>
          </a:solidFill>
          <a:ln w="12700">
            <a:noFill/>
            <a:round/>
            <a:headEnd/>
            <a:tailEnd/>
          </a:ln>
        </p:spPr>
        <p:txBody>
          <a:bodyPr lIns="68580" tIns="34290" rIns="68580" bIns="34290" anchor="ctr"/>
          <a:lstStyle/>
          <a:p>
            <a:pPr algn="ctr"/>
            <a:r>
              <a:rPr lang="en-US" altLang="ja-JP" b="1">
                <a:ea typeface="MS Mincho" pitchFamily="49" charset="-128"/>
              </a:rPr>
              <a:t>Master Data Server</a:t>
            </a:r>
            <a:endParaRPr lang="ru-RU" altLang="ja-JP" b="1">
              <a:ea typeface="MS Mincho" pitchFamily="49" charset="-128"/>
            </a:endParaRPr>
          </a:p>
          <a:p>
            <a:pPr algn="ctr"/>
            <a:r>
              <a:rPr lang="ru-RU" altLang="ja-JP" sz="1200">
                <a:solidFill>
                  <a:srgbClr val="4D4D4D"/>
                </a:solidFill>
                <a:ea typeface="MS Mincho" pitchFamily="49" charset="-128"/>
              </a:rPr>
              <a:t>Хранение данных, поиск дубликатов, проверки, </a:t>
            </a:r>
            <a:r>
              <a:rPr lang="en-US" altLang="ja-JP" sz="1200">
                <a:solidFill>
                  <a:srgbClr val="4D4D4D"/>
                </a:solidFill>
                <a:ea typeface="MS Mincho" pitchFamily="49" charset="-128"/>
              </a:rPr>
              <a:t>key</a:t>
            </a:r>
            <a:r>
              <a:rPr lang="ru-RU" altLang="ja-JP" sz="1200">
                <a:solidFill>
                  <a:srgbClr val="4D4D4D"/>
                </a:solidFill>
                <a:ea typeface="MS Mincho" pitchFamily="49" charset="-128"/>
              </a:rPr>
              <a:t>-</a:t>
            </a:r>
            <a:r>
              <a:rPr lang="en-US" altLang="ja-JP" sz="1200">
                <a:solidFill>
                  <a:srgbClr val="4D4D4D"/>
                </a:solidFill>
                <a:ea typeface="MS Mincho" pitchFamily="49" charset="-128"/>
              </a:rPr>
              <a:t>mapping</a:t>
            </a:r>
            <a:r>
              <a:rPr lang="en-US" altLang="ja-JP" sz="900">
                <a:solidFill>
                  <a:srgbClr val="4D4D4D"/>
                </a:solidFill>
                <a:ea typeface="MS Mincho" pitchFamily="49" charset="-128"/>
              </a:rPr>
              <a:t/>
            </a:r>
            <a:br>
              <a:rPr lang="en-US" altLang="ja-JP" sz="900">
                <a:solidFill>
                  <a:srgbClr val="4D4D4D"/>
                </a:solidFill>
                <a:ea typeface="MS Mincho" pitchFamily="49" charset="-128"/>
              </a:rPr>
            </a:br>
            <a:endParaRPr lang="ru-RU" sz="900">
              <a:solidFill>
                <a:srgbClr val="4D4D4D"/>
              </a:solidFill>
              <a:ea typeface="MS Mincho" pitchFamily="49" charset="-128"/>
            </a:endParaRPr>
          </a:p>
        </p:txBody>
      </p:sp>
      <p:sp>
        <p:nvSpPr>
          <p:cNvPr id="21516" name="AutoShape 25"/>
          <p:cNvSpPr>
            <a:spLocks noChangeArrowheads="1"/>
          </p:cNvSpPr>
          <p:nvPr/>
        </p:nvSpPr>
        <p:spPr bwMode="auto">
          <a:xfrm>
            <a:off x="260350" y="4064335"/>
            <a:ext cx="8545513" cy="600075"/>
          </a:xfrm>
          <a:prstGeom prst="roundRect">
            <a:avLst>
              <a:gd name="adj" fmla="val 16667"/>
            </a:avLst>
          </a:prstGeom>
          <a:solidFill>
            <a:srgbClr val="DFDFDF"/>
          </a:solidFill>
          <a:ln w="12700">
            <a:noFill/>
            <a:round/>
            <a:headEnd/>
            <a:tailEnd/>
          </a:ln>
        </p:spPr>
        <p:txBody>
          <a:bodyPr lIns="68580" tIns="34290" rIns="68580" bIns="34290" anchor="ctr"/>
          <a:lstStyle/>
          <a:p>
            <a:pPr algn="ctr"/>
            <a:r>
              <a:rPr lang="en-US" altLang="ja-JP" b="1">
                <a:solidFill>
                  <a:srgbClr val="4D4D4D"/>
                </a:solidFill>
              </a:rPr>
              <a:t>SAP NetWeaver Process </a:t>
            </a:r>
            <a:r>
              <a:rPr lang="en-US" altLang="ja-JP" b="1">
                <a:solidFill>
                  <a:srgbClr val="4D4D4D"/>
                </a:solidFill>
                <a:ea typeface="MS Mincho" pitchFamily="49" charset="-128"/>
              </a:rPr>
              <a:t>Integration</a:t>
            </a:r>
          </a:p>
          <a:p>
            <a:pPr algn="ctr"/>
            <a:r>
              <a:rPr lang="ru-RU" sz="1200">
                <a:solidFill>
                  <a:srgbClr val="4D4D4D"/>
                </a:solidFill>
                <a:ea typeface="MS Mincho" pitchFamily="49" charset="-128"/>
              </a:rPr>
              <a:t>Интеграционные сценарии, набор адаптеров</a:t>
            </a:r>
            <a:endParaRPr lang="ru-RU" sz="1200">
              <a:ea typeface="MS Mincho" pitchFamily="49" charset="-128"/>
            </a:endParaRPr>
          </a:p>
        </p:txBody>
      </p:sp>
      <p:sp>
        <p:nvSpPr>
          <p:cNvPr id="21517" name="AutoShape 26"/>
          <p:cNvSpPr>
            <a:spLocks noChangeArrowheads="1"/>
          </p:cNvSpPr>
          <p:nvPr/>
        </p:nvSpPr>
        <p:spPr bwMode="auto">
          <a:xfrm>
            <a:off x="279400" y="4751723"/>
            <a:ext cx="8526463" cy="1258887"/>
          </a:xfrm>
          <a:prstGeom prst="roundRect">
            <a:avLst>
              <a:gd name="adj" fmla="val 16667"/>
            </a:avLst>
          </a:prstGeom>
          <a:noFill/>
          <a:ln w="28575">
            <a:solidFill>
              <a:schemeClr val="tx2"/>
            </a:solidFill>
            <a:round/>
            <a:headEnd/>
            <a:tailEnd/>
          </a:ln>
        </p:spPr>
        <p:txBody>
          <a:bodyPr lIns="68580" tIns="34290" rIns="68580" bIns="34290"/>
          <a:lstStyle/>
          <a:p>
            <a:pPr algn="ctr"/>
            <a:endParaRPr lang="ru-RU" sz="2000"/>
          </a:p>
        </p:txBody>
      </p:sp>
      <p:sp>
        <p:nvSpPr>
          <p:cNvPr id="21518" name="Text Box 27"/>
          <p:cNvSpPr txBox="1">
            <a:spLocks noChangeArrowheads="1"/>
          </p:cNvSpPr>
          <p:nvPr/>
        </p:nvSpPr>
        <p:spPr bwMode="auto">
          <a:xfrm>
            <a:off x="3068638" y="4759660"/>
            <a:ext cx="4721225" cy="385763"/>
          </a:xfrm>
          <a:prstGeom prst="rect">
            <a:avLst/>
          </a:prstGeom>
          <a:noFill/>
          <a:ln w="12700" algn="ctr">
            <a:noFill/>
            <a:miter lim="800000"/>
            <a:headEnd/>
            <a:tailEnd/>
          </a:ln>
        </p:spPr>
        <p:txBody>
          <a:bodyPr lIns="67500" tIns="35100" rIns="67500" bIns="35100"/>
          <a:lstStyle/>
          <a:p>
            <a:pPr lvl="1" algn="ctr"/>
            <a:r>
              <a:rPr lang="ru-RU" altLang="ja-JP" sz="1400" b="1">
                <a:solidFill>
                  <a:schemeClr val="tx2"/>
                </a:solidFill>
                <a:ea typeface="MS Mincho" pitchFamily="49" charset="-128"/>
              </a:rPr>
              <a:t>Исходные системы</a:t>
            </a:r>
            <a:endParaRPr lang="ru-RU" sz="1400" b="1">
              <a:solidFill>
                <a:schemeClr val="tx2"/>
              </a:solidFill>
              <a:ea typeface="MS Mincho" pitchFamily="49" charset="-128"/>
            </a:endParaRPr>
          </a:p>
        </p:txBody>
      </p:sp>
      <p:sp>
        <p:nvSpPr>
          <p:cNvPr id="21519" name="AutoShape 29"/>
          <p:cNvSpPr>
            <a:spLocks noChangeArrowheads="1"/>
          </p:cNvSpPr>
          <p:nvPr/>
        </p:nvSpPr>
        <p:spPr bwMode="auto">
          <a:xfrm>
            <a:off x="2643188" y="5181935"/>
            <a:ext cx="1727200" cy="649288"/>
          </a:xfrm>
          <a:prstGeom prst="roundRect">
            <a:avLst>
              <a:gd name="adj" fmla="val 16667"/>
            </a:avLst>
          </a:prstGeom>
          <a:solidFill>
            <a:srgbClr val="F3DD99"/>
          </a:solidFill>
          <a:ln w="12700" algn="ctr">
            <a:solidFill>
              <a:srgbClr val="FFFFFF"/>
            </a:solidFill>
            <a:round/>
            <a:headEnd/>
            <a:tailEnd/>
          </a:ln>
        </p:spPr>
        <p:txBody>
          <a:bodyPr lIns="68580" tIns="34290" rIns="68580" bIns="34290" anchor="ctr"/>
          <a:lstStyle/>
          <a:p>
            <a:pPr algn="ctr"/>
            <a:r>
              <a:rPr lang="ru-RU" altLang="ja-JP" b="1">
                <a:solidFill>
                  <a:srgbClr val="000000"/>
                </a:solidFill>
              </a:rPr>
              <a:t>Не</a:t>
            </a:r>
            <a:r>
              <a:rPr lang="en-US" altLang="ja-JP" b="1">
                <a:solidFill>
                  <a:srgbClr val="000000"/>
                </a:solidFill>
                <a:ea typeface="ＭＳ Ｐゴシック" pitchFamily="34" charset="-128"/>
              </a:rPr>
              <a:t>-SAP </a:t>
            </a:r>
            <a:r>
              <a:rPr lang="ru-RU" altLang="ja-JP" b="1">
                <a:solidFill>
                  <a:srgbClr val="000000"/>
                </a:solidFill>
              </a:rPr>
              <a:t>системы</a:t>
            </a:r>
            <a:endParaRPr lang="ru-RU" b="1">
              <a:solidFill>
                <a:srgbClr val="000000"/>
              </a:solidFill>
            </a:endParaRPr>
          </a:p>
        </p:txBody>
      </p:sp>
      <p:sp>
        <p:nvSpPr>
          <p:cNvPr id="21520" name="AutoShape 33"/>
          <p:cNvSpPr>
            <a:spLocks noChangeArrowheads="1"/>
          </p:cNvSpPr>
          <p:nvPr/>
        </p:nvSpPr>
        <p:spPr bwMode="auto">
          <a:xfrm>
            <a:off x="4741863" y="5189873"/>
            <a:ext cx="1728787" cy="649287"/>
          </a:xfrm>
          <a:prstGeom prst="roundRect">
            <a:avLst>
              <a:gd name="adj" fmla="val 16667"/>
            </a:avLst>
          </a:prstGeom>
          <a:solidFill>
            <a:srgbClr val="F3DD99"/>
          </a:solidFill>
          <a:ln w="12700" algn="ctr">
            <a:solidFill>
              <a:srgbClr val="FFFFFF"/>
            </a:solidFill>
            <a:round/>
            <a:headEnd/>
            <a:tailEnd/>
          </a:ln>
        </p:spPr>
        <p:txBody>
          <a:bodyPr lIns="68580" tIns="34290" rIns="68580" bIns="34290" anchor="ctr"/>
          <a:lstStyle/>
          <a:p>
            <a:pPr algn="ctr"/>
            <a:r>
              <a:rPr lang="en-US" b="1">
                <a:solidFill>
                  <a:srgbClr val="000000"/>
                </a:solidFill>
              </a:rPr>
              <a:t>…</a:t>
            </a:r>
            <a:endParaRPr lang="ru-RU" b="1">
              <a:solidFill>
                <a:srgbClr val="000000"/>
              </a:solidFill>
            </a:endParaRPr>
          </a:p>
        </p:txBody>
      </p:sp>
      <p:sp>
        <p:nvSpPr>
          <p:cNvPr id="21521" name="AutoShape 39"/>
          <p:cNvSpPr>
            <a:spLocks noChangeArrowheads="1"/>
          </p:cNvSpPr>
          <p:nvPr/>
        </p:nvSpPr>
        <p:spPr bwMode="auto">
          <a:xfrm>
            <a:off x="6694488" y="4316748"/>
            <a:ext cx="458787" cy="284162"/>
          </a:xfrm>
          <a:prstGeom prst="curvedDownArrow">
            <a:avLst>
              <a:gd name="adj1" fmla="val 32291"/>
              <a:gd name="adj2" fmla="val 6458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22" name="AutoShape 40"/>
          <p:cNvSpPr>
            <a:spLocks noChangeArrowheads="1"/>
          </p:cNvSpPr>
          <p:nvPr/>
        </p:nvSpPr>
        <p:spPr bwMode="auto">
          <a:xfrm>
            <a:off x="7766050" y="4331035"/>
            <a:ext cx="458788" cy="284163"/>
          </a:xfrm>
          <a:prstGeom prst="curvedDownArrow">
            <a:avLst>
              <a:gd name="adj1" fmla="val 32290"/>
              <a:gd name="adj2" fmla="val 6458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23" name="AutoShape 41"/>
          <p:cNvSpPr>
            <a:spLocks noChangeArrowheads="1"/>
          </p:cNvSpPr>
          <p:nvPr/>
        </p:nvSpPr>
        <p:spPr bwMode="auto">
          <a:xfrm>
            <a:off x="2319338" y="1702135"/>
            <a:ext cx="249237" cy="206375"/>
          </a:xfrm>
          <a:prstGeom prst="downArrow">
            <a:avLst>
              <a:gd name="adj1" fmla="val 50000"/>
              <a:gd name="adj2" fmla="val 25000"/>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24" name="AutoShape 42"/>
          <p:cNvSpPr>
            <a:spLocks noChangeArrowheads="1"/>
          </p:cNvSpPr>
          <p:nvPr/>
        </p:nvSpPr>
        <p:spPr bwMode="auto">
          <a:xfrm>
            <a:off x="4622800" y="1654510"/>
            <a:ext cx="290513" cy="274638"/>
          </a:xfrm>
          <a:prstGeom prst="upDownArrow">
            <a:avLst>
              <a:gd name="adj1" fmla="val 50000"/>
              <a:gd name="adj2" fmla="val 20000"/>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25" name="AutoShape 4"/>
          <p:cNvSpPr>
            <a:spLocks noChangeArrowheads="1"/>
          </p:cNvSpPr>
          <p:nvPr/>
        </p:nvSpPr>
        <p:spPr bwMode="auto">
          <a:xfrm>
            <a:off x="3313113" y="1124285"/>
            <a:ext cx="1571625" cy="468313"/>
          </a:xfrm>
          <a:prstGeom prst="roundRect">
            <a:avLst>
              <a:gd name="adj" fmla="val 16667"/>
            </a:avLst>
          </a:prstGeom>
          <a:solidFill>
            <a:srgbClr val="B4C3CB"/>
          </a:solidFill>
          <a:ln w="12700">
            <a:noFill/>
            <a:round/>
            <a:headEnd/>
            <a:tailEnd/>
          </a:ln>
        </p:spPr>
        <p:txBody>
          <a:bodyPr lIns="0" tIns="0" rIns="0" bIns="0" anchor="ctr"/>
          <a:lstStyle/>
          <a:p>
            <a:pPr algn="ctr"/>
            <a:r>
              <a:rPr lang="en-US" sz="1400" b="1">
                <a:ea typeface="MS Mincho" pitchFamily="49" charset="-128"/>
              </a:rPr>
              <a:t>MDM WebDynpro Components</a:t>
            </a:r>
            <a:endParaRPr lang="ru-RU" sz="1400" b="1">
              <a:ea typeface="MS Mincho" pitchFamily="49" charset="-128"/>
            </a:endParaRPr>
          </a:p>
        </p:txBody>
      </p:sp>
      <p:sp>
        <p:nvSpPr>
          <p:cNvPr id="21526" name="AutoShape 4"/>
          <p:cNvSpPr>
            <a:spLocks noChangeArrowheads="1"/>
          </p:cNvSpPr>
          <p:nvPr/>
        </p:nvSpPr>
        <p:spPr bwMode="auto">
          <a:xfrm>
            <a:off x="4930775" y="1124285"/>
            <a:ext cx="1200150" cy="468313"/>
          </a:xfrm>
          <a:prstGeom prst="roundRect">
            <a:avLst>
              <a:gd name="adj" fmla="val 16667"/>
            </a:avLst>
          </a:prstGeom>
          <a:solidFill>
            <a:srgbClr val="B4C3CB"/>
          </a:solidFill>
          <a:ln w="12700">
            <a:noFill/>
            <a:round/>
            <a:headEnd/>
            <a:tailEnd/>
          </a:ln>
        </p:spPr>
        <p:txBody>
          <a:bodyPr lIns="0" tIns="0" rIns="0" bIns="0" anchor="ctr"/>
          <a:lstStyle/>
          <a:p>
            <a:pPr algn="ctr"/>
            <a:r>
              <a:rPr lang="en-US" sz="1400" b="1"/>
              <a:t>SAP Portal</a:t>
            </a:r>
            <a:endParaRPr lang="ru-RU" sz="1400" b="1"/>
          </a:p>
        </p:txBody>
      </p:sp>
      <p:sp>
        <p:nvSpPr>
          <p:cNvPr id="21527" name="AutoShape 4"/>
          <p:cNvSpPr>
            <a:spLocks noChangeArrowheads="1"/>
          </p:cNvSpPr>
          <p:nvPr/>
        </p:nvSpPr>
        <p:spPr bwMode="auto">
          <a:xfrm>
            <a:off x="6170613" y="1124285"/>
            <a:ext cx="1198562" cy="468313"/>
          </a:xfrm>
          <a:prstGeom prst="roundRect">
            <a:avLst>
              <a:gd name="adj" fmla="val 16667"/>
            </a:avLst>
          </a:prstGeom>
          <a:solidFill>
            <a:srgbClr val="B4C3CB"/>
          </a:solidFill>
          <a:ln w="12700">
            <a:noFill/>
            <a:round/>
            <a:headEnd/>
            <a:tailEnd/>
          </a:ln>
        </p:spPr>
        <p:txBody>
          <a:bodyPr lIns="0" tIns="0" rIns="0" bIns="0" anchor="ctr"/>
          <a:lstStyle/>
          <a:p>
            <a:pPr algn="ctr"/>
            <a:r>
              <a:rPr lang="en-US" sz="1400" b="1"/>
              <a:t>SAP BPM</a:t>
            </a:r>
            <a:endParaRPr lang="ru-RU" sz="1400" b="1"/>
          </a:p>
        </p:txBody>
      </p:sp>
      <p:sp>
        <p:nvSpPr>
          <p:cNvPr id="21528" name="AutoShape 4"/>
          <p:cNvSpPr>
            <a:spLocks noChangeArrowheads="1"/>
          </p:cNvSpPr>
          <p:nvPr/>
        </p:nvSpPr>
        <p:spPr bwMode="auto">
          <a:xfrm>
            <a:off x="7405688" y="1124285"/>
            <a:ext cx="1198562" cy="468313"/>
          </a:xfrm>
          <a:prstGeom prst="roundRect">
            <a:avLst>
              <a:gd name="adj" fmla="val 16667"/>
            </a:avLst>
          </a:prstGeom>
          <a:solidFill>
            <a:srgbClr val="B4C3CB"/>
          </a:solidFill>
          <a:ln w="12700">
            <a:noFill/>
            <a:round/>
            <a:headEnd/>
            <a:tailEnd/>
          </a:ln>
        </p:spPr>
        <p:txBody>
          <a:bodyPr lIns="0" tIns="0" rIns="0" bIns="0" anchor="ctr"/>
          <a:lstStyle/>
          <a:p>
            <a:pPr algn="ctr"/>
            <a:r>
              <a:rPr lang="en-US" sz="1400" b="1"/>
              <a:t>On-line </a:t>
            </a:r>
            <a:endParaRPr lang="ru-RU" sz="1400" b="1"/>
          </a:p>
          <a:p>
            <a:pPr algn="ctr"/>
            <a:r>
              <a:rPr lang="ru-RU" sz="1400" b="1"/>
              <a:t>отчеты</a:t>
            </a:r>
          </a:p>
        </p:txBody>
      </p:sp>
      <p:sp>
        <p:nvSpPr>
          <p:cNvPr id="21529" name="AutoShape 16"/>
          <p:cNvSpPr>
            <a:spLocks noChangeArrowheads="1"/>
          </p:cNvSpPr>
          <p:nvPr/>
        </p:nvSpPr>
        <p:spPr bwMode="auto">
          <a:xfrm>
            <a:off x="303213" y="2241885"/>
            <a:ext cx="1871662" cy="1638300"/>
          </a:xfrm>
          <a:prstGeom prst="roundRect">
            <a:avLst>
              <a:gd name="adj" fmla="val 16667"/>
            </a:avLst>
          </a:prstGeom>
          <a:solidFill>
            <a:srgbClr val="7D96A4"/>
          </a:solidFill>
          <a:ln w="12700">
            <a:noFill/>
            <a:round/>
            <a:headEnd/>
            <a:tailEnd/>
          </a:ln>
        </p:spPr>
        <p:txBody>
          <a:bodyPr lIns="68580" tIns="34290" rIns="68580" bIns="34290" anchor="ctr"/>
          <a:lstStyle/>
          <a:p>
            <a:pPr algn="ctr"/>
            <a:r>
              <a:rPr lang="en-US" altLang="ja-JP" b="1">
                <a:ea typeface="MS Mincho" pitchFamily="49" charset="-128"/>
              </a:rPr>
              <a:t>Import Server</a:t>
            </a:r>
          </a:p>
          <a:p>
            <a:pPr algn="ctr"/>
            <a:r>
              <a:rPr lang="ru-RU" altLang="ja-JP" sz="1200">
                <a:solidFill>
                  <a:srgbClr val="4D4D4D"/>
                </a:solidFill>
                <a:ea typeface="MS Mincho" pitchFamily="49" charset="-128"/>
              </a:rPr>
              <a:t>Импорт данных, трансформации</a:t>
            </a:r>
          </a:p>
        </p:txBody>
      </p:sp>
      <p:sp>
        <p:nvSpPr>
          <p:cNvPr id="21530" name="AutoShape 41"/>
          <p:cNvSpPr>
            <a:spLocks noChangeArrowheads="1"/>
          </p:cNvSpPr>
          <p:nvPr/>
        </p:nvSpPr>
        <p:spPr bwMode="auto">
          <a:xfrm>
            <a:off x="784225" y="1722773"/>
            <a:ext cx="249238" cy="206375"/>
          </a:xfrm>
          <a:prstGeom prst="downArrow">
            <a:avLst>
              <a:gd name="adj1" fmla="val 50000"/>
              <a:gd name="adj2" fmla="val 25000"/>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31" name="AutoShape 33"/>
          <p:cNvSpPr>
            <a:spLocks noChangeArrowheads="1"/>
          </p:cNvSpPr>
          <p:nvPr/>
        </p:nvSpPr>
        <p:spPr bwMode="auto">
          <a:xfrm>
            <a:off x="6829425" y="5175585"/>
            <a:ext cx="1728788" cy="649288"/>
          </a:xfrm>
          <a:prstGeom prst="roundRect">
            <a:avLst>
              <a:gd name="adj" fmla="val 16667"/>
            </a:avLst>
          </a:prstGeom>
          <a:solidFill>
            <a:srgbClr val="F3DD99"/>
          </a:solidFill>
          <a:ln w="12700" algn="ctr">
            <a:solidFill>
              <a:srgbClr val="FFFFFF"/>
            </a:solidFill>
            <a:round/>
            <a:headEnd/>
            <a:tailEnd/>
          </a:ln>
        </p:spPr>
        <p:txBody>
          <a:bodyPr lIns="68580" tIns="34290" rIns="68580" bIns="34290"/>
          <a:lstStyle/>
          <a:p>
            <a:pPr algn="ctr"/>
            <a:r>
              <a:rPr lang="ru-RU" b="1">
                <a:solidFill>
                  <a:srgbClr val="000000"/>
                </a:solidFill>
              </a:rPr>
              <a:t>Наследуемые системы</a:t>
            </a:r>
          </a:p>
        </p:txBody>
      </p:sp>
      <p:sp>
        <p:nvSpPr>
          <p:cNvPr id="21532" name="AutoShape 39"/>
          <p:cNvSpPr>
            <a:spLocks noChangeArrowheads="1"/>
          </p:cNvSpPr>
          <p:nvPr/>
        </p:nvSpPr>
        <p:spPr bwMode="auto">
          <a:xfrm>
            <a:off x="2095500" y="4305635"/>
            <a:ext cx="458788" cy="284163"/>
          </a:xfrm>
          <a:prstGeom prst="curvedDownArrow">
            <a:avLst>
              <a:gd name="adj1" fmla="val 32290"/>
              <a:gd name="adj2" fmla="val 6458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33" name="AutoShape 39"/>
          <p:cNvSpPr>
            <a:spLocks noChangeArrowheads="1"/>
          </p:cNvSpPr>
          <p:nvPr/>
        </p:nvSpPr>
        <p:spPr bwMode="auto">
          <a:xfrm>
            <a:off x="1000125" y="4321510"/>
            <a:ext cx="458788" cy="284163"/>
          </a:xfrm>
          <a:prstGeom prst="curvedDownArrow">
            <a:avLst>
              <a:gd name="adj1" fmla="val 32290"/>
              <a:gd name="adj2" fmla="val 6458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34" name="AutoShape 107"/>
          <p:cNvSpPr>
            <a:spLocks noChangeArrowheads="1"/>
          </p:cNvSpPr>
          <p:nvPr/>
        </p:nvSpPr>
        <p:spPr bwMode="auto">
          <a:xfrm>
            <a:off x="244475" y="6120148"/>
            <a:ext cx="320675" cy="466725"/>
          </a:xfrm>
          <a:prstGeom prst="chevron">
            <a:avLst>
              <a:gd name="adj" fmla="val 48514"/>
            </a:avLst>
          </a:prstGeom>
          <a:solidFill>
            <a:schemeClr val="bg1"/>
          </a:solidFill>
          <a:ln w="9525">
            <a:noFill/>
            <a:miter lim="800000"/>
            <a:headEnd/>
            <a:tailEnd/>
          </a:ln>
        </p:spPr>
        <p:txBody>
          <a:bodyPr wrap="none" anchor="ctr"/>
          <a:lstStyle/>
          <a:p>
            <a:pPr algn="ctr"/>
            <a:endParaRPr lang="ru-RU"/>
          </a:p>
        </p:txBody>
      </p:sp>
      <p:sp>
        <p:nvSpPr>
          <p:cNvPr id="21535" name="AutoShape 42"/>
          <p:cNvSpPr>
            <a:spLocks noChangeArrowheads="1"/>
          </p:cNvSpPr>
          <p:nvPr/>
        </p:nvSpPr>
        <p:spPr bwMode="auto">
          <a:xfrm rot="5400000">
            <a:off x="7146925" y="2713373"/>
            <a:ext cx="290513" cy="274637"/>
          </a:xfrm>
          <a:prstGeom prst="upDownArrow">
            <a:avLst>
              <a:gd name="adj1" fmla="val 50000"/>
              <a:gd name="adj2" fmla="val 20000"/>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36" name="AutoShape 10"/>
          <p:cNvSpPr>
            <a:spLocks noChangeArrowheads="1"/>
          </p:cNvSpPr>
          <p:nvPr/>
        </p:nvSpPr>
        <p:spPr bwMode="auto">
          <a:xfrm>
            <a:off x="6088063" y="1900573"/>
            <a:ext cx="1362075" cy="2097087"/>
          </a:xfrm>
          <a:prstGeom prst="roundRect">
            <a:avLst>
              <a:gd name="adj" fmla="val 16667"/>
            </a:avLst>
          </a:prstGeom>
          <a:solidFill>
            <a:srgbClr val="DFDFDF"/>
          </a:solidFill>
          <a:ln w="12700">
            <a:solidFill>
              <a:srgbClr val="FFFFFF"/>
            </a:solidFill>
            <a:round/>
            <a:headEnd/>
            <a:tailEnd/>
          </a:ln>
        </p:spPr>
        <p:txBody>
          <a:bodyPr lIns="68580" tIns="34290" rIns="68580" bIns="34290"/>
          <a:lstStyle/>
          <a:p>
            <a:pPr algn="ctr"/>
            <a:r>
              <a:rPr lang="en-US" altLang="ja-JP" sz="1400" b="1">
                <a:solidFill>
                  <a:srgbClr val="4D4D4D"/>
                </a:solidFill>
                <a:ea typeface="MS Mincho" pitchFamily="49" charset="-128"/>
              </a:rPr>
              <a:t>SAP Business Objects Data Integrator</a:t>
            </a:r>
          </a:p>
          <a:p>
            <a:pPr algn="ctr"/>
            <a:r>
              <a:rPr lang="ru-RU" altLang="ja-JP" sz="1200">
                <a:solidFill>
                  <a:srgbClr val="4D4D4D"/>
                </a:solidFill>
                <a:ea typeface="MS Mincho" pitchFamily="49" charset="-128"/>
              </a:rPr>
              <a:t>Начальная загрузка справочников в </a:t>
            </a:r>
            <a:r>
              <a:rPr lang="en-US" altLang="ja-JP" sz="1200">
                <a:solidFill>
                  <a:srgbClr val="4D4D4D"/>
                </a:solidFill>
                <a:ea typeface="MS Mincho" pitchFamily="49" charset="-128"/>
              </a:rPr>
              <a:t>MDM</a:t>
            </a:r>
            <a:r>
              <a:rPr lang="ru-RU" altLang="ja-JP" sz="1200">
                <a:solidFill>
                  <a:srgbClr val="4D4D4D"/>
                </a:solidFill>
                <a:ea typeface="MS Mincho" pitchFamily="49" charset="-128"/>
              </a:rPr>
              <a:t>, периодическая выгрузка в </a:t>
            </a:r>
            <a:r>
              <a:rPr lang="en-US" altLang="ja-JP" sz="1200">
                <a:solidFill>
                  <a:srgbClr val="4D4D4D"/>
                </a:solidFill>
                <a:ea typeface="MS Mincho" pitchFamily="49" charset="-128"/>
              </a:rPr>
              <a:t>BW</a:t>
            </a:r>
            <a:endParaRPr lang="ru-RU" altLang="ja-JP" sz="1200">
              <a:solidFill>
                <a:srgbClr val="4D4D4D"/>
              </a:solidFill>
              <a:ea typeface="MS Mincho" pitchFamily="49" charset="-128"/>
            </a:endParaRPr>
          </a:p>
          <a:p>
            <a:pPr algn="ctr"/>
            <a:endParaRPr lang="ru-RU" altLang="ja-JP" sz="1200">
              <a:solidFill>
                <a:srgbClr val="4D4D4D"/>
              </a:solidFill>
              <a:latin typeface="Arial Black" pitchFamily="34" charset="0"/>
              <a:ea typeface="MS Mincho" pitchFamily="49" charset="-128"/>
            </a:endParaRPr>
          </a:p>
          <a:p>
            <a:pPr algn="ctr"/>
            <a:endParaRPr lang="ru-RU" sz="1200"/>
          </a:p>
        </p:txBody>
      </p:sp>
      <p:sp>
        <p:nvSpPr>
          <p:cNvPr id="21537" name="AutoShape 41"/>
          <p:cNvSpPr>
            <a:spLocks noChangeArrowheads="1"/>
          </p:cNvSpPr>
          <p:nvPr/>
        </p:nvSpPr>
        <p:spPr bwMode="auto">
          <a:xfrm flipV="1">
            <a:off x="7948613" y="1702135"/>
            <a:ext cx="249237" cy="223838"/>
          </a:xfrm>
          <a:prstGeom prst="downArrow">
            <a:avLst>
              <a:gd name="adj1" fmla="val 50000"/>
              <a:gd name="adj2" fmla="val 25000"/>
            </a:avLst>
          </a:prstGeom>
          <a:solidFill>
            <a:srgbClr val="B2B2B2"/>
          </a:solidFill>
          <a:ln w="12700">
            <a:solidFill>
              <a:srgbClr val="B2B2B2"/>
            </a:solidFill>
            <a:miter lim="800000"/>
            <a:headEnd/>
            <a:tailEnd/>
          </a:ln>
        </p:spPr>
        <p:txBody>
          <a:bodyPr rot="10800000" lIns="90000" tIns="46800" rIns="90000" bIns="46800" anchor="ctr"/>
          <a:lstStyle/>
          <a:p>
            <a:pPr algn="ctr"/>
            <a:endParaRPr lang="ru-RU"/>
          </a:p>
        </p:txBody>
      </p:sp>
      <p:sp>
        <p:nvSpPr>
          <p:cNvPr id="21538" name="AutoShape 37"/>
          <p:cNvSpPr>
            <a:spLocks noChangeArrowheads="1"/>
          </p:cNvSpPr>
          <p:nvPr/>
        </p:nvSpPr>
        <p:spPr bwMode="auto">
          <a:xfrm>
            <a:off x="1012825" y="4669173"/>
            <a:ext cx="446088" cy="247650"/>
          </a:xfrm>
          <a:prstGeom prst="curvedUpArrow">
            <a:avLst>
              <a:gd name="adj1" fmla="val 36026"/>
              <a:gd name="adj2" fmla="val 7205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39" name="AutoShape 37"/>
          <p:cNvSpPr>
            <a:spLocks noChangeArrowheads="1"/>
          </p:cNvSpPr>
          <p:nvPr/>
        </p:nvSpPr>
        <p:spPr bwMode="auto">
          <a:xfrm>
            <a:off x="2108200" y="4653298"/>
            <a:ext cx="446088" cy="247650"/>
          </a:xfrm>
          <a:prstGeom prst="curvedUpArrow">
            <a:avLst>
              <a:gd name="adj1" fmla="val 36026"/>
              <a:gd name="adj2" fmla="val 7205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40" name="AutoShape 37"/>
          <p:cNvSpPr>
            <a:spLocks noChangeArrowheads="1"/>
          </p:cNvSpPr>
          <p:nvPr/>
        </p:nvSpPr>
        <p:spPr bwMode="auto">
          <a:xfrm>
            <a:off x="6707188" y="4664410"/>
            <a:ext cx="446087" cy="247650"/>
          </a:xfrm>
          <a:prstGeom prst="curvedUpArrow">
            <a:avLst>
              <a:gd name="adj1" fmla="val 36026"/>
              <a:gd name="adj2" fmla="val 7205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sp>
        <p:nvSpPr>
          <p:cNvPr id="21541" name="AutoShape 36"/>
          <p:cNvSpPr>
            <a:spLocks noChangeArrowheads="1"/>
          </p:cNvSpPr>
          <p:nvPr/>
        </p:nvSpPr>
        <p:spPr bwMode="auto">
          <a:xfrm>
            <a:off x="7766050" y="4677110"/>
            <a:ext cx="446088" cy="247650"/>
          </a:xfrm>
          <a:prstGeom prst="curvedUpArrow">
            <a:avLst>
              <a:gd name="adj1" fmla="val 36026"/>
              <a:gd name="adj2" fmla="val 72051"/>
              <a:gd name="adj3" fmla="val 33333"/>
            </a:avLst>
          </a:prstGeom>
          <a:solidFill>
            <a:srgbClr val="B2B2B2"/>
          </a:solidFill>
          <a:ln w="12700">
            <a:solidFill>
              <a:srgbClr val="B2B2B2"/>
            </a:solidFill>
            <a:miter lim="800000"/>
            <a:headEnd/>
            <a:tailEnd/>
          </a:ln>
        </p:spPr>
        <p:txBody>
          <a:bodyPr lIns="90000" tIns="46800" rIns="90000" bIns="46800" anchor="ctr"/>
          <a:lstStyle/>
          <a:p>
            <a:pPr algn="ctr"/>
            <a:endParaRPr lang="ru-RU"/>
          </a:p>
        </p:txBody>
      </p:sp>
      <p:grpSp>
        <p:nvGrpSpPr>
          <p:cNvPr id="3" name="Group 63"/>
          <p:cNvGrpSpPr>
            <a:grpSpLocks/>
          </p:cNvGrpSpPr>
          <p:nvPr/>
        </p:nvGrpSpPr>
        <p:grpSpPr bwMode="auto">
          <a:xfrm>
            <a:off x="193675" y="825835"/>
            <a:ext cx="8824913" cy="5705475"/>
            <a:chOff x="193081" y="1025675"/>
            <a:chExt cx="8824899" cy="5706055"/>
          </a:xfrm>
        </p:grpSpPr>
        <p:sp>
          <p:nvSpPr>
            <p:cNvPr id="21549" name="Rounded Rectangle 51"/>
            <p:cNvSpPr>
              <a:spLocks noChangeArrowheads="1"/>
            </p:cNvSpPr>
            <p:nvPr/>
          </p:nvSpPr>
          <p:spPr bwMode="auto">
            <a:xfrm>
              <a:off x="307458" y="2456542"/>
              <a:ext cx="1879600" cy="1634066"/>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0" name="Rounded Rectangle 52"/>
            <p:cNvSpPr>
              <a:spLocks noChangeArrowheads="1"/>
            </p:cNvSpPr>
            <p:nvPr/>
          </p:nvSpPr>
          <p:spPr bwMode="auto">
            <a:xfrm>
              <a:off x="2229392" y="2465008"/>
              <a:ext cx="1879600" cy="1634066"/>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1" name="Rounded Rectangle 53"/>
            <p:cNvSpPr>
              <a:spLocks noChangeArrowheads="1"/>
            </p:cNvSpPr>
            <p:nvPr/>
          </p:nvSpPr>
          <p:spPr bwMode="auto">
            <a:xfrm>
              <a:off x="4159791" y="2448075"/>
              <a:ext cx="1879600" cy="1634066"/>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2" name="Rounded Rectangle 54"/>
            <p:cNvSpPr>
              <a:spLocks noChangeArrowheads="1"/>
            </p:cNvSpPr>
            <p:nvPr/>
          </p:nvSpPr>
          <p:spPr bwMode="auto">
            <a:xfrm>
              <a:off x="7512592" y="2100941"/>
              <a:ext cx="1337732" cy="2099733"/>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3" name="Rounded Rectangle 55"/>
            <p:cNvSpPr>
              <a:spLocks noChangeArrowheads="1"/>
            </p:cNvSpPr>
            <p:nvPr/>
          </p:nvSpPr>
          <p:spPr bwMode="auto">
            <a:xfrm>
              <a:off x="248191" y="4234542"/>
              <a:ext cx="8610599" cy="660400"/>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4" name="Rounded Rectangle 56"/>
            <p:cNvSpPr>
              <a:spLocks noChangeArrowheads="1"/>
            </p:cNvSpPr>
            <p:nvPr/>
          </p:nvSpPr>
          <p:spPr bwMode="auto">
            <a:xfrm>
              <a:off x="265124" y="1025675"/>
              <a:ext cx="2878666" cy="897467"/>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5" name="Rounded Rectangle 57"/>
            <p:cNvSpPr>
              <a:spLocks noChangeArrowheads="1"/>
            </p:cNvSpPr>
            <p:nvPr/>
          </p:nvSpPr>
          <p:spPr bwMode="auto">
            <a:xfrm>
              <a:off x="3304659" y="1338945"/>
              <a:ext cx="1608665" cy="465663"/>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6" name="Rounded Rectangle 58"/>
            <p:cNvSpPr>
              <a:spLocks noChangeArrowheads="1"/>
            </p:cNvSpPr>
            <p:nvPr/>
          </p:nvSpPr>
          <p:spPr bwMode="auto">
            <a:xfrm>
              <a:off x="4930259" y="1355878"/>
              <a:ext cx="1227665" cy="431797"/>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7" name="Rounded Rectangle 59"/>
            <p:cNvSpPr>
              <a:spLocks noChangeArrowheads="1"/>
            </p:cNvSpPr>
            <p:nvPr/>
          </p:nvSpPr>
          <p:spPr bwMode="auto">
            <a:xfrm>
              <a:off x="7427926" y="1330480"/>
              <a:ext cx="1227665" cy="457196"/>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8" name="Rounded Rectangle 60"/>
            <p:cNvSpPr>
              <a:spLocks noChangeArrowheads="1"/>
            </p:cNvSpPr>
            <p:nvPr/>
          </p:nvSpPr>
          <p:spPr bwMode="auto">
            <a:xfrm>
              <a:off x="193081" y="6376134"/>
              <a:ext cx="1117598" cy="355596"/>
            </a:xfrm>
            <a:prstGeom prst="roundRect">
              <a:avLst>
                <a:gd name="adj" fmla="val 16667"/>
              </a:avLst>
            </a:prstGeom>
            <a:noFill/>
            <a:ln w="63500" algn="ctr">
              <a:solidFill>
                <a:srgbClr val="0070C0"/>
              </a:solidFill>
              <a:round/>
              <a:headEnd/>
              <a:tailEnd/>
            </a:ln>
          </p:spPr>
          <p:txBody>
            <a:bodyPr wrap="none" lIns="90000" tIns="46800" rIns="90000" bIns="46800" anchor="ctr"/>
            <a:lstStyle/>
            <a:p>
              <a:pPr marL="244475" indent="-244475" algn="ctr"/>
              <a:endParaRPr lang="ru-RU"/>
            </a:p>
          </p:txBody>
        </p:sp>
        <p:sp>
          <p:nvSpPr>
            <p:cNvPr id="21559" name="TextBox 61"/>
            <p:cNvSpPr txBox="1">
              <a:spLocks noChangeArrowheads="1"/>
            </p:cNvSpPr>
            <p:nvPr/>
          </p:nvSpPr>
          <p:spPr bwMode="auto">
            <a:xfrm>
              <a:off x="1377106" y="6427568"/>
              <a:ext cx="7640874" cy="276999"/>
            </a:xfrm>
            <a:prstGeom prst="rect">
              <a:avLst/>
            </a:prstGeom>
            <a:noFill/>
            <a:ln w="9525">
              <a:noFill/>
              <a:miter lim="800000"/>
              <a:headEnd/>
              <a:tailEnd/>
            </a:ln>
          </p:spPr>
          <p:txBody>
            <a:bodyPr wrap="none">
              <a:spAutoFit/>
            </a:bodyPr>
            <a:lstStyle/>
            <a:p>
              <a:pPr algn="ctr"/>
              <a:r>
                <a:rPr lang="en-US" sz="1200" dirty="0"/>
                <a:t>- </a:t>
              </a:r>
              <a:r>
                <a:rPr lang="ru-RU" sz="1200" dirty="0"/>
                <a:t>компоненты не требующие дополнительного лицензирования при приобретении </a:t>
              </a:r>
              <a:r>
                <a:rPr lang="en-US" sz="1200" dirty="0"/>
                <a:t>SAP NetWeaver MDM</a:t>
              </a:r>
              <a:endParaRPr lang="ru-RU" sz="1200" dirty="0"/>
            </a:p>
          </p:txBody>
        </p:sp>
      </p:grpSp>
      <p:grpSp>
        <p:nvGrpSpPr>
          <p:cNvPr id="4" name="Group 18"/>
          <p:cNvGrpSpPr>
            <a:grpSpLocks/>
          </p:cNvGrpSpPr>
          <p:nvPr/>
        </p:nvGrpSpPr>
        <p:grpSpPr bwMode="auto">
          <a:xfrm>
            <a:off x="3471863" y="3364248"/>
            <a:ext cx="712787" cy="630237"/>
            <a:chOff x="2515" y="633"/>
            <a:chExt cx="617" cy="575"/>
          </a:xfrm>
        </p:grpSpPr>
        <p:sp>
          <p:nvSpPr>
            <p:cNvPr id="21544" name="Freeform 19"/>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a:noFill/>
              <a:round/>
              <a:headEnd/>
              <a:tailEnd/>
            </a:ln>
          </p:spPr>
          <p:txBody>
            <a:bodyPr/>
            <a:lstStyle/>
            <a:p>
              <a:pPr algn="ctr"/>
              <a:endParaRPr lang="ru-RU"/>
            </a:p>
          </p:txBody>
        </p:sp>
        <p:sp>
          <p:nvSpPr>
            <p:cNvPr id="21545" name="Freeform 20"/>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a:noFill/>
              <a:round/>
              <a:headEnd/>
              <a:tailEnd/>
            </a:ln>
          </p:spPr>
          <p:txBody>
            <a:bodyPr/>
            <a:lstStyle/>
            <a:p>
              <a:pPr algn="ctr"/>
              <a:endParaRPr lang="ru-RU"/>
            </a:p>
          </p:txBody>
        </p:sp>
        <p:sp>
          <p:nvSpPr>
            <p:cNvPr id="21546" name="Freeform 21"/>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a:noFill/>
              <a:round/>
              <a:headEnd/>
              <a:tailEnd/>
            </a:ln>
          </p:spPr>
          <p:txBody>
            <a:bodyPr/>
            <a:lstStyle/>
            <a:p>
              <a:pPr algn="ctr"/>
              <a:endParaRPr lang="ru-RU"/>
            </a:p>
          </p:txBody>
        </p:sp>
        <p:sp>
          <p:nvSpPr>
            <p:cNvPr id="21547" name="Freeform 22"/>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a:noFill/>
              <a:round/>
              <a:headEnd/>
              <a:tailEnd/>
            </a:ln>
          </p:spPr>
          <p:txBody>
            <a:bodyPr/>
            <a:lstStyle/>
            <a:p>
              <a:pPr algn="ctr"/>
              <a:endParaRPr lang="ru-RU"/>
            </a:p>
          </p:txBody>
        </p:sp>
        <p:sp>
          <p:nvSpPr>
            <p:cNvPr id="21548" name="Freeform 23"/>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a:noFill/>
              <a:round/>
              <a:headEnd/>
              <a:tailEnd/>
            </a:ln>
          </p:spPr>
          <p:txBody>
            <a:bodyPr/>
            <a:lstStyle/>
            <a:p>
              <a:pPr algn="ctr"/>
              <a:endParaRPr lang="ru-RU"/>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SAP_2011_v1.0</Template>
  <TotalTime>290</TotalTime>
  <Words>2263</Words>
  <Application>Microsoft Office PowerPoint</Application>
  <PresentationFormat>On-screen Show (4:3)</PresentationFormat>
  <Paragraphs>374</Paragraphs>
  <Slides>22</Slides>
  <Notes>12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SAP_2011_v1.0</vt:lpstr>
      <vt:lpstr>Управление основными данными как средство повышения эффективности бизнес процессов </vt:lpstr>
      <vt:lpstr>Последствия слабого управления основными данными</vt:lpstr>
      <vt:lpstr>Портфель решений SAP для MDM Встроенный MDM и корпоративный MDM</vt:lpstr>
      <vt:lpstr>SAP NetWeaver Master Data Management Обеспечение актуальной НСИ на уровне всего предприятия</vt:lpstr>
      <vt:lpstr>Сценарии: Консолидация основных данных – Шаг 1</vt:lpstr>
      <vt:lpstr>Сценарии: Гармонизация (распределение) основных данных – Шаг 2</vt:lpstr>
      <vt:lpstr>Сценарии: Централизованное ведение основных данных – Шаг 3</vt:lpstr>
      <vt:lpstr>MDM значительно повышает качество данных</vt:lpstr>
      <vt:lpstr>Архитектура решения по управлению основными данными</vt:lpstr>
      <vt:lpstr>SAP NetWeaver MDM – Клиенты в СНГ</vt:lpstr>
      <vt:lpstr>Ценность решения SAP NetWeaver MDM</vt:lpstr>
      <vt:lpstr>Экономический эффект от использования SAP NetWeaver MDM</vt:lpstr>
      <vt:lpstr>SAP Master Data Governance  Централизованное ведение НСИ на базе SAP Business Suite</vt:lpstr>
      <vt:lpstr>SAP Master Data Governance Общие шаги процесса</vt:lpstr>
      <vt:lpstr>Возможности SAP Master Data Governance </vt:lpstr>
      <vt:lpstr>Готовое решение</vt:lpstr>
      <vt:lpstr>Интегрированная объектная модель</vt:lpstr>
      <vt:lpstr>SAP Master Data Governance  EhP5 для ERP 6.0</vt:lpstr>
      <vt:lpstr>Master Data Governance Архитектура</vt:lpstr>
      <vt:lpstr>Преимущества использования SAP Master Data Governance</vt:lpstr>
      <vt:lpstr>Спасибо! Вопросы?</vt:lpstr>
      <vt:lpstr>Slide 22</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d019534</dc:creator>
  <cp:lastModifiedBy>I027176</cp:lastModifiedBy>
  <cp:revision>49</cp:revision>
  <dcterms:created xsi:type="dcterms:W3CDTF">2011-01-18T10:17:19Z</dcterms:created>
  <dcterms:modified xsi:type="dcterms:W3CDTF">2011-10-13T10:55:23Z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-142645110</vt:i4>
  </property>
  <property fmtid="{D5CDD505-2E9C-101B-9397-08002B2CF9AE}" pid="3" name="_NewReviewCycle">
    <vt:lpwstr/>
  </property>
  <property fmtid="{D5CDD505-2E9C-101B-9397-08002B2CF9AE}" pid="4" name="_EmailSubject">
    <vt:lpwstr>MDG Level 1</vt:lpwstr>
  </property>
  <property fmtid="{D5CDD505-2E9C-101B-9397-08002B2CF9AE}" pid="5" name="_AuthorEmail">
    <vt:lpwstr>markus.kuppe@sap.com</vt:lpwstr>
  </property>
  <property fmtid="{D5CDD505-2E9C-101B-9397-08002B2CF9AE}" pid="6" name="_AuthorEmailDisplayName">
    <vt:lpwstr>Kuppe, Markus</vt:lpwstr>
  </property>
  <property fmtid="{D5CDD505-2E9C-101B-9397-08002B2CF9AE}" pid="7" name="_PreviousAdHocReviewCycleID">
    <vt:i4>-841159755</vt:i4>
  </property>
</Properties>
</file>