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545" r:id="rId2"/>
    <p:sldId id="555" r:id="rId3"/>
    <p:sldId id="498" r:id="rId4"/>
    <p:sldId id="547" r:id="rId5"/>
    <p:sldId id="548" r:id="rId6"/>
    <p:sldId id="566" r:id="rId7"/>
    <p:sldId id="567" r:id="rId8"/>
    <p:sldId id="552" r:id="rId9"/>
    <p:sldId id="553" r:id="rId10"/>
    <p:sldId id="557" r:id="rId11"/>
    <p:sldId id="586" r:id="rId12"/>
    <p:sldId id="518" r:id="rId13"/>
    <p:sldId id="519" r:id="rId14"/>
    <p:sldId id="582" r:id="rId15"/>
    <p:sldId id="587" r:id="rId16"/>
    <p:sldId id="520" r:id="rId17"/>
    <p:sldId id="558" r:id="rId18"/>
    <p:sldId id="559" r:id="rId19"/>
    <p:sldId id="572" r:id="rId20"/>
    <p:sldId id="505" r:id="rId21"/>
    <p:sldId id="506" r:id="rId22"/>
    <p:sldId id="523" r:id="rId23"/>
    <p:sldId id="508" r:id="rId24"/>
    <p:sldId id="576" r:id="rId25"/>
    <p:sldId id="554" r:id="rId26"/>
    <p:sldId id="584" r:id="rId27"/>
    <p:sldId id="570" r:id="rId28"/>
    <p:sldId id="585" r:id="rId29"/>
    <p:sldId id="540" r:id="rId30"/>
    <p:sldId id="450" r:id="rId31"/>
    <p:sldId id="588" r:id="rId32"/>
  </p:sldIdLst>
  <p:sldSz cx="9144000" cy="6858000" type="screen4x3"/>
  <p:notesSz cx="7102475" cy="10234613"/>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3283"/>
    <a:srgbClr val="FF0000"/>
    <a:srgbClr val="666666"/>
    <a:srgbClr val="2B3F7B"/>
    <a:srgbClr val="9C277B"/>
    <a:srgbClr val="D4652D"/>
    <a:srgbClr val="9E3039"/>
    <a:srgbClr val="999999"/>
  </p:clrMru>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4" autoAdjust="0"/>
    <p:restoredTop sz="72373" autoAdjust="0"/>
  </p:normalViewPr>
  <p:slideViewPr>
    <p:cSldViewPr snapToGrid="0" showGuides="1">
      <p:cViewPr varScale="1">
        <p:scale>
          <a:sx n="74" d="100"/>
          <a:sy n="74" d="100"/>
        </p:scale>
        <p:origin x="-1056" y="-90"/>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00" d="100"/>
        <a:sy n="100" d="100"/>
      </p:scale>
      <p:origin x="0" y="6156"/>
    </p:cViewPr>
  </p:sorterViewPr>
  <p:notesViewPr>
    <p:cSldViewPr snapToGrid="0" showGuides="1">
      <p:cViewPr varScale="1">
        <p:scale>
          <a:sx n="77" d="100"/>
          <a:sy n="77" d="100"/>
        </p:scale>
        <p:origin x="-2046" y="-84"/>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0"/>
  <c:chart>
    <c:autoTitleDeleted val="1"/>
    <c:view3D>
      <c:rotX val="30"/>
      <c:perspective val="30"/>
    </c:view3D>
    <c:plotArea>
      <c:layout>
        <c:manualLayout>
          <c:layoutTarget val="inner"/>
          <c:xMode val="edge"/>
          <c:yMode val="edge"/>
          <c:x val="4.9949853493539746E-2"/>
          <c:y val="0.17517966260672838"/>
          <c:w val="0.90010029301291949"/>
          <c:h val="0.64964067478655763"/>
        </c:manualLayout>
      </c:layout>
      <c:pie3DChart>
        <c:varyColors val="1"/>
        <c:ser>
          <c:idx val="0"/>
          <c:order val="0"/>
          <c:tx>
            <c:strRef>
              <c:f>Sheet1!$B$1</c:f>
              <c:strCache>
                <c:ptCount val="1"/>
                <c:pt idx="0">
                  <c:v>Sales</c:v>
                </c:pt>
              </c:strCache>
            </c:strRef>
          </c:tx>
          <c:spPr>
            <a:solidFill>
              <a:schemeClr val="accent1"/>
            </a:solidFill>
            <a:ln w="25400">
              <a:solidFill>
                <a:schemeClr val="bg1"/>
              </a:solidFill>
            </a:ln>
            <a:effectLst/>
            <a:scene3d>
              <a:camera prst="orthographicFront"/>
              <a:lightRig rig="threePt" dir="t"/>
            </a:scene3d>
            <a:sp3d prstMaterial="matte"/>
          </c:spPr>
          <c:dPt>
            <c:idx val="0"/>
            <c:spPr>
              <a:solidFill>
                <a:schemeClr val="tx1"/>
              </a:solidFill>
              <a:ln w="25400">
                <a:solidFill>
                  <a:schemeClr val="bg1"/>
                </a:solidFill>
              </a:ln>
              <a:effectLst/>
              <a:scene3d>
                <a:camera prst="orthographicFront"/>
                <a:lightRig rig="threePt" dir="t"/>
              </a:scene3d>
              <a:sp3d prstMaterial="matte"/>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pie3DChart>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image" Target="../media/image8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12368" y="9721106"/>
            <a:ext cx="3077739" cy="511731"/>
          </a:xfrm>
          <a:prstGeom prst="rect">
            <a:avLst/>
          </a:prstGeom>
        </p:spPr>
        <p:txBody>
          <a:bodyPr vert="horz" lIns="99066" tIns="49533" rIns="99066" bIns="49533" rtlCol="0" anchor="b"/>
          <a:lstStyle>
            <a:lvl1pPr algn="r">
              <a:defRPr sz="1300"/>
            </a:lvl1pPr>
          </a:lstStyle>
          <a:p>
            <a:pPr algn="ctr"/>
            <a:fld id="{47855BD9-AF71-426C-9B9B-B0E52B88852E}" type="slidenum">
              <a:rPr lang="de-DE" sz="1100" smtClean="0"/>
              <a:pPr algn="ctr"/>
              <a:t>‹#›</a:t>
            </a:fld>
            <a:endParaRPr lang="de-DE" sz="11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2450" y="436563"/>
            <a:ext cx="5997575" cy="4498975"/>
          </a:xfrm>
          <a:prstGeom prst="rect">
            <a:avLst/>
          </a:prstGeom>
          <a:noFill/>
          <a:ln w="12700">
            <a:solidFill>
              <a:prstClr val="black"/>
            </a:solidFill>
          </a:ln>
        </p:spPr>
        <p:txBody>
          <a:bodyPr vert="horz" lIns="99066" tIns="49533" rIns="99066" bIns="49533" rtlCol="0" anchor="ctr"/>
          <a:lstStyle/>
          <a:p>
            <a:endParaRPr lang="de-DE" dirty="0"/>
          </a:p>
        </p:txBody>
      </p:sp>
      <p:sp>
        <p:nvSpPr>
          <p:cNvPr id="5" name="Notes Placeholder 4"/>
          <p:cNvSpPr>
            <a:spLocks noGrp="1"/>
          </p:cNvSpPr>
          <p:nvPr>
            <p:ph type="body" sz="quarter" idx="3"/>
          </p:nvPr>
        </p:nvSpPr>
        <p:spPr>
          <a:xfrm>
            <a:off x="777358" y="5267414"/>
            <a:ext cx="5547760" cy="440910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3062942" y="9978750"/>
            <a:ext cx="976591" cy="229851"/>
          </a:xfrm>
          <a:prstGeom prst="rect">
            <a:avLst/>
          </a:prstGeom>
        </p:spPr>
        <p:txBody>
          <a:bodyPr vert="horz" lIns="99066" tIns="49533" rIns="99066" bIns="49533" rtlCol="0" anchor="b"/>
          <a:lstStyle>
            <a:lvl1pPr algn="ctr">
              <a:defRPr sz="1100"/>
            </a:lvl1pPr>
          </a:lstStyle>
          <a:p>
            <a:fld id="{7D8C2C35-2B8A-446E-BEC0-FD36716C29AC}" type="slidenum">
              <a:rPr lang="de-DE" smtClean="0"/>
              <a:pPr/>
              <a:t>‹#›</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700" dirty="0" smtClean="0"/>
              <a:t>Technically Possible:</a:t>
            </a:r>
          </a:p>
          <a:p>
            <a:pPr lvl="1"/>
            <a:r>
              <a:rPr lang="en-GB" sz="1700" dirty="0" smtClean="0"/>
              <a:t>Advances in mobility technology (operating systems, SDKs) allows fast development of mobile applications providing a rich user experience at a low cost. </a:t>
            </a:r>
            <a:r>
              <a:rPr lang="en-US" sz="1700" dirty="0" smtClean="0">
                <a:solidFill>
                  <a:srgbClr val="000000"/>
                </a:solidFill>
              </a:rPr>
              <a:t>50% of organizations planning to deploy mobile apps in 12 months</a:t>
            </a:r>
            <a:r>
              <a:rPr lang="en-US" sz="1700" baseline="30000" dirty="0" smtClean="0">
                <a:solidFill>
                  <a:srgbClr val="000000"/>
                </a:solidFill>
              </a:rPr>
              <a:t>3; </a:t>
            </a:r>
            <a:endParaRPr lang="en-US" sz="1700" dirty="0" smtClean="0">
              <a:sym typeface="Myriad Pro"/>
            </a:endParaRPr>
          </a:p>
          <a:p>
            <a:pPr marL="153121" lvl="1" indent="-153121" defTabSz="948360">
              <a:defRPr/>
            </a:pPr>
            <a:r>
              <a:rPr lang="en-GB" sz="1700" dirty="0" smtClean="0"/>
              <a:t>Advances in mobility infrastructure (faster networks, variety of sensors, advanced GPSs, Machine to Machine technologies, etc.) allow mobility solutions to deliver additional value for the enterprise – </a:t>
            </a:r>
            <a:endParaRPr lang="en-US" sz="1700" dirty="0" smtClean="0">
              <a:sym typeface="Myriad Pro"/>
            </a:endParaRPr>
          </a:p>
          <a:p>
            <a:pPr lvl="1"/>
            <a:r>
              <a:rPr lang="en-US" sz="1600" dirty="0" smtClean="0">
                <a:solidFill>
                  <a:srgbClr val="333333"/>
                </a:solidFill>
                <a:latin typeface="Calibri" pitchFamily="34" charset="0"/>
                <a:sym typeface="Myriad Pro"/>
              </a:rPr>
              <a:t>Devices Expand - </a:t>
            </a:r>
            <a:r>
              <a:rPr lang="en-US" sz="1600" i="1" dirty="0" smtClean="0">
                <a:solidFill>
                  <a:srgbClr val="000000"/>
                </a:solidFill>
                <a:latin typeface="Calibri" pitchFamily="34" charset="0"/>
                <a:sym typeface="Myriad Pro"/>
              </a:rPr>
              <a:t>7x More Mobile Internet Connections Than Broadband Worldwide Today</a:t>
            </a:r>
            <a:r>
              <a:rPr lang="en-US" sz="1600" i="1" baseline="30000" dirty="0" smtClean="0">
                <a:solidFill>
                  <a:srgbClr val="000000"/>
                </a:solidFill>
                <a:latin typeface="Calibri" pitchFamily="34" charset="0"/>
                <a:sym typeface="Myriad Pro"/>
              </a:rPr>
              <a:t>1</a:t>
            </a:r>
          </a:p>
          <a:p>
            <a:pPr marL="283324" lvl="1" indent="-130203" defTabSz="504763">
              <a:spcBef>
                <a:spcPct val="0"/>
              </a:spcBef>
              <a:buFont typeface="Wingdings" pitchFamily="2" charset="2"/>
              <a:buChar char="§"/>
              <a:defRPr/>
            </a:pPr>
            <a:r>
              <a:rPr lang="en-US" sz="1600" dirty="0" smtClean="0">
                <a:solidFill>
                  <a:srgbClr val="000000"/>
                </a:solidFill>
                <a:sym typeface="Myriad Pro"/>
              </a:rPr>
              <a:t>4.1B phones</a:t>
            </a:r>
          </a:p>
          <a:p>
            <a:pPr marL="283324" lvl="1" indent="-130203" defTabSz="504763">
              <a:spcBef>
                <a:spcPct val="0"/>
              </a:spcBef>
              <a:buFont typeface="Wingdings" pitchFamily="2" charset="2"/>
              <a:buChar char="§"/>
              <a:defRPr/>
            </a:pPr>
            <a:r>
              <a:rPr lang="en-US" sz="1600" dirty="0" smtClean="0">
                <a:solidFill>
                  <a:srgbClr val="000000"/>
                </a:solidFill>
              </a:rPr>
              <a:t>&gt;4 billion mobile users</a:t>
            </a:r>
          </a:p>
          <a:p>
            <a:pPr marL="283324" lvl="1" indent="-130203" defTabSz="504763">
              <a:spcBef>
                <a:spcPct val="0"/>
              </a:spcBef>
              <a:buFont typeface="Wingdings" pitchFamily="2" charset="2"/>
              <a:buChar char="§"/>
              <a:defRPr/>
            </a:pPr>
            <a:r>
              <a:rPr lang="en-US" sz="1600" dirty="0" smtClean="0">
                <a:solidFill>
                  <a:srgbClr val="000000"/>
                </a:solidFill>
              </a:rPr>
              <a:t>&gt;1 billion mobile workers touching customers, partners and suppliers</a:t>
            </a:r>
          </a:p>
          <a:p>
            <a:pPr lvl="1"/>
            <a:endParaRPr lang="en-US" sz="1700" dirty="0" smtClean="0">
              <a:solidFill>
                <a:srgbClr val="000000"/>
              </a:solidFill>
            </a:endParaRPr>
          </a:p>
          <a:p>
            <a:r>
              <a:rPr lang="en-GB" sz="1700" dirty="0" smtClean="0"/>
              <a:t>Economically Feasible: </a:t>
            </a:r>
          </a:p>
          <a:p>
            <a:pPr lvl="1"/>
            <a:r>
              <a:rPr lang="en-GB" sz="1700" dirty="0" smtClean="0"/>
              <a:t>Globalisation of business, new business models (networked business) and heightened competition demand increase worker mobility and faster business processes (ability to access and act on information anytime anywhere) - </a:t>
            </a:r>
            <a:r>
              <a:rPr lang="en-US" sz="1700" dirty="0" smtClean="0">
                <a:solidFill>
                  <a:srgbClr val="000000"/>
                </a:solidFill>
              </a:rPr>
              <a:t>Large enterprises expect to triple their smart phone user base by 2015, 1B smart phones and 1.2B mobile workers by 2013</a:t>
            </a:r>
            <a:r>
              <a:rPr lang="en-US" sz="1700" baseline="30000" dirty="0" smtClean="0">
                <a:solidFill>
                  <a:srgbClr val="000000"/>
                </a:solidFill>
              </a:rPr>
              <a:t>1, </a:t>
            </a:r>
            <a:r>
              <a:rPr lang="en-US" sz="1700" dirty="0" smtClean="0">
                <a:sym typeface="Myriad Pro"/>
              </a:rPr>
              <a:t>60% of Fortune 1,000 will deploy collaboration tools by 2013</a:t>
            </a:r>
          </a:p>
          <a:p>
            <a:pPr lvl="1"/>
            <a:r>
              <a:rPr lang="en-GB" sz="1700" dirty="0" smtClean="0"/>
              <a:t>Strong end user adoption of mobile technology - End users pressure to bring their mobile consumer experience into the enterprise</a:t>
            </a:r>
          </a:p>
          <a:p>
            <a:pPr marL="283324" lvl="1" indent="-130203" defTabSz="504763">
              <a:spcBef>
                <a:spcPct val="0"/>
              </a:spcBef>
              <a:buFont typeface="Wingdings" pitchFamily="2" charset="2"/>
              <a:buChar char="§"/>
              <a:defRPr/>
            </a:pPr>
            <a:r>
              <a:rPr lang="en-GB" sz="1800" dirty="0" smtClean="0">
                <a:solidFill>
                  <a:srgbClr val="000000"/>
                </a:solidFill>
                <a:sym typeface="Myriad Pro"/>
              </a:rPr>
              <a:t> 46% of large enterprises support personal owned devices</a:t>
            </a:r>
          </a:p>
          <a:p>
            <a:pPr marL="283324" lvl="1" indent="-130203" defTabSz="504763">
              <a:spcBef>
                <a:spcPct val="0"/>
              </a:spcBef>
              <a:buFont typeface="Wingdings" pitchFamily="2" charset="2"/>
              <a:buChar char="§"/>
              <a:defRPr/>
            </a:pPr>
            <a:r>
              <a:rPr lang="en-GB" sz="1800" dirty="0" smtClean="0">
                <a:solidFill>
                  <a:srgbClr val="000000"/>
                </a:solidFill>
                <a:sym typeface="Myriad Pro"/>
              </a:rPr>
              <a:t> </a:t>
            </a:r>
            <a:r>
              <a:rPr lang="en-US" sz="1800" dirty="0" smtClean="0">
                <a:solidFill>
                  <a:srgbClr val="000000"/>
                </a:solidFill>
                <a:sym typeface="Myriad Pro"/>
              </a:rPr>
              <a:t>2 billion downloads of 140,000 apps from Apple App Store, </a:t>
            </a:r>
          </a:p>
          <a:p>
            <a:pPr marL="283324" lvl="1" indent="-130203" defTabSz="504763">
              <a:spcBef>
                <a:spcPct val="0"/>
              </a:spcBef>
              <a:buFont typeface="Wingdings" pitchFamily="2" charset="2"/>
              <a:buChar char="§"/>
              <a:defRPr/>
            </a:pPr>
            <a:r>
              <a:rPr lang="en-US" sz="1800" dirty="0" smtClean="0">
                <a:solidFill>
                  <a:srgbClr val="000000"/>
                </a:solidFill>
                <a:sym typeface="Myriad Pro"/>
              </a:rPr>
              <a:t>20% of mobile workers are getting business apps from app stores today</a:t>
            </a:r>
          </a:p>
          <a:p>
            <a:pPr>
              <a:defRPr/>
            </a:pPr>
            <a:endParaRPr lang="fr-FR" sz="1000" dirty="0" smtClean="0"/>
          </a:p>
          <a:p>
            <a:pPr>
              <a:defRPr/>
            </a:pPr>
            <a:r>
              <a:rPr lang="fr-FR" sz="1000" dirty="0" smtClean="0"/>
              <a:t>Impérative</a:t>
            </a:r>
          </a:p>
          <a:p>
            <a:pPr marL="130203" indent="-130203" defTabSz="504763">
              <a:spcBef>
                <a:spcPct val="0"/>
              </a:spcBef>
              <a:buClr>
                <a:srgbClr val="FFC000"/>
              </a:buClr>
              <a:buFont typeface="Wingdings" pitchFamily="2" charset="2"/>
              <a:buChar char=""/>
              <a:defRPr/>
            </a:pPr>
            <a:r>
              <a:rPr lang="en-US" sz="1700" dirty="0" smtClean="0"/>
              <a:t>Top 10 priorities for 70% of CIOs</a:t>
            </a:r>
          </a:p>
          <a:p>
            <a:pPr marL="130203" indent="-130203" defTabSz="504763">
              <a:spcBef>
                <a:spcPct val="0"/>
              </a:spcBef>
              <a:buClr>
                <a:srgbClr val="FFC000"/>
              </a:buClr>
              <a:buFont typeface="Wingdings" pitchFamily="2" charset="2"/>
              <a:buChar char=""/>
              <a:defRPr/>
            </a:pPr>
            <a:r>
              <a:rPr lang="en-US" sz="1700" dirty="0" smtClean="0"/>
              <a:t>Mobile is the next desktop</a:t>
            </a:r>
          </a:p>
          <a:p>
            <a:pPr marL="130203" indent="-130203" defTabSz="504763">
              <a:spcBef>
                <a:spcPct val="0"/>
              </a:spcBef>
              <a:buClr>
                <a:srgbClr val="FFC000"/>
              </a:buClr>
              <a:buFont typeface="Wingdings" pitchFamily="2" charset="2"/>
              <a:buChar char=""/>
              <a:defRPr/>
            </a:pPr>
            <a:r>
              <a:rPr lang="en-US" sz="1700" dirty="0" smtClean="0">
                <a:sym typeface="Myriad Pro"/>
              </a:rPr>
              <a:t>BRIC – 70%+ will go directly to mobile bypassing traditional computers</a:t>
            </a:r>
          </a:p>
          <a:p>
            <a:pPr defTabSz="504763">
              <a:spcBef>
                <a:spcPct val="0"/>
              </a:spcBef>
              <a:buClr>
                <a:srgbClr val="FFC000"/>
              </a:buClr>
              <a:buFont typeface="Wingdings" pitchFamily="2" charset="2"/>
              <a:buChar char=""/>
              <a:defRPr/>
            </a:pPr>
            <a:r>
              <a:rPr lang="en-US" sz="1700" dirty="0" smtClean="0">
                <a:sym typeface="Myriad Pro"/>
              </a:rPr>
              <a:t> Data Expands- Volume of Data Doubles Every 18 Months</a:t>
            </a:r>
            <a:r>
              <a:rPr lang="en-US" sz="1700" baseline="30000" dirty="0" smtClean="0">
                <a:sym typeface="Myriad Pro"/>
              </a:rPr>
              <a:t>2</a:t>
            </a:r>
            <a:r>
              <a:rPr lang="en-US" sz="1700" dirty="0" smtClean="0">
                <a:sym typeface="Myriad Pro"/>
              </a:rPr>
              <a:t>  - if we do not act on the information immediately it will be buried  </a:t>
            </a:r>
          </a:p>
          <a:p>
            <a:pPr marL="283324" lvl="1" indent="-130203" defTabSz="504763">
              <a:spcBef>
                <a:spcPct val="0"/>
              </a:spcBef>
              <a:buFont typeface="Wingdings" pitchFamily="2" charset="2"/>
              <a:buChar char="§"/>
              <a:defRPr/>
            </a:pPr>
            <a:r>
              <a:rPr lang="en-US" sz="1700" dirty="0" smtClean="0">
                <a:sym typeface="Myriad Pro"/>
              </a:rPr>
              <a:t>400m </a:t>
            </a:r>
            <a:r>
              <a:rPr lang="en-US" sz="1700" dirty="0" err="1" smtClean="0">
                <a:sym typeface="Myriad Pro"/>
              </a:rPr>
              <a:t>Facebook</a:t>
            </a:r>
            <a:r>
              <a:rPr lang="en-US" sz="1700" dirty="0" smtClean="0">
                <a:sym typeface="Myriad Pro"/>
              </a:rPr>
              <a:t> users</a:t>
            </a:r>
          </a:p>
          <a:p>
            <a:pPr marL="283324" lvl="1" indent="-130203" defTabSz="504763">
              <a:spcBef>
                <a:spcPct val="0"/>
              </a:spcBef>
              <a:buFont typeface="Wingdings" pitchFamily="2" charset="2"/>
              <a:buChar char="§"/>
              <a:defRPr/>
            </a:pPr>
            <a:r>
              <a:rPr lang="en-US" sz="1000" dirty="0" smtClean="0">
                <a:solidFill>
                  <a:srgbClr val="000000"/>
                </a:solidFill>
                <a:latin typeface="Calibri" pitchFamily="34" charset="0"/>
                <a:sym typeface="Myriad Pro"/>
              </a:rPr>
              <a:t>15m twitter </a:t>
            </a:r>
          </a:p>
          <a:p>
            <a:pPr marL="283324" lvl="1" indent="-130203" defTabSz="504763">
              <a:spcBef>
                <a:spcPct val="0"/>
              </a:spcBef>
              <a:buFont typeface="Wingdings" pitchFamily="2" charset="2"/>
              <a:buChar char="§"/>
              <a:defRPr/>
            </a:pPr>
            <a:r>
              <a:rPr lang="en-US" sz="1000" dirty="0" smtClean="0">
                <a:solidFill>
                  <a:srgbClr val="000000"/>
                </a:solidFill>
                <a:latin typeface="Calibri" pitchFamily="34" charset="0"/>
                <a:sym typeface="Myriad Pro"/>
              </a:rPr>
              <a:t>1B Meters </a:t>
            </a:r>
          </a:p>
          <a:p>
            <a:pPr marL="283324" lvl="1" indent="-130203" defTabSz="504763">
              <a:spcBef>
                <a:spcPct val="0"/>
              </a:spcBef>
              <a:buFont typeface="Wingdings" pitchFamily="2" charset="2"/>
              <a:buChar char="§"/>
              <a:defRPr/>
            </a:pPr>
            <a:r>
              <a:rPr lang="en-US" sz="1000" dirty="0" smtClean="0">
                <a:solidFill>
                  <a:srgbClr val="000000"/>
                </a:solidFill>
                <a:latin typeface="Calibri" pitchFamily="34" charset="0"/>
                <a:sym typeface="Myriad Pro"/>
              </a:rPr>
              <a:t>10B Readers</a:t>
            </a:r>
          </a:p>
          <a:p>
            <a:pPr marL="283324" lvl="1" indent="-130203" defTabSz="504763">
              <a:spcBef>
                <a:spcPct val="0"/>
              </a:spcBef>
              <a:buFont typeface="Wingdings" pitchFamily="2" charset="2"/>
              <a:buChar char="§"/>
              <a:defRPr/>
            </a:pPr>
            <a:r>
              <a:rPr lang="en-US" sz="1000" dirty="0" smtClean="0">
                <a:solidFill>
                  <a:srgbClr val="000000"/>
                </a:solidFill>
                <a:latin typeface="Calibri" pitchFamily="34" charset="0"/>
                <a:sym typeface="Myriad Pro"/>
              </a:rPr>
              <a:t>1T Sensors</a:t>
            </a:r>
          </a:p>
          <a:p>
            <a:pPr>
              <a:buClr>
                <a:srgbClr val="FFC000"/>
              </a:buClr>
              <a:buFont typeface="Wingdings" pitchFamily="2" charset="2"/>
              <a:buChar char=""/>
              <a:defRPr/>
            </a:pPr>
            <a:r>
              <a:rPr lang="en-US" sz="1000" dirty="0" smtClean="0"/>
              <a:t> Action Points Expand - Growth in Corporate Apps Accessed from Smart Phones - +43% CAGR from 2008 to 20113</a:t>
            </a:r>
          </a:p>
          <a:p>
            <a:pPr>
              <a:defRPr/>
            </a:pPr>
            <a:endParaRPr lang="fr-FR" sz="1000" dirty="0" smtClean="0"/>
          </a:p>
          <a:p>
            <a:pPr defTabSz="504809">
              <a:lnSpc>
                <a:spcPts val="674"/>
              </a:lnSpc>
            </a:pPr>
            <a:r>
              <a:rPr lang="en-US" sz="1000" i="1" dirty="0" smtClean="0">
                <a:solidFill>
                  <a:srgbClr val="666666"/>
                </a:solidFill>
              </a:rPr>
              <a:t>1 – Yankee Group, 2008</a:t>
            </a:r>
          </a:p>
          <a:p>
            <a:pPr defTabSz="504809">
              <a:lnSpc>
                <a:spcPts val="674"/>
              </a:lnSpc>
            </a:pPr>
            <a:endParaRPr lang="en-US" sz="1000" i="1" dirty="0" smtClean="0">
              <a:solidFill>
                <a:srgbClr val="666666"/>
              </a:solidFill>
            </a:endParaRPr>
          </a:p>
          <a:p>
            <a:pPr defTabSz="504809">
              <a:lnSpc>
                <a:spcPts val="674"/>
              </a:lnSpc>
            </a:pPr>
            <a:r>
              <a:rPr lang="en-US" sz="1000" i="1" dirty="0" smtClean="0">
                <a:solidFill>
                  <a:srgbClr val="666666"/>
                </a:solidFill>
              </a:rPr>
              <a:t>2 – Yankee Group – enterprise storage study – 2008</a:t>
            </a:r>
          </a:p>
          <a:p>
            <a:pPr defTabSz="504809">
              <a:lnSpc>
                <a:spcPts val="674"/>
              </a:lnSpc>
            </a:pPr>
            <a:endParaRPr lang="en-US" sz="1000" i="1" dirty="0" smtClean="0">
              <a:solidFill>
                <a:srgbClr val="666666"/>
              </a:solidFill>
            </a:endParaRPr>
          </a:p>
          <a:p>
            <a:pPr defTabSz="504809">
              <a:lnSpc>
                <a:spcPts val="674"/>
              </a:lnSpc>
            </a:pPr>
            <a:r>
              <a:rPr lang="en-US" sz="1000" i="1" dirty="0" smtClean="0">
                <a:solidFill>
                  <a:srgbClr val="666666"/>
                </a:solidFill>
              </a:rPr>
              <a:t>3 – J. Gold Associates, November 2008</a:t>
            </a:r>
          </a:p>
          <a:p>
            <a:pPr>
              <a:defRPr/>
            </a:pPr>
            <a:endParaRPr lang="fr-FR" sz="1000" dirty="0" smtClean="0"/>
          </a:p>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85800"/>
            <a:ext cx="4838700" cy="36290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552450" y="436563"/>
            <a:ext cx="5997575" cy="4498975"/>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9B69B4-E9CE-4EB2-90AB-403793A63974}" type="slidenum">
              <a:rPr lang="de-DE">
                <a:solidFill>
                  <a:srgbClr val="000000"/>
                </a:solidFill>
                <a:latin typeface="Arial" charset="0"/>
              </a:rPr>
              <a:pPr fontAlgn="base">
                <a:spcBef>
                  <a:spcPct val="0"/>
                </a:spcBef>
                <a:spcAft>
                  <a:spcPct val="0"/>
                </a:spcAft>
              </a:pPr>
              <a:t>18</a:t>
            </a:fld>
            <a:endParaRPr lang="de-DE">
              <a:solidFill>
                <a:srgbClr val="000000"/>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C2AF2C-C01F-4C0F-A70B-4C937E270157}" type="slidenum">
              <a:rPr lang="de-DE" smtClean="0">
                <a:latin typeface="Arial" pitchFamily="34" charset="0"/>
              </a:rPr>
              <a:pPr fontAlgn="base">
                <a:spcBef>
                  <a:spcPct val="0"/>
                </a:spcBef>
                <a:spcAft>
                  <a:spcPct val="0"/>
                </a:spcAft>
                <a:defRPr/>
              </a:pPr>
              <a:t>19</a:t>
            </a:fld>
            <a:endParaRPr lang="de-DE"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lvl="2">
              <a:spcBef>
                <a:spcPct val="0"/>
              </a:spcBef>
              <a:buFont typeface="wingdings" pitchFamily="2" charset="2"/>
              <a:buNone/>
            </a:pPr>
            <a:r>
              <a:rPr lang="en-US" smtClean="0"/>
              <a:t>The way I think of process apps is to think about the user.  These apps are critical companions throughout the day.</a:t>
            </a:r>
          </a:p>
          <a:p>
            <a:pPr lvl="2">
              <a:spcBef>
                <a:spcPct val="0"/>
              </a:spcBef>
              <a:buFont typeface="wingdings" pitchFamily="2" charset="2"/>
              <a:buNone/>
            </a:pPr>
            <a:endParaRPr lang="en-US" smtClean="0"/>
          </a:p>
          <a:p>
            <a:pPr lvl="2">
              <a:spcBef>
                <a:spcPct val="0"/>
              </a:spcBef>
            </a:pPr>
            <a:r>
              <a:rPr lang="en-US" smtClean="0"/>
              <a:t>SAP CRM Sales – description of the app focused on the business benefits and target customer opportunity</a:t>
            </a:r>
          </a:p>
          <a:p>
            <a:pPr lvl="2">
              <a:spcBef>
                <a:spcPct val="0"/>
              </a:spcBef>
            </a:pPr>
            <a:r>
              <a:rPr lang="en-US" smtClean="0"/>
              <a:t>SAP Field Service – description of the app focused on the business benefits and target customer opportunity</a:t>
            </a:r>
          </a:p>
          <a:p>
            <a:pPr lvl="2">
              <a:spcBef>
                <a:spcPct val="0"/>
              </a:spcBef>
            </a:pPr>
            <a:r>
              <a:rPr lang="en-US" smtClean="0"/>
              <a:t>SAP EAM Work Order – description of the app, using the customer example (CN, Energy East, Fraport, or another….</a:t>
            </a:r>
            <a:r>
              <a:rPr lang="en-US" i="1" smtClean="0"/>
              <a:t>anecdotal story from my past life</a:t>
            </a:r>
            <a:r>
              <a:rPr lang="en-US" smtClean="0"/>
              <a:t>) as the story line for why SAP customers need to mobilize asset management </a:t>
            </a:r>
          </a:p>
          <a:p>
            <a:pPr lvl="2">
              <a:spcBef>
                <a:spcPct val="0"/>
              </a:spcBef>
            </a:pPr>
            <a:r>
              <a:rPr lang="en-US" smtClean="0"/>
              <a:t>SAP Retail Execution - description of the app, talk about how much the CP industry spends on promotions, and then use McCormick Spices as the customer example (</a:t>
            </a:r>
            <a:r>
              <a:rPr lang="en-US" i="1" smtClean="0"/>
              <a:t>again, past life experience to describe the importance of mobilizing this functionality, not as an example of this app deployed because its NEW!</a:t>
            </a:r>
            <a:r>
              <a:rPr lang="en-US" smtClean="0"/>
              <a:t>)</a:t>
            </a:r>
          </a:p>
          <a:p>
            <a:pPr lvl="2">
              <a:spcBef>
                <a:spcPct val="0"/>
              </a:spcBef>
            </a:pPr>
            <a:r>
              <a:rPr lang="en-US" smtClean="0"/>
              <a:t>SAP EMR - description of the app that sets up Gary’s wow EMR demo that will come later!</a:t>
            </a:r>
          </a:p>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C5671B-482C-470D-AD92-36070AAA090B}" type="slidenum">
              <a:rPr lang="de-DE">
                <a:latin typeface="Arial" charset="0"/>
              </a:rPr>
              <a:pPr fontAlgn="base">
                <a:spcBef>
                  <a:spcPct val="0"/>
                </a:spcBef>
                <a:spcAft>
                  <a:spcPct val="0"/>
                </a:spcAft>
              </a:pPr>
              <a:t>20</a:t>
            </a:fld>
            <a:endParaRPr lang="de-DE">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lvl="2">
              <a:spcBef>
                <a:spcPct val="0"/>
              </a:spcBef>
            </a:pPr>
            <a:r>
              <a:rPr lang="en-US" smtClean="0"/>
              <a:t>Human Resources apps – description of the app focused on the business benefits and target customer opportunity</a:t>
            </a:r>
          </a:p>
          <a:p>
            <a:pPr lvl="3">
              <a:spcBef>
                <a:spcPct val="0"/>
              </a:spcBef>
            </a:pPr>
            <a:r>
              <a:rPr lang="en-US" smtClean="0"/>
              <a:t>Huge opportunity to expand the footprint with existing customer accounts (we average 15 to 20% of the employee base as licensed SAP users, but these apps are applicable, affordable, and drive productivity for all employees)</a:t>
            </a:r>
          </a:p>
          <a:p>
            <a:pPr lvl="3">
              <a:spcBef>
                <a:spcPct val="0"/>
              </a:spcBef>
            </a:pPr>
            <a:r>
              <a:rPr lang="en-US" smtClean="0"/>
              <a:t>Use the example of booting a laptop, logging in, VPN’ing in, SSO, launching the browser, going to the portal, navigating to the approval screen, and then finally hitting approve vs. mobile ‘instant productivity’ experience</a:t>
            </a:r>
          </a:p>
          <a:p>
            <a:pPr lvl="3">
              <a:spcBef>
                <a:spcPct val="0"/>
              </a:spcBef>
            </a:pPr>
            <a:r>
              <a:rPr lang="en-US" smtClean="0"/>
              <a:t>We can also see ways were they can transform our business processes.  For example, SAP Manager Ins</a:t>
            </a:r>
          </a:p>
          <a:p>
            <a:pPr lvl="2">
              <a:spcBef>
                <a:spcPct val="0"/>
              </a:spcBef>
            </a:pPr>
            <a:r>
              <a:rPr lang="en-US" smtClean="0"/>
              <a:t>Procurement apps</a:t>
            </a:r>
          </a:p>
          <a:p>
            <a:pPr lvl="3">
              <a:spcBef>
                <a:spcPct val="0"/>
              </a:spcBef>
            </a:pPr>
            <a:r>
              <a:rPr lang="en-US" smtClean="0"/>
              <a:t>Use the RIM as a customer example for mobilizing SAP purchase order requisitions, not with this app as its NEW, and not quoting RIM as the customer</a:t>
            </a:r>
          </a:p>
          <a:p>
            <a:pPr lvl="3">
              <a:spcBef>
                <a:spcPct val="0"/>
              </a:spcBef>
            </a:pPr>
            <a:r>
              <a:rPr lang="en-US" smtClean="0"/>
              <a:t>They went from an average requisition approval time of 28 days to under 24 hours when ‘approvable’ on BlackBerry</a:t>
            </a:r>
          </a:p>
          <a:p>
            <a:pPr lvl="2">
              <a:spcBef>
                <a:spcPct val="0"/>
              </a:spcBef>
            </a:pPr>
            <a:r>
              <a:rPr lang="en-US" smtClean="0"/>
              <a:t>Finance apps</a:t>
            </a:r>
          </a:p>
          <a:p>
            <a:pPr lvl="3">
              <a:spcBef>
                <a:spcPct val="0"/>
              </a:spcBef>
            </a:pPr>
            <a:r>
              <a:rPr lang="en-US" smtClean="0"/>
              <a:t>Use Deloitte as a example of an organization that has spent multi-millions mobilizing SAP Time Sheet.</a:t>
            </a:r>
          </a:p>
          <a:p>
            <a:pPr lvl="2">
              <a:spcBef>
                <a:spcPct val="0"/>
              </a:spcBef>
            </a:pPr>
            <a:r>
              <a:rPr lang="en-US" smtClean="0"/>
              <a:t>Sales apps - description of each app focused on the business benefits and target customer opportunity</a:t>
            </a:r>
          </a:p>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08F976-92B6-4F06-BE05-FF2F2D1D4E40}" type="slidenum">
              <a:rPr lang="de-DE">
                <a:latin typeface="Arial" charset="0"/>
              </a:rPr>
              <a:pPr fontAlgn="base">
                <a:spcBef>
                  <a:spcPct val="0"/>
                </a:spcBef>
                <a:spcAft>
                  <a:spcPct val="0"/>
                </a:spcAft>
              </a:pPr>
              <a:t>21</a:t>
            </a:fld>
            <a:endParaRPr lang="de-DE">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lvl="2">
              <a:spcBef>
                <a:spcPct val="0"/>
              </a:spcBef>
            </a:pPr>
            <a:r>
              <a:rPr lang="en-US" smtClean="0"/>
              <a:t>BusinessObjects Mobile – description of the app focused on the business benefits and target customer opportunity</a:t>
            </a:r>
          </a:p>
          <a:p>
            <a:pPr lvl="2">
              <a:spcBef>
                <a:spcPct val="0"/>
              </a:spcBef>
            </a:pPr>
            <a:r>
              <a:rPr lang="en-US" smtClean="0"/>
              <a:t>BusinessObjects Explorer Mobile – description of the app focused on the business benefits and target customer opportunity</a:t>
            </a:r>
          </a:p>
          <a:p>
            <a:pPr lvl="2">
              <a:spcBef>
                <a:spcPct val="0"/>
              </a:spcBef>
            </a:pPr>
            <a:r>
              <a:rPr lang="en-US" smtClean="0"/>
              <a:t>BusinessObjects Strategy Management – description of the app focused on the business benefits and target customer opportunity</a:t>
            </a:r>
          </a:p>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346E9F-5E40-41C9-95C8-48B468A741CC}" type="slidenum">
              <a:rPr lang="de-DE">
                <a:latin typeface="Arial" charset="0"/>
              </a:rPr>
              <a:pPr fontAlgn="base">
                <a:spcBef>
                  <a:spcPct val="0"/>
                </a:spcBef>
                <a:spcAft>
                  <a:spcPct val="0"/>
                </a:spcAft>
              </a:pPr>
              <a:t>22</a:t>
            </a:fld>
            <a:endParaRPr lang="de-DE">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lvl="2">
              <a:spcBef>
                <a:spcPct val="0"/>
              </a:spcBef>
            </a:pPr>
            <a:r>
              <a:rPr lang="en-US" smtClean="0"/>
              <a:t>Citizen Connect – description of the app focused on the business benefits and target customer opportunity</a:t>
            </a:r>
          </a:p>
          <a:p>
            <a:pPr lvl="2">
              <a:spcBef>
                <a:spcPct val="0"/>
              </a:spcBef>
            </a:pPr>
            <a:r>
              <a:rPr lang="en-US" smtClean="0"/>
              <a:t>mBanking – description of the app focused on the business benefits and target customer opportunity</a:t>
            </a:r>
          </a:p>
          <a:p>
            <a:pPr lvl="2">
              <a:spcBef>
                <a:spcPct val="0"/>
              </a:spcBef>
            </a:pPr>
            <a:r>
              <a:rPr lang="en-US" smtClean="0"/>
              <a:t>Call to Action for all AEs that have customers that need to reach their customers.  Use The Home Depot example of percentage of online customer that make purchases vs. percentage of mobile shoppers, and the average time to purchase of each.</a:t>
            </a:r>
          </a:p>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C126EF-C526-4419-B2E0-E6BC0156F066}" type="slidenum">
              <a:rPr lang="de-DE">
                <a:latin typeface="Arial" charset="0"/>
              </a:rPr>
              <a:pPr fontAlgn="base">
                <a:spcBef>
                  <a:spcPct val="0"/>
                </a:spcBef>
                <a:spcAft>
                  <a:spcPct val="0"/>
                </a:spcAft>
              </a:pPr>
              <a:t>23</a:t>
            </a:fld>
            <a:endParaRPr lang="de-DE">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indent="0" defTabSz="1017716">
              <a:buClrTx/>
              <a:buSzTx/>
              <a:buNone/>
              <a:defRPr/>
            </a:pPr>
            <a:r>
              <a:rPr lang="en-US" sz="1200" dirty="0" smtClean="0">
                <a:solidFill>
                  <a:srgbClr val="E35500">
                    <a:lumMod val="75000"/>
                  </a:srgbClr>
                </a:solidFill>
                <a:cs typeface="Arial" charset="0"/>
              </a:rPr>
              <a:t>Click through quickly</a:t>
            </a:r>
          </a:p>
        </p:txBody>
      </p:sp>
      <p:sp>
        <p:nvSpPr>
          <p:cNvPr id="4" name="Slide Number Placeholder 3"/>
          <p:cNvSpPr>
            <a:spLocks noGrp="1"/>
          </p:cNvSpPr>
          <p:nvPr>
            <p:ph type="sldNum" sz="quarter" idx="10"/>
          </p:nvPr>
        </p:nvSpPr>
        <p:spPr/>
        <p:txBody>
          <a:bodyPr/>
          <a:lstStyle/>
          <a:p>
            <a:fld id="{42388F2B-1CA0-4688-BC8F-03CEAE08FF3D}" type="slidenum">
              <a:rPr lang="en-US" smtClean="0">
                <a:solidFill>
                  <a:srgbClr val="000000"/>
                </a:solidFill>
              </a:rPr>
              <a:pPr/>
              <a:t>24</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sldNum" sz="quarter" idx="5"/>
          </p:nvPr>
        </p:nvSpPr>
        <p:spPr bwMode="auto">
          <a:xfrm>
            <a:off x="4021448" y="9721107"/>
            <a:ext cx="3079385" cy="511732"/>
          </a:xfrm>
          <a:ln>
            <a:miter lim="800000"/>
            <a:headEnd/>
            <a:tailEnd/>
          </a:ln>
        </p:spPr>
        <p:txBody>
          <a:bodyPr wrap="square" numCol="1" anchorCtr="0" compatLnSpc="1">
            <a:prstTxWarp prst="textNoShape">
              <a:avLst/>
            </a:prstTxWarp>
          </a:bodyPr>
          <a:lstStyle/>
          <a:p>
            <a:pPr fontAlgn="base">
              <a:lnSpc>
                <a:spcPct val="110000"/>
              </a:lnSpc>
              <a:spcBef>
                <a:spcPct val="75000"/>
              </a:spcBef>
              <a:spcAft>
                <a:spcPct val="0"/>
              </a:spcAft>
              <a:buClr>
                <a:srgbClr val="4F81BD"/>
              </a:buClr>
              <a:buSzPct val="80000"/>
              <a:buFont typeface="Wingdings" pitchFamily="2" charset="2"/>
              <a:buChar char="n"/>
            </a:pPr>
            <a:fld id="{10416FC3-FAA4-47CA-91DE-6AEBB780BA66}" type="slidenum">
              <a:rPr lang="en-CA" smtClean="0">
                <a:solidFill>
                  <a:srgbClr val="FFFFFF"/>
                </a:solidFill>
                <a:latin typeface="Arial" pitchFamily="34" charset="0"/>
                <a:cs typeface="Arial" pitchFamily="34" charset="0"/>
              </a:rPr>
              <a:pPr fontAlgn="base">
                <a:lnSpc>
                  <a:spcPct val="110000"/>
                </a:lnSpc>
                <a:spcBef>
                  <a:spcPct val="75000"/>
                </a:spcBef>
                <a:spcAft>
                  <a:spcPct val="0"/>
                </a:spcAft>
                <a:buClr>
                  <a:srgbClr val="4F81BD"/>
                </a:buClr>
                <a:buSzPct val="80000"/>
                <a:buFont typeface="Wingdings" pitchFamily="2" charset="2"/>
                <a:buChar char="n"/>
              </a:pPr>
              <a:t>27</a:t>
            </a:fld>
            <a:endParaRPr lang="en-CA" smtClean="0">
              <a:solidFill>
                <a:srgbClr val="FFFFFF"/>
              </a:solidFill>
              <a:latin typeface="Arial" pitchFamily="34" charset="0"/>
              <a:cs typeface="Arial" pitchFamily="34" charset="0"/>
            </a:endParaRPr>
          </a:p>
        </p:txBody>
      </p:sp>
      <p:sp>
        <p:nvSpPr>
          <p:cNvPr id="72707" name="Text Box 1"/>
          <p:cNvSpPr txBox="1">
            <a:spLocks noChangeArrowheads="1"/>
          </p:cNvSpPr>
          <p:nvPr/>
        </p:nvSpPr>
        <p:spPr bwMode="auto">
          <a:xfrm>
            <a:off x="4118451" y="9895238"/>
            <a:ext cx="3138570" cy="508177"/>
          </a:xfrm>
          <a:prstGeom prst="rect">
            <a:avLst/>
          </a:prstGeom>
          <a:noFill/>
          <a:ln w="9525">
            <a:noFill/>
            <a:round/>
            <a:headEnd/>
            <a:tailEnd/>
          </a:ln>
        </p:spPr>
        <p:txBody>
          <a:bodyPr lIns="102718" tIns="51158" rIns="102718" bIns="51158" anchor="b"/>
          <a:lstStyle/>
          <a:p>
            <a:pPr algn="r" defTabSz="497673">
              <a:lnSpc>
                <a:spcPct val="110000"/>
              </a:lnSpc>
              <a:spcBef>
                <a:spcPct val="75000"/>
              </a:spcBef>
              <a:buClr>
                <a:srgbClr val="000000"/>
              </a:buClr>
              <a:buSzPct val="100000"/>
              <a:tabLst>
                <a:tab pos="0" algn="l"/>
                <a:tab pos="495890" algn="l"/>
                <a:tab pos="995346" algn="l"/>
                <a:tab pos="1493018" algn="l"/>
                <a:tab pos="1992474" algn="l"/>
                <a:tab pos="2491931" algn="l"/>
                <a:tab pos="2989602" algn="l"/>
                <a:tab pos="3489059" algn="l"/>
                <a:tab pos="3986731" algn="l"/>
                <a:tab pos="4486188" algn="l"/>
                <a:tab pos="4985644" algn="l"/>
                <a:tab pos="5483317" algn="l"/>
                <a:tab pos="5982773" algn="l"/>
                <a:tab pos="6482229" algn="l"/>
                <a:tab pos="6979902" algn="l"/>
                <a:tab pos="7479359" algn="l"/>
                <a:tab pos="7977031" algn="l"/>
                <a:tab pos="8476487" algn="l"/>
                <a:tab pos="8975943" algn="l"/>
                <a:tab pos="9473616" algn="l"/>
                <a:tab pos="9973072" algn="l"/>
              </a:tabLst>
            </a:pPr>
            <a:fld id="{A831FCB1-06A7-4CC2-8682-309A3F96FD25}" type="slidenum">
              <a:rPr lang="en-US" sz="1300">
                <a:solidFill>
                  <a:srgbClr val="000000"/>
                </a:solidFill>
                <a:latin typeface="Times New Roman" pitchFamily="18" charset="0"/>
              </a:rPr>
              <a:pPr algn="r" defTabSz="497673">
                <a:lnSpc>
                  <a:spcPct val="110000"/>
                </a:lnSpc>
                <a:spcBef>
                  <a:spcPct val="75000"/>
                </a:spcBef>
                <a:buClr>
                  <a:srgbClr val="000000"/>
                </a:buClr>
                <a:buSzPct val="100000"/>
                <a:tabLst>
                  <a:tab pos="0" algn="l"/>
                  <a:tab pos="495890" algn="l"/>
                  <a:tab pos="995346" algn="l"/>
                  <a:tab pos="1493018" algn="l"/>
                  <a:tab pos="1992474" algn="l"/>
                  <a:tab pos="2491931" algn="l"/>
                  <a:tab pos="2989602" algn="l"/>
                  <a:tab pos="3489059" algn="l"/>
                  <a:tab pos="3986731" algn="l"/>
                  <a:tab pos="4486188" algn="l"/>
                  <a:tab pos="4985644" algn="l"/>
                  <a:tab pos="5483317" algn="l"/>
                  <a:tab pos="5982773" algn="l"/>
                  <a:tab pos="6482229" algn="l"/>
                  <a:tab pos="6979902" algn="l"/>
                  <a:tab pos="7479359" algn="l"/>
                  <a:tab pos="7977031" algn="l"/>
                  <a:tab pos="8476487" algn="l"/>
                  <a:tab pos="8975943" algn="l"/>
                  <a:tab pos="9473616" algn="l"/>
                  <a:tab pos="9973072" algn="l"/>
                </a:tabLst>
              </a:pPr>
              <a:t>27</a:t>
            </a:fld>
            <a:endParaRPr lang="en-US" sz="1300" dirty="0">
              <a:solidFill>
                <a:srgbClr val="000000"/>
              </a:solidFill>
              <a:latin typeface="Times New Roman" pitchFamily="18" charset="0"/>
            </a:endParaRPr>
          </a:p>
        </p:txBody>
      </p:sp>
      <p:sp>
        <p:nvSpPr>
          <p:cNvPr id="72708" name="Text Box 2"/>
          <p:cNvSpPr txBox="1">
            <a:spLocks noChangeArrowheads="1"/>
          </p:cNvSpPr>
          <p:nvPr/>
        </p:nvSpPr>
        <p:spPr bwMode="auto">
          <a:xfrm>
            <a:off x="1229782" y="780036"/>
            <a:ext cx="4815544" cy="3907276"/>
          </a:xfrm>
          <a:prstGeom prst="rect">
            <a:avLst/>
          </a:prstGeom>
          <a:solidFill>
            <a:srgbClr val="FFFFFF"/>
          </a:solidFill>
          <a:ln w="9360">
            <a:solidFill>
              <a:srgbClr val="000000"/>
            </a:solidFill>
            <a:miter lim="800000"/>
            <a:headEnd/>
            <a:tailEnd/>
          </a:ln>
        </p:spPr>
        <p:txBody>
          <a:bodyPr wrap="none" lIns="101517" tIns="50761" rIns="101517" bIns="50761" anchor="ctr"/>
          <a:lstStyle/>
          <a:p>
            <a:pPr algn="ctr" defTabSz="497673">
              <a:lnSpc>
                <a:spcPct val="110000"/>
              </a:lnSpc>
              <a:spcBef>
                <a:spcPct val="75000"/>
              </a:spcBef>
              <a:buClr>
                <a:srgbClr val="000000"/>
              </a:buClr>
              <a:buSzPct val="100000"/>
            </a:pPr>
            <a:endParaRPr lang="en-US" dirty="0">
              <a:solidFill>
                <a:srgbClr val="FFFFFF"/>
              </a:solidFill>
              <a:latin typeface="Calibri" pitchFamily="34" charset="0"/>
            </a:endParaRPr>
          </a:p>
        </p:txBody>
      </p:sp>
      <p:sp>
        <p:nvSpPr>
          <p:cNvPr id="72709" name="Notes Placeholder 5"/>
          <p:cNvSpPr>
            <a:spLocks noGrp="1"/>
          </p:cNvSpPr>
          <p:nvPr>
            <p:ph type="body" sz="quarter" idx="10"/>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28</a:t>
            </a:fld>
            <a:endParaRP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In a recent Oxford Economics survey, </a:t>
            </a:r>
            <a:r>
              <a:rPr lang="de-DE" sz="1300" dirty="0" smtClean="0"/>
              <a:t>respondents </a:t>
            </a:r>
            <a:r>
              <a:rPr lang="en-US" sz="1300" dirty="0" smtClean="0"/>
              <a:t>were asked to identify four digital megatrends that they believe will have the greatest positive impact on the </a:t>
            </a:r>
            <a:r>
              <a:rPr lang="de-DE" sz="1300" dirty="0" smtClean="0"/>
              <a:t>business landscape. </a:t>
            </a:r>
          </a:p>
          <a:p>
            <a:r>
              <a:rPr lang="de-DE" sz="1300" dirty="0" smtClean="0"/>
              <a:t>Mobile technology </a:t>
            </a:r>
            <a:r>
              <a:rPr lang="en-US" sz="1300" dirty="0" smtClean="0"/>
              <a:t>topped the list, as shown. </a:t>
            </a:r>
            <a:r>
              <a:rPr lang="de-DE" sz="1300" dirty="0" smtClean="0"/>
              <a:t>Respondents </a:t>
            </a:r>
            <a:r>
              <a:rPr lang="en-US" sz="1300" dirty="0" smtClean="0"/>
              <a:t>across all sectors, in firms of all sizes, and in both the developed and emerging worlds consistently rated mobility as a game changer.</a:t>
            </a:r>
          </a:p>
          <a:p>
            <a:r>
              <a:rPr lang="en-US" sz="1300" dirty="0" smtClean="0"/>
              <a:t>In fact, more than 50% of respondents within each sector indicated that their firms will </a:t>
            </a:r>
            <a:r>
              <a:rPr lang="de-DE" sz="1300" dirty="0" smtClean="0"/>
              <a:t>invest heavily in mobile technologies </a:t>
            </a:r>
            <a:r>
              <a:rPr lang="en-US" sz="1300" dirty="0" smtClean="0"/>
              <a:t>over the next five years</a:t>
            </a:r>
            <a:endParaRPr lang="en-US" sz="11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pPr eaLnBrk="1" hangingPunct="1"/>
            <a:r>
              <a:rPr lang="en-US" dirty="0" smtClean="0">
                <a:latin typeface="Arial" charset="0"/>
              </a:rPr>
              <a:t>Sybase </a:t>
            </a:r>
            <a:r>
              <a:rPr lang="en-US" baseline="0" dirty="0" smtClean="0">
                <a:latin typeface="Arial" charset="0"/>
              </a:rPr>
              <a:t> is recognized by all top analysts as having the best mobile platform in the industry.</a:t>
            </a:r>
          </a:p>
          <a:p>
            <a:pPr eaLnBrk="1" hangingPunct="1"/>
            <a:endParaRPr lang="en-US" dirty="0" smtClean="0">
              <a:latin typeface="Arial" charset="0"/>
            </a:endParaRPr>
          </a:p>
          <a:p>
            <a:pPr eaLnBrk="1" hangingPunct="1"/>
            <a:r>
              <a:rPr lang="en-US" dirty="0" smtClean="0">
                <a:latin typeface="Arial" charset="0"/>
              </a:rPr>
              <a:t>SAP</a:t>
            </a:r>
            <a:r>
              <a:rPr lang="en-US" baseline="0" dirty="0" smtClean="0">
                <a:latin typeface="Arial" charset="0"/>
              </a:rPr>
              <a:t> and Sybase have been co-innovating on the mobility platform and applications for over 2 years before the recent acquisition.  This co-innovation has resulted in the most comprehensive platform for B2E and B2C mobile applications, that is tightly integrated with SAP Business Suite and with ever expanding mobile application portfolio of the applications from SAP and our ecosystem that makes it easy for you to mobilize all your business processes. </a:t>
            </a:r>
          </a:p>
          <a:p>
            <a:pPr eaLnBrk="1" hangingPunct="1"/>
            <a:endParaRPr lang="en-US" baseline="0" dirty="0" smtClean="0">
              <a:latin typeface="Arial" charset="0"/>
            </a:endParaRPr>
          </a:p>
          <a:p>
            <a:pPr eaLnBrk="1" hangingPunct="1"/>
            <a:r>
              <a:rPr lang="en-US" baseline="0" dirty="0" smtClean="0">
                <a:latin typeface="Arial" charset="0"/>
              </a:rPr>
              <a:t>We believe our mobility solution is the best and shortest route for you to further realize the value of your SAP investment and take advantage of the opportunity offered by mobility trends and get in front of your competition by using mobility to speed up your business, improve the day to day business outcomes, and get closer to your customers. </a:t>
            </a:r>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30</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31</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z="1300" dirty="0" smtClean="0"/>
              <a:t>Mobile applications </a:t>
            </a:r>
            <a:r>
              <a:rPr lang="en-US" sz="1300" dirty="0" smtClean="0"/>
              <a:t>can speed processes and support rapid decision making, and both aspects translate </a:t>
            </a:r>
            <a:r>
              <a:rPr lang="de-DE" sz="1300" dirty="0" smtClean="0"/>
              <a:t>into increased productivity.</a:t>
            </a:r>
          </a:p>
          <a:p>
            <a:r>
              <a:rPr lang="de-DE" sz="1300" dirty="0" smtClean="0"/>
              <a:t>Dynamic </a:t>
            </a:r>
            <a:r>
              <a:rPr lang="en-US" sz="1300" dirty="0" smtClean="0"/>
              <a:t>reports let consultants make quick decisions online and communicate them to clients in the moment. Since the workforce</a:t>
            </a:r>
          </a:p>
          <a:p>
            <a:r>
              <a:rPr lang="de-DE" sz="1300" dirty="0" smtClean="0"/>
              <a:t>is geographically dispersed, information </a:t>
            </a:r>
            <a:r>
              <a:rPr lang="en-US" sz="1300" dirty="0" smtClean="0"/>
              <a:t>needs to flow when and where consultants need it. As evidence, IDG </a:t>
            </a:r>
            <a:r>
              <a:rPr lang="de-DE" sz="1300" dirty="0" smtClean="0"/>
              <a:t>Research</a:t>
            </a:r>
          </a:p>
          <a:p>
            <a:r>
              <a:rPr lang="en-US" sz="1300" dirty="0" smtClean="0"/>
              <a:t>reports that 74% of companies are deploying mobility to provide employees with real-time access to critical business information and to increase</a:t>
            </a:r>
          </a:p>
          <a:p>
            <a:r>
              <a:rPr lang="de-DE" sz="1300" dirty="0" smtClean="0"/>
              <a:t>productivity</a:t>
            </a:r>
            <a:endParaRPr lang="en-US" sz="11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31888" y="685800"/>
            <a:ext cx="4838700" cy="3629025"/>
          </a:xfrm>
          <a:ln/>
        </p:spPr>
      </p:sp>
      <p:sp>
        <p:nvSpPr>
          <p:cNvPr id="37891" name="Notes Placeholder 2"/>
          <p:cNvSpPr>
            <a:spLocks noGrp="1"/>
          </p:cNvSpPr>
          <p:nvPr>
            <p:ph type="body" idx="1"/>
          </p:nvPr>
        </p:nvSpPr>
        <p:spPr>
          <a:noFill/>
          <a:ln/>
        </p:spPr>
        <p:txBody>
          <a:bodyPr/>
          <a:lstStyle/>
          <a:p>
            <a:r>
              <a:rPr lang="en-US" dirty="0" smtClean="0">
                <a:latin typeface="Arial" pitchFamily="34" charset="0"/>
              </a:rPr>
              <a:t>This pyramid diagram showcasesall of the stakeholders in</a:t>
            </a:r>
            <a:r>
              <a:rPr lang="en-US" baseline="0" dirty="0" smtClean="0">
                <a:latin typeface="Arial" pitchFamily="34" charset="0"/>
              </a:rPr>
              <a:t> an enterprise, what business processes they perform, and how these processes are escalated.</a:t>
            </a:r>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Mobility is being adopted across the entire enterprise – from task &amp; business users to execs and line of business managers. Although their mobility needs may differ, a single platform can be used to address both application creation and device management and security needs, which helps to reduce both complexity and cost. </a:t>
            </a:r>
          </a:p>
          <a:p>
            <a:endParaRPr lang="en-US" dirty="0" smtClean="0">
              <a:latin typeface="Arial" pitchFamily="34" charset="0"/>
            </a:endParaRPr>
          </a:p>
          <a:p>
            <a:r>
              <a:rPr lang="en-US" dirty="0" smtClean="0">
                <a:latin typeface="Arial" pitchFamily="34" charset="0"/>
              </a:rPr>
              <a:t>A mobile</a:t>
            </a:r>
            <a:r>
              <a:rPr lang="en-US" baseline="0" dirty="0" smtClean="0">
                <a:latin typeface="Arial" pitchFamily="34" charset="0"/>
              </a:rPr>
              <a:t> enterprise application platform is the type of single platform that can address the needs of each stakeholder within the enterprise. I will explain the components of a mobile enterprise application platform in the next few 2 slides and how the Sybase Unwired Platform is the </a:t>
            </a:r>
            <a:r>
              <a:rPr lang="en-US" dirty="0" smtClean="0">
                <a:latin typeface="Arial" charset="0"/>
              </a:rPr>
              <a:t>industry’s most scalable, secure, and reliable solution for mobilizing enterprise applications to heterogeneous mobile devices</a:t>
            </a:r>
            <a:endParaRPr lang="en-US" dirty="0" smtClean="0">
              <a:latin typeface="Arial" pitchFamily="34" charset="0"/>
            </a:endParaRPr>
          </a:p>
          <a:p>
            <a:endParaRPr lang="en-US" dirty="0" smtClean="0"/>
          </a:p>
          <a:p>
            <a:r>
              <a:rPr lang="en-US" dirty="0" smtClean="0"/>
              <a:t>What resonates with this chart (which was used in the March launch of our relationship with SAP),</a:t>
            </a:r>
            <a:r>
              <a:rPr lang="en-US" baseline="0" dirty="0" smtClean="0"/>
              <a:t> is that we’re not talking about a certain type of application or device, or role within the enterprise, we’re talking about the mobility means within the enterprise, which should be dealt with from a cross-functional infrastructure perspective.</a:t>
            </a:r>
            <a:endParaRPr lang="en-US" dirty="0" smtClean="0"/>
          </a:p>
          <a:p>
            <a:endParaRPr lang="en-US" dirty="0" smtClean="0"/>
          </a:p>
          <a:p>
            <a:r>
              <a:rPr lang="en-US" baseline="0" dirty="0" smtClean="0"/>
              <a:t>The bottom layer is where Sybase has been historically strong, our acquisition by SAP has put us in the ideal position to expand up.</a:t>
            </a:r>
          </a:p>
          <a:p>
            <a:endParaRPr lang="en-US" baseline="0" dirty="0" smtClean="0"/>
          </a:p>
          <a:p>
            <a:r>
              <a:rPr lang="en-US" baseline="0" dirty="0" smtClean="0"/>
              <a:t>An example of our ability to </a:t>
            </a:r>
            <a:r>
              <a:rPr lang="en-US" baseline="0" dirty="0" err="1" smtClean="0"/>
              <a:t>delvier</a:t>
            </a:r>
            <a:r>
              <a:rPr lang="en-US" baseline="0" dirty="0" smtClean="0"/>
              <a:t> a solution at the LOB layer would be a  southern California entertainment company does 1M approvals per year using mobile devices, which not only saves significant time, but has saved then millions in air far reduction. We can do a pilot like this w/in two weeks.</a:t>
            </a:r>
          </a:p>
          <a:p>
            <a:endParaRPr lang="en-US" dirty="0" smtClean="0"/>
          </a:p>
          <a:p>
            <a:endParaRPr lang="en-US" dirty="0" smtClean="0">
              <a:latin typeface="Arial" pitchFamily="34" charset="0"/>
            </a:endParaRPr>
          </a:p>
        </p:txBody>
      </p:sp>
      <p:sp>
        <p:nvSpPr>
          <p:cNvPr id="37892" name="Slide Number Placeholder 3"/>
          <p:cNvSpPr>
            <a:spLocks noGrp="1"/>
          </p:cNvSpPr>
          <p:nvPr>
            <p:ph type="sldNum" sz="quarter" idx="5"/>
          </p:nvPr>
        </p:nvSpPr>
        <p:spPr>
          <a:xfrm>
            <a:off x="4023454" y="9721314"/>
            <a:ext cx="3077418" cy="511557"/>
          </a:xfrm>
          <a:prstGeom prst="rect">
            <a:avLst/>
          </a:prstGeom>
          <a:noFill/>
        </p:spPr>
        <p:txBody>
          <a:bodyPr lIns="98350" tIns="49174" rIns="98350" bIns="49174"/>
          <a:lstStyle/>
          <a:p>
            <a:fld id="{DB66B5E1-ABC0-407D-B387-81D028DE8341}" type="slidenum">
              <a:rPr lang="en-US" smtClean="0">
                <a:solidFill>
                  <a:srgbClr val="000000"/>
                </a:solidFill>
                <a:latin typeface="Calibri" pitchFamily="34" charset="0"/>
              </a:rPr>
              <a:pPr/>
              <a:t>8</a:t>
            </a:fld>
            <a:endParaRPr 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b="1" dirty="0" smtClean="0"/>
          </a:p>
          <a:p>
            <a:r>
              <a:rPr lang="en-GB" b="1" dirty="0" smtClean="0"/>
              <a:t>Security Risks</a:t>
            </a:r>
          </a:p>
          <a:p>
            <a:r>
              <a:rPr lang="en-GB" b="1" dirty="0" smtClean="0"/>
              <a:t>Security best Practices:</a:t>
            </a:r>
          </a:p>
          <a:p>
            <a:pPr defTabSz="948360">
              <a:defRPr/>
            </a:pPr>
            <a:r>
              <a:rPr lang="en-GB" b="1" dirty="0" smtClean="0"/>
              <a:t>Lost or stolen devices - </a:t>
            </a:r>
            <a:r>
              <a:rPr lang="en-GB" b="1" dirty="0" smtClean="0">
                <a:solidFill>
                  <a:srgbClr val="FFC000"/>
                </a:solidFill>
              </a:rPr>
              <a:t>33% report using data encryption on mobile devices</a:t>
            </a:r>
            <a:endParaRPr lang="en-GB" dirty="0" smtClean="0">
              <a:solidFill>
                <a:srgbClr val="FFC000"/>
              </a:solidFill>
            </a:endParaRPr>
          </a:p>
          <a:p>
            <a:r>
              <a:rPr lang="en-GB" dirty="0" smtClean="0"/>
              <a:t>User authentication at the device level</a:t>
            </a:r>
          </a:p>
          <a:p>
            <a:r>
              <a:rPr lang="en-GB" dirty="0" smtClean="0"/>
              <a:t>Remote lock and wipe</a:t>
            </a:r>
          </a:p>
          <a:p>
            <a:r>
              <a:rPr lang="en-GB" dirty="0" smtClean="0"/>
              <a:t>Data encryption</a:t>
            </a:r>
          </a:p>
          <a:p>
            <a:r>
              <a:rPr lang="en-GB" dirty="0" smtClean="0"/>
              <a:t>Data fading</a:t>
            </a:r>
          </a:p>
          <a:p>
            <a:endParaRPr lang="en-GB" b="1" dirty="0" smtClean="0"/>
          </a:p>
          <a:p>
            <a:pPr defTabSz="948360">
              <a:defRPr/>
            </a:pPr>
            <a:r>
              <a:rPr lang="en-GB" b="1" dirty="0" smtClean="0"/>
              <a:t>Combined personal and business use of devices - </a:t>
            </a:r>
            <a:r>
              <a:rPr lang="en-GB" b="1" dirty="0" smtClean="0">
                <a:solidFill>
                  <a:srgbClr val="FFC000"/>
                </a:solidFill>
              </a:rPr>
              <a:t>61% report that business use of smart phones is their top security concern</a:t>
            </a:r>
            <a:endParaRPr lang="en-GB" dirty="0" smtClean="0">
              <a:solidFill>
                <a:srgbClr val="FFC000"/>
              </a:solidFill>
            </a:endParaRPr>
          </a:p>
          <a:p>
            <a:r>
              <a:rPr lang="en-GB" dirty="0" smtClean="0"/>
              <a:t>Segregating business functions on the mobile device</a:t>
            </a:r>
          </a:p>
          <a:p>
            <a:r>
              <a:rPr lang="en-GB" dirty="0" smtClean="0"/>
              <a:t>Remote data wipe</a:t>
            </a:r>
          </a:p>
          <a:p>
            <a:r>
              <a:rPr lang="en-GB" dirty="0" smtClean="0"/>
              <a:t>Data fading</a:t>
            </a:r>
          </a:p>
          <a:p>
            <a:endParaRPr lang="en-GB" b="1" dirty="0" smtClean="0"/>
          </a:p>
          <a:p>
            <a:pPr defTabSz="948360">
              <a:defRPr/>
            </a:pPr>
            <a:r>
              <a:rPr lang="en-GB" b="1" dirty="0" smtClean="0">
                <a:solidFill>
                  <a:srgbClr val="FFC000"/>
                </a:solidFill>
              </a:rPr>
              <a:t>Unauthorized data access - 54% report at least one security breach in the last year</a:t>
            </a:r>
            <a:endParaRPr lang="en-GB" dirty="0" smtClean="0">
              <a:solidFill>
                <a:srgbClr val="FFC000"/>
              </a:solidFill>
            </a:endParaRPr>
          </a:p>
          <a:p>
            <a:r>
              <a:rPr lang="en-GB" dirty="0" smtClean="0"/>
              <a:t>Remote provisioning and configuration updates </a:t>
            </a:r>
          </a:p>
          <a:p>
            <a:r>
              <a:rPr lang="en-GB" dirty="0" smtClean="0"/>
              <a:t>Event and activity monitoring and logging</a:t>
            </a:r>
          </a:p>
          <a:p>
            <a:r>
              <a:rPr lang="en-GB" dirty="0" smtClean="0"/>
              <a:t>Enforcing security policies</a:t>
            </a:r>
          </a:p>
          <a:p>
            <a:endParaRPr lang="en-GB" b="1" dirty="0" smtClean="0"/>
          </a:p>
          <a:p>
            <a:pPr defTabSz="948360">
              <a:defRPr/>
            </a:pPr>
            <a:r>
              <a:rPr lang="en-GB" b="1" dirty="0" smtClean="0"/>
              <a:t>Gaps in device management &amp; policy enforcement – </a:t>
            </a:r>
            <a:r>
              <a:rPr lang="en-GB" b="1" dirty="0" smtClean="0">
                <a:solidFill>
                  <a:srgbClr val="FFC000"/>
                </a:solidFill>
              </a:rPr>
              <a:t>33% report requiring advanced authentication for corporate network access</a:t>
            </a:r>
            <a:endParaRPr lang="en-GB" dirty="0" smtClean="0">
              <a:solidFill>
                <a:srgbClr val="FFC000"/>
              </a:solidFill>
            </a:endParaRPr>
          </a:p>
          <a:p>
            <a:pPr defTabSz="948360">
              <a:defRPr/>
            </a:pPr>
            <a:r>
              <a:rPr lang="en-GB" dirty="0" smtClean="0"/>
              <a:t>Single security platform to deal with all devices (including outside the reach of IT) and for the expanding range of mobile applications</a:t>
            </a:r>
          </a:p>
          <a:p>
            <a:endParaRPr lang="en-GB" b="1"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a:ln/>
        </p:spPr>
      </p:sp>
      <p:sp>
        <p:nvSpPr>
          <p:cNvPr id="27651" name="Rectangle 3"/>
          <p:cNvSpPr>
            <a:spLocks noGrp="1"/>
          </p:cNvSpPr>
          <p:nvPr>
            <p:ph type="body" idx="1"/>
          </p:nvPr>
        </p:nvSpPr>
        <p:spPr>
          <a:noFill/>
          <a:ln/>
        </p:spPr>
        <p:txBody>
          <a:bodyPr>
            <a:normAutofit fontScale="92500"/>
          </a:bodyPr>
          <a:lstStyle/>
          <a:p>
            <a:pPr eaLnBrk="1" hangingPunct="1">
              <a:lnSpc>
                <a:spcPct val="80000"/>
              </a:lnSpc>
            </a:pPr>
            <a:r>
              <a:rPr lang="en-US" sz="1100" b="1" dirty="0" smtClean="0"/>
              <a:t>Key points:</a:t>
            </a:r>
          </a:p>
          <a:p>
            <a:pPr eaLnBrk="1" hangingPunct="1">
              <a:lnSpc>
                <a:spcPct val="80000"/>
              </a:lnSpc>
              <a:buFontTx/>
              <a:buChar char="-"/>
            </a:pPr>
            <a:r>
              <a:rPr lang="en-US" sz="1100" dirty="0" smtClean="0"/>
              <a:t>Sybase has a long history in the mobility space </a:t>
            </a:r>
          </a:p>
          <a:p>
            <a:pPr eaLnBrk="1" hangingPunct="1">
              <a:lnSpc>
                <a:spcPct val="80000"/>
              </a:lnSpc>
              <a:buFontTx/>
              <a:buChar char="-"/>
            </a:pPr>
            <a:r>
              <a:rPr lang="en-US" sz="1100" dirty="0" smtClean="0"/>
              <a:t>Sybase mobility products are based on proven, industry-leading technology</a:t>
            </a:r>
          </a:p>
          <a:p>
            <a:pPr eaLnBrk="1" hangingPunct="1">
              <a:lnSpc>
                <a:spcPct val="80000"/>
              </a:lnSpc>
              <a:buFontTx/>
              <a:buChar char="-"/>
            </a:pPr>
            <a:r>
              <a:rPr lang="en-US" sz="1100" dirty="0" smtClean="0"/>
              <a:t>Mobility products are a substantial and growing part of Sybase’s business</a:t>
            </a:r>
          </a:p>
          <a:p>
            <a:pPr eaLnBrk="1" hangingPunct="1">
              <a:lnSpc>
                <a:spcPct val="80000"/>
              </a:lnSpc>
            </a:pPr>
            <a:endParaRPr lang="en-US" sz="1100" b="1" dirty="0" smtClean="0"/>
          </a:p>
          <a:p>
            <a:pPr eaLnBrk="1" hangingPunct="1">
              <a:lnSpc>
                <a:spcPct val="80000"/>
              </a:lnSpc>
            </a:pPr>
            <a:endParaRPr lang="en-US" sz="1100" b="1" dirty="0" smtClean="0"/>
          </a:p>
          <a:p>
            <a:pPr eaLnBrk="1" hangingPunct="1">
              <a:lnSpc>
                <a:spcPct val="80000"/>
              </a:lnSpc>
            </a:pPr>
            <a:r>
              <a:rPr lang="en-US" sz="1100" b="1" dirty="0" smtClean="0"/>
              <a:t>Milestones: </a:t>
            </a:r>
          </a:p>
          <a:p>
            <a:pPr eaLnBrk="1" hangingPunct="1">
              <a:lnSpc>
                <a:spcPct val="80000"/>
              </a:lnSpc>
            </a:pPr>
            <a:r>
              <a:rPr lang="en-US" sz="1100" dirty="0" smtClean="0"/>
              <a:t>-</a:t>
            </a:r>
            <a:r>
              <a:rPr lang="en-US" sz="1100" dirty="0" err="1" smtClean="0"/>
              <a:t>iAnywhere</a:t>
            </a:r>
            <a:r>
              <a:rPr lang="en-US" sz="1100" dirty="0" smtClean="0"/>
              <a:t> is known as a pioneer in the mobile market, introducing  the industry’s first mobile database for laptops in 1992, and the first mobile enterprise synchronization in 1995 (SQL Anywhere Studio (ASA and SQL Remote)</a:t>
            </a:r>
          </a:p>
          <a:p>
            <a:pPr eaLnBrk="1" hangingPunct="1">
              <a:lnSpc>
                <a:spcPct val="80000"/>
              </a:lnSpc>
            </a:pPr>
            <a:r>
              <a:rPr lang="en-US" sz="1100" dirty="0" smtClean="0"/>
              <a:t>-In 1994, pioneers industry’s first mobile management solution (</a:t>
            </a:r>
            <a:r>
              <a:rPr lang="en-US" sz="1100" dirty="0" err="1" smtClean="0"/>
              <a:t>xcelleNet</a:t>
            </a:r>
            <a:r>
              <a:rPr lang="en-US" sz="1100" dirty="0" smtClean="0"/>
              <a:t>)</a:t>
            </a:r>
          </a:p>
          <a:p>
            <a:pPr eaLnBrk="1" hangingPunct="1">
              <a:lnSpc>
                <a:spcPct val="80000"/>
              </a:lnSpc>
            </a:pPr>
            <a:r>
              <a:rPr lang="en-US" sz="1100" dirty="0" smtClean="0"/>
              <a:t>-In 1998, M-Business Server (</a:t>
            </a:r>
            <a:r>
              <a:rPr lang="en-US" sz="1100" dirty="0" err="1" smtClean="0"/>
              <a:t>AvantGo</a:t>
            </a:r>
            <a:r>
              <a:rPr lang="en-US" sz="1100" dirty="0" smtClean="0"/>
              <a:t>) was introduced, the first platform for mobile Web content and applications. </a:t>
            </a:r>
          </a:p>
          <a:p>
            <a:pPr eaLnBrk="1" hangingPunct="1">
              <a:lnSpc>
                <a:spcPct val="80000"/>
              </a:lnSpc>
            </a:pPr>
            <a:r>
              <a:rPr lang="en-US" sz="1100" dirty="0" smtClean="0"/>
              <a:t>-In 1999, we unveiled </a:t>
            </a:r>
            <a:r>
              <a:rPr lang="en-US" sz="1100" dirty="0" err="1" smtClean="0"/>
              <a:t>UltraLite</a:t>
            </a:r>
            <a:r>
              <a:rPr lang="en-US" sz="1100" dirty="0" smtClean="0"/>
              <a:t>, targeting handheld and memory constrained devices. </a:t>
            </a:r>
          </a:p>
          <a:p>
            <a:pPr eaLnBrk="1" hangingPunct="1">
              <a:lnSpc>
                <a:spcPct val="80000"/>
              </a:lnSpc>
            </a:pPr>
            <a:r>
              <a:rPr lang="en-US" sz="1100" dirty="0" smtClean="0"/>
              <a:t>-2000- Sybase forms </a:t>
            </a:r>
            <a:r>
              <a:rPr lang="en-US" sz="1100" dirty="0" err="1" smtClean="0"/>
              <a:t>iAnywhere</a:t>
            </a:r>
            <a:r>
              <a:rPr lang="en-US" sz="1100" dirty="0" smtClean="0"/>
              <a:t> subsidiary to capitalize on growth opportunities  in mobile and wireless</a:t>
            </a:r>
          </a:p>
          <a:p>
            <a:pPr eaLnBrk="1" hangingPunct="1">
              <a:lnSpc>
                <a:spcPct val="80000"/>
              </a:lnSpc>
            </a:pPr>
            <a:r>
              <a:rPr lang="en-US" sz="1100" dirty="0" smtClean="0"/>
              <a:t>-2002 – Named Mobile database leader for 6</a:t>
            </a:r>
            <a:r>
              <a:rPr lang="en-US" sz="1100" baseline="30000" dirty="0" smtClean="0"/>
              <a:t>tth</a:t>
            </a:r>
            <a:r>
              <a:rPr lang="en-US" sz="1100" dirty="0" smtClean="0"/>
              <a:t> </a:t>
            </a:r>
            <a:r>
              <a:rPr lang="en-US" sz="1100" dirty="0" err="1" smtClean="0"/>
              <a:t>consecuritve</a:t>
            </a:r>
            <a:r>
              <a:rPr lang="en-US" sz="1100" dirty="0" smtClean="0"/>
              <a:t> year by Gartner Dataquest, 73% </a:t>
            </a:r>
            <a:r>
              <a:rPr lang="en-US" sz="1100" dirty="0" err="1" smtClean="0"/>
              <a:t>marketshare</a:t>
            </a:r>
            <a:r>
              <a:rPr lang="en-US" sz="1100" dirty="0" smtClean="0"/>
              <a:t>. </a:t>
            </a:r>
          </a:p>
          <a:p>
            <a:pPr eaLnBrk="1" hangingPunct="1">
              <a:lnSpc>
                <a:spcPct val="80000"/>
              </a:lnSpc>
            </a:pPr>
            <a:r>
              <a:rPr lang="en-US" sz="1100" dirty="0" smtClean="0"/>
              <a:t>-2003, </a:t>
            </a:r>
            <a:r>
              <a:rPr lang="en-US" sz="1100" dirty="0" err="1" smtClean="0"/>
              <a:t>iAnywhere</a:t>
            </a:r>
            <a:r>
              <a:rPr lang="en-US" sz="1100" dirty="0" smtClean="0"/>
              <a:t> named the mobile middleware leader by IDC for the second consecutive year</a:t>
            </a:r>
          </a:p>
          <a:p>
            <a:pPr eaLnBrk="1" hangingPunct="1">
              <a:lnSpc>
                <a:spcPct val="80000"/>
              </a:lnSpc>
            </a:pPr>
            <a:r>
              <a:rPr lang="en-US" sz="1100" dirty="0" smtClean="0"/>
              <a:t>-2003 –Sybase completes acquisition of </a:t>
            </a:r>
            <a:r>
              <a:rPr lang="en-US" sz="1100" dirty="0" err="1" smtClean="0"/>
              <a:t>AvantGo</a:t>
            </a:r>
            <a:r>
              <a:rPr lang="en-US" sz="1100" dirty="0" smtClean="0"/>
              <a:t>, a leader in mobile enterprise solutions, and integrates into </a:t>
            </a:r>
            <a:r>
              <a:rPr lang="en-US" sz="1100" dirty="0" err="1" smtClean="0"/>
              <a:t>iAnywhere</a:t>
            </a:r>
            <a:r>
              <a:rPr lang="en-US" sz="1100" dirty="0" smtClean="0"/>
              <a:t> subsidiary.</a:t>
            </a:r>
          </a:p>
          <a:p>
            <a:pPr eaLnBrk="1" hangingPunct="1">
              <a:lnSpc>
                <a:spcPct val="80000"/>
              </a:lnSpc>
            </a:pPr>
            <a:r>
              <a:rPr lang="en-US" sz="1100" dirty="0" smtClean="0">
                <a:cs typeface="Arial" charset="0"/>
              </a:rPr>
              <a:t>-2004- Sybase acquires </a:t>
            </a:r>
            <a:r>
              <a:rPr lang="en-US" sz="1100" dirty="0" err="1" smtClean="0">
                <a:cs typeface="Arial" charset="0"/>
              </a:rPr>
              <a:t>XcelleNet</a:t>
            </a:r>
            <a:r>
              <a:rPr lang="en-US" sz="1100" dirty="0" smtClean="0">
                <a:cs typeface="Arial" charset="0"/>
              </a:rPr>
              <a:t> and integrates it into the </a:t>
            </a:r>
            <a:r>
              <a:rPr lang="en-US" sz="1100" dirty="0" err="1" smtClean="0">
                <a:cs typeface="Arial" charset="0"/>
              </a:rPr>
              <a:t>iAnywhere</a:t>
            </a:r>
            <a:r>
              <a:rPr lang="en-US" sz="1100" dirty="0" smtClean="0">
                <a:cs typeface="Arial" charset="0"/>
              </a:rPr>
              <a:t> subsidiary. Acquisition solidifies the company's number one leadership position in mobile database, mobile middleware and mobile and remote device management categories; and adds critical mobile data security solutions. </a:t>
            </a:r>
            <a:endParaRPr lang="en-US" sz="1100" dirty="0" smtClean="0"/>
          </a:p>
          <a:p>
            <a:pPr eaLnBrk="1" hangingPunct="1">
              <a:lnSpc>
                <a:spcPct val="80000"/>
              </a:lnSpc>
            </a:pPr>
            <a:r>
              <a:rPr lang="en-US" sz="1100" dirty="0" smtClean="0">
                <a:cs typeface="Arial" charset="0"/>
              </a:rPr>
              <a:t>-2004- Sybase acquires </a:t>
            </a:r>
            <a:r>
              <a:rPr lang="en-US" sz="1100" dirty="0" err="1" smtClean="0">
                <a:cs typeface="Arial" charset="0"/>
              </a:rPr>
              <a:t>Dejima</a:t>
            </a:r>
            <a:r>
              <a:rPr lang="en-US" sz="1100" dirty="0" smtClean="0">
                <a:cs typeface="Arial" charset="0"/>
              </a:rPr>
              <a:t>, Inc. and integrates it into the </a:t>
            </a:r>
            <a:r>
              <a:rPr lang="en-US" sz="1100" dirty="0" err="1" smtClean="0">
                <a:cs typeface="Arial" charset="0"/>
              </a:rPr>
              <a:t>iAnywhere</a:t>
            </a:r>
            <a:r>
              <a:rPr lang="en-US" sz="1100" dirty="0" smtClean="0">
                <a:cs typeface="Arial" charset="0"/>
              </a:rPr>
              <a:t> subsidiary. Acquisition puts the company at the forefront of providing natural spoken and text access to backend systems</a:t>
            </a:r>
            <a:r>
              <a:rPr lang="en-US" sz="1100" dirty="0" smtClean="0"/>
              <a:t> </a:t>
            </a:r>
          </a:p>
          <a:p>
            <a:pPr eaLnBrk="1" hangingPunct="1">
              <a:lnSpc>
                <a:spcPct val="80000"/>
              </a:lnSpc>
            </a:pPr>
            <a:endParaRPr lang="en-US" sz="1100" dirty="0" smtClean="0"/>
          </a:p>
          <a:p>
            <a:pPr eaLnBrk="1" hangingPunct="1">
              <a:lnSpc>
                <a:spcPct val="80000"/>
              </a:lnSpc>
            </a:pPr>
            <a:r>
              <a:rPr lang="en-US" sz="1000" dirty="0" smtClean="0"/>
              <a:t> This history of innovation continues with a long list of industry firsts, awards and customer successes. </a:t>
            </a:r>
          </a:p>
          <a:p>
            <a:pPr>
              <a:lnSpc>
                <a:spcPct val="45000"/>
              </a:lnSpc>
              <a:spcBef>
                <a:spcPts val="862"/>
              </a:spcBef>
              <a:buFont typeface="Calibri" pitchFamily="34" charset="0"/>
              <a:buChar char="•"/>
            </a:pPr>
            <a:r>
              <a:rPr lang="en-US" sz="1000" dirty="0" smtClean="0"/>
              <a:t>Over 1800 new Enterprise Mobility Customers over the past 12 months.  </a:t>
            </a:r>
          </a:p>
          <a:p>
            <a:pPr>
              <a:lnSpc>
                <a:spcPct val="45000"/>
              </a:lnSpc>
              <a:spcBef>
                <a:spcPts val="862"/>
              </a:spcBef>
              <a:buFont typeface="Calibri" pitchFamily="34" charset="0"/>
              <a:buChar char="•"/>
            </a:pPr>
            <a:endParaRPr lang="en-US" sz="1100" dirty="0" smtClean="0"/>
          </a:p>
          <a:p>
            <a:pPr>
              <a:lnSpc>
                <a:spcPct val="80000"/>
              </a:lnSpc>
            </a:pPr>
            <a:r>
              <a:rPr lang="en-US" sz="1100" dirty="0" smtClean="0"/>
              <a:t>SAP  set as a strategy to reach 1 billion users by 2015. After years of experience in that space and having developed multiples mobile technologies, SAP decided to acquire Sybase in 2010. Sybase was at that time 1 Bi USD revenues and booming business in DB, Messaging and Mobility.</a:t>
            </a:r>
          </a:p>
          <a:p>
            <a:pPr>
              <a:lnSpc>
                <a:spcPct val="80000"/>
              </a:lnSpc>
            </a:pPr>
            <a:endParaRPr lang="en-US" sz="1100" dirty="0" smtClean="0"/>
          </a:p>
          <a:p>
            <a:pPr>
              <a:lnSpc>
                <a:spcPct val="80000"/>
              </a:lnSpc>
            </a:pPr>
            <a:endParaRPr lang="en-US"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txBox="1">
            <a:spLocks noGrp="1" noChangeArrowheads="1"/>
          </p:cNvSpPr>
          <p:nvPr/>
        </p:nvSpPr>
        <p:spPr bwMode="auto">
          <a:xfrm>
            <a:off x="4023092" y="9721107"/>
            <a:ext cx="3077739" cy="511731"/>
          </a:xfrm>
          <a:prstGeom prst="rect">
            <a:avLst/>
          </a:prstGeom>
          <a:noFill/>
          <a:ln w="9525">
            <a:noFill/>
            <a:miter lim="800000"/>
            <a:headEnd/>
            <a:tailEnd/>
          </a:ln>
        </p:spPr>
        <p:txBody>
          <a:bodyPr lIns="99036" tIns="49518" rIns="99036" bIns="49518" anchor="b"/>
          <a:lstStyle/>
          <a:p>
            <a:pPr algn="r" defTabSz="495225">
              <a:spcBef>
                <a:spcPct val="50000"/>
              </a:spcBef>
              <a:spcAft>
                <a:spcPct val="0"/>
              </a:spcAft>
            </a:pPr>
            <a:fld id="{4532ED83-AB10-4C0A-A26D-57E24222E6AC}" type="slidenum">
              <a:rPr lang="en-US" sz="1300">
                <a:latin typeface="Calibri"/>
                <a:ea typeface="ＭＳ Ｐゴシック" charset="-128"/>
              </a:rPr>
              <a:pPr algn="r" defTabSz="495225">
                <a:spcBef>
                  <a:spcPct val="50000"/>
                </a:spcBef>
                <a:spcAft>
                  <a:spcPct val="0"/>
                </a:spcAft>
              </a:pPr>
              <a:t>12</a:t>
            </a:fld>
            <a:endParaRPr lang="en-US" sz="1300" dirty="0">
              <a:latin typeface="Calibri"/>
              <a:ea typeface="ＭＳ Ｐゴシック" charset="-128"/>
            </a:endParaRPr>
          </a:p>
        </p:txBody>
      </p:sp>
      <p:sp>
        <p:nvSpPr>
          <p:cNvPr id="91139" name="Rectangle 2"/>
          <p:cNvSpPr>
            <a:spLocks noGrp="1" noRot="1" noChangeAspect="1" noChangeArrowheads="1" noTextEdit="1"/>
          </p:cNvSpPr>
          <p:nvPr>
            <p:ph type="sldImg"/>
          </p:nvPr>
        </p:nvSpPr>
        <p:spPr>
          <a:xfrm>
            <a:off x="996950" y="769938"/>
            <a:ext cx="5111750" cy="3835400"/>
          </a:xfrm>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4925"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11FBD-23B6-44CC-AE11-708B62C2F8C3}"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118214" y="9894161"/>
            <a:ext cx="3149696" cy="520286"/>
          </a:xfrm>
          <a:prstGeom prst="rect">
            <a:avLst/>
          </a:prstGeom>
          <a:noFill/>
          <a:ln w="9525">
            <a:noFill/>
            <a:round/>
            <a:headEnd/>
            <a:tailEnd/>
          </a:ln>
        </p:spPr>
        <p:txBody>
          <a:bodyPr lIns="100212" tIns="49912" rIns="100212" bIns="49912" anchor="b"/>
          <a:lstStyle/>
          <a:p>
            <a:pPr algn="r">
              <a:buClr>
                <a:srgbClr val="000000"/>
              </a:buClr>
              <a:buSzPct val="100000"/>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fld id="{6FC2158C-7D88-4F1F-8620-99F6266E27A7}" type="slidenum">
              <a:rPr lang="en-US" sz="1300">
                <a:solidFill>
                  <a:srgbClr val="000000"/>
                </a:solidFill>
              </a:rPr>
              <a:pPr algn="r">
                <a:buClr>
                  <a:srgbClr val="000000"/>
                </a:buClr>
                <a:buSzPct val="100000"/>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t>16</a:t>
            </a:fld>
            <a:endParaRPr lang="en-US" sz="1300" dirty="0">
              <a:solidFill>
                <a:srgbClr val="000000"/>
              </a:solidFill>
            </a:endParaRPr>
          </a:p>
        </p:txBody>
      </p:sp>
      <p:sp>
        <p:nvSpPr>
          <p:cNvPr id="20483" name="Text Box 2"/>
          <p:cNvSpPr txBox="1">
            <a:spLocks noChangeArrowheads="1"/>
          </p:cNvSpPr>
          <p:nvPr/>
        </p:nvSpPr>
        <p:spPr bwMode="auto">
          <a:xfrm>
            <a:off x="1227116" y="780430"/>
            <a:ext cx="4820109" cy="3907381"/>
          </a:xfrm>
          <a:prstGeom prst="rect">
            <a:avLst/>
          </a:prstGeom>
          <a:solidFill>
            <a:srgbClr val="FFFFFF"/>
          </a:solidFill>
          <a:ln w="9360">
            <a:solidFill>
              <a:srgbClr val="000000"/>
            </a:solidFill>
            <a:miter lim="800000"/>
            <a:headEnd/>
            <a:tailEnd/>
          </a:ln>
        </p:spPr>
        <p:txBody>
          <a:bodyPr wrap="none" lIns="99042" tIns="49522" rIns="99042" bIns="49522" anchor="ctr"/>
          <a:lstStyle/>
          <a:p>
            <a:pPr>
              <a:buClr>
                <a:srgbClr val="000000"/>
              </a:buClr>
              <a:buSzPct val="100000"/>
              <a:buFont typeface="Times New Roman" pitchFamily="18" charset="0"/>
              <a:buNone/>
            </a:pPr>
            <a:endParaRPr lang="en-US" dirty="0"/>
          </a:p>
        </p:txBody>
      </p:sp>
      <p:sp>
        <p:nvSpPr>
          <p:cNvPr id="20484" name="Text Box 3"/>
          <p:cNvSpPr>
            <a:spLocks noGrp="1" noChangeArrowheads="1"/>
          </p:cNvSpPr>
          <p:nvPr>
            <p:ph type="body"/>
          </p:nvPr>
        </p:nvSpPr>
        <p:spPr>
          <a:xfrm>
            <a:off x="725991" y="4947955"/>
            <a:ext cx="5817541" cy="4687809"/>
          </a:xfrm>
          <a:noFill/>
          <a:ln/>
        </p:spPr>
        <p:txBody>
          <a:bodyPr lIns="100212" tIns="49912" rIns="100212" bIns="49912">
            <a:normAutofit fontScale="85000" lnSpcReduction="10000"/>
          </a:bodyPr>
          <a:lstStyle/>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r>
              <a:rPr lang="en-US" dirty="0" smtClean="0"/>
              <a:t>Afaria addresses the concept of managing and securing mobile devices through the entire cycle of it’s life. Provisioning represents the first stage of a device’s life. In the provisioning stage, group and membership assignments are made and well and configuring for type of connectivity and initial Over-The-Air delivery of the management client. The provisioning stage includes security set up as well. Delivering the security client, establishing power-on password and encryption policies as well as antivirus and firewall protection are crucial in provisioning.  Once completed, a device moves to the production phase in the device life cycle.</a:t>
            </a:r>
          </a:p>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endParaRPr lang="en-US" dirty="0" smtClean="0"/>
          </a:p>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r>
              <a:rPr lang="en-US" dirty="0" smtClean="0"/>
              <a:t>It is in the production phase in the device life cycle where the bulk of what’s expected of a mobile device occurs. In order to maximize mobile devices and make it as efficient as possible, there are specific functions that must be addressed. Things like tracking inventory, the ability to update and repair software that’s deployed on mobile devices, distribute data and content to line of business applications and remote control capabilities are all things a mobile device management solution must accomplish. </a:t>
            </a:r>
          </a:p>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endParaRPr lang="en-US" dirty="0" smtClean="0"/>
          </a:p>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r>
              <a:rPr lang="en-US" dirty="0" smtClean="0"/>
              <a:t>Security is a integral part of the production phase, too. Being able to back up data, apply necessary OS patches (laptops), enforce the security policies set in the provisioning phase and providing detailed logging and reporting are critical security functions of the production phase in a device’s life cycle.</a:t>
            </a:r>
          </a:p>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endParaRPr lang="en-US" dirty="0" smtClean="0"/>
          </a:p>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r>
              <a:rPr lang="en-US" dirty="0" smtClean="0"/>
              <a:t>Maybe as important as provisioning is the decommissioning of a device. Many time the story is heard about a device sold on eBay with corporate data still contained on the device. That device was victim of a poor decommissioning process. You have to be able to lock or kill a lost or stolen device, or wipe all data from devices due to be removed from the inventory and repurposed. If a device is going to be re-provisioned , a new functional image will have to be placed on the device, as well as the appropriate applications and settings.  </a:t>
            </a:r>
          </a:p>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endParaRPr lang="en-US" dirty="0" smtClean="0"/>
          </a:p>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r>
              <a:rPr lang="en-US" dirty="0" smtClean="0"/>
              <a:t>These are all things that can be accomplished with the Afaria mobile device management and security solution.</a:t>
            </a:r>
          </a:p>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endParaRPr lang="en-US" dirty="0" smtClean="0"/>
          </a:p>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endParaRPr lang="en-US" dirty="0" smtClean="0"/>
          </a:p>
          <a:p>
            <a:pPr>
              <a:spcBef>
                <a:spcPts val="492"/>
              </a:spcBef>
              <a:tabLst>
                <a:tab pos="0" algn="l"/>
                <a:tab pos="483724" algn="l"/>
                <a:tab pos="970817" algn="l"/>
                <a:tab pos="1457911" algn="l"/>
                <a:tab pos="1943321" algn="l"/>
                <a:tab pos="2430414" algn="l"/>
                <a:tab pos="2917510" algn="l"/>
                <a:tab pos="3402917" algn="l"/>
                <a:tab pos="3890012" algn="l"/>
                <a:tab pos="4377106" algn="l"/>
                <a:tab pos="4864198" algn="l"/>
                <a:tab pos="5349608" algn="l"/>
                <a:tab pos="5836702" algn="l"/>
                <a:tab pos="6323795" algn="l"/>
                <a:tab pos="6810891" algn="l"/>
                <a:tab pos="7296298" algn="l"/>
                <a:tab pos="7783393" algn="l"/>
                <a:tab pos="8270486" algn="l"/>
                <a:tab pos="8755897" algn="l"/>
                <a:tab pos="9242989" algn="l"/>
                <a:tab pos="9730084" algn="l"/>
              </a:tabLst>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8" name="Text Placeholder 7"/>
          <p:cNvSpPr>
            <a:spLocks noGrp="1"/>
          </p:cNvSpPr>
          <p:nvPr>
            <p:ph type="body" sz="quarter" idx="10" hasCustomPrompt="1"/>
          </p:nvPr>
        </p:nvSpPr>
        <p:spPr>
          <a:xfrm>
            <a:off x="6718300" y="6086475"/>
            <a:ext cx="2101850" cy="449263"/>
          </a:xfrm>
          <a:solidFill>
            <a:schemeClr val="bg1"/>
          </a:solidFill>
        </p:spPr>
        <p:txBody>
          <a:bodyPr anchor="ctr" anchorCtr="0"/>
          <a:lstStyle>
            <a:lvl1pPr marR="0" algn="ctr" defTabSz="914400" eaLnBrk="1" fontAlgn="base" latinLnBrk="0" hangingPunct="1">
              <a:lnSpc>
                <a:spcPct val="100000"/>
              </a:lnSpc>
              <a:spcBef>
                <a:spcPct val="50000"/>
              </a:spcBef>
              <a:spcAft>
                <a:spcPct val="0"/>
              </a:spcAft>
              <a:buClr>
                <a:srgbClr val="F0AB00"/>
              </a:buClr>
              <a:buSzPct val="80000"/>
              <a:tabLst/>
              <a:defRPr sz="1800" b="0"/>
            </a:lvl1pPr>
          </a:lstStyle>
          <a:p>
            <a:pPr marR="0"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smtClean="0">
                <a:ln>
                  <a:noFill/>
                </a:ln>
                <a:effectLst/>
                <a:uLnTx/>
                <a:uFillTx/>
                <a:ea typeface="Arial Unicode MS" pitchFamily="34" charset="-128"/>
                <a:cs typeface="Arial Unicode MS" pitchFamily="34" charset="-128"/>
              </a:rPr>
              <a:t>placeholder for partner/customer 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201150"/>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Microsoft, Windows, Excel, Outlook, and PowerPoint are registered trademarks of Microsoft Corporation. </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Linux is the registered trademark of Linus Torvalds in the U.S. and other countries.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Adobe, the Adobe logo, Acrobat, PostScript, and Reader are either trademarks or registered trademarks of Adobe Systems Incorporated in the United States and/or other countries.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Oracle and Java are registered trademarks of Oracle and/or its affiliates.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UNIX, X/Open, OSF/1, and Motif are registered trademarks of the Open Group.</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Citrix, ICA, Program Neighborhood, MetaFrame, WinFrame, VideoFrame, and MultiWin are trademarks or registered trademarks of Citrix Systems, Inc.</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HTML, XML, XHTML and W3C are trademarks or registered trademarks of W3C</a:t>
            </a:r>
            <a:r>
              <a:rPr lang="en-GB" sz="900" kern="1200" baseline="30000" noProof="1" smtClean="0">
                <a:solidFill>
                  <a:schemeClr val="tx1"/>
                </a:solidFill>
                <a:latin typeface="Arial"/>
                <a:ea typeface="MS PGothic" pitchFamily="34" charset="-128"/>
                <a:cs typeface="+mn-cs"/>
              </a:rPr>
              <a:t>®</a:t>
            </a:r>
            <a:r>
              <a:rPr lang="en-GB" sz="900" kern="1200" noProof="1" smtClean="0">
                <a:solidFill>
                  <a:schemeClr val="tx1"/>
                </a:solidFill>
                <a:latin typeface="Arial"/>
                <a:ea typeface="MS PGothic" pitchFamily="34" charset="-128"/>
                <a:cs typeface="+mn-cs"/>
              </a:rPr>
              <a:t>, World Wide Web Consortium, Massachusetts Institute of Technology. </a:t>
            </a:r>
            <a:endParaRPr lang="de-DE" sz="900" kern="1200" noProof="1" smtClean="0">
              <a:solidFill>
                <a:schemeClr val="tx1"/>
              </a:solidFill>
              <a:latin typeface="Arial"/>
              <a:ea typeface="MS PGothic" pitchFamily="34" charset="-128"/>
              <a:cs typeface="+mn-cs"/>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 rights reserved.</a:t>
            </a:r>
          </a:p>
        </p:txBody>
      </p:sp>
      <p:sp>
        <p:nvSpPr>
          <p:cNvPr id="6" name="TextBox 5"/>
          <p:cNvSpPr txBox="1"/>
          <p:nvPr userDrawn="1"/>
        </p:nvSpPr>
        <p:spPr bwMode="gray">
          <a:xfrm>
            <a:off x="4654800" y="1692000"/>
            <a:ext cx="4165200" cy="3077766"/>
          </a:xfrm>
          <a:prstGeom prst="rect">
            <a:avLst/>
          </a:prstGeom>
          <a:noFill/>
        </p:spPr>
        <p:txBody>
          <a:bodyPr wrap="square" lIns="0" tIns="0" rIns="0" bIns="0" rtlCol="0">
            <a:spAutoFit/>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900" kern="1200" noProof="1" smtClean="0">
                <a:solidFill>
                  <a:schemeClr val="tx1"/>
                </a:solidFill>
                <a:latin typeface="Arial"/>
                <a:ea typeface="MS PGothic" pitchFamily="34" charset="-128"/>
                <a:cs typeface="+mn-cs"/>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lang="en-US" sz="900" kern="1200" noProof="1" smtClean="0">
              <a:solidFill>
                <a:schemeClr val="tx1"/>
              </a:solidFill>
              <a:latin typeface="+mn-lt"/>
              <a:ea typeface="MS PGothic" pitchFamily="34" charset="-128"/>
              <a:cs typeface="+mn-cs"/>
            </a:endParaRPr>
          </a:p>
          <a:p>
            <a:pPr marL="0" algn="l" defTabSz="914400" rtl="0" eaLnBrk="1" fontAlgn="t" latinLnBrk="0" hangingPunct="1">
              <a:lnSpc>
                <a:spcPct val="100000"/>
              </a:lnSpc>
              <a:spcBef>
                <a:spcPts val="600"/>
              </a:spcBef>
            </a:pPr>
            <a:r>
              <a:rPr lang="en-US" sz="900" kern="1200" noProof="1" smtClean="0">
                <a:solidFill>
                  <a:schemeClr val="tx1"/>
                </a:solidFill>
                <a:latin typeface="+mn-lt"/>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a:t>
            </a:r>
            <a:br>
              <a:rPr lang="en-US" sz="900" kern="1200" noProof="1" smtClean="0">
                <a:solidFill>
                  <a:schemeClr val="tx1"/>
                </a:solidFill>
                <a:latin typeface="+mn-lt"/>
                <a:ea typeface="MS PGothic" pitchFamily="34" charset="-128"/>
                <a:cs typeface="+mn-cs"/>
              </a:rPr>
            </a:br>
            <a:r>
              <a:rPr lang="en-US" sz="900" kern="1200" noProof="1" smtClean="0">
                <a:solidFill>
                  <a:schemeClr val="tx1"/>
                </a:solidFill>
                <a:latin typeface="+mn-lt"/>
                <a:ea typeface="MS PGothic" pitchFamily="34" charset="-128"/>
                <a:cs typeface="+mn-cs"/>
              </a:rPr>
              <a:t>SAP company.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GB" sz="900" kern="1200" noProof="1" smtClean="0">
                <a:solidFill>
                  <a:schemeClr val="tx1"/>
                </a:solidFill>
                <a:latin typeface="+mn-lt"/>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GB" sz="900" kern="1200" noProof="1" smtClean="0">
                <a:solidFill>
                  <a:schemeClr val="tx1"/>
                </a:solidFill>
                <a:latin typeface="+mn-lt"/>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US" sz="900" kern="1200" noProof="1" smtClean="0">
                <a:solidFill>
                  <a:schemeClr val="tx1"/>
                </a:solidFill>
                <a:latin typeface="+mn-lt"/>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900" kern="1200" noProof="1">
              <a:solidFill>
                <a:schemeClr val="tx1"/>
              </a:solidFill>
              <a:latin typeface="+mn-lt"/>
              <a:ea typeface="MS PGothic"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Alle Rechte vorbehalten.</a:t>
            </a:r>
          </a:p>
        </p:txBody>
      </p:sp>
      <p:sp>
        <p:nvSpPr>
          <p:cNvPr id="5" name="TextBox 4"/>
          <p:cNvSpPr txBox="1"/>
          <p:nvPr userDrawn="1"/>
        </p:nvSpPr>
        <p:spPr bwMode="gray">
          <a:xfrm>
            <a:off x="324000" y="1692000"/>
            <a:ext cx="4165200" cy="4149854"/>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Microsoft, Windows, Excel, Outlook, und PowerPoint sind eingetragene Marken der Microsoft Corporation. </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Adobe, das Adobe-Logo, Acrobat, PostScript und Reader sind Marken oder eingetragene Marken von Adobe Systems Incorporated in den USA und/oder anderen Ländern.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Oracle und Java sind eingetragene Marken von Oracle und/oder ihrer Tochtergesellschaften.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UNIX, X/Open, OSF/1 und Motif sind eingetragene Marken der Open Group.</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Citrix, ICA, Program Neighborhood, MetaFrame, WinFrame, VideoFrame und MultiWin sind Marken oder eingetragene Marken von Citrix Systems, Inc.</a:t>
            </a:r>
          </a:p>
        </p:txBody>
      </p:sp>
      <p:sp>
        <p:nvSpPr>
          <p:cNvPr id="8" name="TextBox 7"/>
          <p:cNvSpPr txBox="1"/>
          <p:nvPr userDrawn="1"/>
        </p:nvSpPr>
        <p:spPr bwMode="gray">
          <a:xfrm>
            <a:off x="4654800" y="1692000"/>
            <a:ext cx="4165200" cy="3631763"/>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HTML, XML, XHTML und W3C sind Marken oder eingetragene Marken des W3C</a:t>
            </a:r>
            <a:r>
              <a:rPr lang="de-DE" sz="900" kern="1200" baseline="30000" noProof="1" smtClean="0">
                <a:solidFill>
                  <a:schemeClr val="tx1"/>
                </a:solidFill>
                <a:latin typeface="Arial"/>
                <a:ea typeface="MS PGothic" pitchFamily="34" charset="-128"/>
                <a:cs typeface="+mn-cs"/>
              </a:rPr>
              <a:t>®</a:t>
            </a:r>
            <a:r>
              <a:rPr lang="de-DE" sz="900" kern="1200" noProof="1" smtClean="0">
                <a:solidFill>
                  <a:schemeClr val="tx1"/>
                </a:solidFill>
                <a:latin typeface="Arial"/>
                <a:ea typeface="MS PGothic" pitchFamily="34" charset="-128"/>
                <a:cs typeface="+mn-cs"/>
              </a:rPr>
              <a:t>, World Wide Web Consortium, Massachusetts Institute of Technology.</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marL="0" indent="0" algn="l" defTabSz="914400" rtl="0" eaLnBrk="1" fontAlgn="t" latinLnBrk="0" hangingPunct="1">
              <a:lnSpc>
                <a:spcPct val="100000"/>
              </a:lnSpc>
              <a:spcBef>
                <a:spcPts val="400"/>
              </a:spcBef>
            </a:pPr>
            <a:r>
              <a:rPr lang="de-DE" sz="900" kern="1200" noProof="1" smtClean="0">
                <a:solidFill>
                  <a:schemeClr val="tx1"/>
                </a:solidFill>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marL="0" indent="0" algn="l" defTabSz="914400" rtl="0" eaLnBrk="1" latinLnBrk="0" hangingPunct="1">
              <a:lnSpc>
                <a:spcPct val="100000"/>
              </a:lnSpc>
              <a:spcBef>
                <a:spcPts val="400"/>
              </a:spcBef>
            </a:pPr>
            <a:endParaRPr lang="de-DE" sz="900" kern="1200" noProof="1">
              <a:solidFill>
                <a:schemeClr val="tx1"/>
              </a:solidFill>
              <a:latin typeface="Arial"/>
              <a:ea typeface="MS PGothic" pitchFamily="34" charset="-128"/>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81665"/>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313267" y="1185335"/>
            <a:ext cx="8525933" cy="0"/>
          </a:xfrm>
          <a:prstGeom prst="line">
            <a:avLst/>
          </a:prstGeom>
          <a:ln w="63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el with picture - two lines">
    <p:bg>
      <p:bgPr>
        <a:solidFill>
          <a:schemeClr val="accent1"/>
        </a:solidFill>
        <a:effectLst/>
      </p:bgPr>
    </p:bg>
    <p:spTree>
      <p:nvGrpSpPr>
        <p:cNvPr id="1" name=""/>
        <p:cNvGrpSpPr/>
        <p:nvPr/>
      </p:nvGrpSpPr>
      <p:grpSpPr>
        <a:xfrm>
          <a:off x="0" y="0"/>
          <a:ext cx="0" cy="0"/>
          <a:chOff x="0" y="0"/>
          <a:chExt cx="0" cy="0"/>
        </a:xfrm>
      </p:grpSpPr>
      <p:pic>
        <p:nvPicPr>
          <p:cNvPr id="1026" name="Picture 2" descr="Z:\Image Repository\Low Res_New Brand\Mobility\272209_l_srgb_s_gl (1).jpg"/>
          <p:cNvPicPr>
            <a:picLocks noChangeAspect="1" noChangeArrowheads="1"/>
          </p:cNvPicPr>
          <p:nvPr userDrawn="1"/>
        </p:nvPicPr>
        <p:blipFill>
          <a:blip r:embed="rId2" cstate="screen"/>
          <a:srcRect/>
          <a:stretch>
            <a:fillRect/>
          </a:stretch>
        </p:blipFill>
        <p:spPr bwMode="auto">
          <a:xfrm>
            <a:off x="0" y="-13444"/>
            <a:ext cx="9144000" cy="6871447"/>
          </a:xfrm>
          <a:prstGeom prst="rect">
            <a:avLst/>
          </a:prstGeom>
          <a:noFill/>
        </p:spPr>
      </p:pic>
      <p:sp>
        <p:nvSpPr>
          <p:cNvPr id="3" name="Rectangle 2"/>
          <p:cNvSpPr/>
          <p:nvPr userDrawn="1"/>
        </p:nvSpPr>
        <p:spPr bwMode="gray">
          <a:xfrm>
            <a:off x="324000" y="-1"/>
            <a:ext cx="8496000" cy="1308101"/>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a:xfrm>
            <a:off x="328617" y="6081750"/>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3"/>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1"/>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 short title - white font color">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27025" y="5574337"/>
            <a:ext cx="4029075" cy="1107996"/>
          </a:xfrm>
        </p:spPr>
        <p:txBody>
          <a:bodyPr anchor="b">
            <a:spAutoFit/>
          </a:bodyPr>
          <a:lstStyle>
            <a:lvl1pPr>
              <a:defRPr sz="3600">
                <a:solidFill>
                  <a:schemeClr val="tx1"/>
                </a:solidFill>
                <a:latin typeface="+mj-lt"/>
              </a:defRPr>
            </a:lvl1pPr>
          </a:lstStyle>
          <a:p>
            <a:r>
              <a:rPr lang="en-US" noProof="0" smtClean="0"/>
              <a:t>Click to edit Master title style</a:t>
            </a:r>
            <a:endParaRPr lang="de-DE" dirty="0"/>
          </a:p>
        </p:txBody>
      </p:sp>
      <p:sp>
        <p:nvSpPr>
          <p:cNvPr id="3" name="Subtitle 2"/>
          <p:cNvSpPr>
            <a:spLocks noGrp="1"/>
          </p:cNvSpPr>
          <p:nvPr>
            <p:ph type="subTitle" idx="1"/>
          </p:nvPr>
        </p:nvSpPr>
        <p:spPr bwMode="gray">
          <a:xfrm>
            <a:off x="4762500" y="6353613"/>
            <a:ext cx="4059238" cy="246221"/>
          </a:xfrm>
        </p:spPr>
        <p:txBody>
          <a:bodyPr anchor="b">
            <a:spAutoFit/>
          </a:bodyPr>
          <a:lstStyle>
            <a:lvl1pPr marL="0" marR="0" indent="0" algn="r" defTabSz="914400" rtl="0" eaLnBrk="1" fontAlgn="auto" latinLnBrk="0" hangingPunct="1">
              <a:lnSpc>
                <a:spcPct val="100000"/>
              </a:lnSpc>
              <a:spcBef>
                <a:spcPts val="0"/>
              </a:spcBef>
              <a:spcAft>
                <a:spcPts val="0"/>
              </a:spcAft>
              <a:buClr>
                <a:schemeClr val="accent1"/>
              </a:buClr>
              <a:buSzPct val="80000"/>
              <a:buFontTx/>
              <a:buNone/>
              <a:tabLst/>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27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45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63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181035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2011 SAP AG.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6" r:id="rId22"/>
    <p:sldLayoutId id="2147483717" r:id="rId23"/>
    <p:sldLayoutId id="2147483718"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45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630000" indent="-179388"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chart" Target="../charts/chart1.xml"/><Relationship Id="rId7" Type="http://schemas.openxmlformats.org/officeDocument/2006/relationships/image" Target="../media/image22.jpeg"/><Relationship Id="rId12" Type="http://schemas.openxmlformats.org/officeDocument/2006/relationships/image" Target="../media/image27.gif"/><Relationship Id="rId2"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gif"/><Relationship Id="rId4" Type="http://schemas.openxmlformats.org/officeDocument/2006/relationships/image" Target="../media/image19.pn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hyperlink" Target="http://www.google.com/imgres?imgurl=http://images1.pocket-lint.com/images/xhYN/motorola-droid-pro-qwerty-android-0.jpg?20101006-100223&amp;imgrefurl=http://www.pocket-lint.com/review-gallery/4966/motorola-defy-first-look-preview/4&amp;usg=__9jp77LmgmFBKhST2wYehnHUV8mA=&amp;h=50&amp;w=50&amp;sz=2&amp;hl=en&amp;start=33&amp;sig2=MNg8GnU9Q5EasO9YMEhZgA&amp;zoom=1&amp;itbs=1&amp;tbnid=Y9K7KBlpkEtQ2M:&amp;tbnh=50&amp;tbnw=50&amp;prev=/images?q=droid+pro&amp;start=21&amp;hl=en&amp;sa=N&amp;gbv=2&amp;ndsp=21&amp;tbs=isch:1,isz:i&amp;ei=SuZBTZvEIoX4sAPw4IigCg" TargetMode="External"/><Relationship Id="rId18" Type="http://schemas.openxmlformats.org/officeDocument/2006/relationships/image" Target="../media/image37.jpeg"/><Relationship Id="rId3" Type="http://schemas.openxmlformats.org/officeDocument/2006/relationships/hyperlink" Target="http://www.google.com/imgres?imgurl=http://www.beatweek.com/magazine/ios50.jpg&amp;imgrefurl=http://www.beatweek.com/category/uncategorized/&amp;usg=__PxJNBytgu2CZ5OJIqBWep0ksXuc=&amp;h=50&amp;w=50&amp;sz=9&amp;hl=en&amp;start=28&amp;sig2=L322DtUNvx6US0by7agk0w&amp;zoom=1&amp;itbs=1&amp;tbnid=M-So6p1GoBmnUM:&amp;tbnh=50&amp;tbnw=50&amp;prev=/images?q=iOS&amp;start=21&amp;hl=en&amp;sa=N&amp;gbv=2&amp;ndsp=21&amp;tbs=isch:1,isz:i&amp;ei=j-NBTcXYGY-isAO4nJyhCg" TargetMode="External"/><Relationship Id="rId7" Type="http://schemas.openxmlformats.org/officeDocument/2006/relationships/hyperlink" Target="http://www.google.com/imgres?imgurl=https://www.shootit.com/img/devices/windows-mobile-logo.jpg&amp;imgrefurl=https://www.shootit.com/download.aspx?DID=12&amp;expandable=4&amp;usg=__dHDOd3SUuGEGZmkKbo95VnPdRiU=&amp;h=48&amp;w=48&amp;sz=2&amp;hl=en&amp;start=2&amp;sig2=9r_ghbc-qmknJ0VqPVmJuQ&amp;zoom=1&amp;itbs=1&amp;tbnid=E2MMaCyE5r7UMM:&amp;tbnh=48&amp;tbnw=48&amp;prev=/images?q=windows+mobile+logo&amp;hl=en&amp;gbv=2&amp;tbs=isch:1,isz:i&amp;ei=IORBTYuCKZOesQPQrJGHCg" TargetMode="External"/><Relationship Id="rId12" Type="http://schemas.openxmlformats.org/officeDocument/2006/relationships/image" Target="../media/image34.jpeg"/><Relationship Id="rId17" Type="http://schemas.openxmlformats.org/officeDocument/2006/relationships/hyperlink" Target="http://www.google.com/imgres?imgurl=http://blog.vooch.at/wp-content/uploads/2010/08/blackberry-logo.png&amp;imgrefurl=http://blog.vooch.at/&amp;usg=__9QobmXEMHh6A6NsmkteXxsHEGls=&amp;h=64&amp;w=64&amp;sz=5&amp;hl=en&amp;start=1&amp;sig2=KLp6262gVMMsTCCG_LcHdg&amp;zoom=1&amp;itbs=1&amp;tbnid=iSBY0QbgpDhyKM:&amp;tbnh=64&amp;tbnw=64&amp;prev=/images?q=blackberry+logo&amp;hl=en&amp;gbv=2&amp;tbs=isch:1,isz:i&amp;ei=9-ZBTYqqOI7SsAPkwdSPCg" TargetMode="External"/><Relationship Id="rId2" Type="http://schemas.openxmlformats.org/officeDocument/2006/relationships/image" Target="../media/image29.jpeg"/><Relationship Id="rId16" Type="http://schemas.openxmlformats.org/officeDocument/2006/relationships/image" Target="../media/image36.jpeg"/><Relationship Id="rId20" Type="http://schemas.openxmlformats.org/officeDocument/2006/relationships/image" Target="../media/image38.jpeg"/><Relationship Id="rId1" Type="http://schemas.openxmlformats.org/officeDocument/2006/relationships/slideLayout" Target="../slideLayouts/slideLayout22.xml"/><Relationship Id="rId6" Type="http://schemas.openxmlformats.org/officeDocument/2006/relationships/image" Target="../media/image31.jpeg"/><Relationship Id="rId11" Type="http://schemas.openxmlformats.org/officeDocument/2006/relationships/hyperlink" Target="http://www.google.com/imgres?imgurl=http://freshgear.files.wordpress.com/2008/10/google-android-logo.png?w=96&amp;h=96&amp;imgrefurl=http://freshgear.wordpress.com/category/android/&amp;usg=__G2OVNJ8IZdS1HAIrtacBmh557X4=&amp;h=96&amp;w=96&amp;sz=6&amp;hl=en&amp;start=22&amp;sig2=GiRKW8hehyouwZBuMTx_1w&amp;zoom=1&amp;itbs=1&amp;tbnid=iOqvH1RGSnE4wM:&amp;tbnh=81&amp;tbnw=81&amp;prev=/images?q=android+logo&amp;start=21&amp;hl=en&amp;sa=N&amp;gbv=2&amp;ndsp=21&amp;tbs=isch:1,isz:i&amp;ei=oOVBTf33KJO-sQP95eySCg" TargetMode="External"/><Relationship Id="rId5" Type="http://schemas.openxmlformats.org/officeDocument/2006/relationships/hyperlink" Target="http://www.google.com/imgres?imgurl=http://www.chaossoftware.com/images/iphone_thumb.png&amp;imgrefurl=http://www.chaossoftware.com/&amp;usg=__uCNkcmmBnL7-rE95Q7cI2_xjoMI=&amp;h=49&amp;w=49&amp;sz=4&amp;hl=en&amp;start=7&amp;sig2=Q0PS0n7Luaio2w7GV2qqlw&amp;zoom=1&amp;itbs=1&amp;tbnid=_vtMx6Jw1gTHSM:&amp;tbnh=49&amp;tbnw=49&amp;prev=/images?q=iPhone&amp;hl=en&amp;gbv=2&amp;tbs=isch:1,isz:i&amp;ei=2-NBTce9GYKesQP7lZmHCg" TargetMode="External"/><Relationship Id="rId15" Type="http://schemas.openxmlformats.org/officeDocument/2006/relationships/hyperlink" Target="http://www.google.com/imgres?imgurl=http://www.circusponies.com/wp-content/themes/circusponies/img/ipad.png&amp;imgrefurl=http://www.circusponies.com/&amp;usg=__53zbf4o9SCTeZYwotI9qy5AQe_k=&amp;h=44&amp;w=34&amp;sz=4&amp;hl=en&amp;start=9&amp;sig2=DBf8nl_j3r1jzry84tMZmA&amp;zoom=1&amp;itbs=1&amp;tbnid=LyEi7KZgfPfWWM:&amp;tbnh=44&amp;tbnw=34&amp;prev=/images?q=ipad&amp;hl=en&amp;gbv=2&amp;tbs=isch:1,isz:i&amp;ei=euZBTZq1FY_6swOlpcWHCg" TargetMode="External"/><Relationship Id="rId10" Type="http://schemas.openxmlformats.org/officeDocument/2006/relationships/image" Target="../media/image33.jpeg"/><Relationship Id="rId19" Type="http://schemas.openxmlformats.org/officeDocument/2006/relationships/hyperlink" Target="http://www.google.com/imgres?imgurl=http://img.freebase.com/api/trans/image_thumb/en/blackberry_bold?pad=1&amp;errorid=/freebase/no_image_png&amp;maxheight=64&amp;mode=fillcropmid&amp;maxwidth=64&amp;imgrefurl=http://www.freebase.com/view/en/blackberry_curve&amp;usg=__Oyz9DaeqF6rDTtwG_4DM6spTMRM=&amp;h=64&amp;w=64&amp;sz=2&amp;hl=en&amp;start=19&amp;sig2=8vru1A5TIsJ60xZfgY0HYw&amp;zoom=1&amp;itbs=1&amp;tbnid=nQLqVCeg9pynaM:&amp;tbnh=64&amp;tbnw=64&amp;prev=/images?q=blackberry+bold&amp;hl=en&amp;gbv=2&amp;tbs=isch:1,isz:i&amp;ei=Q-dBTYyLO5G8sAPrkNyXCg" TargetMode="External"/><Relationship Id="rId4" Type="http://schemas.openxmlformats.org/officeDocument/2006/relationships/image" Target="../media/image30.jpeg"/><Relationship Id="rId9" Type="http://schemas.openxmlformats.org/officeDocument/2006/relationships/hyperlink" Target="http://www.google.com/imgres?imgurl=http://www.waysale.com/images/tiny/Ciphone_C5_Windows_Mobile_Phone_with_WiFi_GPS_EDGE_3_5_inch_Screen-1.jpg&amp;imgrefurl=http://www.waysale.com/&amp;usg=__s90hm1JVNEDEIIfR1WVpZL5beqM=&amp;h=40&amp;w=40&amp;sz=3&amp;hl=en&amp;start=4&amp;sig2=U8F1uqlwbzjtjkAxTQhHhw&amp;zoom=0&amp;itbs=1&amp;tbnid=7X9rBcvNghvOrM:&amp;tbnh=40&amp;tbnw=40&amp;prev=/images?q=windows+mobile+phone&amp;hl=en&amp;sa=G&amp;gbv=2&amp;tbs=isch:1,isz:i&amp;ei=ROVBTa7UI4SmsQPOwJiHCg" TargetMode="External"/><Relationship Id="rId1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44.tiff"/><Relationship Id="rId13" Type="http://schemas.openxmlformats.org/officeDocument/2006/relationships/image" Target="../media/image49.tiff"/><Relationship Id="rId18" Type="http://schemas.openxmlformats.org/officeDocument/2006/relationships/image" Target="../media/image54.jpeg"/><Relationship Id="rId3" Type="http://schemas.openxmlformats.org/officeDocument/2006/relationships/image" Target="../media/image39.tiff"/><Relationship Id="rId21" Type="http://schemas.openxmlformats.org/officeDocument/2006/relationships/image" Target="../media/image57.tiff"/><Relationship Id="rId7" Type="http://schemas.openxmlformats.org/officeDocument/2006/relationships/image" Target="../media/image43.tiff"/><Relationship Id="rId12" Type="http://schemas.openxmlformats.org/officeDocument/2006/relationships/image" Target="../media/image48.png"/><Relationship Id="rId17" Type="http://schemas.openxmlformats.org/officeDocument/2006/relationships/image" Target="../media/image53.tiff"/><Relationship Id="rId2" Type="http://schemas.openxmlformats.org/officeDocument/2006/relationships/notesSlide" Target="../notesSlides/notesSlide9.xml"/><Relationship Id="rId16" Type="http://schemas.openxmlformats.org/officeDocument/2006/relationships/image" Target="../media/image52.png"/><Relationship Id="rId20" Type="http://schemas.openxmlformats.org/officeDocument/2006/relationships/image" Target="../media/image56.jpeg"/><Relationship Id="rId1" Type="http://schemas.openxmlformats.org/officeDocument/2006/relationships/slideLayout" Target="../slideLayouts/slideLayout22.xml"/><Relationship Id="rId6" Type="http://schemas.openxmlformats.org/officeDocument/2006/relationships/image" Target="../media/image42.png"/><Relationship Id="rId11" Type="http://schemas.openxmlformats.org/officeDocument/2006/relationships/image" Target="../media/image47.tiff"/><Relationship Id="rId5" Type="http://schemas.openxmlformats.org/officeDocument/2006/relationships/image" Target="../media/image41.tiff"/><Relationship Id="rId15" Type="http://schemas.openxmlformats.org/officeDocument/2006/relationships/image" Target="../media/image51.tiff"/><Relationship Id="rId10" Type="http://schemas.openxmlformats.org/officeDocument/2006/relationships/image" Target="../media/image46.png"/><Relationship Id="rId19" Type="http://schemas.openxmlformats.org/officeDocument/2006/relationships/image" Target="../media/image55.tiff"/><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tiff"/></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67.jpeg"/><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oleObject" Target="../embeddings/oleObject3.bin"/><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oleObject" Target="../embeddings/oleObject2.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4.jpeg"/><Relationship Id="rId26" Type="http://schemas.openxmlformats.org/officeDocument/2006/relationships/image" Target="../media/image112.jpeg"/><Relationship Id="rId39" Type="http://schemas.openxmlformats.org/officeDocument/2006/relationships/image" Target="../media/image124.png"/><Relationship Id="rId3" Type="http://schemas.openxmlformats.org/officeDocument/2006/relationships/hyperlink" Target="http://www.bridge-x.com/index.html" TargetMode="External"/><Relationship Id="rId21" Type="http://schemas.openxmlformats.org/officeDocument/2006/relationships/image" Target="../media/image107.jpeg"/><Relationship Id="rId34" Type="http://schemas.openxmlformats.org/officeDocument/2006/relationships/image" Target="../media/image120.jpeg"/><Relationship Id="rId7" Type="http://schemas.openxmlformats.org/officeDocument/2006/relationships/image" Target="../media/image93.jpeg"/><Relationship Id="rId12" Type="http://schemas.openxmlformats.org/officeDocument/2006/relationships/image" Target="../media/image98.png"/><Relationship Id="rId17" Type="http://schemas.openxmlformats.org/officeDocument/2006/relationships/image" Target="../media/image103.jpeg"/><Relationship Id="rId25" Type="http://schemas.openxmlformats.org/officeDocument/2006/relationships/image" Target="../media/image111.jpeg"/><Relationship Id="rId33" Type="http://schemas.openxmlformats.org/officeDocument/2006/relationships/image" Target="../media/image119.jpeg"/><Relationship Id="rId38" Type="http://schemas.openxmlformats.org/officeDocument/2006/relationships/image" Target="../media/image123.jpeg"/><Relationship Id="rId2" Type="http://schemas.openxmlformats.org/officeDocument/2006/relationships/notesSlide" Target="../notesSlides/notesSlide18.xml"/><Relationship Id="rId16" Type="http://schemas.openxmlformats.org/officeDocument/2006/relationships/image" Target="../media/image102.png"/><Relationship Id="rId20" Type="http://schemas.openxmlformats.org/officeDocument/2006/relationships/image" Target="../media/image106.jpeg"/><Relationship Id="rId29" Type="http://schemas.openxmlformats.org/officeDocument/2006/relationships/image" Target="../media/image115.jpeg"/><Relationship Id="rId1" Type="http://schemas.openxmlformats.org/officeDocument/2006/relationships/slideLayout" Target="../slideLayouts/slideLayout9.xml"/><Relationship Id="rId6" Type="http://schemas.openxmlformats.org/officeDocument/2006/relationships/image" Target="../media/image92.jpeg"/><Relationship Id="rId11" Type="http://schemas.openxmlformats.org/officeDocument/2006/relationships/image" Target="../media/image97.png"/><Relationship Id="rId24" Type="http://schemas.openxmlformats.org/officeDocument/2006/relationships/image" Target="../media/image110.png"/><Relationship Id="rId32" Type="http://schemas.openxmlformats.org/officeDocument/2006/relationships/image" Target="../media/image118.jpeg"/><Relationship Id="rId37" Type="http://schemas.openxmlformats.org/officeDocument/2006/relationships/image" Target="../media/image122.png"/><Relationship Id="rId5" Type="http://schemas.openxmlformats.org/officeDocument/2006/relationships/image" Target="../media/image91.jpeg"/><Relationship Id="rId15" Type="http://schemas.openxmlformats.org/officeDocument/2006/relationships/image" Target="../media/image101.png"/><Relationship Id="rId23" Type="http://schemas.openxmlformats.org/officeDocument/2006/relationships/image" Target="../media/image109.jpeg"/><Relationship Id="rId28" Type="http://schemas.openxmlformats.org/officeDocument/2006/relationships/image" Target="../media/image114.jpeg"/><Relationship Id="rId36" Type="http://schemas.openxmlformats.org/officeDocument/2006/relationships/hyperlink" Target="http://www.ibm.com/" TargetMode="External"/><Relationship Id="rId10" Type="http://schemas.openxmlformats.org/officeDocument/2006/relationships/image" Target="../media/image96.png"/><Relationship Id="rId19" Type="http://schemas.openxmlformats.org/officeDocument/2006/relationships/image" Target="../media/image105.png"/><Relationship Id="rId31" Type="http://schemas.openxmlformats.org/officeDocument/2006/relationships/image" Target="../media/image117.jpe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113.png"/><Relationship Id="rId30" Type="http://schemas.openxmlformats.org/officeDocument/2006/relationships/image" Target="../media/image116.jpeg"/><Relationship Id="rId35" Type="http://schemas.openxmlformats.org/officeDocument/2006/relationships/image" Target="../media/image1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126.png"/></Relationships>
</file>

<file path=ppt/slides/_rels/slide2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30.jpeg"/><Relationship Id="rId5" Type="http://schemas.openxmlformats.org/officeDocument/2006/relationships/image" Target="../media/image129.png"/><Relationship Id="rId4" Type="http://schemas.openxmlformats.org/officeDocument/2006/relationships/image" Target="../media/image128.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mailto:d.congnard@sap.com"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t>SAP Mobility Strategy</a:t>
            </a:r>
            <a:br>
              <a:rPr lang="en-US" b="0" dirty="0" smtClean="0"/>
            </a:br>
            <a:r>
              <a:rPr lang="en-US" sz="1600" b="0" dirty="0" smtClean="0"/>
              <a:t>October 18</a:t>
            </a:r>
            <a:r>
              <a:rPr lang="en-US" sz="1600" b="0" baseline="30000" dirty="0" smtClean="0"/>
              <a:t>th</a:t>
            </a:r>
            <a:r>
              <a:rPr lang="en-US" sz="1600" b="0" dirty="0" smtClean="0"/>
              <a:t>,</a:t>
            </a:r>
            <a:r>
              <a:rPr lang="en-US" sz="1600" b="0" dirty="0" smtClean="0"/>
              <a:t> 2011</a:t>
            </a:r>
            <a:r>
              <a:rPr lang="en-US" sz="1600" b="0" dirty="0" smtClean="0"/>
              <a:t/>
            </a:r>
            <a:br>
              <a:rPr lang="en-US" sz="1600" b="0" dirty="0" smtClean="0"/>
            </a:br>
            <a:r>
              <a:rPr lang="en-US" sz="1600" b="0" dirty="0" smtClean="0"/>
              <a:t>Dominique Congnard – VP EMEA Mobility</a:t>
            </a:r>
            <a:endParaRPr lang="en-US" sz="1600" b="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323850" y="1400175"/>
            <a:ext cx="8515350" cy="5000625"/>
            <a:chOff x="323850" y="1400175"/>
            <a:chExt cx="8515350" cy="5000625"/>
          </a:xfrm>
        </p:grpSpPr>
        <p:sp>
          <p:nvSpPr>
            <p:cNvPr id="19" name="Rectangle 18"/>
            <p:cNvSpPr/>
            <p:nvPr/>
          </p:nvSpPr>
          <p:spPr bwMode="gray">
            <a:xfrm>
              <a:off x="323850" y="1400175"/>
              <a:ext cx="8515350" cy="5000625"/>
            </a:xfrm>
            <a:prstGeom prst="rec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0" name="TextBox 19"/>
            <p:cNvSpPr txBox="1"/>
            <p:nvPr/>
          </p:nvSpPr>
          <p:spPr>
            <a:xfrm>
              <a:off x="2438400" y="1543050"/>
              <a:ext cx="4291559" cy="369332"/>
            </a:xfrm>
            <a:prstGeom prst="rect">
              <a:avLst/>
            </a:prstGeom>
            <a:noFill/>
          </p:spPr>
          <p:txBody>
            <a:bodyPr wrap="none" rtlCol="0">
              <a:spAutoFit/>
            </a:bodyPr>
            <a:lstStyle/>
            <a:p>
              <a:pPr fontAlgn="base">
                <a:spcBef>
                  <a:spcPct val="50000"/>
                </a:spcBef>
                <a:spcAft>
                  <a:spcPct val="0"/>
                </a:spcAft>
                <a:buClr>
                  <a:srgbClr val="F0AB00"/>
                </a:buClr>
                <a:buSzPct val="80000"/>
              </a:pPr>
              <a:r>
                <a:rPr lang="en-GB" sz="1800" kern="0" dirty="0" smtClean="0">
                  <a:ea typeface="Arial Unicode MS" pitchFamily="34" charset="-128"/>
                  <a:cs typeface="Arial Unicode MS" pitchFamily="34" charset="-128"/>
                </a:rPr>
                <a:t>Security: </a:t>
              </a:r>
              <a:r>
                <a:rPr lang="en-GB" sz="1200" kern="0" dirty="0" smtClean="0">
                  <a:ea typeface="Arial Unicode MS" pitchFamily="34" charset="-128"/>
                  <a:cs typeface="Arial Unicode MS" pitchFamily="34" charset="-128"/>
                </a:rPr>
                <a:t>Combined personal &amp; business use of devices</a:t>
              </a:r>
            </a:p>
          </p:txBody>
        </p:sp>
        <p:sp>
          <p:nvSpPr>
            <p:cNvPr id="21" name="TextBox 20"/>
            <p:cNvSpPr txBox="1"/>
            <p:nvPr/>
          </p:nvSpPr>
          <p:spPr>
            <a:xfrm>
              <a:off x="2200275" y="5867400"/>
              <a:ext cx="4600940" cy="369332"/>
            </a:xfrm>
            <a:prstGeom prst="rect">
              <a:avLst/>
            </a:prstGeom>
            <a:noFill/>
          </p:spPr>
          <p:txBody>
            <a:bodyPr wrap="none" rtlCol="0">
              <a:spAutoFit/>
            </a:bodyPr>
            <a:lstStyle/>
            <a:p>
              <a:pPr fontAlgn="base">
                <a:spcBef>
                  <a:spcPct val="50000"/>
                </a:spcBef>
                <a:spcAft>
                  <a:spcPct val="0"/>
                </a:spcAft>
                <a:buClr>
                  <a:srgbClr val="F0AB00"/>
                </a:buClr>
                <a:buSzPct val="80000"/>
              </a:pPr>
              <a:r>
                <a:rPr lang="en-GB" sz="1800" kern="0" dirty="0" smtClean="0">
                  <a:ea typeface="Arial Unicode MS" pitchFamily="34" charset="-128"/>
                  <a:cs typeface="Arial Unicode MS" pitchFamily="34" charset="-128"/>
                </a:rPr>
                <a:t>Security: </a:t>
              </a:r>
              <a:r>
                <a:rPr lang="en-GB" sz="1200" kern="0" dirty="0" smtClean="0">
                  <a:ea typeface="Arial Unicode MS" pitchFamily="34" charset="-128"/>
                  <a:cs typeface="Arial Unicode MS" pitchFamily="34" charset="-128"/>
                </a:rPr>
                <a:t>Gaps in Device management &amp; policy enforcement</a:t>
              </a:r>
            </a:p>
          </p:txBody>
        </p:sp>
        <p:sp>
          <p:nvSpPr>
            <p:cNvPr id="22" name="TextBox 21"/>
            <p:cNvSpPr txBox="1"/>
            <p:nvPr/>
          </p:nvSpPr>
          <p:spPr>
            <a:xfrm rot="16200000">
              <a:off x="-634855" y="3638553"/>
              <a:ext cx="2630848" cy="369332"/>
            </a:xfrm>
            <a:prstGeom prst="rect">
              <a:avLst/>
            </a:prstGeom>
            <a:noFill/>
          </p:spPr>
          <p:txBody>
            <a:bodyPr wrap="none" rtlCol="0">
              <a:spAutoFit/>
            </a:bodyPr>
            <a:lstStyle/>
            <a:p>
              <a:pPr fontAlgn="base">
                <a:spcBef>
                  <a:spcPct val="50000"/>
                </a:spcBef>
                <a:spcAft>
                  <a:spcPct val="0"/>
                </a:spcAft>
                <a:buClr>
                  <a:srgbClr val="F0AB00"/>
                </a:buClr>
                <a:buSzPct val="80000"/>
              </a:pPr>
              <a:r>
                <a:rPr lang="en-GB" sz="1800" kern="0" dirty="0" smtClean="0">
                  <a:ea typeface="Arial Unicode MS" pitchFamily="34" charset="-128"/>
                  <a:cs typeface="Arial Unicode MS" pitchFamily="34" charset="-128"/>
                </a:rPr>
                <a:t>Security: </a:t>
              </a:r>
              <a:r>
                <a:rPr lang="en-GB" sz="1200" kern="0" dirty="0" smtClean="0">
                  <a:ea typeface="Arial Unicode MS" pitchFamily="34" charset="-128"/>
                  <a:cs typeface="Arial Unicode MS" pitchFamily="34" charset="-128"/>
                </a:rPr>
                <a:t>Lost or stolen devices</a:t>
              </a:r>
            </a:p>
          </p:txBody>
        </p:sp>
        <p:sp>
          <p:nvSpPr>
            <p:cNvPr id="23" name="TextBox 22"/>
            <p:cNvSpPr txBox="1"/>
            <p:nvPr/>
          </p:nvSpPr>
          <p:spPr>
            <a:xfrm rot="16200000">
              <a:off x="6990682" y="3743326"/>
              <a:ext cx="2962671" cy="369332"/>
            </a:xfrm>
            <a:prstGeom prst="rect">
              <a:avLst/>
            </a:prstGeom>
            <a:noFill/>
          </p:spPr>
          <p:txBody>
            <a:bodyPr wrap="none" rtlCol="0">
              <a:spAutoFit/>
            </a:bodyPr>
            <a:lstStyle/>
            <a:p>
              <a:pPr fontAlgn="base">
                <a:spcBef>
                  <a:spcPct val="50000"/>
                </a:spcBef>
                <a:spcAft>
                  <a:spcPct val="0"/>
                </a:spcAft>
                <a:buClr>
                  <a:srgbClr val="F0AB00"/>
                </a:buClr>
                <a:buSzPct val="80000"/>
              </a:pPr>
              <a:r>
                <a:rPr lang="en-GB" kern="0" dirty="0" smtClean="0">
                  <a:ea typeface="Arial Unicode MS" pitchFamily="34" charset="-128"/>
                  <a:cs typeface="Arial Unicode MS" pitchFamily="34" charset="-128"/>
                </a:rPr>
                <a:t>Security</a:t>
              </a:r>
              <a:r>
                <a:rPr lang="en-GB" sz="1200" kern="0" dirty="0" smtClean="0">
                  <a:ea typeface="Arial Unicode MS" pitchFamily="34" charset="-128"/>
                  <a:cs typeface="Arial Unicode MS" pitchFamily="34" charset="-128"/>
                </a:rPr>
                <a:t>: </a:t>
              </a:r>
              <a:r>
                <a:rPr lang="en-GB" sz="1200" kern="0" dirty="0" err="1" smtClean="0">
                  <a:ea typeface="Arial Unicode MS" pitchFamily="34" charset="-128"/>
                  <a:cs typeface="Arial Unicode MS" pitchFamily="34" charset="-128"/>
                </a:rPr>
                <a:t>Unnauthorized</a:t>
              </a:r>
              <a:r>
                <a:rPr lang="en-GB" sz="1200" kern="0" dirty="0" smtClean="0">
                  <a:ea typeface="Arial Unicode MS" pitchFamily="34" charset="-128"/>
                  <a:cs typeface="Arial Unicode MS" pitchFamily="34" charset="-128"/>
                </a:rPr>
                <a:t> data access</a:t>
              </a:r>
            </a:p>
          </p:txBody>
        </p:sp>
      </p:grpSp>
      <p:pic>
        <p:nvPicPr>
          <p:cNvPr id="17" name="Picture 2"/>
          <p:cNvPicPr>
            <a:picLocks noChangeAspect="1" noChangeArrowheads="1"/>
          </p:cNvPicPr>
          <p:nvPr/>
        </p:nvPicPr>
        <p:blipFill>
          <a:blip r:embed="rId3" cstate="print"/>
          <a:srcRect l="11117" t="21524" r="8236" b="11905"/>
          <a:stretch>
            <a:fillRect/>
          </a:stretch>
        </p:blipFill>
        <p:spPr bwMode="auto">
          <a:xfrm>
            <a:off x="1019175" y="2038780"/>
            <a:ext cx="7153275" cy="3690507"/>
          </a:xfrm>
          <a:prstGeom prst="rect">
            <a:avLst/>
          </a:prstGeom>
          <a:noFill/>
          <a:ln w="9525">
            <a:noFill/>
            <a:miter lim="800000"/>
            <a:headEnd/>
            <a:tailEnd/>
          </a:ln>
          <a:effectLst>
            <a:innerShdw blurRad="63500" dist="50800" dir="13500000">
              <a:prstClr val="black">
                <a:alpha val="50000"/>
              </a:prstClr>
            </a:innerShdw>
          </a:effectLst>
        </p:spPr>
      </p:pic>
      <p:grpSp>
        <p:nvGrpSpPr>
          <p:cNvPr id="12" name="Group 11"/>
          <p:cNvGrpSpPr/>
          <p:nvPr/>
        </p:nvGrpSpPr>
        <p:grpSpPr>
          <a:xfrm>
            <a:off x="6324600" y="1485900"/>
            <a:ext cx="2581275" cy="1066800"/>
            <a:chOff x="6324600" y="1485900"/>
            <a:chExt cx="2581275" cy="1066800"/>
          </a:xfrm>
        </p:grpSpPr>
        <p:sp>
          <p:nvSpPr>
            <p:cNvPr id="4" name="Rectangle 3"/>
            <p:cNvSpPr/>
            <p:nvPr/>
          </p:nvSpPr>
          <p:spPr bwMode="gray">
            <a:xfrm>
              <a:off x="6324600" y="1485900"/>
              <a:ext cx="2581275" cy="381000"/>
            </a:xfrm>
            <a:prstGeom prst="rect">
              <a:avLst/>
            </a:prstGeom>
            <a:solidFill>
              <a:schemeClr val="accent1"/>
            </a:solidFill>
            <a:ln w="19050" algn="ctr">
              <a:solidFill>
                <a:schemeClr val="tx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GB" sz="1200" b="1" i="0" u="none" strike="noStrike" kern="0" cap="none" spc="0" normalizeH="0" baseline="0" noProof="0" dirty="0" smtClean="0">
                  <a:ln>
                    <a:noFill/>
                  </a:ln>
                  <a:effectLst/>
                  <a:uLnTx/>
                  <a:uFillTx/>
                  <a:ea typeface="Arial Unicode MS" pitchFamily="34" charset="-128"/>
                  <a:cs typeface="Arial Unicode MS" pitchFamily="34" charset="-128"/>
                </a:rPr>
                <a:t>Consume</a:t>
              </a:r>
            </a:p>
          </p:txBody>
        </p:sp>
        <p:sp>
          <p:nvSpPr>
            <p:cNvPr id="5" name="Rectangle 4"/>
            <p:cNvSpPr/>
            <p:nvPr/>
          </p:nvSpPr>
          <p:spPr bwMode="gray">
            <a:xfrm>
              <a:off x="6324601" y="1866900"/>
              <a:ext cx="2571750" cy="685800"/>
            </a:xfrm>
            <a:prstGeom prst="rect">
              <a:avLst/>
            </a:prstGeom>
            <a:solidFill>
              <a:schemeClr val="bg1"/>
            </a:solidFill>
            <a:ln w="19050" algn="ctr">
              <a:solidFill>
                <a:schemeClr val="tx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GB" sz="1200" b="0" i="0" u="none" strike="noStrike" kern="0" cap="none" spc="0" normalizeH="0" baseline="0" noProof="0" dirty="0" smtClean="0">
                  <a:ln>
                    <a:noFill/>
                  </a:ln>
                  <a:effectLst/>
                  <a:uLnTx/>
                  <a:uFillTx/>
                  <a:ea typeface="Arial Unicode MS" pitchFamily="34" charset="-128"/>
                  <a:cs typeface="Arial Unicode MS" pitchFamily="34" charset="-128"/>
                </a:rPr>
                <a:t>Allows your users to use the mobile applications from the mobile device of their choice</a:t>
              </a:r>
            </a:p>
          </p:txBody>
        </p:sp>
      </p:grpSp>
      <p:grpSp>
        <p:nvGrpSpPr>
          <p:cNvPr id="13" name="Group 12"/>
          <p:cNvGrpSpPr/>
          <p:nvPr/>
        </p:nvGrpSpPr>
        <p:grpSpPr>
          <a:xfrm>
            <a:off x="6315075" y="2714625"/>
            <a:ext cx="2581275" cy="1066800"/>
            <a:chOff x="6315075" y="2714625"/>
            <a:chExt cx="2581275" cy="1066800"/>
          </a:xfrm>
        </p:grpSpPr>
        <p:sp>
          <p:nvSpPr>
            <p:cNvPr id="6" name="Rectangle 5"/>
            <p:cNvSpPr/>
            <p:nvPr/>
          </p:nvSpPr>
          <p:spPr bwMode="gray">
            <a:xfrm>
              <a:off x="6315075" y="2714625"/>
              <a:ext cx="2581275" cy="381000"/>
            </a:xfrm>
            <a:prstGeom prst="rect">
              <a:avLst/>
            </a:prstGeom>
            <a:solidFill>
              <a:schemeClr val="accent1"/>
            </a:solidFill>
            <a:ln w="19050" algn="ctr">
              <a:solidFill>
                <a:schemeClr val="tx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GB" sz="1200" b="1" i="0" u="none" strike="noStrike" kern="0" cap="none" spc="0" normalizeH="0" baseline="0" noProof="0" dirty="0" smtClean="0">
                  <a:ln>
                    <a:noFill/>
                  </a:ln>
                  <a:effectLst/>
                  <a:uLnTx/>
                  <a:uFillTx/>
                  <a:ea typeface="Arial Unicode MS" pitchFamily="34" charset="-128"/>
                  <a:cs typeface="Arial Unicode MS" pitchFamily="34" charset="-128"/>
                </a:rPr>
                <a:t>Control</a:t>
              </a:r>
            </a:p>
          </p:txBody>
        </p:sp>
        <p:sp>
          <p:nvSpPr>
            <p:cNvPr id="7" name="Rectangle 6"/>
            <p:cNvSpPr/>
            <p:nvPr/>
          </p:nvSpPr>
          <p:spPr bwMode="gray">
            <a:xfrm>
              <a:off x="6315076" y="3095625"/>
              <a:ext cx="2571750" cy="685800"/>
            </a:xfrm>
            <a:prstGeom prst="rect">
              <a:avLst/>
            </a:prstGeom>
            <a:solidFill>
              <a:schemeClr val="bg1"/>
            </a:solidFill>
            <a:ln w="19050" algn="ctr">
              <a:solidFill>
                <a:schemeClr val="tx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GB" sz="1200" b="0" i="0" u="none" strike="noStrike" kern="0" cap="none" spc="0" normalizeH="0" baseline="0" noProof="0" dirty="0" smtClean="0">
                  <a:ln>
                    <a:noFill/>
                  </a:ln>
                  <a:effectLst/>
                  <a:uLnTx/>
                  <a:uFillTx/>
                  <a:ea typeface="Arial Unicode MS" pitchFamily="34" charset="-128"/>
                  <a:cs typeface="Arial Unicode MS" pitchFamily="34" charset="-128"/>
                </a:rPr>
                <a:t>Allows businesses to manage and secure mobile devices with full confidence</a:t>
              </a:r>
            </a:p>
          </p:txBody>
        </p:sp>
      </p:grpSp>
      <p:sp>
        <p:nvSpPr>
          <p:cNvPr id="2" name="Title 1"/>
          <p:cNvSpPr>
            <a:spLocks noGrp="1"/>
          </p:cNvSpPr>
          <p:nvPr>
            <p:ph type="title"/>
          </p:nvPr>
        </p:nvSpPr>
        <p:spPr/>
        <p:txBody>
          <a:bodyPr/>
          <a:lstStyle/>
          <a:p>
            <a:r>
              <a:rPr lang="en-GB" dirty="0" smtClean="0"/>
              <a:t>Enterprise Mobility Requirements</a:t>
            </a:r>
            <a:endParaRPr lang="en-GB" dirty="0"/>
          </a:p>
        </p:txBody>
      </p:sp>
      <p:grpSp>
        <p:nvGrpSpPr>
          <p:cNvPr id="14" name="Group 13"/>
          <p:cNvGrpSpPr/>
          <p:nvPr/>
        </p:nvGrpSpPr>
        <p:grpSpPr>
          <a:xfrm>
            <a:off x="6296025" y="3962400"/>
            <a:ext cx="2581275" cy="1066800"/>
            <a:chOff x="6296025" y="3962400"/>
            <a:chExt cx="2581275" cy="1066800"/>
          </a:xfrm>
        </p:grpSpPr>
        <p:sp>
          <p:nvSpPr>
            <p:cNvPr id="8" name="Rectangle 7"/>
            <p:cNvSpPr/>
            <p:nvPr/>
          </p:nvSpPr>
          <p:spPr bwMode="gray">
            <a:xfrm>
              <a:off x="6296025" y="3962400"/>
              <a:ext cx="2581275" cy="381000"/>
            </a:xfrm>
            <a:prstGeom prst="rect">
              <a:avLst/>
            </a:prstGeom>
            <a:solidFill>
              <a:schemeClr val="accent1"/>
            </a:solidFill>
            <a:ln w="19050" algn="ctr">
              <a:solidFill>
                <a:schemeClr val="tx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GB" sz="1200" b="1" i="0" u="none" strike="noStrike" kern="0" cap="none" spc="0" normalizeH="0" baseline="0" noProof="0" dirty="0" smtClean="0">
                  <a:ln>
                    <a:noFill/>
                  </a:ln>
                  <a:effectLst/>
                  <a:uLnTx/>
                  <a:uFillTx/>
                  <a:ea typeface="Arial Unicode MS" pitchFamily="34" charset="-128"/>
                  <a:cs typeface="Arial Unicode MS" pitchFamily="34" charset="-128"/>
                </a:rPr>
                <a:t>Create</a:t>
              </a:r>
            </a:p>
          </p:txBody>
        </p:sp>
        <p:sp>
          <p:nvSpPr>
            <p:cNvPr id="9" name="Rectangle 8"/>
            <p:cNvSpPr/>
            <p:nvPr/>
          </p:nvSpPr>
          <p:spPr bwMode="gray">
            <a:xfrm>
              <a:off x="6296026" y="4343400"/>
              <a:ext cx="2571750" cy="685800"/>
            </a:xfrm>
            <a:prstGeom prst="rect">
              <a:avLst/>
            </a:prstGeom>
            <a:solidFill>
              <a:schemeClr val="bg1"/>
            </a:solidFill>
            <a:ln w="19050" algn="ctr">
              <a:solidFill>
                <a:schemeClr val="tx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GB" sz="1200" b="0" i="0" u="none" strike="noStrike" kern="0" cap="none" spc="0" normalizeH="0" baseline="0" noProof="0" dirty="0" smtClean="0">
                  <a:ln>
                    <a:noFill/>
                  </a:ln>
                  <a:effectLst/>
                  <a:uLnTx/>
                  <a:uFillTx/>
                  <a:ea typeface="Arial Unicode MS" pitchFamily="34" charset="-128"/>
                  <a:cs typeface="Arial Unicode MS" pitchFamily="34" charset="-128"/>
                </a:rPr>
                <a:t>Build compelling mobile applications using standard IDEs</a:t>
              </a:r>
            </a:p>
          </p:txBody>
        </p:sp>
      </p:grpSp>
      <p:grpSp>
        <p:nvGrpSpPr>
          <p:cNvPr id="15" name="Group 14"/>
          <p:cNvGrpSpPr/>
          <p:nvPr/>
        </p:nvGrpSpPr>
        <p:grpSpPr>
          <a:xfrm>
            <a:off x="6276975" y="5219700"/>
            <a:ext cx="2581275" cy="1066800"/>
            <a:chOff x="6276975" y="5219700"/>
            <a:chExt cx="2581275" cy="1066800"/>
          </a:xfrm>
        </p:grpSpPr>
        <p:sp>
          <p:nvSpPr>
            <p:cNvPr id="10" name="Rectangle 9"/>
            <p:cNvSpPr/>
            <p:nvPr/>
          </p:nvSpPr>
          <p:spPr bwMode="gray">
            <a:xfrm>
              <a:off x="6276975" y="5219700"/>
              <a:ext cx="2581275" cy="381000"/>
            </a:xfrm>
            <a:prstGeom prst="rect">
              <a:avLst/>
            </a:prstGeom>
            <a:solidFill>
              <a:schemeClr val="accent1"/>
            </a:solidFill>
            <a:ln w="19050" algn="ctr">
              <a:solidFill>
                <a:schemeClr val="tx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GB" sz="1200" b="1" i="0" u="none" strike="noStrike" kern="0" cap="none" spc="0" normalizeH="0" baseline="0" noProof="0" dirty="0" smtClean="0">
                  <a:ln>
                    <a:noFill/>
                  </a:ln>
                  <a:effectLst/>
                  <a:uLnTx/>
                  <a:uFillTx/>
                  <a:ea typeface="Arial Unicode MS" pitchFamily="34" charset="-128"/>
                  <a:cs typeface="Arial Unicode MS" pitchFamily="34" charset="-128"/>
                </a:rPr>
                <a:t>Connect</a:t>
              </a:r>
            </a:p>
          </p:txBody>
        </p:sp>
        <p:sp>
          <p:nvSpPr>
            <p:cNvPr id="11" name="Rectangle 10"/>
            <p:cNvSpPr/>
            <p:nvPr/>
          </p:nvSpPr>
          <p:spPr bwMode="gray">
            <a:xfrm>
              <a:off x="6276976" y="5600700"/>
              <a:ext cx="2571750" cy="685800"/>
            </a:xfrm>
            <a:prstGeom prst="rect">
              <a:avLst/>
            </a:prstGeom>
            <a:solidFill>
              <a:schemeClr val="bg1"/>
            </a:solidFill>
            <a:ln w="19050" algn="ctr">
              <a:solidFill>
                <a:schemeClr val="tx1"/>
              </a:solid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GB" sz="1200" b="0" i="0" u="none" strike="noStrike" kern="0" cap="none" spc="0" normalizeH="0" baseline="0" noProof="0" dirty="0" smtClean="0">
                  <a:ln>
                    <a:noFill/>
                  </a:ln>
                  <a:effectLst/>
                  <a:uLnTx/>
                  <a:uFillTx/>
                  <a:ea typeface="Arial Unicode MS" pitchFamily="34" charset="-128"/>
                  <a:cs typeface="Arial Unicode MS" pitchFamily="34" charset="-128"/>
                </a:rPr>
                <a:t>Enables your users</a:t>
              </a:r>
              <a:r>
                <a:rPr kumimoji="0" lang="en-GB" sz="1200" b="0" i="0" u="none" strike="noStrike" kern="0" cap="none" spc="0" normalizeH="0" noProof="0" dirty="0" smtClean="0">
                  <a:ln>
                    <a:noFill/>
                  </a:ln>
                  <a:effectLst/>
                  <a:uLnTx/>
                  <a:uFillTx/>
                  <a:ea typeface="Arial Unicode MS" pitchFamily="34" charset="-128"/>
                  <a:cs typeface="Arial Unicode MS" pitchFamily="34" charset="-128"/>
                </a:rPr>
                <a:t> to communicate and interface with any data source and applications</a:t>
              </a:r>
              <a:endParaRPr kumimoji="0" lang="en-GB" sz="12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pic>
        <p:nvPicPr>
          <p:cNvPr id="24" name="Picture 2"/>
          <p:cNvPicPr>
            <a:picLocks noChangeAspect="1" noChangeArrowheads="1"/>
          </p:cNvPicPr>
          <p:nvPr/>
        </p:nvPicPr>
        <p:blipFill>
          <a:blip r:embed="rId4" cstate="print"/>
          <a:srcRect l="69492" t="27987" r="9524" b="7591"/>
          <a:stretch>
            <a:fillRect/>
          </a:stretch>
        </p:blipFill>
        <p:spPr bwMode="auto">
          <a:xfrm>
            <a:off x="6248400" y="1333619"/>
            <a:ext cx="2717800" cy="5016382"/>
          </a:xfrm>
          <a:prstGeom prst="rect">
            <a:avLst/>
          </a:prstGeom>
          <a:noFill/>
          <a:ln w="9525">
            <a:noFill/>
            <a:miter lim="800000"/>
            <a:headEnd/>
            <a:tailEnd/>
          </a:ln>
        </p:spPr>
      </p:pic>
      <p:pic>
        <p:nvPicPr>
          <p:cNvPr id="427010" name="Picture 2"/>
          <p:cNvPicPr>
            <a:picLocks noChangeAspect="1" noChangeArrowheads="1"/>
          </p:cNvPicPr>
          <p:nvPr/>
        </p:nvPicPr>
        <p:blipFill>
          <a:blip r:embed="rId4" cstate="print"/>
          <a:srcRect l="22778" t="27987" r="30581" b="7591"/>
          <a:stretch>
            <a:fillRect/>
          </a:stretch>
        </p:blipFill>
        <p:spPr bwMode="auto">
          <a:xfrm>
            <a:off x="207335" y="1333619"/>
            <a:ext cx="6041065" cy="501638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xit" presetSubtype="0" fill="hold" nodeType="withEffect">
                                  <p:stCondLst>
                                    <p:cond delay="0"/>
                                  </p:stCondLst>
                                  <p:childTnLst>
                                    <p:animEffect transition="out" filter="fade">
                                      <p:cBhvr>
                                        <p:cTn id="18" dur="2000"/>
                                        <p:tgtEl>
                                          <p:spTgt spid="24"/>
                                        </p:tgtEl>
                                      </p:cBhvr>
                                    </p:animEffect>
                                    <p:set>
                                      <p:cBhvr>
                                        <p:cTn id="19" dur="1" fill="hold">
                                          <p:stCondLst>
                                            <p:cond delay="1999"/>
                                          </p:stCondLst>
                                        </p:cTn>
                                        <p:tgtEl>
                                          <p:spTgt spid="2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5E-6 -4.44444E-6 L -0.10833 0.1125 " pathEditMode="relative" rAng="0" ptsTypes="AA">
                                      <p:cBhvr>
                                        <p:cTn id="23" dur="2000" fill="hold"/>
                                        <p:tgtEl>
                                          <p:spTgt spid="12"/>
                                        </p:tgtEl>
                                        <p:attrNameLst>
                                          <p:attrName>ppt_x</p:attrName>
                                          <p:attrName>ppt_y</p:attrName>
                                        </p:attrNameLst>
                                      </p:cBhvr>
                                      <p:rCtr x="-54" y="56"/>
                                    </p:animMotion>
                                  </p:childTnLst>
                                </p:cTn>
                              </p:par>
                              <p:par>
                                <p:cTn id="24" presetID="0" presetClass="path" presetSubtype="0" accel="50000" decel="50000" fill="hold" nodeType="withEffect">
                                  <p:stCondLst>
                                    <p:cond delay="0"/>
                                  </p:stCondLst>
                                  <p:childTnLst>
                                    <p:animMotion origin="layout" path="M 4.16667E-6 -5.55556E-6 L -0.10417 -0.11251 " pathEditMode="relative" ptsTypes="AA">
                                      <p:cBhvr>
                                        <p:cTn id="25" dur="2000" fill="hold"/>
                                        <p:tgtEl>
                                          <p:spTgt spid="15"/>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8.33333E-7 -1.11111E-6 L -0.5625 0.25 " pathEditMode="relative" rAng="0" ptsTypes="AA">
                                      <p:cBhvr>
                                        <p:cTn id="27" dur="2000" fill="hold"/>
                                        <p:tgtEl>
                                          <p:spTgt spid="13"/>
                                        </p:tgtEl>
                                        <p:attrNameLst>
                                          <p:attrName>ppt_x</p:attrName>
                                          <p:attrName>ppt_y</p:attrName>
                                        </p:attrNameLst>
                                      </p:cBhvr>
                                      <p:rCtr x="-281" y="125"/>
                                    </p:animMotion>
                                  </p:childTnLst>
                                </p:cTn>
                              </p:par>
                              <p:par>
                                <p:cTn id="28" presetID="0" presetClass="path" presetSubtype="0" accel="50000" decel="50000" fill="hold" nodeType="withEffect">
                                  <p:stCondLst>
                                    <p:cond delay="0"/>
                                  </p:stCondLst>
                                  <p:childTnLst>
                                    <p:animMotion origin="layout" path="M 2.5E-6 4.44444E-6 L -0.55834 -0.25278 " pathEditMode="relative" rAng="0" ptsTypes="AA">
                                      <p:cBhvr>
                                        <p:cTn id="29" dur="2000" fill="hold"/>
                                        <p:tgtEl>
                                          <p:spTgt spid="14"/>
                                        </p:tgtEl>
                                        <p:attrNameLst>
                                          <p:attrName>ppt_x</p:attrName>
                                          <p:attrName>ppt_y</p:attrName>
                                        </p:attrNameLst>
                                      </p:cBhvr>
                                      <p:rCtr x="-279" y="-126"/>
                                    </p:animMotion>
                                  </p:childTnLst>
                                </p:cTn>
                              </p:par>
                              <p:par>
                                <p:cTn id="30" presetID="10" presetClass="exit" presetSubtype="0" fill="hold" nodeType="withEffect">
                                  <p:stCondLst>
                                    <p:cond delay="0"/>
                                  </p:stCondLst>
                                  <p:childTnLst>
                                    <p:animEffect transition="out" filter="fade">
                                      <p:cBhvr>
                                        <p:cTn id="31" dur="2000"/>
                                        <p:tgtEl>
                                          <p:spTgt spid="427010"/>
                                        </p:tgtEl>
                                      </p:cBhvr>
                                    </p:animEffect>
                                    <p:set>
                                      <p:cBhvr>
                                        <p:cTn id="32" dur="1" fill="hold">
                                          <p:stCondLst>
                                            <p:cond delay="1999"/>
                                          </p:stCondLst>
                                        </p:cTn>
                                        <p:tgtEl>
                                          <p:spTgt spid="4270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1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edge">
                                      <p:cBhvr>
                                        <p:cTn id="4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en-US" dirty="0" smtClean="0"/>
              <a:t>Sybase – Innovation in Mobility Since 1992</a:t>
            </a:r>
            <a:endParaRPr lang="en-US" dirty="0" smtClean="0"/>
          </a:p>
        </p:txBody>
      </p:sp>
      <p:sp>
        <p:nvSpPr>
          <p:cNvPr id="23" name="Trapezoid 22"/>
          <p:cNvSpPr/>
          <p:nvPr/>
        </p:nvSpPr>
        <p:spPr bwMode="auto">
          <a:xfrm rot="16200000">
            <a:off x="2848358" y="656843"/>
            <a:ext cx="1389889" cy="6629399"/>
          </a:xfrm>
          <a:prstGeom prst="trapezoid">
            <a:avLst>
              <a:gd name="adj" fmla="val 49504"/>
            </a:avLst>
          </a:prstGeom>
          <a:gradFill flip="none" rotWithShape="1">
            <a:gsLst>
              <a:gs pos="0">
                <a:srgbClr val="98C6EA"/>
              </a:gs>
              <a:gs pos="50000">
                <a:schemeClr val="accent1">
                  <a:tint val="44500"/>
                  <a:satMod val="160000"/>
                </a:schemeClr>
              </a:gs>
              <a:gs pos="100000">
                <a:schemeClr val="accent1">
                  <a:tint val="23500"/>
                  <a:satMod val="160000"/>
                </a:schemeClr>
              </a:gs>
            </a:gsLst>
            <a:lin ang="16200000" scaled="1"/>
            <a:tileRect/>
          </a:gradFill>
          <a:ln w="1270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p:spPr>
        <p:txBody>
          <a:bodyPr tIns="91440" bIns="91440"/>
          <a:lstStyle/>
          <a:p>
            <a:pPr>
              <a:lnSpc>
                <a:spcPct val="90000"/>
              </a:lnSpc>
              <a:spcBef>
                <a:spcPct val="50000"/>
              </a:spcBef>
              <a:spcAft>
                <a:spcPct val="30000"/>
              </a:spcAft>
              <a:defRPr/>
            </a:pPr>
            <a:endParaRPr lang="en-US"/>
          </a:p>
        </p:txBody>
      </p:sp>
      <p:cxnSp>
        <p:nvCxnSpPr>
          <p:cNvPr id="7175" name="Straight Connector 23"/>
          <p:cNvCxnSpPr>
            <a:cxnSpLocks noChangeShapeType="1"/>
          </p:cNvCxnSpPr>
          <p:nvPr/>
        </p:nvCxnSpPr>
        <p:spPr bwMode="auto">
          <a:xfrm>
            <a:off x="228600" y="3967163"/>
            <a:ext cx="6629400" cy="4763"/>
          </a:xfrm>
          <a:prstGeom prst="line">
            <a:avLst/>
          </a:prstGeom>
          <a:noFill/>
          <a:ln w="12700" algn="ctr">
            <a:solidFill>
              <a:schemeClr val="tx1"/>
            </a:solidFill>
            <a:round/>
            <a:headEnd/>
            <a:tailEnd/>
          </a:ln>
        </p:spPr>
      </p:cxnSp>
      <p:sp>
        <p:nvSpPr>
          <p:cNvPr id="7176" name="Line Callout 2 (Accent Bar) 24"/>
          <p:cNvSpPr>
            <a:spLocks/>
          </p:cNvSpPr>
          <p:nvPr/>
        </p:nvSpPr>
        <p:spPr bwMode="auto">
          <a:xfrm>
            <a:off x="762000" y="3124200"/>
            <a:ext cx="1066800" cy="457200"/>
          </a:xfrm>
          <a:prstGeom prst="accentCallout2">
            <a:avLst>
              <a:gd name="adj1" fmla="val 18750"/>
              <a:gd name="adj2" fmla="val -8333"/>
              <a:gd name="adj3" fmla="val 18750"/>
              <a:gd name="adj4" fmla="val -16667"/>
              <a:gd name="adj5" fmla="val 186500"/>
              <a:gd name="adj6" fmla="val -45468"/>
            </a:avLst>
          </a:prstGeom>
          <a:noFill/>
          <a:ln w="12700" algn="ctr">
            <a:solidFill>
              <a:schemeClr val="tx1"/>
            </a:solidFill>
            <a:round/>
            <a:headEnd/>
            <a:tailEnd/>
          </a:ln>
        </p:spPr>
        <p:txBody>
          <a:bodyPr lIns="0" tIns="91440" rIns="0" bIns="91440"/>
          <a:lstStyle/>
          <a:p>
            <a:pPr>
              <a:lnSpc>
                <a:spcPct val="90000"/>
              </a:lnSpc>
              <a:spcBef>
                <a:spcPct val="50000"/>
              </a:spcBef>
              <a:spcAft>
                <a:spcPct val="30000"/>
              </a:spcAft>
            </a:pPr>
            <a:r>
              <a:rPr lang="en-US" sz="1800" b="1">
                <a:solidFill>
                  <a:srgbClr val="A0B400"/>
                </a:solidFill>
              </a:rPr>
              <a:t>1992</a:t>
            </a:r>
            <a:r>
              <a:rPr lang="en-US"/>
              <a:t/>
            </a:r>
            <a:br>
              <a:rPr lang="en-US"/>
            </a:br>
            <a:r>
              <a:rPr lang="en-US" sz="1200"/>
              <a:t>First mobile </a:t>
            </a:r>
            <a:r>
              <a:rPr lang="en-US" sz="1200" b="1"/>
              <a:t>database</a:t>
            </a:r>
            <a:endParaRPr lang="en-US" b="1"/>
          </a:p>
        </p:txBody>
      </p:sp>
      <p:sp>
        <p:nvSpPr>
          <p:cNvPr id="7177" name="Line Callout 2 (Accent Bar) 25"/>
          <p:cNvSpPr>
            <a:spLocks/>
          </p:cNvSpPr>
          <p:nvPr/>
        </p:nvSpPr>
        <p:spPr bwMode="auto">
          <a:xfrm>
            <a:off x="1524000" y="4114800"/>
            <a:ext cx="1066800" cy="533400"/>
          </a:xfrm>
          <a:prstGeom prst="accentCallout2">
            <a:avLst>
              <a:gd name="adj1" fmla="val 67278"/>
              <a:gd name="adj2" fmla="val -15176"/>
              <a:gd name="adj3" fmla="val 66713"/>
              <a:gd name="adj4" fmla="val -34458"/>
              <a:gd name="adj5" fmla="val -30204"/>
              <a:gd name="adj6" fmla="val -53463"/>
            </a:avLst>
          </a:prstGeom>
          <a:noFill/>
          <a:ln w="12700" algn="ctr">
            <a:solidFill>
              <a:schemeClr val="tx1"/>
            </a:solidFill>
            <a:round/>
            <a:headEnd/>
            <a:tailEnd/>
          </a:ln>
        </p:spPr>
        <p:txBody>
          <a:bodyPr lIns="0" tIns="91440" rIns="0" bIns="91440"/>
          <a:lstStyle/>
          <a:p>
            <a:pPr>
              <a:lnSpc>
                <a:spcPct val="90000"/>
              </a:lnSpc>
              <a:spcBef>
                <a:spcPct val="50000"/>
              </a:spcBef>
              <a:spcAft>
                <a:spcPct val="30000"/>
              </a:spcAft>
            </a:pPr>
            <a:r>
              <a:rPr lang="en-US" sz="1800" b="1">
                <a:solidFill>
                  <a:srgbClr val="E37222"/>
                </a:solidFill>
              </a:rPr>
              <a:t>1994</a:t>
            </a:r>
            <a:r>
              <a:rPr lang="en-US"/>
              <a:t/>
            </a:r>
            <a:br>
              <a:rPr lang="en-US"/>
            </a:br>
            <a:r>
              <a:rPr lang="en-US" sz="1200"/>
              <a:t>First mobile </a:t>
            </a:r>
            <a:r>
              <a:rPr lang="en-US" sz="1200" b="1"/>
              <a:t>management</a:t>
            </a:r>
            <a:r>
              <a:rPr lang="en-US" sz="1200"/>
              <a:t>  solution</a:t>
            </a:r>
            <a:endParaRPr lang="en-US"/>
          </a:p>
        </p:txBody>
      </p:sp>
      <p:sp>
        <p:nvSpPr>
          <p:cNvPr id="7178" name="Line Callout 2 (Accent Bar) 26"/>
          <p:cNvSpPr>
            <a:spLocks/>
          </p:cNvSpPr>
          <p:nvPr/>
        </p:nvSpPr>
        <p:spPr bwMode="auto">
          <a:xfrm>
            <a:off x="2057400" y="2954339"/>
            <a:ext cx="1219200" cy="457200"/>
          </a:xfrm>
          <a:prstGeom prst="accentCallout2">
            <a:avLst>
              <a:gd name="adj1" fmla="val 18750"/>
              <a:gd name="adj2" fmla="val -8333"/>
              <a:gd name="adj3" fmla="val 18750"/>
              <a:gd name="adj4" fmla="val -16667"/>
              <a:gd name="adj5" fmla="val 220500"/>
              <a:gd name="adj6" fmla="val -45468"/>
            </a:avLst>
          </a:prstGeom>
          <a:noFill/>
          <a:ln w="12700" algn="ctr">
            <a:solidFill>
              <a:schemeClr val="tx1"/>
            </a:solidFill>
            <a:round/>
            <a:headEnd/>
            <a:tailEnd/>
          </a:ln>
        </p:spPr>
        <p:txBody>
          <a:bodyPr lIns="0" tIns="91440" rIns="0" bIns="91440"/>
          <a:lstStyle/>
          <a:p>
            <a:pPr>
              <a:lnSpc>
                <a:spcPct val="90000"/>
              </a:lnSpc>
              <a:spcBef>
                <a:spcPct val="50000"/>
              </a:spcBef>
              <a:spcAft>
                <a:spcPct val="30000"/>
              </a:spcAft>
            </a:pPr>
            <a:r>
              <a:rPr lang="en-US" sz="1800" b="1">
                <a:solidFill>
                  <a:srgbClr val="031F73"/>
                </a:solidFill>
              </a:rPr>
              <a:t>1995</a:t>
            </a:r>
            <a:r>
              <a:rPr lang="en-US"/>
              <a:t/>
            </a:r>
            <a:br>
              <a:rPr lang="en-US"/>
            </a:br>
            <a:r>
              <a:rPr lang="en-US" sz="1200"/>
              <a:t>First mobile </a:t>
            </a:r>
            <a:r>
              <a:rPr lang="en-US" sz="1200" b="1"/>
              <a:t>computing sync</a:t>
            </a:r>
            <a:endParaRPr lang="en-US" b="1"/>
          </a:p>
        </p:txBody>
      </p:sp>
      <p:sp>
        <p:nvSpPr>
          <p:cNvPr id="7179" name="Line Callout 2 (Accent Bar) 27"/>
          <p:cNvSpPr>
            <a:spLocks/>
          </p:cNvSpPr>
          <p:nvPr/>
        </p:nvSpPr>
        <p:spPr bwMode="auto">
          <a:xfrm>
            <a:off x="3048000" y="4343400"/>
            <a:ext cx="914400" cy="533400"/>
          </a:xfrm>
          <a:prstGeom prst="accentCallout2">
            <a:avLst>
              <a:gd name="adj1" fmla="val 67278"/>
              <a:gd name="adj2" fmla="val -15176"/>
              <a:gd name="adj3" fmla="val 66713"/>
              <a:gd name="adj4" fmla="val -34458"/>
              <a:gd name="adj5" fmla="val -70796"/>
              <a:gd name="adj6" fmla="val -55648"/>
            </a:avLst>
          </a:prstGeom>
          <a:noFill/>
          <a:ln w="12700" algn="ctr">
            <a:solidFill>
              <a:schemeClr val="tx1"/>
            </a:solidFill>
            <a:round/>
            <a:headEnd/>
            <a:tailEnd/>
          </a:ln>
        </p:spPr>
        <p:txBody>
          <a:bodyPr lIns="0" tIns="91440" rIns="0" bIns="91440"/>
          <a:lstStyle/>
          <a:p>
            <a:pPr>
              <a:lnSpc>
                <a:spcPct val="90000"/>
              </a:lnSpc>
              <a:spcBef>
                <a:spcPct val="50000"/>
              </a:spcBef>
              <a:spcAft>
                <a:spcPct val="30000"/>
              </a:spcAft>
            </a:pPr>
            <a:r>
              <a:rPr lang="en-US" sz="1800" b="1">
                <a:solidFill>
                  <a:srgbClr val="009FDA"/>
                </a:solidFill>
              </a:rPr>
              <a:t>1998</a:t>
            </a:r>
            <a:r>
              <a:rPr lang="en-US"/>
              <a:t/>
            </a:r>
            <a:br>
              <a:rPr lang="en-US"/>
            </a:br>
            <a:r>
              <a:rPr lang="en-US" sz="1200"/>
              <a:t>First mobile </a:t>
            </a:r>
            <a:r>
              <a:rPr lang="en-US" sz="1200" b="1"/>
              <a:t>web platform</a:t>
            </a:r>
            <a:endParaRPr lang="en-US" b="1"/>
          </a:p>
        </p:txBody>
      </p:sp>
      <p:sp>
        <p:nvSpPr>
          <p:cNvPr id="7180" name="Line Callout 2 (Accent Bar) 28"/>
          <p:cNvSpPr>
            <a:spLocks/>
          </p:cNvSpPr>
          <p:nvPr/>
        </p:nvSpPr>
        <p:spPr bwMode="auto">
          <a:xfrm>
            <a:off x="3657600" y="2667000"/>
            <a:ext cx="1447800" cy="457200"/>
          </a:xfrm>
          <a:prstGeom prst="accentCallout2">
            <a:avLst>
              <a:gd name="adj1" fmla="val 18750"/>
              <a:gd name="adj2" fmla="val -8333"/>
              <a:gd name="adj3" fmla="val 18750"/>
              <a:gd name="adj4" fmla="val -16667"/>
              <a:gd name="adj5" fmla="val 285894"/>
              <a:gd name="adj6" fmla="val -33468"/>
            </a:avLst>
          </a:prstGeom>
          <a:noFill/>
          <a:ln w="12700" algn="ctr">
            <a:solidFill>
              <a:schemeClr val="tx1"/>
            </a:solidFill>
            <a:round/>
            <a:headEnd/>
            <a:tailEnd/>
          </a:ln>
        </p:spPr>
        <p:txBody>
          <a:bodyPr lIns="0" tIns="91440" rIns="0" bIns="91440"/>
          <a:lstStyle/>
          <a:p>
            <a:r>
              <a:rPr lang="en-US" sz="1800" b="1">
                <a:solidFill>
                  <a:srgbClr val="A0B400"/>
                </a:solidFill>
              </a:rPr>
              <a:t>2003</a:t>
            </a:r>
            <a:r>
              <a:rPr lang="en-US"/>
              <a:t/>
            </a:r>
            <a:br>
              <a:rPr lang="en-US"/>
            </a:br>
            <a:r>
              <a:rPr lang="en-US" sz="1200"/>
              <a:t>Launch of the </a:t>
            </a:r>
            <a:r>
              <a:rPr lang="en-US" sz="1200" b="1"/>
              <a:t>“Unwired Enterprise”</a:t>
            </a:r>
          </a:p>
          <a:p>
            <a:pPr>
              <a:lnSpc>
                <a:spcPct val="90000"/>
              </a:lnSpc>
              <a:spcBef>
                <a:spcPct val="50000"/>
              </a:spcBef>
              <a:spcAft>
                <a:spcPct val="30000"/>
              </a:spcAft>
            </a:pPr>
            <a:endParaRPr lang="en-US"/>
          </a:p>
        </p:txBody>
      </p:sp>
      <p:sp>
        <p:nvSpPr>
          <p:cNvPr id="7181" name="Line Callout 2 (Accent Bar) 29"/>
          <p:cNvSpPr>
            <a:spLocks/>
          </p:cNvSpPr>
          <p:nvPr/>
        </p:nvSpPr>
        <p:spPr bwMode="auto">
          <a:xfrm>
            <a:off x="5638800" y="2286000"/>
            <a:ext cx="1219200" cy="457200"/>
          </a:xfrm>
          <a:prstGeom prst="accentCallout2">
            <a:avLst>
              <a:gd name="adj1" fmla="val 18750"/>
              <a:gd name="adj2" fmla="val -8333"/>
              <a:gd name="adj3" fmla="val 18750"/>
              <a:gd name="adj4" fmla="val -28282"/>
              <a:gd name="adj5" fmla="val 367241"/>
              <a:gd name="adj6" fmla="val -43153"/>
            </a:avLst>
          </a:prstGeom>
          <a:noFill/>
          <a:ln w="12700" algn="ctr">
            <a:solidFill>
              <a:schemeClr val="tx1"/>
            </a:solidFill>
            <a:round/>
            <a:headEnd/>
            <a:tailEnd/>
          </a:ln>
        </p:spPr>
        <p:txBody>
          <a:bodyPr lIns="0" tIns="91440" rIns="0" bIns="91440"/>
          <a:lstStyle/>
          <a:p>
            <a:r>
              <a:rPr lang="en-US" sz="1800" b="1">
                <a:solidFill>
                  <a:srgbClr val="031F73"/>
                </a:solidFill>
              </a:rPr>
              <a:t>2008</a:t>
            </a:r>
            <a:r>
              <a:rPr lang="en-US"/>
              <a:t/>
            </a:r>
            <a:br>
              <a:rPr lang="en-US"/>
            </a:br>
            <a:r>
              <a:rPr lang="en-US" sz="1200"/>
              <a:t> First secure enterprise email support for </a:t>
            </a:r>
            <a:r>
              <a:rPr lang="en-US" sz="1200" b="1"/>
              <a:t>iPhone</a:t>
            </a:r>
          </a:p>
          <a:p>
            <a:pPr>
              <a:lnSpc>
                <a:spcPct val="90000"/>
              </a:lnSpc>
              <a:spcBef>
                <a:spcPct val="50000"/>
              </a:spcBef>
              <a:spcAft>
                <a:spcPct val="30000"/>
              </a:spcAft>
            </a:pPr>
            <a:endParaRPr lang="en-US"/>
          </a:p>
        </p:txBody>
      </p:sp>
      <p:sp>
        <p:nvSpPr>
          <p:cNvPr id="7182" name="Line Callout 2 (Accent Bar) 32"/>
          <p:cNvSpPr>
            <a:spLocks/>
          </p:cNvSpPr>
          <p:nvPr/>
        </p:nvSpPr>
        <p:spPr bwMode="auto">
          <a:xfrm>
            <a:off x="4724400" y="4495800"/>
            <a:ext cx="1371600" cy="533400"/>
          </a:xfrm>
          <a:prstGeom prst="accentCallout2">
            <a:avLst>
              <a:gd name="adj1" fmla="val 67278"/>
              <a:gd name="adj2" fmla="val -15176"/>
              <a:gd name="adj3" fmla="val 66713"/>
              <a:gd name="adj4" fmla="val -34458"/>
              <a:gd name="adj5" fmla="val -96514"/>
              <a:gd name="adj6" fmla="val -59343"/>
            </a:avLst>
          </a:prstGeom>
          <a:noFill/>
          <a:ln w="12700" algn="ctr">
            <a:solidFill>
              <a:schemeClr val="tx1"/>
            </a:solidFill>
            <a:round/>
            <a:headEnd/>
            <a:tailEnd/>
          </a:ln>
        </p:spPr>
        <p:txBody>
          <a:bodyPr lIns="0" tIns="91440" rIns="0" bIns="91440"/>
          <a:lstStyle/>
          <a:p>
            <a:r>
              <a:rPr lang="en-US" sz="1800" b="1">
                <a:solidFill>
                  <a:srgbClr val="E37222"/>
                </a:solidFill>
              </a:rPr>
              <a:t>2006</a:t>
            </a:r>
            <a:r>
              <a:rPr lang="en-US" sz="1800"/>
              <a:t/>
            </a:r>
            <a:br>
              <a:rPr lang="en-US" sz="1800"/>
            </a:br>
            <a:r>
              <a:rPr lang="en-US" sz="1200"/>
              <a:t> Becomes world’s largest provider of mobile </a:t>
            </a:r>
            <a:r>
              <a:rPr lang="en-US" sz="1200" b="1"/>
              <a:t>messaging </a:t>
            </a:r>
            <a:r>
              <a:rPr lang="en-US" sz="1200"/>
              <a:t>services</a:t>
            </a:r>
          </a:p>
        </p:txBody>
      </p:sp>
      <p:sp>
        <p:nvSpPr>
          <p:cNvPr id="7183" name="TextBox 16"/>
          <p:cNvSpPr txBox="1">
            <a:spLocks noChangeArrowheads="1"/>
          </p:cNvSpPr>
          <p:nvPr/>
        </p:nvSpPr>
        <p:spPr bwMode="auto">
          <a:xfrm>
            <a:off x="6858000" y="3417888"/>
            <a:ext cx="2362200" cy="1231106"/>
          </a:xfrm>
          <a:prstGeom prst="rect">
            <a:avLst/>
          </a:prstGeom>
          <a:noFill/>
          <a:ln w="9525">
            <a:noFill/>
            <a:miter lim="800000"/>
            <a:headEnd/>
            <a:tailEnd/>
          </a:ln>
        </p:spPr>
        <p:txBody>
          <a:bodyPr>
            <a:spAutoFit/>
          </a:bodyPr>
          <a:lstStyle/>
          <a:p>
            <a:r>
              <a:rPr lang="en-US" sz="1800" b="1">
                <a:solidFill>
                  <a:srgbClr val="009FDA"/>
                </a:solidFill>
              </a:rPr>
              <a:t>Today</a:t>
            </a:r>
            <a:r>
              <a:rPr lang="en-US"/>
              <a:t/>
            </a:r>
            <a:br>
              <a:rPr lang="en-US"/>
            </a:br>
            <a:r>
              <a:rPr lang="en-US" sz="1400"/>
              <a:t>Mobility products make up:</a:t>
            </a:r>
            <a:r>
              <a:rPr lang="en-US" sz="1400" b="1"/>
              <a:t/>
            </a:r>
            <a:br>
              <a:rPr lang="en-US" sz="1400" b="1"/>
            </a:br>
            <a:r>
              <a:rPr lang="en-US" sz="1400"/>
              <a:t>- </a:t>
            </a:r>
            <a:r>
              <a:rPr lang="en-US" sz="1400" b="1"/>
              <a:t>32% </a:t>
            </a:r>
            <a:r>
              <a:rPr lang="en-US" sz="1400"/>
              <a:t>of total revenue</a:t>
            </a:r>
            <a:br>
              <a:rPr lang="en-US" sz="1400"/>
            </a:br>
            <a:r>
              <a:rPr lang="en-US" sz="1400"/>
              <a:t>- </a:t>
            </a:r>
            <a:r>
              <a:rPr lang="en-US" sz="1400" b="1"/>
              <a:t>50% </a:t>
            </a:r>
            <a:r>
              <a:rPr lang="en-US" sz="1400"/>
              <a:t>of licenses &amp;  messaging revenue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411067" y="1816808"/>
            <a:ext cx="6174886" cy="4042127"/>
            <a:chOff x="1411067" y="1362606"/>
            <a:chExt cx="6174886" cy="3031595"/>
          </a:xfrm>
        </p:grpSpPr>
        <p:sp>
          <p:nvSpPr>
            <p:cNvPr id="15" name="Rectangle 14"/>
            <p:cNvSpPr/>
            <p:nvPr/>
          </p:nvSpPr>
          <p:spPr>
            <a:xfrm>
              <a:off x="1411067" y="3453108"/>
              <a:ext cx="6174886" cy="941093"/>
            </a:xfrm>
            <a:prstGeom prst="rect">
              <a:avLst/>
            </a:prstGeom>
            <a:solidFill>
              <a:srgbClr val="247230"/>
            </a:solidFill>
            <a:ln w="38100" algn="ctr">
              <a:noFill/>
              <a:round/>
              <a:headEnd/>
              <a:tailEnd/>
            </a:ln>
            <a:effectLst/>
          </p:spPr>
          <p:txBody>
            <a:bodyPr lIns="0" tIns="0" rIns="0" bIns="0" anchor="ctr">
              <a:noAutofit/>
            </a:bodyPr>
            <a:lstStyle/>
            <a:p>
              <a:pPr algn="ctr"/>
              <a:r>
                <a:rPr lang="en-US" sz="2400" b="1" dirty="0" smtClean="0">
                  <a:solidFill>
                    <a:schemeClr val="bg1"/>
                  </a:solidFill>
                </a:rPr>
                <a:t>SAP Mobility Platform</a:t>
              </a:r>
            </a:p>
          </p:txBody>
        </p:sp>
        <p:sp>
          <p:nvSpPr>
            <p:cNvPr id="16" name="Rectangle 15"/>
            <p:cNvSpPr/>
            <p:nvPr/>
          </p:nvSpPr>
          <p:spPr>
            <a:xfrm>
              <a:off x="2139633" y="2404086"/>
              <a:ext cx="4717791" cy="941093"/>
            </a:xfrm>
            <a:prstGeom prst="rect">
              <a:avLst/>
            </a:prstGeom>
            <a:solidFill>
              <a:schemeClr val="accent4"/>
            </a:solidFill>
            <a:ln w="38100" algn="ctr">
              <a:noFill/>
              <a:round/>
              <a:headEnd/>
              <a:tailEnd/>
            </a:ln>
            <a:effectLst/>
          </p:spPr>
          <p:txBody>
            <a:bodyPr lIns="0" tIns="0" rIns="0" bIns="0" anchor="ctr">
              <a:noAutofit/>
            </a:bodyPr>
            <a:lstStyle/>
            <a:p>
              <a:pPr algn="ctr"/>
              <a:r>
                <a:rPr lang="en-US" sz="2400" b="1" dirty="0" smtClean="0">
                  <a:solidFill>
                    <a:schemeClr val="bg1"/>
                  </a:solidFill>
                </a:rPr>
                <a:t>Mobile Applications</a:t>
              </a:r>
            </a:p>
          </p:txBody>
        </p:sp>
        <p:sp>
          <p:nvSpPr>
            <p:cNvPr id="18" name="Rectangle 17"/>
            <p:cNvSpPr/>
            <p:nvPr/>
          </p:nvSpPr>
          <p:spPr>
            <a:xfrm>
              <a:off x="2996642" y="1362606"/>
              <a:ext cx="3003736" cy="941093"/>
            </a:xfrm>
            <a:prstGeom prst="rect">
              <a:avLst/>
            </a:prstGeom>
            <a:solidFill>
              <a:srgbClr val="93C939"/>
            </a:solidFill>
            <a:ln w="38100" algn="ctr">
              <a:noFill/>
              <a:round/>
              <a:headEnd/>
              <a:tailEnd/>
            </a:ln>
            <a:effectLst/>
          </p:spPr>
          <p:txBody>
            <a:bodyPr lIns="0" tIns="0" rIns="0" bIns="0" anchor="ctr">
              <a:noAutofit/>
            </a:bodyPr>
            <a:lstStyle/>
            <a:p>
              <a:pPr marL="5332" algn="ctr"/>
              <a:r>
                <a:rPr lang="en-US" sz="2400" b="1" dirty="0" smtClean="0">
                  <a:solidFill>
                    <a:schemeClr val="bg1"/>
                  </a:solidFill>
                </a:rPr>
                <a:t>Mobile Services</a:t>
              </a:r>
            </a:p>
          </p:txBody>
        </p:sp>
      </p:grpSp>
      <p:sp>
        <p:nvSpPr>
          <p:cNvPr id="90165" name="Rectangle 53"/>
          <p:cNvSpPr>
            <a:spLocks noChangeArrowheads="1"/>
          </p:cNvSpPr>
          <p:nvPr/>
        </p:nvSpPr>
        <p:spPr bwMode="auto">
          <a:xfrm>
            <a:off x="0" y="3"/>
            <a:ext cx="153988" cy="1050925"/>
          </a:xfrm>
          <a:prstGeom prst="rect">
            <a:avLst/>
          </a:prstGeom>
          <a:solidFill>
            <a:schemeClr val="bg1"/>
          </a:solidFill>
          <a:ln w="12700" algn="ctr">
            <a:noFill/>
            <a:miter lim="800000"/>
            <a:headEnd/>
            <a:tailEnd/>
          </a:ln>
          <a:effectLst/>
        </p:spPr>
        <p:txBody>
          <a:bodyPr wrap="none" lIns="0" tIns="0" rIns="0" bIns="0" anchor="ctr">
            <a:noAutofit/>
          </a:bodyPr>
          <a:lstStyle/>
          <a:p>
            <a:endParaRPr lang="en-US" dirty="0">
              <a:latin typeface="Calibri"/>
            </a:endParaRPr>
          </a:p>
        </p:txBody>
      </p:sp>
      <p:sp>
        <p:nvSpPr>
          <p:cNvPr id="5" name="Title 4"/>
          <p:cNvSpPr>
            <a:spLocks noGrp="1"/>
          </p:cNvSpPr>
          <p:nvPr>
            <p:ph type="title"/>
          </p:nvPr>
        </p:nvSpPr>
        <p:spPr/>
        <p:txBody>
          <a:bodyPr/>
          <a:lstStyle/>
          <a:p>
            <a:r>
              <a:rPr lang="en-US" dirty="0" smtClean="0"/>
              <a:t>SAP Provides Complete Mobility Solution</a:t>
            </a:r>
            <a:endParaRPr lang="en-US" dirty="0"/>
          </a:p>
        </p:txBody>
      </p:sp>
    </p:spTree>
    <p:extLst>
      <p:ext uri="{BB962C8B-B14F-4D97-AF65-F5344CB8AC3E}">
        <p14:creationId xmlns="" xmlns:p14="http://schemas.microsoft.com/office/powerpoint/2010/main" val="2347546855"/>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Mobility Platform – SUP and Afaria</a:t>
            </a:r>
            <a:endParaRPr lang="en-US" dirty="0"/>
          </a:p>
        </p:txBody>
      </p:sp>
      <p:grpSp>
        <p:nvGrpSpPr>
          <p:cNvPr id="3" name="Group 117"/>
          <p:cNvGrpSpPr/>
          <p:nvPr/>
        </p:nvGrpSpPr>
        <p:grpSpPr>
          <a:xfrm>
            <a:off x="857190" y="1454539"/>
            <a:ext cx="7484378" cy="4736338"/>
            <a:chOff x="1354974" y="1259392"/>
            <a:chExt cx="6236568" cy="3397761"/>
          </a:xfrm>
        </p:grpSpPr>
        <p:cxnSp>
          <p:nvCxnSpPr>
            <p:cNvPr id="104" name="Straight Arrow Connector 103"/>
            <p:cNvCxnSpPr/>
            <p:nvPr/>
          </p:nvCxnSpPr>
          <p:spPr>
            <a:xfrm rot="10800000" flipV="1">
              <a:off x="2531591" y="3099651"/>
              <a:ext cx="521884" cy="3910"/>
            </a:xfrm>
            <a:prstGeom prst="straightConnector1">
              <a:avLst/>
            </a:prstGeom>
            <a:noFill/>
            <a:ln w="15875">
              <a:solidFill>
                <a:schemeClr val="tx1"/>
              </a:solidFill>
              <a:prstDash val="solid"/>
              <a:round/>
              <a:headEnd/>
              <a:tailEnd type="triangle"/>
            </a:ln>
          </p:spPr>
        </p:cxnSp>
        <p:sp>
          <p:nvSpPr>
            <p:cNvPr id="105" name="Rectangle 104"/>
            <p:cNvSpPr/>
            <p:nvPr/>
          </p:nvSpPr>
          <p:spPr>
            <a:xfrm>
              <a:off x="3011669" y="2939384"/>
              <a:ext cx="253430" cy="32053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1637" tIns="40818" rIns="81637" bIns="40818" rtlCol="0" anchor="ctr"/>
            <a:lstStyle/>
            <a:p>
              <a:pPr algn="ctr"/>
              <a:endParaRPr lang="en-US" sz="1200" dirty="0" smtClean="0">
                <a:solidFill>
                  <a:srgbClr val="1C1C1C"/>
                </a:solidFill>
              </a:endParaRPr>
            </a:p>
          </p:txBody>
        </p:sp>
        <p:grpSp>
          <p:nvGrpSpPr>
            <p:cNvPr id="4" name="Group 111"/>
            <p:cNvGrpSpPr/>
            <p:nvPr/>
          </p:nvGrpSpPr>
          <p:grpSpPr>
            <a:xfrm>
              <a:off x="6112459" y="2566611"/>
              <a:ext cx="453206" cy="1117786"/>
              <a:chOff x="6967538" y="3138716"/>
              <a:chExt cx="453206" cy="1624738"/>
            </a:xfrm>
            <a:solidFill>
              <a:schemeClr val="bg1"/>
            </a:solidFill>
          </p:grpSpPr>
          <p:sp>
            <p:nvSpPr>
              <p:cNvPr id="113" name="Rectangle 112"/>
              <p:cNvSpPr/>
              <p:nvPr/>
            </p:nvSpPr>
            <p:spPr>
              <a:xfrm>
                <a:off x="6967538" y="3138716"/>
                <a:ext cx="453206" cy="24835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1C1C1C"/>
                  </a:solidFill>
                </a:endParaRPr>
              </a:p>
            </p:txBody>
          </p:sp>
          <p:sp>
            <p:nvSpPr>
              <p:cNvPr id="114" name="Rectangle 113"/>
              <p:cNvSpPr/>
              <p:nvPr/>
            </p:nvSpPr>
            <p:spPr>
              <a:xfrm>
                <a:off x="6967538" y="3826908"/>
                <a:ext cx="453206" cy="24835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1C1C1C"/>
                  </a:solidFill>
                </a:endParaRPr>
              </a:p>
            </p:txBody>
          </p:sp>
          <p:sp>
            <p:nvSpPr>
              <p:cNvPr id="115" name="Rectangle 114"/>
              <p:cNvSpPr/>
              <p:nvPr/>
            </p:nvSpPr>
            <p:spPr>
              <a:xfrm>
                <a:off x="6967538" y="3482812"/>
                <a:ext cx="453206" cy="24835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1C1C1C"/>
                  </a:solidFill>
                </a:endParaRPr>
              </a:p>
            </p:txBody>
          </p:sp>
          <p:sp>
            <p:nvSpPr>
              <p:cNvPr id="116" name="Rectangle 115"/>
              <p:cNvSpPr/>
              <p:nvPr/>
            </p:nvSpPr>
            <p:spPr>
              <a:xfrm>
                <a:off x="6967538" y="4515100"/>
                <a:ext cx="453206" cy="24835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1C1C1C"/>
                  </a:solidFill>
                </a:endParaRPr>
              </a:p>
            </p:txBody>
          </p:sp>
          <p:sp>
            <p:nvSpPr>
              <p:cNvPr id="117" name="Rectangle 116"/>
              <p:cNvSpPr/>
              <p:nvPr/>
            </p:nvSpPr>
            <p:spPr>
              <a:xfrm>
                <a:off x="6967538" y="4171004"/>
                <a:ext cx="453206" cy="24835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1C1C1C"/>
                  </a:solidFill>
                </a:endParaRPr>
              </a:p>
            </p:txBody>
          </p:sp>
        </p:grpSp>
        <p:grpSp>
          <p:nvGrpSpPr>
            <p:cNvPr id="5" name="Group 117"/>
            <p:cNvGrpSpPr/>
            <p:nvPr/>
          </p:nvGrpSpPr>
          <p:grpSpPr>
            <a:xfrm>
              <a:off x="5047397" y="2888773"/>
              <a:ext cx="453206" cy="473462"/>
              <a:chOff x="6967538" y="3138716"/>
              <a:chExt cx="453206" cy="1624738"/>
            </a:xfrm>
            <a:solidFill>
              <a:srgbClr val="FFFFFF"/>
            </a:solidFill>
          </p:grpSpPr>
          <p:sp>
            <p:nvSpPr>
              <p:cNvPr id="119" name="Rectangle 118"/>
              <p:cNvSpPr/>
              <p:nvPr/>
            </p:nvSpPr>
            <p:spPr>
              <a:xfrm>
                <a:off x="6967538" y="3138716"/>
                <a:ext cx="453206" cy="24835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1C1C1C"/>
                  </a:solidFill>
                </a:endParaRPr>
              </a:p>
            </p:txBody>
          </p:sp>
          <p:sp>
            <p:nvSpPr>
              <p:cNvPr id="120" name="Rectangle 119"/>
              <p:cNvSpPr/>
              <p:nvPr/>
            </p:nvSpPr>
            <p:spPr>
              <a:xfrm>
                <a:off x="6967538" y="3826908"/>
                <a:ext cx="453206" cy="24835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1C1C1C"/>
                  </a:solidFill>
                </a:endParaRPr>
              </a:p>
            </p:txBody>
          </p:sp>
          <p:sp>
            <p:nvSpPr>
              <p:cNvPr id="121" name="Rectangle 120"/>
              <p:cNvSpPr/>
              <p:nvPr/>
            </p:nvSpPr>
            <p:spPr>
              <a:xfrm>
                <a:off x="6967538" y="3482812"/>
                <a:ext cx="453206" cy="24835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1C1C1C"/>
                  </a:solidFill>
                </a:endParaRPr>
              </a:p>
            </p:txBody>
          </p:sp>
          <p:sp>
            <p:nvSpPr>
              <p:cNvPr id="122" name="Rectangle 121"/>
              <p:cNvSpPr/>
              <p:nvPr/>
            </p:nvSpPr>
            <p:spPr>
              <a:xfrm>
                <a:off x="6967538" y="4515100"/>
                <a:ext cx="453206" cy="24835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1C1C1C"/>
                  </a:solidFill>
                </a:endParaRPr>
              </a:p>
            </p:txBody>
          </p:sp>
          <p:sp>
            <p:nvSpPr>
              <p:cNvPr id="123" name="Rectangle 122"/>
              <p:cNvSpPr/>
              <p:nvPr/>
            </p:nvSpPr>
            <p:spPr>
              <a:xfrm>
                <a:off x="6967538" y="4171004"/>
                <a:ext cx="453206" cy="24835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1C1C1C"/>
                  </a:solidFill>
                </a:endParaRPr>
              </a:p>
            </p:txBody>
          </p:sp>
        </p:grpSp>
        <p:cxnSp>
          <p:nvCxnSpPr>
            <p:cNvPr id="128" name="Straight Arrow Connector 127"/>
            <p:cNvCxnSpPr/>
            <p:nvPr/>
          </p:nvCxnSpPr>
          <p:spPr>
            <a:xfrm>
              <a:off x="5500603" y="3125504"/>
              <a:ext cx="611856" cy="1191"/>
            </a:xfrm>
            <a:prstGeom prst="straightConnector1">
              <a:avLst/>
            </a:prstGeom>
            <a:noFill/>
            <a:ln w="15875">
              <a:solidFill>
                <a:schemeClr val="tx1"/>
              </a:solidFill>
              <a:prstDash val="solid"/>
              <a:round/>
              <a:headEnd/>
              <a:tailEnd type="triangle"/>
            </a:ln>
          </p:spPr>
        </p:cxnSp>
        <p:sp>
          <p:nvSpPr>
            <p:cNvPr id="98" name="Round Same Side Corner Rectangle 97"/>
            <p:cNvSpPr/>
            <p:nvPr/>
          </p:nvSpPr>
          <p:spPr>
            <a:xfrm>
              <a:off x="2951528" y="1259392"/>
              <a:ext cx="2776279" cy="681878"/>
            </a:xfrm>
            <a:prstGeom prst="round2SameRect">
              <a:avLst>
                <a:gd name="adj1" fmla="val 0"/>
                <a:gd name="adj2" fmla="val 0"/>
              </a:avLst>
            </a:prstGeom>
            <a:solidFill>
              <a:schemeClr val="bg2"/>
            </a:solidFill>
            <a:ln w="9525" algn="ctr">
              <a:noFill/>
              <a:miter lim="800000"/>
              <a:headEnd/>
              <a:tailEnd/>
            </a:ln>
          </p:spPr>
          <p:txBody>
            <a:bodyPr lIns="67482" tIns="53986" rIns="67482" bIns="53986" rtlCol="0" anchor="ctr"/>
            <a:lstStyle/>
            <a:p>
              <a:pPr indent="-151652" algn="ctr" defTabSz="685617">
                <a:spcBef>
                  <a:spcPct val="0"/>
                </a:spcBef>
                <a:buClr>
                  <a:srgbClr val="44697D"/>
                </a:buClr>
              </a:pPr>
              <a:endParaRPr lang="en-US" sz="1200" dirty="0" smtClean="0">
                <a:latin typeface="+mn-lt"/>
              </a:endParaRPr>
            </a:p>
          </p:txBody>
        </p:sp>
        <p:sp>
          <p:nvSpPr>
            <p:cNvPr id="86" name="Rounded Rectangle 85"/>
            <p:cNvSpPr/>
            <p:nvPr/>
          </p:nvSpPr>
          <p:spPr>
            <a:xfrm>
              <a:off x="2956847" y="4036528"/>
              <a:ext cx="4416542" cy="263789"/>
            </a:xfrm>
            <a:prstGeom prst="roundRect">
              <a:avLst>
                <a:gd name="adj" fmla="val 0"/>
              </a:avLst>
            </a:prstGeom>
            <a:solidFill>
              <a:srgbClr val="247230"/>
            </a:solidFill>
          </p:spPr>
          <p:txBody>
            <a:bodyPr wrap="square" lIns="68562" tIns="34281" rIns="68562" bIns="34281" rtlCol="0" anchor="ctr" anchorCtr="0">
              <a:noAutofit/>
            </a:bodyPr>
            <a:lstStyle/>
            <a:p>
              <a:pPr algn="ctr" defTabSz="685617"/>
              <a:endParaRPr lang="en-US" sz="900" dirty="0" smtClean="0">
                <a:solidFill>
                  <a:schemeClr val="bg1"/>
                </a:solidFill>
                <a:cs typeface="Arial"/>
              </a:endParaRPr>
            </a:p>
          </p:txBody>
        </p:sp>
        <p:sp>
          <p:nvSpPr>
            <p:cNvPr id="83" name="Round Same Side Corner Rectangle 82"/>
            <p:cNvSpPr/>
            <p:nvPr/>
          </p:nvSpPr>
          <p:spPr>
            <a:xfrm>
              <a:off x="2967316" y="2236357"/>
              <a:ext cx="2760480" cy="1635017"/>
            </a:xfrm>
            <a:prstGeom prst="round2SameRect">
              <a:avLst>
                <a:gd name="adj1" fmla="val 0"/>
                <a:gd name="adj2" fmla="val 0"/>
              </a:avLst>
            </a:prstGeom>
            <a:solidFill>
              <a:schemeClr val="bg2"/>
            </a:solidFill>
            <a:ln w="9525" algn="ctr">
              <a:noFill/>
              <a:miter lim="800000"/>
              <a:headEnd/>
              <a:tailEnd/>
            </a:ln>
          </p:spPr>
          <p:txBody>
            <a:bodyPr lIns="90000" tIns="72000" rIns="90000" bIns="72000" rtlCol="0" anchor="ctr"/>
            <a:lstStyle/>
            <a:p>
              <a:pPr indent="-151652" algn="ctr" defTabSz="685617">
                <a:spcBef>
                  <a:spcPct val="0"/>
                </a:spcBef>
                <a:buClr>
                  <a:srgbClr val="44697D"/>
                </a:buClr>
              </a:pPr>
              <a:endParaRPr lang="en-US" sz="1200" dirty="0" smtClean="0">
                <a:latin typeface="+mn-lt"/>
              </a:endParaRPr>
            </a:p>
          </p:txBody>
        </p:sp>
        <p:sp>
          <p:nvSpPr>
            <p:cNvPr id="84" name="Round Same Side Corner Rectangle 83"/>
            <p:cNvSpPr/>
            <p:nvPr/>
          </p:nvSpPr>
          <p:spPr>
            <a:xfrm>
              <a:off x="2967316" y="2124142"/>
              <a:ext cx="2760480" cy="709964"/>
            </a:xfrm>
            <a:prstGeom prst="round2SameRect">
              <a:avLst>
                <a:gd name="adj1" fmla="val 0"/>
                <a:gd name="adj2"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indent="-306137" algn="ctr">
                <a:lnSpc>
                  <a:spcPct val="85000"/>
                </a:lnSpc>
                <a:spcBef>
                  <a:spcPts val="535"/>
                </a:spcBef>
              </a:pPr>
              <a:endParaRPr lang="en-US" sz="1200" dirty="0" smtClean="0">
                <a:solidFill>
                  <a:schemeClr val="bg1"/>
                </a:solidFill>
              </a:endParaRPr>
            </a:p>
          </p:txBody>
        </p:sp>
        <p:sp>
          <p:nvSpPr>
            <p:cNvPr id="18" name="Text Box 23"/>
            <p:cNvSpPr txBox="1">
              <a:spLocks noChangeArrowheads="1"/>
            </p:cNvSpPr>
            <p:nvPr/>
          </p:nvSpPr>
          <p:spPr bwMode="auto">
            <a:xfrm>
              <a:off x="3992365" y="1289126"/>
              <a:ext cx="684241" cy="211866"/>
            </a:xfrm>
            <a:prstGeom prst="rect">
              <a:avLst/>
            </a:prstGeom>
            <a:noFill/>
            <a:ln w="9525">
              <a:noFill/>
              <a:miter lim="800000"/>
              <a:headEnd/>
              <a:tailEnd/>
            </a:ln>
          </p:spPr>
          <p:txBody>
            <a:bodyPr wrap="none" lIns="81637" tIns="40818" rIns="81637" bIns="40818">
              <a:prstTxWarp prst="textNoShape">
                <a:avLst/>
              </a:prstTxWarp>
              <a:spAutoFit/>
            </a:bodyPr>
            <a:lstStyle/>
            <a:p>
              <a:r>
                <a:rPr lang="en-US" sz="1400" b="1" dirty="0">
                  <a:latin typeface="+mn-lt"/>
                </a:rPr>
                <a:t>Create</a:t>
              </a:r>
            </a:p>
          </p:txBody>
        </p:sp>
        <p:sp>
          <p:nvSpPr>
            <p:cNvPr id="19" name="Text Box 24"/>
            <p:cNvSpPr txBox="1">
              <a:spLocks noChangeArrowheads="1"/>
            </p:cNvSpPr>
            <p:nvPr/>
          </p:nvSpPr>
          <p:spPr bwMode="auto">
            <a:xfrm>
              <a:off x="1472350" y="1545578"/>
              <a:ext cx="1133123" cy="436692"/>
            </a:xfrm>
            <a:prstGeom prst="rect">
              <a:avLst/>
            </a:prstGeom>
            <a:noFill/>
            <a:ln w="9525">
              <a:noFill/>
              <a:miter lim="800000"/>
              <a:headEnd/>
              <a:tailEnd/>
            </a:ln>
          </p:spPr>
          <p:txBody>
            <a:bodyPr wrap="none" lIns="81637" tIns="40818" rIns="81637" bIns="40818">
              <a:prstTxWarp prst="textNoShape">
                <a:avLst/>
              </a:prstTxWarp>
              <a:spAutoFit/>
            </a:bodyPr>
            <a:lstStyle/>
            <a:p>
              <a:pPr algn="r">
                <a:lnSpc>
                  <a:spcPct val="90000"/>
                </a:lnSpc>
              </a:pPr>
              <a:r>
                <a:rPr lang="en-US" sz="1400" b="1" dirty="0">
                  <a:latin typeface="+mn-lt"/>
                </a:rPr>
                <a:t>Connect</a:t>
              </a:r>
              <a:endParaRPr lang="en-US" sz="1300" b="1" dirty="0">
                <a:latin typeface="+mn-lt"/>
              </a:endParaRPr>
            </a:p>
            <a:p>
              <a:pPr algn="r">
                <a:lnSpc>
                  <a:spcPct val="90000"/>
                </a:lnSpc>
              </a:pPr>
              <a:r>
                <a:rPr lang="en-US" sz="1200" dirty="0">
                  <a:latin typeface="+mn-lt"/>
                </a:rPr>
                <a:t>h</a:t>
              </a:r>
              <a:r>
                <a:rPr lang="en-US" sz="1200" dirty="0" smtClean="0">
                  <a:latin typeface="+mn-lt"/>
                </a:rPr>
                <a:t>eterogeneous</a:t>
              </a:r>
              <a:endParaRPr lang="en-US" sz="1200" dirty="0">
                <a:latin typeface="+mn-lt"/>
              </a:endParaRPr>
            </a:p>
            <a:p>
              <a:pPr algn="r">
                <a:lnSpc>
                  <a:spcPct val="90000"/>
                </a:lnSpc>
              </a:pPr>
              <a:r>
                <a:rPr lang="en-US" sz="1200" dirty="0">
                  <a:latin typeface="+mn-lt"/>
                </a:rPr>
                <a:t>data sources</a:t>
              </a:r>
              <a:endParaRPr lang="en-US" sz="1200" b="1" dirty="0">
                <a:latin typeface="+mn-lt"/>
              </a:endParaRPr>
            </a:p>
          </p:txBody>
        </p:sp>
        <p:sp>
          <p:nvSpPr>
            <p:cNvPr id="20" name="Text Box 27"/>
            <p:cNvSpPr txBox="1">
              <a:spLocks noChangeArrowheads="1"/>
            </p:cNvSpPr>
            <p:nvPr/>
          </p:nvSpPr>
          <p:spPr bwMode="auto">
            <a:xfrm>
              <a:off x="6180451" y="1565113"/>
              <a:ext cx="1133124" cy="436692"/>
            </a:xfrm>
            <a:prstGeom prst="rect">
              <a:avLst/>
            </a:prstGeom>
            <a:noFill/>
            <a:ln w="9525">
              <a:noFill/>
              <a:miter lim="800000"/>
              <a:headEnd/>
              <a:tailEnd/>
            </a:ln>
          </p:spPr>
          <p:txBody>
            <a:bodyPr wrap="none" lIns="81637" tIns="40818" rIns="81637" bIns="40818">
              <a:prstTxWarp prst="textNoShape">
                <a:avLst/>
              </a:prstTxWarp>
              <a:spAutoFit/>
            </a:bodyPr>
            <a:lstStyle/>
            <a:p>
              <a:pPr>
                <a:lnSpc>
                  <a:spcPct val="90000"/>
                </a:lnSpc>
              </a:pPr>
              <a:r>
                <a:rPr lang="en-US" sz="1400" b="1" dirty="0">
                  <a:latin typeface="+mn-lt"/>
                </a:rPr>
                <a:t>Consume</a:t>
              </a:r>
            </a:p>
            <a:p>
              <a:pPr>
                <a:lnSpc>
                  <a:spcPct val="90000"/>
                </a:lnSpc>
              </a:pPr>
              <a:r>
                <a:rPr lang="en-US" sz="1200" dirty="0">
                  <a:latin typeface="+mn-lt"/>
                </a:rPr>
                <a:t>h</a:t>
              </a:r>
              <a:r>
                <a:rPr lang="en-US" sz="1200" dirty="0" smtClean="0">
                  <a:latin typeface="+mn-lt"/>
                </a:rPr>
                <a:t>eterogeneous</a:t>
              </a:r>
              <a:endParaRPr lang="en-US" sz="1200" dirty="0">
                <a:latin typeface="+mn-lt"/>
              </a:endParaRPr>
            </a:p>
            <a:p>
              <a:pPr>
                <a:lnSpc>
                  <a:spcPct val="90000"/>
                </a:lnSpc>
              </a:pPr>
              <a:r>
                <a:rPr lang="en-US" sz="1200" dirty="0">
                  <a:latin typeface="+mn-lt"/>
                </a:rPr>
                <a:t>mobile devices</a:t>
              </a:r>
              <a:endParaRPr lang="en-US" sz="1200" b="1" dirty="0">
                <a:latin typeface="+mn-lt"/>
              </a:endParaRPr>
            </a:p>
          </p:txBody>
        </p:sp>
        <p:sp>
          <p:nvSpPr>
            <p:cNvPr id="26" name="Text Box 33"/>
            <p:cNvSpPr txBox="1">
              <a:spLocks noChangeArrowheads="1"/>
            </p:cNvSpPr>
            <p:nvPr/>
          </p:nvSpPr>
          <p:spPr bwMode="auto">
            <a:xfrm>
              <a:off x="4081933" y="4335641"/>
              <a:ext cx="3509609" cy="321512"/>
            </a:xfrm>
            <a:prstGeom prst="rect">
              <a:avLst/>
            </a:prstGeom>
            <a:noFill/>
            <a:ln w="9525">
              <a:noFill/>
              <a:miter lim="800000"/>
              <a:headEnd/>
              <a:tailEnd/>
            </a:ln>
          </p:spPr>
          <p:txBody>
            <a:bodyPr wrap="square" lIns="81637" tIns="40818" rIns="81637" bIns="40818">
              <a:prstTxWarp prst="textNoShape">
                <a:avLst/>
              </a:prstTxWarp>
              <a:spAutoFit/>
            </a:bodyPr>
            <a:lstStyle/>
            <a:p>
              <a:pPr algn="ctr">
                <a:lnSpc>
                  <a:spcPct val="90000"/>
                </a:lnSpc>
              </a:pPr>
              <a:r>
                <a:rPr lang="en-US" sz="1300" b="1" dirty="0">
                  <a:latin typeface="+mn-lt"/>
                </a:rPr>
                <a:t>Control</a:t>
              </a:r>
            </a:p>
            <a:p>
              <a:pPr algn="ctr">
                <a:lnSpc>
                  <a:spcPct val="90000"/>
                </a:lnSpc>
              </a:pPr>
              <a:r>
                <a:rPr lang="en-US" sz="1200" dirty="0">
                  <a:latin typeface="+mn-lt"/>
                </a:rPr>
                <a:t>Device and </a:t>
              </a:r>
              <a:r>
                <a:rPr lang="en-US" sz="1200" dirty="0" smtClean="0">
                  <a:latin typeface="+mn-lt"/>
                </a:rPr>
                <a:t>server management </a:t>
              </a:r>
              <a:r>
                <a:rPr lang="en-US" sz="1200" dirty="0">
                  <a:latin typeface="+mn-lt"/>
                </a:rPr>
                <a:t>and security</a:t>
              </a:r>
              <a:endParaRPr lang="en-US" sz="1200" b="1" dirty="0">
                <a:latin typeface="+mn-lt"/>
              </a:endParaRPr>
            </a:p>
          </p:txBody>
        </p:sp>
        <p:sp>
          <p:nvSpPr>
            <p:cNvPr id="27" name="Text Box 34"/>
            <p:cNvSpPr txBox="1">
              <a:spLocks noChangeArrowheads="1"/>
            </p:cNvSpPr>
            <p:nvPr/>
          </p:nvSpPr>
          <p:spPr bwMode="gray">
            <a:xfrm>
              <a:off x="4672983" y="4062349"/>
              <a:ext cx="2108727" cy="191612"/>
            </a:xfrm>
            <a:prstGeom prst="rect">
              <a:avLst/>
            </a:prstGeom>
            <a:noFill/>
            <a:ln w="9525">
              <a:noFill/>
              <a:miter lim="800000"/>
              <a:headEnd/>
              <a:tailEnd/>
            </a:ln>
          </p:spPr>
          <p:txBody>
            <a:bodyPr wrap="none" lIns="81637" tIns="40818" rIns="81637" bIns="40818">
              <a:prstTxWarp prst="textNoShape">
                <a:avLst/>
              </a:prstTxWarp>
              <a:spAutoFit/>
            </a:bodyPr>
            <a:lstStyle/>
            <a:p>
              <a:pPr algn="ctr"/>
              <a:r>
                <a:rPr lang="en-US" sz="1200" b="1" dirty="0" smtClean="0">
                  <a:solidFill>
                    <a:srgbClr val="FFFFFF"/>
                  </a:solidFill>
                  <a:latin typeface="+mn-lt"/>
                </a:rPr>
                <a:t>Afaria Management console</a:t>
              </a:r>
              <a:endParaRPr lang="en-US" sz="1200" b="1" dirty="0">
                <a:solidFill>
                  <a:srgbClr val="FFFFFF"/>
                </a:solidFill>
                <a:latin typeface="+mn-lt"/>
              </a:endParaRPr>
            </a:p>
          </p:txBody>
        </p:sp>
        <p:sp>
          <p:nvSpPr>
            <p:cNvPr id="33" name="Text Box 41"/>
            <p:cNvSpPr txBox="1">
              <a:spLocks noChangeArrowheads="1"/>
            </p:cNvSpPr>
            <p:nvPr/>
          </p:nvSpPr>
          <p:spPr bwMode="auto">
            <a:xfrm>
              <a:off x="3000506" y="3083183"/>
              <a:ext cx="847748" cy="477323"/>
            </a:xfrm>
            <a:prstGeom prst="rect">
              <a:avLst/>
            </a:prstGeom>
            <a:noFill/>
            <a:ln w="9525">
              <a:noFill/>
              <a:miter lim="800000"/>
              <a:headEnd/>
              <a:tailEnd/>
            </a:ln>
          </p:spPr>
          <p:txBody>
            <a:bodyPr wrap="none" lIns="81637" tIns="40818" rIns="81637" bIns="40818">
              <a:prstTxWarp prst="textNoShape">
                <a:avLst/>
              </a:prstTxWarp>
              <a:spAutoFit/>
            </a:bodyPr>
            <a:lstStyle/>
            <a:p>
              <a:pPr algn="ctr"/>
              <a:r>
                <a:rPr lang="en-US" sz="1200" b="1" dirty="0">
                  <a:latin typeface="+mn-lt"/>
                </a:rPr>
                <a:t>Mobile</a:t>
              </a:r>
            </a:p>
            <a:p>
              <a:pPr algn="ctr"/>
              <a:r>
                <a:rPr lang="en-US" sz="1200" b="1" dirty="0" smtClean="0">
                  <a:latin typeface="+mn-lt"/>
                </a:rPr>
                <a:t>Business</a:t>
              </a:r>
              <a:endParaRPr lang="en-US" sz="1200" b="1" dirty="0">
                <a:latin typeface="+mn-lt"/>
              </a:endParaRPr>
            </a:p>
            <a:p>
              <a:pPr algn="ctr"/>
              <a:r>
                <a:rPr lang="en-US" sz="1200" b="1" dirty="0" smtClean="0">
                  <a:latin typeface="+mn-lt"/>
                </a:rPr>
                <a:t>objects</a:t>
              </a:r>
              <a:endParaRPr lang="en-US" sz="1200" b="1" dirty="0">
                <a:latin typeface="+mn-lt"/>
              </a:endParaRPr>
            </a:p>
          </p:txBody>
        </p:sp>
        <p:sp>
          <p:nvSpPr>
            <p:cNvPr id="34" name="Text Box 42"/>
            <p:cNvSpPr txBox="1">
              <a:spLocks noChangeArrowheads="1"/>
            </p:cNvSpPr>
            <p:nvPr/>
          </p:nvSpPr>
          <p:spPr bwMode="auto">
            <a:xfrm>
              <a:off x="4282885" y="3000139"/>
              <a:ext cx="1305309" cy="200324"/>
            </a:xfrm>
            <a:prstGeom prst="rect">
              <a:avLst/>
            </a:prstGeom>
            <a:noFill/>
            <a:ln w="9525">
              <a:noFill/>
              <a:miter lim="800000"/>
              <a:headEnd/>
              <a:tailEnd/>
            </a:ln>
          </p:spPr>
          <p:txBody>
            <a:bodyPr wrap="none" lIns="81637" tIns="40818" rIns="81637" bIns="40818">
              <a:prstTxWarp prst="textNoShape">
                <a:avLst/>
              </a:prstTxWarp>
              <a:spAutoFit/>
            </a:bodyPr>
            <a:lstStyle/>
            <a:p>
              <a:pPr algn="ctr"/>
              <a:r>
                <a:rPr lang="en-US" sz="1200" b="1" dirty="0" smtClean="0">
                  <a:latin typeface="+mn-lt"/>
                </a:rPr>
                <a:t>Container Apps</a:t>
              </a:r>
              <a:endParaRPr lang="en-US" sz="1200" b="1" dirty="0">
                <a:latin typeface="+mn-lt"/>
              </a:endParaRPr>
            </a:p>
          </p:txBody>
        </p:sp>
        <p:sp>
          <p:nvSpPr>
            <p:cNvPr id="35" name="Text Box 43"/>
            <p:cNvSpPr txBox="1">
              <a:spLocks noChangeArrowheads="1"/>
            </p:cNvSpPr>
            <p:nvPr/>
          </p:nvSpPr>
          <p:spPr bwMode="auto">
            <a:xfrm>
              <a:off x="4212072" y="3423979"/>
              <a:ext cx="1248533" cy="200324"/>
            </a:xfrm>
            <a:prstGeom prst="rect">
              <a:avLst/>
            </a:prstGeom>
            <a:noFill/>
            <a:ln w="9525">
              <a:noFill/>
              <a:miter lim="800000"/>
              <a:headEnd/>
              <a:tailEnd/>
            </a:ln>
          </p:spPr>
          <p:txBody>
            <a:bodyPr wrap="square" lIns="81637" tIns="40818" rIns="81637" bIns="40818">
              <a:prstTxWarp prst="textNoShape">
                <a:avLst/>
              </a:prstTxWarp>
              <a:spAutoFit/>
            </a:bodyPr>
            <a:lstStyle/>
            <a:p>
              <a:pPr algn="ctr"/>
              <a:r>
                <a:rPr lang="en-US" sz="1200" b="1" dirty="0" smtClean="0">
                  <a:latin typeface="+mn-lt"/>
                </a:rPr>
                <a:t>Native Apps</a:t>
              </a:r>
              <a:endParaRPr lang="en-US" sz="1200" b="1" dirty="0">
                <a:latin typeface="+mn-lt"/>
              </a:endParaRPr>
            </a:p>
          </p:txBody>
        </p:sp>
        <p:sp>
          <p:nvSpPr>
            <p:cNvPr id="55" name="Line 65"/>
            <p:cNvSpPr>
              <a:spLocks noChangeShapeType="1"/>
            </p:cNvSpPr>
            <p:nvPr/>
          </p:nvSpPr>
          <p:spPr bwMode="auto">
            <a:xfrm>
              <a:off x="4141257" y="2801701"/>
              <a:ext cx="0" cy="1068326"/>
            </a:xfrm>
            <a:prstGeom prst="line">
              <a:avLst/>
            </a:prstGeom>
            <a:noFill/>
            <a:ln w="9525">
              <a:solidFill>
                <a:schemeClr val="bg1">
                  <a:lumMod val="65000"/>
                </a:schemeClr>
              </a:solidFill>
              <a:round/>
              <a:headEnd/>
              <a:tailEnd/>
            </a:ln>
          </p:spPr>
          <p:txBody>
            <a:bodyPr wrap="none" lIns="81637" tIns="40818" rIns="81637" bIns="40818" anchor="ctr">
              <a:prstTxWarp prst="textNoShape">
                <a:avLst/>
              </a:prstTxWarp>
            </a:bodyPr>
            <a:lstStyle/>
            <a:p>
              <a:endParaRPr lang="en-US" sz="1200" dirty="0">
                <a:latin typeface="+mn-lt"/>
              </a:endParaRPr>
            </a:p>
          </p:txBody>
        </p:sp>
        <p:sp>
          <p:nvSpPr>
            <p:cNvPr id="56" name="Line 66"/>
            <p:cNvSpPr>
              <a:spLocks noChangeShapeType="1"/>
            </p:cNvSpPr>
            <p:nvPr/>
          </p:nvSpPr>
          <p:spPr bwMode="auto">
            <a:xfrm>
              <a:off x="4367040" y="3233815"/>
              <a:ext cx="1104707" cy="0"/>
            </a:xfrm>
            <a:prstGeom prst="line">
              <a:avLst/>
            </a:prstGeom>
            <a:noFill/>
            <a:ln w="9525">
              <a:solidFill>
                <a:schemeClr val="bg2"/>
              </a:solidFill>
              <a:round/>
              <a:headEnd/>
              <a:tailEnd/>
            </a:ln>
          </p:spPr>
          <p:txBody>
            <a:bodyPr wrap="none" lIns="81637" tIns="40818" rIns="81637" bIns="40818" anchor="ctr">
              <a:prstTxWarp prst="textNoShape">
                <a:avLst/>
              </a:prstTxWarp>
            </a:bodyPr>
            <a:lstStyle/>
            <a:p>
              <a:endParaRPr lang="en-US" sz="1200" dirty="0">
                <a:latin typeface="+mn-lt"/>
              </a:endParaRPr>
            </a:p>
          </p:txBody>
        </p:sp>
        <p:sp>
          <p:nvSpPr>
            <p:cNvPr id="85" name="Line 65"/>
            <p:cNvSpPr>
              <a:spLocks noChangeShapeType="1"/>
            </p:cNvSpPr>
            <p:nvPr/>
          </p:nvSpPr>
          <p:spPr bwMode="auto">
            <a:xfrm rot="5400000">
              <a:off x="4871399" y="2626782"/>
              <a:ext cx="0" cy="1433579"/>
            </a:xfrm>
            <a:prstGeom prst="line">
              <a:avLst/>
            </a:prstGeom>
            <a:noFill/>
            <a:ln w="9525">
              <a:solidFill>
                <a:schemeClr val="bg1">
                  <a:lumMod val="65000"/>
                </a:schemeClr>
              </a:solidFill>
              <a:round/>
              <a:headEnd/>
              <a:tailEnd/>
            </a:ln>
          </p:spPr>
          <p:txBody>
            <a:bodyPr wrap="none" lIns="81637" tIns="40818" rIns="81637" bIns="40818" anchor="ctr">
              <a:prstTxWarp prst="textNoShape">
                <a:avLst/>
              </a:prstTxWarp>
            </a:bodyPr>
            <a:lstStyle/>
            <a:p>
              <a:endParaRPr lang="en-US" sz="1200" dirty="0">
                <a:latin typeface="+mn-lt"/>
              </a:endParaRPr>
            </a:p>
          </p:txBody>
        </p:sp>
        <p:sp>
          <p:nvSpPr>
            <p:cNvPr id="100" name="Rounded Rectangle 99"/>
            <p:cNvSpPr/>
            <p:nvPr/>
          </p:nvSpPr>
          <p:spPr>
            <a:xfrm>
              <a:off x="3023958" y="1607812"/>
              <a:ext cx="2465579" cy="239453"/>
            </a:xfrm>
            <a:prstGeom prst="roundRect">
              <a:avLst>
                <a:gd name="adj" fmla="val 0"/>
              </a:avLst>
            </a:prstGeom>
            <a:solidFill>
              <a:schemeClr val="accent2"/>
            </a:solidFill>
            <a:ln w="9525" algn="ctr">
              <a:noFill/>
              <a:miter lim="800000"/>
              <a:headEnd/>
              <a:tailEnd/>
            </a:ln>
          </p:spPr>
          <p:txBody>
            <a:bodyPr lIns="67482" tIns="53986" rIns="67482" bIns="53986" rtlCol="0" anchor="ctr"/>
            <a:lstStyle/>
            <a:p>
              <a:pPr algn="ctr" defTabSz="685617">
                <a:spcBef>
                  <a:spcPct val="0"/>
                </a:spcBef>
                <a:buClr>
                  <a:srgbClr val="44697D"/>
                </a:buClr>
              </a:pPr>
              <a:r>
                <a:rPr lang="en-US" sz="1200" b="1" dirty="0" smtClean="0">
                  <a:solidFill>
                    <a:schemeClr val="bg1"/>
                  </a:solidFill>
                </a:rPr>
                <a:t>Eclipse</a:t>
              </a:r>
            </a:p>
          </p:txBody>
        </p:sp>
        <p:cxnSp>
          <p:nvCxnSpPr>
            <p:cNvPr id="102" name="Elbow Connector 101"/>
            <p:cNvCxnSpPr/>
            <p:nvPr/>
          </p:nvCxnSpPr>
          <p:spPr>
            <a:xfrm>
              <a:off x="2498145" y="2499458"/>
              <a:ext cx="1588" cy="1206756"/>
            </a:xfrm>
            <a:prstGeom prst="bentConnector3">
              <a:avLst>
                <a:gd name="adj1" fmla="val 14395466"/>
              </a:avLst>
            </a:prstGeom>
            <a:noFill/>
            <a:ln w="15875">
              <a:solidFill>
                <a:schemeClr val="tx1"/>
              </a:solidFill>
              <a:prstDash val="solid"/>
              <a:round/>
              <a:headEnd type="triangle"/>
              <a:tailEnd type="triangle"/>
            </a:ln>
          </p:spPr>
        </p:cxnSp>
        <p:grpSp>
          <p:nvGrpSpPr>
            <p:cNvPr id="6" name="Group 117"/>
            <p:cNvGrpSpPr/>
            <p:nvPr/>
          </p:nvGrpSpPr>
          <p:grpSpPr>
            <a:xfrm>
              <a:off x="2974999" y="1317928"/>
              <a:ext cx="837099" cy="464065"/>
              <a:chOff x="0" y="2118481"/>
              <a:chExt cx="1338146" cy="741810"/>
            </a:xfrm>
          </p:grpSpPr>
          <p:pic>
            <p:nvPicPr>
              <p:cNvPr id="101" name="Picture 4" descr="\\psf\Host\Users\eric\Graphic Tank\person.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09500" y="2118481"/>
                <a:ext cx="528646" cy="741810"/>
              </a:xfrm>
              <a:prstGeom prst="rect">
                <a:avLst/>
              </a:prstGeom>
              <a:noFill/>
            </p:spPr>
          </p:pic>
          <p:grpSp>
            <p:nvGrpSpPr>
              <p:cNvPr id="7" name="Group 65"/>
              <p:cNvGrpSpPr/>
              <p:nvPr/>
            </p:nvGrpSpPr>
            <p:grpSpPr>
              <a:xfrm>
                <a:off x="0" y="2141077"/>
                <a:ext cx="845461" cy="719214"/>
                <a:chOff x="7186328" y="1460587"/>
                <a:chExt cx="1356257" cy="1153736"/>
              </a:xfrm>
              <a:solidFill>
                <a:schemeClr val="tx1">
                  <a:lumMod val="95000"/>
                  <a:lumOff val="5000"/>
                </a:schemeClr>
              </a:solidFill>
            </p:grpSpPr>
            <p:sp>
              <p:nvSpPr>
                <p:cNvPr id="107" name="Rounded Rectangle 106"/>
                <p:cNvSpPr/>
                <p:nvPr/>
              </p:nvSpPr>
              <p:spPr bwMode="gray">
                <a:xfrm>
                  <a:off x="7305904" y="1460587"/>
                  <a:ext cx="1117104" cy="761733"/>
                </a:xfrm>
                <a:prstGeom prst="roundRect">
                  <a:avLst>
                    <a:gd name="adj" fmla="val 5516"/>
                  </a:avLst>
                </a:prstGeom>
                <a:grp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09" name="Rounded Rectangle 108"/>
                <p:cNvSpPr/>
                <p:nvPr/>
              </p:nvSpPr>
              <p:spPr bwMode="gray">
                <a:xfrm>
                  <a:off x="7388239" y="1551018"/>
                  <a:ext cx="952434" cy="527452"/>
                </a:xfrm>
                <a:prstGeom prst="roundRect">
                  <a:avLst>
                    <a:gd name="adj" fmla="val 6767"/>
                  </a:avLst>
                </a:prstGeom>
                <a:solidFill>
                  <a:schemeClr val="accent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10" name="Trapezoid 109"/>
                <p:cNvSpPr/>
                <p:nvPr/>
              </p:nvSpPr>
              <p:spPr bwMode="gray">
                <a:xfrm>
                  <a:off x="7186328" y="2372434"/>
                  <a:ext cx="1356257" cy="241889"/>
                </a:xfrm>
                <a:prstGeom prst="trapezoid">
                  <a:avLst>
                    <a:gd name="adj" fmla="val 50000"/>
                  </a:avLst>
                </a:prstGeom>
                <a:grp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11" name="Rounded Rectangle 110"/>
                <p:cNvSpPr/>
                <p:nvPr/>
              </p:nvSpPr>
              <p:spPr bwMode="gray">
                <a:xfrm>
                  <a:off x="7696301" y="2135645"/>
                  <a:ext cx="336310" cy="154181"/>
                </a:xfrm>
                <a:prstGeom prst="roundRect">
                  <a:avLst>
                    <a:gd name="adj" fmla="val 5516"/>
                  </a:avLst>
                </a:prstGeom>
                <a:grp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12" name="Rounded Rectangle 111"/>
                <p:cNvSpPr/>
                <p:nvPr/>
              </p:nvSpPr>
              <p:spPr bwMode="gray">
                <a:xfrm>
                  <a:off x="7582768" y="2283689"/>
                  <a:ext cx="563376" cy="48338"/>
                </a:xfrm>
                <a:prstGeom prst="roundRect">
                  <a:avLst>
                    <a:gd name="adj" fmla="val 42478"/>
                  </a:avLst>
                </a:prstGeom>
                <a:grp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grpSp>
        </p:grpSp>
        <p:grpSp>
          <p:nvGrpSpPr>
            <p:cNvPr id="8" name="Group 64"/>
            <p:cNvGrpSpPr/>
            <p:nvPr/>
          </p:nvGrpSpPr>
          <p:grpSpPr>
            <a:xfrm>
              <a:off x="2000413" y="3489106"/>
              <a:ext cx="174595" cy="422965"/>
              <a:chOff x="6656029" y="1448313"/>
              <a:chExt cx="487338" cy="893918"/>
            </a:xfrm>
          </p:grpSpPr>
          <p:sp>
            <p:nvSpPr>
              <p:cNvPr id="142" name="Rounded Rectangle 141"/>
              <p:cNvSpPr/>
              <p:nvPr/>
            </p:nvSpPr>
            <p:spPr bwMode="gray">
              <a:xfrm>
                <a:off x="6656029" y="1448313"/>
                <a:ext cx="487338" cy="893918"/>
              </a:xfrm>
              <a:prstGeom prst="roundRect">
                <a:avLst>
                  <a:gd name="adj" fmla="val 5516"/>
                </a:avLst>
              </a:prstGeom>
              <a:solidFill>
                <a:schemeClr val="accent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43" name="Rounded Rectangle 142"/>
              <p:cNvSpPr/>
              <p:nvPr/>
            </p:nvSpPr>
            <p:spPr bwMode="gray">
              <a:xfrm>
                <a:off x="6765877" y="1635903"/>
                <a:ext cx="267025" cy="45719"/>
              </a:xfrm>
              <a:prstGeom prst="roundRect">
                <a:avLst>
                  <a:gd name="adj" fmla="val 50000"/>
                </a:avLst>
              </a:prstGeom>
              <a:solidFill>
                <a:schemeClr val="tx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44" name="Rounded Rectangle 143"/>
              <p:cNvSpPr/>
              <p:nvPr/>
            </p:nvSpPr>
            <p:spPr bwMode="gray">
              <a:xfrm>
                <a:off x="6765877" y="1740230"/>
                <a:ext cx="267025" cy="45719"/>
              </a:xfrm>
              <a:prstGeom prst="roundRect">
                <a:avLst>
                  <a:gd name="adj" fmla="val 50000"/>
                </a:avLst>
              </a:prstGeom>
              <a:solidFill>
                <a:schemeClr val="tx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grpSp>
        <p:grpSp>
          <p:nvGrpSpPr>
            <p:cNvPr id="9" name="Group 64"/>
            <p:cNvGrpSpPr/>
            <p:nvPr/>
          </p:nvGrpSpPr>
          <p:grpSpPr>
            <a:xfrm>
              <a:off x="1808106" y="3489106"/>
              <a:ext cx="174595" cy="422965"/>
              <a:chOff x="6656029" y="1448313"/>
              <a:chExt cx="487338" cy="893918"/>
            </a:xfrm>
          </p:grpSpPr>
          <p:sp>
            <p:nvSpPr>
              <p:cNvPr id="146" name="Rounded Rectangle 145"/>
              <p:cNvSpPr/>
              <p:nvPr/>
            </p:nvSpPr>
            <p:spPr bwMode="gray">
              <a:xfrm>
                <a:off x="6656029" y="1448313"/>
                <a:ext cx="487338" cy="893918"/>
              </a:xfrm>
              <a:prstGeom prst="roundRect">
                <a:avLst>
                  <a:gd name="adj" fmla="val 5516"/>
                </a:avLst>
              </a:prstGeom>
              <a:solidFill>
                <a:schemeClr val="accent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47" name="Rounded Rectangle 146"/>
              <p:cNvSpPr/>
              <p:nvPr/>
            </p:nvSpPr>
            <p:spPr bwMode="gray">
              <a:xfrm>
                <a:off x="6765877" y="1635903"/>
                <a:ext cx="267025" cy="45719"/>
              </a:xfrm>
              <a:prstGeom prst="roundRect">
                <a:avLst>
                  <a:gd name="adj" fmla="val 50000"/>
                </a:avLst>
              </a:prstGeom>
              <a:solidFill>
                <a:schemeClr val="tx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48" name="Rounded Rectangle 147"/>
              <p:cNvSpPr/>
              <p:nvPr/>
            </p:nvSpPr>
            <p:spPr bwMode="gray">
              <a:xfrm>
                <a:off x="6765877" y="1740230"/>
                <a:ext cx="267025" cy="45719"/>
              </a:xfrm>
              <a:prstGeom prst="roundRect">
                <a:avLst>
                  <a:gd name="adj" fmla="val 50000"/>
                </a:avLst>
              </a:prstGeom>
              <a:solidFill>
                <a:schemeClr val="tx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grpSp>
        <p:grpSp>
          <p:nvGrpSpPr>
            <p:cNvPr id="10" name="Group 194"/>
            <p:cNvGrpSpPr/>
            <p:nvPr/>
          </p:nvGrpSpPr>
          <p:grpSpPr>
            <a:xfrm>
              <a:off x="2008247" y="3653967"/>
              <a:ext cx="316187" cy="276250"/>
              <a:chOff x="5110218" y="1835437"/>
              <a:chExt cx="2442312" cy="1777713"/>
            </a:xfrm>
          </p:grpSpPr>
          <p:sp>
            <p:nvSpPr>
              <p:cNvPr id="152" name="Rounded Rectangle 151"/>
              <p:cNvSpPr/>
              <p:nvPr/>
            </p:nvSpPr>
            <p:spPr bwMode="gray">
              <a:xfrm>
                <a:off x="5110218" y="1835437"/>
                <a:ext cx="2442312" cy="1777713"/>
              </a:xfrm>
              <a:prstGeom prst="roundRect">
                <a:avLst>
                  <a:gd name="adj" fmla="val 5183"/>
                </a:avLst>
              </a:prstGeom>
              <a:solidFill>
                <a:schemeClr val="accent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53" name="Rounded Rectangle 152"/>
              <p:cNvSpPr/>
              <p:nvPr/>
            </p:nvSpPr>
            <p:spPr bwMode="gray">
              <a:xfrm>
                <a:off x="5216300" y="1933801"/>
                <a:ext cx="556240" cy="753560"/>
              </a:xfrm>
              <a:prstGeom prst="roundRect">
                <a:avLst>
                  <a:gd name="adj" fmla="val 7885"/>
                </a:avLst>
              </a:prstGeom>
              <a:solidFill>
                <a:schemeClr val="bg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54" name="Rounded Rectangle 153"/>
              <p:cNvSpPr/>
              <p:nvPr/>
            </p:nvSpPr>
            <p:spPr bwMode="gray">
              <a:xfrm>
                <a:off x="5840964" y="1933801"/>
                <a:ext cx="1628250" cy="753560"/>
              </a:xfrm>
              <a:prstGeom prst="roundRect">
                <a:avLst>
                  <a:gd name="adj" fmla="val 6767"/>
                </a:avLst>
              </a:prstGeom>
              <a:solidFill>
                <a:schemeClr val="bg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55" name="Rounded Rectangle 154"/>
              <p:cNvSpPr/>
              <p:nvPr/>
            </p:nvSpPr>
            <p:spPr bwMode="gray">
              <a:xfrm>
                <a:off x="5216300" y="2604038"/>
                <a:ext cx="556240" cy="907277"/>
              </a:xfrm>
              <a:prstGeom prst="roundRect">
                <a:avLst>
                  <a:gd name="adj" fmla="val 10122"/>
                </a:avLst>
              </a:prstGeom>
              <a:solidFill>
                <a:schemeClr val="bg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56" name="Rounded Rectangle 155"/>
              <p:cNvSpPr/>
              <p:nvPr/>
            </p:nvSpPr>
            <p:spPr bwMode="gray">
              <a:xfrm>
                <a:off x="5840964" y="2757755"/>
                <a:ext cx="1628250" cy="753560"/>
              </a:xfrm>
              <a:prstGeom prst="roundRect">
                <a:avLst>
                  <a:gd name="adj" fmla="val 6767"/>
                </a:avLst>
              </a:prstGeom>
              <a:solidFill>
                <a:schemeClr val="bg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graphicFrame>
            <p:nvGraphicFramePr>
              <p:cNvPr id="157" name="Chart 156"/>
              <p:cNvGraphicFramePr/>
              <p:nvPr/>
            </p:nvGraphicFramePr>
            <p:xfrm>
              <a:off x="5884506" y="2724540"/>
              <a:ext cx="1555102" cy="835642"/>
            </p:xfrm>
            <a:graphic>
              <a:graphicData uri="http://schemas.openxmlformats.org/drawingml/2006/chart">
                <c:chart xmlns:c="http://schemas.openxmlformats.org/drawingml/2006/chart" xmlns:r="http://schemas.openxmlformats.org/officeDocument/2006/relationships" r:id="rId3"/>
              </a:graphicData>
            </a:graphic>
          </p:graphicFrame>
          <p:pic>
            <p:nvPicPr>
              <p:cNvPr id="158" name="Picture 2" descr="\\psf\Host\Users\eric\Graphic Tank\line chart.png"/>
              <p:cNvPicPr>
                <a:picLocks noChangeAspect="1" noChangeArrowheads="1"/>
              </p:cNvPicPr>
              <p:nvPr/>
            </p:nvPicPr>
            <p:blipFill>
              <a:blip r:embed="rId4" cstate="print"/>
              <a:srcRect/>
              <a:stretch>
                <a:fillRect/>
              </a:stretch>
            </p:blipFill>
            <p:spPr bwMode="auto">
              <a:xfrm>
                <a:off x="6008914" y="2032908"/>
                <a:ext cx="1339943" cy="576742"/>
              </a:xfrm>
              <a:prstGeom prst="rect">
                <a:avLst/>
              </a:prstGeom>
              <a:noFill/>
            </p:spPr>
          </p:pic>
          <p:grpSp>
            <p:nvGrpSpPr>
              <p:cNvPr id="11" name="Group 111"/>
              <p:cNvGrpSpPr/>
              <p:nvPr/>
            </p:nvGrpSpPr>
            <p:grpSpPr>
              <a:xfrm>
                <a:off x="5296004" y="2039479"/>
                <a:ext cx="396941" cy="396940"/>
                <a:chOff x="4038595" y="3195637"/>
                <a:chExt cx="266703" cy="266703"/>
              </a:xfrm>
            </p:grpSpPr>
            <p:sp>
              <p:nvSpPr>
                <p:cNvPr id="164" name="Oval 163"/>
                <p:cNvSpPr/>
                <p:nvPr/>
              </p:nvSpPr>
              <p:spPr bwMode="gray">
                <a:xfrm>
                  <a:off x="4117909" y="3271935"/>
                  <a:ext cx="111967" cy="111967"/>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cxnSp>
              <p:nvCxnSpPr>
                <p:cNvPr id="165" name="Straight Connector 164"/>
                <p:cNvCxnSpPr/>
                <p:nvPr/>
              </p:nvCxnSpPr>
              <p:spPr>
                <a:xfrm flipH="1">
                  <a:off x="4224334" y="3245645"/>
                  <a:ext cx="38100" cy="35719"/>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079078" y="3245645"/>
                  <a:ext cx="38100" cy="35719"/>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4138605" y="3226594"/>
                  <a:ext cx="61914"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flipV="1">
                  <a:off x="4224334" y="3376613"/>
                  <a:ext cx="38100" cy="35719"/>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4079078" y="3376613"/>
                  <a:ext cx="38100" cy="35719"/>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6200000" flipV="1">
                  <a:off x="4138605" y="3431383"/>
                  <a:ext cx="61914"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0"/>
                <p:cNvGrpSpPr/>
                <p:nvPr/>
              </p:nvGrpSpPr>
              <p:grpSpPr>
                <a:xfrm rot="16200000">
                  <a:off x="4171947" y="3195643"/>
                  <a:ext cx="0" cy="266703"/>
                  <a:chOff x="4150512" y="3195637"/>
                  <a:chExt cx="0" cy="266703"/>
                </a:xfrm>
              </p:grpSpPr>
              <p:cxnSp>
                <p:nvCxnSpPr>
                  <p:cNvPr id="172" name="Straight Connector 171"/>
                  <p:cNvCxnSpPr/>
                  <p:nvPr/>
                </p:nvCxnSpPr>
                <p:spPr>
                  <a:xfrm rot="5400000">
                    <a:off x="4119555" y="3226594"/>
                    <a:ext cx="61914"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16200000" flipV="1">
                    <a:off x="4119555" y="3431383"/>
                    <a:ext cx="61914"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2" name="Oval 161"/>
              <p:cNvSpPr/>
              <p:nvPr/>
            </p:nvSpPr>
            <p:spPr bwMode="gray">
              <a:xfrm>
                <a:off x="5411099" y="3131159"/>
                <a:ext cx="166642" cy="166642"/>
              </a:xfrm>
              <a:prstGeom prst="ellipse">
                <a:avLst/>
              </a:prstGeom>
              <a:solidFill>
                <a:schemeClr val="tx1"/>
              </a:solidFill>
              <a:ln w="6350" algn="ctr">
                <a:solidFill>
                  <a:schemeClr val="accent1"/>
                </a:solid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63" name="Oval 162"/>
              <p:cNvSpPr/>
              <p:nvPr/>
            </p:nvSpPr>
            <p:spPr bwMode="gray">
              <a:xfrm>
                <a:off x="5411099" y="2677069"/>
                <a:ext cx="166642" cy="166642"/>
              </a:xfrm>
              <a:prstGeom prst="ellipse">
                <a:avLst/>
              </a:prstGeom>
              <a:solidFill>
                <a:schemeClr val="tx1"/>
              </a:solidFill>
              <a:ln w="6350" algn="ctr">
                <a:solidFill>
                  <a:schemeClr val="accent1"/>
                </a:solid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grpSp>
        <p:grpSp>
          <p:nvGrpSpPr>
            <p:cNvPr id="13" name="Group 173"/>
            <p:cNvGrpSpPr/>
            <p:nvPr/>
          </p:nvGrpSpPr>
          <p:grpSpPr>
            <a:xfrm>
              <a:off x="2991719" y="3960155"/>
              <a:ext cx="837099" cy="464065"/>
              <a:chOff x="0" y="2118481"/>
              <a:chExt cx="1338146" cy="741810"/>
            </a:xfrm>
          </p:grpSpPr>
          <p:pic>
            <p:nvPicPr>
              <p:cNvPr id="175" name="Picture 4" descr="\\psf\Host\Users\eric\Graphic Tank\person.pn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09500" y="2118481"/>
                <a:ext cx="528646" cy="741810"/>
              </a:xfrm>
              <a:prstGeom prst="rect">
                <a:avLst/>
              </a:prstGeom>
              <a:noFill/>
            </p:spPr>
          </p:pic>
          <p:grpSp>
            <p:nvGrpSpPr>
              <p:cNvPr id="14" name="Group 65"/>
              <p:cNvGrpSpPr/>
              <p:nvPr/>
            </p:nvGrpSpPr>
            <p:grpSpPr>
              <a:xfrm>
                <a:off x="0" y="2141077"/>
                <a:ext cx="845461" cy="719214"/>
                <a:chOff x="7186328" y="1460587"/>
                <a:chExt cx="1356257" cy="1153736"/>
              </a:xfrm>
              <a:solidFill>
                <a:schemeClr val="tx1">
                  <a:lumMod val="95000"/>
                  <a:lumOff val="5000"/>
                </a:schemeClr>
              </a:solidFill>
            </p:grpSpPr>
            <p:sp>
              <p:nvSpPr>
                <p:cNvPr id="177" name="Rounded Rectangle 176"/>
                <p:cNvSpPr/>
                <p:nvPr/>
              </p:nvSpPr>
              <p:spPr bwMode="gray">
                <a:xfrm>
                  <a:off x="7305904" y="1460587"/>
                  <a:ext cx="1117104" cy="761733"/>
                </a:xfrm>
                <a:prstGeom prst="roundRect">
                  <a:avLst>
                    <a:gd name="adj" fmla="val 5516"/>
                  </a:avLst>
                </a:prstGeom>
                <a:grp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78" name="Rounded Rectangle 177"/>
                <p:cNvSpPr/>
                <p:nvPr/>
              </p:nvSpPr>
              <p:spPr bwMode="gray">
                <a:xfrm>
                  <a:off x="7388239" y="1551018"/>
                  <a:ext cx="952434" cy="527452"/>
                </a:xfrm>
                <a:prstGeom prst="roundRect">
                  <a:avLst>
                    <a:gd name="adj" fmla="val 6767"/>
                  </a:avLst>
                </a:prstGeom>
                <a:solidFill>
                  <a:schemeClr val="accent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79" name="Trapezoid 178"/>
                <p:cNvSpPr/>
                <p:nvPr/>
              </p:nvSpPr>
              <p:spPr bwMode="gray">
                <a:xfrm>
                  <a:off x="7186328" y="2372434"/>
                  <a:ext cx="1356257" cy="241889"/>
                </a:xfrm>
                <a:prstGeom prst="trapezoid">
                  <a:avLst>
                    <a:gd name="adj" fmla="val 50000"/>
                  </a:avLst>
                </a:prstGeom>
                <a:grp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80" name="Rounded Rectangle 179"/>
                <p:cNvSpPr/>
                <p:nvPr/>
              </p:nvSpPr>
              <p:spPr bwMode="gray">
                <a:xfrm>
                  <a:off x="7696301" y="2135645"/>
                  <a:ext cx="336310" cy="154181"/>
                </a:xfrm>
                <a:prstGeom prst="roundRect">
                  <a:avLst>
                    <a:gd name="adj" fmla="val 5516"/>
                  </a:avLst>
                </a:prstGeom>
                <a:grp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sp>
              <p:nvSpPr>
                <p:cNvPr id="181" name="Rounded Rectangle 180"/>
                <p:cNvSpPr/>
                <p:nvPr/>
              </p:nvSpPr>
              <p:spPr bwMode="gray">
                <a:xfrm>
                  <a:off x="7582768" y="2283689"/>
                  <a:ext cx="563376" cy="48338"/>
                </a:xfrm>
                <a:prstGeom prst="roundRect">
                  <a:avLst>
                    <a:gd name="adj" fmla="val 42478"/>
                  </a:avLst>
                </a:prstGeom>
                <a:grp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sz="1200" kern="0" dirty="0" smtClean="0">
                    <a:latin typeface="+mn-lt"/>
                    <a:ea typeface="Arial Unicode MS" pitchFamily="34" charset="-128"/>
                    <a:cs typeface="Arial Unicode MS" pitchFamily="34" charset="-128"/>
                  </a:endParaRPr>
                </a:p>
              </p:txBody>
            </p:sp>
          </p:grpSp>
        </p:grpSp>
        <p:sp>
          <p:nvSpPr>
            <p:cNvPr id="188" name="Rectangle 187"/>
            <p:cNvSpPr/>
            <p:nvPr/>
          </p:nvSpPr>
          <p:spPr>
            <a:xfrm>
              <a:off x="3199867" y="2276708"/>
              <a:ext cx="2397529" cy="314617"/>
            </a:xfrm>
            <a:prstGeom prst="rect">
              <a:avLst/>
            </a:prstGeom>
          </p:spPr>
          <p:txBody>
            <a:bodyPr wrap="square" lIns="68562" tIns="34281" rIns="68562" bIns="34281">
              <a:spAutoFit/>
            </a:bodyPr>
            <a:lstStyle/>
            <a:p>
              <a:r>
                <a:rPr lang="en-US" sz="1200" b="1" dirty="0" smtClean="0">
                  <a:solidFill>
                    <a:schemeClr val="bg1"/>
                  </a:solidFill>
                </a:rPr>
                <a:t>Sybase </a:t>
              </a:r>
              <a:br>
                <a:rPr lang="en-US" sz="1200" b="1" dirty="0" smtClean="0">
                  <a:solidFill>
                    <a:schemeClr val="bg1"/>
                  </a:solidFill>
                </a:rPr>
              </a:br>
              <a:r>
                <a:rPr lang="en-US" sz="1200" b="1" dirty="0" smtClean="0">
                  <a:solidFill>
                    <a:schemeClr val="bg1"/>
                  </a:solidFill>
                </a:rPr>
                <a:t>Unwired Platform</a:t>
              </a:r>
              <a:endParaRPr lang="en-US" sz="1200" b="1" dirty="0">
                <a:solidFill>
                  <a:schemeClr val="bg1"/>
                </a:solidFill>
              </a:endParaRPr>
            </a:p>
          </p:txBody>
        </p:sp>
        <p:grpSp>
          <p:nvGrpSpPr>
            <p:cNvPr id="15" name="Group 138"/>
            <p:cNvGrpSpPr/>
            <p:nvPr/>
          </p:nvGrpSpPr>
          <p:grpSpPr>
            <a:xfrm>
              <a:off x="1694413" y="2252022"/>
              <a:ext cx="710278" cy="492790"/>
              <a:chOff x="1158066" y="2399743"/>
              <a:chExt cx="782260" cy="542715"/>
            </a:xfrm>
          </p:grpSpPr>
          <p:pic>
            <p:nvPicPr>
              <p:cNvPr id="1026" name="Picture 2" descr="\\.psf\Host\Users\timpaul\Desktop\server_green-04.png"/>
              <p:cNvPicPr>
                <a:picLocks noChangeAspect="1" noChangeArrowheads="1"/>
              </p:cNvPicPr>
              <p:nvPr/>
            </p:nvPicPr>
            <p:blipFill>
              <a:blip r:embed="rId5" cstate="print"/>
              <a:srcRect/>
              <a:stretch>
                <a:fillRect/>
              </a:stretch>
            </p:blipFill>
            <p:spPr bwMode="auto">
              <a:xfrm>
                <a:off x="1158066" y="2538018"/>
                <a:ext cx="470025" cy="404440"/>
              </a:xfrm>
              <a:prstGeom prst="rect">
                <a:avLst/>
              </a:prstGeom>
              <a:noFill/>
            </p:spPr>
          </p:pic>
          <p:pic>
            <p:nvPicPr>
              <p:cNvPr id="137" name="Picture 2" descr="\\.psf\Host\Users\timpaul\Desktop\server_green-04.png"/>
              <p:cNvPicPr>
                <a:picLocks noChangeAspect="1" noChangeArrowheads="1"/>
              </p:cNvPicPr>
              <p:nvPr/>
            </p:nvPicPr>
            <p:blipFill>
              <a:blip r:embed="rId5" cstate="print"/>
              <a:srcRect/>
              <a:stretch>
                <a:fillRect/>
              </a:stretch>
            </p:blipFill>
            <p:spPr bwMode="auto">
              <a:xfrm>
                <a:off x="1158066" y="2399743"/>
                <a:ext cx="470025" cy="404440"/>
              </a:xfrm>
              <a:prstGeom prst="rect">
                <a:avLst/>
              </a:prstGeom>
              <a:noFill/>
            </p:spPr>
          </p:pic>
          <p:pic>
            <p:nvPicPr>
              <p:cNvPr id="138" name="Picture 2" descr="\\.psf\Host\Users\timpaul\Desktop\server_green-04.png"/>
              <p:cNvPicPr>
                <a:picLocks noChangeAspect="1" noChangeArrowheads="1"/>
              </p:cNvPicPr>
              <p:nvPr/>
            </p:nvPicPr>
            <p:blipFill>
              <a:blip r:embed="rId5" cstate="print"/>
              <a:srcRect/>
              <a:stretch>
                <a:fillRect/>
              </a:stretch>
            </p:blipFill>
            <p:spPr bwMode="auto">
              <a:xfrm>
                <a:off x="1470301" y="2533558"/>
                <a:ext cx="470025" cy="404440"/>
              </a:xfrm>
              <a:prstGeom prst="rect">
                <a:avLst/>
              </a:prstGeom>
              <a:noFill/>
            </p:spPr>
          </p:pic>
        </p:grpSp>
        <p:pic>
          <p:nvPicPr>
            <p:cNvPr id="1029" name="Picture 5" descr="\\.psf\Host\Users\timpaul\Desktop\Icons v2c-02.png"/>
            <p:cNvPicPr>
              <a:picLocks noChangeAspect="1" noChangeArrowheads="1"/>
            </p:cNvPicPr>
            <p:nvPr/>
          </p:nvPicPr>
          <p:blipFill>
            <a:blip r:embed="rId6" cstate="print">
              <a:lum bright="-57000"/>
            </a:blip>
            <a:srcRect/>
            <a:stretch>
              <a:fillRect/>
            </a:stretch>
          </p:blipFill>
          <p:spPr bwMode="auto">
            <a:xfrm>
              <a:off x="1671017" y="2876133"/>
              <a:ext cx="750093" cy="443458"/>
            </a:xfrm>
            <a:prstGeom prst="rect">
              <a:avLst/>
            </a:prstGeom>
            <a:noFill/>
          </p:spPr>
        </p:pic>
        <p:grpSp>
          <p:nvGrpSpPr>
            <p:cNvPr id="16" name="Group 48"/>
            <p:cNvGrpSpPr/>
            <p:nvPr/>
          </p:nvGrpSpPr>
          <p:grpSpPr>
            <a:xfrm>
              <a:off x="1354974" y="4111646"/>
              <a:ext cx="1290846" cy="377341"/>
              <a:chOff x="522303" y="4389372"/>
              <a:chExt cx="1290846" cy="377341"/>
            </a:xfrm>
          </p:grpSpPr>
          <p:pic>
            <p:nvPicPr>
              <p:cNvPr id="132" name="Picture 2" descr="http://t1.gstatic.com/images?q=tbn:ANd9GcT_Wgua6ByJHJO4cZvs_bHtwZ9Gil5H2VuxVeLeoit1uVUjlBY&amp;t=1&amp;usg=__ysEaj1tCaP8mQ2B6UY71UA-n29M="/>
              <p:cNvPicPr>
                <a:picLocks noChangeAspect="1" noChangeArrowheads="1"/>
              </p:cNvPicPr>
              <p:nvPr/>
            </p:nvPicPr>
            <p:blipFill>
              <a:blip r:embed="rId7" cstate="screen"/>
              <a:srcRect/>
              <a:stretch>
                <a:fillRect/>
              </a:stretch>
            </p:blipFill>
            <p:spPr bwMode="auto">
              <a:xfrm>
                <a:off x="522303" y="4562964"/>
                <a:ext cx="328625" cy="203749"/>
              </a:xfrm>
              <a:prstGeom prst="rect">
                <a:avLst/>
              </a:prstGeom>
              <a:noFill/>
            </p:spPr>
          </p:pic>
          <p:pic>
            <p:nvPicPr>
              <p:cNvPr id="133" name="Picture 8" descr="http://t1.gstatic.com/images?q=tbn:ANd9GcTepaWGDo9PHU0piu0gJg3ANJ83_SBLHj9bNgBqbTZ1FSiiSSw&amp;t=1&amp;usg=__--TdyeCkBXPmm02YPfvctbPXZU8="/>
              <p:cNvPicPr>
                <a:picLocks noChangeAspect="1" noChangeArrowheads="1"/>
              </p:cNvPicPr>
              <p:nvPr/>
            </p:nvPicPr>
            <p:blipFill>
              <a:blip r:embed="rId8" cstate="screen"/>
              <a:srcRect/>
              <a:stretch>
                <a:fillRect/>
              </a:stretch>
            </p:blipFill>
            <p:spPr bwMode="auto">
              <a:xfrm>
                <a:off x="859193" y="4584255"/>
                <a:ext cx="176237" cy="161167"/>
              </a:xfrm>
              <a:prstGeom prst="rect">
                <a:avLst/>
              </a:prstGeom>
              <a:noFill/>
            </p:spPr>
          </p:pic>
          <p:pic>
            <p:nvPicPr>
              <p:cNvPr id="134" name="Picture 10" descr="http://www.schoonzie.com/files/Word2007Icon.jpg"/>
              <p:cNvPicPr>
                <a:picLocks noChangeAspect="1" noChangeArrowheads="1"/>
              </p:cNvPicPr>
              <p:nvPr/>
            </p:nvPicPr>
            <p:blipFill>
              <a:blip r:embed="rId9" cstate="screen"/>
              <a:srcRect/>
              <a:stretch>
                <a:fillRect/>
              </a:stretch>
            </p:blipFill>
            <p:spPr bwMode="auto">
              <a:xfrm>
                <a:off x="1070588" y="4593047"/>
                <a:ext cx="155432" cy="143583"/>
              </a:xfrm>
              <a:prstGeom prst="rect">
                <a:avLst/>
              </a:prstGeom>
              <a:noFill/>
            </p:spPr>
          </p:pic>
          <p:pic>
            <p:nvPicPr>
              <p:cNvPr id="135" name="Picture 2" descr="http://www.oracleimg.com/admin/images/ocom/hp/oralogo_small.gif"/>
              <p:cNvPicPr>
                <a:picLocks noChangeAspect="1" noChangeArrowheads="1"/>
              </p:cNvPicPr>
              <p:nvPr/>
            </p:nvPicPr>
            <p:blipFill>
              <a:blip r:embed="rId10" cstate="screen"/>
              <a:srcRect/>
              <a:stretch>
                <a:fillRect/>
              </a:stretch>
            </p:blipFill>
            <p:spPr bwMode="auto">
              <a:xfrm>
                <a:off x="903602" y="4437672"/>
                <a:ext cx="370075" cy="46834"/>
              </a:xfrm>
              <a:prstGeom prst="rect">
                <a:avLst/>
              </a:prstGeom>
              <a:noFill/>
            </p:spPr>
          </p:pic>
          <p:pic>
            <p:nvPicPr>
              <p:cNvPr id="136" name="Picture 6" descr="http://t2.gstatic.com/images?q=tbn:ANd9GcSBdu2Tcx4A_iQKWGjarmRO68fjm-7WV73QxkJF3Qt1Hdde14E&amp;t=1&amp;usg=__ckMoNQ2PRYGIASOv5Xh8zS9aPXY="/>
              <p:cNvPicPr>
                <a:picLocks noChangeAspect="1" noChangeArrowheads="1"/>
              </p:cNvPicPr>
              <p:nvPr/>
            </p:nvPicPr>
            <p:blipFill>
              <a:blip r:embed="rId11" cstate="screen"/>
              <a:srcRect/>
              <a:stretch>
                <a:fillRect/>
              </a:stretch>
            </p:blipFill>
            <p:spPr bwMode="auto">
              <a:xfrm>
                <a:off x="1281942" y="4401439"/>
                <a:ext cx="531207" cy="119301"/>
              </a:xfrm>
              <a:prstGeom prst="rect">
                <a:avLst/>
              </a:prstGeom>
              <a:noFill/>
            </p:spPr>
          </p:pic>
          <p:pic>
            <p:nvPicPr>
              <p:cNvPr id="139" name="Picture 2" descr="SAP - The Best-Run Businesses Run SAP"/>
              <p:cNvPicPr>
                <a:picLocks noChangeAspect="1" noChangeArrowheads="1"/>
              </p:cNvPicPr>
              <p:nvPr/>
            </p:nvPicPr>
            <p:blipFill>
              <a:blip r:embed="rId12" cstate="screen"/>
              <a:srcRect/>
              <a:stretch>
                <a:fillRect/>
              </a:stretch>
            </p:blipFill>
            <p:spPr bwMode="auto">
              <a:xfrm>
                <a:off x="584294" y="4389372"/>
                <a:ext cx="311043" cy="143434"/>
              </a:xfrm>
              <a:prstGeom prst="rect">
                <a:avLst/>
              </a:prstGeom>
              <a:noFill/>
            </p:spPr>
          </p:pic>
        </p:grpSp>
        <p:grpSp>
          <p:nvGrpSpPr>
            <p:cNvPr id="17" name="Group 202"/>
            <p:cNvGrpSpPr/>
            <p:nvPr/>
          </p:nvGrpSpPr>
          <p:grpSpPr>
            <a:xfrm>
              <a:off x="6261365" y="2669238"/>
              <a:ext cx="1028489" cy="674333"/>
              <a:chOff x="8098971" y="1379114"/>
              <a:chExt cx="1391924" cy="912594"/>
            </a:xfrm>
          </p:grpSpPr>
          <p:grpSp>
            <p:nvGrpSpPr>
              <p:cNvPr id="21" name="Group 52"/>
              <p:cNvGrpSpPr/>
              <p:nvPr/>
            </p:nvGrpSpPr>
            <p:grpSpPr>
              <a:xfrm>
                <a:off x="8241476" y="1379114"/>
                <a:ext cx="845183" cy="600921"/>
                <a:chOff x="315850" y="2542494"/>
                <a:chExt cx="1015802" cy="722231"/>
              </a:xfrm>
            </p:grpSpPr>
            <p:grpSp>
              <p:nvGrpSpPr>
                <p:cNvPr id="22" name="Group 50"/>
                <p:cNvGrpSpPr/>
                <p:nvPr/>
              </p:nvGrpSpPr>
              <p:grpSpPr>
                <a:xfrm>
                  <a:off x="315850" y="2542494"/>
                  <a:ext cx="1015802" cy="722231"/>
                  <a:chOff x="315850" y="2542494"/>
                  <a:chExt cx="1015802" cy="722231"/>
                </a:xfrm>
              </p:grpSpPr>
              <p:sp>
                <p:nvSpPr>
                  <p:cNvPr id="191" name="Rounded Rectangle 190"/>
                  <p:cNvSpPr/>
                  <p:nvPr/>
                </p:nvSpPr>
                <p:spPr bwMode="gray">
                  <a:xfrm rot="5400000">
                    <a:off x="462635" y="2395709"/>
                    <a:ext cx="722231" cy="1015802"/>
                  </a:xfrm>
                  <a:prstGeom prst="roundRect">
                    <a:avLst>
                      <a:gd name="adj" fmla="val 10912"/>
                    </a:avLst>
                  </a:prstGeom>
                  <a:solidFill>
                    <a:schemeClr val="accent2"/>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192" name="Rounded Rectangle 191"/>
                  <p:cNvSpPr/>
                  <p:nvPr/>
                </p:nvSpPr>
                <p:spPr bwMode="gray">
                  <a:xfrm rot="5400000">
                    <a:off x="497027" y="2475677"/>
                    <a:ext cx="600317" cy="855865"/>
                  </a:xfrm>
                  <a:prstGeom prst="roundRect">
                    <a:avLst>
                      <a:gd name="adj" fmla="val 6767"/>
                    </a:avLst>
                  </a:prstGeom>
                  <a:solidFill>
                    <a:schemeClr val="bg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grpSp>
            <p:sp>
              <p:nvSpPr>
                <p:cNvPr id="190" name="Oval 189"/>
                <p:cNvSpPr/>
                <p:nvPr/>
              </p:nvSpPr>
              <p:spPr bwMode="gray">
                <a:xfrm>
                  <a:off x="1242583" y="2875468"/>
                  <a:ext cx="56282" cy="56282"/>
                </a:xfrm>
                <a:prstGeom prst="ellipse">
                  <a:avLst/>
                </a:prstGeom>
                <a:solidFill>
                  <a:schemeClr val="bg1"/>
                </a:solidFill>
              </p:spPr>
              <p:txBody>
                <a:bodyPr wrap="square" rtlCol="0" anchor="ctr" anchorCtr="1">
                  <a:noAutofit/>
                </a:bodyPr>
                <a:lstStyle/>
                <a:p>
                  <a:pPr algn="ctr"/>
                  <a:endParaRPr lang="en-US" sz="900" dirty="0" smtClean="0">
                    <a:solidFill>
                      <a:schemeClr val="bg1"/>
                    </a:solidFill>
                    <a:cs typeface="Arial"/>
                  </a:endParaRPr>
                </a:p>
              </p:txBody>
            </p:sp>
          </p:grpSp>
          <p:grpSp>
            <p:nvGrpSpPr>
              <p:cNvPr id="23" name="Group 52"/>
              <p:cNvGrpSpPr/>
              <p:nvPr/>
            </p:nvGrpSpPr>
            <p:grpSpPr>
              <a:xfrm rot="10800000">
                <a:off x="8506014" y="1750825"/>
                <a:ext cx="687573" cy="442314"/>
                <a:chOff x="315850" y="2542496"/>
                <a:chExt cx="1015802" cy="653464"/>
              </a:xfrm>
            </p:grpSpPr>
            <p:grpSp>
              <p:nvGrpSpPr>
                <p:cNvPr id="24" name="Group 50"/>
                <p:cNvGrpSpPr/>
                <p:nvPr/>
              </p:nvGrpSpPr>
              <p:grpSpPr>
                <a:xfrm>
                  <a:off x="315850" y="2542496"/>
                  <a:ext cx="1015802" cy="653464"/>
                  <a:chOff x="315850" y="2542496"/>
                  <a:chExt cx="1015802" cy="653464"/>
                </a:xfrm>
              </p:grpSpPr>
              <p:sp>
                <p:nvSpPr>
                  <p:cNvPr id="186" name="Rounded Rectangle 185"/>
                  <p:cNvSpPr/>
                  <p:nvPr/>
                </p:nvSpPr>
                <p:spPr bwMode="gray">
                  <a:xfrm rot="5400000">
                    <a:off x="497019" y="2361327"/>
                    <a:ext cx="653464" cy="1015802"/>
                  </a:xfrm>
                  <a:prstGeom prst="roundRect">
                    <a:avLst>
                      <a:gd name="adj" fmla="val 10912"/>
                    </a:avLst>
                  </a:prstGeom>
                  <a:solidFill>
                    <a:schemeClr val="tx1">
                      <a:lumMod val="75000"/>
                      <a:lumOff val="25000"/>
                    </a:schemeClr>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187" name="Rounded Rectangle 186"/>
                  <p:cNvSpPr/>
                  <p:nvPr/>
                </p:nvSpPr>
                <p:spPr bwMode="gray">
                  <a:xfrm rot="5400000">
                    <a:off x="525607" y="2441296"/>
                    <a:ext cx="543158" cy="855864"/>
                  </a:xfrm>
                  <a:prstGeom prst="roundRect">
                    <a:avLst>
                      <a:gd name="adj" fmla="val 6767"/>
                    </a:avLst>
                  </a:prstGeom>
                  <a:solidFill>
                    <a:schemeClr val="bg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grpSp>
            <p:sp>
              <p:nvSpPr>
                <p:cNvPr id="185" name="Oval 184"/>
                <p:cNvSpPr/>
                <p:nvPr/>
              </p:nvSpPr>
              <p:spPr bwMode="gray">
                <a:xfrm>
                  <a:off x="1242582" y="2841087"/>
                  <a:ext cx="56282" cy="56282"/>
                </a:xfrm>
                <a:prstGeom prst="ellipse">
                  <a:avLst/>
                </a:prstGeom>
                <a:solidFill>
                  <a:schemeClr val="bg1"/>
                </a:solidFill>
              </p:spPr>
              <p:txBody>
                <a:bodyPr wrap="square" rtlCol="0" anchor="ctr" anchorCtr="1">
                  <a:noAutofit/>
                </a:bodyPr>
                <a:lstStyle/>
                <a:p>
                  <a:pPr algn="ctr"/>
                  <a:endParaRPr lang="en-US" sz="900" dirty="0" smtClean="0">
                    <a:solidFill>
                      <a:schemeClr val="bg1"/>
                    </a:solidFill>
                    <a:cs typeface="Arial"/>
                  </a:endParaRPr>
                </a:p>
              </p:txBody>
            </p:sp>
          </p:grpSp>
          <p:grpSp>
            <p:nvGrpSpPr>
              <p:cNvPr id="25" name="Group 196"/>
              <p:cNvGrpSpPr/>
              <p:nvPr/>
            </p:nvGrpSpPr>
            <p:grpSpPr>
              <a:xfrm>
                <a:off x="8098971" y="1679575"/>
                <a:ext cx="339041" cy="612133"/>
                <a:chOff x="8907743" y="460490"/>
                <a:chExt cx="510576" cy="921837"/>
              </a:xfrm>
            </p:grpSpPr>
            <p:sp>
              <p:nvSpPr>
                <p:cNvPr id="174" name="Rounded Rectangle 173"/>
                <p:cNvSpPr/>
                <p:nvPr/>
              </p:nvSpPr>
              <p:spPr bwMode="gray">
                <a:xfrm>
                  <a:off x="8907743" y="460490"/>
                  <a:ext cx="510576" cy="921837"/>
                </a:xfrm>
                <a:prstGeom prst="roundRect">
                  <a:avLst>
                    <a:gd name="adj" fmla="val 10912"/>
                  </a:avLst>
                </a:prstGeom>
                <a:solidFill>
                  <a:schemeClr val="bg2"/>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176" name="Rounded Rectangle 175"/>
                <p:cNvSpPr/>
                <p:nvPr/>
              </p:nvSpPr>
              <p:spPr bwMode="gray">
                <a:xfrm>
                  <a:off x="8945374" y="577606"/>
                  <a:ext cx="435313" cy="615690"/>
                </a:xfrm>
                <a:prstGeom prst="roundRect">
                  <a:avLst>
                    <a:gd name="adj" fmla="val 6767"/>
                  </a:avLst>
                </a:prstGeom>
                <a:solidFill>
                  <a:schemeClr val="bg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182" name="Oval 181"/>
                <p:cNvSpPr/>
                <p:nvPr/>
              </p:nvSpPr>
              <p:spPr bwMode="gray">
                <a:xfrm>
                  <a:off x="9110748" y="1226757"/>
                  <a:ext cx="104566" cy="104566"/>
                </a:xfrm>
                <a:prstGeom prst="ellipse">
                  <a:avLst/>
                </a:prstGeom>
                <a:solidFill>
                  <a:schemeClr val="tx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183" name="Rounded Rectangle 182"/>
                <p:cNvSpPr/>
                <p:nvPr/>
              </p:nvSpPr>
              <p:spPr bwMode="gray">
                <a:xfrm>
                  <a:off x="9100709" y="511885"/>
                  <a:ext cx="124643" cy="18696"/>
                </a:xfrm>
                <a:prstGeom prst="roundRect">
                  <a:avLst>
                    <a:gd name="adj" fmla="val 50000"/>
                  </a:avLst>
                </a:prstGeom>
                <a:solidFill>
                  <a:schemeClr val="tx1"/>
                </a:solidFill>
                <a:ln w="6350" algn="ctr">
                  <a:noFill/>
                  <a:miter lim="800000"/>
                  <a:headEnd/>
                  <a:tailEnd/>
                </a:ln>
              </p:spPr>
              <p:txBody>
                <a:bodyPr lIns="90000" tIns="72000" rIns="90000" bIns="72000" rtlCol="0" anchor="ctr"/>
                <a:lstStyle/>
                <a:p>
                  <a:pPr algn="ctr" defTabSz="685617"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grpSp>
          <p:pic>
            <p:nvPicPr>
              <p:cNvPr id="171" name="Picture 6" descr="\\psf\Host\Users\eric\Graphic Tank\mbol.png"/>
              <p:cNvPicPr>
                <a:picLocks noChangeAspect="1" noChangeArrowheads="1"/>
              </p:cNvPicPr>
              <p:nvPr/>
            </p:nvPicPr>
            <p:blipFill>
              <a:blip r:embed="rId13" cstate="print"/>
              <a:srcRect/>
              <a:stretch>
                <a:fillRect/>
              </a:stretch>
            </p:blipFill>
            <p:spPr bwMode="auto">
              <a:xfrm>
                <a:off x="9165572" y="1679575"/>
                <a:ext cx="325323" cy="555337"/>
              </a:xfrm>
              <a:prstGeom prst="rect">
                <a:avLst/>
              </a:prstGeom>
              <a:noFill/>
            </p:spPr>
          </p:pic>
        </p:grpSp>
        <p:sp>
          <p:nvSpPr>
            <p:cNvPr id="197" name="Round Same Side Corner Rectangle 196"/>
            <p:cNvSpPr/>
            <p:nvPr/>
          </p:nvSpPr>
          <p:spPr>
            <a:xfrm>
              <a:off x="2964635" y="2691241"/>
              <a:ext cx="54136" cy="1171124"/>
            </a:xfrm>
            <a:prstGeom prst="round2SameRect">
              <a:avLst>
                <a:gd name="adj1" fmla="val 0"/>
                <a:gd name="adj2"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indent="-306137" algn="ctr">
                <a:lnSpc>
                  <a:spcPct val="85000"/>
                </a:lnSpc>
                <a:spcBef>
                  <a:spcPts val="535"/>
                </a:spcBef>
              </a:pPr>
              <a:endParaRPr lang="en-US" sz="1200" dirty="0" smtClean="0">
                <a:solidFill>
                  <a:schemeClr val="bg1"/>
                </a:solidFill>
              </a:endParaRPr>
            </a:p>
          </p:txBody>
        </p:sp>
        <p:sp>
          <p:nvSpPr>
            <p:cNvPr id="199" name="Round Same Side Corner Rectangle 198"/>
            <p:cNvSpPr/>
            <p:nvPr/>
          </p:nvSpPr>
          <p:spPr>
            <a:xfrm>
              <a:off x="5673660" y="2691241"/>
              <a:ext cx="54136" cy="1171124"/>
            </a:xfrm>
            <a:prstGeom prst="round2SameRect">
              <a:avLst>
                <a:gd name="adj1" fmla="val 0"/>
                <a:gd name="adj2"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indent="-306137" algn="ctr">
                <a:lnSpc>
                  <a:spcPct val="85000"/>
                </a:lnSpc>
                <a:spcBef>
                  <a:spcPts val="535"/>
                </a:spcBef>
              </a:pPr>
              <a:endParaRPr lang="en-US" sz="1200" dirty="0" smtClean="0">
                <a:solidFill>
                  <a:schemeClr val="bg1"/>
                </a:solidFill>
              </a:endParaRPr>
            </a:p>
          </p:txBody>
        </p:sp>
        <p:sp>
          <p:nvSpPr>
            <p:cNvPr id="203" name="Round Same Side Corner Rectangle 202"/>
            <p:cNvSpPr/>
            <p:nvPr/>
          </p:nvSpPr>
          <p:spPr>
            <a:xfrm>
              <a:off x="2991704" y="3802159"/>
              <a:ext cx="2681956" cy="56747"/>
            </a:xfrm>
            <a:prstGeom prst="round2SameRect">
              <a:avLst>
                <a:gd name="adj1" fmla="val 0"/>
                <a:gd name="adj2"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indent="-306137" algn="ctr">
                <a:lnSpc>
                  <a:spcPct val="85000"/>
                </a:lnSpc>
                <a:spcBef>
                  <a:spcPts val="535"/>
                </a:spcBef>
              </a:pPr>
              <a:endParaRPr lang="en-US" sz="1200" dirty="0" smtClean="0">
                <a:solidFill>
                  <a:schemeClr val="bg1"/>
                </a:solidFill>
              </a:endParaRPr>
            </a:p>
          </p:txBody>
        </p:sp>
        <p:cxnSp>
          <p:nvCxnSpPr>
            <p:cNvPr id="204" name="Straight Arrow Connector 203"/>
            <p:cNvCxnSpPr/>
            <p:nvPr/>
          </p:nvCxnSpPr>
          <p:spPr>
            <a:xfrm rot="16200000" flipV="1">
              <a:off x="6458499" y="3689636"/>
              <a:ext cx="669737" cy="14951"/>
            </a:xfrm>
            <a:prstGeom prst="straightConnector1">
              <a:avLst/>
            </a:prstGeom>
            <a:noFill/>
            <a:ln w="15875">
              <a:solidFill>
                <a:schemeClr val="tx1"/>
              </a:solidFill>
              <a:prstDash val="solid"/>
              <a:round/>
              <a:headEnd/>
              <a:tailEnd type="triangle"/>
            </a:ln>
          </p:spPr>
        </p:cxnSp>
        <p:cxnSp>
          <p:nvCxnSpPr>
            <p:cNvPr id="207" name="Straight Arrow Connector 206"/>
            <p:cNvCxnSpPr/>
            <p:nvPr/>
          </p:nvCxnSpPr>
          <p:spPr>
            <a:xfrm rot="5400000" flipH="1" flipV="1">
              <a:off x="4032802" y="3943020"/>
              <a:ext cx="187016" cy="1"/>
            </a:xfrm>
            <a:prstGeom prst="straightConnector1">
              <a:avLst/>
            </a:prstGeom>
            <a:noFill/>
            <a:ln w="15875">
              <a:solidFill>
                <a:schemeClr val="tx1"/>
              </a:solidFill>
              <a:prstDash val="solid"/>
              <a:round/>
              <a:headEnd/>
              <a:tailEnd type="triangle"/>
            </a:ln>
          </p:spPr>
        </p:cxnSp>
        <p:cxnSp>
          <p:nvCxnSpPr>
            <p:cNvPr id="209" name="Straight Arrow Connector 208"/>
            <p:cNvCxnSpPr/>
            <p:nvPr/>
          </p:nvCxnSpPr>
          <p:spPr>
            <a:xfrm rot="5400000">
              <a:off x="4001137" y="2032713"/>
              <a:ext cx="182873" cy="1"/>
            </a:xfrm>
            <a:prstGeom prst="straightConnector1">
              <a:avLst/>
            </a:prstGeom>
            <a:noFill/>
            <a:ln w="15875">
              <a:solidFill>
                <a:schemeClr val="tx1"/>
              </a:solidFill>
              <a:prstDash val="solid"/>
              <a:round/>
              <a:headEnd/>
              <a:tailEnd type="triangle"/>
            </a:ln>
          </p:spPr>
        </p:cxnSp>
      </p:grpSp>
      <p:sp>
        <p:nvSpPr>
          <p:cNvPr id="118" name="Rounded Rectangle 117"/>
          <p:cNvSpPr/>
          <p:nvPr/>
        </p:nvSpPr>
        <p:spPr>
          <a:xfrm>
            <a:off x="6951257" y="850211"/>
            <a:ext cx="1961399" cy="267740"/>
          </a:xfrm>
          <a:prstGeom prst="roundRect">
            <a:avLst>
              <a:gd name="adj" fmla="val 7989"/>
            </a:avLst>
          </a:prstGeom>
          <a:solidFill>
            <a:srgbClr val="247230"/>
          </a:solidFill>
          <a:ln w="38100" algn="ctr">
            <a:noFill/>
            <a:round/>
            <a:headEnd/>
            <a:tailEnd/>
          </a:ln>
          <a:effectLst/>
        </p:spPr>
        <p:txBody>
          <a:bodyPr lIns="0" tIns="0" rIns="0" bIns="0" anchor="ctr">
            <a:noAutofit/>
          </a:bodyPr>
          <a:lstStyle/>
          <a:p>
            <a:pPr algn="ctr"/>
            <a:r>
              <a:rPr lang="en-US" sz="900" b="1" dirty="0" smtClean="0">
                <a:solidFill>
                  <a:schemeClr val="bg1"/>
                </a:solidFill>
              </a:rPr>
              <a:t>SAP Mobility Platform</a:t>
            </a:r>
          </a:p>
        </p:txBody>
      </p:sp>
      <p:sp>
        <p:nvSpPr>
          <p:cNvPr id="124" name="Rounded Rectangle 123"/>
          <p:cNvSpPr/>
          <p:nvPr/>
        </p:nvSpPr>
        <p:spPr>
          <a:xfrm>
            <a:off x="7182674" y="547778"/>
            <a:ext cx="1498566" cy="267740"/>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algn="ctr"/>
            <a:r>
              <a:rPr lang="en-US" sz="900" dirty="0" smtClean="0">
                <a:solidFill>
                  <a:schemeClr val="bg2">
                    <a:lumMod val="90000"/>
                  </a:schemeClr>
                </a:solidFill>
              </a:rPr>
              <a:t>Mobile Applications</a:t>
            </a:r>
          </a:p>
        </p:txBody>
      </p:sp>
      <p:sp>
        <p:nvSpPr>
          <p:cNvPr id="125" name="Rounded Rectangle 124"/>
          <p:cNvSpPr/>
          <p:nvPr/>
        </p:nvSpPr>
        <p:spPr>
          <a:xfrm>
            <a:off x="7491198" y="247845"/>
            <a:ext cx="881517" cy="267740"/>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lvl="0" algn="ctr"/>
            <a:r>
              <a:rPr lang="en-US" sz="900" dirty="0" smtClean="0">
                <a:solidFill>
                  <a:schemeClr val="bg2">
                    <a:lumMod val="90000"/>
                  </a:schemeClr>
                </a:solidFill>
              </a:rPr>
              <a:t>Mobile Services</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6951257" y="833277"/>
            <a:ext cx="1961399" cy="267740"/>
          </a:xfrm>
          <a:prstGeom prst="roundRect">
            <a:avLst>
              <a:gd name="adj" fmla="val 7989"/>
            </a:avLst>
          </a:prstGeom>
          <a:solidFill>
            <a:srgbClr val="247230"/>
          </a:solidFill>
          <a:ln w="38100" algn="ctr">
            <a:noFill/>
            <a:round/>
            <a:headEnd/>
            <a:tailEnd/>
          </a:ln>
          <a:effectLst/>
        </p:spPr>
        <p:txBody>
          <a:bodyPr lIns="0" tIns="0" rIns="0" bIns="0" anchor="ctr">
            <a:noAutofit/>
          </a:bodyPr>
          <a:lstStyle/>
          <a:p>
            <a:pPr algn="ctr"/>
            <a:r>
              <a:rPr lang="en-US" sz="900" b="1" dirty="0" smtClean="0">
                <a:solidFill>
                  <a:schemeClr val="bg1"/>
                </a:solidFill>
              </a:rPr>
              <a:t>SAP Mobility Platform</a:t>
            </a:r>
          </a:p>
        </p:txBody>
      </p:sp>
      <p:sp>
        <p:nvSpPr>
          <p:cNvPr id="38" name="Rounded Rectangle 37"/>
          <p:cNvSpPr/>
          <p:nvPr/>
        </p:nvSpPr>
        <p:spPr>
          <a:xfrm>
            <a:off x="7182674" y="530844"/>
            <a:ext cx="1498566" cy="267740"/>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algn="ctr"/>
            <a:r>
              <a:rPr lang="en-US" sz="900" dirty="0" smtClean="0">
                <a:solidFill>
                  <a:schemeClr val="bg2">
                    <a:lumMod val="90000"/>
                  </a:schemeClr>
                </a:solidFill>
              </a:rPr>
              <a:t>Mobile Applications</a:t>
            </a:r>
          </a:p>
        </p:txBody>
      </p:sp>
      <p:sp>
        <p:nvSpPr>
          <p:cNvPr id="39" name="Rounded Rectangle 38"/>
          <p:cNvSpPr/>
          <p:nvPr/>
        </p:nvSpPr>
        <p:spPr>
          <a:xfrm>
            <a:off x="7491198" y="230911"/>
            <a:ext cx="881517" cy="267740"/>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lvl="0" algn="ctr"/>
            <a:r>
              <a:rPr lang="en-US" sz="900" dirty="0" smtClean="0">
                <a:solidFill>
                  <a:schemeClr val="bg2">
                    <a:lumMod val="90000"/>
                  </a:schemeClr>
                </a:solidFill>
              </a:rPr>
              <a:t>Mobile Services</a:t>
            </a:r>
          </a:p>
        </p:txBody>
      </p:sp>
      <p:sp>
        <p:nvSpPr>
          <p:cNvPr id="2" name="Title 1"/>
          <p:cNvSpPr>
            <a:spLocks noGrp="1"/>
          </p:cNvSpPr>
          <p:nvPr>
            <p:ph type="title"/>
          </p:nvPr>
        </p:nvSpPr>
        <p:spPr/>
        <p:txBody>
          <a:bodyPr/>
          <a:lstStyle/>
          <a:p>
            <a:r>
              <a:rPr lang="en-US" dirty="0" smtClean="0"/>
              <a:t>SUP Reduces Mobile Application TCO</a:t>
            </a:r>
            <a:endParaRPr lang="en-US" dirty="0"/>
          </a:p>
        </p:txBody>
      </p:sp>
      <p:grpSp>
        <p:nvGrpSpPr>
          <p:cNvPr id="3" name="Group 91"/>
          <p:cNvGrpSpPr/>
          <p:nvPr/>
        </p:nvGrpSpPr>
        <p:grpSpPr>
          <a:xfrm>
            <a:off x="256655" y="1888067"/>
            <a:ext cx="4677304" cy="3887519"/>
            <a:chOff x="398847" y="1144848"/>
            <a:chExt cx="8263826" cy="4696230"/>
          </a:xfrm>
        </p:grpSpPr>
        <p:pic>
          <p:nvPicPr>
            <p:cNvPr id="96" name="Picture 2" descr="http://easyinfoblog.com/images/iceberg.jpg"/>
            <p:cNvPicPr>
              <a:picLocks noChangeAspect="1" noChangeArrowheads="1"/>
            </p:cNvPicPr>
            <p:nvPr/>
          </p:nvPicPr>
          <p:blipFill>
            <a:blip r:embed="rId2" cstate="print"/>
            <a:srcRect/>
            <a:stretch>
              <a:fillRect/>
            </a:stretch>
          </p:blipFill>
          <p:spPr bwMode="auto">
            <a:xfrm>
              <a:off x="2308612" y="2011942"/>
              <a:ext cx="4307778" cy="3829136"/>
            </a:xfrm>
            <a:prstGeom prst="rect">
              <a:avLst/>
            </a:prstGeom>
            <a:noFill/>
          </p:spPr>
        </p:pic>
        <p:sp>
          <p:nvSpPr>
            <p:cNvPr id="97" name="Rectangular Callout 96"/>
            <p:cNvSpPr/>
            <p:nvPr/>
          </p:nvSpPr>
          <p:spPr bwMode="gray">
            <a:xfrm>
              <a:off x="4222593" y="1144858"/>
              <a:ext cx="1650383" cy="631903"/>
            </a:xfrm>
            <a:prstGeom prst="wedgeRectCallout">
              <a:avLst>
                <a:gd name="adj1" fmla="val -38986"/>
                <a:gd name="adj2" fmla="val 158835"/>
              </a:avLst>
            </a:prstGeom>
            <a:solidFill>
              <a:schemeClr val="bg2"/>
            </a:solidFill>
            <a:ln w="9525" algn="ctr">
              <a:solidFill>
                <a:srgbClr val="FF0000"/>
              </a:solidFill>
              <a:miter lim="800000"/>
              <a:headEnd/>
              <a:tailEnd/>
            </a:ln>
          </p:spPr>
          <p:txBody>
            <a:bodyPr lIns="90000" tIns="72000" rIns="90000" bIns="72000" rtlCol="0" anchor="ctr"/>
            <a:lstStyle/>
            <a:p>
              <a:pPr algn="ctr" defTabSz="767692" fontAlgn="base">
                <a:spcBef>
                  <a:spcPct val="50000"/>
                </a:spcBef>
                <a:spcAft>
                  <a:spcPct val="0"/>
                </a:spcAft>
                <a:buClr>
                  <a:srgbClr val="F0AB00"/>
                </a:buClr>
                <a:buSzPct val="80000"/>
              </a:pPr>
              <a:endParaRPr lang="en-US" sz="1100" kern="0" dirty="0" err="1" smtClean="0">
                <a:solidFill>
                  <a:srgbClr val="000000"/>
                </a:solidFill>
                <a:ea typeface="Arial Unicode MS" pitchFamily="34" charset="-128"/>
                <a:cs typeface="Arial Unicode MS" pitchFamily="34" charset="-128"/>
              </a:endParaRPr>
            </a:p>
          </p:txBody>
        </p:sp>
        <p:pic>
          <p:nvPicPr>
            <p:cNvPr id="99" name="Picture 7" descr="http://t0.gstatic.com/images?q=tbn:ANd9GcRD9_rhUSlmQltfAQZjv1xhZg_7Nipi_D2DMMuvMkRRr7FefLNFbgjBZg">
              <a:hlinkClick r:id="rId3"/>
            </p:cNvPr>
            <p:cNvPicPr>
              <a:picLocks noChangeAspect="1" noChangeArrowheads="1"/>
            </p:cNvPicPr>
            <p:nvPr/>
          </p:nvPicPr>
          <p:blipFill>
            <a:blip r:embed="rId4" cstate="print"/>
            <a:srcRect/>
            <a:stretch>
              <a:fillRect/>
            </a:stretch>
          </p:blipFill>
          <p:spPr bwMode="auto">
            <a:xfrm>
              <a:off x="4318696" y="1206191"/>
              <a:ext cx="476250" cy="476250"/>
            </a:xfrm>
            <a:prstGeom prst="rect">
              <a:avLst/>
            </a:prstGeom>
            <a:noFill/>
          </p:spPr>
        </p:pic>
        <p:pic>
          <p:nvPicPr>
            <p:cNvPr id="101" name="Picture 11" descr="http://t0.gstatic.com/images?q=tbn:ANd9GcTza8Kg3FhrsC0POdy-Fm50V6Z9nCp8-xJA5XvgMev12HX3RFwMYVEcyA">
              <a:hlinkClick r:id="rId5"/>
            </p:cNvPr>
            <p:cNvPicPr>
              <a:picLocks noChangeAspect="1" noChangeArrowheads="1"/>
            </p:cNvPicPr>
            <p:nvPr/>
          </p:nvPicPr>
          <p:blipFill>
            <a:blip r:embed="rId6" cstate="print"/>
            <a:srcRect/>
            <a:stretch>
              <a:fillRect/>
            </a:stretch>
          </p:blipFill>
          <p:spPr bwMode="auto">
            <a:xfrm>
              <a:off x="4883692" y="1221561"/>
              <a:ext cx="466725" cy="466726"/>
            </a:xfrm>
            <a:prstGeom prst="rect">
              <a:avLst/>
            </a:prstGeom>
            <a:noFill/>
          </p:spPr>
        </p:pic>
        <p:sp>
          <p:nvSpPr>
            <p:cNvPr id="103" name="Rectangular Callout 102"/>
            <p:cNvSpPr/>
            <p:nvPr/>
          </p:nvSpPr>
          <p:spPr bwMode="gray">
            <a:xfrm>
              <a:off x="1414288" y="1156008"/>
              <a:ext cx="1189465" cy="631903"/>
            </a:xfrm>
            <a:prstGeom prst="wedgeRectCallout">
              <a:avLst>
                <a:gd name="adj1" fmla="val 150280"/>
                <a:gd name="adj2" fmla="val 183542"/>
              </a:avLst>
            </a:prstGeom>
            <a:solidFill>
              <a:schemeClr val="bg2"/>
            </a:solidFill>
            <a:ln w="9525" algn="ctr">
              <a:solidFill>
                <a:srgbClr val="FF0000"/>
              </a:solidFill>
              <a:miter lim="800000"/>
              <a:headEnd/>
              <a:tailEnd/>
            </a:ln>
          </p:spPr>
          <p:txBody>
            <a:bodyPr lIns="90000" tIns="72000" rIns="90000" bIns="72000" rtlCol="0" anchor="ctr"/>
            <a:lstStyle/>
            <a:p>
              <a:pPr algn="ctr" defTabSz="767692" fontAlgn="base">
                <a:spcBef>
                  <a:spcPct val="50000"/>
                </a:spcBef>
                <a:spcAft>
                  <a:spcPct val="0"/>
                </a:spcAft>
                <a:buClr>
                  <a:srgbClr val="F0AB00"/>
                </a:buClr>
                <a:buSzPct val="80000"/>
              </a:pPr>
              <a:endParaRPr lang="en-US" sz="1100" kern="0" dirty="0" err="1" smtClean="0">
                <a:solidFill>
                  <a:srgbClr val="000000"/>
                </a:solidFill>
                <a:ea typeface="Arial Unicode MS" pitchFamily="34" charset="-128"/>
                <a:cs typeface="Arial Unicode MS" pitchFamily="34" charset="-128"/>
              </a:endParaRPr>
            </a:p>
          </p:txBody>
        </p:sp>
        <p:pic>
          <p:nvPicPr>
            <p:cNvPr id="106" name="Picture 15" descr="http://t0.gstatic.com/images?q=tbn:ANd9GcSiGAGr-e0xBLb4PK-dePxW8nhPesQDYX3UvaZmQjBrg6tlUKFvwaczIek">
              <a:hlinkClick r:id="rId7"/>
            </p:cNvPr>
            <p:cNvPicPr>
              <a:picLocks noChangeAspect="1" noChangeArrowheads="1"/>
            </p:cNvPicPr>
            <p:nvPr/>
          </p:nvPicPr>
          <p:blipFill>
            <a:blip r:embed="rId8" cstate="print"/>
            <a:srcRect/>
            <a:stretch>
              <a:fillRect/>
            </a:stretch>
          </p:blipFill>
          <p:spPr bwMode="auto">
            <a:xfrm>
              <a:off x="1529161" y="1236934"/>
              <a:ext cx="457200" cy="457200"/>
            </a:xfrm>
            <a:prstGeom prst="rect">
              <a:avLst/>
            </a:prstGeom>
            <a:noFill/>
          </p:spPr>
        </p:pic>
        <p:pic>
          <p:nvPicPr>
            <p:cNvPr id="107" name="Picture 19" descr="http://t3.gstatic.com/images?q=tbn:ANd9GcTi1eKhoq4Rbi7rNbMGWCUqJHRcIK4Y0bMtG8bH1fhRetKuTkW7Rw">
              <a:hlinkClick r:id="rId9"/>
            </p:cNvPr>
            <p:cNvPicPr>
              <a:picLocks noChangeAspect="1" noChangeArrowheads="1"/>
            </p:cNvPicPr>
            <p:nvPr/>
          </p:nvPicPr>
          <p:blipFill>
            <a:blip r:embed="rId10" cstate="print"/>
            <a:srcRect/>
            <a:stretch>
              <a:fillRect/>
            </a:stretch>
          </p:blipFill>
          <p:spPr bwMode="auto">
            <a:xfrm>
              <a:off x="2086720" y="1237358"/>
              <a:ext cx="450191" cy="450193"/>
            </a:xfrm>
            <a:prstGeom prst="rect">
              <a:avLst/>
            </a:prstGeom>
            <a:noFill/>
          </p:spPr>
        </p:pic>
        <p:sp>
          <p:nvSpPr>
            <p:cNvPr id="109" name="Rectangular Callout 108"/>
            <p:cNvSpPr/>
            <p:nvPr/>
          </p:nvSpPr>
          <p:spPr bwMode="gray">
            <a:xfrm>
              <a:off x="6268441" y="1144858"/>
              <a:ext cx="1189465" cy="631903"/>
            </a:xfrm>
            <a:prstGeom prst="wedgeRectCallout">
              <a:avLst>
                <a:gd name="adj1" fmla="val -176595"/>
                <a:gd name="adj2" fmla="val 182364"/>
              </a:avLst>
            </a:prstGeom>
            <a:solidFill>
              <a:schemeClr val="bg2"/>
            </a:solidFill>
            <a:ln w="9525" algn="ctr">
              <a:solidFill>
                <a:srgbClr val="FF0000"/>
              </a:solidFill>
              <a:miter lim="800000"/>
              <a:headEnd/>
              <a:tailEnd/>
            </a:ln>
          </p:spPr>
          <p:txBody>
            <a:bodyPr lIns="90000" tIns="72000" rIns="90000" bIns="72000" rtlCol="0" anchor="ctr"/>
            <a:lstStyle/>
            <a:p>
              <a:pPr algn="ctr" defTabSz="767692" fontAlgn="base">
                <a:spcBef>
                  <a:spcPct val="50000"/>
                </a:spcBef>
                <a:spcAft>
                  <a:spcPct val="0"/>
                </a:spcAft>
                <a:buClr>
                  <a:srgbClr val="F0AB00"/>
                </a:buClr>
                <a:buSzPct val="80000"/>
              </a:pPr>
              <a:endParaRPr lang="en-US" sz="1100" kern="0" dirty="0" err="1" smtClean="0">
                <a:solidFill>
                  <a:srgbClr val="000000"/>
                </a:solidFill>
                <a:ea typeface="Arial Unicode MS" pitchFamily="34" charset="-128"/>
                <a:cs typeface="Arial Unicode MS" pitchFamily="34" charset="-128"/>
              </a:endParaRPr>
            </a:p>
          </p:txBody>
        </p:sp>
        <p:pic>
          <p:nvPicPr>
            <p:cNvPr id="110" name="Picture 21" descr="http://t3.gstatic.com/images?q=tbn:ANd9GcQtJkSXsoafB7PbjaqpeXtV2O0Ko0T83xrvGQQAQW290oIXb8y0ZvhTRw">
              <a:hlinkClick r:id="rId11"/>
            </p:cNvPr>
            <p:cNvPicPr>
              <a:picLocks noChangeAspect="1" noChangeArrowheads="1"/>
            </p:cNvPicPr>
            <p:nvPr/>
          </p:nvPicPr>
          <p:blipFill>
            <a:blip r:embed="rId12" cstate="print"/>
            <a:srcRect/>
            <a:stretch>
              <a:fillRect/>
            </a:stretch>
          </p:blipFill>
          <p:spPr bwMode="auto">
            <a:xfrm>
              <a:off x="6319851" y="1203480"/>
              <a:ext cx="506064" cy="506064"/>
            </a:xfrm>
            <a:prstGeom prst="rect">
              <a:avLst/>
            </a:prstGeom>
            <a:noFill/>
          </p:spPr>
        </p:pic>
        <p:pic>
          <p:nvPicPr>
            <p:cNvPr id="111" name="Picture 23" descr="http://t3.gstatic.com/images?q=tbn:ANd9GcSw7hBeKzZvc66wnW_VWvjwhK9yJdBfFHlMYm7xH8SSaTcbXYxd2gGgRA">
              <a:hlinkClick r:id="rId13"/>
            </p:cNvPr>
            <p:cNvPicPr>
              <a:picLocks noChangeAspect="1" noChangeArrowheads="1"/>
            </p:cNvPicPr>
            <p:nvPr/>
          </p:nvPicPr>
          <p:blipFill>
            <a:blip r:embed="rId14" cstate="print"/>
            <a:srcRect/>
            <a:stretch>
              <a:fillRect/>
            </a:stretch>
          </p:blipFill>
          <p:spPr bwMode="auto">
            <a:xfrm>
              <a:off x="6884845" y="1228493"/>
              <a:ext cx="476250" cy="476250"/>
            </a:xfrm>
            <a:prstGeom prst="rect">
              <a:avLst/>
            </a:prstGeom>
            <a:noFill/>
          </p:spPr>
        </p:pic>
        <p:pic>
          <p:nvPicPr>
            <p:cNvPr id="112" name="Picture 25" descr="http://t2.gstatic.com/images?q=tbn:ANd9GcT5NFq4nO6mRTiFPSIhieP8CjCFk2kcTxL6EPCwYvdIPTw1smQgqL3TVg">
              <a:hlinkClick r:id="rId15"/>
            </p:cNvPr>
            <p:cNvPicPr>
              <a:picLocks noChangeAspect="1" noChangeArrowheads="1"/>
            </p:cNvPicPr>
            <p:nvPr/>
          </p:nvPicPr>
          <p:blipFill>
            <a:blip r:embed="rId16" cstate="print"/>
            <a:srcRect/>
            <a:stretch>
              <a:fillRect/>
            </a:stretch>
          </p:blipFill>
          <p:spPr bwMode="auto">
            <a:xfrm>
              <a:off x="5448686" y="1236353"/>
              <a:ext cx="349947" cy="452874"/>
            </a:xfrm>
            <a:prstGeom prst="rect">
              <a:avLst/>
            </a:prstGeom>
            <a:noFill/>
          </p:spPr>
        </p:pic>
        <p:sp>
          <p:nvSpPr>
            <p:cNvPr id="118" name="Rectangular Callout 117"/>
            <p:cNvSpPr/>
            <p:nvPr/>
          </p:nvSpPr>
          <p:spPr bwMode="gray">
            <a:xfrm>
              <a:off x="2973203" y="1144848"/>
              <a:ext cx="1055650" cy="631903"/>
            </a:xfrm>
            <a:prstGeom prst="wedgeRectCallout">
              <a:avLst>
                <a:gd name="adj1" fmla="val 54893"/>
                <a:gd name="adj2" fmla="val 177660"/>
              </a:avLst>
            </a:prstGeom>
            <a:solidFill>
              <a:schemeClr val="bg2"/>
            </a:solidFill>
            <a:ln w="9525" algn="ctr">
              <a:solidFill>
                <a:srgbClr val="FF0000"/>
              </a:solidFill>
              <a:miter lim="800000"/>
              <a:headEnd/>
              <a:tailEnd/>
            </a:ln>
          </p:spPr>
          <p:txBody>
            <a:bodyPr lIns="90000" tIns="72000" rIns="90000" bIns="72000" rtlCol="0" anchor="ctr"/>
            <a:lstStyle/>
            <a:p>
              <a:pPr algn="ctr" defTabSz="767692" fontAlgn="base">
                <a:spcBef>
                  <a:spcPct val="50000"/>
                </a:spcBef>
                <a:spcAft>
                  <a:spcPct val="0"/>
                </a:spcAft>
                <a:buClr>
                  <a:srgbClr val="F0AB00"/>
                </a:buClr>
                <a:buSzPct val="80000"/>
              </a:pPr>
              <a:endParaRPr lang="en-US" sz="1100" kern="0" dirty="0" err="1" smtClean="0">
                <a:solidFill>
                  <a:srgbClr val="000000"/>
                </a:solidFill>
                <a:ea typeface="Arial Unicode MS" pitchFamily="34" charset="-128"/>
                <a:cs typeface="Arial Unicode MS" pitchFamily="34" charset="-128"/>
              </a:endParaRPr>
            </a:p>
          </p:txBody>
        </p:sp>
        <p:pic>
          <p:nvPicPr>
            <p:cNvPr id="129" name="Picture 27" descr="http://t0.gstatic.com/images?q=tbn:ANd9GcTzVslczu-ndtwPOC8alITkDuWQjrNiP7XQI3C8CScqe1xXeiEFHu5RUq4">
              <a:hlinkClick r:id="rId17"/>
            </p:cNvPr>
            <p:cNvPicPr>
              <a:picLocks noChangeAspect="1" noChangeArrowheads="1"/>
            </p:cNvPicPr>
            <p:nvPr/>
          </p:nvPicPr>
          <p:blipFill>
            <a:blip r:embed="rId18" cstate="print"/>
            <a:srcRect/>
            <a:stretch>
              <a:fillRect/>
            </a:stretch>
          </p:blipFill>
          <p:spPr bwMode="auto">
            <a:xfrm>
              <a:off x="3039663" y="1235067"/>
              <a:ext cx="430173" cy="430174"/>
            </a:xfrm>
            <a:prstGeom prst="rect">
              <a:avLst/>
            </a:prstGeom>
            <a:noFill/>
          </p:spPr>
        </p:pic>
        <p:pic>
          <p:nvPicPr>
            <p:cNvPr id="130" name="Picture 29" descr="http://t2.gstatic.com/images?q=tbn:ANd9GcSOWn6r3_u3y2pwT-Fi6dXgiyPVptJKjnkQpENZsSVYnalwJMiHyNFQ0A">
              <a:hlinkClick r:id="rId19"/>
            </p:cNvPr>
            <p:cNvPicPr>
              <a:picLocks noChangeAspect="1" noChangeArrowheads="1"/>
            </p:cNvPicPr>
            <p:nvPr/>
          </p:nvPicPr>
          <p:blipFill>
            <a:blip r:embed="rId20" cstate="print"/>
            <a:srcRect/>
            <a:stretch>
              <a:fillRect/>
            </a:stretch>
          </p:blipFill>
          <p:spPr bwMode="auto">
            <a:xfrm>
              <a:off x="3545185" y="1220198"/>
              <a:ext cx="445043" cy="445043"/>
            </a:xfrm>
            <a:prstGeom prst="rect">
              <a:avLst/>
            </a:prstGeom>
            <a:noFill/>
          </p:spPr>
        </p:pic>
        <p:sp>
          <p:nvSpPr>
            <p:cNvPr id="131" name="TextBox 130"/>
            <p:cNvSpPr txBox="1"/>
            <p:nvPr/>
          </p:nvSpPr>
          <p:spPr>
            <a:xfrm>
              <a:off x="4919230" y="2417044"/>
              <a:ext cx="1937145" cy="501933"/>
            </a:xfrm>
            <a:prstGeom prst="rect">
              <a:avLst/>
            </a:prstGeom>
            <a:noFill/>
          </p:spPr>
          <p:txBody>
            <a:bodyPr wrap="square" rtlCol="0">
              <a:spAutoFit/>
            </a:bodyPr>
            <a:lstStyle/>
            <a:p>
              <a:pPr defTabSz="914091" fontAlgn="base">
                <a:spcBef>
                  <a:spcPct val="50000"/>
                </a:spcBef>
                <a:spcAft>
                  <a:spcPct val="0"/>
                </a:spcAft>
                <a:buClr>
                  <a:srgbClr val="F0AB00"/>
                </a:buClr>
                <a:buSzPct val="80000"/>
              </a:pPr>
              <a:r>
                <a:rPr lang="en-US" sz="1050" b="1" kern="0" dirty="0" smtClean="0">
                  <a:solidFill>
                    <a:srgbClr val="FFFFFF"/>
                  </a:solidFill>
                  <a:ea typeface="Arial Unicode MS" pitchFamily="34" charset="-128"/>
                  <a:cs typeface="Arial Unicode MS" pitchFamily="34" charset="-128"/>
                </a:rPr>
                <a:t>Application Development</a:t>
              </a:r>
            </a:p>
          </p:txBody>
        </p:sp>
        <p:sp>
          <p:nvSpPr>
            <p:cNvPr id="132" name="Rounded Rectangle 131"/>
            <p:cNvSpPr/>
            <p:nvPr/>
          </p:nvSpPr>
          <p:spPr bwMode="gray">
            <a:xfrm>
              <a:off x="422091" y="3181815"/>
              <a:ext cx="1637167" cy="394010"/>
            </a:xfrm>
            <a:prstGeom prst="roundRect">
              <a:avLst/>
            </a:prstGeom>
            <a:solidFill>
              <a:schemeClr val="bg1">
                <a:lumMod val="95000"/>
              </a:schemeClr>
            </a:solidFill>
            <a:ln w="9525" algn="ctr">
              <a:solidFill>
                <a:srgbClr val="FF0000"/>
              </a:solidFill>
              <a:miter lim="800000"/>
              <a:headEnd/>
              <a:tailEnd/>
            </a:ln>
          </p:spPr>
          <p:txBody>
            <a:bodyPr lIns="36000" tIns="36000" rIns="36000" bIns="36000" rtlCol="0" anchor="ctr"/>
            <a:lstStyle/>
            <a:p>
              <a:pPr algn="ctr" defTabSz="767692" fontAlgn="base">
                <a:spcBef>
                  <a:spcPct val="50000"/>
                </a:spcBef>
                <a:spcAft>
                  <a:spcPct val="0"/>
                </a:spcAft>
                <a:buClr>
                  <a:srgbClr val="F0AB00"/>
                </a:buClr>
                <a:buSzPct val="80000"/>
              </a:pPr>
              <a:r>
                <a:rPr lang="en-US" sz="800" b="1" kern="0" dirty="0" smtClean="0">
                  <a:solidFill>
                    <a:srgbClr val="000000"/>
                  </a:solidFill>
                  <a:ea typeface="Arial Unicode MS" pitchFamily="34" charset="-128"/>
                  <a:cs typeface="Arial Unicode MS" pitchFamily="34" charset="-128"/>
                </a:rPr>
                <a:t>Connection Management</a:t>
              </a:r>
            </a:p>
          </p:txBody>
        </p:sp>
        <p:sp>
          <p:nvSpPr>
            <p:cNvPr id="133" name="Rounded Rectangle 132"/>
            <p:cNvSpPr/>
            <p:nvPr/>
          </p:nvSpPr>
          <p:spPr bwMode="gray">
            <a:xfrm>
              <a:off x="422091" y="3795131"/>
              <a:ext cx="1637168" cy="561279"/>
            </a:xfrm>
            <a:prstGeom prst="roundRect">
              <a:avLst/>
            </a:prstGeom>
            <a:solidFill>
              <a:schemeClr val="bg1">
                <a:lumMod val="95000"/>
              </a:schemeClr>
            </a:solidFill>
            <a:ln w="9525" algn="ctr">
              <a:solidFill>
                <a:srgbClr val="FF0000"/>
              </a:solidFill>
              <a:miter lim="800000"/>
              <a:headEnd/>
              <a:tailEnd/>
            </a:ln>
          </p:spPr>
          <p:txBody>
            <a:bodyPr lIns="36000" tIns="36000" rIns="36000" bIns="36000" rtlCol="0" anchor="ctr"/>
            <a:lstStyle/>
            <a:p>
              <a:pPr algn="ctr" defTabSz="767692" fontAlgn="base">
                <a:spcBef>
                  <a:spcPct val="50000"/>
                </a:spcBef>
                <a:spcAft>
                  <a:spcPct val="0"/>
                </a:spcAft>
                <a:buClr>
                  <a:srgbClr val="F0AB00"/>
                </a:buClr>
                <a:buSzPct val="80000"/>
              </a:pPr>
              <a:r>
                <a:rPr lang="en-US" sz="800" b="1" kern="0" dirty="0" smtClean="0">
                  <a:solidFill>
                    <a:srgbClr val="000000"/>
                  </a:solidFill>
                </a:rPr>
                <a:t>Data Security (on device and OTA)</a:t>
              </a:r>
              <a:endParaRPr lang="en-US" sz="800" b="1" kern="0" dirty="0" smtClean="0">
                <a:solidFill>
                  <a:srgbClr val="000000"/>
                </a:solidFill>
                <a:ea typeface="Arial Unicode MS" pitchFamily="34" charset="-128"/>
                <a:cs typeface="Arial Unicode MS" pitchFamily="34" charset="-128"/>
              </a:endParaRPr>
            </a:p>
          </p:txBody>
        </p:sp>
        <p:sp>
          <p:nvSpPr>
            <p:cNvPr id="134" name="Rounded Rectangle 133"/>
            <p:cNvSpPr/>
            <p:nvPr/>
          </p:nvSpPr>
          <p:spPr bwMode="gray">
            <a:xfrm>
              <a:off x="424075" y="4553390"/>
              <a:ext cx="1624038" cy="394010"/>
            </a:xfrm>
            <a:prstGeom prst="roundRect">
              <a:avLst/>
            </a:prstGeom>
            <a:solidFill>
              <a:schemeClr val="bg1">
                <a:lumMod val="95000"/>
              </a:schemeClr>
            </a:solidFill>
            <a:ln w="9525" algn="ctr">
              <a:solidFill>
                <a:srgbClr val="FF0000"/>
              </a:solidFill>
              <a:miter lim="800000"/>
              <a:headEnd/>
              <a:tailEnd/>
            </a:ln>
          </p:spPr>
          <p:txBody>
            <a:bodyPr lIns="36000" tIns="36000" rIns="36000" bIns="36000" rtlCol="0" anchor="ctr"/>
            <a:lstStyle/>
            <a:p>
              <a:pPr algn="ctr" defTabSz="767692" fontAlgn="base">
                <a:spcBef>
                  <a:spcPct val="50000"/>
                </a:spcBef>
                <a:spcAft>
                  <a:spcPct val="0"/>
                </a:spcAft>
                <a:buClr>
                  <a:srgbClr val="F0AB00"/>
                </a:buClr>
                <a:buSzPct val="80000"/>
              </a:pPr>
              <a:r>
                <a:rPr lang="en-US" sz="800" b="1" kern="0" dirty="0" smtClean="0">
                  <a:solidFill>
                    <a:srgbClr val="000000"/>
                  </a:solidFill>
                  <a:ea typeface="Arial Unicode MS" pitchFamily="34" charset="-128"/>
                  <a:cs typeface="Arial Unicode MS" pitchFamily="34" charset="-128"/>
                </a:rPr>
                <a:t>Version Control</a:t>
              </a:r>
            </a:p>
          </p:txBody>
        </p:sp>
        <p:sp>
          <p:nvSpPr>
            <p:cNvPr id="135" name="Rounded Rectangle 134"/>
            <p:cNvSpPr/>
            <p:nvPr/>
          </p:nvSpPr>
          <p:spPr bwMode="gray">
            <a:xfrm>
              <a:off x="398847" y="5069590"/>
              <a:ext cx="1667850" cy="710424"/>
            </a:xfrm>
            <a:prstGeom prst="roundRect">
              <a:avLst/>
            </a:prstGeom>
            <a:solidFill>
              <a:schemeClr val="bg1">
                <a:lumMod val="95000"/>
              </a:schemeClr>
            </a:solidFill>
            <a:ln w="9525" algn="ctr">
              <a:solidFill>
                <a:srgbClr val="FF0000"/>
              </a:solidFill>
              <a:miter lim="800000"/>
              <a:headEnd/>
              <a:tailEnd/>
            </a:ln>
          </p:spPr>
          <p:txBody>
            <a:bodyPr lIns="36000" tIns="36000" rIns="36000" bIns="36000" rtlCol="0" anchor="ctr"/>
            <a:lstStyle/>
            <a:p>
              <a:pPr algn="ctr" defTabSz="767692" fontAlgn="base">
                <a:spcBef>
                  <a:spcPct val="50000"/>
                </a:spcBef>
                <a:spcAft>
                  <a:spcPct val="0"/>
                </a:spcAft>
                <a:buClr>
                  <a:srgbClr val="F0AB00"/>
                </a:buClr>
                <a:buSzPct val="80000"/>
              </a:pPr>
              <a:r>
                <a:rPr lang="en-US" sz="800" b="1" kern="0" dirty="0" smtClean="0">
                  <a:solidFill>
                    <a:srgbClr val="000000"/>
                  </a:solidFill>
                  <a:ea typeface="Arial Unicode MS" pitchFamily="34" charset="-128"/>
                  <a:cs typeface="Arial Unicode MS" pitchFamily="34" charset="-128"/>
                </a:rPr>
                <a:t>Mobile Client Databases for offline use</a:t>
              </a:r>
            </a:p>
          </p:txBody>
        </p:sp>
        <p:sp>
          <p:nvSpPr>
            <p:cNvPr id="136" name="Rounded Rectangle 135"/>
            <p:cNvSpPr/>
            <p:nvPr/>
          </p:nvSpPr>
          <p:spPr bwMode="gray">
            <a:xfrm>
              <a:off x="6910042" y="3192963"/>
              <a:ext cx="1677400" cy="394010"/>
            </a:xfrm>
            <a:prstGeom prst="roundRect">
              <a:avLst/>
            </a:prstGeom>
            <a:solidFill>
              <a:schemeClr val="bg1">
                <a:lumMod val="95000"/>
              </a:schemeClr>
            </a:solidFill>
            <a:ln w="9525" algn="ctr">
              <a:solidFill>
                <a:srgbClr val="FF0000"/>
              </a:solidFill>
              <a:miter lim="800000"/>
              <a:headEnd/>
              <a:tailEnd/>
            </a:ln>
          </p:spPr>
          <p:txBody>
            <a:bodyPr lIns="36000" tIns="36000" rIns="36000" bIns="36000" rtlCol="0" anchor="ctr"/>
            <a:lstStyle/>
            <a:p>
              <a:pPr algn="ctr" defTabSz="767692" fontAlgn="base">
                <a:spcBef>
                  <a:spcPct val="50000"/>
                </a:spcBef>
                <a:spcAft>
                  <a:spcPct val="0"/>
                </a:spcAft>
                <a:buClr>
                  <a:srgbClr val="F0AB00"/>
                </a:buClr>
                <a:buSzPct val="80000"/>
              </a:pPr>
              <a:r>
                <a:rPr lang="en-US" sz="800" b="1" kern="0" dirty="0" smtClean="0">
                  <a:solidFill>
                    <a:srgbClr val="000000"/>
                  </a:solidFill>
                  <a:ea typeface="Arial Unicode MS" pitchFamily="34" charset="-128"/>
                  <a:cs typeface="Arial Unicode MS" pitchFamily="34" charset="-128"/>
                </a:rPr>
                <a:t>Data Synchronization</a:t>
              </a:r>
            </a:p>
          </p:txBody>
        </p:sp>
        <p:sp>
          <p:nvSpPr>
            <p:cNvPr id="137" name="Rounded Rectangle 136"/>
            <p:cNvSpPr/>
            <p:nvPr/>
          </p:nvSpPr>
          <p:spPr bwMode="gray">
            <a:xfrm>
              <a:off x="6910042" y="3776534"/>
              <a:ext cx="1752631" cy="542703"/>
            </a:xfrm>
            <a:prstGeom prst="roundRect">
              <a:avLst/>
            </a:prstGeom>
            <a:solidFill>
              <a:schemeClr val="bg1">
                <a:lumMod val="95000"/>
              </a:schemeClr>
            </a:solidFill>
            <a:ln w="9525" algn="ctr">
              <a:solidFill>
                <a:srgbClr val="FF0000"/>
              </a:solidFill>
              <a:miter lim="800000"/>
              <a:headEnd/>
              <a:tailEnd/>
            </a:ln>
          </p:spPr>
          <p:txBody>
            <a:bodyPr lIns="36000" tIns="36000" rIns="36000" bIns="36000" rtlCol="0" anchor="ctr"/>
            <a:lstStyle/>
            <a:p>
              <a:pPr algn="ctr" defTabSz="767692" fontAlgn="base">
                <a:spcBef>
                  <a:spcPct val="50000"/>
                </a:spcBef>
                <a:spcAft>
                  <a:spcPct val="0"/>
                </a:spcAft>
                <a:buClr>
                  <a:srgbClr val="F0AB00"/>
                </a:buClr>
                <a:buSzPct val="80000"/>
              </a:pPr>
              <a:r>
                <a:rPr lang="en-US" sz="800" b="1" kern="0" dirty="0" smtClean="0">
                  <a:solidFill>
                    <a:srgbClr val="000000"/>
                  </a:solidFill>
                  <a:ea typeface="Arial Unicode MS" pitchFamily="34" charset="-128"/>
                  <a:cs typeface="Arial Unicode MS" pitchFamily="34" charset="-128"/>
                </a:rPr>
                <a:t>ERP, Database, Business App integration</a:t>
              </a:r>
            </a:p>
          </p:txBody>
        </p:sp>
        <p:sp>
          <p:nvSpPr>
            <p:cNvPr id="138" name="Rounded Rectangle 137"/>
            <p:cNvSpPr/>
            <p:nvPr/>
          </p:nvSpPr>
          <p:spPr bwMode="gray">
            <a:xfrm>
              <a:off x="6910041" y="4501352"/>
              <a:ext cx="1748675" cy="542703"/>
            </a:xfrm>
            <a:prstGeom prst="roundRect">
              <a:avLst/>
            </a:prstGeom>
            <a:solidFill>
              <a:schemeClr val="bg1">
                <a:lumMod val="95000"/>
              </a:schemeClr>
            </a:solidFill>
            <a:ln w="9525" algn="ctr">
              <a:solidFill>
                <a:srgbClr val="FF0000"/>
              </a:solidFill>
              <a:miter lim="800000"/>
              <a:headEnd/>
              <a:tailEnd/>
            </a:ln>
          </p:spPr>
          <p:txBody>
            <a:bodyPr lIns="36000" tIns="36000" rIns="36000" bIns="36000" rtlCol="0" anchor="ctr"/>
            <a:lstStyle/>
            <a:p>
              <a:pPr algn="ctr" defTabSz="767692" fontAlgn="base">
                <a:spcBef>
                  <a:spcPct val="50000"/>
                </a:spcBef>
                <a:spcAft>
                  <a:spcPct val="0"/>
                </a:spcAft>
                <a:buClr>
                  <a:srgbClr val="F0AB00"/>
                </a:buClr>
                <a:buSzPct val="80000"/>
              </a:pPr>
              <a:r>
                <a:rPr lang="en-US" sz="800" b="1" kern="0" dirty="0" smtClean="0">
                  <a:solidFill>
                    <a:srgbClr val="000000"/>
                  </a:solidFill>
                  <a:ea typeface="Arial Unicode MS" pitchFamily="34" charset="-128"/>
                  <a:cs typeface="Arial Unicode MS" pitchFamily="34" charset="-128"/>
                </a:rPr>
                <a:t>Device Detection and Management</a:t>
              </a:r>
            </a:p>
          </p:txBody>
        </p:sp>
        <p:sp>
          <p:nvSpPr>
            <p:cNvPr id="139" name="Rounded Rectangle 138"/>
            <p:cNvSpPr/>
            <p:nvPr/>
          </p:nvSpPr>
          <p:spPr bwMode="gray">
            <a:xfrm>
              <a:off x="6910042" y="5285637"/>
              <a:ext cx="1724928" cy="394010"/>
            </a:xfrm>
            <a:prstGeom prst="roundRect">
              <a:avLst/>
            </a:prstGeom>
            <a:solidFill>
              <a:schemeClr val="bg1">
                <a:lumMod val="95000"/>
              </a:schemeClr>
            </a:solidFill>
            <a:ln w="9525" algn="ctr">
              <a:solidFill>
                <a:srgbClr val="FF0000"/>
              </a:solidFill>
              <a:miter lim="800000"/>
              <a:headEnd/>
              <a:tailEnd/>
            </a:ln>
          </p:spPr>
          <p:txBody>
            <a:bodyPr lIns="36000" tIns="36000" rIns="36000" bIns="36000" rtlCol="0" anchor="ctr"/>
            <a:lstStyle/>
            <a:p>
              <a:pPr algn="ctr" defTabSz="767692" fontAlgn="base">
                <a:spcBef>
                  <a:spcPct val="50000"/>
                </a:spcBef>
                <a:spcAft>
                  <a:spcPct val="0"/>
                </a:spcAft>
                <a:buClr>
                  <a:srgbClr val="F0AB00"/>
                </a:buClr>
                <a:buSzPct val="80000"/>
              </a:pPr>
              <a:r>
                <a:rPr lang="en-US" sz="800" b="1" kern="0" dirty="0" smtClean="0">
                  <a:solidFill>
                    <a:srgbClr val="000000"/>
                  </a:solidFill>
                  <a:ea typeface="Arial Unicode MS" pitchFamily="34" charset="-128"/>
                  <a:cs typeface="Arial Unicode MS" pitchFamily="34" charset="-128"/>
                </a:rPr>
                <a:t>Logging &amp; Reporting</a:t>
              </a:r>
            </a:p>
          </p:txBody>
        </p:sp>
        <p:cxnSp>
          <p:nvCxnSpPr>
            <p:cNvPr id="140" name="Straight Arrow Connector 139"/>
            <p:cNvCxnSpPr>
              <a:stCxn id="132" idx="3"/>
            </p:cNvCxnSpPr>
            <p:nvPr/>
          </p:nvCxnSpPr>
          <p:spPr>
            <a:xfrm flipV="1">
              <a:off x="2059259" y="3367670"/>
              <a:ext cx="1479397" cy="11150"/>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2048109" y="3724507"/>
              <a:ext cx="1825081" cy="356841"/>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V="1">
              <a:off x="2051829" y="4304371"/>
              <a:ext cx="2111293" cy="457191"/>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V="1">
              <a:off x="2055546" y="4899102"/>
              <a:ext cx="2129878" cy="557554"/>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5084956" y="3360234"/>
              <a:ext cx="1832517" cy="3718"/>
            </a:xfrm>
            <a:prstGeom prst="straightConnector1">
              <a:avLst/>
            </a:prstGeom>
            <a:ln w="95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4809893" y="3694771"/>
              <a:ext cx="2111298" cy="341971"/>
            </a:xfrm>
            <a:prstGeom prst="straightConnector1">
              <a:avLst/>
            </a:prstGeom>
            <a:ln w="95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4780156" y="4296937"/>
              <a:ext cx="2122449" cy="464634"/>
            </a:xfrm>
            <a:prstGeom prst="straightConnector1">
              <a:avLst/>
            </a:prstGeom>
            <a:ln w="95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4661210" y="4861932"/>
              <a:ext cx="2252547" cy="639337"/>
            </a:xfrm>
            <a:prstGeom prst="straightConnector1">
              <a:avLst/>
            </a:prstGeom>
            <a:ln w="95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4564651" y="5141553"/>
              <a:ext cx="2052386" cy="697130"/>
            </a:xfrm>
            <a:prstGeom prst="rect">
              <a:avLst/>
            </a:prstGeom>
            <a:noFill/>
          </p:spPr>
          <p:txBody>
            <a:bodyPr wrap="square" rtlCol="0">
              <a:spAutoFit/>
            </a:bodyPr>
            <a:lstStyle/>
            <a:p>
              <a:pPr defTabSz="914091" fontAlgn="base">
                <a:spcBef>
                  <a:spcPct val="50000"/>
                </a:spcBef>
                <a:spcAft>
                  <a:spcPct val="0"/>
                </a:spcAft>
                <a:buClr>
                  <a:srgbClr val="F0AB00"/>
                </a:buClr>
                <a:buSzPct val="80000"/>
              </a:pPr>
              <a:r>
                <a:rPr lang="en-US" sz="1050" b="1" kern="0" dirty="0" smtClean="0">
                  <a:solidFill>
                    <a:srgbClr val="FFFFFF"/>
                  </a:solidFill>
                  <a:ea typeface="Arial Unicode MS" pitchFamily="34" charset="-128"/>
                  <a:cs typeface="Arial Unicode MS" pitchFamily="34" charset="-128"/>
                </a:rPr>
                <a:t>Infrastructure Platform Services</a:t>
              </a:r>
            </a:p>
          </p:txBody>
        </p:sp>
      </p:grpSp>
      <p:grpSp>
        <p:nvGrpSpPr>
          <p:cNvPr id="4" name="Group 43"/>
          <p:cNvGrpSpPr/>
          <p:nvPr/>
        </p:nvGrpSpPr>
        <p:grpSpPr>
          <a:xfrm>
            <a:off x="5300133" y="1840972"/>
            <a:ext cx="3513667" cy="3510834"/>
            <a:chOff x="5393266" y="2111905"/>
            <a:chExt cx="3513667" cy="3510834"/>
          </a:xfrm>
        </p:grpSpPr>
        <p:sp>
          <p:nvSpPr>
            <p:cNvPr id="41" name="Text Box 41"/>
            <p:cNvSpPr txBox="1">
              <a:spLocks noChangeArrowheads="1"/>
            </p:cNvSpPr>
            <p:nvPr/>
          </p:nvSpPr>
          <p:spPr bwMode="white">
            <a:xfrm>
              <a:off x="5393266" y="2111905"/>
              <a:ext cx="3513667" cy="3510834"/>
            </a:xfrm>
            <a:prstGeom prst="rect">
              <a:avLst/>
            </a:prstGeom>
            <a:noFill/>
            <a:ln w="6350" algn="ctr">
              <a:noFill/>
              <a:miter lim="800000"/>
              <a:headEnd/>
              <a:tailEnd/>
            </a:ln>
          </p:spPr>
          <p:txBody>
            <a:bodyPr wrap="square" lIns="90000" tIns="46800" rIns="90000" bIns="46800">
              <a:spAutoFit/>
            </a:bodyPr>
            <a:lstStyle/>
            <a:p>
              <a:pPr marL="282575" indent="-282575" algn="ctr">
                <a:spcBef>
                  <a:spcPts val="2400"/>
                </a:spcBef>
                <a:buClr>
                  <a:schemeClr val="accent1"/>
                </a:buClr>
              </a:pPr>
              <a:r>
                <a:rPr lang="en-US" sz="2000" dirty="0" smtClean="0">
                  <a:solidFill>
                    <a:schemeClr val="tx2">
                      <a:lumMod val="75000"/>
                    </a:schemeClr>
                  </a:solidFill>
                  <a:latin typeface="Arial Black" pitchFamily="34" charset="0"/>
                </a:rPr>
                <a:t>The Rule of Three</a:t>
              </a:r>
            </a:p>
            <a:p>
              <a:pPr algn="ctr">
                <a:spcBef>
                  <a:spcPts val="2400"/>
                </a:spcBef>
                <a:buClr>
                  <a:schemeClr val="accent1"/>
                </a:buClr>
              </a:pPr>
              <a:r>
                <a:rPr lang="en-US" sz="1600" dirty="0" smtClean="0">
                  <a:latin typeface="Arial Narrow" pitchFamily="34" charset="0"/>
                </a:rPr>
                <a:t>A mobile platform significantly reduces TCO and accelerates deployment if you have:</a:t>
              </a:r>
            </a:p>
            <a:p>
              <a:pPr marL="282575" indent="-282575" algn="ctr">
                <a:spcBef>
                  <a:spcPts val="3600"/>
                </a:spcBef>
                <a:buClr>
                  <a:schemeClr val="accent1"/>
                </a:buClr>
              </a:pPr>
              <a:r>
                <a:rPr lang="en-US" sz="2000" b="1" dirty="0" smtClean="0">
                  <a:latin typeface="Arial Narrow" pitchFamily="34" charset="0"/>
                </a:rPr>
                <a:t>3 or more mobile apps</a:t>
              </a:r>
            </a:p>
            <a:p>
              <a:pPr marL="282575" indent="-282575" algn="ctr">
                <a:spcBef>
                  <a:spcPts val="3600"/>
                </a:spcBef>
                <a:buClr>
                  <a:schemeClr val="accent1"/>
                </a:buClr>
              </a:pPr>
              <a:r>
                <a:rPr lang="en-US" sz="2000" b="1" dirty="0" smtClean="0">
                  <a:latin typeface="Arial Narrow" pitchFamily="34" charset="0"/>
                </a:rPr>
                <a:t>3 or more integration points </a:t>
              </a:r>
            </a:p>
            <a:p>
              <a:pPr marL="282575" indent="-282575" algn="ctr">
                <a:spcBef>
                  <a:spcPts val="3600"/>
                </a:spcBef>
                <a:buClr>
                  <a:schemeClr val="accent1"/>
                </a:buClr>
              </a:pPr>
              <a:r>
                <a:rPr lang="en-US" sz="2000" b="1" dirty="0" smtClean="0">
                  <a:latin typeface="Arial Narrow" pitchFamily="34" charset="0"/>
                </a:rPr>
                <a:t>3 or more mobile device types</a:t>
              </a:r>
            </a:p>
          </p:txBody>
        </p:sp>
        <p:sp>
          <p:nvSpPr>
            <p:cNvPr id="42" name="Oval 41"/>
            <p:cNvSpPr/>
            <p:nvPr/>
          </p:nvSpPr>
          <p:spPr bwMode="gray">
            <a:xfrm>
              <a:off x="7044284" y="4123259"/>
              <a:ext cx="347133" cy="317523"/>
            </a:xfrm>
            <a:prstGeom prst="ellipse">
              <a:avLst/>
            </a:prstGeom>
            <a:solidFill>
              <a:schemeClr val="accent1"/>
            </a:solidFill>
            <a:ln w="6350" algn="ctr">
              <a:noFill/>
              <a:miter lim="800000"/>
              <a:headEnd/>
              <a:tailEnd/>
            </a:ln>
          </p:spPr>
          <p:txBody>
            <a:bodyPr lIns="0" tIns="0" rIns="0" bIns="36000" rtlCol="0" anchor="ctr" anchorCtr="1">
              <a:noAutofit/>
            </a:bodyP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i="0" u="none" strike="noStrike" kern="0" cap="none" spc="0" normalizeH="0" baseline="0" noProof="0" dirty="0" smtClean="0">
                  <a:ln>
                    <a:noFill/>
                  </a:ln>
                  <a:effectLst/>
                  <a:uLnTx/>
                  <a:uFillTx/>
                  <a:latin typeface="Arial Narrow" pitchFamily="34" charset="0"/>
                  <a:ea typeface="Arial Unicode MS" pitchFamily="34" charset="-128"/>
                  <a:cs typeface="Arial Unicode MS" pitchFamily="34" charset="-128"/>
                </a:rPr>
                <a:t>or</a:t>
              </a:r>
            </a:p>
          </p:txBody>
        </p:sp>
        <p:sp>
          <p:nvSpPr>
            <p:cNvPr id="43" name="Oval 42"/>
            <p:cNvSpPr/>
            <p:nvPr/>
          </p:nvSpPr>
          <p:spPr bwMode="gray">
            <a:xfrm>
              <a:off x="7044284" y="4893727"/>
              <a:ext cx="347133" cy="317523"/>
            </a:xfrm>
            <a:prstGeom prst="ellipse">
              <a:avLst/>
            </a:prstGeom>
            <a:solidFill>
              <a:schemeClr val="accent1"/>
            </a:solidFill>
            <a:ln w="6350" algn="ctr">
              <a:noFill/>
              <a:miter lim="800000"/>
              <a:headEnd/>
              <a:tailEnd/>
            </a:ln>
          </p:spPr>
          <p:txBody>
            <a:bodyPr lIns="0" tIns="0" rIns="0" bIns="36000" rtlCol="0" anchor="ctr" anchorCtr="1">
              <a:noAutofit/>
            </a:bodyP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i="0" u="none" strike="noStrike" kern="0" cap="none" spc="0" normalizeH="0" baseline="0" noProof="0" dirty="0" smtClean="0">
                  <a:ln>
                    <a:noFill/>
                  </a:ln>
                  <a:effectLst/>
                  <a:uLnTx/>
                  <a:uFillTx/>
                  <a:latin typeface="Arial Narrow" pitchFamily="34" charset="0"/>
                  <a:ea typeface="Arial Unicode MS" pitchFamily="34" charset="-128"/>
                  <a:cs typeface="Arial Unicode MS" pitchFamily="34" charset="-128"/>
                </a:rPr>
                <a:t>or</a:t>
              </a:r>
            </a:p>
          </p:txBody>
        </p:sp>
      </p:grpSp>
      <p:cxnSp>
        <p:nvCxnSpPr>
          <p:cNvPr id="46" name="Straight Connector 45"/>
          <p:cNvCxnSpPr/>
          <p:nvPr/>
        </p:nvCxnSpPr>
        <p:spPr>
          <a:xfrm>
            <a:off x="5672667" y="2243667"/>
            <a:ext cx="2675466" cy="0"/>
          </a:xfrm>
          <a:prstGeom prst="line">
            <a:avLst/>
          </a:prstGeom>
          <a:ln w="63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9486841"/>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Reasons Why Sybase Unwired Platform 2.0</a:t>
            </a:r>
            <a:endParaRPr lang="en-US" sz="4400" dirty="0" smtClean="0"/>
          </a:p>
        </p:txBody>
      </p:sp>
      <p:graphicFrame>
        <p:nvGraphicFramePr>
          <p:cNvPr id="5" name="Table 4"/>
          <p:cNvGraphicFramePr>
            <a:graphicFrameLocks noGrp="1"/>
          </p:cNvGraphicFramePr>
          <p:nvPr/>
        </p:nvGraphicFramePr>
        <p:xfrm>
          <a:off x="1405612" y="963323"/>
          <a:ext cx="7541440" cy="5514369"/>
        </p:xfrm>
        <a:graphic>
          <a:graphicData uri="http://schemas.openxmlformats.org/drawingml/2006/table">
            <a:tbl>
              <a:tblPr bandRow="1">
                <a:tableStyleId>{5C22544A-7EE6-4342-B048-85BDC9FD1C3A}</a:tableStyleId>
              </a:tblPr>
              <a:tblGrid>
                <a:gridCol w="2589990"/>
                <a:gridCol w="4951450"/>
              </a:tblGrid>
              <a:tr h="1250781">
                <a:tc>
                  <a:txBody>
                    <a:bodyPr/>
                    <a:lstStyle/>
                    <a:p>
                      <a:pPr marL="0" marR="0" lvl="0" indent="0" algn="l" defTabSz="914400" rtl="0" eaLnBrk="1" fontAlgn="auto" latinLnBrk="0" hangingPunct="1">
                        <a:lnSpc>
                          <a:spcPct val="85000"/>
                        </a:lnSpc>
                        <a:spcBef>
                          <a:spcPts val="0"/>
                        </a:spcBef>
                        <a:spcAft>
                          <a:spcPts val="600"/>
                        </a:spcAft>
                        <a:buClrTx/>
                        <a:buSzTx/>
                        <a:buFontTx/>
                        <a:buNone/>
                        <a:tabLst/>
                        <a:defRPr/>
                      </a:pPr>
                      <a:r>
                        <a:rPr lang="en-US" sz="1400" b="1" dirty="0" smtClean="0"/>
                        <a:t>Sybase Unwired Platform provides </a:t>
                      </a:r>
                      <a:r>
                        <a:rPr lang="en-US" sz="1400" b="1" dirty="0" smtClean="0">
                          <a:solidFill>
                            <a:schemeClr val="accent5"/>
                          </a:solidFill>
                        </a:rPr>
                        <a:t>integration </a:t>
                      </a:r>
                      <a:r>
                        <a:rPr lang="en-US" sz="1400" b="1" dirty="0" smtClean="0"/>
                        <a:t>into backend systems (</a:t>
                      </a:r>
                      <a:r>
                        <a:rPr lang="en-US" sz="1400" b="1" dirty="0" err="1" smtClean="0"/>
                        <a:t>MBOs</a:t>
                      </a:r>
                      <a:r>
                        <a:rPr lang="en-US" sz="1400" b="1" dirty="0" smtClean="0"/>
                        <a:t>)</a:t>
                      </a:r>
                      <a:endParaRPr lang="en-US" sz="1400" dirty="0" smtClean="0"/>
                    </a:p>
                  </a:txBody>
                  <a:tcPr marT="91440" marB="91440" anchor="ctr">
                    <a:lnB w="12700" cap="flat" cmpd="sng" algn="ctr">
                      <a:solidFill>
                        <a:srgbClr val="1C1C1C">
                          <a:lumMod val="50000"/>
                          <a:lumOff val="50000"/>
                        </a:srgbClr>
                      </a:solidFill>
                      <a:prstDash val="solid"/>
                      <a:round/>
                      <a:headEnd type="none" w="med" len="med"/>
                      <a:tailEnd type="none" w="med" len="med"/>
                    </a:lnB>
                    <a:solidFill>
                      <a:srgbClr val="FFFFFF"/>
                    </a:solidFill>
                  </a:tcPr>
                </a:tc>
                <a:tc>
                  <a:txBody>
                    <a:bodyPr/>
                    <a:lstStyle/>
                    <a:p>
                      <a:pPr marL="111125" lvl="1" indent="-109538">
                        <a:lnSpc>
                          <a:spcPct val="85000"/>
                        </a:lnSpc>
                        <a:spcAft>
                          <a:spcPts val="600"/>
                        </a:spcAft>
                        <a:buFont typeface="Arial"/>
                        <a:buChar char="•"/>
                      </a:pPr>
                      <a:r>
                        <a:rPr lang="en-US" sz="1400" dirty="0" smtClean="0"/>
                        <a:t>SAP certified connectors</a:t>
                      </a:r>
                    </a:p>
                    <a:p>
                      <a:pPr marL="111125" lvl="1" indent="-109538">
                        <a:lnSpc>
                          <a:spcPct val="85000"/>
                        </a:lnSpc>
                        <a:spcAft>
                          <a:spcPts val="600"/>
                        </a:spcAft>
                        <a:buFont typeface="Arial"/>
                        <a:buChar char="•"/>
                      </a:pPr>
                      <a:r>
                        <a:rPr lang="en-US" sz="1400" dirty="0" smtClean="0"/>
                        <a:t>Open standard connectors</a:t>
                      </a:r>
                    </a:p>
                    <a:p>
                      <a:pPr marL="111125" lvl="1" indent="-109538">
                        <a:lnSpc>
                          <a:spcPct val="85000"/>
                        </a:lnSpc>
                        <a:spcAft>
                          <a:spcPts val="600"/>
                        </a:spcAft>
                        <a:buFont typeface="Arial"/>
                        <a:buChar char="•"/>
                      </a:pPr>
                      <a:r>
                        <a:rPr lang="en-US" sz="1400" dirty="0" smtClean="0"/>
                        <a:t>Ability to cache data</a:t>
                      </a:r>
                    </a:p>
                  </a:txBody>
                  <a:tcPr marT="91440" marB="91440" anchor="ctr">
                    <a:lnB w="12700" cap="flat" cmpd="sng" algn="ctr">
                      <a:solidFill>
                        <a:srgbClr val="1C1C1C">
                          <a:lumMod val="50000"/>
                          <a:lumOff val="50000"/>
                        </a:srgbClr>
                      </a:solidFill>
                      <a:prstDash val="solid"/>
                      <a:round/>
                      <a:headEnd type="none" w="med" len="med"/>
                      <a:tailEnd type="none" w="med" len="med"/>
                    </a:lnB>
                    <a:solidFill>
                      <a:srgbClr val="FFFFFF"/>
                    </a:solidFill>
                  </a:tcPr>
                </a:tc>
              </a:tr>
              <a:tr h="1051869">
                <a:tc>
                  <a:txBody>
                    <a:bodyPr/>
                    <a:lstStyle/>
                    <a:p>
                      <a:pPr marL="0" marR="0" lvl="0" indent="0" algn="l" defTabSz="914400" rtl="0" eaLnBrk="1" fontAlgn="auto" latinLnBrk="0" hangingPunct="1">
                        <a:lnSpc>
                          <a:spcPct val="85000"/>
                        </a:lnSpc>
                        <a:spcBef>
                          <a:spcPts val="0"/>
                        </a:spcBef>
                        <a:spcAft>
                          <a:spcPts val="600"/>
                        </a:spcAft>
                        <a:buClrTx/>
                        <a:buSzTx/>
                        <a:buFontTx/>
                        <a:buNone/>
                        <a:tabLst/>
                        <a:defRPr/>
                      </a:pPr>
                      <a:r>
                        <a:rPr lang="en-US" sz="1400" b="1" dirty="0" smtClean="0"/>
                        <a:t>Sybase Unwired Platform manages the entire </a:t>
                      </a:r>
                      <a:r>
                        <a:rPr lang="en-US" sz="1400" b="1" dirty="0" smtClean="0">
                          <a:solidFill>
                            <a:schemeClr val="accent1"/>
                          </a:solidFill>
                        </a:rPr>
                        <a:t>application lifecycle</a:t>
                      </a:r>
                      <a:endParaRPr lang="en-US" sz="1400" dirty="0" smtClean="0">
                        <a:solidFill>
                          <a:schemeClr val="accent1"/>
                        </a:solidFill>
                      </a:endParaRPr>
                    </a:p>
                  </a:txBody>
                  <a:tcPr marT="91440" marB="91440" anchor="ctr">
                    <a:lnT w="12700" cap="flat" cmpd="sng" algn="ctr">
                      <a:solidFill>
                        <a:srgbClr val="1C1C1C">
                          <a:lumMod val="50000"/>
                          <a:lumOff val="50000"/>
                        </a:srgbClr>
                      </a:solidFill>
                      <a:prstDash val="solid"/>
                      <a:round/>
                      <a:headEnd type="none" w="med" len="med"/>
                      <a:tailEnd type="none" w="med" len="med"/>
                    </a:lnT>
                    <a:lnB w="12700" cap="flat" cmpd="sng" algn="ctr">
                      <a:solidFill>
                        <a:srgbClr val="1C1C1C">
                          <a:lumMod val="50000"/>
                          <a:lumOff val="50000"/>
                        </a:srgbClr>
                      </a:solidFill>
                      <a:prstDash val="solid"/>
                      <a:round/>
                      <a:headEnd type="none" w="med" len="med"/>
                      <a:tailEnd type="none" w="med" len="med"/>
                    </a:lnB>
                    <a:solidFill>
                      <a:srgbClr val="FFFFFF"/>
                    </a:solidFill>
                  </a:tcPr>
                </a:tc>
                <a:tc>
                  <a:txBody>
                    <a:bodyPr/>
                    <a:lstStyle/>
                    <a:p>
                      <a:pPr marL="111125" lvl="1" indent="-109538" algn="l" defTabSz="914400" rtl="0" eaLnBrk="1" latinLnBrk="0" hangingPunct="1">
                        <a:lnSpc>
                          <a:spcPct val="85000"/>
                        </a:lnSpc>
                        <a:spcAft>
                          <a:spcPts val="600"/>
                        </a:spcAft>
                        <a:buFont typeface="Arial"/>
                        <a:buChar char="•"/>
                      </a:pPr>
                      <a:r>
                        <a:rPr lang="en-US" sz="1400" kern="1200" dirty="0" smtClean="0">
                          <a:solidFill>
                            <a:schemeClr val="dk1"/>
                          </a:solidFill>
                          <a:latin typeface="+mn-lt"/>
                          <a:ea typeface="+mn-ea"/>
                          <a:cs typeface="+mn-cs"/>
                        </a:rPr>
                        <a:t>Deployment (Tooling)</a:t>
                      </a:r>
                    </a:p>
                    <a:p>
                      <a:pPr marL="111125" lvl="1" indent="-109538" algn="l" defTabSz="914400" rtl="0" eaLnBrk="1" latinLnBrk="0" hangingPunct="1">
                        <a:lnSpc>
                          <a:spcPct val="85000"/>
                        </a:lnSpc>
                        <a:spcAft>
                          <a:spcPts val="600"/>
                        </a:spcAft>
                        <a:buFont typeface="Arial"/>
                        <a:buChar char="•"/>
                      </a:pPr>
                      <a:r>
                        <a:rPr lang="en-US" sz="1400" kern="1200" dirty="0" smtClean="0">
                          <a:solidFill>
                            <a:schemeClr val="dk1"/>
                          </a:solidFill>
                          <a:latin typeface="+mn-lt"/>
                          <a:ea typeface="+mn-ea"/>
                          <a:cs typeface="+mn-cs"/>
                        </a:rPr>
                        <a:t>Provisioning</a:t>
                      </a:r>
                    </a:p>
                    <a:p>
                      <a:pPr marL="111125" lvl="1" indent="-109538" algn="l" defTabSz="914400" rtl="0" eaLnBrk="1" latinLnBrk="0" hangingPunct="1">
                        <a:lnSpc>
                          <a:spcPct val="85000"/>
                        </a:lnSpc>
                        <a:spcAft>
                          <a:spcPts val="600"/>
                        </a:spcAft>
                        <a:buFont typeface="Arial"/>
                        <a:buChar char="•"/>
                      </a:pPr>
                      <a:r>
                        <a:rPr lang="en-US" sz="1400" kern="1200" dirty="0" smtClean="0">
                          <a:solidFill>
                            <a:schemeClr val="dk1"/>
                          </a:solidFill>
                          <a:latin typeface="+mn-lt"/>
                          <a:ea typeface="+mn-ea"/>
                          <a:cs typeface="+mn-cs"/>
                        </a:rPr>
                        <a:t>Management</a:t>
                      </a:r>
                    </a:p>
                    <a:p>
                      <a:pPr marL="111125" lvl="1" indent="-109538" algn="l" defTabSz="914400" rtl="0" eaLnBrk="1" latinLnBrk="0" hangingPunct="1">
                        <a:lnSpc>
                          <a:spcPct val="85000"/>
                        </a:lnSpc>
                        <a:spcAft>
                          <a:spcPts val="600"/>
                        </a:spcAft>
                        <a:buFont typeface="Arial"/>
                        <a:buChar char="•"/>
                      </a:pPr>
                      <a:r>
                        <a:rPr lang="en-US" sz="1400" kern="1200" dirty="0" smtClean="0">
                          <a:solidFill>
                            <a:schemeClr val="dk1"/>
                          </a:solidFill>
                          <a:latin typeface="+mn-lt"/>
                          <a:ea typeface="+mn-ea"/>
                          <a:cs typeface="+mn-cs"/>
                        </a:rPr>
                        <a:t>Updating</a:t>
                      </a:r>
                    </a:p>
                  </a:txBody>
                  <a:tcPr marT="91440" marB="91440" anchor="ctr">
                    <a:lnT w="12700" cap="flat" cmpd="sng" algn="ctr">
                      <a:solidFill>
                        <a:srgbClr val="1C1C1C">
                          <a:lumMod val="50000"/>
                          <a:lumOff val="50000"/>
                        </a:srgbClr>
                      </a:solidFill>
                      <a:prstDash val="solid"/>
                      <a:round/>
                      <a:headEnd type="none" w="med" len="med"/>
                      <a:tailEnd type="none" w="med" len="med"/>
                    </a:lnT>
                    <a:lnB w="12700" cap="flat" cmpd="sng" algn="ctr">
                      <a:solidFill>
                        <a:srgbClr val="1C1C1C">
                          <a:lumMod val="50000"/>
                          <a:lumOff val="50000"/>
                        </a:srgbClr>
                      </a:solidFill>
                      <a:prstDash val="solid"/>
                      <a:round/>
                      <a:headEnd type="none" w="med" len="med"/>
                      <a:tailEnd type="none" w="med" len="med"/>
                    </a:lnB>
                    <a:solidFill>
                      <a:srgbClr val="FFFFFF"/>
                    </a:solidFill>
                  </a:tcPr>
                </a:tc>
              </a:tr>
              <a:tr h="1032990">
                <a:tc>
                  <a:txBody>
                    <a:bodyPr/>
                    <a:lstStyle/>
                    <a:p>
                      <a:pPr marL="0" marR="0" lvl="0" indent="0" algn="l" defTabSz="914400" rtl="0" eaLnBrk="1" fontAlgn="auto" latinLnBrk="0" hangingPunct="1">
                        <a:lnSpc>
                          <a:spcPct val="85000"/>
                        </a:lnSpc>
                        <a:spcBef>
                          <a:spcPts val="0"/>
                        </a:spcBef>
                        <a:spcAft>
                          <a:spcPts val="600"/>
                        </a:spcAft>
                        <a:buClrTx/>
                        <a:buSzTx/>
                        <a:buFontTx/>
                        <a:buNone/>
                        <a:tabLst/>
                        <a:defRPr/>
                      </a:pPr>
                      <a:r>
                        <a:rPr lang="en-US" sz="1400" b="1" dirty="0" smtClean="0"/>
                        <a:t>Sybase Unwired Platform easily enables your app to be </a:t>
                      </a:r>
                      <a:r>
                        <a:rPr lang="en-US" sz="1400" b="1" dirty="0" smtClean="0">
                          <a:solidFill>
                            <a:schemeClr val="accent2"/>
                          </a:solidFill>
                        </a:rPr>
                        <a:t>Push-Enabled</a:t>
                      </a:r>
                      <a:endParaRPr lang="en-US" sz="1400" dirty="0" smtClean="0">
                        <a:solidFill>
                          <a:schemeClr val="accent2"/>
                        </a:solidFill>
                      </a:endParaRPr>
                    </a:p>
                  </a:txBody>
                  <a:tcPr marT="91440" marB="91440" anchor="ctr">
                    <a:lnT w="12700" cap="flat" cmpd="sng" algn="ctr">
                      <a:solidFill>
                        <a:srgbClr val="1C1C1C">
                          <a:lumMod val="50000"/>
                          <a:lumOff val="50000"/>
                        </a:srgbClr>
                      </a:solidFill>
                      <a:prstDash val="solid"/>
                      <a:round/>
                      <a:headEnd type="none" w="med" len="med"/>
                      <a:tailEnd type="none" w="med" len="med"/>
                    </a:lnT>
                    <a:lnB w="12700" cap="flat" cmpd="sng" algn="ctr">
                      <a:solidFill>
                        <a:srgbClr val="1C1C1C">
                          <a:lumMod val="50000"/>
                          <a:lumOff val="50000"/>
                        </a:srgbClr>
                      </a:solidFill>
                      <a:prstDash val="solid"/>
                      <a:round/>
                      <a:headEnd type="none" w="med" len="med"/>
                      <a:tailEnd type="none" w="med" len="med"/>
                    </a:lnB>
                    <a:solidFill>
                      <a:srgbClr val="FFFFFF"/>
                    </a:solidFill>
                  </a:tcPr>
                </a:tc>
                <a:tc>
                  <a:txBody>
                    <a:bodyPr/>
                    <a:lstStyle/>
                    <a:p>
                      <a:pPr marL="111125" lvl="1" indent="-109538" algn="l" defTabSz="914400" rtl="0" eaLnBrk="1" latinLnBrk="0" hangingPunct="1">
                        <a:lnSpc>
                          <a:spcPct val="85000"/>
                        </a:lnSpc>
                        <a:spcAft>
                          <a:spcPts val="600"/>
                        </a:spcAft>
                        <a:buFont typeface="Arial"/>
                        <a:buChar char="•"/>
                      </a:pPr>
                      <a:r>
                        <a:rPr lang="en-US" sz="1400" kern="1200" dirty="0" err="1" smtClean="0">
                          <a:solidFill>
                            <a:schemeClr val="dk1"/>
                          </a:solidFill>
                          <a:latin typeface="+mn-lt"/>
                          <a:ea typeface="+mn-ea"/>
                          <a:cs typeface="+mn-cs"/>
                        </a:rPr>
                        <a:t>iOS</a:t>
                      </a:r>
                      <a:r>
                        <a:rPr lang="en-US" sz="1400" kern="1200" dirty="0" smtClean="0">
                          <a:solidFill>
                            <a:schemeClr val="dk1"/>
                          </a:solidFill>
                          <a:latin typeface="+mn-lt"/>
                          <a:ea typeface="+mn-ea"/>
                          <a:cs typeface="+mn-cs"/>
                        </a:rPr>
                        <a:t> — Apple Push Notification Service integration</a:t>
                      </a:r>
                    </a:p>
                    <a:p>
                      <a:pPr marL="111125" lvl="1" indent="-109538" algn="l" defTabSz="914400" rtl="0" eaLnBrk="1" latinLnBrk="0" hangingPunct="1">
                        <a:lnSpc>
                          <a:spcPct val="85000"/>
                        </a:lnSpc>
                        <a:spcAft>
                          <a:spcPts val="600"/>
                        </a:spcAft>
                        <a:buFont typeface="Arial"/>
                        <a:buChar char="•"/>
                      </a:pPr>
                      <a:r>
                        <a:rPr lang="en-US" sz="1400" kern="1200" dirty="0" smtClean="0">
                          <a:solidFill>
                            <a:schemeClr val="dk1"/>
                          </a:solidFill>
                          <a:latin typeface="+mn-lt"/>
                          <a:ea typeface="+mn-ea"/>
                          <a:cs typeface="+mn-cs"/>
                        </a:rPr>
                        <a:t>BB — BES integration</a:t>
                      </a:r>
                    </a:p>
                    <a:p>
                      <a:pPr marL="111125" lvl="1" indent="-109538" algn="l" defTabSz="914400" rtl="0" eaLnBrk="1" latinLnBrk="0" hangingPunct="1">
                        <a:lnSpc>
                          <a:spcPct val="85000"/>
                        </a:lnSpc>
                        <a:spcAft>
                          <a:spcPts val="600"/>
                        </a:spcAft>
                        <a:buFont typeface="Arial"/>
                        <a:buChar char="•"/>
                      </a:pPr>
                      <a:r>
                        <a:rPr lang="en-US" sz="1400" kern="1200" dirty="0" smtClean="0">
                          <a:solidFill>
                            <a:schemeClr val="dk1"/>
                          </a:solidFill>
                          <a:latin typeface="+mn-lt"/>
                          <a:ea typeface="+mn-ea"/>
                          <a:cs typeface="+mn-cs"/>
                        </a:rPr>
                        <a:t>Windows Mobile — Http Push </a:t>
                      </a:r>
                    </a:p>
                  </a:txBody>
                  <a:tcPr marT="91440" marB="91440" anchor="ctr">
                    <a:lnT w="12700" cap="flat" cmpd="sng" algn="ctr">
                      <a:solidFill>
                        <a:srgbClr val="1C1C1C">
                          <a:lumMod val="50000"/>
                          <a:lumOff val="50000"/>
                        </a:srgbClr>
                      </a:solidFill>
                      <a:prstDash val="solid"/>
                      <a:round/>
                      <a:headEnd type="none" w="med" len="med"/>
                      <a:tailEnd type="none" w="med" len="med"/>
                    </a:lnT>
                    <a:lnB w="12700" cap="flat" cmpd="sng" algn="ctr">
                      <a:solidFill>
                        <a:srgbClr val="1C1C1C">
                          <a:lumMod val="50000"/>
                          <a:lumOff val="50000"/>
                        </a:srgbClr>
                      </a:solidFill>
                      <a:prstDash val="solid"/>
                      <a:round/>
                      <a:headEnd type="none" w="med" len="med"/>
                      <a:tailEnd type="none" w="med" len="med"/>
                    </a:lnB>
                    <a:solidFill>
                      <a:srgbClr val="FFFFFF"/>
                    </a:solidFill>
                  </a:tcPr>
                </a:tc>
              </a:tr>
              <a:tr h="984442">
                <a:tc>
                  <a:txBody>
                    <a:bodyPr/>
                    <a:lstStyle/>
                    <a:p>
                      <a:pPr marL="0" marR="0" lvl="0" indent="0" algn="l" defTabSz="914400" rtl="0" eaLnBrk="1" fontAlgn="auto" latinLnBrk="0" hangingPunct="1">
                        <a:lnSpc>
                          <a:spcPct val="85000"/>
                        </a:lnSpc>
                        <a:spcBef>
                          <a:spcPts val="0"/>
                        </a:spcBef>
                        <a:spcAft>
                          <a:spcPts val="600"/>
                        </a:spcAft>
                        <a:buClrTx/>
                        <a:buSzTx/>
                        <a:buFontTx/>
                        <a:buNone/>
                        <a:tabLst/>
                        <a:defRPr/>
                      </a:pPr>
                      <a:r>
                        <a:rPr lang="en-US" sz="1400" b="1" dirty="0" smtClean="0"/>
                        <a:t>Sybase Unwired Platform provides </a:t>
                      </a:r>
                      <a:r>
                        <a:rPr lang="en-US" sz="1400" b="1" dirty="0" smtClean="0">
                          <a:solidFill>
                            <a:schemeClr val="accent4"/>
                          </a:solidFill>
                        </a:rPr>
                        <a:t>security</a:t>
                      </a:r>
                      <a:endParaRPr lang="en-US" sz="1400" dirty="0" smtClean="0">
                        <a:solidFill>
                          <a:schemeClr val="accent4"/>
                        </a:solidFill>
                      </a:endParaRPr>
                    </a:p>
                  </a:txBody>
                  <a:tcPr marT="91440" marB="91440" anchor="ctr">
                    <a:lnT w="12700" cap="flat" cmpd="sng" algn="ctr">
                      <a:solidFill>
                        <a:srgbClr val="1C1C1C">
                          <a:lumMod val="50000"/>
                          <a:lumOff val="50000"/>
                        </a:srgbClr>
                      </a:solidFill>
                      <a:prstDash val="solid"/>
                      <a:round/>
                      <a:headEnd type="none" w="med" len="med"/>
                      <a:tailEnd type="none" w="med" len="med"/>
                    </a:lnT>
                    <a:lnB w="12700" cap="flat" cmpd="sng" algn="ctr">
                      <a:solidFill>
                        <a:srgbClr val="1C1C1C">
                          <a:lumMod val="50000"/>
                          <a:lumOff val="50000"/>
                        </a:srgbClr>
                      </a:solidFill>
                      <a:prstDash val="solid"/>
                      <a:round/>
                      <a:headEnd type="none" w="med" len="med"/>
                      <a:tailEnd type="none" w="med" len="med"/>
                    </a:lnB>
                    <a:solidFill>
                      <a:srgbClr val="FFFFFF"/>
                    </a:solidFill>
                  </a:tcPr>
                </a:tc>
                <a:tc>
                  <a:txBody>
                    <a:bodyPr/>
                    <a:lstStyle/>
                    <a:p>
                      <a:pPr marL="111125" lvl="1" indent="-109538" algn="l" defTabSz="914400" rtl="0" eaLnBrk="1" latinLnBrk="0" hangingPunct="1">
                        <a:lnSpc>
                          <a:spcPct val="85000"/>
                        </a:lnSpc>
                        <a:spcAft>
                          <a:spcPts val="600"/>
                        </a:spcAft>
                        <a:buFont typeface="Arial"/>
                        <a:buChar char="•"/>
                      </a:pPr>
                      <a:r>
                        <a:rPr lang="en-US" sz="1400" kern="1200" dirty="0" smtClean="0">
                          <a:solidFill>
                            <a:schemeClr val="dk1"/>
                          </a:solidFill>
                          <a:latin typeface="+mn-lt"/>
                          <a:ea typeface="+mn-ea"/>
                          <a:cs typeface="+mn-cs"/>
                        </a:rPr>
                        <a:t>Proprietary transport encryption between container and server</a:t>
                      </a:r>
                    </a:p>
                    <a:p>
                      <a:pPr marL="111125" lvl="1" indent="-109538" algn="l" defTabSz="914400" rtl="0" eaLnBrk="1" latinLnBrk="0" hangingPunct="1">
                        <a:lnSpc>
                          <a:spcPct val="85000"/>
                        </a:lnSpc>
                        <a:spcAft>
                          <a:spcPts val="600"/>
                        </a:spcAft>
                        <a:buFont typeface="Arial"/>
                        <a:buChar char="•"/>
                      </a:pPr>
                      <a:r>
                        <a:rPr lang="en-US" sz="1400" kern="1200" dirty="0" smtClean="0">
                          <a:solidFill>
                            <a:schemeClr val="dk1"/>
                          </a:solidFill>
                          <a:latin typeface="+mn-lt"/>
                          <a:ea typeface="+mn-ea"/>
                          <a:cs typeface="+mn-cs"/>
                        </a:rPr>
                        <a:t>Authentication options</a:t>
                      </a:r>
                    </a:p>
                    <a:p>
                      <a:pPr marL="111125" lvl="1" indent="-109538" algn="l" defTabSz="914400" rtl="0" eaLnBrk="1" latinLnBrk="0" hangingPunct="1">
                        <a:lnSpc>
                          <a:spcPct val="85000"/>
                        </a:lnSpc>
                        <a:spcAft>
                          <a:spcPts val="600"/>
                        </a:spcAft>
                        <a:buFont typeface="Arial"/>
                        <a:buChar char="•"/>
                      </a:pPr>
                      <a:r>
                        <a:rPr lang="en-US" sz="1400" kern="1200" dirty="0" smtClean="0">
                          <a:solidFill>
                            <a:schemeClr val="dk1"/>
                          </a:solidFill>
                          <a:latin typeface="+mn-lt"/>
                          <a:ea typeface="+mn-ea"/>
                          <a:cs typeface="+mn-cs"/>
                        </a:rPr>
                        <a:t>Data encryption</a:t>
                      </a:r>
                    </a:p>
                  </a:txBody>
                  <a:tcPr marT="91440" marB="91440" anchor="ctr">
                    <a:lnT w="12700" cap="flat" cmpd="sng" algn="ctr">
                      <a:solidFill>
                        <a:srgbClr val="1C1C1C">
                          <a:lumMod val="50000"/>
                          <a:lumOff val="50000"/>
                        </a:srgbClr>
                      </a:solidFill>
                      <a:prstDash val="solid"/>
                      <a:round/>
                      <a:headEnd type="none" w="med" len="med"/>
                      <a:tailEnd type="none" w="med" len="med"/>
                    </a:lnT>
                    <a:lnB w="12700" cap="flat" cmpd="sng" algn="ctr">
                      <a:solidFill>
                        <a:srgbClr val="1C1C1C">
                          <a:lumMod val="50000"/>
                          <a:lumOff val="50000"/>
                        </a:srgbClr>
                      </a:solidFill>
                      <a:prstDash val="solid"/>
                      <a:round/>
                      <a:headEnd type="none" w="med" len="med"/>
                      <a:tailEnd type="none" w="med" len="med"/>
                    </a:lnB>
                    <a:solidFill>
                      <a:srgbClr val="FFFFFF"/>
                    </a:solidFill>
                  </a:tcPr>
                </a:tc>
              </a:tr>
              <a:tr h="1032990">
                <a:tc>
                  <a:txBody>
                    <a:bodyPr/>
                    <a:lstStyle/>
                    <a:p>
                      <a:pPr marL="0" marR="0" lvl="0" indent="0" algn="l" defTabSz="914400" rtl="0" eaLnBrk="1" fontAlgn="auto" latinLnBrk="0" hangingPunct="1">
                        <a:lnSpc>
                          <a:spcPct val="85000"/>
                        </a:lnSpc>
                        <a:spcBef>
                          <a:spcPts val="0"/>
                        </a:spcBef>
                        <a:spcAft>
                          <a:spcPts val="600"/>
                        </a:spcAft>
                        <a:buClrTx/>
                        <a:buSzTx/>
                        <a:buFontTx/>
                        <a:buNone/>
                        <a:tabLst/>
                        <a:defRPr/>
                      </a:pPr>
                      <a:r>
                        <a:rPr lang="en-US" sz="1400" b="1" dirty="0" smtClean="0"/>
                        <a:t>Sybase Unwired Platform HTML Container provides </a:t>
                      </a:r>
                      <a:r>
                        <a:rPr lang="en-US" sz="1400" b="1" dirty="0" smtClean="0">
                          <a:solidFill>
                            <a:schemeClr val="accent6"/>
                          </a:solidFill>
                        </a:rPr>
                        <a:t>Native Services</a:t>
                      </a:r>
                      <a:endParaRPr lang="en-US" sz="1400" dirty="0" smtClean="0">
                        <a:solidFill>
                          <a:schemeClr val="accent6"/>
                        </a:solidFill>
                      </a:endParaRPr>
                    </a:p>
                  </a:txBody>
                  <a:tcPr marT="91440" marB="91440" anchor="ctr">
                    <a:lnT w="12700" cap="flat" cmpd="sng" algn="ctr">
                      <a:solidFill>
                        <a:srgbClr val="1C1C1C">
                          <a:lumMod val="50000"/>
                          <a:lumOff val="50000"/>
                        </a:srgbClr>
                      </a:solidFill>
                      <a:prstDash val="solid"/>
                      <a:round/>
                      <a:headEnd type="none" w="med" len="med"/>
                      <a:tailEnd type="none" w="med" len="med"/>
                    </a:lnT>
                    <a:solidFill>
                      <a:srgbClr val="FFFFFF"/>
                    </a:solidFill>
                  </a:tcPr>
                </a:tc>
                <a:tc>
                  <a:txBody>
                    <a:bodyPr/>
                    <a:lstStyle/>
                    <a:p>
                      <a:pPr marL="111125" marR="0" lvl="1" indent="-109538" algn="l" defTabSz="914400" rtl="0" eaLnBrk="1" fontAlgn="auto" latinLnBrk="0" hangingPunct="1">
                        <a:lnSpc>
                          <a:spcPct val="85000"/>
                        </a:lnSpc>
                        <a:spcBef>
                          <a:spcPts val="0"/>
                        </a:spcBef>
                        <a:spcAft>
                          <a:spcPts val="600"/>
                        </a:spcAft>
                        <a:buClrTx/>
                        <a:buSzTx/>
                        <a:buFont typeface="Arial"/>
                        <a:buChar char="•"/>
                        <a:tabLst/>
                        <a:defRPr/>
                      </a:pPr>
                      <a:r>
                        <a:rPr lang="en-US" sz="1400" kern="1200" dirty="0" smtClean="0">
                          <a:solidFill>
                            <a:schemeClr val="dk1"/>
                          </a:solidFill>
                          <a:latin typeface="+mn-lt"/>
                          <a:ea typeface="+mn-ea"/>
                          <a:cs typeface="+mn-cs"/>
                        </a:rPr>
                        <a:t>Container supports all the advantages of a web app + the ability to support native functionality in the future because the container is a native app so you will see camera, GPS, PIM App integration like in a native app, etc.</a:t>
                      </a:r>
                    </a:p>
                  </a:txBody>
                  <a:tcPr marT="91440" marB="91440" anchor="ctr">
                    <a:lnT w="12700" cap="flat" cmpd="sng" algn="ctr">
                      <a:solidFill>
                        <a:srgbClr val="1C1C1C">
                          <a:lumMod val="50000"/>
                          <a:lumOff val="50000"/>
                        </a:srgbClr>
                      </a:solidFill>
                      <a:prstDash val="solid"/>
                      <a:round/>
                      <a:headEnd type="none" w="med" len="med"/>
                      <a:tailEnd type="none" w="med" len="med"/>
                    </a:lnT>
                    <a:solidFill>
                      <a:srgbClr val="FFFFFF"/>
                    </a:solidFill>
                  </a:tcPr>
                </a:tc>
              </a:tr>
            </a:tbl>
          </a:graphicData>
        </a:graphic>
      </p:graphicFrame>
      <p:sp>
        <p:nvSpPr>
          <p:cNvPr id="7" name="TextBox 6"/>
          <p:cNvSpPr txBox="1"/>
          <p:nvPr/>
        </p:nvSpPr>
        <p:spPr>
          <a:xfrm>
            <a:off x="152401" y="1262924"/>
            <a:ext cx="869149" cy="1246495"/>
          </a:xfrm>
          <a:prstGeom prst="rect">
            <a:avLst/>
          </a:prstGeom>
          <a:noFill/>
        </p:spPr>
        <p:txBody>
          <a:bodyPr wrap="none" rtlCol="0">
            <a:spAutoFit/>
          </a:bodyPr>
          <a:lstStyle/>
          <a:p>
            <a:pPr indent="-342900">
              <a:lnSpc>
                <a:spcPts val="9000"/>
              </a:lnSpc>
            </a:pPr>
            <a:r>
              <a:rPr lang="en-US" sz="9600" b="1" dirty="0" smtClean="0">
                <a:solidFill>
                  <a:srgbClr val="009FDA"/>
                </a:solidFill>
              </a:rPr>
              <a:t>1</a:t>
            </a:r>
          </a:p>
        </p:txBody>
      </p:sp>
      <p:sp>
        <p:nvSpPr>
          <p:cNvPr id="8" name="TextBox 7"/>
          <p:cNvSpPr txBox="1"/>
          <p:nvPr/>
        </p:nvSpPr>
        <p:spPr>
          <a:xfrm>
            <a:off x="515674" y="2348372"/>
            <a:ext cx="869149" cy="1246495"/>
          </a:xfrm>
          <a:prstGeom prst="rect">
            <a:avLst/>
          </a:prstGeom>
          <a:noFill/>
        </p:spPr>
        <p:txBody>
          <a:bodyPr wrap="none" rtlCol="0">
            <a:spAutoFit/>
          </a:bodyPr>
          <a:lstStyle/>
          <a:p>
            <a:pPr indent="-342900">
              <a:lnSpc>
                <a:spcPts val="9000"/>
              </a:lnSpc>
            </a:pPr>
            <a:r>
              <a:rPr lang="en-US" sz="9600" b="1" dirty="0" smtClean="0">
                <a:solidFill>
                  <a:schemeClr val="accent1"/>
                </a:solidFill>
              </a:rPr>
              <a:t>2</a:t>
            </a:r>
          </a:p>
        </p:txBody>
      </p:sp>
      <p:sp>
        <p:nvSpPr>
          <p:cNvPr id="9" name="TextBox 8"/>
          <p:cNvSpPr txBox="1"/>
          <p:nvPr/>
        </p:nvSpPr>
        <p:spPr>
          <a:xfrm>
            <a:off x="152401" y="3372732"/>
            <a:ext cx="869149" cy="1246495"/>
          </a:xfrm>
          <a:prstGeom prst="rect">
            <a:avLst/>
          </a:prstGeom>
          <a:noFill/>
        </p:spPr>
        <p:txBody>
          <a:bodyPr wrap="none" rtlCol="0">
            <a:spAutoFit/>
          </a:bodyPr>
          <a:lstStyle/>
          <a:p>
            <a:pPr indent="-342900">
              <a:lnSpc>
                <a:spcPts val="9000"/>
              </a:lnSpc>
            </a:pPr>
            <a:r>
              <a:rPr lang="en-US" sz="9600" b="1" dirty="0" smtClean="0">
                <a:solidFill>
                  <a:schemeClr val="accent2"/>
                </a:solidFill>
              </a:rPr>
              <a:t>3</a:t>
            </a:r>
          </a:p>
        </p:txBody>
      </p:sp>
      <p:sp>
        <p:nvSpPr>
          <p:cNvPr id="10" name="TextBox 9"/>
          <p:cNvSpPr txBox="1"/>
          <p:nvPr/>
        </p:nvSpPr>
        <p:spPr>
          <a:xfrm>
            <a:off x="439033" y="4441878"/>
            <a:ext cx="869149" cy="1246495"/>
          </a:xfrm>
          <a:prstGeom prst="rect">
            <a:avLst/>
          </a:prstGeom>
          <a:noFill/>
        </p:spPr>
        <p:txBody>
          <a:bodyPr wrap="none" rtlCol="0">
            <a:spAutoFit/>
          </a:bodyPr>
          <a:lstStyle/>
          <a:p>
            <a:pPr indent="-342900">
              <a:lnSpc>
                <a:spcPts val="9000"/>
              </a:lnSpc>
            </a:pPr>
            <a:r>
              <a:rPr lang="en-US" sz="9600" b="1" dirty="0" smtClean="0">
                <a:solidFill>
                  <a:schemeClr val="accent4"/>
                </a:solidFill>
              </a:rPr>
              <a:t>4</a:t>
            </a:r>
          </a:p>
        </p:txBody>
      </p:sp>
      <p:sp>
        <p:nvSpPr>
          <p:cNvPr id="11" name="TextBox 10"/>
          <p:cNvSpPr txBox="1"/>
          <p:nvPr/>
        </p:nvSpPr>
        <p:spPr>
          <a:xfrm>
            <a:off x="189917" y="5488752"/>
            <a:ext cx="869149" cy="1246495"/>
          </a:xfrm>
          <a:prstGeom prst="rect">
            <a:avLst/>
          </a:prstGeom>
          <a:noFill/>
        </p:spPr>
        <p:txBody>
          <a:bodyPr wrap="none" rtlCol="0">
            <a:spAutoFit/>
          </a:bodyPr>
          <a:lstStyle/>
          <a:p>
            <a:pPr indent="-342900">
              <a:lnSpc>
                <a:spcPts val="9000"/>
              </a:lnSpc>
            </a:pPr>
            <a:r>
              <a:rPr lang="en-US" sz="9600" b="1" dirty="0" smtClean="0">
                <a:solidFill>
                  <a:schemeClr val="accent6"/>
                </a:solidFill>
              </a:rPr>
              <a:t>5</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6"/>
          <p:cNvSpPr>
            <a:spLocks noGrp="1" noChangeArrowheads="1"/>
          </p:cNvSpPr>
          <p:nvPr>
            <p:ph type="title"/>
          </p:nvPr>
        </p:nvSpPr>
        <p:spPr>
          <a:xfrm>
            <a:off x="324001" y="281665"/>
            <a:ext cx="6484572" cy="756000"/>
          </a:xfrm>
        </p:spPr>
        <p:txBody>
          <a:bodyPr/>
          <a:lstStyle/>
          <a:p>
            <a:r>
              <a:rPr lang="en-CA" dirty="0" err="1" smtClean="0"/>
              <a:t>Afaria</a:t>
            </a:r>
            <a:r>
              <a:rPr lang="en-CA" dirty="0" smtClean="0"/>
              <a:t> – Managing and Securing </a:t>
            </a:r>
            <a:br>
              <a:rPr lang="en-CA" dirty="0" smtClean="0"/>
            </a:br>
            <a:r>
              <a:rPr lang="en-CA" dirty="0" smtClean="0"/>
              <a:t>the Device Lifecycle</a:t>
            </a:r>
            <a:endParaRPr lang="en-CA" sz="2800" dirty="0" smtClean="0"/>
          </a:p>
        </p:txBody>
      </p:sp>
      <p:grpSp>
        <p:nvGrpSpPr>
          <p:cNvPr id="59" name="Group 58"/>
          <p:cNvGrpSpPr/>
          <p:nvPr/>
        </p:nvGrpSpPr>
        <p:grpSpPr>
          <a:xfrm>
            <a:off x="305192" y="1378040"/>
            <a:ext cx="7550921" cy="4273898"/>
            <a:chOff x="292313" y="1605097"/>
            <a:chExt cx="8731767" cy="4716542"/>
          </a:xfrm>
        </p:grpSpPr>
        <p:grpSp>
          <p:nvGrpSpPr>
            <p:cNvPr id="2" name="Group 12"/>
            <p:cNvGrpSpPr/>
            <p:nvPr/>
          </p:nvGrpSpPr>
          <p:grpSpPr bwMode="gray">
            <a:xfrm>
              <a:off x="3672593" y="2616661"/>
              <a:ext cx="1611442" cy="1594262"/>
              <a:chOff x="5853658" y="1997004"/>
              <a:chExt cx="3043006" cy="3010563"/>
            </a:xfrm>
          </p:grpSpPr>
          <p:grpSp>
            <p:nvGrpSpPr>
              <p:cNvPr id="3" name="Group 55"/>
              <p:cNvGrpSpPr/>
              <p:nvPr/>
            </p:nvGrpSpPr>
            <p:grpSpPr bwMode="gray">
              <a:xfrm>
                <a:off x="6168343" y="1997004"/>
                <a:ext cx="2448961" cy="1915984"/>
                <a:chOff x="1926236" y="1338924"/>
                <a:chExt cx="5426441" cy="4245465"/>
              </a:xfrm>
            </p:grpSpPr>
            <p:grpSp>
              <p:nvGrpSpPr>
                <p:cNvPr id="4" name="Group 20"/>
                <p:cNvGrpSpPr/>
                <p:nvPr/>
              </p:nvGrpSpPr>
              <p:grpSpPr bwMode="gray">
                <a:xfrm>
                  <a:off x="1926237" y="3567659"/>
                  <a:ext cx="5426440" cy="2016730"/>
                  <a:chOff x="2009634" y="3480052"/>
                  <a:chExt cx="5178151" cy="1924453"/>
                </a:xfrm>
                <a:effectLst>
                  <a:reflection blurRad="6350" stA="52000" endA="300" endPos="35000" dir="5400000" sy="-100000" algn="bl" rotWithShape="0"/>
                </a:effectLst>
              </p:grpSpPr>
              <p:pic>
                <p:nvPicPr>
                  <p:cNvPr id="43" name="Picture 4" descr="\\.psf\Host\Users\eric\Graphic Tank\iPad Large.tif"/>
                  <p:cNvPicPr>
                    <a:picLocks noChangeAspect="1" noChangeArrowheads="1"/>
                  </p:cNvPicPr>
                  <p:nvPr/>
                </p:nvPicPr>
                <p:blipFill>
                  <a:blip r:embed="rId3" cstate="screen"/>
                  <a:srcRect/>
                  <a:stretch>
                    <a:fillRect/>
                  </a:stretch>
                </p:blipFill>
                <p:spPr bwMode="gray">
                  <a:xfrm rot="16200000">
                    <a:off x="3636484" y="1853204"/>
                    <a:ext cx="1924451" cy="5178151"/>
                  </a:xfrm>
                  <a:prstGeom prst="rect">
                    <a:avLst/>
                  </a:prstGeom>
                  <a:noFill/>
                </p:spPr>
              </p:pic>
              <p:pic>
                <p:nvPicPr>
                  <p:cNvPr id="44" name="Picture 5" descr="\\.psf\Host\Users\eric\Graphic Tank\Sybase on iPad.PNG"/>
                  <p:cNvPicPr>
                    <a:picLocks noChangeAspect="1" noChangeArrowheads="1"/>
                  </p:cNvPicPr>
                  <p:nvPr/>
                </p:nvPicPr>
                <p:blipFill>
                  <a:blip r:embed="rId4" cstate="screen"/>
                  <a:srcRect/>
                  <a:stretch>
                    <a:fillRect/>
                  </a:stretch>
                </p:blipFill>
                <p:spPr bwMode="gray">
                  <a:xfrm rot="16200000">
                    <a:off x="3888932" y="2139764"/>
                    <a:ext cx="1451709" cy="4132286"/>
                  </a:xfrm>
                  <a:prstGeom prst="rect">
                    <a:avLst/>
                  </a:prstGeom>
                  <a:noFill/>
                  <a:effectLst>
                    <a:innerShdw blurRad="114300">
                      <a:prstClr val="black"/>
                    </a:innerShdw>
                  </a:effectLst>
                </p:spPr>
              </p:pic>
            </p:grpSp>
            <p:grpSp>
              <p:nvGrpSpPr>
                <p:cNvPr id="5" name="Group 23"/>
                <p:cNvGrpSpPr/>
                <p:nvPr/>
              </p:nvGrpSpPr>
              <p:grpSpPr bwMode="gray">
                <a:xfrm>
                  <a:off x="1926236" y="1338924"/>
                  <a:ext cx="5426440" cy="4245463"/>
                  <a:chOff x="2009633" y="1353295"/>
                  <a:chExt cx="5178151" cy="4051210"/>
                </a:xfrm>
              </p:grpSpPr>
              <p:pic>
                <p:nvPicPr>
                  <p:cNvPr id="41" name="Picture 4" descr="\\.psf\Host\Users\eric\Graphic Tank\iPad Large.tif"/>
                  <p:cNvPicPr>
                    <a:picLocks noChangeAspect="1" noChangeArrowheads="1"/>
                  </p:cNvPicPr>
                  <p:nvPr/>
                </p:nvPicPr>
                <p:blipFill>
                  <a:blip r:embed="rId5" cstate="screen"/>
                  <a:srcRect/>
                  <a:stretch>
                    <a:fillRect/>
                  </a:stretch>
                </p:blipFill>
                <p:spPr bwMode="gray">
                  <a:xfrm rot="16200000">
                    <a:off x="2573104" y="789824"/>
                    <a:ext cx="4051210" cy="5178151"/>
                  </a:xfrm>
                  <a:prstGeom prst="rect">
                    <a:avLst/>
                  </a:prstGeom>
                  <a:noFill/>
                </p:spPr>
              </p:pic>
              <p:pic>
                <p:nvPicPr>
                  <p:cNvPr id="42" name="Picture 5" descr="\\.psf\Host\Users\eric\Graphic Tank\Sybase on iPad.PNG"/>
                  <p:cNvPicPr>
                    <a:picLocks noChangeAspect="1" noChangeArrowheads="1"/>
                  </p:cNvPicPr>
                  <p:nvPr/>
                </p:nvPicPr>
                <p:blipFill>
                  <a:blip r:embed="rId6" cstate="screen"/>
                  <a:srcRect/>
                  <a:stretch>
                    <a:fillRect/>
                  </a:stretch>
                </p:blipFill>
                <p:spPr bwMode="gray">
                  <a:xfrm rot="16200000">
                    <a:off x="3061431" y="1312264"/>
                    <a:ext cx="3106711" cy="4132286"/>
                  </a:xfrm>
                  <a:prstGeom prst="rect">
                    <a:avLst/>
                  </a:prstGeom>
                  <a:noFill/>
                  <a:effectLst>
                    <a:innerShdw blurRad="38100">
                      <a:prstClr val="black"/>
                    </a:innerShdw>
                  </a:effectLst>
                </p:spPr>
              </p:pic>
            </p:grpSp>
          </p:grpSp>
          <p:grpSp>
            <p:nvGrpSpPr>
              <p:cNvPr id="6" name="Group 39"/>
              <p:cNvGrpSpPr/>
              <p:nvPr/>
            </p:nvGrpSpPr>
            <p:grpSpPr bwMode="gray">
              <a:xfrm>
                <a:off x="5853658" y="2409000"/>
                <a:ext cx="1107548" cy="1893179"/>
                <a:chOff x="359763" y="2263515"/>
                <a:chExt cx="2166080" cy="3702573"/>
              </a:xfrm>
            </p:grpSpPr>
            <p:grpSp>
              <p:nvGrpSpPr>
                <p:cNvPr id="7" name="Group 25"/>
                <p:cNvGrpSpPr/>
                <p:nvPr/>
              </p:nvGrpSpPr>
              <p:grpSpPr bwMode="gray">
                <a:xfrm>
                  <a:off x="359763" y="2263515"/>
                  <a:ext cx="2166080" cy="3702573"/>
                  <a:chOff x="1004342" y="2315985"/>
                  <a:chExt cx="2234424" cy="3822491"/>
                </a:xfrm>
              </p:grpSpPr>
              <p:pic>
                <p:nvPicPr>
                  <p:cNvPr id="37" name="Picture 3" descr="\\.psf\Host\Users\eric\Graphic Tank\SmartPhone Blackberry.tif"/>
                  <p:cNvPicPr>
                    <a:picLocks noChangeAspect="1" noChangeArrowheads="1"/>
                  </p:cNvPicPr>
                  <p:nvPr/>
                </p:nvPicPr>
                <p:blipFill>
                  <a:blip r:embed="rId7" cstate="screen"/>
                  <a:srcRect/>
                  <a:stretch>
                    <a:fillRect/>
                  </a:stretch>
                </p:blipFill>
                <p:spPr bwMode="gray">
                  <a:xfrm>
                    <a:off x="1004342" y="5134135"/>
                    <a:ext cx="2234424" cy="1004341"/>
                  </a:xfrm>
                  <a:prstGeom prst="rect">
                    <a:avLst/>
                  </a:prstGeom>
                  <a:noFill/>
                  <a:effectLst>
                    <a:reflection blurRad="6350" stA="52000" endA="300" endPos="35000" dir="5400000" sy="-100000" algn="bl" rotWithShape="0"/>
                  </a:effectLst>
                </p:spPr>
              </p:pic>
              <p:pic>
                <p:nvPicPr>
                  <p:cNvPr id="38" name="Picture 3" descr="\\.psf\Host\Users\eric\Graphic Tank\SmartPhone Blackberry.tif"/>
                  <p:cNvPicPr>
                    <a:picLocks noChangeAspect="1" noChangeArrowheads="1"/>
                  </p:cNvPicPr>
                  <p:nvPr/>
                </p:nvPicPr>
                <p:blipFill>
                  <a:blip r:embed="rId8" cstate="screen"/>
                  <a:srcRect/>
                  <a:stretch>
                    <a:fillRect/>
                  </a:stretch>
                </p:blipFill>
                <p:spPr bwMode="gray">
                  <a:xfrm>
                    <a:off x="1004342" y="2315985"/>
                    <a:ext cx="2234424" cy="3814996"/>
                  </a:xfrm>
                  <a:prstGeom prst="rect">
                    <a:avLst/>
                  </a:prstGeom>
                  <a:noFill/>
                </p:spPr>
              </p:pic>
            </p:grpSp>
            <p:pic>
              <p:nvPicPr>
                <p:cNvPr id="36" name="Picture 3"/>
                <p:cNvPicPr>
                  <a:picLocks noChangeAspect="1" noChangeArrowheads="1"/>
                </p:cNvPicPr>
                <p:nvPr/>
              </p:nvPicPr>
              <p:blipFill>
                <a:blip r:embed="rId9" cstate="screen"/>
                <a:srcRect/>
                <a:stretch>
                  <a:fillRect/>
                </a:stretch>
              </p:blipFill>
              <p:spPr bwMode="gray">
                <a:xfrm>
                  <a:off x="548863" y="2927683"/>
                  <a:ext cx="1730163" cy="1307038"/>
                </a:xfrm>
                <a:prstGeom prst="rect">
                  <a:avLst/>
                </a:prstGeom>
                <a:noFill/>
                <a:effectLst>
                  <a:innerShdw blurRad="50800">
                    <a:prstClr val="black"/>
                  </a:innerShdw>
                </a:effectLst>
              </p:spPr>
            </p:pic>
          </p:grpSp>
          <p:grpSp>
            <p:nvGrpSpPr>
              <p:cNvPr id="8" name="Group 92"/>
              <p:cNvGrpSpPr/>
              <p:nvPr/>
            </p:nvGrpSpPr>
            <p:grpSpPr bwMode="gray">
              <a:xfrm>
                <a:off x="7920577" y="2515646"/>
                <a:ext cx="976087" cy="1868979"/>
                <a:chOff x="5709530" y="1236690"/>
                <a:chExt cx="634124" cy="1214200"/>
              </a:xfrm>
            </p:grpSpPr>
            <p:grpSp>
              <p:nvGrpSpPr>
                <p:cNvPr id="9" name="Group 75"/>
                <p:cNvGrpSpPr/>
                <p:nvPr/>
              </p:nvGrpSpPr>
              <p:grpSpPr bwMode="gray">
                <a:xfrm>
                  <a:off x="5709530" y="1836294"/>
                  <a:ext cx="634124" cy="614596"/>
                  <a:chOff x="2246801" y="3526815"/>
                  <a:chExt cx="1163460" cy="1127632"/>
                </a:xfrm>
                <a:effectLst>
                  <a:reflection blurRad="6350" stA="52000" endA="300" endPos="35000" dir="5400000" sy="-100000" algn="bl" rotWithShape="0"/>
                </a:effectLst>
              </p:grpSpPr>
              <p:pic>
                <p:nvPicPr>
                  <p:cNvPr id="33" name="Picture 75" descr="IMG_0044.PNG"/>
                  <p:cNvPicPr>
                    <a:picLocks noChangeAspect="1"/>
                  </p:cNvPicPr>
                  <p:nvPr/>
                </p:nvPicPr>
                <p:blipFill>
                  <a:blip r:embed="rId10" cstate="screen"/>
                  <a:srcRect/>
                  <a:stretch>
                    <a:fillRect/>
                  </a:stretch>
                </p:blipFill>
                <p:spPr bwMode="gray">
                  <a:xfrm>
                    <a:off x="2354906" y="3526815"/>
                    <a:ext cx="965193" cy="775363"/>
                  </a:xfrm>
                  <a:prstGeom prst="rect">
                    <a:avLst/>
                  </a:prstGeom>
                  <a:noFill/>
                  <a:ln w="9525">
                    <a:noFill/>
                    <a:miter lim="800000"/>
                    <a:headEnd/>
                    <a:tailEnd/>
                  </a:ln>
                </p:spPr>
              </p:pic>
              <p:pic>
                <p:nvPicPr>
                  <p:cNvPr id="34" name="Picture 6" descr="\\.psf\Host\Users\eric\Graphic Tank\iPhone.tif"/>
                  <p:cNvPicPr>
                    <a:picLocks noChangeAspect="1" noChangeArrowheads="1"/>
                  </p:cNvPicPr>
                  <p:nvPr/>
                </p:nvPicPr>
                <p:blipFill>
                  <a:blip r:embed="rId11" cstate="screen"/>
                  <a:srcRect/>
                  <a:stretch>
                    <a:fillRect/>
                  </a:stretch>
                </p:blipFill>
                <p:spPr bwMode="gray">
                  <a:xfrm>
                    <a:off x="2246801" y="3568070"/>
                    <a:ext cx="1163460" cy="1086377"/>
                  </a:xfrm>
                  <a:prstGeom prst="rect">
                    <a:avLst/>
                  </a:prstGeom>
                  <a:noFill/>
                </p:spPr>
              </p:pic>
            </p:grpSp>
            <p:grpSp>
              <p:nvGrpSpPr>
                <p:cNvPr id="11" name="Group 71"/>
                <p:cNvGrpSpPr/>
                <p:nvPr/>
              </p:nvGrpSpPr>
              <p:grpSpPr bwMode="gray">
                <a:xfrm>
                  <a:off x="5709530" y="1236690"/>
                  <a:ext cx="634124" cy="1192840"/>
                  <a:chOff x="2246801" y="2465883"/>
                  <a:chExt cx="1163460" cy="2188564"/>
                </a:xfrm>
              </p:grpSpPr>
              <p:pic>
                <p:nvPicPr>
                  <p:cNvPr id="31" name="Picture 75" descr="IMG_0044.PNG"/>
                  <p:cNvPicPr>
                    <a:picLocks noChangeAspect="1"/>
                  </p:cNvPicPr>
                  <p:nvPr/>
                </p:nvPicPr>
                <p:blipFill>
                  <a:blip r:embed="rId12" cstate="screen"/>
                  <a:srcRect/>
                  <a:stretch>
                    <a:fillRect/>
                  </a:stretch>
                </p:blipFill>
                <p:spPr bwMode="gray">
                  <a:xfrm>
                    <a:off x="2354907" y="2850166"/>
                    <a:ext cx="965193" cy="1452011"/>
                  </a:xfrm>
                  <a:prstGeom prst="rect">
                    <a:avLst/>
                  </a:prstGeom>
                  <a:noFill/>
                  <a:ln w="9525">
                    <a:noFill/>
                    <a:miter lim="800000"/>
                    <a:headEnd/>
                    <a:tailEnd/>
                  </a:ln>
                </p:spPr>
              </p:pic>
              <p:pic>
                <p:nvPicPr>
                  <p:cNvPr id="32" name="Picture 6" descr="\\.psf\Host\Users\eric\Graphic Tank\iPhone.tif"/>
                  <p:cNvPicPr>
                    <a:picLocks noChangeAspect="1" noChangeArrowheads="1"/>
                  </p:cNvPicPr>
                  <p:nvPr/>
                </p:nvPicPr>
                <p:blipFill>
                  <a:blip r:embed="rId13" cstate="screen"/>
                  <a:srcRect/>
                  <a:stretch>
                    <a:fillRect/>
                  </a:stretch>
                </p:blipFill>
                <p:spPr bwMode="gray">
                  <a:xfrm>
                    <a:off x="2246801" y="2465883"/>
                    <a:ext cx="1163460" cy="2188564"/>
                  </a:xfrm>
                  <a:prstGeom prst="rect">
                    <a:avLst/>
                  </a:prstGeom>
                  <a:noFill/>
                </p:spPr>
              </p:pic>
            </p:grpSp>
          </p:grpSp>
          <p:grpSp>
            <p:nvGrpSpPr>
              <p:cNvPr id="12" name="Group 80"/>
              <p:cNvGrpSpPr/>
              <p:nvPr/>
            </p:nvGrpSpPr>
            <p:grpSpPr bwMode="gray">
              <a:xfrm>
                <a:off x="6321055" y="3129131"/>
                <a:ext cx="1045703" cy="1878437"/>
                <a:chOff x="6500937" y="2434983"/>
                <a:chExt cx="2045473" cy="3674358"/>
              </a:xfrm>
            </p:grpSpPr>
            <p:grpSp>
              <p:nvGrpSpPr>
                <p:cNvPr id="13" name="Group 24"/>
                <p:cNvGrpSpPr/>
                <p:nvPr/>
              </p:nvGrpSpPr>
              <p:grpSpPr bwMode="gray">
                <a:xfrm>
                  <a:off x="6500937" y="2434983"/>
                  <a:ext cx="2045473" cy="3674358"/>
                  <a:chOff x="5653991" y="2533337"/>
                  <a:chExt cx="2110012" cy="3793360"/>
                </a:xfrm>
              </p:grpSpPr>
              <p:pic>
                <p:nvPicPr>
                  <p:cNvPr id="27" name="Picture 2" descr="\\.psf\Host\Users\eric\Graphic Tank\SmartPhone Devices.tif"/>
                  <p:cNvPicPr>
                    <a:picLocks noChangeAspect="1" noChangeArrowheads="1"/>
                  </p:cNvPicPr>
                  <p:nvPr/>
                </p:nvPicPr>
                <p:blipFill>
                  <a:blip r:embed="rId14" cstate="screen"/>
                  <a:srcRect/>
                  <a:stretch>
                    <a:fillRect/>
                  </a:stretch>
                </p:blipFill>
                <p:spPr bwMode="gray">
                  <a:xfrm>
                    <a:off x="5653991" y="5194092"/>
                    <a:ext cx="2110012" cy="1132605"/>
                  </a:xfrm>
                  <a:prstGeom prst="rect">
                    <a:avLst/>
                  </a:prstGeom>
                  <a:noFill/>
                  <a:effectLst>
                    <a:reflection blurRad="6350" stA="52000" endA="300" endPos="35000" dir="5400000" sy="-100000" algn="bl" rotWithShape="0"/>
                  </a:effectLst>
                </p:spPr>
              </p:pic>
              <p:pic>
                <p:nvPicPr>
                  <p:cNvPr id="28" name="Picture 2" descr="\\.psf\Host\Users\eric\Graphic Tank\SmartPhone Devices.tif"/>
                  <p:cNvPicPr>
                    <a:picLocks noChangeAspect="1" noChangeArrowheads="1"/>
                  </p:cNvPicPr>
                  <p:nvPr/>
                </p:nvPicPr>
                <p:blipFill>
                  <a:blip r:embed="rId15" cstate="screen"/>
                  <a:srcRect/>
                  <a:stretch>
                    <a:fillRect/>
                  </a:stretch>
                </p:blipFill>
                <p:spPr bwMode="gray">
                  <a:xfrm>
                    <a:off x="5653991" y="2533337"/>
                    <a:ext cx="2110012" cy="3785865"/>
                  </a:xfrm>
                  <a:prstGeom prst="rect">
                    <a:avLst/>
                  </a:prstGeom>
                  <a:noFill/>
                </p:spPr>
              </p:pic>
            </p:grpSp>
            <p:pic>
              <p:nvPicPr>
                <p:cNvPr id="26" name="Picture 25" descr="Travel Request2"/>
                <p:cNvPicPr>
                  <a:picLocks noChangeAspect="1" noChangeArrowheads="1"/>
                </p:cNvPicPr>
                <p:nvPr/>
              </p:nvPicPr>
              <p:blipFill>
                <a:blip r:embed="rId16" cstate="screen"/>
                <a:srcRect/>
                <a:stretch>
                  <a:fillRect/>
                </a:stretch>
              </p:blipFill>
              <p:spPr bwMode="gray">
                <a:xfrm>
                  <a:off x="6715593" y="2878111"/>
                  <a:ext cx="1638393" cy="2211259"/>
                </a:xfrm>
                <a:prstGeom prst="rect">
                  <a:avLst/>
                </a:prstGeom>
                <a:noFill/>
                <a:effectLst>
                  <a:innerShdw blurRad="114300">
                    <a:prstClr val="black"/>
                  </a:innerShdw>
                </a:effectLst>
              </p:spPr>
            </p:pic>
          </p:grpSp>
          <p:grpSp>
            <p:nvGrpSpPr>
              <p:cNvPr id="14" name="Group 91"/>
              <p:cNvGrpSpPr/>
              <p:nvPr/>
            </p:nvGrpSpPr>
            <p:grpSpPr bwMode="gray">
              <a:xfrm>
                <a:off x="7428624" y="3061685"/>
                <a:ext cx="988878" cy="1765155"/>
                <a:chOff x="6911464" y="1296648"/>
                <a:chExt cx="642434" cy="1146749"/>
              </a:xfrm>
            </p:grpSpPr>
            <p:grpSp>
              <p:nvGrpSpPr>
                <p:cNvPr id="15" name="Group 88"/>
                <p:cNvGrpSpPr/>
                <p:nvPr/>
              </p:nvGrpSpPr>
              <p:grpSpPr bwMode="gray">
                <a:xfrm>
                  <a:off x="6911464" y="1896256"/>
                  <a:ext cx="642434" cy="547141"/>
                  <a:chOff x="7526062" y="1821305"/>
                  <a:chExt cx="642434" cy="547141"/>
                </a:xfrm>
                <a:effectLst>
                  <a:reflection blurRad="6350" stA="52000" endA="300" endPos="35000" dir="5400000" sy="-100000" algn="bl" rotWithShape="0"/>
                </a:effectLst>
              </p:grpSpPr>
              <p:pic>
                <p:nvPicPr>
                  <p:cNvPr id="23" name="Picture 7" descr="\\.psf\Host\Users\eric\Graphic Tank\SmartPhone 2.tif"/>
                  <p:cNvPicPr>
                    <a:picLocks noChangeAspect="1" noChangeArrowheads="1"/>
                  </p:cNvPicPr>
                  <p:nvPr/>
                </p:nvPicPr>
                <p:blipFill>
                  <a:blip r:embed="rId17" cstate="screen"/>
                  <a:srcRect/>
                  <a:stretch>
                    <a:fillRect/>
                  </a:stretch>
                </p:blipFill>
                <p:spPr bwMode="gray">
                  <a:xfrm>
                    <a:off x="7526062" y="1843790"/>
                    <a:ext cx="642434" cy="524656"/>
                  </a:xfrm>
                  <a:prstGeom prst="rect">
                    <a:avLst/>
                  </a:prstGeom>
                  <a:noFill/>
                </p:spPr>
              </p:pic>
              <p:pic>
                <p:nvPicPr>
                  <p:cNvPr id="24" name="Picture 8" descr="AnalyticsChart"/>
                  <p:cNvPicPr>
                    <a:picLocks noChangeAspect="1" noChangeArrowheads="1"/>
                  </p:cNvPicPr>
                  <p:nvPr/>
                </p:nvPicPr>
                <p:blipFill>
                  <a:blip r:embed="rId18" cstate="screen"/>
                  <a:srcRect/>
                  <a:stretch>
                    <a:fillRect/>
                  </a:stretch>
                </p:blipFill>
                <p:spPr bwMode="gray">
                  <a:xfrm>
                    <a:off x="7593504" y="1821305"/>
                    <a:ext cx="501186" cy="305409"/>
                  </a:xfrm>
                  <a:prstGeom prst="rect">
                    <a:avLst/>
                  </a:prstGeom>
                  <a:noFill/>
                  <a:effectLst>
                    <a:innerShdw blurRad="50800">
                      <a:prstClr val="black"/>
                    </a:innerShdw>
                  </a:effectLst>
                </p:spPr>
              </p:pic>
            </p:grpSp>
            <p:grpSp>
              <p:nvGrpSpPr>
                <p:cNvPr id="16" name="Group 85"/>
                <p:cNvGrpSpPr/>
                <p:nvPr/>
              </p:nvGrpSpPr>
              <p:grpSpPr bwMode="gray">
                <a:xfrm>
                  <a:off x="6911464" y="1296648"/>
                  <a:ext cx="642434" cy="1146749"/>
                  <a:chOff x="7526062" y="1221697"/>
                  <a:chExt cx="642434" cy="1146749"/>
                </a:xfrm>
              </p:grpSpPr>
              <p:pic>
                <p:nvPicPr>
                  <p:cNvPr id="21" name="Picture 7" descr="\\.psf\Host\Users\eric\Graphic Tank\SmartPhone 2.tif"/>
                  <p:cNvPicPr>
                    <a:picLocks noChangeAspect="1" noChangeArrowheads="1"/>
                  </p:cNvPicPr>
                  <p:nvPr/>
                </p:nvPicPr>
                <p:blipFill>
                  <a:blip r:embed="rId19" cstate="screen"/>
                  <a:srcRect/>
                  <a:stretch>
                    <a:fillRect/>
                  </a:stretch>
                </p:blipFill>
                <p:spPr bwMode="gray">
                  <a:xfrm>
                    <a:off x="7526062" y="1221697"/>
                    <a:ext cx="642434" cy="1146749"/>
                  </a:xfrm>
                  <a:prstGeom prst="rect">
                    <a:avLst/>
                  </a:prstGeom>
                  <a:noFill/>
                </p:spPr>
              </p:pic>
              <p:pic>
                <p:nvPicPr>
                  <p:cNvPr id="22" name="Picture 8" descr="AnalyticsChart"/>
                  <p:cNvPicPr>
                    <a:picLocks noChangeAspect="1" noChangeArrowheads="1"/>
                  </p:cNvPicPr>
                  <p:nvPr/>
                </p:nvPicPr>
                <p:blipFill>
                  <a:blip r:embed="rId20" cstate="screen"/>
                  <a:srcRect/>
                  <a:stretch>
                    <a:fillRect/>
                  </a:stretch>
                </p:blipFill>
                <p:spPr bwMode="gray">
                  <a:xfrm>
                    <a:off x="7593504" y="1397742"/>
                    <a:ext cx="501186" cy="728972"/>
                  </a:xfrm>
                  <a:prstGeom prst="rect">
                    <a:avLst/>
                  </a:prstGeom>
                  <a:noFill/>
                  <a:effectLst>
                    <a:innerShdw blurRad="50800">
                      <a:prstClr val="black"/>
                    </a:innerShdw>
                  </a:effectLst>
                </p:spPr>
              </p:pic>
            </p:grpSp>
          </p:grpSp>
        </p:grpSp>
        <p:pic>
          <p:nvPicPr>
            <p:cNvPr id="45" name="Picture 2" descr="\\.psf\Host\Users\eric\Graphic Tank\aalal.tif"/>
            <p:cNvPicPr>
              <a:picLocks noChangeAspect="1" noChangeArrowheads="1"/>
            </p:cNvPicPr>
            <p:nvPr/>
          </p:nvPicPr>
          <p:blipFill>
            <a:blip r:embed="rId21" cstate="screen"/>
            <a:srcRect/>
            <a:stretch>
              <a:fillRect/>
            </a:stretch>
          </p:blipFill>
          <p:spPr bwMode="gray">
            <a:xfrm rot="4287465">
              <a:off x="2712820" y="1669983"/>
              <a:ext cx="3320721" cy="3332211"/>
            </a:xfrm>
            <a:prstGeom prst="rect">
              <a:avLst/>
            </a:prstGeom>
            <a:noFill/>
          </p:spPr>
        </p:pic>
        <p:sp>
          <p:nvSpPr>
            <p:cNvPr id="47" name="Text Box 5"/>
            <p:cNvSpPr txBox="1">
              <a:spLocks noChangeArrowheads="1"/>
            </p:cNvSpPr>
            <p:nvPr/>
          </p:nvSpPr>
          <p:spPr bwMode="gray">
            <a:xfrm rot="18279660">
              <a:off x="2917021" y="2598940"/>
              <a:ext cx="1331912" cy="429854"/>
            </a:xfrm>
            <a:prstGeom prst="rect">
              <a:avLst/>
            </a:prstGeom>
            <a:noFill/>
            <a:ln w="9525">
              <a:noFill/>
              <a:round/>
              <a:headEnd/>
              <a:tailEnd/>
            </a:ln>
          </p:spPr>
          <p:txBody>
            <a:bodyPr lIns="90000" tIns="46800" rIns="90000" bIns="46800">
              <a:prstTxWarp prst="textArchUp">
                <a:avLst/>
              </a:prstTxWarp>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a:solidFill>
                    <a:schemeClr val="bg1"/>
                  </a:solidFill>
                  <a:effectLst>
                    <a:outerShdw blurRad="50800" dist="38100" dir="2700000" algn="tl" rotWithShape="0">
                      <a:prstClr val="black">
                        <a:alpha val="40000"/>
                      </a:prstClr>
                    </a:outerShdw>
                  </a:effectLst>
                </a:rPr>
                <a:t>Provision</a:t>
              </a:r>
            </a:p>
          </p:txBody>
        </p:sp>
        <p:sp>
          <p:nvSpPr>
            <p:cNvPr id="48" name="Text Box 6"/>
            <p:cNvSpPr txBox="1">
              <a:spLocks noChangeArrowheads="1"/>
            </p:cNvSpPr>
            <p:nvPr/>
          </p:nvSpPr>
          <p:spPr bwMode="gray">
            <a:xfrm rot="3967730">
              <a:off x="4718538" y="2713267"/>
              <a:ext cx="1422400" cy="616312"/>
            </a:xfrm>
            <a:prstGeom prst="rect">
              <a:avLst/>
            </a:prstGeom>
            <a:noFill/>
            <a:ln w="9525">
              <a:noFill/>
              <a:round/>
              <a:headEnd/>
              <a:tailEnd/>
            </a:ln>
          </p:spPr>
          <p:txBody>
            <a:bodyPr lIns="90000" tIns="46800" rIns="90000" bIns="46800">
              <a:prstTxWarp prst="textArchUp">
                <a:avLst/>
              </a:prstTxWarp>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a:solidFill>
                    <a:schemeClr val="bg1"/>
                  </a:solidFill>
                  <a:effectLst>
                    <a:outerShdw blurRad="50800" dist="38100" dir="2700000" algn="tl" rotWithShape="0">
                      <a:prstClr val="black">
                        <a:alpha val="40000"/>
                      </a:prstClr>
                    </a:outerShdw>
                  </a:effectLst>
                </a:rPr>
                <a:t>Production</a:t>
              </a:r>
            </a:p>
          </p:txBody>
        </p:sp>
        <p:sp>
          <p:nvSpPr>
            <p:cNvPr id="49" name="Text Box 7"/>
            <p:cNvSpPr txBox="1">
              <a:spLocks noChangeArrowheads="1"/>
            </p:cNvSpPr>
            <p:nvPr/>
          </p:nvSpPr>
          <p:spPr bwMode="gray">
            <a:xfrm rot="568356">
              <a:off x="3460761" y="3641905"/>
              <a:ext cx="1822770" cy="1056514"/>
            </a:xfrm>
            <a:prstGeom prst="rect">
              <a:avLst/>
            </a:prstGeom>
            <a:noFill/>
            <a:ln w="9525">
              <a:noFill/>
              <a:round/>
              <a:headEnd/>
              <a:tailEnd/>
            </a:ln>
          </p:spPr>
          <p:txBody>
            <a:bodyPr lIns="90000" tIns="46800" rIns="90000" bIns="46800">
              <a:prstTxWarp prst="textArchDown">
                <a:avLst/>
              </a:prstTxWarp>
              <a:spAutoFit/>
            </a:bodyPr>
            <a:lstStyle/>
            <a:p>
              <a:pPr>
                <a:spcBef>
                  <a:spcPts val="11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a:solidFill>
                    <a:schemeClr val="bg1"/>
                  </a:solidFill>
                  <a:effectLst>
                    <a:outerShdw blurRad="50800" dist="38100" dir="2700000" algn="tl" rotWithShape="0">
                      <a:prstClr val="black">
                        <a:alpha val="40000"/>
                      </a:prstClr>
                    </a:outerShdw>
                  </a:effectLst>
                </a:rPr>
                <a:t>Decommission</a:t>
              </a:r>
            </a:p>
          </p:txBody>
        </p:sp>
        <p:grpSp>
          <p:nvGrpSpPr>
            <p:cNvPr id="17" name="Group 59"/>
            <p:cNvGrpSpPr/>
            <p:nvPr/>
          </p:nvGrpSpPr>
          <p:grpSpPr bwMode="gray">
            <a:xfrm>
              <a:off x="292313" y="1873672"/>
              <a:ext cx="3147930" cy="2484550"/>
              <a:chOff x="292313" y="1366769"/>
              <a:chExt cx="3147930" cy="2630891"/>
            </a:xfrm>
          </p:grpSpPr>
          <p:sp>
            <p:nvSpPr>
              <p:cNvPr id="52" name="Rectangle 5"/>
              <p:cNvSpPr>
                <a:spLocks noChangeArrowheads="1"/>
              </p:cNvSpPr>
              <p:nvPr/>
            </p:nvSpPr>
            <p:spPr bwMode="gray">
              <a:xfrm>
                <a:off x="292313" y="1529338"/>
                <a:ext cx="2548324" cy="2468322"/>
              </a:xfrm>
              <a:prstGeom prst="rect">
                <a:avLst/>
              </a:prstGeom>
              <a:noFill/>
              <a:ln w="9525">
                <a:noFill/>
                <a:round/>
                <a:headEnd/>
                <a:tailEnd/>
              </a:ln>
            </p:spPr>
            <p:txBody>
              <a:bodyPr wrap="square" lIns="90000" tIns="46800" rIns="90000" bIns="46800">
                <a:spAutoFit/>
              </a:bodyPr>
              <a:lstStyle/>
              <a:p>
                <a:pPr algn="l">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smtClean="0">
                    <a:solidFill>
                      <a:srgbClr val="000000"/>
                    </a:solidFill>
                  </a:rPr>
                  <a:t>Manage</a:t>
                </a:r>
                <a:r>
                  <a:rPr lang="en-US" sz="1000" dirty="0" smtClean="0">
                    <a:solidFill>
                      <a:srgbClr val="000000"/>
                    </a:solidFill>
                  </a:rPr>
                  <a:t> </a:t>
                </a:r>
                <a:endParaRPr lang="en-US" sz="1000" dirty="0">
                  <a:solidFill>
                    <a:srgbClr val="000000"/>
                  </a:solidFill>
                </a:endParaRP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Assign membership/policies</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smtClean="0">
                    <a:solidFill>
                      <a:srgbClr val="000000"/>
                    </a:solidFill>
                  </a:rPr>
                  <a:t>Configure devices</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OTA client delivery</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smtClean="0">
                    <a:solidFill>
                      <a:srgbClr val="000000"/>
                    </a:solidFill>
                  </a:rPr>
                  <a:t>Application deployment</a:t>
                </a:r>
              </a:p>
              <a:p>
                <a:pPr algn="l">
                  <a:spcBef>
                    <a:spcPts val="6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smtClean="0">
                    <a:solidFill>
                      <a:srgbClr val="000000"/>
                    </a:solidFill>
                  </a:rPr>
                  <a:t>Secure</a:t>
                </a:r>
                <a:endParaRPr lang="en-US" sz="1400" b="1" dirty="0">
                  <a:solidFill>
                    <a:srgbClr val="000000"/>
                  </a:solidFill>
                </a:endParaRP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Establish policies</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Initialize power-on password</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smtClean="0">
                    <a:solidFill>
                      <a:srgbClr val="000000"/>
                    </a:solidFill>
                  </a:rPr>
                  <a:t>Install and encrypt data</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Install and configure AV, firewall, controls</a:t>
                </a:r>
              </a:p>
            </p:txBody>
          </p:sp>
          <p:cxnSp>
            <p:nvCxnSpPr>
              <p:cNvPr id="53" name="Straight Connector 52"/>
              <p:cNvCxnSpPr/>
              <p:nvPr/>
            </p:nvCxnSpPr>
            <p:spPr bwMode="gray">
              <a:xfrm>
                <a:off x="2794022" y="2202957"/>
                <a:ext cx="646221" cy="0"/>
              </a:xfrm>
              <a:prstGeom prst="line">
                <a:avLst/>
              </a:prstGeom>
              <a:gradFill rotWithShape="1">
                <a:gsLst>
                  <a:gs pos="0">
                    <a:srgbClr val="97B5C3"/>
                  </a:gs>
                  <a:gs pos="100000">
                    <a:srgbClr val="44697D"/>
                  </a:gs>
                </a:gsLst>
                <a:lin ang="2700000" scaled="1"/>
              </a:gradFill>
              <a:ln w="12700" cap="flat" cmpd="sng" algn="ctr">
                <a:solidFill>
                  <a:schemeClr val="accent2"/>
                </a:solidFill>
                <a:prstDash val="solid"/>
                <a:round/>
                <a:headEnd type="none" w="med" len="med"/>
                <a:tailEnd type="oval" w="med" len="med"/>
              </a:ln>
              <a:effectLst/>
            </p:spPr>
          </p:cxnSp>
          <p:sp>
            <p:nvSpPr>
              <p:cNvPr id="55" name="AutoShape 116"/>
              <p:cNvSpPr>
                <a:spLocks noChangeArrowheads="1"/>
              </p:cNvSpPr>
              <p:nvPr/>
            </p:nvSpPr>
            <p:spPr bwMode="gray">
              <a:xfrm>
                <a:off x="310207" y="1366769"/>
                <a:ext cx="2574617" cy="73152"/>
              </a:xfrm>
              <a:prstGeom prst="roundRect">
                <a:avLst>
                  <a:gd name="adj" fmla="val 0"/>
                </a:avLst>
              </a:prstGeom>
              <a:gradFill rotWithShape="1">
                <a:gsLst>
                  <a:gs pos="0">
                    <a:srgbClr val="9C8795"/>
                  </a:gs>
                  <a:gs pos="100000">
                    <a:srgbClr val="644459"/>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grpSp>
        <p:grpSp>
          <p:nvGrpSpPr>
            <p:cNvPr id="18" name="Group 60"/>
            <p:cNvGrpSpPr/>
            <p:nvPr/>
          </p:nvGrpSpPr>
          <p:grpSpPr bwMode="gray">
            <a:xfrm>
              <a:off x="5711254" y="1605097"/>
              <a:ext cx="3312826" cy="2990599"/>
              <a:chOff x="5711254" y="1532313"/>
              <a:chExt cx="3312826" cy="2990599"/>
            </a:xfrm>
          </p:grpSpPr>
          <p:sp>
            <p:nvSpPr>
              <p:cNvPr id="50" name="Rectangle 8"/>
              <p:cNvSpPr>
                <a:spLocks noChangeArrowheads="1"/>
              </p:cNvSpPr>
              <p:nvPr/>
            </p:nvSpPr>
            <p:spPr bwMode="gray">
              <a:xfrm>
                <a:off x="6204680" y="1581465"/>
                <a:ext cx="2819400" cy="2941447"/>
              </a:xfrm>
              <a:prstGeom prst="rect">
                <a:avLst/>
              </a:prstGeom>
              <a:noFill/>
              <a:ln w="9525">
                <a:noFill/>
                <a:round/>
                <a:headEnd/>
                <a:tailEnd/>
              </a:ln>
            </p:spPr>
            <p:txBody>
              <a:bodyPr lIns="90000" tIns="46800" rIns="90000" bIns="46800">
                <a:spAutoFit/>
              </a:bodyPr>
              <a:lstStyle/>
              <a:p>
                <a:pPr algn="l">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smtClean="0">
                    <a:solidFill>
                      <a:srgbClr val="000000"/>
                    </a:solidFill>
                  </a:rPr>
                  <a:t>Manage</a:t>
                </a:r>
                <a:endParaRPr lang="en-US" sz="1400" b="1" dirty="0">
                  <a:solidFill>
                    <a:srgbClr val="000000"/>
                  </a:solidFill>
                </a:endParaRP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smtClean="0">
                    <a:solidFill>
                      <a:srgbClr val="000000"/>
                    </a:solidFill>
                  </a:rPr>
                  <a:t>Track asset</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Update/repair software</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Maintain/modify configuration</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Distribute/update files</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Software license tracking</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Schedule/automate activities</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smtClean="0">
                    <a:solidFill>
                      <a:srgbClr val="000000"/>
                    </a:solidFill>
                  </a:rPr>
                  <a:t>Device remote control</a:t>
                </a:r>
              </a:p>
              <a:p>
                <a:pPr algn="l">
                  <a:spcBef>
                    <a:spcPts val="6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rPr>
                  <a:t>Secure</a:t>
                </a:r>
                <a:r>
                  <a:rPr lang="en-US" sz="1050" b="1" dirty="0">
                    <a:solidFill>
                      <a:srgbClr val="000000"/>
                    </a:solidFill>
                  </a:rPr>
                  <a:t> </a:t>
                </a:r>
                <a:endParaRPr lang="en-US" sz="1000" b="1" dirty="0">
                  <a:solidFill>
                    <a:srgbClr val="000000"/>
                  </a:solidFill>
                </a:endParaRP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Back-up data</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Apply patch/security updates</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smtClean="0">
                    <a:solidFill>
                      <a:srgbClr val="000000"/>
                    </a:solidFill>
                  </a:rPr>
                  <a:t>Enforce security policies</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Monitor/track security violations/threats </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Compliance activity logging</a:t>
                </a:r>
              </a:p>
            </p:txBody>
          </p:sp>
          <p:sp>
            <p:nvSpPr>
              <p:cNvPr id="54" name="AutoShape 24"/>
              <p:cNvSpPr>
                <a:spLocks noChangeArrowheads="1"/>
              </p:cNvSpPr>
              <p:nvPr/>
            </p:nvSpPr>
            <p:spPr bwMode="gray">
              <a:xfrm>
                <a:off x="6143236" y="1532313"/>
                <a:ext cx="2676914" cy="53281"/>
              </a:xfrm>
              <a:prstGeom prst="roundRect">
                <a:avLst>
                  <a:gd name="adj" fmla="val 0"/>
                </a:avLst>
              </a:prstGeom>
              <a:gradFill rotWithShape="1">
                <a:gsLst>
                  <a:gs pos="0">
                    <a:srgbClr val="528D96"/>
                  </a:gs>
                  <a:gs pos="100000">
                    <a:srgbClr val="156570"/>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cxnSp>
            <p:nvCxnSpPr>
              <p:cNvPr id="56" name="Straight Connector 55"/>
              <p:cNvCxnSpPr/>
              <p:nvPr/>
            </p:nvCxnSpPr>
            <p:spPr bwMode="gray">
              <a:xfrm rot="10800000">
                <a:off x="5711254" y="2360353"/>
                <a:ext cx="434715" cy="0"/>
              </a:xfrm>
              <a:prstGeom prst="line">
                <a:avLst/>
              </a:prstGeom>
              <a:gradFill rotWithShape="1">
                <a:gsLst>
                  <a:gs pos="0">
                    <a:srgbClr val="97B5C3"/>
                  </a:gs>
                  <a:gs pos="100000">
                    <a:srgbClr val="44697D"/>
                  </a:gs>
                </a:gsLst>
                <a:lin ang="2700000" scaled="1"/>
              </a:gradFill>
              <a:ln w="12700" cap="flat" cmpd="sng" algn="ctr">
                <a:solidFill>
                  <a:schemeClr val="accent2"/>
                </a:solidFill>
                <a:prstDash val="solid"/>
                <a:round/>
                <a:headEnd type="none" w="med" len="med"/>
                <a:tailEnd type="oval" w="med" len="med"/>
              </a:ln>
              <a:effectLst/>
            </p:spPr>
          </p:cxnSp>
        </p:grpSp>
        <p:grpSp>
          <p:nvGrpSpPr>
            <p:cNvPr id="19" name="Group 61"/>
            <p:cNvGrpSpPr/>
            <p:nvPr/>
          </p:nvGrpSpPr>
          <p:grpSpPr>
            <a:xfrm>
              <a:off x="292313" y="4531760"/>
              <a:ext cx="4825575" cy="1789879"/>
              <a:chOff x="292313" y="4458976"/>
              <a:chExt cx="4825575" cy="1789879"/>
            </a:xfrm>
          </p:grpSpPr>
          <p:sp>
            <p:nvSpPr>
              <p:cNvPr id="10" name="AutoShape 62"/>
              <p:cNvSpPr>
                <a:spLocks noChangeArrowheads="1"/>
              </p:cNvSpPr>
              <p:nvPr/>
            </p:nvSpPr>
            <p:spPr bwMode="gray">
              <a:xfrm>
                <a:off x="336417" y="4742438"/>
                <a:ext cx="4245108" cy="58229"/>
              </a:xfrm>
              <a:prstGeom prst="roundRect">
                <a:avLst>
                  <a:gd name="adj" fmla="val 0"/>
                </a:avLst>
              </a:prstGeom>
              <a:gradFill rotWithShape="1">
                <a:gsLst>
                  <a:gs pos="0">
                    <a:srgbClr val="ADC595"/>
                  </a:gs>
                  <a:gs pos="100000">
                    <a:srgbClr val="557630"/>
                  </a:gs>
                </a:gsLst>
                <a:lin ang="2700000" scaled="1"/>
              </a:gradFill>
              <a:ln w="12700" algn="ctr">
                <a:solidFill>
                  <a:srgbClr val="C6C6C6"/>
                </a:solidFill>
                <a:round/>
                <a:headEnd/>
                <a:tailEnd/>
              </a:ln>
              <a:effectLst>
                <a:outerShdw blurRad="25400" dist="12700" dir="2700000" algn="tl" rotWithShape="0">
                  <a:prstClr val="black">
                    <a:alpha val="40000"/>
                  </a:prstClr>
                </a:outerShdw>
              </a:effectLst>
            </p:spPr>
            <p:txBody>
              <a:bodyPr tIns="91440" bIns="91440" anchor="ctr"/>
              <a:lstStyle/>
              <a:p>
                <a:pPr>
                  <a:lnSpc>
                    <a:spcPct val="100000"/>
                  </a:lnSpc>
                  <a:spcBef>
                    <a:spcPct val="0"/>
                  </a:spcBef>
                  <a:buFont typeface="Wingdings" pitchFamily="2" charset="2"/>
                  <a:buNone/>
                  <a:defRPr/>
                </a:pPr>
                <a:endParaRPr lang="en-US" sz="1400" b="1" dirty="0">
                  <a:solidFill>
                    <a:schemeClr val="bg1"/>
                  </a:solidFill>
                  <a:latin typeface="Arial" charset="0"/>
                </a:endParaRPr>
              </a:p>
            </p:txBody>
          </p:sp>
          <p:sp>
            <p:nvSpPr>
              <p:cNvPr id="46" name="Rectangle 4"/>
              <p:cNvSpPr>
                <a:spLocks noChangeArrowheads="1"/>
              </p:cNvSpPr>
              <p:nvPr/>
            </p:nvSpPr>
            <p:spPr bwMode="auto">
              <a:xfrm>
                <a:off x="2344526" y="4794994"/>
                <a:ext cx="2773362" cy="1276586"/>
              </a:xfrm>
              <a:prstGeom prst="rect">
                <a:avLst/>
              </a:prstGeom>
              <a:noFill/>
              <a:ln w="9525">
                <a:noFill/>
                <a:round/>
                <a:headEnd/>
                <a:tailEnd/>
              </a:ln>
            </p:spPr>
            <p:txBody>
              <a:bodyPr lIns="86040" tIns="42840" rIns="86040" bIns="42840">
                <a:spAutoFit/>
              </a:bodyPr>
              <a:lstStyle/>
              <a:p>
                <a:pPr algn="l">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a:solidFill>
                      <a:srgbClr val="000000"/>
                    </a:solidFill>
                  </a:rPr>
                  <a:t>Manage</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 </a:t>
                </a:r>
                <a:r>
                  <a:rPr lang="en-US" sz="1100" b="1" dirty="0" smtClean="0">
                    <a:solidFill>
                      <a:srgbClr val="000000"/>
                    </a:solidFill>
                  </a:rPr>
                  <a:t>Reprovision/reimage device</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 Replacement device-same user</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 Repurposed device </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 Redeploy software assets</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 Restore data (after device kill)</a:t>
                </a:r>
              </a:p>
            </p:txBody>
          </p:sp>
          <p:sp>
            <p:nvSpPr>
              <p:cNvPr id="51" name="Rectangle 12"/>
              <p:cNvSpPr>
                <a:spLocks noChangeArrowheads="1"/>
              </p:cNvSpPr>
              <p:nvPr/>
            </p:nvSpPr>
            <p:spPr bwMode="auto">
              <a:xfrm>
                <a:off x="292313" y="4794994"/>
                <a:ext cx="2258451" cy="1453861"/>
              </a:xfrm>
              <a:prstGeom prst="rect">
                <a:avLst/>
              </a:prstGeom>
              <a:noFill/>
              <a:ln w="9525">
                <a:noFill/>
                <a:round/>
                <a:headEnd/>
                <a:tailEnd/>
              </a:ln>
            </p:spPr>
            <p:txBody>
              <a:bodyPr wrap="square" lIns="90000" tIns="46800" rIns="90000" bIns="46800">
                <a:spAutoFit/>
              </a:bodyPr>
              <a:lstStyle/>
              <a:p>
                <a:pPr algn="l">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1" dirty="0" smtClean="0">
                    <a:solidFill>
                      <a:srgbClr val="000000"/>
                    </a:solidFill>
                  </a:rPr>
                  <a:t>Secure</a:t>
                </a:r>
                <a:endParaRPr lang="en-US" sz="1400" b="1" dirty="0">
                  <a:solidFill>
                    <a:srgbClr val="000000"/>
                  </a:solidFill>
                </a:endParaRP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b="1" dirty="0" smtClean="0">
                    <a:solidFill>
                      <a:srgbClr val="000000"/>
                    </a:solidFill>
                  </a:rPr>
                  <a:t>Disable lost/stolen device</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Remote kill/lock</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Access violation lock</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“Data fading”</a:t>
                </a:r>
              </a:p>
              <a:p>
                <a:pPr marL="112713" indent="-112713" algn="l">
                  <a:lnSpc>
                    <a:spcPct val="100000"/>
                  </a:lnSpc>
                  <a:spcBef>
                    <a:spcPts val="200"/>
                  </a:spcBef>
                  <a:buClr>
                    <a:schemeClr val="accent1"/>
                  </a:buClr>
                  <a:buFont typeface="Wingdings" pitchFamily="2" charset="2"/>
                  <a:buChar char=""/>
                  <a:tabLst>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100" dirty="0" smtClean="0">
                    <a:solidFill>
                      <a:srgbClr val="000000"/>
                    </a:solidFill>
                  </a:rPr>
                  <a:t>Disable device, network, application access</a:t>
                </a:r>
              </a:p>
            </p:txBody>
          </p:sp>
          <p:cxnSp>
            <p:nvCxnSpPr>
              <p:cNvPr id="57" name="Straight Connector 56"/>
              <p:cNvCxnSpPr/>
              <p:nvPr/>
            </p:nvCxnSpPr>
            <p:spPr bwMode="auto">
              <a:xfrm rot="5400000" flipH="1" flipV="1">
                <a:off x="3316275" y="4605430"/>
                <a:ext cx="292907" cy="0"/>
              </a:xfrm>
              <a:prstGeom prst="line">
                <a:avLst/>
              </a:prstGeom>
              <a:gradFill rotWithShape="1">
                <a:gsLst>
                  <a:gs pos="0">
                    <a:srgbClr val="97B5C3"/>
                  </a:gs>
                  <a:gs pos="100000">
                    <a:srgbClr val="44697D"/>
                  </a:gs>
                </a:gsLst>
                <a:lin ang="2700000" scaled="1"/>
              </a:gradFill>
              <a:ln w="12700" cap="flat" cmpd="sng" algn="ctr">
                <a:solidFill>
                  <a:schemeClr val="accent2"/>
                </a:solidFill>
                <a:prstDash val="solid"/>
                <a:round/>
                <a:headEnd type="none" w="med" len="med"/>
                <a:tailEnd type="oval" w="med" len="med"/>
              </a:ln>
              <a:effectLst/>
            </p:spPr>
          </p:cxnSp>
        </p:grpSp>
      </p:grpSp>
      <p:sp>
        <p:nvSpPr>
          <p:cNvPr id="61" name="Rounded Rectangle 60"/>
          <p:cNvSpPr/>
          <p:nvPr/>
        </p:nvSpPr>
        <p:spPr>
          <a:xfrm>
            <a:off x="6951257" y="833277"/>
            <a:ext cx="1961399" cy="267740"/>
          </a:xfrm>
          <a:prstGeom prst="roundRect">
            <a:avLst>
              <a:gd name="adj" fmla="val 7989"/>
            </a:avLst>
          </a:prstGeom>
          <a:solidFill>
            <a:srgbClr val="247230"/>
          </a:solidFill>
          <a:ln w="38100" algn="ctr">
            <a:noFill/>
            <a:round/>
            <a:headEnd/>
            <a:tailEnd/>
          </a:ln>
          <a:effectLst/>
        </p:spPr>
        <p:txBody>
          <a:bodyPr lIns="0" tIns="0" rIns="0" bIns="0" anchor="ctr">
            <a:noAutofit/>
          </a:bodyPr>
          <a:lstStyle/>
          <a:p>
            <a:pPr algn="ctr"/>
            <a:r>
              <a:rPr lang="en-US" sz="900" b="1" dirty="0" smtClean="0">
                <a:solidFill>
                  <a:schemeClr val="bg1"/>
                </a:solidFill>
              </a:rPr>
              <a:t>SAP Mobility Platform</a:t>
            </a:r>
          </a:p>
        </p:txBody>
      </p:sp>
      <p:sp>
        <p:nvSpPr>
          <p:cNvPr id="62" name="Rounded Rectangle 61"/>
          <p:cNvSpPr/>
          <p:nvPr/>
        </p:nvSpPr>
        <p:spPr>
          <a:xfrm>
            <a:off x="7182674" y="530844"/>
            <a:ext cx="1498566" cy="267740"/>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algn="ctr"/>
            <a:r>
              <a:rPr lang="en-US" sz="900" dirty="0" smtClean="0">
                <a:solidFill>
                  <a:schemeClr val="bg2">
                    <a:lumMod val="90000"/>
                  </a:schemeClr>
                </a:solidFill>
              </a:rPr>
              <a:t>Mobile Applications</a:t>
            </a:r>
          </a:p>
        </p:txBody>
      </p:sp>
      <p:sp>
        <p:nvSpPr>
          <p:cNvPr id="67" name="Rounded Rectangle 66"/>
          <p:cNvSpPr/>
          <p:nvPr/>
        </p:nvSpPr>
        <p:spPr>
          <a:xfrm>
            <a:off x="7491198" y="230911"/>
            <a:ext cx="881517" cy="267740"/>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lvl="0" algn="ctr"/>
            <a:r>
              <a:rPr lang="en-US" sz="900" dirty="0" smtClean="0">
                <a:solidFill>
                  <a:schemeClr val="bg2">
                    <a:lumMod val="90000"/>
                  </a:schemeClr>
                </a:solidFill>
              </a:rPr>
              <a:t>Mobile Services</a:t>
            </a:r>
          </a:p>
        </p:txBody>
      </p:sp>
      <p:grpSp>
        <p:nvGrpSpPr>
          <p:cNvPr id="66" name="Group 65"/>
          <p:cNvGrpSpPr/>
          <p:nvPr/>
        </p:nvGrpSpPr>
        <p:grpSpPr>
          <a:xfrm>
            <a:off x="5490342" y="4801645"/>
            <a:ext cx="3232597" cy="1569660"/>
            <a:chOff x="5602309" y="4988257"/>
            <a:chExt cx="3232597" cy="1569660"/>
          </a:xfrm>
        </p:grpSpPr>
        <p:sp>
          <p:nvSpPr>
            <p:cNvPr id="60" name="Text Box 27"/>
            <p:cNvSpPr txBox="1">
              <a:spLocks noChangeArrowheads="1"/>
            </p:cNvSpPr>
            <p:nvPr/>
          </p:nvSpPr>
          <p:spPr bwMode="auto">
            <a:xfrm>
              <a:off x="5602309" y="4988257"/>
              <a:ext cx="3232597" cy="1569660"/>
            </a:xfrm>
            <a:prstGeom prst="rect">
              <a:avLst/>
            </a:prstGeom>
            <a:noFill/>
            <a:ln w="9525">
              <a:noFill/>
              <a:miter lim="800000"/>
              <a:headEnd/>
              <a:tailEnd/>
            </a:ln>
          </p:spPr>
          <p:txBody>
            <a:bodyPr wrap="square" lIns="0" tIns="0" rIns="0" bIns="0">
              <a:prstTxWarp prst="textNoShape">
                <a:avLst/>
              </a:prstTxWarp>
              <a:spAutoFit/>
            </a:bodyPr>
            <a:lstStyle/>
            <a:p>
              <a:pPr marL="177800" indent="-177800">
                <a:spcBef>
                  <a:spcPts val="600"/>
                </a:spcBef>
                <a:buClr>
                  <a:schemeClr val="accent1"/>
                </a:buClr>
                <a:buSzPct val="80000"/>
              </a:pPr>
              <a:r>
                <a:rPr lang="en-US" b="1" dirty="0" smtClean="0">
                  <a:solidFill>
                    <a:schemeClr val="accent3">
                      <a:lumMod val="50000"/>
                    </a:schemeClr>
                  </a:solidFill>
                  <a:latin typeface="+mn-lt"/>
                </a:rPr>
                <a:t> Direction</a:t>
              </a:r>
              <a:endParaRPr lang="en-US" sz="2000" b="1" dirty="0" smtClean="0">
                <a:solidFill>
                  <a:schemeClr val="accent3">
                    <a:lumMod val="50000"/>
                  </a:schemeClr>
                </a:solidFill>
                <a:latin typeface="+mn-lt"/>
              </a:endParaRPr>
            </a:p>
            <a:p>
              <a:pPr marL="177800" indent="-177800">
                <a:spcBef>
                  <a:spcPts val="600"/>
                </a:spcBef>
                <a:buClr>
                  <a:schemeClr val="accent1"/>
                </a:buClr>
                <a:buSzPct val="80000"/>
                <a:buFont typeface="Arial" pitchFamily="34" charset="0"/>
                <a:buChar char="■"/>
              </a:pPr>
              <a:r>
                <a:rPr lang="en-US" sz="1600" b="1" dirty="0" smtClean="0"/>
                <a:t>Enhanced administrative UI</a:t>
              </a:r>
            </a:p>
            <a:p>
              <a:pPr marL="177800" indent="-177800">
                <a:spcBef>
                  <a:spcPts val="600"/>
                </a:spcBef>
                <a:buClr>
                  <a:schemeClr val="accent1"/>
                </a:buClr>
                <a:buSzPct val="80000"/>
                <a:buFont typeface="Arial" pitchFamily="34" charset="0"/>
                <a:buChar char="■"/>
              </a:pPr>
              <a:r>
                <a:rPr lang="en-US" sz="1600" b="1" dirty="0" smtClean="0">
                  <a:latin typeface="+mn-lt"/>
                </a:rPr>
                <a:t>Location tracking </a:t>
              </a:r>
            </a:p>
            <a:p>
              <a:pPr marL="177800" indent="-177800">
                <a:spcBef>
                  <a:spcPts val="600"/>
                </a:spcBef>
                <a:buClr>
                  <a:schemeClr val="accent1"/>
                </a:buClr>
                <a:buSzPct val="80000"/>
                <a:buFont typeface="Arial" pitchFamily="34" charset="0"/>
                <a:buChar char="■"/>
              </a:pPr>
              <a:r>
                <a:rPr lang="en-US" sz="1600" b="1" dirty="0" smtClean="0">
                  <a:latin typeface="+mn-lt"/>
                </a:rPr>
                <a:t>Telecom </a:t>
              </a:r>
              <a:r>
                <a:rPr lang="en-US" sz="1600" b="1" dirty="0" smtClean="0">
                  <a:latin typeface="+mn-lt"/>
                </a:rPr>
                <a:t>Expense </a:t>
              </a:r>
              <a:r>
                <a:rPr lang="en-US" sz="1600" b="1" dirty="0" smtClean="0">
                  <a:latin typeface="+mn-lt"/>
                </a:rPr>
                <a:t>Monitoring</a:t>
              </a:r>
            </a:p>
            <a:p>
              <a:pPr marL="177800" indent="-177800">
                <a:spcBef>
                  <a:spcPts val="600"/>
                </a:spcBef>
                <a:buClr>
                  <a:schemeClr val="accent1"/>
                </a:buClr>
                <a:buSzPct val="80000"/>
                <a:buFont typeface="Arial" pitchFamily="34" charset="0"/>
                <a:buChar char="■"/>
              </a:pPr>
              <a:r>
                <a:rPr lang="en-US" sz="1600" b="1" dirty="0" smtClean="0">
                  <a:latin typeface="+mn-lt"/>
                </a:rPr>
                <a:t>Analytics Integration</a:t>
              </a:r>
            </a:p>
          </p:txBody>
        </p:sp>
        <p:cxnSp>
          <p:nvCxnSpPr>
            <p:cNvPr id="64" name="Straight Connector 63"/>
            <p:cNvCxnSpPr/>
            <p:nvPr/>
          </p:nvCxnSpPr>
          <p:spPr>
            <a:xfrm flipV="1">
              <a:off x="5615187" y="5241701"/>
              <a:ext cx="3078052" cy="2"/>
            </a:xfrm>
            <a:prstGeom prst="line">
              <a:avLst/>
            </a:prstGeom>
            <a:ln w="63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Technology roadmap principles</a:t>
            </a:r>
            <a:endParaRPr lang="de-DE" dirty="0"/>
          </a:p>
        </p:txBody>
      </p:sp>
      <p:sp>
        <p:nvSpPr>
          <p:cNvPr id="14" name="Left Arrow 13"/>
          <p:cNvSpPr/>
          <p:nvPr/>
        </p:nvSpPr>
        <p:spPr>
          <a:xfrm rot="10800000">
            <a:off x="2911664" y="4101738"/>
            <a:ext cx="878450" cy="646890"/>
          </a:xfrm>
          <a:prstGeom prst="leftArrow">
            <a:avLst>
              <a:gd name="adj1" fmla="val 60000"/>
              <a:gd name="adj2" fmla="val 50000"/>
            </a:avLst>
          </a:prstGeom>
          <a:gradFill flip="none" rotWithShape="1">
            <a:gsLst>
              <a:gs pos="0">
                <a:schemeClr val="accent1">
                  <a:lumMod val="20000"/>
                  <a:lumOff val="80000"/>
                  <a:alpha val="0"/>
                </a:schemeClr>
              </a:gs>
              <a:gs pos="100000">
                <a:schemeClr val="bg2"/>
              </a:gs>
            </a:gsLst>
            <a:lin ang="10800000" scaled="1"/>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5" name="Freeform 14"/>
          <p:cNvSpPr/>
          <p:nvPr/>
        </p:nvSpPr>
        <p:spPr>
          <a:xfrm>
            <a:off x="818342" y="4133059"/>
            <a:ext cx="1617180" cy="1725042"/>
          </a:xfrm>
          <a:custGeom>
            <a:avLst/>
            <a:gdLst>
              <a:gd name="connsiteX0" fmla="*/ 0 w 2156802"/>
              <a:gd name="connsiteY0" fmla="*/ 172544 h 1725441"/>
              <a:gd name="connsiteX1" fmla="*/ 50537 w 2156802"/>
              <a:gd name="connsiteY1" fmla="*/ 50537 h 1725441"/>
              <a:gd name="connsiteX2" fmla="*/ 172544 w 2156802"/>
              <a:gd name="connsiteY2" fmla="*/ 0 h 1725441"/>
              <a:gd name="connsiteX3" fmla="*/ 1984258 w 2156802"/>
              <a:gd name="connsiteY3" fmla="*/ 0 h 1725441"/>
              <a:gd name="connsiteX4" fmla="*/ 2106265 w 2156802"/>
              <a:gd name="connsiteY4" fmla="*/ 50537 h 1725441"/>
              <a:gd name="connsiteX5" fmla="*/ 2156802 w 2156802"/>
              <a:gd name="connsiteY5" fmla="*/ 172544 h 1725441"/>
              <a:gd name="connsiteX6" fmla="*/ 2156802 w 2156802"/>
              <a:gd name="connsiteY6" fmla="*/ 1552897 h 1725441"/>
              <a:gd name="connsiteX7" fmla="*/ 2106265 w 2156802"/>
              <a:gd name="connsiteY7" fmla="*/ 1674904 h 1725441"/>
              <a:gd name="connsiteX8" fmla="*/ 1984258 w 2156802"/>
              <a:gd name="connsiteY8" fmla="*/ 1725441 h 1725441"/>
              <a:gd name="connsiteX9" fmla="*/ 172544 w 2156802"/>
              <a:gd name="connsiteY9" fmla="*/ 1725441 h 1725441"/>
              <a:gd name="connsiteX10" fmla="*/ 50537 w 2156802"/>
              <a:gd name="connsiteY10" fmla="*/ 1674904 h 1725441"/>
              <a:gd name="connsiteX11" fmla="*/ 0 w 2156802"/>
              <a:gd name="connsiteY11" fmla="*/ 1552897 h 1725441"/>
              <a:gd name="connsiteX12" fmla="*/ 0 w 2156802"/>
              <a:gd name="connsiteY12" fmla="*/ 172544 h 17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6802" h="1725441">
                <a:moveTo>
                  <a:pt x="0" y="172544"/>
                </a:moveTo>
                <a:cubicBezTo>
                  <a:pt x="0" y="126782"/>
                  <a:pt x="18179" y="82895"/>
                  <a:pt x="50537" y="50537"/>
                </a:cubicBezTo>
                <a:cubicBezTo>
                  <a:pt x="82895" y="18179"/>
                  <a:pt x="126783" y="0"/>
                  <a:pt x="172544" y="0"/>
                </a:cubicBezTo>
                <a:lnTo>
                  <a:pt x="1984258" y="0"/>
                </a:lnTo>
                <a:cubicBezTo>
                  <a:pt x="2030020" y="0"/>
                  <a:pt x="2073907" y="18179"/>
                  <a:pt x="2106265" y="50537"/>
                </a:cubicBezTo>
                <a:cubicBezTo>
                  <a:pt x="2138623" y="82895"/>
                  <a:pt x="2156802" y="126783"/>
                  <a:pt x="2156802" y="172544"/>
                </a:cubicBezTo>
                <a:lnTo>
                  <a:pt x="2156802" y="1552897"/>
                </a:lnTo>
                <a:cubicBezTo>
                  <a:pt x="2156802" y="1598659"/>
                  <a:pt x="2138623" y="1642546"/>
                  <a:pt x="2106265" y="1674904"/>
                </a:cubicBezTo>
                <a:cubicBezTo>
                  <a:pt x="2073907" y="1707262"/>
                  <a:pt x="2030019" y="1725441"/>
                  <a:pt x="1984258" y="1725441"/>
                </a:cubicBezTo>
                <a:lnTo>
                  <a:pt x="172544" y="1725441"/>
                </a:lnTo>
                <a:cubicBezTo>
                  <a:pt x="126782" y="1725441"/>
                  <a:pt x="82895" y="1707262"/>
                  <a:pt x="50537" y="1674904"/>
                </a:cubicBezTo>
                <a:cubicBezTo>
                  <a:pt x="18179" y="1642546"/>
                  <a:pt x="0" y="1598658"/>
                  <a:pt x="0" y="1552897"/>
                </a:cubicBezTo>
                <a:lnTo>
                  <a:pt x="0" y="172544"/>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029" tIns="68029" rIns="68029" bIns="68029" numCol="1" spcCol="1066" anchor="ctr" anchorCtr="0">
            <a:noAutofit/>
          </a:bodyPr>
          <a:lstStyle/>
          <a:p>
            <a:pPr algn="ctr" defTabSz="597195">
              <a:lnSpc>
                <a:spcPct val="90000"/>
              </a:lnSpc>
              <a:spcBef>
                <a:spcPct val="0"/>
              </a:spcBef>
              <a:spcAft>
                <a:spcPct val="35000"/>
              </a:spcAft>
            </a:pPr>
            <a:r>
              <a:rPr lang="en-GB" sz="1300" b="1" dirty="0" smtClean="0">
                <a:solidFill>
                  <a:schemeClr val="tx1"/>
                </a:solidFill>
                <a:cs typeface="Arial"/>
              </a:rPr>
              <a:t>Open standards</a:t>
            </a:r>
            <a:endParaRPr lang="de-DE" sz="1300" b="1" dirty="0">
              <a:solidFill>
                <a:schemeClr val="tx1"/>
              </a:solidFill>
            </a:endParaRPr>
          </a:p>
        </p:txBody>
      </p:sp>
      <p:sp>
        <p:nvSpPr>
          <p:cNvPr id="17" name="Freeform 16"/>
          <p:cNvSpPr/>
          <p:nvPr/>
        </p:nvSpPr>
        <p:spPr>
          <a:xfrm>
            <a:off x="3398908" y="1656845"/>
            <a:ext cx="2326896" cy="1725042"/>
          </a:xfrm>
          <a:custGeom>
            <a:avLst/>
            <a:gdLst>
              <a:gd name="connsiteX0" fmla="*/ 0 w 3103336"/>
              <a:gd name="connsiteY0" fmla="*/ 172544 h 1725441"/>
              <a:gd name="connsiteX1" fmla="*/ 50537 w 3103336"/>
              <a:gd name="connsiteY1" fmla="*/ 50537 h 1725441"/>
              <a:gd name="connsiteX2" fmla="*/ 172544 w 3103336"/>
              <a:gd name="connsiteY2" fmla="*/ 0 h 1725441"/>
              <a:gd name="connsiteX3" fmla="*/ 2930792 w 3103336"/>
              <a:gd name="connsiteY3" fmla="*/ 0 h 1725441"/>
              <a:gd name="connsiteX4" fmla="*/ 3052799 w 3103336"/>
              <a:gd name="connsiteY4" fmla="*/ 50537 h 1725441"/>
              <a:gd name="connsiteX5" fmla="*/ 3103336 w 3103336"/>
              <a:gd name="connsiteY5" fmla="*/ 172544 h 1725441"/>
              <a:gd name="connsiteX6" fmla="*/ 3103336 w 3103336"/>
              <a:gd name="connsiteY6" fmla="*/ 1552897 h 1725441"/>
              <a:gd name="connsiteX7" fmla="*/ 3052799 w 3103336"/>
              <a:gd name="connsiteY7" fmla="*/ 1674904 h 1725441"/>
              <a:gd name="connsiteX8" fmla="*/ 2930792 w 3103336"/>
              <a:gd name="connsiteY8" fmla="*/ 1725441 h 1725441"/>
              <a:gd name="connsiteX9" fmla="*/ 172544 w 3103336"/>
              <a:gd name="connsiteY9" fmla="*/ 1725441 h 1725441"/>
              <a:gd name="connsiteX10" fmla="*/ 50537 w 3103336"/>
              <a:gd name="connsiteY10" fmla="*/ 1674904 h 1725441"/>
              <a:gd name="connsiteX11" fmla="*/ 0 w 3103336"/>
              <a:gd name="connsiteY11" fmla="*/ 1552897 h 1725441"/>
              <a:gd name="connsiteX12" fmla="*/ 0 w 3103336"/>
              <a:gd name="connsiteY12" fmla="*/ 172544 h 17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3336" h="1725441">
                <a:moveTo>
                  <a:pt x="0" y="172544"/>
                </a:moveTo>
                <a:cubicBezTo>
                  <a:pt x="0" y="126782"/>
                  <a:pt x="18179" y="82895"/>
                  <a:pt x="50537" y="50537"/>
                </a:cubicBezTo>
                <a:cubicBezTo>
                  <a:pt x="82895" y="18179"/>
                  <a:pt x="126783" y="0"/>
                  <a:pt x="172544" y="0"/>
                </a:cubicBezTo>
                <a:lnTo>
                  <a:pt x="2930792" y="0"/>
                </a:lnTo>
                <a:cubicBezTo>
                  <a:pt x="2976554" y="0"/>
                  <a:pt x="3020441" y="18179"/>
                  <a:pt x="3052799" y="50537"/>
                </a:cubicBezTo>
                <a:cubicBezTo>
                  <a:pt x="3085157" y="82895"/>
                  <a:pt x="3103336" y="126783"/>
                  <a:pt x="3103336" y="172544"/>
                </a:cubicBezTo>
                <a:lnTo>
                  <a:pt x="3103336" y="1552897"/>
                </a:lnTo>
                <a:cubicBezTo>
                  <a:pt x="3103336" y="1598659"/>
                  <a:pt x="3085157" y="1642546"/>
                  <a:pt x="3052799" y="1674904"/>
                </a:cubicBezTo>
                <a:cubicBezTo>
                  <a:pt x="3020441" y="1707262"/>
                  <a:pt x="2976553" y="1725441"/>
                  <a:pt x="2930792" y="1725441"/>
                </a:cubicBezTo>
                <a:lnTo>
                  <a:pt x="172544" y="1725441"/>
                </a:lnTo>
                <a:cubicBezTo>
                  <a:pt x="126782" y="1725441"/>
                  <a:pt x="82895" y="1707262"/>
                  <a:pt x="50537" y="1674904"/>
                </a:cubicBezTo>
                <a:cubicBezTo>
                  <a:pt x="18179" y="1642546"/>
                  <a:pt x="0" y="1598658"/>
                  <a:pt x="0" y="1552897"/>
                </a:cubicBezTo>
                <a:lnTo>
                  <a:pt x="0" y="172544"/>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029" tIns="68029" rIns="68029" bIns="68029" numCol="1" spcCol="1066" anchor="ctr" anchorCtr="0">
            <a:noAutofit/>
          </a:bodyPr>
          <a:lstStyle/>
          <a:p>
            <a:pPr algn="ctr" defTabSz="597195">
              <a:lnSpc>
                <a:spcPct val="90000"/>
              </a:lnSpc>
              <a:spcBef>
                <a:spcPct val="0"/>
              </a:spcBef>
              <a:spcAft>
                <a:spcPct val="35000"/>
              </a:spcAft>
            </a:pPr>
            <a:r>
              <a:rPr lang="en-GB" sz="1300" b="1" dirty="0" smtClean="0">
                <a:solidFill>
                  <a:schemeClr val="tx1"/>
                </a:solidFill>
                <a:cs typeface="Arial"/>
              </a:rPr>
              <a:t>Gorgeous user experience</a:t>
            </a:r>
            <a:endParaRPr lang="de-DE" sz="1300" b="1" dirty="0">
              <a:solidFill>
                <a:schemeClr val="tx1"/>
              </a:solidFill>
            </a:endParaRPr>
          </a:p>
        </p:txBody>
      </p:sp>
      <p:sp>
        <p:nvSpPr>
          <p:cNvPr id="19" name="Freeform 18"/>
          <p:cNvSpPr/>
          <p:nvPr/>
        </p:nvSpPr>
        <p:spPr>
          <a:xfrm>
            <a:off x="6396466" y="4794684"/>
            <a:ext cx="2041059" cy="564588"/>
          </a:xfrm>
          <a:custGeom>
            <a:avLst/>
            <a:gdLst>
              <a:gd name="connsiteX0" fmla="*/ 0 w 2722121"/>
              <a:gd name="connsiteY0" fmla="*/ 56472 h 564719"/>
              <a:gd name="connsiteX1" fmla="*/ 16540 w 2722121"/>
              <a:gd name="connsiteY1" fmla="*/ 16540 h 564719"/>
              <a:gd name="connsiteX2" fmla="*/ 56472 w 2722121"/>
              <a:gd name="connsiteY2" fmla="*/ 0 h 564719"/>
              <a:gd name="connsiteX3" fmla="*/ 2665649 w 2722121"/>
              <a:gd name="connsiteY3" fmla="*/ 0 h 564719"/>
              <a:gd name="connsiteX4" fmla="*/ 2705581 w 2722121"/>
              <a:gd name="connsiteY4" fmla="*/ 16540 h 564719"/>
              <a:gd name="connsiteX5" fmla="*/ 2722121 w 2722121"/>
              <a:gd name="connsiteY5" fmla="*/ 56472 h 564719"/>
              <a:gd name="connsiteX6" fmla="*/ 2722121 w 2722121"/>
              <a:gd name="connsiteY6" fmla="*/ 508247 h 564719"/>
              <a:gd name="connsiteX7" fmla="*/ 2705581 w 2722121"/>
              <a:gd name="connsiteY7" fmla="*/ 548179 h 564719"/>
              <a:gd name="connsiteX8" fmla="*/ 2665649 w 2722121"/>
              <a:gd name="connsiteY8" fmla="*/ 564719 h 564719"/>
              <a:gd name="connsiteX9" fmla="*/ 56472 w 2722121"/>
              <a:gd name="connsiteY9" fmla="*/ 564719 h 564719"/>
              <a:gd name="connsiteX10" fmla="*/ 16540 w 2722121"/>
              <a:gd name="connsiteY10" fmla="*/ 548179 h 564719"/>
              <a:gd name="connsiteX11" fmla="*/ 0 w 2722121"/>
              <a:gd name="connsiteY11" fmla="*/ 508247 h 564719"/>
              <a:gd name="connsiteX12" fmla="*/ 0 w 2722121"/>
              <a:gd name="connsiteY12" fmla="*/ 56472 h 5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2121" h="564719">
                <a:moveTo>
                  <a:pt x="0" y="56472"/>
                </a:moveTo>
                <a:cubicBezTo>
                  <a:pt x="0" y="41495"/>
                  <a:pt x="5950" y="27131"/>
                  <a:pt x="16540" y="16540"/>
                </a:cubicBezTo>
                <a:cubicBezTo>
                  <a:pt x="27131" y="5949"/>
                  <a:pt x="41494" y="0"/>
                  <a:pt x="56472" y="0"/>
                </a:cubicBezTo>
                <a:lnTo>
                  <a:pt x="2665649" y="0"/>
                </a:lnTo>
                <a:cubicBezTo>
                  <a:pt x="2680626" y="0"/>
                  <a:pt x="2694990" y="5950"/>
                  <a:pt x="2705581" y="16540"/>
                </a:cubicBezTo>
                <a:cubicBezTo>
                  <a:pt x="2716172" y="27131"/>
                  <a:pt x="2722121" y="41494"/>
                  <a:pt x="2722121" y="56472"/>
                </a:cubicBezTo>
                <a:lnTo>
                  <a:pt x="2722121" y="508247"/>
                </a:lnTo>
                <a:cubicBezTo>
                  <a:pt x="2722121" y="523224"/>
                  <a:pt x="2716171" y="537588"/>
                  <a:pt x="2705581" y="548179"/>
                </a:cubicBezTo>
                <a:cubicBezTo>
                  <a:pt x="2694990" y="558770"/>
                  <a:pt x="2680627" y="564719"/>
                  <a:pt x="2665649" y="564719"/>
                </a:cubicBezTo>
                <a:lnTo>
                  <a:pt x="56472" y="564719"/>
                </a:lnTo>
                <a:cubicBezTo>
                  <a:pt x="41495" y="564719"/>
                  <a:pt x="27131" y="558769"/>
                  <a:pt x="16540" y="548179"/>
                </a:cubicBezTo>
                <a:cubicBezTo>
                  <a:pt x="5949" y="537588"/>
                  <a:pt x="0" y="523225"/>
                  <a:pt x="0" y="508247"/>
                </a:cubicBezTo>
                <a:lnTo>
                  <a:pt x="0" y="56472"/>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9483" tIns="39483" rIns="39483" bIns="39483" numCol="1" spcCol="1066" anchor="ctr" anchorCtr="0">
            <a:noAutofit/>
          </a:bodyPr>
          <a:lstStyle/>
          <a:p>
            <a:pPr algn="ctr" defTabSz="597195">
              <a:lnSpc>
                <a:spcPct val="90000"/>
              </a:lnSpc>
              <a:spcBef>
                <a:spcPct val="0"/>
              </a:spcBef>
              <a:spcAft>
                <a:spcPct val="35000"/>
              </a:spcAft>
            </a:pPr>
            <a:r>
              <a:rPr lang="de-DE" sz="1300" b="1" dirty="0" smtClean="0">
                <a:solidFill>
                  <a:schemeClr val="tx1"/>
                </a:solidFill>
              </a:rPr>
              <a:t>Fast development</a:t>
            </a:r>
          </a:p>
          <a:p>
            <a:pPr algn="ctr" defTabSz="597195">
              <a:lnSpc>
                <a:spcPct val="90000"/>
              </a:lnSpc>
              <a:spcBef>
                <a:spcPct val="0"/>
              </a:spcBef>
              <a:spcAft>
                <a:spcPct val="35000"/>
              </a:spcAft>
            </a:pPr>
            <a:endParaRPr lang="de-DE" sz="1300" b="1" dirty="0">
              <a:solidFill>
                <a:schemeClr val="tx1"/>
              </a:solidFill>
            </a:endParaRPr>
          </a:p>
        </p:txBody>
      </p:sp>
      <p:grpSp>
        <p:nvGrpSpPr>
          <p:cNvPr id="3" name="Group 33"/>
          <p:cNvGrpSpPr/>
          <p:nvPr/>
        </p:nvGrpSpPr>
        <p:grpSpPr>
          <a:xfrm>
            <a:off x="2826328" y="1643570"/>
            <a:ext cx="3260592" cy="680427"/>
            <a:chOff x="2498766" y="2511184"/>
            <a:chExt cx="528171" cy="90240"/>
          </a:xfrm>
          <a:solidFill>
            <a:schemeClr val="accent1"/>
          </a:solidFill>
        </p:grpSpPr>
        <p:sp>
          <p:nvSpPr>
            <p:cNvPr id="25" name="5-Point Star 24"/>
            <p:cNvSpPr/>
            <p:nvPr/>
          </p:nvSpPr>
          <p:spPr bwMode="gray">
            <a:xfrm>
              <a:off x="2498766" y="2511184"/>
              <a:ext cx="99946" cy="90236"/>
            </a:xfrm>
            <a:prstGeom prst="star5">
              <a:avLst/>
            </a:prstGeom>
            <a:grp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ea typeface="Arial Unicode MS" pitchFamily="34" charset="-128"/>
                <a:cs typeface="Arial Unicode MS" pitchFamily="34" charset="-128"/>
              </a:endParaRPr>
            </a:p>
          </p:txBody>
        </p:sp>
        <p:sp>
          <p:nvSpPr>
            <p:cNvPr id="26" name="5-Point Star 25"/>
            <p:cNvSpPr/>
            <p:nvPr/>
          </p:nvSpPr>
          <p:spPr bwMode="gray">
            <a:xfrm>
              <a:off x="2606461" y="2511188"/>
              <a:ext cx="99946" cy="90236"/>
            </a:xfrm>
            <a:prstGeom prst="star5">
              <a:avLst/>
            </a:prstGeom>
            <a:grp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ea typeface="Arial Unicode MS" pitchFamily="34" charset="-128"/>
                <a:cs typeface="Arial Unicode MS" pitchFamily="34" charset="-128"/>
              </a:endParaRPr>
            </a:p>
          </p:txBody>
        </p:sp>
        <p:sp>
          <p:nvSpPr>
            <p:cNvPr id="27" name="5-Point Star 26"/>
            <p:cNvSpPr/>
            <p:nvPr/>
          </p:nvSpPr>
          <p:spPr bwMode="gray">
            <a:xfrm>
              <a:off x="2714701" y="2511188"/>
              <a:ext cx="99946" cy="90236"/>
            </a:xfrm>
            <a:prstGeom prst="star5">
              <a:avLst/>
            </a:prstGeom>
            <a:grp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ea typeface="Arial Unicode MS" pitchFamily="34" charset="-128"/>
                <a:cs typeface="Arial Unicode MS" pitchFamily="34" charset="-128"/>
              </a:endParaRPr>
            </a:p>
          </p:txBody>
        </p:sp>
        <p:sp>
          <p:nvSpPr>
            <p:cNvPr id="28" name="5-Point Star 27"/>
            <p:cNvSpPr/>
            <p:nvPr/>
          </p:nvSpPr>
          <p:spPr bwMode="gray">
            <a:xfrm>
              <a:off x="2820846" y="2511184"/>
              <a:ext cx="99946" cy="90236"/>
            </a:xfrm>
            <a:prstGeom prst="star5">
              <a:avLst/>
            </a:prstGeom>
            <a:grp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ea typeface="Arial Unicode MS" pitchFamily="34" charset="-128"/>
                <a:cs typeface="Arial Unicode MS" pitchFamily="34" charset="-128"/>
              </a:endParaRPr>
            </a:p>
          </p:txBody>
        </p:sp>
        <p:sp>
          <p:nvSpPr>
            <p:cNvPr id="29" name="5-Point Star 28"/>
            <p:cNvSpPr/>
            <p:nvPr/>
          </p:nvSpPr>
          <p:spPr bwMode="gray">
            <a:xfrm>
              <a:off x="2926991" y="2511186"/>
              <a:ext cx="99946" cy="90236"/>
            </a:xfrm>
            <a:prstGeom prst="star5">
              <a:avLst/>
            </a:prstGeom>
            <a:grp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smtClean="0">
                <a:ea typeface="Arial Unicode MS" pitchFamily="34" charset="-128"/>
                <a:cs typeface="Arial Unicode MS" pitchFamily="34" charset="-128"/>
              </a:endParaRPr>
            </a:p>
          </p:txBody>
        </p:sp>
      </p:grpSp>
      <p:pic>
        <p:nvPicPr>
          <p:cNvPr id="30" name="Picture 3" descr="\\psf\Host\Users\eric\Graphic Tank\2 peps.png"/>
          <p:cNvPicPr>
            <a:picLocks noChangeAspect="1" noChangeArrowheads="1"/>
          </p:cNvPicPr>
          <p:nvPr/>
        </p:nvPicPr>
        <p:blipFill>
          <a:blip r:embed="rId3" cstate="print"/>
          <a:stretch>
            <a:fillRect/>
          </a:stretch>
        </p:blipFill>
        <p:spPr bwMode="auto">
          <a:xfrm>
            <a:off x="6898166" y="3123738"/>
            <a:ext cx="1331434" cy="1474769"/>
          </a:xfrm>
          <a:prstGeom prst="rect">
            <a:avLst/>
          </a:prstGeom>
          <a:noFill/>
          <a:ln>
            <a:noFill/>
          </a:ln>
        </p:spPr>
      </p:pic>
      <p:sp>
        <p:nvSpPr>
          <p:cNvPr id="23" name="Left Arrow 22"/>
          <p:cNvSpPr/>
          <p:nvPr/>
        </p:nvSpPr>
        <p:spPr>
          <a:xfrm rot="10800000" flipH="1">
            <a:off x="5648512" y="4101738"/>
            <a:ext cx="878450" cy="646890"/>
          </a:xfrm>
          <a:prstGeom prst="leftArrow">
            <a:avLst>
              <a:gd name="adj1" fmla="val 60000"/>
              <a:gd name="adj2" fmla="val 50000"/>
            </a:avLst>
          </a:prstGeom>
          <a:gradFill flip="none" rotWithShape="1">
            <a:gsLst>
              <a:gs pos="0">
                <a:schemeClr val="accent1">
                  <a:lumMod val="20000"/>
                  <a:lumOff val="80000"/>
                  <a:alpha val="0"/>
                </a:schemeClr>
              </a:gs>
              <a:gs pos="100000">
                <a:schemeClr val="bg2"/>
              </a:gs>
            </a:gsLst>
            <a:lin ang="10800000" scaled="1"/>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4" name="Left Arrow 23"/>
          <p:cNvSpPr/>
          <p:nvPr/>
        </p:nvSpPr>
        <p:spPr>
          <a:xfrm rot="16200000" flipV="1">
            <a:off x="3995872" y="2898386"/>
            <a:ext cx="1171301" cy="485154"/>
          </a:xfrm>
          <a:prstGeom prst="leftArrow">
            <a:avLst>
              <a:gd name="adj1" fmla="val 60000"/>
              <a:gd name="adj2" fmla="val 50000"/>
            </a:avLst>
          </a:prstGeom>
          <a:gradFill flip="none" rotWithShape="1">
            <a:gsLst>
              <a:gs pos="0">
                <a:schemeClr val="accent1">
                  <a:lumMod val="20000"/>
                  <a:lumOff val="80000"/>
                  <a:alpha val="0"/>
                </a:schemeClr>
              </a:gs>
              <a:gs pos="100000">
                <a:schemeClr val="bg2"/>
              </a:gs>
            </a:gsLst>
            <a:lin ang="10800000" scaled="1"/>
            <a:tileRect/>
          </a:gra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pic>
        <p:nvPicPr>
          <p:cNvPr id="31" name="Picture 5" descr="\\psf\Host\Users\eric\Graphic Tank\target 2.png"/>
          <p:cNvPicPr>
            <a:picLocks noChangeAspect="1" noChangeArrowheads="1"/>
          </p:cNvPicPr>
          <p:nvPr/>
        </p:nvPicPr>
        <p:blipFill>
          <a:blip r:embed="rId4" cstate="print"/>
          <a:srcRect/>
          <a:stretch>
            <a:fillRect/>
          </a:stretch>
        </p:blipFill>
        <p:spPr bwMode="auto">
          <a:xfrm>
            <a:off x="3776352" y="3733447"/>
            <a:ext cx="2113808" cy="1680023"/>
          </a:xfrm>
          <a:prstGeom prst="rect">
            <a:avLst/>
          </a:prstGeom>
          <a:noFill/>
        </p:spPr>
      </p:pic>
      <p:sp>
        <p:nvSpPr>
          <p:cNvPr id="32" name="Freeform 31"/>
          <p:cNvSpPr/>
          <p:nvPr/>
        </p:nvSpPr>
        <p:spPr>
          <a:xfrm>
            <a:off x="2902653" y="5274445"/>
            <a:ext cx="3344359" cy="1402853"/>
          </a:xfrm>
          <a:custGeom>
            <a:avLst/>
            <a:gdLst>
              <a:gd name="connsiteX0" fmla="*/ 0 w 2156802"/>
              <a:gd name="connsiteY0" fmla="*/ 172544 h 1725441"/>
              <a:gd name="connsiteX1" fmla="*/ 50537 w 2156802"/>
              <a:gd name="connsiteY1" fmla="*/ 50537 h 1725441"/>
              <a:gd name="connsiteX2" fmla="*/ 172544 w 2156802"/>
              <a:gd name="connsiteY2" fmla="*/ 0 h 1725441"/>
              <a:gd name="connsiteX3" fmla="*/ 1984258 w 2156802"/>
              <a:gd name="connsiteY3" fmla="*/ 0 h 1725441"/>
              <a:gd name="connsiteX4" fmla="*/ 2106265 w 2156802"/>
              <a:gd name="connsiteY4" fmla="*/ 50537 h 1725441"/>
              <a:gd name="connsiteX5" fmla="*/ 2156802 w 2156802"/>
              <a:gd name="connsiteY5" fmla="*/ 172544 h 1725441"/>
              <a:gd name="connsiteX6" fmla="*/ 2156802 w 2156802"/>
              <a:gd name="connsiteY6" fmla="*/ 1552897 h 1725441"/>
              <a:gd name="connsiteX7" fmla="*/ 2106265 w 2156802"/>
              <a:gd name="connsiteY7" fmla="*/ 1674904 h 1725441"/>
              <a:gd name="connsiteX8" fmla="*/ 1984258 w 2156802"/>
              <a:gd name="connsiteY8" fmla="*/ 1725441 h 1725441"/>
              <a:gd name="connsiteX9" fmla="*/ 172544 w 2156802"/>
              <a:gd name="connsiteY9" fmla="*/ 1725441 h 1725441"/>
              <a:gd name="connsiteX10" fmla="*/ 50537 w 2156802"/>
              <a:gd name="connsiteY10" fmla="*/ 1674904 h 1725441"/>
              <a:gd name="connsiteX11" fmla="*/ 0 w 2156802"/>
              <a:gd name="connsiteY11" fmla="*/ 1552897 h 1725441"/>
              <a:gd name="connsiteX12" fmla="*/ 0 w 2156802"/>
              <a:gd name="connsiteY12" fmla="*/ 172544 h 17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6802" h="1725441">
                <a:moveTo>
                  <a:pt x="0" y="172544"/>
                </a:moveTo>
                <a:cubicBezTo>
                  <a:pt x="0" y="126782"/>
                  <a:pt x="18179" y="82895"/>
                  <a:pt x="50537" y="50537"/>
                </a:cubicBezTo>
                <a:cubicBezTo>
                  <a:pt x="82895" y="18179"/>
                  <a:pt x="126783" y="0"/>
                  <a:pt x="172544" y="0"/>
                </a:cubicBezTo>
                <a:lnTo>
                  <a:pt x="1984258" y="0"/>
                </a:lnTo>
                <a:cubicBezTo>
                  <a:pt x="2030020" y="0"/>
                  <a:pt x="2073907" y="18179"/>
                  <a:pt x="2106265" y="50537"/>
                </a:cubicBezTo>
                <a:cubicBezTo>
                  <a:pt x="2138623" y="82895"/>
                  <a:pt x="2156802" y="126783"/>
                  <a:pt x="2156802" y="172544"/>
                </a:cubicBezTo>
                <a:lnTo>
                  <a:pt x="2156802" y="1552897"/>
                </a:lnTo>
                <a:cubicBezTo>
                  <a:pt x="2156802" y="1598659"/>
                  <a:pt x="2138623" y="1642546"/>
                  <a:pt x="2106265" y="1674904"/>
                </a:cubicBezTo>
                <a:cubicBezTo>
                  <a:pt x="2073907" y="1707262"/>
                  <a:pt x="2030019" y="1725441"/>
                  <a:pt x="1984258" y="1725441"/>
                </a:cubicBezTo>
                <a:lnTo>
                  <a:pt x="172544" y="1725441"/>
                </a:lnTo>
                <a:cubicBezTo>
                  <a:pt x="126782" y="1725441"/>
                  <a:pt x="82895" y="1707262"/>
                  <a:pt x="50537" y="1674904"/>
                </a:cubicBezTo>
                <a:cubicBezTo>
                  <a:pt x="18179" y="1642546"/>
                  <a:pt x="0" y="1598658"/>
                  <a:pt x="0" y="1552897"/>
                </a:cubicBezTo>
                <a:lnTo>
                  <a:pt x="0" y="172544"/>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8029" tIns="68029" rIns="68029" bIns="68029" numCol="1" spcCol="1066" anchor="ctr" anchorCtr="0">
            <a:noAutofit/>
          </a:bodyPr>
          <a:lstStyle/>
          <a:p>
            <a:pPr algn="ctr" defTabSz="597195">
              <a:lnSpc>
                <a:spcPct val="90000"/>
              </a:lnSpc>
              <a:spcBef>
                <a:spcPct val="0"/>
              </a:spcBef>
              <a:spcAft>
                <a:spcPct val="35000"/>
              </a:spcAft>
            </a:pPr>
            <a:r>
              <a:rPr lang="en-GB" sz="1300" b="1" dirty="0" smtClean="0">
                <a:solidFill>
                  <a:schemeClr val="tx1"/>
                </a:solidFill>
                <a:cs typeface="Arial"/>
              </a:rPr>
              <a:t>Consistent mobile infrastructure and development platform</a:t>
            </a:r>
          </a:p>
          <a:p>
            <a:pPr algn="ctr" defTabSz="597195">
              <a:lnSpc>
                <a:spcPct val="90000"/>
              </a:lnSpc>
              <a:spcBef>
                <a:spcPct val="0"/>
              </a:spcBef>
              <a:spcAft>
                <a:spcPct val="35000"/>
              </a:spcAft>
            </a:pPr>
            <a:endParaRPr lang="de-DE" sz="1300" b="1" dirty="0">
              <a:solidFill>
                <a:schemeClr val="tx1"/>
              </a:solidFill>
            </a:endParaRPr>
          </a:p>
        </p:txBody>
      </p:sp>
      <p:grpSp>
        <p:nvGrpSpPr>
          <p:cNvPr id="4" name="Group 46"/>
          <p:cNvGrpSpPr/>
          <p:nvPr/>
        </p:nvGrpSpPr>
        <p:grpSpPr>
          <a:xfrm>
            <a:off x="8179071" y="2904944"/>
            <a:ext cx="235779" cy="234060"/>
            <a:chOff x="8188225" y="3384522"/>
            <a:chExt cx="314454" cy="234114"/>
          </a:xfrm>
        </p:grpSpPr>
        <p:grpSp>
          <p:nvGrpSpPr>
            <p:cNvPr id="5" name="Group 67"/>
            <p:cNvGrpSpPr/>
            <p:nvPr/>
          </p:nvGrpSpPr>
          <p:grpSpPr>
            <a:xfrm>
              <a:off x="8188225" y="3384522"/>
              <a:ext cx="147827" cy="174466"/>
              <a:chOff x="8184087" y="3380384"/>
              <a:chExt cx="161365" cy="174466"/>
            </a:xfrm>
          </p:grpSpPr>
          <p:sp>
            <p:nvSpPr>
              <p:cNvPr id="53" name="Rectangle 52"/>
              <p:cNvSpPr/>
              <p:nvPr/>
            </p:nvSpPr>
            <p:spPr bwMode="gray">
              <a:xfrm>
                <a:off x="8184087" y="3380384"/>
                <a:ext cx="161365" cy="49650"/>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54" name="Rectangle 53"/>
              <p:cNvSpPr/>
              <p:nvPr/>
            </p:nvSpPr>
            <p:spPr bwMode="gray">
              <a:xfrm>
                <a:off x="8184087" y="3442792"/>
                <a:ext cx="161365" cy="49650"/>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55" name="Rectangle 54"/>
              <p:cNvSpPr/>
              <p:nvPr/>
            </p:nvSpPr>
            <p:spPr bwMode="gray">
              <a:xfrm>
                <a:off x="8184087" y="3505200"/>
                <a:ext cx="161365" cy="49650"/>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grpSp>
        <p:sp>
          <p:nvSpPr>
            <p:cNvPr id="49" name="Rectangle 48"/>
            <p:cNvSpPr/>
            <p:nvPr/>
          </p:nvSpPr>
          <p:spPr bwMode="gray">
            <a:xfrm>
              <a:off x="8354852" y="3384522"/>
              <a:ext cx="147827" cy="49650"/>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50" name="Rectangle 49"/>
            <p:cNvSpPr/>
            <p:nvPr/>
          </p:nvSpPr>
          <p:spPr bwMode="gray">
            <a:xfrm>
              <a:off x="8354852" y="3446930"/>
              <a:ext cx="147827" cy="49650"/>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51" name="Rectangle 50"/>
            <p:cNvSpPr/>
            <p:nvPr/>
          </p:nvSpPr>
          <p:spPr bwMode="gray">
            <a:xfrm>
              <a:off x="8354852" y="3509338"/>
              <a:ext cx="147827" cy="49650"/>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52" name="Rectangle 51"/>
            <p:cNvSpPr/>
            <p:nvPr/>
          </p:nvSpPr>
          <p:spPr bwMode="gray">
            <a:xfrm>
              <a:off x="8354852" y="3568986"/>
              <a:ext cx="147827" cy="49650"/>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grpSp>
      <p:grpSp>
        <p:nvGrpSpPr>
          <p:cNvPr id="6" name="Group 100"/>
          <p:cNvGrpSpPr/>
          <p:nvPr/>
        </p:nvGrpSpPr>
        <p:grpSpPr>
          <a:xfrm>
            <a:off x="225631" y="2600094"/>
            <a:ext cx="2436721" cy="2160319"/>
            <a:chOff x="938116" y="2975212"/>
            <a:chExt cx="2308723" cy="1786303"/>
          </a:xfrm>
        </p:grpSpPr>
        <p:grpSp>
          <p:nvGrpSpPr>
            <p:cNvPr id="7" name="Group 84"/>
            <p:cNvGrpSpPr/>
            <p:nvPr/>
          </p:nvGrpSpPr>
          <p:grpSpPr>
            <a:xfrm>
              <a:off x="938116" y="3811539"/>
              <a:ext cx="569961" cy="535409"/>
              <a:chOff x="2521730" y="1881506"/>
              <a:chExt cx="910239" cy="910239"/>
            </a:xfrm>
          </p:grpSpPr>
          <p:sp>
            <p:nvSpPr>
              <p:cNvPr id="62" name="Rounded Rectangle 61"/>
              <p:cNvSpPr/>
              <p:nvPr/>
            </p:nvSpPr>
            <p:spPr bwMode="gray">
              <a:xfrm>
                <a:off x="2521730" y="1881506"/>
                <a:ext cx="910239" cy="910239"/>
              </a:xfrm>
              <a:prstGeom prst="roundRect">
                <a:avLst>
                  <a:gd name="adj" fmla="val 12319"/>
                </a:avLst>
              </a:prstGeom>
              <a:solidFill>
                <a:schemeClr val="accent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63" name="Oval 62"/>
              <p:cNvSpPr/>
              <p:nvPr/>
            </p:nvSpPr>
            <p:spPr bwMode="gray">
              <a:xfrm>
                <a:off x="2600883" y="2457828"/>
                <a:ext cx="237455" cy="237455"/>
              </a:xfrm>
              <a:prstGeom prst="ellipse">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66" name="Rectangle 65"/>
              <p:cNvSpPr/>
              <p:nvPr/>
            </p:nvSpPr>
            <p:spPr bwMode="gray">
              <a:xfrm>
                <a:off x="2661149" y="2025156"/>
                <a:ext cx="274320" cy="95002"/>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sz="1700" kern="0" dirty="0" smtClean="0">
                  <a:ea typeface="Arial Unicode MS" pitchFamily="34" charset="-128"/>
                  <a:cs typeface="Arial Unicode MS" pitchFamily="34" charset="-128"/>
                </a:endParaRPr>
              </a:p>
            </p:txBody>
          </p:sp>
          <p:sp>
            <p:nvSpPr>
              <p:cNvPr id="67" name="Rectangle 66"/>
              <p:cNvSpPr/>
              <p:nvPr/>
            </p:nvSpPr>
            <p:spPr bwMode="gray">
              <a:xfrm>
                <a:off x="3004049" y="2025156"/>
                <a:ext cx="274320" cy="95002"/>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sz="1700" kern="0" dirty="0" smtClean="0">
                  <a:ea typeface="Arial Unicode MS" pitchFamily="34" charset="-128"/>
                  <a:cs typeface="Arial Unicode MS" pitchFamily="34" charset="-128"/>
                </a:endParaRPr>
              </a:p>
            </p:txBody>
          </p:sp>
          <p:sp>
            <p:nvSpPr>
              <p:cNvPr id="80" name="Rectangle 79"/>
              <p:cNvSpPr/>
              <p:nvPr/>
            </p:nvSpPr>
            <p:spPr bwMode="gray">
              <a:xfrm>
                <a:off x="2661149" y="2164856"/>
                <a:ext cx="274320" cy="95002"/>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sz="1700" kern="0" dirty="0" smtClean="0">
                  <a:ea typeface="Arial Unicode MS" pitchFamily="34" charset="-128"/>
                  <a:cs typeface="Arial Unicode MS" pitchFamily="34" charset="-128"/>
                </a:endParaRPr>
              </a:p>
            </p:txBody>
          </p:sp>
          <p:sp>
            <p:nvSpPr>
              <p:cNvPr id="81" name="Rectangle 80"/>
              <p:cNvSpPr/>
              <p:nvPr/>
            </p:nvSpPr>
            <p:spPr bwMode="gray">
              <a:xfrm>
                <a:off x="3004049" y="2164856"/>
                <a:ext cx="274320" cy="95002"/>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sz="1700" kern="0" dirty="0" smtClean="0">
                  <a:ea typeface="Arial Unicode MS" pitchFamily="34" charset="-128"/>
                  <a:cs typeface="Arial Unicode MS" pitchFamily="34" charset="-128"/>
                </a:endParaRPr>
              </a:p>
            </p:txBody>
          </p:sp>
          <p:sp>
            <p:nvSpPr>
              <p:cNvPr id="82" name="Rectangle 81"/>
              <p:cNvSpPr/>
              <p:nvPr/>
            </p:nvSpPr>
            <p:spPr bwMode="gray">
              <a:xfrm>
                <a:off x="2661149" y="2298206"/>
                <a:ext cx="274320" cy="95002"/>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sz="1700" kern="0" dirty="0" smtClean="0">
                  <a:ea typeface="Arial Unicode MS" pitchFamily="34" charset="-128"/>
                  <a:cs typeface="Arial Unicode MS" pitchFamily="34" charset="-128"/>
                </a:endParaRPr>
              </a:p>
            </p:txBody>
          </p:sp>
          <p:sp>
            <p:nvSpPr>
              <p:cNvPr id="83" name="Rectangle 82"/>
              <p:cNvSpPr/>
              <p:nvPr/>
            </p:nvSpPr>
            <p:spPr bwMode="gray">
              <a:xfrm>
                <a:off x="3004049" y="2298206"/>
                <a:ext cx="274320" cy="95002"/>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sz="1700" kern="0" dirty="0" smtClean="0">
                  <a:ea typeface="Arial Unicode MS" pitchFamily="34" charset="-128"/>
                  <a:cs typeface="Arial Unicode MS" pitchFamily="34" charset="-128"/>
                </a:endParaRPr>
              </a:p>
            </p:txBody>
          </p:sp>
          <p:sp>
            <p:nvSpPr>
              <p:cNvPr id="84" name="Rectangle 83"/>
              <p:cNvSpPr/>
              <p:nvPr/>
            </p:nvSpPr>
            <p:spPr bwMode="gray">
              <a:xfrm>
                <a:off x="3004049" y="2431556"/>
                <a:ext cx="274320" cy="95002"/>
              </a:xfrm>
              <a:prstGeom prst="rect">
                <a:avLst/>
              </a:prstGeom>
              <a:solidFill>
                <a:schemeClr val="bg1"/>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sz="1700" kern="0" dirty="0" smtClean="0">
                  <a:ea typeface="Arial Unicode MS" pitchFamily="34" charset="-128"/>
                  <a:cs typeface="Arial Unicode MS" pitchFamily="34" charset="-128"/>
                </a:endParaRPr>
              </a:p>
            </p:txBody>
          </p:sp>
        </p:grpSp>
        <p:grpSp>
          <p:nvGrpSpPr>
            <p:cNvPr id="8" name="Group 99"/>
            <p:cNvGrpSpPr/>
            <p:nvPr/>
          </p:nvGrpSpPr>
          <p:grpSpPr>
            <a:xfrm>
              <a:off x="2676878" y="3811539"/>
              <a:ext cx="569961" cy="535409"/>
              <a:chOff x="2362980" y="1849756"/>
              <a:chExt cx="910239" cy="910239"/>
            </a:xfrm>
          </p:grpSpPr>
          <p:sp>
            <p:nvSpPr>
              <p:cNvPr id="87" name="Rounded Rectangle 86"/>
              <p:cNvSpPr/>
              <p:nvPr/>
            </p:nvSpPr>
            <p:spPr bwMode="gray">
              <a:xfrm>
                <a:off x="2362980" y="1849756"/>
                <a:ext cx="910239" cy="910239"/>
              </a:xfrm>
              <a:prstGeom prst="roundRect">
                <a:avLst>
                  <a:gd name="adj" fmla="val 12319"/>
                </a:avLst>
              </a:prstGeom>
              <a:solidFill>
                <a:schemeClr val="tx2"/>
              </a:solidFill>
              <a:ln w="6350" algn="ctr">
                <a:noFill/>
                <a:miter lim="800000"/>
                <a:headEnd/>
                <a:tailEnd/>
              </a:ln>
            </p:spPr>
            <p:txBody>
              <a:bodyPr lIns="90000" tIns="72000" rIns="90000" bIns="72000" rtlCol="0" anchor="ctr"/>
              <a:lstStyle/>
              <a:p>
                <a:pPr algn="ctr" defTabSz="767822"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97" name="Freeform 96"/>
              <p:cNvSpPr/>
              <p:nvPr/>
            </p:nvSpPr>
            <p:spPr>
              <a:xfrm>
                <a:off x="2470179" y="2026371"/>
                <a:ext cx="663983" cy="78655"/>
              </a:xfrm>
              <a:custGeom>
                <a:avLst/>
                <a:gdLst>
                  <a:gd name="connsiteX0" fmla="*/ 0 w 926042"/>
                  <a:gd name="connsiteY0" fmla="*/ 123825 h 123825"/>
                  <a:gd name="connsiteX1" fmla="*/ 285750 w 926042"/>
                  <a:gd name="connsiteY1" fmla="*/ 28575 h 123825"/>
                  <a:gd name="connsiteX2" fmla="*/ 558800 w 926042"/>
                  <a:gd name="connsiteY2" fmla="*/ 117475 h 123825"/>
                  <a:gd name="connsiteX3" fmla="*/ 876300 w 926042"/>
                  <a:gd name="connsiteY3" fmla="*/ 15875 h 123825"/>
                  <a:gd name="connsiteX4" fmla="*/ 857250 w 926042"/>
                  <a:gd name="connsiteY4" fmla="*/ 22225 h 123825"/>
                  <a:gd name="connsiteX0" fmla="*/ 0 w 929021"/>
                  <a:gd name="connsiteY0" fmla="*/ 117941 h 117941"/>
                  <a:gd name="connsiteX1" fmla="*/ 285750 w 929021"/>
                  <a:gd name="connsiteY1" fmla="*/ 22691 h 117941"/>
                  <a:gd name="connsiteX2" fmla="*/ 558800 w 929021"/>
                  <a:gd name="connsiteY2" fmla="*/ 111591 h 117941"/>
                  <a:gd name="connsiteX3" fmla="*/ 876300 w 929021"/>
                  <a:gd name="connsiteY3" fmla="*/ 9991 h 117941"/>
                  <a:gd name="connsiteX4" fmla="*/ 875127 w 929021"/>
                  <a:gd name="connsiteY4" fmla="*/ 51646 h 117941"/>
                  <a:gd name="connsiteX0" fmla="*/ 0 w 876299"/>
                  <a:gd name="connsiteY0" fmla="*/ 107950 h 107950"/>
                  <a:gd name="connsiteX1" fmla="*/ 285750 w 876299"/>
                  <a:gd name="connsiteY1" fmla="*/ 12700 h 107950"/>
                  <a:gd name="connsiteX2" fmla="*/ 558800 w 876299"/>
                  <a:gd name="connsiteY2" fmla="*/ 101600 h 107950"/>
                  <a:gd name="connsiteX3" fmla="*/ 876300 w 876299"/>
                  <a:gd name="connsiteY3" fmla="*/ 0 h 107950"/>
                  <a:gd name="connsiteX0" fmla="*/ 0 w 885239"/>
                  <a:gd name="connsiteY0" fmla="*/ 96308 h 96308"/>
                  <a:gd name="connsiteX1" fmla="*/ 285750 w 885239"/>
                  <a:gd name="connsiteY1" fmla="*/ 1058 h 96308"/>
                  <a:gd name="connsiteX2" fmla="*/ 558800 w 885239"/>
                  <a:gd name="connsiteY2" fmla="*/ 89958 h 96308"/>
                  <a:gd name="connsiteX3" fmla="*/ 885239 w 885239"/>
                  <a:gd name="connsiteY3" fmla="*/ 9541 h 96308"/>
                  <a:gd name="connsiteX0" fmla="*/ 0 w 885239"/>
                  <a:gd name="connsiteY0" fmla="*/ 86767 h 86767"/>
                  <a:gd name="connsiteX1" fmla="*/ 276811 w 885239"/>
                  <a:gd name="connsiteY1" fmla="*/ 9170 h 86767"/>
                  <a:gd name="connsiteX2" fmla="*/ 558800 w 885239"/>
                  <a:gd name="connsiteY2" fmla="*/ 80417 h 86767"/>
                  <a:gd name="connsiteX3" fmla="*/ 885239 w 885239"/>
                  <a:gd name="connsiteY3" fmla="*/ 0 h 86767"/>
                  <a:gd name="connsiteX0" fmla="*/ 0 w 840546"/>
                  <a:gd name="connsiteY0" fmla="*/ 78655 h 78655"/>
                  <a:gd name="connsiteX1" fmla="*/ 276811 w 840546"/>
                  <a:gd name="connsiteY1" fmla="*/ 1058 h 78655"/>
                  <a:gd name="connsiteX2" fmla="*/ 558800 w 840546"/>
                  <a:gd name="connsiteY2" fmla="*/ 72305 h 78655"/>
                  <a:gd name="connsiteX3" fmla="*/ 840546 w 840546"/>
                  <a:gd name="connsiteY3" fmla="*/ 2480 h 78655"/>
                </a:gdLst>
                <a:ahLst/>
                <a:cxnLst>
                  <a:cxn ang="0">
                    <a:pos x="connsiteX0" y="connsiteY0"/>
                  </a:cxn>
                  <a:cxn ang="0">
                    <a:pos x="connsiteX1" y="connsiteY1"/>
                  </a:cxn>
                  <a:cxn ang="0">
                    <a:pos x="connsiteX2" y="connsiteY2"/>
                  </a:cxn>
                  <a:cxn ang="0">
                    <a:pos x="connsiteX3" y="connsiteY3"/>
                  </a:cxn>
                </a:cxnLst>
                <a:rect l="l" t="t" r="r" b="b"/>
                <a:pathLst>
                  <a:path w="840546" h="78655">
                    <a:moveTo>
                      <a:pt x="0" y="78655"/>
                    </a:moveTo>
                    <a:cubicBezTo>
                      <a:pt x="96308" y="31559"/>
                      <a:pt x="183678" y="2116"/>
                      <a:pt x="276811" y="1058"/>
                    </a:cubicBezTo>
                    <a:cubicBezTo>
                      <a:pt x="369944" y="0"/>
                      <a:pt x="464844" y="72068"/>
                      <a:pt x="558800" y="72305"/>
                    </a:cubicBezTo>
                    <a:cubicBezTo>
                      <a:pt x="652756" y="72542"/>
                      <a:pt x="787825" y="12471"/>
                      <a:pt x="840546" y="2480"/>
                    </a:cubicBezTo>
                  </a:path>
                </a:pathLst>
              </a:custGeom>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8" name="Freeform 97"/>
              <p:cNvSpPr/>
              <p:nvPr/>
            </p:nvSpPr>
            <p:spPr>
              <a:xfrm>
                <a:off x="2470179" y="2245265"/>
                <a:ext cx="663983" cy="78655"/>
              </a:xfrm>
              <a:custGeom>
                <a:avLst/>
                <a:gdLst>
                  <a:gd name="connsiteX0" fmla="*/ 0 w 926042"/>
                  <a:gd name="connsiteY0" fmla="*/ 123825 h 123825"/>
                  <a:gd name="connsiteX1" fmla="*/ 285750 w 926042"/>
                  <a:gd name="connsiteY1" fmla="*/ 28575 h 123825"/>
                  <a:gd name="connsiteX2" fmla="*/ 558800 w 926042"/>
                  <a:gd name="connsiteY2" fmla="*/ 117475 h 123825"/>
                  <a:gd name="connsiteX3" fmla="*/ 876300 w 926042"/>
                  <a:gd name="connsiteY3" fmla="*/ 15875 h 123825"/>
                  <a:gd name="connsiteX4" fmla="*/ 857250 w 926042"/>
                  <a:gd name="connsiteY4" fmla="*/ 22225 h 123825"/>
                  <a:gd name="connsiteX0" fmla="*/ 0 w 929021"/>
                  <a:gd name="connsiteY0" fmla="*/ 117941 h 117941"/>
                  <a:gd name="connsiteX1" fmla="*/ 285750 w 929021"/>
                  <a:gd name="connsiteY1" fmla="*/ 22691 h 117941"/>
                  <a:gd name="connsiteX2" fmla="*/ 558800 w 929021"/>
                  <a:gd name="connsiteY2" fmla="*/ 111591 h 117941"/>
                  <a:gd name="connsiteX3" fmla="*/ 876300 w 929021"/>
                  <a:gd name="connsiteY3" fmla="*/ 9991 h 117941"/>
                  <a:gd name="connsiteX4" fmla="*/ 875127 w 929021"/>
                  <a:gd name="connsiteY4" fmla="*/ 51646 h 117941"/>
                  <a:gd name="connsiteX0" fmla="*/ 0 w 876299"/>
                  <a:gd name="connsiteY0" fmla="*/ 107950 h 107950"/>
                  <a:gd name="connsiteX1" fmla="*/ 285750 w 876299"/>
                  <a:gd name="connsiteY1" fmla="*/ 12700 h 107950"/>
                  <a:gd name="connsiteX2" fmla="*/ 558800 w 876299"/>
                  <a:gd name="connsiteY2" fmla="*/ 101600 h 107950"/>
                  <a:gd name="connsiteX3" fmla="*/ 876300 w 876299"/>
                  <a:gd name="connsiteY3" fmla="*/ 0 h 107950"/>
                  <a:gd name="connsiteX0" fmla="*/ 0 w 885239"/>
                  <a:gd name="connsiteY0" fmla="*/ 96308 h 96308"/>
                  <a:gd name="connsiteX1" fmla="*/ 285750 w 885239"/>
                  <a:gd name="connsiteY1" fmla="*/ 1058 h 96308"/>
                  <a:gd name="connsiteX2" fmla="*/ 558800 w 885239"/>
                  <a:gd name="connsiteY2" fmla="*/ 89958 h 96308"/>
                  <a:gd name="connsiteX3" fmla="*/ 885239 w 885239"/>
                  <a:gd name="connsiteY3" fmla="*/ 9541 h 96308"/>
                  <a:gd name="connsiteX0" fmla="*/ 0 w 885239"/>
                  <a:gd name="connsiteY0" fmla="*/ 86767 h 86767"/>
                  <a:gd name="connsiteX1" fmla="*/ 276811 w 885239"/>
                  <a:gd name="connsiteY1" fmla="*/ 9170 h 86767"/>
                  <a:gd name="connsiteX2" fmla="*/ 558800 w 885239"/>
                  <a:gd name="connsiteY2" fmla="*/ 80417 h 86767"/>
                  <a:gd name="connsiteX3" fmla="*/ 885239 w 885239"/>
                  <a:gd name="connsiteY3" fmla="*/ 0 h 86767"/>
                  <a:gd name="connsiteX0" fmla="*/ 0 w 840546"/>
                  <a:gd name="connsiteY0" fmla="*/ 78655 h 78655"/>
                  <a:gd name="connsiteX1" fmla="*/ 276811 w 840546"/>
                  <a:gd name="connsiteY1" fmla="*/ 1058 h 78655"/>
                  <a:gd name="connsiteX2" fmla="*/ 558800 w 840546"/>
                  <a:gd name="connsiteY2" fmla="*/ 72305 h 78655"/>
                  <a:gd name="connsiteX3" fmla="*/ 840546 w 840546"/>
                  <a:gd name="connsiteY3" fmla="*/ 2480 h 78655"/>
                </a:gdLst>
                <a:ahLst/>
                <a:cxnLst>
                  <a:cxn ang="0">
                    <a:pos x="connsiteX0" y="connsiteY0"/>
                  </a:cxn>
                  <a:cxn ang="0">
                    <a:pos x="connsiteX1" y="connsiteY1"/>
                  </a:cxn>
                  <a:cxn ang="0">
                    <a:pos x="connsiteX2" y="connsiteY2"/>
                  </a:cxn>
                  <a:cxn ang="0">
                    <a:pos x="connsiteX3" y="connsiteY3"/>
                  </a:cxn>
                </a:cxnLst>
                <a:rect l="l" t="t" r="r" b="b"/>
                <a:pathLst>
                  <a:path w="840546" h="78655">
                    <a:moveTo>
                      <a:pt x="0" y="78655"/>
                    </a:moveTo>
                    <a:cubicBezTo>
                      <a:pt x="96308" y="31559"/>
                      <a:pt x="183678" y="2116"/>
                      <a:pt x="276811" y="1058"/>
                    </a:cubicBezTo>
                    <a:cubicBezTo>
                      <a:pt x="369944" y="0"/>
                      <a:pt x="464844" y="72068"/>
                      <a:pt x="558800" y="72305"/>
                    </a:cubicBezTo>
                    <a:cubicBezTo>
                      <a:pt x="652756" y="72542"/>
                      <a:pt x="787825" y="12471"/>
                      <a:pt x="840546" y="2480"/>
                    </a:cubicBezTo>
                  </a:path>
                </a:pathLst>
              </a:custGeom>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Freeform 98"/>
              <p:cNvSpPr/>
              <p:nvPr/>
            </p:nvSpPr>
            <p:spPr>
              <a:xfrm>
                <a:off x="2470179" y="2464159"/>
                <a:ext cx="663983" cy="78655"/>
              </a:xfrm>
              <a:custGeom>
                <a:avLst/>
                <a:gdLst>
                  <a:gd name="connsiteX0" fmla="*/ 0 w 926042"/>
                  <a:gd name="connsiteY0" fmla="*/ 123825 h 123825"/>
                  <a:gd name="connsiteX1" fmla="*/ 285750 w 926042"/>
                  <a:gd name="connsiteY1" fmla="*/ 28575 h 123825"/>
                  <a:gd name="connsiteX2" fmla="*/ 558800 w 926042"/>
                  <a:gd name="connsiteY2" fmla="*/ 117475 h 123825"/>
                  <a:gd name="connsiteX3" fmla="*/ 876300 w 926042"/>
                  <a:gd name="connsiteY3" fmla="*/ 15875 h 123825"/>
                  <a:gd name="connsiteX4" fmla="*/ 857250 w 926042"/>
                  <a:gd name="connsiteY4" fmla="*/ 22225 h 123825"/>
                  <a:gd name="connsiteX0" fmla="*/ 0 w 929021"/>
                  <a:gd name="connsiteY0" fmla="*/ 117941 h 117941"/>
                  <a:gd name="connsiteX1" fmla="*/ 285750 w 929021"/>
                  <a:gd name="connsiteY1" fmla="*/ 22691 h 117941"/>
                  <a:gd name="connsiteX2" fmla="*/ 558800 w 929021"/>
                  <a:gd name="connsiteY2" fmla="*/ 111591 h 117941"/>
                  <a:gd name="connsiteX3" fmla="*/ 876300 w 929021"/>
                  <a:gd name="connsiteY3" fmla="*/ 9991 h 117941"/>
                  <a:gd name="connsiteX4" fmla="*/ 875127 w 929021"/>
                  <a:gd name="connsiteY4" fmla="*/ 51646 h 117941"/>
                  <a:gd name="connsiteX0" fmla="*/ 0 w 876299"/>
                  <a:gd name="connsiteY0" fmla="*/ 107950 h 107950"/>
                  <a:gd name="connsiteX1" fmla="*/ 285750 w 876299"/>
                  <a:gd name="connsiteY1" fmla="*/ 12700 h 107950"/>
                  <a:gd name="connsiteX2" fmla="*/ 558800 w 876299"/>
                  <a:gd name="connsiteY2" fmla="*/ 101600 h 107950"/>
                  <a:gd name="connsiteX3" fmla="*/ 876300 w 876299"/>
                  <a:gd name="connsiteY3" fmla="*/ 0 h 107950"/>
                  <a:gd name="connsiteX0" fmla="*/ 0 w 885239"/>
                  <a:gd name="connsiteY0" fmla="*/ 96308 h 96308"/>
                  <a:gd name="connsiteX1" fmla="*/ 285750 w 885239"/>
                  <a:gd name="connsiteY1" fmla="*/ 1058 h 96308"/>
                  <a:gd name="connsiteX2" fmla="*/ 558800 w 885239"/>
                  <a:gd name="connsiteY2" fmla="*/ 89958 h 96308"/>
                  <a:gd name="connsiteX3" fmla="*/ 885239 w 885239"/>
                  <a:gd name="connsiteY3" fmla="*/ 9541 h 96308"/>
                  <a:gd name="connsiteX0" fmla="*/ 0 w 885239"/>
                  <a:gd name="connsiteY0" fmla="*/ 86767 h 86767"/>
                  <a:gd name="connsiteX1" fmla="*/ 276811 w 885239"/>
                  <a:gd name="connsiteY1" fmla="*/ 9170 h 86767"/>
                  <a:gd name="connsiteX2" fmla="*/ 558800 w 885239"/>
                  <a:gd name="connsiteY2" fmla="*/ 80417 h 86767"/>
                  <a:gd name="connsiteX3" fmla="*/ 885239 w 885239"/>
                  <a:gd name="connsiteY3" fmla="*/ 0 h 86767"/>
                  <a:gd name="connsiteX0" fmla="*/ 0 w 840546"/>
                  <a:gd name="connsiteY0" fmla="*/ 78655 h 78655"/>
                  <a:gd name="connsiteX1" fmla="*/ 276811 w 840546"/>
                  <a:gd name="connsiteY1" fmla="*/ 1058 h 78655"/>
                  <a:gd name="connsiteX2" fmla="*/ 558800 w 840546"/>
                  <a:gd name="connsiteY2" fmla="*/ 72305 h 78655"/>
                  <a:gd name="connsiteX3" fmla="*/ 840546 w 840546"/>
                  <a:gd name="connsiteY3" fmla="*/ 2480 h 78655"/>
                </a:gdLst>
                <a:ahLst/>
                <a:cxnLst>
                  <a:cxn ang="0">
                    <a:pos x="connsiteX0" y="connsiteY0"/>
                  </a:cxn>
                  <a:cxn ang="0">
                    <a:pos x="connsiteX1" y="connsiteY1"/>
                  </a:cxn>
                  <a:cxn ang="0">
                    <a:pos x="connsiteX2" y="connsiteY2"/>
                  </a:cxn>
                  <a:cxn ang="0">
                    <a:pos x="connsiteX3" y="connsiteY3"/>
                  </a:cxn>
                </a:cxnLst>
                <a:rect l="l" t="t" r="r" b="b"/>
                <a:pathLst>
                  <a:path w="840546" h="78655">
                    <a:moveTo>
                      <a:pt x="0" y="78655"/>
                    </a:moveTo>
                    <a:cubicBezTo>
                      <a:pt x="96308" y="31559"/>
                      <a:pt x="183678" y="2116"/>
                      <a:pt x="276811" y="1058"/>
                    </a:cubicBezTo>
                    <a:cubicBezTo>
                      <a:pt x="369944" y="0"/>
                      <a:pt x="464844" y="72068"/>
                      <a:pt x="558800" y="72305"/>
                    </a:cubicBezTo>
                    <a:cubicBezTo>
                      <a:pt x="652756" y="72542"/>
                      <a:pt x="787825" y="12471"/>
                      <a:pt x="840546" y="2480"/>
                    </a:cubicBezTo>
                  </a:path>
                </a:pathLst>
              </a:custGeom>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pic>
          <p:nvPicPr>
            <p:cNvPr id="2050" name="Picture 2" descr="\\.psf\Host\Users\timpaul\Desktop\eclipse.png"/>
            <p:cNvPicPr>
              <a:picLocks noChangeAspect="1" noChangeArrowheads="1"/>
            </p:cNvPicPr>
            <p:nvPr/>
          </p:nvPicPr>
          <p:blipFill>
            <a:blip r:embed="rId5" cstate="print"/>
            <a:srcRect/>
            <a:stretch>
              <a:fillRect/>
            </a:stretch>
          </p:blipFill>
          <p:spPr bwMode="auto">
            <a:xfrm>
              <a:off x="2193099" y="2975212"/>
              <a:ext cx="710334" cy="710334"/>
            </a:xfrm>
            <a:prstGeom prst="rect">
              <a:avLst/>
            </a:prstGeom>
            <a:noFill/>
          </p:spPr>
        </p:pic>
        <p:pic>
          <p:nvPicPr>
            <p:cNvPr id="2051" name="Picture 3" descr="\\.psf\Host\Users\timpaul\Desktop\opensearch-org.png"/>
            <p:cNvPicPr>
              <a:picLocks noChangeAspect="1" noChangeArrowheads="1"/>
            </p:cNvPicPr>
            <p:nvPr/>
          </p:nvPicPr>
          <p:blipFill>
            <a:blip r:embed="rId6" cstate="print"/>
            <a:srcRect/>
            <a:stretch>
              <a:fillRect/>
            </a:stretch>
          </p:blipFill>
          <p:spPr bwMode="auto">
            <a:xfrm>
              <a:off x="1474054" y="4526765"/>
              <a:ext cx="1221379" cy="234750"/>
            </a:xfrm>
            <a:prstGeom prst="rect">
              <a:avLst/>
            </a:prstGeom>
            <a:noFill/>
          </p:spPr>
        </p:pic>
        <p:pic>
          <p:nvPicPr>
            <p:cNvPr id="2052" name="Picture 4" descr="\\.psf\Host\Users\timpaul\Desktop\images.jpeg"/>
            <p:cNvPicPr>
              <a:picLocks noChangeAspect="1" noChangeArrowheads="1"/>
            </p:cNvPicPr>
            <p:nvPr/>
          </p:nvPicPr>
          <p:blipFill>
            <a:blip r:embed="rId7" cstate="print"/>
            <a:srcRect/>
            <a:stretch>
              <a:fillRect/>
            </a:stretch>
          </p:blipFill>
          <p:spPr bwMode="auto">
            <a:xfrm>
              <a:off x="1400091" y="3016155"/>
              <a:ext cx="659511" cy="659511"/>
            </a:xfrm>
            <a:prstGeom prst="rect">
              <a:avLst/>
            </a:prstGeom>
            <a:noFill/>
          </p:spPr>
        </p:pic>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a:stretch>
            <a:fillRect/>
          </a:stretch>
        </p:blipFill>
        <p:spPr bwMode="auto">
          <a:xfrm>
            <a:off x="0" y="3"/>
            <a:ext cx="9144000" cy="6836833"/>
          </a:xfrm>
          <a:prstGeom prst="rect">
            <a:avLst/>
          </a:prstGeom>
          <a:noFill/>
          <a:ln w="9525">
            <a:noFill/>
            <a:miter lim="800000"/>
            <a:headEnd/>
            <a:tailEnd/>
          </a:ln>
        </p:spPr>
      </p:pic>
      <p:sp>
        <p:nvSpPr>
          <p:cNvPr id="7" name="Rectangle 6"/>
          <p:cNvSpPr/>
          <p:nvPr/>
        </p:nvSpPr>
        <p:spPr bwMode="gray">
          <a:xfrm>
            <a:off x="647700" y="3062817"/>
            <a:ext cx="8496300" cy="1329267"/>
          </a:xfrm>
          <a:prstGeom prst="rect">
            <a:avLst/>
          </a:prstGeom>
          <a:solidFill>
            <a:schemeClr val="tx1">
              <a:alpha val="75000"/>
            </a:schemeClr>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FFFFFF"/>
              </a:solidFill>
              <a:ea typeface="Arial Unicode MS" pitchFamily="34" charset="-128"/>
              <a:cs typeface="Arial Unicode MS" pitchFamily="34" charset="-128"/>
            </a:endParaRPr>
          </a:p>
        </p:txBody>
      </p:sp>
      <p:sp>
        <p:nvSpPr>
          <p:cNvPr id="9" name="Rectangle 8"/>
          <p:cNvSpPr/>
          <p:nvPr/>
        </p:nvSpPr>
        <p:spPr bwMode="gray">
          <a:xfrm>
            <a:off x="323850" y="0"/>
            <a:ext cx="8496300" cy="162984"/>
          </a:xfrm>
          <a:prstGeom prst="rect">
            <a:avLst/>
          </a:prstGeom>
          <a:solidFill>
            <a:schemeClr val="accent1"/>
          </a:solidFill>
          <a:ln w="9525"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sz="1600" kern="0" dirty="0">
              <a:solidFill>
                <a:srgbClr val="FFFFFF"/>
              </a:solidFill>
              <a:ea typeface="Arial Unicode MS" pitchFamily="34" charset="-128"/>
              <a:cs typeface="Arial Unicode MS" pitchFamily="34" charset="-128"/>
            </a:endParaRPr>
          </a:p>
        </p:txBody>
      </p:sp>
      <p:sp>
        <p:nvSpPr>
          <p:cNvPr id="2" name="Title 1"/>
          <p:cNvSpPr>
            <a:spLocks noGrp="1"/>
          </p:cNvSpPr>
          <p:nvPr>
            <p:ph type="ctrTitle"/>
          </p:nvPr>
        </p:nvSpPr>
        <p:spPr>
          <a:xfrm>
            <a:off x="863600" y="3444253"/>
            <a:ext cx="8280400" cy="615553"/>
          </a:xfrm>
        </p:spPr>
        <p:txBody>
          <a:bodyPr rtlCol="0"/>
          <a:lstStyle/>
          <a:p>
            <a:pPr algn="ctr" fontAlgn="auto">
              <a:spcBef>
                <a:spcPts val="1200"/>
              </a:spcBef>
              <a:spcAft>
                <a:spcPts val="0"/>
              </a:spcAft>
              <a:defRPr/>
            </a:pPr>
            <a:r>
              <a:rPr lang="en-US" sz="4000" b="1" dirty="0" smtClean="0">
                <a:solidFill>
                  <a:schemeClr val="bg1"/>
                </a:solidFill>
                <a:latin typeface="+mn-lt"/>
              </a:rPr>
              <a:t>Mobile </a:t>
            </a:r>
            <a:r>
              <a:rPr lang="en-US" sz="4000" b="1" smtClean="0">
                <a:solidFill>
                  <a:schemeClr val="bg1"/>
                </a:solidFill>
                <a:latin typeface="+mn-lt"/>
              </a:rPr>
              <a:t>Apps Launch</a:t>
            </a:r>
            <a:endParaRPr lang="en-US" sz="2800" dirty="0">
              <a:solidFill>
                <a:schemeClr val="bg1"/>
              </a:solidFill>
              <a:latin typeface="+mn-lt"/>
            </a:endParaRPr>
          </a:p>
        </p:txBody>
      </p:sp>
      <p:pic>
        <p:nvPicPr>
          <p:cNvPr id="16390" name="Picture 11" descr="SAP_grad_R_pref.png"/>
          <p:cNvPicPr>
            <a:picLocks noChangeAspect="1"/>
          </p:cNvPicPr>
          <p:nvPr/>
        </p:nvPicPr>
        <p:blipFill>
          <a:blip r:embed="rId4" cstate="print"/>
          <a:srcRect/>
          <a:stretch>
            <a:fillRect/>
          </a:stretch>
        </p:blipFill>
        <p:spPr bwMode="auto">
          <a:xfrm>
            <a:off x="338138" y="5858973"/>
            <a:ext cx="1033462" cy="681567"/>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de-DE" dirty="0" smtClean="0"/>
              <a:t> Mobile Applications</a:t>
            </a:r>
          </a:p>
        </p:txBody>
      </p:sp>
      <p:grpSp>
        <p:nvGrpSpPr>
          <p:cNvPr id="2" name="Group 26"/>
          <p:cNvGrpSpPr>
            <a:grpSpLocks/>
          </p:cNvGrpSpPr>
          <p:nvPr/>
        </p:nvGrpSpPr>
        <p:grpSpPr bwMode="auto">
          <a:xfrm>
            <a:off x="5875338" y="1419225"/>
            <a:ext cx="2944812" cy="4749800"/>
            <a:chOff x="5874758" y="1419398"/>
            <a:chExt cx="2945392" cy="4749292"/>
          </a:xfrm>
        </p:grpSpPr>
        <p:sp>
          <p:nvSpPr>
            <p:cNvPr id="12" name="Textfeld 13"/>
            <p:cNvSpPr txBox="1">
              <a:spLocks noChangeArrowheads="1"/>
            </p:cNvSpPr>
            <p:nvPr/>
          </p:nvSpPr>
          <p:spPr bwMode="gray">
            <a:xfrm>
              <a:off x="5874758" y="4719458"/>
              <a:ext cx="2834245" cy="46191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kern="0" dirty="0">
                  <a:latin typeface="+mn-lt"/>
                  <a:cs typeface="+mn-cs"/>
                </a:rPr>
                <a:t>10,000,000 Users</a:t>
              </a:r>
            </a:p>
          </p:txBody>
        </p:sp>
        <p:sp>
          <p:nvSpPr>
            <p:cNvPr id="17429" name="TextBox 17"/>
            <p:cNvSpPr txBox="1">
              <a:spLocks noChangeArrowheads="1"/>
            </p:cNvSpPr>
            <p:nvPr/>
          </p:nvSpPr>
          <p:spPr bwMode="auto">
            <a:xfrm>
              <a:off x="6120422" y="1419398"/>
              <a:ext cx="2448536" cy="369332"/>
            </a:xfrm>
            <a:prstGeom prst="rect">
              <a:avLst/>
            </a:prstGeom>
            <a:noFill/>
            <a:ln w="9525">
              <a:noFill/>
              <a:miter lim="800000"/>
              <a:headEnd/>
              <a:tailEnd/>
            </a:ln>
          </p:spPr>
          <p:txBody>
            <a:bodyPr>
              <a:spAutoFit/>
            </a:bodyPr>
            <a:lstStyle/>
            <a:p>
              <a:pPr algn="ctr">
                <a:buClr>
                  <a:srgbClr val="F0AB00"/>
                </a:buClr>
                <a:buSzPct val="80000"/>
                <a:buFont typeface="Wingdings" pitchFamily="2" charset="2"/>
                <a:buNone/>
              </a:pPr>
              <a:r>
                <a:rPr lang="en-US">
                  <a:solidFill>
                    <a:srgbClr val="000000"/>
                  </a:solidFill>
                </a:rPr>
                <a:t>Consumers</a:t>
              </a:r>
            </a:p>
          </p:txBody>
        </p:sp>
        <p:sp>
          <p:nvSpPr>
            <p:cNvPr id="546" name="Rectangle 545"/>
            <p:cNvSpPr/>
            <p:nvPr/>
          </p:nvSpPr>
          <p:spPr bwMode="gray">
            <a:xfrm flipH="1">
              <a:off x="5946209" y="1820993"/>
              <a:ext cx="2762794" cy="1325420"/>
            </a:xfrm>
            <a:prstGeom prst="rect">
              <a:avLst/>
            </a:prstGeom>
            <a:blipFill rotWithShape="1">
              <a:blip r:embed="rId3" cstate="print"/>
              <a:stretch>
                <a:fillRect/>
              </a:stretch>
            </a:blip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latin typeface="Arial"/>
                <a:ea typeface="Arial Unicode MS" pitchFamily="34" charset="-128"/>
                <a:cs typeface="Arial Unicode MS" pitchFamily="34" charset="-128"/>
              </a:endParaRPr>
            </a:p>
          </p:txBody>
        </p:sp>
        <p:sp>
          <p:nvSpPr>
            <p:cNvPr id="17431" name="TextBox 547"/>
            <p:cNvSpPr txBox="1">
              <a:spLocks noChangeArrowheads="1"/>
            </p:cNvSpPr>
            <p:nvPr/>
          </p:nvSpPr>
          <p:spPr bwMode="auto">
            <a:xfrm>
              <a:off x="6715751" y="3205328"/>
              <a:ext cx="1425143" cy="987963"/>
            </a:xfrm>
            <a:prstGeom prst="rect">
              <a:avLst/>
            </a:prstGeom>
            <a:noFill/>
            <a:ln w="9525">
              <a:noFill/>
              <a:miter lim="800000"/>
              <a:headEnd/>
              <a:tailEnd/>
            </a:ln>
          </p:spPr>
          <p:txBody>
            <a:bodyPr>
              <a:spAutoFit/>
            </a:bodyPr>
            <a:lstStyle/>
            <a:p>
              <a:pPr marL="168275" indent="-168275" eaLnBrk="0" hangingPunct="0">
                <a:lnSpc>
                  <a:spcPct val="90000"/>
                </a:lnSpc>
                <a:spcBef>
                  <a:spcPts val="600"/>
                </a:spcBef>
                <a:buClr>
                  <a:srgbClr val="F0AB00"/>
                </a:buClr>
                <a:buFont typeface="Arial" pitchFamily="34" charset="0"/>
                <a:buChar char="•"/>
              </a:pPr>
              <a:r>
                <a:rPr lang="en-US" sz="1200" dirty="0" err="1">
                  <a:solidFill>
                    <a:schemeClr val="bg1">
                      <a:lumMod val="50000"/>
                    </a:schemeClr>
                  </a:solidFill>
                </a:rPr>
                <a:t>eCare</a:t>
              </a:r>
              <a:endParaRPr lang="en-US" sz="1200" dirty="0">
                <a:solidFill>
                  <a:schemeClr val="bg1">
                    <a:lumMod val="50000"/>
                  </a:schemeClr>
                </a:solidFill>
              </a:endParaRPr>
            </a:p>
            <a:p>
              <a:pPr marL="168275" indent="-168275" eaLnBrk="0" hangingPunct="0">
                <a:lnSpc>
                  <a:spcPct val="90000"/>
                </a:lnSpc>
                <a:spcBef>
                  <a:spcPts val="600"/>
                </a:spcBef>
                <a:buClr>
                  <a:srgbClr val="F0AB00"/>
                </a:buClr>
                <a:buFont typeface="Arial" pitchFamily="34" charset="0"/>
                <a:buChar char="•"/>
              </a:pPr>
              <a:r>
                <a:rPr lang="en-US" sz="1200" dirty="0" err="1">
                  <a:solidFill>
                    <a:schemeClr val="bg1">
                      <a:lumMod val="50000"/>
                    </a:schemeClr>
                  </a:solidFill>
                </a:rPr>
                <a:t>eCitizen</a:t>
              </a:r>
              <a:endParaRPr lang="en-US" sz="1200" dirty="0">
                <a:solidFill>
                  <a:schemeClr val="bg1">
                    <a:lumMod val="50000"/>
                  </a:schemeClr>
                </a:solidFill>
              </a:endParaRPr>
            </a:p>
            <a:p>
              <a:pPr marL="168275" indent="-168275" eaLnBrk="0" hangingPunct="0">
                <a:lnSpc>
                  <a:spcPct val="90000"/>
                </a:lnSpc>
                <a:spcBef>
                  <a:spcPts val="600"/>
                </a:spcBef>
                <a:buClr>
                  <a:srgbClr val="F0AB00"/>
                </a:buClr>
                <a:buFont typeface="Arial" pitchFamily="34" charset="0"/>
                <a:buChar char="•"/>
              </a:pPr>
              <a:r>
                <a:rPr lang="en-US" sz="1200" dirty="0" err="1">
                  <a:solidFill>
                    <a:schemeClr val="bg1">
                      <a:lumMod val="50000"/>
                    </a:schemeClr>
                  </a:solidFill>
                </a:rPr>
                <a:t>eBanking</a:t>
              </a:r>
              <a:endParaRPr lang="en-US" sz="1200" dirty="0">
                <a:solidFill>
                  <a:schemeClr val="bg1">
                    <a:lumMod val="50000"/>
                  </a:schemeClr>
                </a:solidFill>
              </a:endParaRPr>
            </a:p>
            <a:p>
              <a:pPr marL="168275" indent="-168275" eaLnBrk="0" hangingPunct="0">
                <a:lnSpc>
                  <a:spcPct val="90000"/>
                </a:lnSpc>
                <a:spcBef>
                  <a:spcPts val="600"/>
                </a:spcBef>
                <a:buClr>
                  <a:srgbClr val="F0AB00"/>
                </a:buClr>
                <a:buFont typeface="Arial" pitchFamily="34" charset="0"/>
                <a:buChar char="•"/>
              </a:pPr>
              <a:r>
                <a:rPr lang="en-US" sz="1200" dirty="0" err="1">
                  <a:solidFill>
                    <a:schemeClr val="bg1">
                      <a:lumMod val="50000"/>
                    </a:schemeClr>
                  </a:solidFill>
                </a:rPr>
                <a:t>eRemittance</a:t>
              </a:r>
              <a:endParaRPr lang="en-US" sz="1200" dirty="0">
                <a:solidFill>
                  <a:schemeClr val="bg1">
                    <a:lumMod val="50000"/>
                  </a:schemeClr>
                </a:solidFill>
              </a:endParaRPr>
            </a:p>
          </p:txBody>
        </p:sp>
        <p:sp>
          <p:nvSpPr>
            <p:cNvPr id="17432" name="Right Arrow 520"/>
            <p:cNvSpPr>
              <a:spLocks noChangeArrowheads="1"/>
            </p:cNvSpPr>
            <p:nvPr/>
          </p:nvSpPr>
          <p:spPr bwMode="gray">
            <a:xfrm>
              <a:off x="5962283" y="5168595"/>
              <a:ext cx="2857867" cy="274320"/>
            </a:xfrm>
            <a:prstGeom prst="rightArrow">
              <a:avLst>
                <a:gd name="adj1" fmla="val 100000"/>
                <a:gd name="adj2" fmla="val 52090"/>
              </a:avLst>
            </a:prstGeom>
            <a:solidFill>
              <a:srgbClr val="15B1FF"/>
            </a:solidFill>
            <a:ln w="9525">
              <a:noFill/>
              <a:miter lim="800000"/>
              <a:headEnd/>
              <a:tailEnd/>
            </a:ln>
          </p:spPr>
          <p:txBody>
            <a:bodyPr anchor="ctr"/>
            <a:lstStyle/>
            <a:p>
              <a:pPr algn="ctr">
                <a:spcBef>
                  <a:spcPct val="50000"/>
                </a:spcBef>
                <a:buClr>
                  <a:srgbClr val="F0AB00"/>
                </a:buClr>
                <a:buSzPct val="80000"/>
              </a:pPr>
              <a:r>
                <a:rPr lang="en-US" sz="1200" b="1" dirty="0" smtClean="0">
                  <a:solidFill>
                    <a:schemeClr val="bg1"/>
                  </a:solidFill>
                </a:rPr>
                <a:t>Consumer Apps</a:t>
              </a:r>
              <a:endParaRPr lang="en-US" sz="1200" b="1" dirty="0">
                <a:solidFill>
                  <a:schemeClr val="bg1"/>
                </a:solidFill>
              </a:endParaRPr>
            </a:p>
          </p:txBody>
        </p:sp>
        <p:sp>
          <p:nvSpPr>
            <p:cNvPr id="17433" name="Right Arrow 32"/>
            <p:cNvSpPr>
              <a:spLocks noChangeArrowheads="1"/>
            </p:cNvSpPr>
            <p:nvPr/>
          </p:nvSpPr>
          <p:spPr bwMode="gray">
            <a:xfrm>
              <a:off x="5962283" y="5531482"/>
              <a:ext cx="2857867" cy="274320"/>
            </a:xfrm>
            <a:prstGeom prst="rightArrow">
              <a:avLst>
                <a:gd name="adj1" fmla="val 100000"/>
                <a:gd name="adj2" fmla="val 52090"/>
              </a:avLst>
            </a:prstGeom>
            <a:solidFill>
              <a:srgbClr val="15B1FF"/>
            </a:solidFill>
            <a:ln w="9525">
              <a:noFill/>
              <a:miter lim="800000"/>
              <a:headEnd/>
              <a:tailEnd/>
            </a:ln>
          </p:spPr>
          <p:txBody>
            <a:bodyPr anchor="ctr"/>
            <a:lstStyle/>
            <a:p>
              <a:pPr algn="ctr"/>
              <a:r>
                <a:rPr lang="en-US" sz="1200" b="1">
                  <a:solidFill>
                    <a:schemeClr val="bg1"/>
                  </a:solidFill>
                </a:rPr>
                <a:t>Single Purpose</a:t>
              </a:r>
            </a:p>
          </p:txBody>
        </p:sp>
        <p:sp>
          <p:nvSpPr>
            <p:cNvPr id="17434" name="Right Arrow 35"/>
            <p:cNvSpPr>
              <a:spLocks noChangeArrowheads="1"/>
            </p:cNvSpPr>
            <p:nvPr/>
          </p:nvSpPr>
          <p:spPr bwMode="gray">
            <a:xfrm>
              <a:off x="5962283" y="5894370"/>
              <a:ext cx="2857867" cy="274320"/>
            </a:xfrm>
            <a:prstGeom prst="rightArrow">
              <a:avLst>
                <a:gd name="adj1" fmla="val 100000"/>
                <a:gd name="adj2" fmla="val 52090"/>
              </a:avLst>
            </a:prstGeom>
            <a:solidFill>
              <a:srgbClr val="15B1FF"/>
            </a:solidFill>
            <a:ln w="9525">
              <a:noFill/>
              <a:miter lim="800000"/>
              <a:headEnd/>
              <a:tailEnd/>
            </a:ln>
          </p:spPr>
          <p:txBody>
            <a:bodyPr anchor="ctr"/>
            <a:lstStyle/>
            <a:p>
              <a:pPr algn="ctr"/>
              <a:r>
                <a:rPr lang="en-US" sz="1200" b="1">
                  <a:solidFill>
                    <a:schemeClr val="bg1"/>
                  </a:solidFill>
                </a:rPr>
                <a:t>Convenience</a:t>
              </a:r>
            </a:p>
          </p:txBody>
        </p:sp>
      </p:grpSp>
      <p:grpSp>
        <p:nvGrpSpPr>
          <p:cNvPr id="3" name="Group 25"/>
          <p:cNvGrpSpPr>
            <a:grpSpLocks/>
          </p:cNvGrpSpPr>
          <p:nvPr/>
        </p:nvGrpSpPr>
        <p:grpSpPr bwMode="auto">
          <a:xfrm>
            <a:off x="3200400" y="1419225"/>
            <a:ext cx="2919413" cy="4749800"/>
            <a:chOff x="3200135" y="1419398"/>
            <a:chExt cx="2920287" cy="4749292"/>
          </a:xfrm>
        </p:grpSpPr>
        <p:sp>
          <p:nvSpPr>
            <p:cNvPr id="11" name="Textfeld 12"/>
            <p:cNvSpPr txBox="1"/>
            <p:nvPr/>
          </p:nvSpPr>
          <p:spPr bwMode="gray">
            <a:xfrm>
              <a:off x="3200135" y="4719458"/>
              <a:ext cx="2674150" cy="461913"/>
            </a:xfrm>
            <a:prstGeom prst="rect">
              <a:avLst/>
            </a:prstGeom>
            <a:noFill/>
          </p:spPr>
          <p:txBody>
            <a:bodyPr>
              <a:spAutoFit/>
            </a:bodyPr>
            <a:lstStyle/>
            <a:p>
              <a:pPr algn="ctr" fontAlgn="auto">
                <a:spcBef>
                  <a:spcPts val="0"/>
                </a:spcBef>
                <a:spcAft>
                  <a:spcPts val="0"/>
                </a:spcAft>
                <a:defRPr/>
              </a:pPr>
              <a:r>
                <a:rPr lang="en-US" sz="2400" b="1" kern="0" dirty="0">
                  <a:latin typeface="+mn-lt"/>
                  <a:cs typeface="+mn-cs"/>
                </a:rPr>
                <a:t>100,000 Users</a:t>
              </a:r>
            </a:p>
          </p:txBody>
        </p:sp>
        <p:sp>
          <p:nvSpPr>
            <p:cNvPr id="17422" name="TextBox 16"/>
            <p:cNvSpPr txBox="1">
              <a:spLocks noChangeArrowheads="1"/>
            </p:cNvSpPr>
            <p:nvPr/>
          </p:nvSpPr>
          <p:spPr bwMode="auto">
            <a:xfrm>
              <a:off x="3319421" y="1419398"/>
              <a:ext cx="2509859" cy="369332"/>
            </a:xfrm>
            <a:prstGeom prst="rect">
              <a:avLst/>
            </a:prstGeom>
            <a:noFill/>
            <a:ln w="9525">
              <a:noFill/>
              <a:miter lim="800000"/>
              <a:headEnd/>
              <a:tailEnd/>
            </a:ln>
          </p:spPr>
          <p:txBody>
            <a:bodyPr>
              <a:spAutoFit/>
            </a:bodyPr>
            <a:lstStyle/>
            <a:p>
              <a:pPr algn="ctr">
                <a:buClr>
                  <a:srgbClr val="F0AB00"/>
                </a:buClr>
                <a:buSzPct val="80000"/>
                <a:buFont typeface="Wingdings" pitchFamily="2" charset="2"/>
                <a:buNone/>
              </a:pPr>
              <a:r>
                <a:rPr lang="en-US">
                  <a:solidFill>
                    <a:srgbClr val="000000"/>
                  </a:solidFill>
                </a:rPr>
                <a:t>Knowledge Workers</a:t>
              </a:r>
            </a:p>
          </p:txBody>
        </p:sp>
        <p:sp>
          <p:nvSpPr>
            <p:cNvPr id="535" name="Rectangle 534"/>
            <p:cNvSpPr/>
            <p:nvPr/>
          </p:nvSpPr>
          <p:spPr bwMode="gray">
            <a:xfrm flipH="1">
              <a:off x="3200135" y="1820993"/>
              <a:ext cx="2761489" cy="1325420"/>
            </a:xfrm>
            <a:prstGeom prst="rect">
              <a:avLst/>
            </a:prstGeom>
            <a:blipFill rotWithShape="1">
              <a:blip r:embed="rId4" cstate="print"/>
              <a:stretch>
                <a:fillRect/>
              </a:stretch>
            </a:blip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latin typeface="Arial"/>
                <a:ea typeface="Arial Unicode MS" pitchFamily="34" charset="-128"/>
                <a:cs typeface="Arial Unicode MS" pitchFamily="34" charset="-128"/>
              </a:endParaRPr>
            </a:p>
          </p:txBody>
        </p:sp>
        <p:sp>
          <p:nvSpPr>
            <p:cNvPr id="526" name="TextBox 525"/>
            <p:cNvSpPr txBox="1"/>
            <p:nvPr/>
          </p:nvSpPr>
          <p:spPr>
            <a:xfrm>
              <a:off x="3724167" y="3205145"/>
              <a:ext cx="2177115" cy="1231768"/>
            </a:xfrm>
            <a:prstGeom prst="rect">
              <a:avLst/>
            </a:prstGeom>
            <a:noFill/>
          </p:spPr>
          <p:txBody>
            <a:bodyPr>
              <a:spAutoFit/>
            </a:bodyPr>
            <a:lstStyle/>
            <a:p>
              <a:pPr marL="168275" indent="-168275" eaLnBrk="0" fontAlgn="auto" hangingPunct="0">
                <a:lnSpc>
                  <a:spcPct val="90000"/>
                </a:lnSpc>
                <a:spcBef>
                  <a:spcPts val="600"/>
                </a:spcBef>
                <a:spcAft>
                  <a:spcPts val="0"/>
                </a:spcAft>
                <a:buClr>
                  <a:srgbClr val="F0AB00"/>
                </a:buClr>
                <a:buFont typeface="Arial"/>
                <a:buChar char="•"/>
                <a:defRPr/>
              </a:pPr>
              <a:r>
                <a:rPr lang="en-US" sz="1200" dirty="0">
                  <a:latin typeface="Arial"/>
                  <a:cs typeface="SAP Sans 2007 Extra Bold"/>
                </a:rPr>
                <a:t>Travel</a:t>
              </a:r>
            </a:p>
            <a:p>
              <a:pPr marL="168275" indent="-168275" eaLnBrk="0" fontAlgn="auto" hangingPunct="0">
                <a:lnSpc>
                  <a:spcPct val="90000"/>
                </a:lnSpc>
                <a:spcBef>
                  <a:spcPts val="600"/>
                </a:spcBef>
                <a:spcAft>
                  <a:spcPts val="0"/>
                </a:spcAft>
                <a:buClr>
                  <a:srgbClr val="F0AB00"/>
                </a:buClr>
                <a:buFont typeface="Arial"/>
                <a:buChar char="•"/>
                <a:defRPr/>
              </a:pPr>
              <a:r>
                <a:rPr lang="en-US" sz="1200" dirty="0">
                  <a:latin typeface="Arial"/>
                  <a:cs typeface="SAP Sans 2007 Extra Bold"/>
                </a:rPr>
                <a:t>Medical Records</a:t>
              </a:r>
            </a:p>
            <a:p>
              <a:pPr marL="168275" indent="-168275" eaLnBrk="0" fontAlgn="auto" hangingPunct="0">
                <a:lnSpc>
                  <a:spcPct val="90000"/>
                </a:lnSpc>
                <a:spcBef>
                  <a:spcPts val="600"/>
                </a:spcBef>
                <a:spcAft>
                  <a:spcPts val="0"/>
                </a:spcAft>
                <a:buClr>
                  <a:srgbClr val="F0AB00"/>
                </a:buClr>
                <a:buFont typeface="Arial"/>
                <a:buChar char="•"/>
                <a:defRPr/>
              </a:pPr>
              <a:r>
                <a:rPr lang="en-US" sz="1200" kern="0" dirty="0">
                  <a:latin typeface="+mn-lt"/>
                  <a:ea typeface="Arial Unicode MS"/>
                  <a:cs typeface="SAP Sans 2007 Extra Bold"/>
                </a:rPr>
                <a:t>Human Resources</a:t>
              </a:r>
            </a:p>
            <a:p>
              <a:pPr marL="168275" indent="-168275" eaLnBrk="0" fontAlgn="auto" hangingPunct="0">
                <a:lnSpc>
                  <a:spcPct val="90000"/>
                </a:lnSpc>
                <a:spcBef>
                  <a:spcPts val="600"/>
                </a:spcBef>
                <a:spcAft>
                  <a:spcPts val="0"/>
                </a:spcAft>
                <a:buClr>
                  <a:srgbClr val="F0AB00"/>
                </a:buClr>
                <a:buFont typeface="Arial"/>
                <a:buChar char="•"/>
                <a:defRPr/>
              </a:pPr>
              <a:r>
                <a:rPr lang="en-US" sz="1200" kern="0" dirty="0">
                  <a:latin typeface="+mn-lt"/>
                  <a:ea typeface="Arial Unicode MS"/>
                  <a:cs typeface="SAP Sans 2007 Extra Bold"/>
                </a:rPr>
                <a:t>Approvals</a:t>
              </a:r>
            </a:p>
            <a:p>
              <a:pPr marL="168275" indent="-168275" eaLnBrk="0" fontAlgn="auto" hangingPunct="0">
                <a:lnSpc>
                  <a:spcPct val="90000"/>
                </a:lnSpc>
                <a:spcBef>
                  <a:spcPts val="600"/>
                </a:spcBef>
                <a:spcAft>
                  <a:spcPts val="0"/>
                </a:spcAft>
                <a:buClr>
                  <a:srgbClr val="F0AB00"/>
                </a:buClr>
                <a:buFont typeface="Arial"/>
                <a:buChar char="•"/>
                <a:defRPr/>
              </a:pPr>
              <a:r>
                <a:rPr lang="en-US" sz="1200" kern="0" dirty="0">
                  <a:latin typeface="+mn-lt"/>
                  <a:ea typeface="Arial Unicode MS"/>
                  <a:cs typeface="SAP Sans 2007 Extra Bold"/>
                </a:rPr>
                <a:t>Procurement</a:t>
              </a:r>
            </a:p>
          </p:txBody>
        </p:sp>
        <p:sp>
          <p:nvSpPr>
            <p:cNvPr id="17425" name="Pentagon 30"/>
            <p:cNvSpPr>
              <a:spLocks noChangeArrowheads="1"/>
            </p:cNvSpPr>
            <p:nvPr/>
          </p:nvSpPr>
          <p:spPr bwMode="gray">
            <a:xfrm>
              <a:off x="3200135" y="5168595"/>
              <a:ext cx="2920287" cy="274320"/>
            </a:xfrm>
            <a:prstGeom prst="homePlate">
              <a:avLst>
                <a:gd name="adj" fmla="val 50024"/>
              </a:avLst>
            </a:prstGeom>
            <a:solidFill>
              <a:schemeClr val="tx2"/>
            </a:solidFill>
            <a:ln w="9525">
              <a:noFill/>
              <a:miter lim="800000"/>
              <a:headEnd/>
              <a:tailEnd/>
            </a:ln>
          </p:spPr>
          <p:txBody>
            <a:bodyPr anchor="ctr"/>
            <a:lstStyle/>
            <a:p>
              <a:pPr algn="ctr"/>
              <a:r>
                <a:rPr lang="en-US" sz="1200" b="1" dirty="0" smtClean="0">
                  <a:solidFill>
                    <a:schemeClr val="bg1"/>
                  </a:solidFill>
                </a:rPr>
                <a:t>Light Apps</a:t>
              </a:r>
              <a:endParaRPr lang="en-US" sz="1200" b="1" dirty="0">
                <a:solidFill>
                  <a:schemeClr val="bg1"/>
                </a:solidFill>
              </a:endParaRPr>
            </a:p>
          </p:txBody>
        </p:sp>
        <p:sp>
          <p:nvSpPr>
            <p:cNvPr id="17426" name="Pentagon 34"/>
            <p:cNvSpPr>
              <a:spLocks noChangeArrowheads="1"/>
            </p:cNvSpPr>
            <p:nvPr/>
          </p:nvSpPr>
          <p:spPr bwMode="gray">
            <a:xfrm>
              <a:off x="3200135" y="5531482"/>
              <a:ext cx="2920287" cy="274320"/>
            </a:xfrm>
            <a:prstGeom prst="homePlate">
              <a:avLst>
                <a:gd name="adj" fmla="val 50024"/>
              </a:avLst>
            </a:prstGeom>
            <a:solidFill>
              <a:schemeClr val="tx2"/>
            </a:solidFill>
            <a:ln w="9525">
              <a:noFill/>
              <a:miter lim="800000"/>
              <a:headEnd/>
              <a:tailEnd/>
            </a:ln>
          </p:spPr>
          <p:txBody>
            <a:bodyPr anchor="ctr"/>
            <a:lstStyle/>
            <a:p>
              <a:pPr algn="ctr"/>
              <a:r>
                <a:rPr lang="en-US" sz="1200" b="1">
                  <a:solidFill>
                    <a:schemeClr val="bg1"/>
                  </a:solidFill>
                </a:rPr>
                <a:t>Increasing Simplicity</a:t>
              </a:r>
            </a:p>
          </p:txBody>
        </p:sp>
        <p:sp>
          <p:nvSpPr>
            <p:cNvPr id="17427" name="Pentagon 37"/>
            <p:cNvSpPr>
              <a:spLocks noChangeArrowheads="1"/>
            </p:cNvSpPr>
            <p:nvPr/>
          </p:nvSpPr>
          <p:spPr bwMode="gray">
            <a:xfrm>
              <a:off x="3200135" y="5894370"/>
              <a:ext cx="2920287" cy="274320"/>
            </a:xfrm>
            <a:prstGeom prst="homePlate">
              <a:avLst>
                <a:gd name="adj" fmla="val 50024"/>
              </a:avLst>
            </a:prstGeom>
            <a:solidFill>
              <a:schemeClr val="tx2"/>
            </a:solidFill>
            <a:ln w="9525">
              <a:noFill/>
              <a:miter lim="800000"/>
              <a:headEnd/>
              <a:tailEnd/>
            </a:ln>
          </p:spPr>
          <p:txBody>
            <a:bodyPr anchor="ctr"/>
            <a:lstStyle/>
            <a:p>
              <a:pPr algn="ctr"/>
              <a:r>
                <a:rPr lang="en-US" sz="1200" b="1">
                  <a:solidFill>
                    <a:schemeClr val="bg1"/>
                  </a:solidFill>
                </a:rPr>
                <a:t>Changing Case</a:t>
              </a:r>
            </a:p>
          </p:txBody>
        </p:sp>
      </p:grpSp>
      <p:grpSp>
        <p:nvGrpSpPr>
          <p:cNvPr id="4" name="Group 24"/>
          <p:cNvGrpSpPr>
            <a:grpSpLocks/>
          </p:cNvGrpSpPr>
          <p:nvPr/>
        </p:nvGrpSpPr>
        <p:grpSpPr bwMode="auto">
          <a:xfrm>
            <a:off x="327025" y="1419225"/>
            <a:ext cx="3036888" cy="4749800"/>
            <a:chOff x="327024" y="1419398"/>
            <a:chExt cx="3037603" cy="4749292"/>
          </a:xfrm>
        </p:grpSpPr>
        <p:sp>
          <p:nvSpPr>
            <p:cNvPr id="17414" name="TextBox 13"/>
            <p:cNvSpPr txBox="1">
              <a:spLocks noChangeArrowheads="1"/>
            </p:cNvSpPr>
            <p:nvPr/>
          </p:nvSpPr>
          <p:spPr bwMode="auto">
            <a:xfrm>
              <a:off x="536563" y="1419398"/>
              <a:ext cx="2561293" cy="369332"/>
            </a:xfrm>
            <a:prstGeom prst="rect">
              <a:avLst/>
            </a:prstGeom>
            <a:noFill/>
            <a:ln w="9525">
              <a:noFill/>
              <a:miter lim="800000"/>
              <a:headEnd/>
              <a:tailEnd/>
            </a:ln>
          </p:spPr>
          <p:txBody>
            <a:bodyPr>
              <a:spAutoFit/>
            </a:bodyPr>
            <a:lstStyle/>
            <a:p>
              <a:pPr algn="ctr">
                <a:buClr>
                  <a:srgbClr val="F0AB00"/>
                </a:buClr>
                <a:buSzPct val="80000"/>
                <a:buFont typeface="Wingdings" pitchFamily="2" charset="2"/>
                <a:buNone/>
              </a:pPr>
              <a:r>
                <a:rPr lang="en-US">
                  <a:solidFill>
                    <a:srgbClr val="000000"/>
                  </a:solidFill>
                </a:rPr>
                <a:t>Process Workers</a:t>
              </a:r>
            </a:p>
          </p:txBody>
        </p:sp>
        <p:sp>
          <p:nvSpPr>
            <p:cNvPr id="15" name="Textfeld 11"/>
            <p:cNvSpPr txBox="1"/>
            <p:nvPr/>
          </p:nvSpPr>
          <p:spPr bwMode="gray">
            <a:xfrm>
              <a:off x="327024" y="4719458"/>
              <a:ext cx="2872464" cy="461913"/>
            </a:xfrm>
            <a:prstGeom prst="rect">
              <a:avLst/>
            </a:prstGeom>
            <a:noFill/>
          </p:spPr>
          <p:txBody>
            <a:bodyPr>
              <a:spAutoFit/>
            </a:bodyPr>
            <a:lstStyle/>
            <a:p>
              <a:pPr algn="ctr" fontAlgn="auto">
                <a:spcBef>
                  <a:spcPts val="0"/>
                </a:spcBef>
                <a:spcAft>
                  <a:spcPts val="0"/>
                </a:spcAft>
                <a:defRPr/>
              </a:pPr>
              <a:r>
                <a:rPr lang="en-US" sz="2400" b="1" kern="0" dirty="0">
                  <a:latin typeface="+mn-lt"/>
                  <a:cs typeface="+mn-cs"/>
                </a:rPr>
                <a:t>10,000 Users</a:t>
              </a:r>
            </a:p>
          </p:txBody>
        </p:sp>
        <p:sp>
          <p:nvSpPr>
            <p:cNvPr id="525" name="Rectangle 524"/>
            <p:cNvSpPr/>
            <p:nvPr/>
          </p:nvSpPr>
          <p:spPr bwMode="gray">
            <a:xfrm flipH="1">
              <a:off x="454054" y="1820993"/>
              <a:ext cx="2761313" cy="1325420"/>
            </a:xfrm>
            <a:prstGeom prst="rect">
              <a:avLst/>
            </a:prstGeom>
            <a:blipFill rotWithShape="0">
              <a:blip r:embed="rId5" cstate="print"/>
              <a:stretch>
                <a:fillRect/>
              </a:stretch>
            </a:blip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en-US" kern="0" dirty="0">
                <a:latin typeface="Arial"/>
                <a:ea typeface="Arial Unicode MS" pitchFamily="34" charset="-128"/>
                <a:cs typeface="Arial Unicode MS" pitchFamily="34" charset="-128"/>
              </a:endParaRPr>
            </a:p>
          </p:txBody>
        </p:sp>
        <p:sp>
          <p:nvSpPr>
            <p:cNvPr id="496" name="TextBox 495"/>
            <p:cNvSpPr txBox="1"/>
            <p:nvPr/>
          </p:nvSpPr>
          <p:spPr>
            <a:xfrm>
              <a:off x="695411" y="3205145"/>
              <a:ext cx="2292890" cy="1231768"/>
            </a:xfrm>
            <a:prstGeom prst="rect">
              <a:avLst/>
            </a:prstGeom>
            <a:noFill/>
          </p:spPr>
          <p:txBody>
            <a:bodyPr>
              <a:spAutoFit/>
            </a:bodyPr>
            <a:lstStyle/>
            <a:p>
              <a:pPr marL="168275" indent="-168275" eaLnBrk="0" fontAlgn="auto" hangingPunct="0">
                <a:lnSpc>
                  <a:spcPct val="90000"/>
                </a:lnSpc>
                <a:spcBef>
                  <a:spcPts val="600"/>
                </a:spcBef>
                <a:spcAft>
                  <a:spcPts val="0"/>
                </a:spcAft>
                <a:buClr>
                  <a:srgbClr val="F0AB00"/>
                </a:buClr>
                <a:buFont typeface="Arial"/>
                <a:buChar char="•"/>
                <a:defRPr/>
              </a:pPr>
              <a:r>
                <a:rPr lang="en-US" sz="1200" dirty="0">
                  <a:latin typeface="+mn-lt"/>
                  <a:cs typeface="SAP Sans 2007 Extra Bold"/>
                </a:rPr>
                <a:t>Sales</a:t>
              </a:r>
            </a:p>
            <a:p>
              <a:pPr marL="168275" indent="-168275" eaLnBrk="0" fontAlgn="auto" hangingPunct="0">
                <a:lnSpc>
                  <a:spcPct val="90000"/>
                </a:lnSpc>
                <a:spcBef>
                  <a:spcPts val="600"/>
                </a:spcBef>
                <a:spcAft>
                  <a:spcPts val="0"/>
                </a:spcAft>
                <a:buClr>
                  <a:srgbClr val="F0AB00"/>
                </a:buClr>
                <a:buFont typeface="Arial"/>
                <a:buChar char="•"/>
                <a:defRPr/>
              </a:pPr>
              <a:r>
                <a:rPr lang="en-US" sz="1200" dirty="0">
                  <a:latin typeface="Arial"/>
                  <a:cs typeface="SAP Sans 2007 Extra Bold"/>
                </a:rPr>
                <a:t>Service</a:t>
              </a:r>
            </a:p>
            <a:p>
              <a:pPr marL="168275" indent="-168275" eaLnBrk="0" fontAlgn="auto" hangingPunct="0">
                <a:lnSpc>
                  <a:spcPct val="90000"/>
                </a:lnSpc>
                <a:spcBef>
                  <a:spcPts val="600"/>
                </a:spcBef>
                <a:spcAft>
                  <a:spcPts val="0"/>
                </a:spcAft>
                <a:buClr>
                  <a:srgbClr val="F0AB00"/>
                </a:buClr>
                <a:buFont typeface="Arial"/>
                <a:buChar char="•"/>
                <a:defRPr/>
              </a:pPr>
              <a:r>
                <a:rPr lang="en-US" sz="1200" dirty="0">
                  <a:latin typeface="Arial"/>
                  <a:cs typeface="SAP Sans 2007 Extra Bold"/>
                </a:rPr>
                <a:t>Mobile Asset Management</a:t>
              </a:r>
            </a:p>
            <a:p>
              <a:pPr marL="168275" indent="-168275" eaLnBrk="0" fontAlgn="auto" hangingPunct="0">
                <a:lnSpc>
                  <a:spcPct val="90000"/>
                </a:lnSpc>
                <a:spcBef>
                  <a:spcPts val="600"/>
                </a:spcBef>
                <a:spcAft>
                  <a:spcPts val="0"/>
                </a:spcAft>
                <a:buClr>
                  <a:srgbClr val="F0AB00"/>
                </a:buClr>
                <a:buFont typeface="Arial"/>
                <a:buChar char="•"/>
                <a:defRPr/>
              </a:pPr>
              <a:r>
                <a:rPr lang="en-US" sz="1200" dirty="0">
                  <a:latin typeface="Arial"/>
                  <a:cs typeface="SAP Sans 2007 Extra Bold"/>
                </a:rPr>
                <a:t>Yard Management</a:t>
              </a:r>
            </a:p>
            <a:p>
              <a:pPr marL="168275" indent="-168275" eaLnBrk="0" fontAlgn="auto" hangingPunct="0">
                <a:lnSpc>
                  <a:spcPct val="90000"/>
                </a:lnSpc>
                <a:spcBef>
                  <a:spcPts val="600"/>
                </a:spcBef>
                <a:spcAft>
                  <a:spcPts val="0"/>
                </a:spcAft>
                <a:buClr>
                  <a:srgbClr val="F0AB00"/>
                </a:buClr>
                <a:buFont typeface="Arial"/>
                <a:buChar char="•"/>
                <a:defRPr/>
              </a:pPr>
              <a:r>
                <a:rPr lang="en-US" sz="1200" dirty="0">
                  <a:latin typeface="Arial"/>
                  <a:cs typeface="SAP Sans 2007 Extra Bold"/>
                </a:rPr>
                <a:t>Retail Execution</a:t>
              </a:r>
              <a:endParaRPr lang="en-US" sz="1200" kern="0" dirty="0">
                <a:latin typeface="+mn-lt"/>
                <a:ea typeface="Arial Unicode MS"/>
                <a:cs typeface="SAP Sans 2007 Extra Bold"/>
              </a:endParaRPr>
            </a:p>
          </p:txBody>
        </p:sp>
        <p:sp>
          <p:nvSpPr>
            <p:cNvPr id="17418" name="Pentagon 29"/>
            <p:cNvSpPr>
              <a:spLocks noChangeArrowheads="1"/>
            </p:cNvSpPr>
            <p:nvPr/>
          </p:nvSpPr>
          <p:spPr bwMode="gray">
            <a:xfrm>
              <a:off x="327024" y="5168595"/>
              <a:ext cx="3037603" cy="274320"/>
            </a:xfrm>
            <a:prstGeom prst="homePlate">
              <a:avLst>
                <a:gd name="adj" fmla="val 49983"/>
              </a:avLst>
            </a:prstGeom>
            <a:solidFill>
              <a:srgbClr val="003283"/>
            </a:solidFill>
            <a:ln w="9525">
              <a:noFill/>
              <a:miter lim="800000"/>
              <a:headEnd/>
              <a:tailEnd/>
            </a:ln>
          </p:spPr>
          <p:txBody>
            <a:bodyPr anchor="ctr"/>
            <a:lstStyle/>
            <a:p>
              <a:pPr algn="ctr"/>
              <a:r>
                <a:rPr lang="en-US" sz="1200" b="1" dirty="0" smtClean="0">
                  <a:solidFill>
                    <a:schemeClr val="bg1"/>
                  </a:solidFill>
                </a:rPr>
                <a:t>Intensive Apps</a:t>
              </a:r>
              <a:endParaRPr lang="en-US" sz="1200" b="1" dirty="0">
                <a:solidFill>
                  <a:schemeClr val="bg1"/>
                </a:solidFill>
              </a:endParaRPr>
            </a:p>
          </p:txBody>
        </p:sp>
        <p:sp>
          <p:nvSpPr>
            <p:cNvPr id="17419" name="Pentagon 33"/>
            <p:cNvSpPr>
              <a:spLocks noChangeArrowheads="1"/>
            </p:cNvSpPr>
            <p:nvPr/>
          </p:nvSpPr>
          <p:spPr bwMode="gray">
            <a:xfrm>
              <a:off x="327024" y="5531482"/>
              <a:ext cx="3037603" cy="274320"/>
            </a:xfrm>
            <a:prstGeom prst="homePlate">
              <a:avLst>
                <a:gd name="adj" fmla="val 49983"/>
              </a:avLst>
            </a:prstGeom>
            <a:solidFill>
              <a:srgbClr val="003283"/>
            </a:solidFill>
            <a:ln w="9525">
              <a:noFill/>
              <a:miter lim="800000"/>
              <a:headEnd/>
              <a:tailEnd/>
            </a:ln>
          </p:spPr>
          <p:txBody>
            <a:bodyPr anchor="ctr"/>
            <a:lstStyle/>
            <a:p>
              <a:pPr algn="ctr"/>
              <a:r>
                <a:rPr lang="en-US" sz="1200" b="1">
                  <a:solidFill>
                    <a:schemeClr val="bg1"/>
                  </a:solidFill>
                </a:rPr>
                <a:t>Features</a:t>
              </a:r>
            </a:p>
          </p:txBody>
        </p:sp>
        <p:sp>
          <p:nvSpPr>
            <p:cNvPr id="17420" name="Pentagon 36"/>
            <p:cNvSpPr>
              <a:spLocks noChangeArrowheads="1"/>
            </p:cNvSpPr>
            <p:nvPr/>
          </p:nvSpPr>
          <p:spPr bwMode="gray">
            <a:xfrm>
              <a:off x="327024" y="5894370"/>
              <a:ext cx="3037603" cy="274320"/>
            </a:xfrm>
            <a:prstGeom prst="homePlate">
              <a:avLst>
                <a:gd name="adj" fmla="val 49983"/>
              </a:avLst>
            </a:prstGeom>
            <a:solidFill>
              <a:srgbClr val="003283"/>
            </a:solidFill>
            <a:ln w="9525">
              <a:noFill/>
              <a:miter lim="800000"/>
              <a:headEnd/>
              <a:tailEnd/>
            </a:ln>
          </p:spPr>
          <p:txBody>
            <a:bodyPr anchor="ctr"/>
            <a:lstStyle/>
            <a:p>
              <a:pPr algn="ctr"/>
              <a:r>
                <a:rPr lang="en-US" sz="1200" b="1">
                  <a:solidFill>
                    <a:schemeClr val="bg1"/>
                  </a:solidFill>
                </a:rPr>
                <a:t>Must Have</a:t>
              </a:r>
            </a:p>
          </p:txBody>
        </p:sp>
      </p:grpSp>
      <p:sp>
        <p:nvSpPr>
          <p:cNvPr id="27" name="Rounded Rectangle 26"/>
          <p:cNvSpPr/>
          <p:nvPr/>
        </p:nvSpPr>
        <p:spPr>
          <a:xfrm>
            <a:off x="6934323" y="833277"/>
            <a:ext cx="1961399" cy="267740"/>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algn="ctr"/>
            <a:r>
              <a:rPr lang="en-US" sz="900" dirty="0" smtClean="0">
                <a:solidFill>
                  <a:schemeClr val="bg2">
                    <a:lumMod val="90000"/>
                  </a:schemeClr>
                </a:solidFill>
              </a:rPr>
              <a:t>SAP Mobility Platform</a:t>
            </a:r>
          </a:p>
        </p:txBody>
      </p:sp>
      <p:sp>
        <p:nvSpPr>
          <p:cNvPr id="28" name="Rounded Rectangle 27"/>
          <p:cNvSpPr/>
          <p:nvPr/>
        </p:nvSpPr>
        <p:spPr>
          <a:xfrm>
            <a:off x="7165740" y="530844"/>
            <a:ext cx="1498566" cy="267740"/>
          </a:xfrm>
          <a:prstGeom prst="roundRect">
            <a:avLst>
              <a:gd name="adj" fmla="val 7989"/>
            </a:avLst>
          </a:prstGeom>
          <a:solidFill>
            <a:schemeClr val="accent4"/>
          </a:solidFill>
          <a:ln w="19050" algn="ctr">
            <a:noFill/>
            <a:round/>
            <a:headEnd/>
            <a:tailEnd/>
          </a:ln>
          <a:effectLst/>
        </p:spPr>
        <p:txBody>
          <a:bodyPr lIns="0" tIns="0" rIns="0" bIns="0" anchor="ctr">
            <a:noAutofit/>
          </a:bodyPr>
          <a:lstStyle/>
          <a:p>
            <a:pPr algn="ctr"/>
            <a:r>
              <a:rPr lang="en-US" sz="900" b="1" dirty="0" smtClean="0">
                <a:solidFill>
                  <a:schemeClr val="bg1"/>
                </a:solidFill>
              </a:rPr>
              <a:t>Mobile Applications</a:t>
            </a:r>
          </a:p>
        </p:txBody>
      </p:sp>
      <p:sp>
        <p:nvSpPr>
          <p:cNvPr id="29" name="Rounded Rectangle 28"/>
          <p:cNvSpPr/>
          <p:nvPr/>
        </p:nvSpPr>
        <p:spPr>
          <a:xfrm>
            <a:off x="7474264" y="230911"/>
            <a:ext cx="881517" cy="267740"/>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lvl="0" algn="ctr"/>
            <a:r>
              <a:rPr lang="en-US" sz="900" dirty="0" smtClean="0">
                <a:solidFill>
                  <a:schemeClr val="bg2">
                    <a:lumMod val="90000"/>
                  </a:schemeClr>
                </a:solidFill>
              </a:rPr>
              <a:t>Mobile Services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Agenda</a:t>
            </a:r>
            <a:endParaRPr lang="de-DE" dirty="0"/>
          </a:p>
        </p:txBody>
      </p:sp>
      <p:sp>
        <p:nvSpPr>
          <p:cNvPr id="5" name="Text Placeholder 4"/>
          <p:cNvSpPr>
            <a:spLocks noGrp="1"/>
          </p:cNvSpPr>
          <p:nvPr>
            <p:ph type="body" sz="quarter" idx="10"/>
          </p:nvPr>
        </p:nvSpPr>
        <p:spPr>
          <a:xfrm>
            <a:off x="753533" y="1931830"/>
            <a:ext cx="5207000" cy="2462213"/>
          </a:xfrm>
        </p:spPr>
        <p:txBody>
          <a:bodyPr wrap="square">
            <a:spAutoFit/>
          </a:bodyPr>
          <a:lstStyle/>
          <a:p>
            <a:pPr>
              <a:spcBef>
                <a:spcPts val="6000"/>
              </a:spcBef>
            </a:pPr>
            <a:r>
              <a:rPr lang="en-US" sz="2000" b="1" dirty="0" smtClean="0"/>
              <a:t>Why Mobility</a:t>
            </a:r>
          </a:p>
          <a:p>
            <a:pPr>
              <a:spcBef>
                <a:spcPts val="6000"/>
              </a:spcBef>
            </a:pPr>
            <a:r>
              <a:rPr lang="en-US" sz="2000" b="1" dirty="0" smtClean="0"/>
              <a:t>SAP Mobility Strategy</a:t>
            </a:r>
          </a:p>
          <a:p>
            <a:pPr>
              <a:spcBef>
                <a:spcPts val="6000"/>
              </a:spcBef>
            </a:pPr>
            <a:r>
              <a:rPr lang="en-US" sz="2000" b="1" dirty="0" smtClean="0"/>
              <a:t>How Can we Support </a:t>
            </a:r>
            <a:r>
              <a:rPr lang="en-US" sz="2000" b="1" dirty="0" smtClean="0"/>
              <a:t>You</a:t>
            </a:r>
            <a:endParaRPr lang="en-US" sz="2000" b="1" dirty="0" smtClean="0"/>
          </a:p>
        </p:txBody>
      </p:sp>
      <p:pic>
        <p:nvPicPr>
          <p:cNvPr id="8" name="Picture 1" descr="C:\Users\D033853\AppData\Local\Microsoft\Windows\Temporary Internet Files\Content.IE5\XB45HPR7\272420_l_srgb_s_gl[1].jpg"/>
          <p:cNvPicPr>
            <a:picLocks noChangeAspect="1" noChangeArrowheads="1"/>
          </p:cNvPicPr>
          <p:nvPr/>
        </p:nvPicPr>
        <p:blipFill>
          <a:blip r:embed="rId2" cstate="print"/>
          <a:srcRect/>
          <a:stretch>
            <a:fillRect/>
          </a:stretch>
        </p:blipFill>
        <p:spPr bwMode="auto">
          <a:xfrm>
            <a:off x="6350000" y="1764479"/>
            <a:ext cx="2514086" cy="2976854"/>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48276" y="3266702"/>
            <a:ext cx="3680253"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400" b="1" cap="all" dirty="0">
                <a:ln w="9000" cmpd="sng">
                  <a:noFill/>
                  <a:prstDash val="solid"/>
                </a:ln>
                <a:solidFill>
                  <a:schemeClr val="tx1">
                    <a:lumMod val="75000"/>
                    <a:lumOff val="25000"/>
                  </a:schemeClr>
                </a:solidFill>
                <a:effectLst/>
              </a:rPr>
              <a:t>SAP EAM WORK order mobile app</a:t>
            </a:r>
          </a:p>
        </p:txBody>
      </p:sp>
      <p:sp>
        <p:nvSpPr>
          <p:cNvPr id="19458" name="Title 1"/>
          <p:cNvSpPr>
            <a:spLocks noGrp="1"/>
          </p:cNvSpPr>
          <p:nvPr>
            <p:ph type="title"/>
          </p:nvPr>
        </p:nvSpPr>
        <p:spPr/>
        <p:txBody>
          <a:bodyPr/>
          <a:lstStyle/>
          <a:p>
            <a:r>
              <a:rPr lang="en-US" smtClean="0">
                <a:solidFill>
                  <a:schemeClr val="tx1"/>
                </a:solidFill>
                <a:latin typeface="BentonSans Bold" pitchFamily="2" charset="0"/>
                <a:ea typeface="BentonSans Bold" pitchFamily="2" charset="0"/>
                <a:cs typeface="BentonSans Bold" pitchFamily="2" charset="0"/>
              </a:rPr>
              <a:t>Mobile Process Apps</a:t>
            </a:r>
          </a:p>
        </p:txBody>
      </p:sp>
      <p:sp>
        <p:nvSpPr>
          <p:cNvPr id="13" name="Rectangle 12"/>
          <p:cNvSpPr/>
          <p:nvPr/>
        </p:nvSpPr>
        <p:spPr>
          <a:xfrm>
            <a:off x="248276" y="2066066"/>
            <a:ext cx="3680253"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400" b="1" cap="all" dirty="0">
                <a:ln w="9000" cmpd="sng">
                  <a:noFill/>
                  <a:prstDash val="solid"/>
                </a:ln>
                <a:solidFill>
                  <a:schemeClr val="tx1">
                    <a:lumMod val="75000"/>
                    <a:lumOff val="25000"/>
                  </a:schemeClr>
                </a:solidFill>
                <a:effectLst/>
              </a:rPr>
              <a:t>SAP Field Service mobile app</a:t>
            </a:r>
          </a:p>
        </p:txBody>
      </p:sp>
      <p:sp>
        <p:nvSpPr>
          <p:cNvPr id="16" name="Rectangle 15"/>
          <p:cNvSpPr/>
          <p:nvPr/>
        </p:nvSpPr>
        <p:spPr>
          <a:xfrm>
            <a:off x="248277" y="2666384"/>
            <a:ext cx="3680253"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400" b="1" cap="all" dirty="0">
                <a:ln w="9000" cmpd="sng">
                  <a:noFill/>
                  <a:prstDash val="solid"/>
                </a:ln>
                <a:solidFill>
                  <a:schemeClr val="tx1">
                    <a:lumMod val="75000"/>
                    <a:lumOff val="25000"/>
                  </a:schemeClr>
                </a:solidFill>
                <a:effectLst/>
              </a:rPr>
              <a:t>SAP RETAIL EXECUTION mobile app</a:t>
            </a:r>
          </a:p>
        </p:txBody>
      </p:sp>
      <p:sp>
        <p:nvSpPr>
          <p:cNvPr id="18" name="Rectangle 17"/>
          <p:cNvSpPr/>
          <p:nvPr/>
        </p:nvSpPr>
        <p:spPr>
          <a:xfrm>
            <a:off x="248276" y="1465748"/>
            <a:ext cx="3680253"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400" b="1" cap="all" dirty="0">
                <a:ln w="9000" cmpd="sng">
                  <a:noFill/>
                  <a:prstDash val="solid"/>
                </a:ln>
                <a:solidFill>
                  <a:schemeClr val="tx1">
                    <a:lumMod val="75000"/>
                    <a:lumOff val="25000"/>
                  </a:schemeClr>
                </a:solidFill>
                <a:effectLst/>
              </a:rPr>
              <a:t>SAP CRM SALES mobile app</a:t>
            </a:r>
          </a:p>
        </p:txBody>
      </p:sp>
      <p:grpSp>
        <p:nvGrpSpPr>
          <p:cNvPr id="2" name="Group 27"/>
          <p:cNvGrpSpPr>
            <a:grpSpLocks/>
          </p:cNvGrpSpPr>
          <p:nvPr/>
        </p:nvGrpSpPr>
        <p:grpSpPr bwMode="auto">
          <a:xfrm>
            <a:off x="4201643" y="1388533"/>
            <a:ext cx="3074883" cy="2681185"/>
            <a:chOff x="3964560" y="398280"/>
            <a:chExt cx="3478243" cy="2451252"/>
          </a:xfrm>
        </p:grpSpPr>
        <p:pic>
          <p:nvPicPr>
            <p:cNvPr id="19474" name="Picture 6" descr="http://blog.qualityaudiovideo.com/wp-content/uploads/2010/05/savant_ipad2.jpg"/>
            <p:cNvPicPr>
              <a:picLocks noChangeAspect="1" noChangeArrowheads="1"/>
            </p:cNvPicPr>
            <p:nvPr/>
          </p:nvPicPr>
          <p:blipFill>
            <a:blip r:embed="rId3" cstate="print"/>
            <a:srcRect/>
            <a:stretch>
              <a:fillRect/>
            </a:stretch>
          </p:blipFill>
          <p:spPr bwMode="auto">
            <a:xfrm>
              <a:off x="3964560" y="398280"/>
              <a:ext cx="3478243" cy="2451252"/>
            </a:xfrm>
            <a:prstGeom prst="rect">
              <a:avLst/>
            </a:prstGeom>
            <a:noFill/>
            <a:ln w="9525">
              <a:noFill/>
              <a:miter lim="800000"/>
              <a:headEnd/>
              <a:tailEnd/>
            </a:ln>
          </p:spPr>
        </p:pic>
        <p:pic>
          <p:nvPicPr>
            <p:cNvPr id="19475" name="Picture 26" descr="IMG_0056.PNG"/>
            <p:cNvPicPr>
              <a:picLocks noChangeAspect="1"/>
            </p:cNvPicPr>
            <p:nvPr/>
          </p:nvPicPr>
          <p:blipFill>
            <a:blip r:embed="rId4" cstate="print"/>
            <a:srcRect/>
            <a:stretch>
              <a:fillRect/>
            </a:stretch>
          </p:blipFill>
          <p:spPr bwMode="auto">
            <a:xfrm rot="5400000">
              <a:off x="4801073" y="213172"/>
              <a:ext cx="1746334" cy="2669665"/>
            </a:xfrm>
            <a:prstGeom prst="rect">
              <a:avLst/>
            </a:prstGeom>
            <a:noFill/>
            <a:ln w="9525">
              <a:noFill/>
              <a:miter lim="800000"/>
              <a:headEnd/>
              <a:tailEnd/>
            </a:ln>
          </p:spPr>
        </p:pic>
      </p:grpSp>
      <p:grpSp>
        <p:nvGrpSpPr>
          <p:cNvPr id="3" name="Group 29"/>
          <p:cNvGrpSpPr>
            <a:grpSpLocks/>
          </p:cNvGrpSpPr>
          <p:nvPr/>
        </p:nvGrpSpPr>
        <p:grpSpPr bwMode="auto">
          <a:xfrm>
            <a:off x="4028026" y="4048181"/>
            <a:ext cx="3344637" cy="2117670"/>
            <a:chOff x="3790281" y="2751525"/>
            <a:chExt cx="3503644" cy="1873637"/>
          </a:xfrm>
        </p:grpSpPr>
        <p:pic>
          <p:nvPicPr>
            <p:cNvPr id="19472" name="Picture 4"/>
            <p:cNvPicPr>
              <a:picLocks noChangeAspect="1" noChangeArrowheads="1"/>
            </p:cNvPicPr>
            <p:nvPr/>
          </p:nvPicPr>
          <p:blipFill>
            <a:blip r:embed="rId5" cstate="print"/>
            <a:srcRect/>
            <a:stretch>
              <a:fillRect/>
            </a:stretch>
          </p:blipFill>
          <p:spPr bwMode="auto">
            <a:xfrm>
              <a:off x="3790281" y="2751525"/>
              <a:ext cx="3503644" cy="1873637"/>
            </a:xfrm>
            <a:prstGeom prst="rect">
              <a:avLst/>
            </a:prstGeom>
            <a:noFill/>
            <a:ln w="9525">
              <a:noFill/>
              <a:miter lim="800000"/>
              <a:headEnd/>
              <a:tailEnd/>
            </a:ln>
          </p:spPr>
        </p:pic>
        <p:pic>
          <p:nvPicPr>
            <p:cNvPr id="19473" name="Picture 28" descr="HomePage_1.PNG"/>
            <p:cNvPicPr>
              <a:picLocks noChangeAspect="1"/>
            </p:cNvPicPr>
            <p:nvPr/>
          </p:nvPicPr>
          <p:blipFill>
            <a:blip r:embed="rId6" cstate="print"/>
            <a:srcRect/>
            <a:stretch>
              <a:fillRect/>
            </a:stretch>
          </p:blipFill>
          <p:spPr bwMode="auto">
            <a:xfrm>
              <a:off x="4244508" y="2996890"/>
              <a:ext cx="2699988" cy="1257015"/>
            </a:xfrm>
            <a:prstGeom prst="rect">
              <a:avLst/>
            </a:prstGeom>
            <a:noFill/>
            <a:ln w="9525">
              <a:noFill/>
              <a:miter lim="800000"/>
              <a:headEnd/>
              <a:tailEnd/>
            </a:ln>
          </p:spPr>
        </p:pic>
      </p:grpSp>
      <p:grpSp>
        <p:nvGrpSpPr>
          <p:cNvPr id="4" name="Group 16"/>
          <p:cNvGrpSpPr>
            <a:grpSpLocks/>
          </p:cNvGrpSpPr>
          <p:nvPr/>
        </p:nvGrpSpPr>
        <p:grpSpPr bwMode="auto">
          <a:xfrm>
            <a:off x="7573557" y="1442372"/>
            <a:ext cx="1104776" cy="2090749"/>
            <a:chOff x="3591502" y="1006763"/>
            <a:chExt cx="1815580" cy="3703783"/>
          </a:xfrm>
        </p:grpSpPr>
        <p:pic>
          <p:nvPicPr>
            <p:cNvPr id="19470" name="Picture 4" descr="http://www.motorola.com/web/Business/Products/Mobile%20Computers/MC65/Images/Static_Files/MC65_TierOne_ProductImage.jpg"/>
            <p:cNvPicPr>
              <a:picLocks noChangeAspect="1" noChangeArrowheads="1"/>
            </p:cNvPicPr>
            <p:nvPr/>
          </p:nvPicPr>
          <p:blipFill>
            <a:blip r:embed="rId7" cstate="print"/>
            <a:srcRect/>
            <a:stretch>
              <a:fillRect/>
            </a:stretch>
          </p:blipFill>
          <p:spPr bwMode="auto">
            <a:xfrm>
              <a:off x="3591502" y="1006763"/>
              <a:ext cx="1815580" cy="3703783"/>
            </a:xfrm>
            <a:prstGeom prst="rect">
              <a:avLst/>
            </a:prstGeom>
            <a:noFill/>
            <a:ln w="9525">
              <a:noFill/>
              <a:miter lim="800000"/>
              <a:headEnd/>
              <a:tailEnd/>
            </a:ln>
          </p:spPr>
        </p:pic>
        <p:pic>
          <p:nvPicPr>
            <p:cNvPr id="19471" name="Picture 32" descr="FieldServiceAnimatedSS.gif"/>
            <p:cNvPicPr>
              <a:picLocks noChangeAspect="1"/>
            </p:cNvPicPr>
            <p:nvPr/>
          </p:nvPicPr>
          <p:blipFill>
            <a:blip r:embed="rId8" cstate="print"/>
            <a:srcRect/>
            <a:stretch>
              <a:fillRect/>
            </a:stretch>
          </p:blipFill>
          <p:spPr bwMode="auto">
            <a:xfrm>
              <a:off x="3895436" y="1791855"/>
              <a:ext cx="1239981" cy="1673974"/>
            </a:xfrm>
            <a:prstGeom prst="rect">
              <a:avLst/>
            </a:prstGeom>
            <a:noFill/>
            <a:ln w="9525">
              <a:noFill/>
              <a:miter lim="800000"/>
              <a:headEnd/>
              <a:tailEnd/>
            </a:ln>
          </p:spPr>
        </p:pic>
      </p:grpSp>
      <p:grpSp>
        <p:nvGrpSpPr>
          <p:cNvPr id="5" name="Group 10"/>
          <p:cNvGrpSpPr>
            <a:grpSpLocks/>
          </p:cNvGrpSpPr>
          <p:nvPr/>
        </p:nvGrpSpPr>
        <p:grpSpPr bwMode="auto">
          <a:xfrm>
            <a:off x="7525063" y="3920533"/>
            <a:ext cx="1132055" cy="2013581"/>
            <a:chOff x="3112605" y="1028698"/>
            <a:chExt cx="1976230" cy="3665217"/>
          </a:xfrm>
        </p:grpSpPr>
        <p:pic>
          <p:nvPicPr>
            <p:cNvPr id="19468" name="Picture 1"/>
            <p:cNvPicPr>
              <a:picLocks noChangeAspect="1" noChangeArrowheads="1"/>
            </p:cNvPicPr>
            <p:nvPr/>
          </p:nvPicPr>
          <p:blipFill>
            <a:blip r:embed="rId9" cstate="print"/>
            <a:srcRect/>
            <a:stretch>
              <a:fillRect/>
            </a:stretch>
          </p:blipFill>
          <p:spPr bwMode="auto">
            <a:xfrm>
              <a:off x="3112605" y="1028698"/>
              <a:ext cx="1976230" cy="3665217"/>
            </a:xfrm>
            <a:prstGeom prst="rect">
              <a:avLst/>
            </a:prstGeom>
            <a:noFill/>
            <a:ln w="9525">
              <a:noFill/>
              <a:miter lim="800000"/>
              <a:headEnd/>
              <a:tailEnd/>
            </a:ln>
          </p:spPr>
        </p:pic>
        <p:pic>
          <p:nvPicPr>
            <p:cNvPr id="19469" name="Picture 35" descr="RetailExecutionAnimated.gif"/>
            <p:cNvPicPr>
              <a:picLocks noChangeAspect="1"/>
            </p:cNvPicPr>
            <p:nvPr/>
          </p:nvPicPr>
          <p:blipFill>
            <a:blip r:embed="rId10" cstate="print"/>
            <a:srcRect/>
            <a:stretch>
              <a:fillRect/>
            </a:stretch>
          </p:blipFill>
          <p:spPr bwMode="auto">
            <a:xfrm>
              <a:off x="3356264" y="1629294"/>
              <a:ext cx="1606434" cy="2409651"/>
            </a:xfrm>
            <a:prstGeom prst="rect">
              <a:avLst/>
            </a:prstGeom>
            <a:noFill/>
            <a:ln w="9525">
              <a:noFill/>
              <a:miter lim="800000"/>
              <a:headEnd/>
              <a:tailEnd/>
            </a:ln>
          </p:spPr>
        </p:pic>
      </p:grpSp>
      <p:sp>
        <p:nvSpPr>
          <p:cNvPr id="20" name="Rectangle 19"/>
          <p:cNvSpPr/>
          <p:nvPr/>
        </p:nvSpPr>
        <p:spPr>
          <a:xfrm>
            <a:off x="248277" y="3867020"/>
            <a:ext cx="368872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400" b="1" cap="all" dirty="0">
                <a:ln w="9000" cmpd="sng">
                  <a:noFill/>
                  <a:prstDash val="solid"/>
                </a:ln>
                <a:solidFill>
                  <a:schemeClr val="tx1">
                    <a:lumMod val="75000"/>
                    <a:lumOff val="25000"/>
                  </a:schemeClr>
                </a:solidFill>
                <a:effectLst/>
              </a:rPr>
              <a:t>SAP Electronic Medical Record Mobile app</a:t>
            </a:r>
          </a:p>
        </p:txBody>
      </p:sp>
      <p:sp>
        <p:nvSpPr>
          <p:cNvPr id="23" name="Rounded Rectangle 22"/>
          <p:cNvSpPr/>
          <p:nvPr/>
        </p:nvSpPr>
        <p:spPr>
          <a:xfrm>
            <a:off x="7204782" y="833277"/>
            <a:ext cx="1617249" cy="274306"/>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algn="ctr"/>
            <a:r>
              <a:rPr lang="en-US" sz="900" dirty="0" smtClean="0">
                <a:solidFill>
                  <a:schemeClr val="bg2">
                    <a:lumMod val="90000"/>
                  </a:schemeClr>
                </a:solidFill>
              </a:rPr>
              <a:t>SAP Mobility Platform</a:t>
            </a:r>
          </a:p>
        </p:txBody>
      </p:sp>
      <p:sp>
        <p:nvSpPr>
          <p:cNvPr id="24" name="Rounded Rectangle 23"/>
          <p:cNvSpPr/>
          <p:nvPr/>
        </p:nvSpPr>
        <p:spPr>
          <a:xfrm>
            <a:off x="7436199" y="530844"/>
            <a:ext cx="1235625" cy="274306"/>
          </a:xfrm>
          <a:prstGeom prst="roundRect">
            <a:avLst>
              <a:gd name="adj" fmla="val 7989"/>
            </a:avLst>
          </a:prstGeom>
          <a:solidFill>
            <a:schemeClr val="accent4"/>
          </a:solidFill>
          <a:ln w="19050" algn="ctr">
            <a:noFill/>
            <a:round/>
            <a:headEnd/>
            <a:tailEnd/>
          </a:ln>
          <a:effectLst/>
        </p:spPr>
        <p:txBody>
          <a:bodyPr lIns="0" tIns="0" rIns="0" bIns="0" anchor="ctr">
            <a:noAutofit/>
          </a:bodyPr>
          <a:lstStyle/>
          <a:p>
            <a:pPr algn="ctr"/>
            <a:r>
              <a:rPr lang="en-US" sz="900" b="1" dirty="0" smtClean="0">
                <a:solidFill>
                  <a:schemeClr val="bg1"/>
                </a:solidFill>
              </a:rPr>
              <a:t>Mobile Applications</a:t>
            </a:r>
          </a:p>
        </p:txBody>
      </p:sp>
      <p:sp>
        <p:nvSpPr>
          <p:cNvPr id="25" name="Rounded Rectangle 24"/>
          <p:cNvSpPr/>
          <p:nvPr/>
        </p:nvSpPr>
        <p:spPr>
          <a:xfrm>
            <a:off x="7744723" y="230911"/>
            <a:ext cx="726845" cy="274306"/>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lvl="0" algn="ctr"/>
            <a:r>
              <a:rPr lang="en-US" sz="900" dirty="0" smtClean="0">
                <a:solidFill>
                  <a:schemeClr val="bg2">
                    <a:lumMod val="90000"/>
                  </a:schemeClr>
                </a:solidFill>
              </a:rPr>
              <a:t>Mobile Services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solidFill>
                  <a:schemeClr val="tx1"/>
                </a:solidFill>
                <a:latin typeface="BentonSans Bold" pitchFamily="2" charset="0"/>
                <a:ea typeface="BentonSans Bold" pitchFamily="2" charset="0"/>
                <a:cs typeface="BentonSans Bold" pitchFamily="2" charset="0"/>
              </a:rPr>
              <a:t>Mobile Productivity Apps</a:t>
            </a:r>
          </a:p>
        </p:txBody>
      </p:sp>
      <p:sp>
        <p:nvSpPr>
          <p:cNvPr id="11" name="Rectangle 10"/>
          <p:cNvSpPr/>
          <p:nvPr/>
        </p:nvSpPr>
        <p:spPr>
          <a:xfrm>
            <a:off x="2988733" y="1667934"/>
            <a:ext cx="2992968" cy="413959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buClr>
                <a:schemeClr val="accent1"/>
              </a:buClr>
            </a:pPr>
            <a:r>
              <a:rPr lang="en-US" sz="1400" b="1" dirty="0">
                <a:solidFill>
                  <a:srgbClr val="000000"/>
                </a:solidFill>
              </a:rPr>
              <a:t>Human Resources</a:t>
            </a:r>
          </a:p>
          <a:p>
            <a:pPr marL="271463" lvl="2" indent="-93663">
              <a:buClr>
                <a:schemeClr val="accent1"/>
              </a:buClr>
            </a:pPr>
            <a:r>
              <a:rPr lang="en-US" sz="900" dirty="0">
                <a:solidFill>
                  <a:srgbClr val="000000"/>
                </a:solidFill>
              </a:rPr>
              <a:t>SAP Employee Lookup mobile app</a:t>
            </a:r>
          </a:p>
          <a:p>
            <a:pPr marL="271463" lvl="2" indent="-93663">
              <a:buClr>
                <a:schemeClr val="accent1"/>
              </a:buClr>
            </a:pPr>
            <a:r>
              <a:rPr lang="en-US" sz="900" dirty="0">
                <a:solidFill>
                  <a:srgbClr val="000000"/>
                </a:solidFill>
              </a:rPr>
              <a:t>SAP Leave Request mobile app</a:t>
            </a:r>
          </a:p>
          <a:p>
            <a:pPr marL="271463" lvl="2" indent="-93663">
              <a:buClr>
                <a:schemeClr val="accent1"/>
              </a:buClr>
            </a:pPr>
            <a:r>
              <a:rPr lang="en-US" sz="900" dirty="0">
                <a:solidFill>
                  <a:srgbClr val="000000"/>
                </a:solidFill>
              </a:rPr>
              <a:t>SAP Timesheet mobile app</a:t>
            </a:r>
          </a:p>
          <a:p>
            <a:pPr marL="271463" lvl="2" indent="-93663">
              <a:buClr>
                <a:schemeClr val="accent1"/>
              </a:buClr>
            </a:pPr>
            <a:r>
              <a:rPr lang="en-US" sz="900" dirty="0">
                <a:solidFill>
                  <a:srgbClr val="000000"/>
                </a:solidFill>
              </a:rPr>
              <a:t>SAP HR Approvals mobile app</a:t>
            </a:r>
          </a:p>
          <a:p>
            <a:pPr marL="271463" lvl="2" indent="-93663">
              <a:buClr>
                <a:schemeClr val="accent1"/>
              </a:buClr>
            </a:pPr>
            <a:r>
              <a:rPr lang="en-US" sz="900" dirty="0">
                <a:solidFill>
                  <a:srgbClr val="000000"/>
                </a:solidFill>
              </a:rPr>
              <a:t>SAP Interview Assistant mobile app</a:t>
            </a:r>
          </a:p>
          <a:p>
            <a:pPr marL="271463" lvl="2" indent="-93663">
              <a:buClr>
                <a:schemeClr val="accent1"/>
              </a:buClr>
            </a:pPr>
            <a:r>
              <a:rPr lang="en-US" sz="900" dirty="0">
                <a:solidFill>
                  <a:srgbClr val="000000"/>
                </a:solidFill>
              </a:rPr>
              <a:t>SAP Manager Insight mobile app</a:t>
            </a:r>
            <a:br>
              <a:rPr lang="en-US" sz="900" dirty="0">
                <a:solidFill>
                  <a:srgbClr val="000000"/>
                </a:solidFill>
              </a:rPr>
            </a:br>
            <a:endParaRPr lang="en-US" sz="400" dirty="0">
              <a:solidFill>
                <a:srgbClr val="000000"/>
              </a:solidFill>
            </a:endParaRPr>
          </a:p>
          <a:p>
            <a:pPr marL="0" lvl="1">
              <a:spcBef>
                <a:spcPts val="600"/>
              </a:spcBef>
              <a:buClr>
                <a:schemeClr val="accent1"/>
              </a:buClr>
              <a:buNone/>
            </a:pPr>
            <a:r>
              <a:rPr lang="en-US" sz="1400" b="1" dirty="0">
                <a:solidFill>
                  <a:srgbClr val="000000"/>
                </a:solidFill>
              </a:rPr>
              <a:t>Finance</a:t>
            </a:r>
          </a:p>
          <a:p>
            <a:pPr marL="271463" lvl="2" indent="-93663">
              <a:buClr>
                <a:schemeClr val="accent1"/>
              </a:buClr>
            </a:pPr>
            <a:r>
              <a:rPr lang="en-US" sz="900" dirty="0">
                <a:solidFill>
                  <a:srgbClr val="000000"/>
                </a:solidFill>
              </a:rPr>
              <a:t>SAP GRC Access Approver mobile app</a:t>
            </a:r>
          </a:p>
          <a:p>
            <a:pPr marL="271463" lvl="2" indent="-93663">
              <a:buClr>
                <a:schemeClr val="accent1"/>
              </a:buClr>
            </a:pPr>
            <a:r>
              <a:rPr lang="en-US" sz="900" dirty="0">
                <a:solidFill>
                  <a:srgbClr val="000000"/>
                </a:solidFill>
              </a:rPr>
              <a:t>SAP GRC Policy Survey mobile app</a:t>
            </a:r>
          </a:p>
          <a:p>
            <a:pPr marL="271463" lvl="2" indent="-93663">
              <a:buClr>
                <a:schemeClr val="accent1"/>
              </a:buClr>
            </a:pPr>
            <a:r>
              <a:rPr lang="en-US" sz="900" dirty="0">
                <a:solidFill>
                  <a:srgbClr val="000000"/>
                </a:solidFill>
              </a:rPr>
              <a:t>SAP Payment Approvals mobile app</a:t>
            </a:r>
          </a:p>
          <a:p>
            <a:pPr marL="271463" lvl="2" indent="-93663">
              <a:buClr>
                <a:schemeClr val="accent1"/>
              </a:buClr>
            </a:pPr>
            <a:r>
              <a:rPr lang="en-US" sz="900" dirty="0">
                <a:solidFill>
                  <a:srgbClr val="000000"/>
                </a:solidFill>
              </a:rPr>
              <a:t>SAP Travel Receipt Capture mobile app</a:t>
            </a:r>
          </a:p>
          <a:p>
            <a:pPr marL="271463" lvl="2" indent="-93663">
              <a:buClr>
                <a:schemeClr val="accent1"/>
              </a:buClr>
            </a:pPr>
            <a:r>
              <a:rPr lang="en-US" sz="900" dirty="0">
                <a:solidFill>
                  <a:srgbClr val="000000"/>
                </a:solidFill>
              </a:rPr>
              <a:t>SAP Travel Expense Approval mobile app</a:t>
            </a:r>
            <a:br>
              <a:rPr lang="en-US" sz="900" dirty="0">
                <a:solidFill>
                  <a:srgbClr val="000000"/>
                </a:solidFill>
              </a:rPr>
            </a:br>
            <a:endParaRPr lang="en-US" sz="400" dirty="0">
              <a:solidFill>
                <a:srgbClr val="000000"/>
              </a:solidFill>
            </a:endParaRPr>
          </a:p>
          <a:p>
            <a:pPr marL="0" lvl="1">
              <a:spcBef>
                <a:spcPts val="600"/>
              </a:spcBef>
              <a:buClr>
                <a:schemeClr val="accent1"/>
              </a:buClr>
              <a:buNone/>
            </a:pPr>
            <a:r>
              <a:rPr lang="en-US" sz="1400" b="1" dirty="0">
                <a:solidFill>
                  <a:srgbClr val="000000"/>
                </a:solidFill>
              </a:rPr>
              <a:t>SCM and Manufacturing</a:t>
            </a:r>
          </a:p>
          <a:p>
            <a:pPr marL="271463" lvl="2" indent="-93663">
              <a:buClr>
                <a:schemeClr val="accent1"/>
              </a:buClr>
            </a:pPr>
            <a:r>
              <a:rPr lang="en-US" sz="900" dirty="0">
                <a:solidFill>
                  <a:srgbClr val="000000"/>
                </a:solidFill>
              </a:rPr>
              <a:t>SAP ERP Quality Issue mobile app</a:t>
            </a:r>
          </a:p>
          <a:p>
            <a:pPr marL="271463" lvl="2" indent="-93663">
              <a:buClr>
                <a:schemeClr val="accent1"/>
              </a:buClr>
            </a:pPr>
            <a:r>
              <a:rPr lang="en-US" sz="900" dirty="0">
                <a:solidFill>
                  <a:srgbClr val="000000"/>
                </a:solidFill>
              </a:rPr>
              <a:t>SAP Cart Approval mobile app</a:t>
            </a:r>
          </a:p>
          <a:p>
            <a:pPr marL="271463" lvl="2" indent="-93663">
              <a:buClr>
                <a:schemeClr val="accent1"/>
              </a:buClr>
            </a:pPr>
            <a:r>
              <a:rPr lang="en-US" sz="900" dirty="0">
                <a:solidFill>
                  <a:srgbClr val="000000"/>
                </a:solidFill>
              </a:rPr>
              <a:t>SAP Transport Notification &amp; Status mobile app</a:t>
            </a:r>
          </a:p>
          <a:p>
            <a:pPr marL="271463" lvl="2" indent="-93663">
              <a:buClr>
                <a:schemeClr val="accent1"/>
              </a:buClr>
            </a:pPr>
            <a:r>
              <a:rPr lang="en-US" sz="900" dirty="0">
                <a:solidFill>
                  <a:srgbClr val="000000"/>
                </a:solidFill>
              </a:rPr>
              <a:t>SAP Transport Tendering mobile app</a:t>
            </a:r>
            <a:br>
              <a:rPr lang="en-US" sz="900" dirty="0">
                <a:solidFill>
                  <a:srgbClr val="000000"/>
                </a:solidFill>
              </a:rPr>
            </a:br>
            <a:endParaRPr lang="en-US" sz="400" dirty="0">
              <a:solidFill>
                <a:srgbClr val="000000"/>
              </a:solidFill>
            </a:endParaRPr>
          </a:p>
          <a:p>
            <a:pPr marL="0" lvl="1">
              <a:spcBef>
                <a:spcPts val="600"/>
              </a:spcBef>
              <a:buClr>
                <a:schemeClr val="accent1"/>
              </a:buClr>
              <a:buNone/>
            </a:pPr>
            <a:r>
              <a:rPr lang="en-US" sz="1400" b="1" dirty="0">
                <a:solidFill>
                  <a:srgbClr val="000000"/>
                </a:solidFill>
              </a:rPr>
              <a:t>Sales</a:t>
            </a:r>
          </a:p>
          <a:p>
            <a:pPr marL="271463" lvl="2" indent="-93663">
              <a:buClr>
                <a:schemeClr val="accent1"/>
              </a:buClr>
            </a:pPr>
            <a:r>
              <a:rPr lang="en-US" sz="900" dirty="0">
                <a:solidFill>
                  <a:srgbClr val="000000"/>
                </a:solidFill>
              </a:rPr>
              <a:t>SAP Sales Order Notification</a:t>
            </a:r>
          </a:p>
          <a:p>
            <a:pPr marL="271463" lvl="2" indent="-93663">
              <a:buClr>
                <a:schemeClr val="accent1"/>
              </a:buClr>
            </a:pPr>
            <a:r>
              <a:rPr lang="en-US" sz="900" dirty="0">
                <a:solidFill>
                  <a:srgbClr val="000000"/>
                </a:solidFill>
              </a:rPr>
              <a:t>SAP Material Availability</a:t>
            </a:r>
          </a:p>
          <a:p>
            <a:pPr marL="271463" lvl="2" indent="-93663">
              <a:buClr>
                <a:schemeClr val="accent1"/>
              </a:buClr>
            </a:pPr>
            <a:r>
              <a:rPr lang="en-US" sz="900" dirty="0">
                <a:solidFill>
                  <a:srgbClr val="000000"/>
                </a:solidFill>
              </a:rPr>
              <a:t>SAP Customer &amp; Contracts</a:t>
            </a:r>
          </a:p>
          <a:p>
            <a:pPr marL="271463" lvl="2" indent="-93663">
              <a:buClr>
                <a:schemeClr val="accent1"/>
              </a:buClr>
            </a:pPr>
            <a:r>
              <a:rPr lang="en-US" sz="900" dirty="0">
                <a:solidFill>
                  <a:srgbClr val="000000"/>
                </a:solidFill>
              </a:rPr>
              <a:t>SAP Customer Financial Fact Sheet</a:t>
            </a:r>
          </a:p>
          <a:p>
            <a:pPr marL="271463" lvl="2" indent="-93663">
              <a:buClr>
                <a:schemeClr val="accent1"/>
              </a:buClr>
            </a:pPr>
            <a:r>
              <a:rPr lang="en-US" sz="900" dirty="0">
                <a:solidFill>
                  <a:srgbClr val="000000"/>
                </a:solidFill>
              </a:rPr>
              <a:t>SAP Order Status</a:t>
            </a:r>
          </a:p>
        </p:txBody>
      </p:sp>
      <p:grpSp>
        <p:nvGrpSpPr>
          <p:cNvPr id="2" name="Group 12"/>
          <p:cNvGrpSpPr>
            <a:grpSpLocks/>
          </p:cNvGrpSpPr>
          <p:nvPr/>
        </p:nvGrpSpPr>
        <p:grpSpPr bwMode="auto">
          <a:xfrm>
            <a:off x="511175" y="1828800"/>
            <a:ext cx="1976438" cy="3852333"/>
            <a:chOff x="794253" y="1000990"/>
            <a:chExt cx="1976230" cy="3665217"/>
          </a:xfrm>
        </p:grpSpPr>
        <p:pic>
          <p:nvPicPr>
            <p:cNvPr id="20488" name="Picture 1"/>
            <p:cNvPicPr>
              <a:picLocks noChangeAspect="1" noChangeArrowheads="1"/>
            </p:cNvPicPr>
            <p:nvPr/>
          </p:nvPicPr>
          <p:blipFill>
            <a:blip r:embed="rId3" cstate="print"/>
            <a:srcRect/>
            <a:stretch>
              <a:fillRect/>
            </a:stretch>
          </p:blipFill>
          <p:spPr bwMode="auto">
            <a:xfrm>
              <a:off x="794253" y="1000990"/>
              <a:ext cx="1976230" cy="3665217"/>
            </a:xfrm>
            <a:prstGeom prst="rect">
              <a:avLst/>
            </a:prstGeom>
            <a:noFill/>
            <a:ln w="9525">
              <a:noFill/>
              <a:miter lim="800000"/>
              <a:headEnd/>
              <a:tailEnd/>
            </a:ln>
          </p:spPr>
        </p:pic>
        <p:pic>
          <p:nvPicPr>
            <p:cNvPr id="20489" name="Picture 11" descr="SAP Time Capture_iPhone_New_1.PNG"/>
            <p:cNvPicPr>
              <a:picLocks noChangeAspect="1"/>
            </p:cNvPicPr>
            <p:nvPr/>
          </p:nvPicPr>
          <p:blipFill>
            <a:blip r:embed="rId4" cstate="print"/>
            <a:srcRect/>
            <a:stretch>
              <a:fillRect/>
            </a:stretch>
          </p:blipFill>
          <p:spPr bwMode="auto">
            <a:xfrm>
              <a:off x="1042973" y="1543545"/>
              <a:ext cx="1588909" cy="2451986"/>
            </a:xfrm>
            <a:prstGeom prst="rect">
              <a:avLst/>
            </a:prstGeom>
            <a:noFill/>
            <a:ln w="9525">
              <a:noFill/>
              <a:miter lim="800000"/>
              <a:headEnd/>
              <a:tailEnd/>
            </a:ln>
          </p:spPr>
        </p:pic>
      </p:grpSp>
      <p:grpSp>
        <p:nvGrpSpPr>
          <p:cNvPr id="3" name="Group 14"/>
          <p:cNvGrpSpPr>
            <a:grpSpLocks/>
          </p:cNvGrpSpPr>
          <p:nvPr/>
        </p:nvGrpSpPr>
        <p:grpSpPr bwMode="auto">
          <a:xfrm>
            <a:off x="6154739" y="1710266"/>
            <a:ext cx="2332037" cy="4394201"/>
            <a:chOff x="5698409" y="1228437"/>
            <a:chExt cx="2331721" cy="3454401"/>
          </a:xfrm>
        </p:grpSpPr>
        <p:pic>
          <p:nvPicPr>
            <p:cNvPr id="20486" name="Picture 2" descr="http://zapp5.staticworld.net/news/graphics/145698-BlackBerryBold2_b.jpg"/>
            <p:cNvPicPr>
              <a:picLocks noChangeAspect="1" noChangeArrowheads="1"/>
            </p:cNvPicPr>
            <p:nvPr/>
          </p:nvPicPr>
          <p:blipFill>
            <a:blip r:embed="rId5" cstate="print"/>
            <a:srcRect/>
            <a:stretch>
              <a:fillRect/>
            </a:stretch>
          </p:blipFill>
          <p:spPr bwMode="auto">
            <a:xfrm>
              <a:off x="5698409" y="1228437"/>
              <a:ext cx="2331721" cy="3454401"/>
            </a:xfrm>
            <a:prstGeom prst="rect">
              <a:avLst/>
            </a:prstGeom>
            <a:noFill/>
            <a:ln w="9525">
              <a:noFill/>
              <a:miter lim="800000"/>
              <a:headEnd/>
              <a:tailEnd/>
            </a:ln>
          </p:spPr>
        </p:pic>
        <p:pic>
          <p:nvPicPr>
            <p:cNvPr id="20487" name="Picture 13" descr="SAP HR Approvals_BB_2.png"/>
            <p:cNvPicPr>
              <a:picLocks noChangeAspect="1"/>
            </p:cNvPicPr>
            <p:nvPr/>
          </p:nvPicPr>
          <p:blipFill>
            <a:blip r:embed="rId6" cstate="print"/>
            <a:srcRect/>
            <a:stretch>
              <a:fillRect/>
            </a:stretch>
          </p:blipFill>
          <p:spPr bwMode="auto">
            <a:xfrm>
              <a:off x="6057168" y="1799183"/>
              <a:ext cx="1538339" cy="1055595"/>
            </a:xfrm>
            <a:prstGeom prst="rect">
              <a:avLst/>
            </a:prstGeom>
            <a:noFill/>
            <a:ln w="9525">
              <a:noFill/>
              <a:miter lim="800000"/>
              <a:headEnd/>
              <a:tailEnd/>
            </a:ln>
          </p:spPr>
        </p:pic>
      </p:grpSp>
      <p:sp>
        <p:nvSpPr>
          <p:cNvPr id="24" name="Rounded Rectangle 23"/>
          <p:cNvSpPr/>
          <p:nvPr/>
        </p:nvSpPr>
        <p:spPr>
          <a:xfrm>
            <a:off x="7204782" y="833277"/>
            <a:ext cx="1617249" cy="274306"/>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algn="ctr"/>
            <a:r>
              <a:rPr lang="en-US" sz="900" dirty="0" smtClean="0">
                <a:solidFill>
                  <a:schemeClr val="bg2">
                    <a:lumMod val="90000"/>
                  </a:schemeClr>
                </a:solidFill>
              </a:rPr>
              <a:t>SAP Mobility Platform</a:t>
            </a:r>
          </a:p>
        </p:txBody>
      </p:sp>
      <p:sp>
        <p:nvSpPr>
          <p:cNvPr id="25" name="Rounded Rectangle 24"/>
          <p:cNvSpPr/>
          <p:nvPr/>
        </p:nvSpPr>
        <p:spPr>
          <a:xfrm>
            <a:off x="7436199" y="530844"/>
            <a:ext cx="1235625" cy="274306"/>
          </a:xfrm>
          <a:prstGeom prst="roundRect">
            <a:avLst>
              <a:gd name="adj" fmla="val 7989"/>
            </a:avLst>
          </a:prstGeom>
          <a:solidFill>
            <a:schemeClr val="accent4"/>
          </a:solidFill>
          <a:ln w="19050" algn="ctr">
            <a:noFill/>
            <a:round/>
            <a:headEnd/>
            <a:tailEnd/>
          </a:ln>
          <a:effectLst/>
        </p:spPr>
        <p:txBody>
          <a:bodyPr lIns="0" tIns="0" rIns="0" bIns="0" anchor="ctr">
            <a:noAutofit/>
          </a:bodyPr>
          <a:lstStyle/>
          <a:p>
            <a:pPr algn="ctr"/>
            <a:r>
              <a:rPr lang="en-US" sz="900" b="1" dirty="0" smtClean="0">
                <a:solidFill>
                  <a:schemeClr val="bg1"/>
                </a:solidFill>
              </a:rPr>
              <a:t>Mobile Applications</a:t>
            </a:r>
          </a:p>
        </p:txBody>
      </p:sp>
      <p:sp>
        <p:nvSpPr>
          <p:cNvPr id="26" name="Rounded Rectangle 25"/>
          <p:cNvSpPr/>
          <p:nvPr/>
        </p:nvSpPr>
        <p:spPr>
          <a:xfrm>
            <a:off x="7744723" y="230911"/>
            <a:ext cx="726845" cy="274306"/>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lvl="0" algn="ctr"/>
            <a:r>
              <a:rPr lang="en-US" sz="900" dirty="0" smtClean="0">
                <a:solidFill>
                  <a:schemeClr val="bg2">
                    <a:lumMod val="90000"/>
                  </a:schemeClr>
                </a:solidFill>
              </a:rPr>
              <a:t>Mobile Services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317500" y="412750"/>
            <a:ext cx="8483600" cy="643467"/>
          </a:xfrm>
        </p:spPr>
        <p:txBody>
          <a:bodyPr/>
          <a:lstStyle/>
          <a:p>
            <a:r>
              <a:rPr lang="en-US" smtClean="0">
                <a:solidFill>
                  <a:schemeClr val="tx1"/>
                </a:solidFill>
              </a:rPr>
              <a:t>Mobile Analytics Apps</a:t>
            </a:r>
          </a:p>
        </p:txBody>
      </p:sp>
      <p:pic>
        <p:nvPicPr>
          <p:cNvPr id="21506" name="Picture 2"/>
          <p:cNvPicPr>
            <a:picLocks noChangeAspect="1" noChangeArrowheads="1"/>
          </p:cNvPicPr>
          <p:nvPr/>
        </p:nvPicPr>
        <p:blipFill>
          <a:blip r:embed="rId3" cstate="print"/>
          <a:srcRect/>
          <a:stretch>
            <a:fillRect/>
          </a:stretch>
        </p:blipFill>
        <p:spPr bwMode="auto">
          <a:xfrm>
            <a:off x="142874" y="1983870"/>
            <a:ext cx="3267075" cy="4338613"/>
          </a:xfrm>
          <a:prstGeom prst="rect">
            <a:avLst/>
          </a:prstGeom>
          <a:noFill/>
          <a:ln w="9525">
            <a:noFill/>
            <a:miter lim="800000"/>
            <a:headEnd/>
            <a:tailEnd/>
          </a:ln>
        </p:spPr>
      </p:pic>
      <p:grpSp>
        <p:nvGrpSpPr>
          <p:cNvPr id="15" name="Group 14"/>
          <p:cNvGrpSpPr/>
          <p:nvPr/>
        </p:nvGrpSpPr>
        <p:grpSpPr>
          <a:xfrm>
            <a:off x="6211888" y="1828799"/>
            <a:ext cx="2511425" cy="4114600"/>
            <a:chOff x="6211888" y="1828799"/>
            <a:chExt cx="2511425" cy="4114600"/>
          </a:xfrm>
        </p:grpSpPr>
        <p:pic>
          <p:nvPicPr>
            <p:cNvPr id="21510" name="Picture 2" descr="http://www.sdn.sap.com/irj/sdn/go/portal/prtroot/docs/webcontent/uuid/e03e6617-4b45-2d10-c7a1-a3c923a34c71"/>
            <p:cNvPicPr>
              <a:picLocks noChangeAspect="1" noChangeArrowheads="1"/>
            </p:cNvPicPr>
            <p:nvPr/>
          </p:nvPicPr>
          <p:blipFill>
            <a:blip r:embed="rId4" cstate="print"/>
            <a:srcRect/>
            <a:stretch>
              <a:fillRect/>
            </a:stretch>
          </p:blipFill>
          <p:spPr bwMode="auto">
            <a:xfrm>
              <a:off x="6211888" y="1828799"/>
              <a:ext cx="2511425" cy="2015921"/>
            </a:xfrm>
            <a:prstGeom prst="rect">
              <a:avLst/>
            </a:prstGeom>
            <a:noFill/>
            <a:ln w="9525">
              <a:noFill/>
              <a:miter lim="800000"/>
              <a:headEnd/>
              <a:tailEnd/>
            </a:ln>
          </p:spPr>
        </p:pic>
        <p:pic>
          <p:nvPicPr>
            <p:cNvPr id="21511" name="Picture 6" descr="Picture 3.png"/>
            <p:cNvPicPr>
              <a:picLocks noChangeAspect="1"/>
            </p:cNvPicPr>
            <p:nvPr/>
          </p:nvPicPr>
          <p:blipFill>
            <a:blip r:embed="rId5" cstate="print"/>
            <a:srcRect/>
            <a:stretch>
              <a:fillRect/>
            </a:stretch>
          </p:blipFill>
          <p:spPr bwMode="auto">
            <a:xfrm>
              <a:off x="7595126" y="4075642"/>
              <a:ext cx="1117072" cy="1867757"/>
            </a:xfrm>
            <a:prstGeom prst="rect">
              <a:avLst/>
            </a:prstGeom>
            <a:noFill/>
            <a:ln w="9525">
              <a:noFill/>
              <a:miter lim="800000"/>
              <a:headEnd/>
              <a:tailEnd/>
            </a:ln>
          </p:spPr>
        </p:pic>
        <p:grpSp>
          <p:nvGrpSpPr>
            <p:cNvPr id="2" name="Group 8"/>
            <p:cNvGrpSpPr>
              <a:grpSpLocks/>
            </p:cNvGrpSpPr>
            <p:nvPr/>
          </p:nvGrpSpPr>
          <p:grpSpPr bwMode="auto">
            <a:xfrm>
              <a:off x="6287027" y="4089126"/>
              <a:ext cx="1039812" cy="1786685"/>
              <a:chOff x="6375222" y="1340803"/>
              <a:chExt cx="1928992" cy="3748665"/>
            </a:xfrm>
          </p:grpSpPr>
          <p:pic>
            <p:nvPicPr>
              <p:cNvPr id="21514" name="Picture 2"/>
              <p:cNvPicPr>
                <a:picLocks noChangeAspect="1" noChangeArrowheads="1"/>
              </p:cNvPicPr>
              <p:nvPr/>
            </p:nvPicPr>
            <p:blipFill>
              <a:blip r:embed="rId6" cstate="print"/>
              <a:srcRect/>
              <a:stretch>
                <a:fillRect/>
              </a:stretch>
            </p:blipFill>
            <p:spPr bwMode="auto">
              <a:xfrm>
                <a:off x="6375222" y="1340803"/>
                <a:ext cx="1928992" cy="3748665"/>
              </a:xfrm>
              <a:prstGeom prst="rect">
                <a:avLst/>
              </a:prstGeom>
              <a:noFill/>
              <a:ln w="9525">
                <a:noFill/>
                <a:miter lim="800000"/>
                <a:headEnd/>
                <a:tailEnd/>
              </a:ln>
            </p:spPr>
          </p:pic>
          <p:pic>
            <p:nvPicPr>
              <p:cNvPr id="21515" name="Picture 7" descr="IMG_0152.png"/>
              <p:cNvPicPr>
                <a:picLocks noChangeAspect="1"/>
              </p:cNvPicPr>
              <p:nvPr/>
            </p:nvPicPr>
            <p:blipFill>
              <a:blip r:embed="rId7" cstate="print"/>
              <a:srcRect/>
              <a:stretch>
                <a:fillRect/>
              </a:stretch>
            </p:blipFill>
            <p:spPr bwMode="auto">
              <a:xfrm>
                <a:off x="6535504" y="2028875"/>
                <a:ext cx="1618128" cy="2427192"/>
              </a:xfrm>
              <a:prstGeom prst="rect">
                <a:avLst/>
              </a:prstGeom>
              <a:noFill/>
              <a:ln w="9525">
                <a:noFill/>
                <a:miter lim="800000"/>
                <a:headEnd/>
                <a:tailEnd/>
              </a:ln>
            </p:spPr>
          </p:pic>
        </p:grpSp>
      </p:grpSp>
      <p:sp>
        <p:nvSpPr>
          <p:cNvPr id="12" name="Rectangle 11"/>
          <p:cNvSpPr/>
          <p:nvPr/>
        </p:nvSpPr>
        <p:spPr>
          <a:xfrm>
            <a:off x="3261101" y="1994107"/>
            <a:ext cx="2798618" cy="523220"/>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400" b="1" cap="all" dirty="0">
                <a:ln w="9000" cmpd="sng">
                  <a:noFill/>
                  <a:prstDash val="solid"/>
                </a:ln>
                <a:solidFill>
                  <a:schemeClr val="tx1">
                    <a:lumMod val="75000"/>
                    <a:lumOff val="25000"/>
                  </a:schemeClr>
                </a:solidFill>
                <a:effectLst/>
              </a:rPr>
              <a:t>SAP Business objects mobile</a:t>
            </a:r>
          </a:p>
        </p:txBody>
      </p:sp>
      <p:sp>
        <p:nvSpPr>
          <p:cNvPr id="13" name="Rectangle 12"/>
          <p:cNvSpPr/>
          <p:nvPr/>
        </p:nvSpPr>
        <p:spPr>
          <a:xfrm>
            <a:off x="3261101" y="3441138"/>
            <a:ext cx="2798618" cy="523220"/>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400" b="1" cap="all" dirty="0">
                <a:ln w="9000" cmpd="sng">
                  <a:noFill/>
                  <a:prstDash val="solid"/>
                </a:ln>
                <a:solidFill>
                  <a:schemeClr val="tx1">
                    <a:lumMod val="75000"/>
                    <a:lumOff val="25000"/>
                  </a:schemeClr>
                </a:solidFill>
                <a:effectLst/>
              </a:rPr>
              <a:t>SAP Business objects Explorer</a:t>
            </a:r>
          </a:p>
        </p:txBody>
      </p:sp>
      <p:sp>
        <p:nvSpPr>
          <p:cNvPr id="19" name="Rectangle 18"/>
          <p:cNvSpPr/>
          <p:nvPr/>
        </p:nvSpPr>
        <p:spPr>
          <a:xfrm>
            <a:off x="3261101" y="4781477"/>
            <a:ext cx="2798618" cy="523220"/>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400" b="1" cap="all" dirty="0">
                <a:ln w="9000" cmpd="sng">
                  <a:noFill/>
                  <a:prstDash val="solid"/>
                </a:ln>
                <a:solidFill>
                  <a:schemeClr val="tx1">
                    <a:lumMod val="75000"/>
                    <a:lumOff val="25000"/>
                  </a:schemeClr>
                </a:solidFill>
                <a:effectLst/>
              </a:rPr>
              <a:t>SAP Business objects Strategy </a:t>
            </a:r>
            <a:r>
              <a:rPr lang="en-US" sz="1400" b="1" cap="all" dirty="0" err="1" smtClean="0">
                <a:ln w="9000" cmpd="sng">
                  <a:noFill/>
                  <a:prstDash val="solid"/>
                </a:ln>
                <a:solidFill>
                  <a:schemeClr val="tx1">
                    <a:lumMod val="75000"/>
                    <a:lumOff val="25000"/>
                  </a:schemeClr>
                </a:solidFill>
                <a:effectLst/>
              </a:rPr>
              <a:t>MGt</a:t>
            </a:r>
            <a:endParaRPr lang="en-US" sz="1400" b="1" cap="all" dirty="0">
              <a:ln w="9000" cmpd="sng">
                <a:noFill/>
                <a:prstDash val="solid"/>
              </a:ln>
              <a:solidFill>
                <a:schemeClr val="tx1">
                  <a:lumMod val="75000"/>
                  <a:lumOff val="25000"/>
                </a:schemeClr>
              </a:solidFill>
              <a:effectLst/>
            </a:endParaRPr>
          </a:p>
        </p:txBody>
      </p:sp>
      <p:sp>
        <p:nvSpPr>
          <p:cNvPr id="28" name="Rounded Rectangle 27"/>
          <p:cNvSpPr/>
          <p:nvPr/>
        </p:nvSpPr>
        <p:spPr>
          <a:xfrm>
            <a:off x="7204782" y="833277"/>
            <a:ext cx="1617249" cy="274306"/>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algn="ctr"/>
            <a:r>
              <a:rPr lang="en-US" sz="900" dirty="0" smtClean="0">
                <a:solidFill>
                  <a:schemeClr val="bg2">
                    <a:lumMod val="90000"/>
                  </a:schemeClr>
                </a:solidFill>
              </a:rPr>
              <a:t>SAP Mobility Platform</a:t>
            </a:r>
          </a:p>
        </p:txBody>
      </p:sp>
      <p:sp>
        <p:nvSpPr>
          <p:cNvPr id="29" name="Rounded Rectangle 28"/>
          <p:cNvSpPr/>
          <p:nvPr/>
        </p:nvSpPr>
        <p:spPr>
          <a:xfrm>
            <a:off x="7436199" y="530844"/>
            <a:ext cx="1235625" cy="274306"/>
          </a:xfrm>
          <a:prstGeom prst="roundRect">
            <a:avLst>
              <a:gd name="adj" fmla="val 7989"/>
            </a:avLst>
          </a:prstGeom>
          <a:solidFill>
            <a:schemeClr val="accent4"/>
          </a:solidFill>
          <a:ln w="19050" algn="ctr">
            <a:noFill/>
            <a:round/>
            <a:headEnd/>
            <a:tailEnd/>
          </a:ln>
          <a:effectLst/>
        </p:spPr>
        <p:txBody>
          <a:bodyPr lIns="0" tIns="0" rIns="0" bIns="0" anchor="ctr">
            <a:noAutofit/>
          </a:bodyPr>
          <a:lstStyle/>
          <a:p>
            <a:pPr algn="ctr"/>
            <a:r>
              <a:rPr lang="en-US" sz="900" b="1" dirty="0" smtClean="0">
                <a:solidFill>
                  <a:schemeClr val="bg1"/>
                </a:solidFill>
              </a:rPr>
              <a:t>Mobile Applications</a:t>
            </a:r>
          </a:p>
        </p:txBody>
      </p:sp>
      <p:sp>
        <p:nvSpPr>
          <p:cNvPr id="30" name="Rounded Rectangle 29"/>
          <p:cNvSpPr/>
          <p:nvPr/>
        </p:nvSpPr>
        <p:spPr>
          <a:xfrm>
            <a:off x="7744723" y="230911"/>
            <a:ext cx="726845" cy="274306"/>
          </a:xfrm>
          <a:prstGeom prst="roundRect">
            <a:avLst>
              <a:gd name="adj" fmla="val 7989"/>
            </a:avLst>
          </a:prstGeom>
          <a:solidFill>
            <a:schemeClr val="bg1">
              <a:lumMod val="95000"/>
            </a:schemeClr>
          </a:solidFill>
          <a:ln w="19050" algn="ctr">
            <a:noFill/>
            <a:round/>
            <a:headEnd/>
            <a:tailEnd/>
          </a:ln>
          <a:effectLst/>
        </p:spPr>
        <p:txBody>
          <a:bodyPr lIns="0" tIns="0" rIns="0" bIns="0" anchor="ctr">
            <a:noAutofit/>
          </a:bodyPr>
          <a:lstStyle/>
          <a:p>
            <a:pPr lvl="0" algn="ctr"/>
            <a:r>
              <a:rPr lang="en-US" sz="900" dirty="0" smtClean="0">
                <a:solidFill>
                  <a:schemeClr val="bg2">
                    <a:lumMod val="90000"/>
                  </a:schemeClr>
                </a:solidFill>
              </a:rPr>
              <a:t>Mobile Services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6302376" y="1820332"/>
            <a:ext cx="2695575" cy="4337051"/>
          </a:xfrm>
          <a:prstGeom prst="rect">
            <a:avLst/>
          </a:prstGeom>
          <a:noFill/>
          <a:ln w="9525">
            <a:noFill/>
            <a:miter lim="800000"/>
            <a:headEnd/>
            <a:tailEnd/>
          </a:ln>
        </p:spPr>
      </p:pic>
      <p:sp>
        <p:nvSpPr>
          <p:cNvPr id="22531" name="Title 1"/>
          <p:cNvSpPr>
            <a:spLocks noGrp="1"/>
          </p:cNvSpPr>
          <p:nvPr>
            <p:ph type="title"/>
          </p:nvPr>
        </p:nvSpPr>
        <p:spPr/>
        <p:txBody>
          <a:bodyPr/>
          <a:lstStyle/>
          <a:p>
            <a:r>
              <a:rPr lang="en-US" dirty="0" smtClean="0">
                <a:solidFill>
                  <a:schemeClr val="tx1"/>
                </a:solidFill>
                <a:latin typeface="BentonSans Bold" pitchFamily="2" charset="0"/>
                <a:ea typeface="BentonSans Bold" pitchFamily="2" charset="0"/>
                <a:cs typeface="BentonSans Bold" pitchFamily="2" charset="0"/>
              </a:rPr>
              <a:t>Mobile Consumer Apps</a:t>
            </a:r>
          </a:p>
        </p:txBody>
      </p:sp>
      <p:pic>
        <p:nvPicPr>
          <p:cNvPr id="22532" name="Picture 3"/>
          <p:cNvPicPr>
            <a:picLocks noChangeAspect="1" noChangeArrowheads="1"/>
          </p:cNvPicPr>
          <p:nvPr/>
        </p:nvPicPr>
        <p:blipFill>
          <a:blip r:embed="rId4" cstate="print"/>
          <a:srcRect/>
          <a:stretch>
            <a:fillRect/>
          </a:stretch>
        </p:blipFill>
        <p:spPr bwMode="auto">
          <a:xfrm>
            <a:off x="627064" y="1778000"/>
            <a:ext cx="2147887" cy="3852333"/>
          </a:xfrm>
          <a:prstGeom prst="rect">
            <a:avLst/>
          </a:prstGeom>
          <a:noFill/>
          <a:ln w="9525">
            <a:noFill/>
            <a:miter lim="800000"/>
            <a:headEnd/>
            <a:tailEnd/>
          </a:ln>
        </p:spPr>
      </p:pic>
      <p:sp>
        <p:nvSpPr>
          <p:cNvPr id="7" name="Rectangle 6"/>
          <p:cNvSpPr/>
          <p:nvPr/>
        </p:nvSpPr>
        <p:spPr>
          <a:xfrm>
            <a:off x="3046414" y="2057401"/>
            <a:ext cx="3074986" cy="247760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0" lvl="2">
              <a:buClr>
                <a:schemeClr val="accent1"/>
              </a:buClr>
              <a:buNone/>
            </a:pPr>
            <a:r>
              <a:rPr lang="en-US" sz="1100" b="1" dirty="0">
                <a:solidFill>
                  <a:srgbClr val="000000"/>
                </a:solidFill>
              </a:rPr>
              <a:t>Enable commerce on any mobile device </a:t>
            </a:r>
            <a:r>
              <a:rPr lang="en-US" sz="1000" dirty="0">
                <a:solidFill>
                  <a:srgbClr val="000000"/>
                </a:solidFill>
              </a:rPr>
              <a:t>(SMS, Near Field, 3D Barcode, Mobile Wallet)</a:t>
            </a:r>
          </a:p>
          <a:p>
            <a:pPr marL="0" lvl="2">
              <a:buClr>
                <a:schemeClr val="accent1"/>
              </a:buClr>
            </a:pPr>
            <a:endParaRPr lang="en-US" sz="1000" dirty="0">
              <a:solidFill>
                <a:srgbClr val="000000"/>
              </a:solidFill>
            </a:endParaRPr>
          </a:p>
          <a:p>
            <a:pPr marL="0" lvl="2">
              <a:buClr>
                <a:schemeClr val="accent1"/>
              </a:buClr>
              <a:buNone/>
            </a:pPr>
            <a:r>
              <a:rPr lang="en-US" sz="1100" b="1" dirty="0">
                <a:solidFill>
                  <a:srgbClr val="000000"/>
                </a:solidFill>
              </a:rPr>
              <a:t>Open marketing channel to mobile device</a:t>
            </a:r>
            <a:r>
              <a:rPr lang="en-US" sz="1000" b="1" dirty="0">
                <a:solidFill>
                  <a:srgbClr val="000000"/>
                </a:solidFill>
              </a:rPr>
              <a:t> </a:t>
            </a:r>
            <a:r>
              <a:rPr lang="en-US" sz="1000" dirty="0">
                <a:solidFill>
                  <a:srgbClr val="000000"/>
                </a:solidFill>
              </a:rPr>
              <a:t>engaging loyalty programs</a:t>
            </a:r>
          </a:p>
          <a:p>
            <a:pPr marL="0" lvl="2">
              <a:buClr>
                <a:schemeClr val="accent1"/>
              </a:buClr>
            </a:pPr>
            <a:endParaRPr lang="en-US" sz="1000" dirty="0">
              <a:solidFill>
                <a:srgbClr val="000000"/>
              </a:solidFill>
            </a:endParaRPr>
          </a:p>
          <a:p>
            <a:pPr marL="0" lvl="2">
              <a:buClr>
                <a:schemeClr val="accent1"/>
              </a:buClr>
              <a:buNone/>
            </a:pPr>
            <a:r>
              <a:rPr lang="en-US" sz="1100" b="1" dirty="0">
                <a:solidFill>
                  <a:srgbClr val="000000"/>
                </a:solidFill>
              </a:rPr>
              <a:t>Support industry specific consumer apps </a:t>
            </a:r>
            <a:endParaRPr lang="en-US" sz="1000" dirty="0">
              <a:solidFill>
                <a:srgbClr val="000000"/>
              </a:solidFill>
            </a:endParaRPr>
          </a:p>
          <a:p>
            <a:pPr marL="271463" lvl="2" indent="-93663">
              <a:buClr>
                <a:schemeClr val="accent1"/>
              </a:buClr>
            </a:pPr>
            <a:r>
              <a:rPr lang="en-US" sz="1000" dirty="0">
                <a:solidFill>
                  <a:srgbClr val="000000"/>
                </a:solidFill>
              </a:rPr>
              <a:t> </a:t>
            </a:r>
            <a:r>
              <a:rPr lang="en-US" sz="1000" dirty="0" err="1" smtClean="0">
                <a:solidFill>
                  <a:srgbClr val="000000"/>
                </a:solidFill>
              </a:rPr>
              <a:t>mCommerce</a:t>
            </a:r>
            <a:endParaRPr lang="en-US" sz="1000" dirty="0">
              <a:solidFill>
                <a:srgbClr val="000000"/>
              </a:solidFill>
            </a:endParaRPr>
          </a:p>
          <a:p>
            <a:pPr marL="271463" lvl="2" indent="-93663">
              <a:buClr>
                <a:schemeClr val="accent1"/>
              </a:buClr>
            </a:pPr>
            <a:r>
              <a:rPr lang="en-US" sz="1000" dirty="0">
                <a:solidFill>
                  <a:srgbClr val="000000"/>
                </a:solidFill>
              </a:rPr>
              <a:t> </a:t>
            </a:r>
            <a:r>
              <a:rPr lang="en-US" sz="1000" dirty="0" err="1" smtClean="0">
                <a:solidFill>
                  <a:srgbClr val="000000"/>
                </a:solidFill>
              </a:rPr>
              <a:t>mPayments</a:t>
            </a:r>
            <a:endParaRPr lang="en-US" sz="1000" dirty="0">
              <a:solidFill>
                <a:srgbClr val="000000"/>
              </a:solidFill>
            </a:endParaRPr>
          </a:p>
          <a:p>
            <a:pPr marL="271463" lvl="2" indent="-93663">
              <a:buClr>
                <a:schemeClr val="accent1"/>
              </a:buClr>
            </a:pPr>
            <a:r>
              <a:rPr lang="en-US" sz="1000" dirty="0">
                <a:solidFill>
                  <a:srgbClr val="000000"/>
                </a:solidFill>
              </a:rPr>
              <a:t> </a:t>
            </a:r>
            <a:r>
              <a:rPr lang="en-US" sz="1000" dirty="0" err="1" smtClean="0">
                <a:solidFill>
                  <a:srgbClr val="000000"/>
                </a:solidFill>
              </a:rPr>
              <a:t>mRemittance</a:t>
            </a:r>
            <a:endParaRPr lang="en-US" sz="1000" dirty="0">
              <a:solidFill>
                <a:srgbClr val="000000"/>
              </a:solidFill>
            </a:endParaRPr>
          </a:p>
          <a:p>
            <a:pPr marL="271463" lvl="2" indent="-93663">
              <a:buClr>
                <a:schemeClr val="accent1"/>
              </a:buClr>
            </a:pPr>
            <a:r>
              <a:rPr lang="en-US" sz="1000" dirty="0">
                <a:solidFill>
                  <a:srgbClr val="000000"/>
                </a:solidFill>
              </a:rPr>
              <a:t> </a:t>
            </a:r>
            <a:r>
              <a:rPr lang="en-US" sz="1000" dirty="0" err="1" smtClean="0">
                <a:solidFill>
                  <a:srgbClr val="000000"/>
                </a:solidFill>
              </a:rPr>
              <a:t>mBanking</a:t>
            </a:r>
            <a:endParaRPr lang="en-US" sz="1000" dirty="0">
              <a:solidFill>
                <a:srgbClr val="000000"/>
              </a:solidFill>
            </a:endParaRPr>
          </a:p>
          <a:p>
            <a:pPr marL="0" lvl="2">
              <a:buClr>
                <a:schemeClr val="accent1"/>
              </a:buClr>
            </a:pPr>
            <a:endParaRPr lang="en-US" sz="1000" dirty="0">
              <a:solidFill>
                <a:srgbClr val="000000"/>
              </a:solidFill>
            </a:endParaRPr>
          </a:p>
          <a:p>
            <a:pPr marL="0" lvl="2">
              <a:buClr>
                <a:schemeClr val="accent1"/>
              </a:buClr>
              <a:buNone/>
            </a:pPr>
            <a:r>
              <a:rPr lang="en-US" sz="1100" b="1" dirty="0">
                <a:solidFill>
                  <a:srgbClr val="000000"/>
                </a:solidFill>
              </a:rPr>
              <a:t>Create browser based apps on gateway</a:t>
            </a:r>
          </a:p>
          <a:p>
            <a:pPr marL="0" lvl="2">
              <a:buClr>
                <a:schemeClr val="accent1"/>
              </a:buClr>
            </a:pPr>
            <a:endParaRPr lang="en-US" sz="1000" dirty="0">
              <a:solidFill>
                <a:srgbClr val="000000"/>
              </a:solidFill>
            </a:endParaRPr>
          </a:p>
          <a:p>
            <a:pPr marL="0" lvl="2">
              <a:buClr>
                <a:schemeClr val="accent1"/>
              </a:buClr>
              <a:buNone/>
            </a:pPr>
            <a:r>
              <a:rPr lang="en-US" sz="1100" b="1" dirty="0">
                <a:solidFill>
                  <a:srgbClr val="000000"/>
                </a:solidFill>
              </a:rPr>
              <a:t>SAP Citizen </a:t>
            </a:r>
            <a:r>
              <a:rPr lang="en-US" sz="1100" b="1" dirty="0" smtClean="0">
                <a:solidFill>
                  <a:srgbClr val="000000"/>
                </a:solidFill>
              </a:rPr>
              <a:t>Connect</a:t>
            </a:r>
            <a:endParaRPr lang="en-US" sz="1100" b="1" dirty="0">
              <a:solidFill>
                <a:srgbClr val="000000"/>
              </a:solidFill>
            </a:endParaRPr>
          </a:p>
        </p:txBody>
      </p:sp>
      <p:sp>
        <p:nvSpPr>
          <p:cNvPr id="11" name="Rounded Rectangle 10"/>
          <p:cNvSpPr/>
          <p:nvPr/>
        </p:nvSpPr>
        <p:spPr>
          <a:xfrm>
            <a:off x="7191903" y="859035"/>
            <a:ext cx="1617249" cy="274306"/>
          </a:xfrm>
          <a:prstGeom prst="roundRect">
            <a:avLst>
              <a:gd name="adj" fmla="val 7989"/>
            </a:avLst>
          </a:prstGeom>
          <a:solidFill>
            <a:schemeClr val="bg1">
              <a:lumMod val="85000"/>
            </a:schemeClr>
          </a:solidFill>
          <a:ln w="19050" algn="ctr">
            <a:noFill/>
            <a:round/>
            <a:headEnd/>
            <a:tailEnd/>
          </a:ln>
          <a:effectLst/>
        </p:spPr>
        <p:txBody>
          <a:bodyPr lIns="0" tIns="0" rIns="0" bIns="0" anchor="ctr">
            <a:noAutofit/>
          </a:bodyPr>
          <a:lstStyle/>
          <a:p>
            <a:pPr algn="ctr"/>
            <a:r>
              <a:rPr lang="en-US" sz="900" dirty="0" smtClean="0">
                <a:solidFill>
                  <a:schemeClr val="bg2">
                    <a:lumMod val="90000"/>
                  </a:schemeClr>
                </a:solidFill>
              </a:rPr>
              <a:t>SAP Mobility Platform</a:t>
            </a:r>
          </a:p>
        </p:txBody>
      </p:sp>
      <p:sp>
        <p:nvSpPr>
          <p:cNvPr id="12" name="Rounded Rectangle 11"/>
          <p:cNvSpPr/>
          <p:nvPr/>
        </p:nvSpPr>
        <p:spPr>
          <a:xfrm>
            <a:off x="7423320" y="556602"/>
            <a:ext cx="1235625" cy="274306"/>
          </a:xfrm>
          <a:prstGeom prst="roundRect">
            <a:avLst>
              <a:gd name="adj" fmla="val 7989"/>
            </a:avLst>
          </a:prstGeom>
          <a:solidFill>
            <a:schemeClr val="bg1">
              <a:lumMod val="85000"/>
            </a:schemeClr>
          </a:solidFill>
          <a:ln w="19050" algn="ctr">
            <a:noFill/>
            <a:round/>
            <a:headEnd/>
            <a:tailEnd/>
          </a:ln>
          <a:effectLst/>
        </p:spPr>
        <p:txBody>
          <a:bodyPr lIns="0" tIns="0" rIns="0" bIns="0" anchor="ctr">
            <a:noAutofit/>
          </a:bodyPr>
          <a:lstStyle/>
          <a:p>
            <a:pPr algn="ctr"/>
            <a:r>
              <a:rPr lang="en-US" sz="900" dirty="0" smtClean="0">
                <a:solidFill>
                  <a:schemeClr val="bg1">
                    <a:lumMod val="75000"/>
                  </a:schemeClr>
                </a:solidFill>
              </a:rPr>
              <a:t>Mobile Applications</a:t>
            </a:r>
          </a:p>
        </p:txBody>
      </p:sp>
      <p:sp>
        <p:nvSpPr>
          <p:cNvPr id="13" name="Rounded Rectangle 12"/>
          <p:cNvSpPr/>
          <p:nvPr/>
        </p:nvSpPr>
        <p:spPr>
          <a:xfrm>
            <a:off x="7731844" y="256669"/>
            <a:ext cx="726845" cy="274306"/>
          </a:xfrm>
          <a:prstGeom prst="roundRect">
            <a:avLst>
              <a:gd name="adj" fmla="val 7989"/>
            </a:avLst>
          </a:prstGeom>
          <a:solidFill>
            <a:schemeClr val="accent4"/>
          </a:solidFill>
          <a:ln w="19050" algn="ctr">
            <a:noFill/>
            <a:round/>
            <a:headEnd/>
            <a:tailEnd/>
          </a:ln>
          <a:effectLst/>
        </p:spPr>
        <p:txBody>
          <a:bodyPr lIns="0" tIns="0" rIns="0" bIns="0" anchor="ctr">
            <a:noAutofit/>
          </a:bodyPr>
          <a:lstStyle/>
          <a:p>
            <a:pPr lvl="0" algn="ctr"/>
            <a:r>
              <a:rPr lang="en-US" sz="900" b="1" dirty="0" smtClean="0">
                <a:solidFill>
                  <a:schemeClr val="bg1"/>
                </a:solidFill>
              </a:rPr>
              <a:t>Mobile Services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Object 90" hidden="1"/>
          <p:cNvGraphicFramePr>
            <a:graphicFrameLocks noChangeAspect="1"/>
          </p:cNvGraphicFramePr>
          <p:nvPr/>
        </p:nvGraphicFramePr>
        <p:xfrm>
          <a:off x="0" y="0"/>
          <a:ext cx="158750" cy="158750"/>
        </p:xfrm>
        <a:graphic>
          <a:graphicData uri="http://schemas.openxmlformats.org/presentationml/2006/ole">
            <p:oleObj spid="_x0000_s2050" name="think-cell Slide" r:id="rId31" imgW="270" imgH="270" progId="">
              <p:embed/>
            </p:oleObj>
          </a:graphicData>
        </a:graphic>
      </p:graphicFrame>
      <p:sp>
        <p:nvSpPr>
          <p:cNvPr id="75" name="Rectangle 74" hidden="1"/>
          <p:cNvSpPr/>
          <p:nvPr>
            <p:custDataLst>
              <p:tags r:id="rId2"/>
            </p:custDataLst>
          </p:nvPr>
        </p:nvSpPr>
        <p:spPr bwMode="auto">
          <a:xfrm>
            <a:off x="0" y="0"/>
            <a:ext cx="158750" cy="158750"/>
          </a:xfrm>
          <a:prstGeom prst="rect">
            <a:avLst/>
          </a:prstGeom>
          <a:solidFill>
            <a:schemeClr val="accent1"/>
          </a:solidFill>
          <a:ln w="6350" algn="ctr">
            <a:noFill/>
            <a:miter lim="800000"/>
            <a:headEnd/>
            <a:tailEnd/>
          </a:ln>
          <a:effectLst/>
        </p:spPr>
        <p:txBody>
          <a:bodyPr vert="horz" wrap="none" lIns="0" tIns="0" rIns="0" bIns="0" rtlCol="0" anchor="ctr" anchorCtr="0">
            <a:noAutofit/>
          </a:bodyPr>
          <a:lstStyle/>
          <a:p>
            <a:pPr algn="ctr" fontAlgn="base">
              <a:spcBef>
                <a:spcPct val="0"/>
              </a:spcBef>
              <a:spcAft>
                <a:spcPct val="0"/>
              </a:spcAft>
              <a:buClr>
                <a:srgbClr val="F0AB00"/>
              </a:buClr>
              <a:buSzPct val="80000"/>
            </a:pPr>
            <a:endParaRPr lang="en-US" sz="1200" kern="0" dirty="0">
              <a:solidFill>
                <a:srgbClr val="000000"/>
              </a:solidFill>
              <a:cs typeface="Arial" charset="0"/>
              <a:sym typeface="Arial"/>
            </a:endParaRPr>
          </a:p>
        </p:txBody>
      </p:sp>
      <p:sp>
        <p:nvSpPr>
          <p:cNvPr id="26626" name="Title 1"/>
          <p:cNvSpPr>
            <a:spLocks noGrp="1"/>
          </p:cNvSpPr>
          <p:nvPr>
            <p:ph type="title"/>
            <p:custDataLst>
              <p:tags r:id="rId3"/>
            </p:custDataLst>
          </p:nvPr>
        </p:nvSpPr>
        <p:spPr/>
        <p:txBody>
          <a:bodyPr/>
          <a:lstStyle/>
          <a:p>
            <a:r>
              <a:rPr lang="en-US" dirty="0" smtClean="0"/>
              <a:t>Enhancing the Mobile Apps Portfolio </a:t>
            </a:r>
            <a:br>
              <a:rPr lang="en-US" dirty="0" smtClean="0"/>
            </a:br>
            <a:r>
              <a:rPr lang="en-US" sz="1600" dirty="0" smtClean="0">
                <a:solidFill>
                  <a:srgbClr val="666666"/>
                </a:solidFill>
              </a:rPr>
              <a:t> Sybase technology-based applications only (SUP &amp; m365)</a:t>
            </a:r>
            <a:endParaRPr lang="en-US" dirty="0" smtClean="0"/>
          </a:p>
        </p:txBody>
      </p:sp>
      <p:grpSp>
        <p:nvGrpSpPr>
          <p:cNvPr id="2" name="Group 70"/>
          <p:cNvGrpSpPr/>
          <p:nvPr>
            <p:custDataLst>
              <p:tags r:id="rId4"/>
            </p:custDataLst>
          </p:nvPr>
        </p:nvGrpSpPr>
        <p:grpSpPr>
          <a:xfrm>
            <a:off x="2971800" y="1273318"/>
            <a:ext cx="1628774" cy="1066800"/>
            <a:chOff x="1968500" y="1473200"/>
            <a:chExt cx="1946274" cy="1066800"/>
          </a:xfrm>
        </p:grpSpPr>
        <p:sp>
          <p:nvSpPr>
            <p:cNvPr id="18" name="Rectangle 17"/>
            <p:cNvSpPr/>
            <p:nvPr/>
          </p:nvSpPr>
          <p:spPr bwMode="gray">
            <a:xfrm>
              <a:off x="2471738" y="1930400"/>
              <a:ext cx="192088"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19" name="Rectangle 18"/>
            <p:cNvSpPr/>
            <p:nvPr/>
          </p:nvSpPr>
          <p:spPr bwMode="gray">
            <a:xfrm>
              <a:off x="2760662" y="1930400"/>
              <a:ext cx="192088"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20" name="Rectangle 19"/>
            <p:cNvSpPr/>
            <p:nvPr/>
          </p:nvSpPr>
          <p:spPr bwMode="gray">
            <a:xfrm>
              <a:off x="3049588" y="1930400"/>
              <a:ext cx="192088"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21" name="Rectangle 20"/>
            <p:cNvSpPr/>
            <p:nvPr/>
          </p:nvSpPr>
          <p:spPr bwMode="gray">
            <a:xfrm>
              <a:off x="3336925" y="1930400"/>
              <a:ext cx="193676"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30" name="Rectangle 29"/>
            <p:cNvSpPr/>
            <p:nvPr/>
          </p:nvSpPr>
          <p:spPr bwMode="gray">
            <a:xfrm>
              <a:off x="2471738" y="2159000"/>
              <a:ext cx="192088"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31" name="Rectangle 30"/>
            <p:cNvSpPr/>
            <p:nvPr/>
          </p:nvSpPr>
          <p:spPr bwMode="gray">
            <a:xfrm>
              <a:off x="2760662" y="2159000"/>
              <a:ext cx="192088"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32" name="Rectangle 31"/>
            <p:cNvSpPr/>
            <p:nvPr/>
          </p:nvSpPr>
          <p:spPr bwMode="gray">
            <a:xfrm>
              <a:off x="3049588" y="2159000"/>
              <a:ext cx="192088"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33" name="Rectangle 32"/>
            <p:cNvSpPr/>
            <p:nvPr/>
          </p:nvSpPr>
          <p:spPr bwMode="gray">
            <a:xfrm>
              <a:off x="3336925" y="2159000"/>
              <a:ext cx="193676"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42" name="Rectangle 41"/>
            <p:cNvSpPr/>
            <p:nvPr/>
          </p:nvSpPr>
          <p:spPr bwMode="gray">
            <a:xfrm>
              <a:off x="2471738" y="2387600"/>
              <a:ext cx="192088"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43" name="Rectangle 42"/>
            <p:cNvSpPr/>
            <p:nvPr/>
          </p:nvSpPr>
          <p:spPr bwMode="gray">
            <a:xfrm>
              <a:off x="2760662" y="2387600"/>
              <a:ext cx="192088"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44" name="Rectangle 43"/>
            <p:cNvSpPr/>
            <p:nvPr/>
          </p:nvSpPr>
          <p:spPr bwMode="gray">
            <a:xfrm>
              <a:off x="3049588" y="2387600"/>
              <a:ext cx="192088"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45" name="Rectangle 44"/>
            <p:cNvSpPr/>
            <p:nvPr/>
          </p:nvSpPr>
          <p:spPr bwMode="gray">
            <a:xfrm>
              <a:off x="3336925" y="2387600"/>
              <a:ext cx="193676" cy="1524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50" name="Rectangle 49"/>
            <p:cNvSpPr/>
            <p:nvPr/>
          </p:nvSpPr>
          <p:spPr bwMode="gray">
            <a:xfrm>
              <a:off x="2098674" y="1473200"/>
              <a:ext cx="1816100" cy="381000"/>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r>
                <a:rPr lang="en-US" sz="1200" kern="0" dirty="0">
                  <a:solidFill>
                    <a:srgbClr val="FFFFFF"/>
                  </a:solidFill>
                  <a:latin typeface="Arial" charset="0"/>
                  <a:ea typeface="Arial Unicode MS" pitchFamily="34" charset="-128"/>
                  <a:cs typeface="Arial Unicode MS" pitchFamily="34" charset="-128"/>
                </a:rPr>
                <a:t>Light</a:t>
              </a:r>
            </a:p>
          </p:txBody>
        </p:sp>
        <p:sp>
          <p:nvSpPr>
            <p:cNvPr id="55" name="TextBox 54"/>
            <p:cNvSpPr txBox="1"/>
            <p:nvPr/>
          </p:nvSpPr>
          <p:spPr bwMode="auto">
            <a:xfrm>
              <a:off x="2005596" y="1930399"/>
              <a:ext cx="466207" cy="532169"/>
            </a:xfrm>
            <a:prstGeom prst="rect">
              <a:avLst/>
            </a:prstGeom>
            <a:noFill/>
          </p:spPr>
          <p:txBody>
            <a:bodyPr vert="vert270">
              <a:spAutoFit/>
            </a:bodyPr>
            <a:lstStyle/>
            <a:p>
              <a:pPr fontAlgn="base">
                <a:spcBef>
                  <a:spcPct val="50000"/>
                </a:spcBef>
                <a:spcAft>
                  <a:spcPct val="0"/>
                </a:spcAft>
                <a:buClr>
                  <a:srgbClr val="F0AB00"/>
                </a:buClr>
                <a:buSzPct val="80000"/>
                <a:defRPr/>
              </a:pPr>
              <a:r>
                <a:rPr lang="en-US" sz="1200" kern="0" dirty="0">
                  <a:solidFill>
                    <a:srgbClr val="000000"/>
                  </a:solidFill>
                  <a:latin typeface="Arial" charset="0"/>
                  <a:ea typeface="Arial Unicode MS" pitchFamily="34" charset="-128"/>
                  <a:cs typeface="Arial Unicode MS" pitchFamily="34" charset="-128"/>
                </a:rPr>
                <a:t>Apps</a:t>
              </a:r>
            </a:p>
          </p:txBody>
        </p:sp>
        <p:sp>
          <p:nvSpPr>
            <p:cNvPr id="58" name="Pentagon 57"/>
            <p:cNvSpPr/>
            <p:nvPr/>
          </p:nvSpPr>
          <p:spPr bwMode="gray">
            <a:xfrm>
              <a:off x="2076450" y="1473200"/>
              <a:ext cx="192088" cy="381000"/>
            </a:xfrm>
            <a:prstGeom prst="homePlate">
              <a:avLst>
                <a:gd name="adj" fmla="val 56936"/>
              </a:avLst>
            </a:prstGeom>
            <a:solidFill>
              <a:schemeClr val="bg1"/>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r>
                <a:rPr lang="en-US" sz="1200" b="1" kern="0" dirty="0">
                  <a:solidFill>
                    <a:srgbClr val="000000"/>
                  </a:solidFill>
                  <a:latin typeface="Arial" charset="0"/>
                  <a:ea typeface="Arial Unicode MS" pitchFamily="34" charset="-128"/>
                  <a:cs typeface="Arial Unicode MS" pitchFamily="34" charset="-128"/>
                </a:rPr>
                <a:t>1</a:t>
              </a:r>
            </a:p>
          </p:txBody>
        </p:sp>
        <p:sp>
          <p:nvSpPr>
            <p:cNvPr id="59" name="Rectangle 58"/>
            <p:cNvSpPr/>
            <p:nvPr/>
          </p:nvSpPr>
          <p:spPr bwMode="gray">
            <a:xfrm>
              <a:off x="1968500" y="1473200"/>
              <a:ext cx="107950" cy="377825"/>
            </a:xfrm>
            <a:prstGeom prst="rect">
              <a:avLst/>
            </a:prstGeom>
            <a:solidFill>
              <a:schemeClr val="accent3"/>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grpSp>
      <p:grpSp>
        <p:nvGrpSpPr>
          <p:cNvPr id="3" name="Group 67"/>
          <p:cNvGrpSpPr/>
          <p:nvPr>
            <p:custDataLst>
              <p:tags r:id="rId5"/>
            </p:custDataLst>
          </p:nvPr>
        </p:nvGrpSpPr>
        <p:grpSpPr>
          <a:xfrm>
            <a:off x="5006413" y="1273318"/>
            <a:ext cx="1699187" cy="1076325"/>
            <a:chOff x="4384675" y="1473200"/>
            <a:chExt cx="2030413" cy="1076325"/>
          </a:xfrm>
        </p:grpSpPr>
        <p:sp>
          <p:nvSpPr>
            <p:cNvPr id="11" name="Isosceles Triangle 10"/>
            <p:cNvSpPr/>
            <p:nvPr/>
          </p:nvSpPr>
          <p:spPr bwMode="gray">
            <a:xfrm>
              <a:off x="4876799" y="1930400"/>
              <a:ext cx="236538"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13" name="Isosceles Triangle 12"/>
            <p:cNvSpPr/>
            <p:nvPr/>
          </p:nvSpPr>
          <p:spPr bwMode="gray">
            <a:xfrm>
              <a:off x="5141913" y="1930400"/>
              <a:ext cx="236537"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16" name="Isosceles Triangle 15"/>
            <p:cNvSpPr/>
            <p:nvPr/>
          </p:nvSpPr>
          <p:spPr bwMode="gray">
            <a:xfrm>
              <a:off x="5430838" y="1930400"/>
              <a:ext cx="236537"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17" name="Isosceles Triangle 16"/>
            <p:cNvSpPr/>
            <p:nvPr/>
          </p:nvSpPr>
          <p:spPr bwMode="gray">
            <a:xfrm>
              <a:off x="5719763" y="1930400"/>
              <a:ext cx="236537"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26" name="Isosceles Triangle 25"/>
            <p:cNvSpPr/>
            <p:nvPr/>
          </p:nvSpPr>
          <p:spPr bwMode="gray">
            <a:xfrm>
              <a:off x="4876799" y="2159000"/>
              <a:ext cx="236538"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27" name="Isosceles Triangle 26"/>
            <p:cNvSpPr/>
            <p:nvPr/>
          </p:nvSpPr>
          <p:spPr bwMode="gray">
            <a:xfrm>
              <a:off x="5141913" y="2159000"/>
              <a:ext cx="236537"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28" name="Isosceles Triangle 27"/>
            <p:cNvSpPr/>
            <p:nvPr/>
          </p:nvSpPr>
          <p:spPr bwMode="gray">
            <a:xfrm>
              <a:off x="5430838" y="2159000"/>
              <a:ext cx="236537"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29" name="Isosceles Triangle 28"/>
            <p:cNvSpPr/>
            <p:nvPr/>
          </p:nvSpPr>
          <p:spPr bwMode="gray">
            <a:xfrm>
              <a:off x="5719763" y="2159000"/>
              <a:ext cx="236537"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38" name="Isosceles Triangle 37"/>
            <p:cNvSpPr/>
            <p:nvPr/>
          </p:nvSpPr>
          <p:spPr bwMode="gray">
            <a:xfrm>
              <a:off x="4876799" y="2387600"/>
              <a:ext cx="236538"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39" name="Isosceles Triangle 38"/>
            <p:cNvSpPr/>
            <p:nvPr/>
          </p:nvSpPr>
          <p:spPr bwMode="gray">
            <a:xfrm>
              <a:off x="5141913" y="2387600"/>
              <a:ext cx="236537"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40" name="Isosceles Triangle 39"/>
            <p:cNvSpPr/>
            <p:nvPr/>
          </p:nvSpPr>
          <p:spPr bwMode="gray">
            <a:xfrm>
              <a:off x="5430838" y="2387600"/>
              <a:ext cx="236537"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41" name="Isosceles Triangle 40"/>
            <p:cNvSpPr/>
            <p:nvPr/>
          </p:nvSpPr>
          <p:spPr bwMode="gray">
            <a:xfrm>
              <a:off x="5719763" y="2387600"/>
              <a:ext cx="236537" cy="161925"/>
            </a:xfrm>
            <a:prstGeom prst="triangle">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51" name="Rectangle 50"/>
            <p:cNvSpPr/>
            <p:nvPr/>
          </p:nvSpPr>
          <p:spPr bwMode="gray">
            <a:xfrm>
              <a:off x="4384675" y="1473200"/>
              <a:ext cx="2030413" cy="381000"/>
            </a:xfrm>
            <a:prstGeom prst="rect">
              <a:avLst/>
            </a:prstGeom>
            <a:solidFill>
              <a:schemeClr val="accent4"/>
            </a:solidFill>
            <a:ln w="6350" algn="ctr">
              <a:noFill/>
              <a:miter lim="800000"/>
              <a:headEnd/>
              <a:tailEnd/>
            </a:ln>
          </p:spPr>
          <p:txBody>
            <a:bodyPr lIns="182880" tIns="72000" rIns="90000" bIns="72000" anchor="ctr"/>
            <a:lstStyle/>
            <a:p>
              <a:pPr algn="ctr" fontAlgn="base">
                <a:spcBef>
                  <a:spcPct val="50000"/>
                </a:spcBef>
                <a:spcAft>
                  <a:spcPct val="0"/>
                </a:spcAft>
                <a:buClr>
                  <a:srgbClr val="F0AB00"/>
                </a:buClr>
                <a:buSzPct val="80000"/>
                <a:defRPr/>
              </a:pPr>
              <a:r>
                <a:rPr lang="en-US" sz="1200" kern="0" dirty="0">
                  <a:solidFill>
                    <a:srgbClr val="FFFFFF"/>
                  </a:solidFill>
                  <a:latin typeface="Arial" charset="0"/>
                  <a:ea typeface="Arial Unicode MS" pitchFamily="34" charset="-128"/>
                  <a:cs typeface="Arial Unicode MS" pitchFamily="34" charset="-128"/>
                </a:rPr>
                <a:t>Enterprise</a:t>
              </a:r>
            </a:p>
          </p:txBody>
        </p:sp>
        <p:sp>
          <p:nvSpPr>
            <p:cNvPr id="56" name="TextBox 55"/>
            <p:cNvSpPr txBox="1"/>
            <p:nvPr/>
          </p:nvSpPr>
          <p:spPr bwMode="auto">
            <a:xfrm>
              <a:off x="4395545" y="1930399"/>
              <a:ext cx="466207" cy="532169"/>
            </a:xfrm>
            <a:prstGeom prst="rect">
              <a:avLst/>
            </a:prstGeom>
            <a:noFill/>
          </p:spPr>
          <p:txBody>
            <a:bodyPr vert="vert270">
              <a:spAutoFit/>
            </a:bodyPr>
            <a:lstStyle/>
            <a:p>
              <a:pPr fontAlgn="base">
                <a:spcBef>
                  <a:spcPct val="50000"/>
                </a:spcBef>
                <a:spcAft>
                  <a:spcPct val="0"/>
                </a:spcAft>
                <a:buClr>
                  <a:srgbClr val="F0AB00"/>
                </a:buClr>
                <a:buSzPct val="80000"/>
                <a:defRPr/>
              </a:pPr>
              <a:r>
                <a:rPr lang="en-US" sz="1200" kern="0" dirty="0">
                  <a:solidFill>
                    <a:srgbClr val="000000"/>
                  </a:solidFill>
                  <a:latin typeface="Arial" charset="0"/>
                  <a:ea typeface="Arial Unicode MS" pitchFamily="34" charset="-128"/>
                  <a:cs typeface="Arial Unicode MS" pitchFamily="34" charset="-128"/>
                </a:rPr>
                <a:t>Apps</a:t>
              </a:r>
            </a:p>
          </p:txBody>
        </p:sp>
        <p:sp>
          <p:nvSpPr>
            <p:cNvPr id="60" name="Pentagon 59"/>
            <p:cNvSpPr/>
            <p:nvPr/>
          </p:nvSpPr>
          <p:spPr bwMode="gray">
            <a:xfrm>
              <a:off x="4491038" y="1473200"/>
              <a:ext cx="193676" cy="381000"/>
            </a:xfrm>
            <a:prstGeom prst="homePlate">
              <a:avLst>
                <a:gd name="adj" fmla="val 56936"/>
              </a:avLst>
            </a:prstGeom>
            <a:solidFill>
              <a:schemeClr val="bg1"/>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r>
                <a:rPr lang="en-US" sz="1200" b="1" kern="0" dirty="0">
                  <a:solidFill>
                    <a:srgbClr val="000000"/>
                  </a:solidFill>
                  <a:latin typeface="Arial" charset="0"/>
                  <a:ea typeface="Arial Unicode MS" pitchFamily="34" charset="-128"/>
                  <a:cs typeface="Arial Unicode MS" pitchFamily="34" charset="-128"/>
                </a:rPr>
                <a:t>2</a:t>
              </a:r>
            </a:p>
          </p:txBody>
        </p:sp>
        <p:sp>
          <p:nvSpPr>
            <p:cNvPr id="61" name="Rectangle 60"/>
            <p:cNvSpPr/>
            <p:nvPr/>
          </p:nvSpPr>
          <p:spPr bwMode="gray">
            <a:xfrm>
              <a:off x="4384675" y="1473200"/>
              <a:ext cx="106362" cy="377825"/>
            </a:xfrm>
            <a:prstGeom prst="rect">
              <a:avLst/>
            </a:prstGeom>
            <a:solidFill>
              <a:schemeClr val="accent4"/>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grpSp>
      <p:grpSp>
        <p:nvGrpSpPr>
          <p:cNvPr id="4" name="Group 64"/>
          <p:cNvGrpSpPr/>
          <p:nvPr>
            <p:custDataLst>
              <p:tags r:id="rId6"/>
            </p:custDataLst>
          </p:nvPr>
        </p:nvGrpSpPr>
        <p:grpSpPr>
          <a:xfrm>
            <a:off x="7129737" y="1273318"/>
            <a:ext cx="1690413" cy="1084263"/>
            <a:chOff x="6800221" y="1473200"/>
            <a:chExt cx="2019929" cy="1084263"/>
          </a:xfrm>
        </p:grpSpPr>
        <p:sp>
          <p:nvSpPr>
            <p:cNvPr id="22" name="Oval 21"/>
            <p:cNvSpPr/>
            <p:nvPr/>
          </p:nvSpPr>
          <p:spPr bwMode="gray">
            <a:xfrm>
              <a:off x="7281862" y="1930400"/>
              <a:ext cx="214312"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23" name="Oval 22"/>
            <p:cNvSpPr/>
            <p:nvPr/>
          </p:nvSpPr>
          <p:spPr bwMode="gray">
            <a:xfrm>
              <a:off x="7580313" y="1930400"/>
              <a:ext cx="215900"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24" name="Oval 23"/>
            <p:cNvSpPr/>
            <p:nvPr/>
          </p:nvSpPr>
          <p:spPr bwMode="gray">
            <a:xfrm>
              <a:off x="7869239" y="1930400"/>
              <a:ext cx="214312"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25" name="Oval 24"/>
            <p:cNvSpPr/>
            <p:nvPr/>
          </p:nvSpPr>
          <p:spPr bwMode="gray">
            <a:xfrm>
              <a:off x="8169275" y="1930400"/>
              <a:ext cx="214313"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34" name="Oval 33"/>
            <p:cNvSpPr/>
            <p:nvPr/>
          </p:nvSpPr>
          <p:spPr bwMode="gray">
            <a:xfrm>
              <a:off x="7281862" y="2159000"/>
              <a:ext cx="214312"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35" name="Oval 34"/>
            <p:cNvSpPr/>
            <p:nvPr/>
          </p:nvSpPr>
          <p:spPr bwMode="gray">
            <a:xfrm>
              <a:off x="7580313" y="2159000"/>
              <a:ext cx="215900"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36" name="Oval 35"/>
            <p:cNvSpPr/>
            <p:nvPr/>
          </p:nvSpPr>
          <p:spPr bwMode="gray">
            <a:xfrm>
              <a:off x="7869239" y="2159000"/>
              <a:ext cx="214312"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37" name="Oval 36"/>
            <p:cNvSpPr/>
            <p:nvPr/>
          </p:nvSpPr>
          <p:spPr bwMode="gray">
            <a:xfrm>
              <a:off x="8169275" y="2159000"/>
              <a:ext cx="214313"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46" name="Oval 45"/>
            <p:cNvSpPr/>
            <p:nvPr/>
          </p:nvSpPr>
          <p:spPr bwMode="gray">
            <a:xfrm>
              <a:off x="7281862" y="2387600"/>
              <a:ext cx="214312"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47" name="Oval 46"/>
            <p:cNvSpPr/>
            <p:nvPr/>
          </p:nvSpPr>
          <p:spPr bwMode="gray">
            <a:xfrm>
              <a:off x="7580313" y="2387600"/>
              <a:ext cx="215900"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48" name="Oval 47"/>
            <p:cNvSpPr/>
            <p:nvPr/>
          </p:nvSpPr>
          <p:spPr bwMode="gray">
            <a:xfrm>
              <a:off x="7869239" y="2387600"/>
              <a:ext cx="214312"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49" name="Oval 48"/>
            <p:cNvSpPr/>
            <p:nvPr/>
          </p:nvSpPr>
          <p:spPr bwMode="gray">
            <a:xfrm>
              <a:off x="8169275" y="2387600"/>
              <a:ext cx="214313" cy="169863"/>
            </a:xfrm>
            <a:prstGeom prst="ellipse">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sp>
          <p:nvSpPr>
            <p:cNvPr id="52" name="Rectangle 51"/>
            <p:cNvSpPr/>
            <p:nvPr/>
          </p:nvSpPr>
          <p:spPr bwMode="gray">
            <a:xfrm>
              <a:off x="6896101" y="1473200"/>
              <a:ext cx="1924049" cy="381000"/>
            </a:xfrm>
            <a:prstGeom prst="rect">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r>
                <a:rPr lang="en-US" sz="1200" kern="0" dirty="0">
                  <a:solidFill>
                    <a:srgbClr val="FFFFFF"/>
                  </a:solidFill>
                  <a:latin typeface="Arial" charset="0"/>
                  <a:ea typeface="Arial Unicode MS" pitchFamily="34" charset="-128"/>
                  <a:cs typeface="Arial Unicode MS" pitchFamily="34" charset="-128"/>
                </a:rPr>
                <a:t>Consumer</a:t>
              </a:r>
            </a:p>
          </p:txBody>
        </p:sp>
        <p:sp>
          <p:nvSpPr>
            <p:cNvPr id="57" name="TextBox 56"/>
            <p:cNvSpPr txBox="1"/>
            <p:nvPr/>
          </p:nvSpPr>
          <p:spPr bwMode="auto">
            <a:xfrm>
              <a:off x="6800221" y="1930399"/>
              <a:ext cx="466207" cy="532169"/>
            </a:xfrm>
            <a:prstGeom prst="rect">
              <a:avLst/>
            </a:prstGeom>
            <a:noFill/>
          </p:spPr>
          <p:txBody>
            <a:bodyPr vert="vert270">
              <a:spAutoFit/>
            </a:bodyPr>
            <a:lstStyle/>
            <a:p>
              <a:pPr fontAlgn="base">
                <a:spcBef>
                  <a:spcPct val="50000"/>
                </a:spcBef>
                <a:spcAft>
                  <a:spcPct val="0"/>
                </a:spcAft>
                <a:buClr>
                  <a:srgbClr val="F0AB00"/>
                </a:buClr>
                <a:buSzPct val="80000"/>
                <a:defRPr/>
              </a:pPr>
              <a:r>
                <a:rPr lang="en-US" sz="1200" kern="0" dirty="0">
                  <a:solidFill>
                    <a:srgbClr val="000000"/>
                  </a:solidFill>
                  <a:latin typeface="Arial" charset="0"/>
                  <a:ea typeface="Arial Unicode MS" pitchFamily="34" charset="-128"/>
                  <a:cs typeface="Arial Unicode MS" pitchFamily="34" charset="-128"/>
                </a:rPr>
                <a:t>Apps</a:t>
              </a:r>
            </a:p>
          </p:txBody>
        </p:sp>
        <p:sp>
          <p:nvSpPr>
            <p:cNvPr id="62" name="Pentagon 61"/>
            <p:cNvSpPr/>
            <p:nvPr/>
          </p:nvSpPr>
          <p:spPr bwMode="gray">
            <a:xfrm>
              <a:off x="6907213" y="1473200"/>
              <a:ext cx="192088" cy="381000"/>
            </a:xfrm>
            <a:prstGeom prst="homePlate">
              <a:avLst>
                <a:gd name="adj" fmla="val 56936"/>
              </a:avLst>
            </a:prstGeom>
            <a:solidFill>
              <a:schemeClr val="bg1"/>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r>
                <a:rPr lang="en-US" sz="1200" b="1" kern="0" dirty="0">
                  <a:solidFill>
                    <a:srgbClr val="000000"/>
                  </a:solidFill>
                  <a:latin typeface="Arial" charset="0"/>
                  <a:ea typeface="Arial Unicode MS" pitchFamily="34" charset="-128"/>
                  <a:cs typeface="Arial Unicode MS" pitchFamily="34" charset="-128"/>
                </a:rPr>
                <a:t>3</a:t>
              </a:r>
            </a:p>
          </p:txBody>
        </p:sp>
        <p:sp>
          <p:nvSpPr>
            <p:cNvPr id="63" name="Rectangle 62"/>
            <p:cNvSpPr/>
            <p:nvPr/>
          </p:nvSpPr>
          <p:spPr bwMode="gray">
            <a:xfrm>
              <a:off x="6800850" y="1473200"/>
              <a:ext cx="106362" cy="377825"/>
            </a:xfrm>
            <a:prstGeom prst="rect">
              <a:avLst/>
            </a:prstGeom>
            <a:solidFill>
              <a:schemeClr val="accent5"/>
            </a:solidFill>
            <a:ln w="6350" algn="ctr">
              <a:noFill/>
              <a:miter lim="800000"/>
              <a:headEnd/>
              <a:tailEnd/>
            </a:ln>
          </p:spPr>
          <p:txBody>
            <a:bodyPr lIns="90000" tIns="72000" rIns="90000" bIns="72000" anchor="ctr"/>
            <a:lstStyle/>
            <a:p>
              <a:pPr algn="ctr" fontAlgn="base">
                <a:spcBef>
                  <a:spcPct val="50000"/>
                </a:spcBef>
                <a:spcAft>
                  <a:spcPct val="0"/>
                </a:spcAft>
                <a:buClr>
                  <a:srgbClr val="F0AB00"/>
                </a:buClr>
                <a:buSzPct val="80000"/>
                <a:defRPr/>
              </a:pPr>
              <a:endParaRPr lang="en-US" kern="0" dirty="0">
                <a:solidFill>
                  <a:srgbClr val="000000"/>
                </a:solidFill>
                <a:latin typeface="Arial" charset="0"/>
                <a:ea typeface="Arial Unicode MS" pitchFamily="34" charset="-128"/>
                <a:cs typeface="Arial Unicode MS" pitchFamily="34" charset="-128"/>
              </a:endParaRPr>
            </a:p>
          </p:txBody>
        </p:sp>
      </p:grpSp>
      <p:sp>
        <p:nvSpPr>
          <p:cNvPr id="67" name="Rectangle 66"/>
          <p:cNvSpPr/>
          <p:nvPr>
            <p:custDataLst>
              <p:tags r:id="rId7"/>
            </p:custDataLst>
          </p:nvPr>
        </p:nvSpPr>
        <p:spPr>
          <a:xfrm>
            <a:off x="2590800" y="2324100"/>
            <a:ext cx="2133600" cy="4285789"/>
          </a:xfrm>
          <a:prstGeom prst="rect">
            <a:avLst/>
          </a:prstGeom>
        </p:spPr>
        <p:txBody>
          <a:bodyPr wrap="square">
            <a:spAutoFit/>
          </a:bodyPr>
          <a:lstStyle/>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Employee Lookup</a:t>
            </a:r>
            <a:endParaRPr lang="en-US" sz="1000" dirty="0">
              <a:solidFill>
                <a:srgbClr val="0076CB">
                  <a:lumMod val="50000"/>
                </a:srgbClr>
              </a:solidFill>
              <a:latin typeface="Arial" charset="0"/>
              <a:cs typeface="Arial" charset="0"/>
            </a:endParaRP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Travel Capture Receipt</a:t>
            </a:r>
            <a:endParaRPr lang="en-US" sz="1000" dirty="0">
              <a:solidFill>
                <a:srgbClr val="0076CB">
                  <a:lumMod val="50000"/>
                </a:srgbClr>
              </a:solidFill>
              <a:latin typeface="Arial" charset="0"/>
              <a:cs typeface="Arial" charset="0"/>
            </a:endParaRP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Time Capture</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Leave Request</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HR Approvals</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Sales Order Notification</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Customer &amp; Contacts</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Material Availability</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Cart Approval</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Supplier Search</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Travel Expense Report</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Travel Expense Approval</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ERP Quality Issue</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Access Approver</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Payment Approvals</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Customer Financial Fact Sheet</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GRC Policy Survey</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Order Status</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E35500">
                    <a:lumMod val="75000"/>
                  </a:srgbClr>
                </a:solidFill>
                <a:latin typeface="Arial" charset="0"/>
                <a:cs typeface="Arial" charset="0"/>
              </a:rPr>
              <a:t>Equipment Fact Sheet</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E35500">
                    <a:lumMod val="75000"/>
                  </a:srgbClr>
                </a:solidFill>
                <a:latin typeface="Arial" charset="0"/>
                <a:cs typeface="Arial" charset="0"/>
              </a:rPr>
              <a:t>Account Management</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E35500">
                    <a:lumMod val="75000"/>
                  </a:srgbClr>
                </a:solidFill>
                <a:latin typeface="Arial" charset="0"/>
                <a:cs typeface="Arial" charset="0"/>
              </a:rPr>
              <a:t>Brochure</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E35500">
                    <a:lumMod val="75000"/>
                  </a:srgbClr>
                </a:solidFill>
                <a:latin typeface="Arial" charset="0"/>
                <a:cs typeface="Arial" charset="0"/>
              </a:rPr>
              <a:t>Point of Sale</a:t>
            </a:r>
          </a:p>
        </p:txBody>
      </p:sp>
      <p:sp>
        <p:nvSpPr>
          <p:cNvPr id="69" name="Rectangle 68"/>
          <p:cNvSpPr/>
          <p:nvPr>
            <p:custDataLst>
              <p:tags r:id="rId8"/>
            </p:custDataLst>
          </p:nvPr>
        </p:nvSpPr>
        <p:spPr>
          <a:xfrm>
            <a:off x="4800600" y="2343150"/>
            <a:ext cx="2911557" cy="2231380"/>
          </a:xfrm>
          <a:prstGeom prst="rect">
            <a:avLst/>
          </a:prstGeom>
        </p:spPr>
        <p:txBody>
          <a:bodyPr wrap="square">
            <a:spAutoFit/>
          </a:bodyPr>
          <a:lstStyle/>
          <a:p>
            <a:pPr marL="115888" lvl="1" indent="-115888" fontAlgn="base">
              <a:spcBef>
                <a:spcPts val="300"/>
              </a:spcBef>
              <a:spcAft>
                <a:spcPct val="0"/>
              </a:spcAft>
              <a:buClr>
                <a:srgbClr val="F0AB00"/>
              </a:buClr>
              <a:buSzTx/>
              <a:buFont typeface="Wingdings" pitchFamily="2" charset="2"/>
              <a:buChar char="§"/>
              <a:defRPr/>
            </a:pPr>
            <a:r>
              <a:rPr lang="en-US" sz="1200" dirty="0" smtClean="0">
                <a:solidFill>
                  <a:srgbClr val="0076CB">
                    <a:lumMod val="50000"/>
                  </a:srgbClr>
                </a:solidFill>
                <a:latin typeface="Arial" charset="0"/>
                <a:cs typeface="Arial" charset="0"/>
              </a:rPr>
              <a:t>Analytics</a:t>
            </a:r>
            <a:endParaRPr lang="en-US" sz="1200" dirty="0">
              <a:solidFill>
                <a:srgbClr val="0076CB">
                  <a:lumMod val="50000"/>
                </a:srgbClr>
              </a:solidFill>
              <a:latin typeface="Arial" charset="0"/>
              <a:cs typeface="Arial" charset="0"/>
            </a:endParaRPr>
          </a:p>
          <a:p>
            <a:pPr marL="341313" lvl="2" indent="-115888" fontAlgn="base">
              <a:spcBef>
                <a:spcPts val="300"/>
              </a:spcBef>
              <a:spcAft>
                <a:spcPct val="0"/>
              </a:spcAft>
              <a:buClr>
                <a:srgbClr val="F0AB00"/>
              </a:buClr>
              <a:buSzPct val="100000"/>
              <a:buFont typeface="Wingdings" pitchFamily="2" charset="2"/>
              <a:buChar char="§"/>
              <a:defRPr/>
            </a:pPr>
            <a:r>
              <a:rPr lang="en-US" sz="1000" dirty="0" smtClean="0">
                <a:solidFill>
                  <a:srgbClr val="E35500">
                    <a:lumMod val="75000"/>
                  </a:srgbClr>
                </a:solidFill>
                <a:latin typeface="Arial" charset="0"/>
                <a:cs typeface="Arial" charset="0"/>
              </a:rPr>
              <a:t>Virtual Boardroom</a:t>
            </a:r>
            <a:endParaRPr lang="en-US" sz="1000" dirty="0">
              <a:solidFill>
                <a:srgbClr val="0076CB">
                  <a:lumMod val="50000"/>
                </a:srgbClr>
              </a:solidFill>
              <a:latin typeface="Arial" charset="0"/>
              <a:cs typeface="Arial" charset="0"/>
            </a:endParaRPr>
          </a:p>
          <a:p>
            <a:pPr marL="115888" lvl="1" indent="-115888" fontAlgn="base">
              <a:spcBef>
                <a:spcPts val="300"/>
              </a:spcBef>
              <a:spcAft>
                <a:spcPct val="0"/>
              </a:spcAft>
              <a:buClr>
                <a:srgbClr val="F0AB00"/>
              </a:buClr>
              <a:buSzTx/>
              <a:buFont typeface="Wingdings" pitchFamily="2" charset="2"/>
              <a:buChar char="§"/>
              <a:defRPr/>
            </a:pPr>
            <a:r>
              <a:rPr lang="en-US" sz="1200" dirty="0">
                <a:solidFill>
                  <a:srgbClr val="0076CB">
                    <a:lumMod val="50000"/>
                  </a:srgbClr>
                </a:solidFill>
                <a:latin typeface="Arial" charset="0"/>
                <a:cs typeface="Arial" charset="0"/>
              </a:rPr>
              <a:t>LoB</a:t>
            </a:r>
          </a:p>
          <a:p>
            <a:pPr marL="341313" lvl="2"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EAM Work Order</a:t>
            </a:r>
          </a:p>
          <a:p>
            <a:pPr marL="341313" lvl="2"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CRM Sales</a:t>
            </a:r>
          </a:p>
          <a:p>
            <a:pPr marL="341313" lvl="2"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Manager Insight</a:t>
            </a:r>
          </a:p>
          <a:p>
            <a:pPr marL="341313" lvl="2"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Interview Assistant</a:t>
            </a:r>
          </a:p>
          <a:p>
            <a:pPr marL="341313" lvl="2" indent="-115888" fontAlgn="base">
              <a:spcBef>
                <a:spcPts val="300"/>
              </a:spcBef>
              <a:spcAft>
                <a:spcPct val="0"/>
              </a:spcAft>
              <a:buClr>
                <a:srgbClr val="F0AB00"/>
              </a:buClr>
              <a:buSzTx/>
              <a:buFont typeface="Wingdings" pitchFamily="2" charset="2"/>
              <a:buChar char="§"/>
              <a:defRPr/>
            </a:pPr>
            <a:r>
              <a:rPr lang="en-US" sz="1000" dirty="0" err="1" smtClean="0">
                <a:solidFill>
                  <a:srgbClr val="E35500">
                    <a:lumMod val="75000"/>
                  </a:srgbClr>
                </a:solidFill>
                <a:latin typeface="Arial" charset="0"/>
                <a:cs typeface="Arial" charset="0"/>
              </a:rPr>
              <a:t>iPeople</a:t>
            </a:r>
            <a:endParaRPr lang="en-US" sz="1000" dirty="0" smtClean="0">
              <a:solidFill>
                <a:srgbClr val="E35500">
                  <a:lumMod val="75000"/>
                </a:srgbClr>
              </a:solidFill>
              <a:latin typeface="Arial" charset="0"/>
              <a:cs typeface="Arial" charset="0"/>
            </a:endParaRPr>
          </a:p>
          <a:p>
            <a:pPr marL="341313" lvl="2" indent="-115888" fontAlgn="base">
              <a:spcBef>
                <a:spcPts val="300"/>
              </a:spcBef>
              <a:spcAft>
                <a:spcPct val="0"/>
              </a:spcAft>
              <a:buClr>
                <a:srgbClr val="F0AB00"/>
              </a:buClr>
              <a:buSzTx/>
              <a:buFont typeface="Wingdings" pitchFamily="2" charset="2"/>
              <a:buChar char="§"/>
              <a:defRPr/>
            </a:pPr>
            <a:r>
              <a:rPr lang="en-US" sz="1000" dirty="0" err="1" smtClean="0">
                <a:solidFill>
                  <a:srgbClr val="E35500">
                    <a:lumMod val="75000"/>
                  </a:srgbClr>
                </a:solidFill>
                <a:latin typeface="Arial" charset="0"/>
                <a:cs typeface="Arial" charset="0"/>
              </a:rPr>
              <a:t>Skillscanner</a:t>
            </a:r>
            <a:endParaRPr lang="en-US" sz="1000" dirty="0" smtClean="0">
              <a:solidFill>
                <a:srgbClr val="E35500">
                  <a:lumMod val="75000"/>
                </a:srgbClr>
              </a:solidFill>
              <a:latin typeface="Arial" charset="0"/>
              <a:cs typeface="Arial" charset="0"/>
            </a:endParaRPr>
          </a:p>
          <a:p>
            <a:pPr marL="341313" lvl="2" indent="-115888" fontAlgn="base">
              <a:spcBef>
                <a:spcPts val="300"/>
              </a:spcBef>
              <a:spcAft>
                <a:spcPct val="0"/>
              </a:spcAft>
              <a:buClr>
                <a:srgbClr val="F0AB00"/>
              </a:buClr>
              <a:buSzTx/>
              <a:buFont typeface="Wingdings" pitchFamily="2" charset="2"/>
              <a:buChar char="§"/>
              <a:defRPr/>
            </a:pPr>
            <a:r>
              <a:rPr lang="en-US" sz="1000" dirty="0" smtClean="0">
                <a:solidFill>
                  <a:srgbClr val="E35500">
                    <a:lumMod val="75000"/>
                  </a:srgbClr>
                </a:solidFill>
                <a:latin typeface="Arial" charset="0"/>
                <a:cs typeface="Arial" charset="0"/>
              </a:rPr>
              <a:t>CRM Mobile Retail Shopper</a:t>
            </a:r>
          </a:p>
          <a:p>
            <a:pPr marL="341313" lvl="2" indent="-115888" fontAlgn="base">
              <a:spcBef>
                <a:spcPts val="300"/>
              </a:spcBef>
              <a:spcAft>
                <a:spcPct val="0"/>
              </a:spcAft>
              <a:buClr>
                <a:srgbClr val="F0AB00"/>
              </a:buClr>
              <a:buSzTx/>
              <a:buFont typeface="Wingdings" pitchFamily="2" charset="2"/>
              <a:buChar char="§"/>
              <a:defRPr/>
            </a:pPr>
            <a:r>
              <a:rPr lang="en-US" sz="1000" dirty="0" smtClean="0">
                <a:solidFill>
                  <a:srgbClr val="E35500">
                    <a:lumMod val="75000"/>
                  </a:srgbClr>
                </a:solidFill>
                <a:latin typeface="Arial" charset="0"/>
                <a:cs typeface="Arial" charset="0"/>
              </a:rPr>
              <a:t>Scheduler for SAP Order Management</a:t>
            </a:r>
          </a:p>
        </p:txBody>
      </p:sp>
      <p:sp>
        <p:nvSpPr>
          <p:cNvPr id="70" name="Rectangle 69"/>
          <p:cNvSpPr/>
          <p:nvPr>
            <p:custDataLst>
              <p:tags r:id="rId9"/>
            </p:custDataLst>
          </p:nvPr>
        </p:nvSpPr>
        <p:spPr>
          <a:xfrm>
            <a:off x="6971671" y="2343150"/>
            <a:ext cx="2019929" cy="469359"/>
          </a:xfrm>
          <a:prstGeom prst="rect">
            <a:avLst/>
          </a:prstGeom>
        </p:spPr>
        <p:txBody>
          <a:bodyPr wrap="square">
            <a:spAutoFit/>
          </a:bodyPr>
          <a:lstStyle/>
          <a:p>
            <a:pPr marL="115888" lvl="1" indent="-115888" fontAlgn="base">
              <a:spcBef>
                <a:spcPts val="300"/>
              </a:spcBef>
              <a:spcAft>
                <a:spcPct val="0"/>
              </a:spcAft>
              <a:buClr>
                <a:srgbClr val="F0AB00"/>
              </a:buClr>
              <a:buSzTx/>
              <a:buFontTx/>
              <a:buNone/>
              <a:defRPr/>
            </a:pPr>
            <a:r>
              <a:rPr lang="en-US" sz="1100" dirty="0" smtClean="0">
                <a:solidFill>
                  <a:srgbClr val="0076CB">
                    <a:lumMod val="50000"/>
                  </a:srgbClr>
                </a:solidFill>
                <a:latin typeface="Arial" charset="0"/>
                <a:cs typeface="Arial" charset="0"/>
              </a:rPr>
              <a:t> </a:t>
            </a:r>
            <a:endParaRPr lang="en-US" sz="1100" dirty="0">
              <a:solidFill>
                <a:srgbClr val="E35500">
                  <a:lumMod val="75000"/>
                </a:srgbClr>
              </a:solidFill>
              <a:latin typeface="Arial" charset="0"/>
              <a:cs typeface="Arial" charset="0"/>
            </a:endParaRPr>
          </a:p>
          <a:p>
            <a:pPr marL="231775" lvl="2" indent="-115888" fontAlgn="base">
              <a:spcBef>
                <a:spcPts val="300"/>
              </a:spcBef>
              <a:spcAft>
                <a:spcPct val="0"/>
              </a:spcAft>
              <a:buClr>
                <a:srgbClr val="F0AB00"/>
              </a:buClr>
              <a:buSzTx/>
              <a:buFont typeface="Perpetua Titling MT" pitchFamily="18" charset="0"/>
              <a:buChar char="-"/>
              <a:defRPr/>
            </a:pPr>
            <a:endParaRPr lang="en-US" sz="1100" dirty="0">
              <a:solidFill>
                <a:srgbClr val="E35500">
                  <a:lumMod val="75000"/>
                </a:srgbClr>
              </a:solidFill>
              <a:latin typeface="Arial" charset="0"/>
              <a:cs typeface="Arial" charset="0"/>
            </a:endParaRPr>
          </a:p>
        </p:txBody>
      </p:sp>
      <p:sp>
        <p:nvSpPr>
          <p:cNvPr id="64" name="TextBox 63"/>
          <p:cNvSpPr txBox="1"/>
          <p:nvPr>
            <p:custDataLst>
              <p:tags r:id="rId10"/>
            </p:custDataLst>
          </p:nvPr>
        </p:nvSpPr>
        <p:spPr>
          <a:xfrm>
            <a:off x="7392317" y="6324600"/>
            <a:ext cx="1531345"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i="1" kern="0" dirty="0" smtClean="0">
                <a:solidFill>
                  <a:srgbClr val="000000"/>
                </a:solidFill>
                <a:latin typeface="Arial" charset="0"/>
                <a:ea typeface="Arial Unicode MS" pitchFamily="34" charset="-128"/>
                <a:cs typeface="Arial Unicode MS" pitchFamily="34" charset="-128"/>
              </a:rPr>
              <a:t>*Subject </a:t>
            </a:r>
            <a:r>
              <a:rPr lang="en-US" sz="1200" i="1" kern="0" dirty="0">
                <a:solidFill>
                  <a:srgbClr val="000000"/>
                </a:solidFill>
                <a:latin typeface="Arial" charset="0"/>
                <a:ea typeface="Arial Unicode MS" pitchFamily="34" charset="-128"/>
                <a:cs typeface="Arial Unicode MS" pitchFamily="34" charset="-128"/>
              </a:rPr>
              <a:t>to change</a:t>
            </a:r>
          </a:p>
        </p:txBody>
      </p:sp>
      <p:sp>
        <p:nvSpPr>
          <p:cNvPr id="82" name="Rectangle 81"/>
          <p:cNvSpPr/>
          <p:nvPr>
            <p:custDataLst>
              <p:tags r:id="rId11"/>
            </p:custDataLst>
          </p:nvPr>
        </p:nvSpPr>
        <p:spPr>
          <a:xfrm>
            <a:off x="7964511" y="516225"/>
            <a:ext cx="782587" cy="261610"/>
          </a:xfrm>
          <a:prstGeom prst="rect">
            <a:avLst/>
          </a:prstGeom>
        </p:spPr>
        <p:txBody>
          <a:bodyPr wrap="none">
            <a:spAutoFit/>
          </a:bodyPr>
          <a:lstStyle/>
          <a:p>
            <a:pPr fontAlgn="base">
              <a:spcBef>
                <a:spcPct val="0"/>
              </a:spcBef>
              <a:spcAft>
                <a:spcPct val="0"/>
              </a:spcAft>
            </a:pPr>
            <a:r>
              <a:rPr lang="en-US" sz="1100" i="1" dirty="0">
                <a:solidFill>
                  <a:srgbClr val="0076CB">
                    <a:lumMod val="50000"/>
                  </a:srgbClr>
                </a:solidFill>
                <a:latin typeface="Arial" charset="0"/>
                <a:cs typeface="Arial" charset="0"/>
              </a:rPr>
              <a:t>SAP Built</a:t>
            </a:r>
            <a:endParaRPr lang="en-US" sz="1100" i="1" dirty="0">
              <a:solidFill>
                <a:srgbClr val="000000"/>
              </a:solidFill>
              <a:latin typeface="Arial" charset="0"/>
              <a:cs typeface="Arial" charset="0"/>
            </a:endParaRPr>
          </a:p>
        </p:txBody>
      </p:sp>
      <p:sp>
        <p:nvSpPr>
          <p:cNvPr id="83" name="Rectangle 82"/>
          <p:cNvSpPr/>
          <p:nvPr>
            <p:custDataLst>
              <p:tags r:id="rId12"/>
            </p:custDataLst>
          </p:nvPr>
        </p:nvSpPr>
        <p:spPr>
          <a:xfrm>
            <a:off x="7964511" y="701635"/>
            <a:ext cx="960519" cy="261610"/>
          </a:xfrm>
          <a:prstGeom prst="rect">
            <a:avLst/>
          </a:prstGeom>
        </p:spPr>
        <p:txBody>
          <a:bodyPr wrap="none">
            <a:spAutoFit/>
          </a:bodyPr>
          <a:lstStyle/>
          <a:p>
            <a:pPr marL="341313" lvl="2" indent="-341313" fontAlgn="base">
              <a:spcBef>
                <a:spcPts val="300"/>
              </a:spcBef>
              <a:spcAft>
                <a:spcPct val="0"/>
              </a:spcAft>
              <a:buClr>
                <a:srgbClr val="F0AB00"/>
              </a:buClr>
              <a:buSzTx/>
              <a:buFontTx/>
              <a:buNone/>
              <a:defRPr/>
            </a:pPr>
            <a:r>
              <a:rPr lang="en-US" sz="1100" i="1" dirty="0">
                <a:solidFill>
                  <a:srgbClr val="E35500">
                    <a:lumMod val="75000"/>
                  </a:srgbClr>
                </a:solidFill>
                <a:latin typeface="Arial" charset="0"/>
                <a:cs typeface="Arial" charset="0"/>
              </a:rPr>
              <a:t>Partner Built</a:t>
            </a:r>
          </a:p>
        </p:txBody>
      </p:sp>
      <p:grpSp>
        <p:nvGrpSpPr>
          <p:cNvPr id="5" name="Group 70"/>
          <p:cNvGrpSpPr/>
          <p:nvPr>
            <p:custDataLst>
              <p:tags r:id="rId13"/>
            </p:custDataLst>
          </p:nvPr>
        </p:nvGrpSpPr>
        <p:grpSpPr>
          <a:xfrm>
            <a:off x="4822826" y="1273317"/>
            <a:ext cx="2035181" cy="4322293"/>
            <a:chOff x="4203699" y="1473200"/>
            <a:chExt cx="2403483" cy="1143000"/>
          </a:xfrm>
        </p:grpSpPr>
        <p:cxnSp>
          <p:nvCxnSpPr>
            <p:cNvPr id="77" name="Straight Connector 76"/>
            <p:cNvCxnSpPr/>
            <p:nvPr/>
          </p:nvCxnSpPr>
          <p:spPr bwMode="auto">
            <a:xfrm rot="5400000">
              <a:off x="3632199" y="2044700"/>
              <a:ext cx="11430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auto">
            <a:xfrm rot="5400000">
              <a:off x="6382603" y="1697773"/>
              <a:ext cx="449151" cy="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7" name="Rectangle 86"/>
          <p:cNvSpPr/>
          <p:nvPr>
            <p:custDataLst>
              <p:tags r:id="rId14"/>
            </p:custDataLst>
          </p:nvPr>
        </p:nvSpPr>
        <p:spPr>
          <a:xfrm>
            <a:off x="4860564" y="4481006"/>
            <a:ext cx="3026487" cy="1877437"/>
          </a:xfrm>
          <a:prstGeom prst="rect">
            <a:avLst/>
          </a:prstGeom>
        </p:spPr>
        <p:txBody>
          <a:bodyPr wrap="square">
            <a:spAutoFit/>
          </a:bodyPr>
          <a:lstStyle/>
          <a:p>
            <a:pPr marL="115888" lvl="1" indent="-115888" fontAlgn="base">
              <a:spcBef>
                <a:spcPts val="300"/>
              </a:spcBef>
              <a:spcAft>
                <a:spcPct val="0"/>
              </a:spcAft>
              <a:buClr>
                <a:srgbClr val="F0AB00"/>
              </a:buClr>
              <a:buSzTx/>
              <a:buFont typeface="Wingdings" pitchFamily="2" charset="2"/>
              <a:buChar char="§"/>
              <a:defRPr/>
            </a:pPr>
            <a:r>
              <a:rPr lang="en-US" sz="1200" dirty="0" smtClean="0">
                <a:solidFill>
                  <a:srgbClr val="0076CB">
                    <a:lumMod val="50000"/>
                  </a:srgbClr>
                </a:solidFill>
                <a:latin typeface="Arial" charset="0"/>
                <a:cs typeface="Arial" charset="0"/>
              </a:rPr>
              <a:t>Industry</a:t>
            </a:r>
            <a:endParaRPr lang="en-US" sz="1200" dirty="0">
              <a:solidFill>
                <a:srgbClr val="0076CB">
                  <a:lumMod val="50000"/>
                </a:srgbClr>
              </a:solidFill>
              <a:latin typeface="Arial" charset="0"/>
              <a:cs typeface="Arial" charset="0"/>
            </a:endParaRPr>
          </a:p>
          <a:p>
            <a:pPr marL="341313" lvl="2" indent="-115888" fontAlgn="base">
              <a:spcBef>
                <a:spcPts val="300"/>
              </a:spcBef>
              <a:spcAft>
                <a:spcPct val="0"/>
              </a:spcAft>
              <a:buClr>
                <a:srgbClr val="F0AB00"/>
              </a:buClr>
              <a:buSzTx/>
              <a:buFont typeface="Wingdings" pitchFamily="2" charset="2"/>
              <a:buChar char="§"/>
              <a:defRPr/>
            </a:pPr>
            <a:r>
              <a:rPr lang="en-US" sz="1050" dirty="0" smtClean="0">
                <a:solidFill>
                  <a:srgbClr val="0076CB">
                    <a:lumMod val="50000"/>
                  </a:srgbClr>
                </a:solidFill>
                <a:latin typeface="Arial" charset="0"/>
                <a:cs typeface="Arial" charset="0"/>
              </a:rPr>
              <a:t>Electronic Medical Record</a:t>
            </a:r>
          </a:p>
          <a:p>
            <a:pPr marL="341313" lvl="2" indent="-115888" fontAlgn="base">
              <a:spcBef>
                <a:spcPts val="300"/>
              </a:spcBef>
              <a:spcAft>
                <a:spcPct val="0"/>
              </a:spcAft>
              <a:buClr>
                <a:srgbClr val="F0AB00"/>
              </a:buClr>
              <a:buSzTx/>
              <a:buFont typeface="Wingdings" pitchFamily="2" charset="2"/>
              <a:buChar char="§"/>
              <a:defRPr/>
            </a:pPr>
            <a:r>
              <a:rPr lang="en-US" sz="1050" dirty="0" smtClean="0">
                <a:solidFill>
                  <a:srgbClr val="0076CB">
                    <a:lumMod val="50000"/>
                  </a:srgbClr>
                </a:solidFill>
                <a:latin typeface="Arial" charset="0"/>
                <a:cs typeface="Arial" charset="0"/>
              </a:rPr>
              <a:t>Transport Tracker</a:t>
            </a:r>
          </a:p>
          <a:p>
            <a:pPr marL="341313" lvl="2" indent="-115888" fontAlgn="base">
              <a:spcBef>
                <a:spcPts val="300"/>
              </a:spcBef>
              <a:spcAft>
                <a:spcPct val="0"/>
              </a:spcAft>
              <a:buClr>
                <a:srgbClr val="F0AB00"/>
              </a:buClr>
              <a:buSzTx/>
              <a:buFont typeface="Wingdings" pitchFamily="2" charset="2"/>
              <a:buChar char="§"/>
              <a:defRPr/>
            </a:pPr>
            <a:r>
              <a:rPr lang="en-US" sz="1050" dirty="0" smtClean="0">
                <a:solidFill>
                  <a:srgbClr val="0076CB">
                    <a:lumMod val="50000"/>
                  </a:srgbClr>
                </a:solidFill>
                <a:latin typeface="Arial" charset="0"/>
                <a:cs typeface="Arial" charset="0"/>
              </a:rPr>
              <a:t>Transport Tendering</a:t>
            </a:r>
          </a:p>
          <a:p>
            <a:pPr marL="341313" lvl="2" indent="-115888" fontAlgn="base">
              <a:spcBef>
                <a:spcPts val="300"/>
              </a:spcBef>
              <a:spcAft>
                <a:spcPct val="0"/>
              </a:spcAft>
              <a:buClr>
                <a:srgbClr val="F0AB00"/>
              </a:buClr>
              <a:buSzTx/>
              <a:buFont typeface="Wingdings" pitchFamily="2" charset="2"/>
              <a:buChar char="§"/>
              <a:defRPr/>
            </a:pPr>
            <a:r>
              <a:rPr lang="en-US" sz="1050" dirty="0" smtClean="0">
                <a:solidFill>
                  <a:srgbClr val="E35500">
                    <a:lumMod val="75000"/>
                  </a:srgbClr>
                </a:solidFill>
                <a:latin typeface="Arial" charset="0"/>
                <a:cs typeface="Arial" charset="0"/>
              </a:rPr>
              <a:t>Compliance &amp; Regulatory Insight</a:t>
            </a:r>
          </a:p>
          <a:p>
            <a:pPr marL="341313" lvl="2" indent="-115888" fontAlgn="base">
              <a:spcBef>
                <a:spcPts val="300"/>
              </a:spcBef>
              <a:spcAft>
                <a:spcPct val="0"/>
              </a:spcAft>
              <a:buClr>
                <a:srgbClr val="F0AB00"/>
              </a:buClr>
              <a:buSzTx/>
              <a:buFont typeface="Wingdings" pitchFamily="2" charset="2"/>
              <a:buChar char="§"/>
              <a:defRPr/>
            </a:pPr>
            <a:r>
              <a:rPr lang="en-US" sz="1050" dirty="0" smtClean="0">
                <a:solidFill>
                  <a:srgbClr val="E35500">
                    <a:lumMod val="75000"/>
                  </a:srgbClr>
                </a:solidFill>
                <a:latin typeface="Arial" charset="0"/>
                <a:cs typeface="Arial" charset="0"/>
              </a:rPr>
              <a:t>Asset </a:t>
            </a:r>
            <a:r>
              <a:rPr lang="en-US" sz="1050" dirty="0" err="1" smtClean="0">
                <a:solidFill>
                  <a:srgbClr val="E35500">
                    <a:lumMod val="75000"/>
                  </a:srgbClr>
                </a:solidFill>
                <a:latin typeface="Arial" charset="0"/>
                <a:cs typeface="Arial" charset="0"/>
              </a:rPr>
              <a:t>Visualizer</a:t>
            </a:r>
            <a:endParaRPr lang="en-US" sz="1050" dirty="0" smtClean="0">
              <a:solidFill>
                <a:srgbClr val="E35500">
                  <a:lumMod val="75000"/>
                </a:srgbClr>
              </a:solidFill>
              <a:latin typeface="Arial" charset="0"/>
              <a:cs typeface="Arial" charset="0"/>
            </a:endParaRPr>
          </a:p>
          <a:p>
            <a:pPr marL="341313" lvl="2" indent="-115888" fontAlgn="base">
              <a:spcBef>
                <a:spcPts val="300"/>
              </a:spcBef>
              <a:spcAft>
                <a:spcPct val="0"/>
              </a:spcAft>
              <a:buClr>
                <a:srgbClr val="F0AB00"/>
              </a:buClr>
              <a:buSzTx/>
              <a:buFont typeface="Wingdings" pitchFamily="2" charset="2"/>
              <a:buChar char="§"/>
              <a:defRPr/>
            </a:pPr>
            <a:r>
              <a:rPr lang="en-US" sz="1050" dirty="0" smtClean="0">
                <a:solidFill>
                  <a:srgbClr val="E35500">
                    <a:lumMod val="75000"/>
                  </a:srgbClr>
                </a:solidFill>
                <a:latin typeface="Arial" charset="0"/>
                <a:cs typeface="Arial" charset="0"/>
              </a:rPr>
              <a:t>Drug &amp; Device Authentication</a:t>
            </a:r>
          </a:p>
          <a:p>
            <a:pPr marL="341313" lvl="2" indent="-115888" fontAlgn="base">
              <a:spcBef>
                <a:spcPts val="300"/>
              </a:spcBef>
              <a:spcAft>
                <a:spcPct val="0"/>
              </a:spcAft>
              <a:buClr>
                <a:srgbClr val="F0AB00"/>
              </a:buClr>
              <a:buSzTx/>
              <a:buFont typeface="Wingdings" pitchFamily="2" charset="2"/>
              <a:buChar char="§"/>
              <a:defRPr/>
            </a:pPr>
            <a:r>
              <a:rPr lang="en-US" sz="1050" dirty="0" smtClean="0">
                <a:solidFill>
                  <a:srgbClr val="E35500">
                    <a:lumMod val="75000"/>
                  </a:srgbClr>
                </a:solidFill>
                <a:latin typeface="Arial" charset="0"/>
                <a:cs typeface="Arial" charset="0"/>
              </a:rPr>
              <a:t>In Transit Asset Tracking</a:t>
            </a:r>
          </a:p>
          <a:p>
            <a:pPr marL="341313" lvl="2" indent="-115888" fontAlgn="base">
              <a:spcBef>
                <a:spcPts val="300"/>
              </a:spcBef>
              <a:spcAft>
                <a:spcPct val="0"/>
              </a:spcAft>
              <a:buClr>
                <a:srgbClr val="F0AB00"/>
              </a:buClr>
              <a:buSzTx/>
              <a:buFont typeface="Wingdings" pitchFamily="2" charset="2"/>
              <a:buChar char="§"/>
              <a:defRPr/>
            </a:pPr>
            <a:r>
              <a:rPr lang="en-US" sz="1050" dirty="0" smtClean="0">
                <a:solidFill>
                  <a:srgbClr val="E35500">
                    <a:lumMod val="75000"/>
                  </a:srgbClr>
                </a:solidFill>
                <a:latin typeface="Arial" charset="0"/>
                <a:cs typeface="Arial" charset="0"/>
              </a:rPr>
              <a:t>Consumer  Fashion</a:t>
            </a:r>
          </a:p>
        </p:txBody>
      </p:sp>
      <p:sp>
        <p:nvSpPr>
          <p:cNvPr id="71" name="Rectangle 70"/>
          <p:cNvSpPr/>
          <p:nvPr>
            <p:custDataLst>
              <p:tags r:id="rId15"/>
            </p:custDataLst>
          </p:nvPr>
        </p:nvSpPr>
        <p:spPr bwMode="gray">
          <a:xfrm>
            <a:off x="327211" y="1524000"/>
            <a:ext cx="1730684" cy="4800600"/>
          </a:xfrm>
          <a:prstGeom prst="rect">
            <a:avLst/>
          </a:prstGeom>
          <a:solidFill>
            <a:schemeClr val="bg1">
              <a:lumMod val="9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latin typeface="Arial" charset="0"/>
              <a:ea typeface="Arial Unicode MS" pitchFamily="34" charset="-128"/>
              <a:cs typeface="Arial Unicode MS" pitchFamily="34" charset="-128"/>
            </a:endParaRPr>
          </a:p>
        </p:txBody>
      </p:sp>
      <p:graphicFrame>
        <p:nvGraphicFramePr>
          <p:cNvPr id="72" name="Object 71"/>
          <p:cNvGraphicFramePr>
            <a:graphicFrameLocks noChangeAspect="1"/>
          </p:cNvGraphicFramePr>
          <p:nvPr/>
        </p:nvGraphicFramePr>
        <p:xfrm>
          <a:off x="1033648" y="2605088"/>
          <a:ext cx="1381041" cy="1571557"/>
        </p:xfrm>
        <a:graphic>
          <a:graphicData uri="http://schemas.openxmlformats.org/presentationml/2006/ole">
            <p:oleObj spid="_x0000_s2051" name="Chart" r:id="rId32" imgW="1381041" imgH="1571557" progId="MSGraph.Chart.8">
              <p:embed followColorScheme="full"/>
            </p:oleObj>
          </a:graphicData>
        </a:graphic>
      </p:graphicFrame>
      <p:sp>
        <p:nvSpPr>
          <p:cNvPr id="97" name="Rectangle 96"/>
          <p:cNvSpPr/>
          <p:nvPr>
            <p:custDataLst>
              <p:tags r:id="rId16"/>
            </p:custDataLst>
          </p:nvPr>
        </p:nvSpPr>
        <p:spPr bwMode="auto">
          <a:xfrm>
            <a:off x="1641661" y="2833687"/>
            <a:ext cx="209550" cy="182562"/>
          </a:xfrm>
          <a:prstGeom prst="rect">
            <a:avLst/>
          </a:prstGeom>
          <a:noFill/>
          <a:ln w="6350" algn="ctr">
            <a:noFill/>
            <a:miter lim="800000"/>
            <a:headEnd/>
            <a:tailEnd/>
          </a:ln>
          <a:effectLst/>
        </p:spPr>
        <p:txBody>
          <a:bodyPr wrap="none" lIns="20637" tIns="0" rIns="20637" bIns="0" rtlCol="0" anchor="ctr" anchorCtr="0">
            <a:noAutofit/>
          </a:bodyPr>
          <a:lstStyle/>
          <a:p>
            <a:pPr fontAlgn="base">
              <a:spcBef>
                <a:spcPct val="0"/>
              </a:spcBef>
              <a:spcAft>
                <a:spcPct val="0"/>
              </a:spcAft>
              <a:buClr>
                <a:srgbClr val="F0AB00"/>
              </a:buClr>
              <a:buSzPct val="80000"/>
            </a:pPr>
            <a:r>
              <a:rPr lang="en-US" sz="1200" dirty="0" smtClean="0">
                <a:solidFill>
                  <a:srgbClr val="000000"/>
                </a:solidFill>
                <a:latin typeface="Arial" charset="0"/>
                <a:cs typeface="Arial" charset="0"/>
              </a:rPr>
              <a:t>22</a:t>
            </a:r>
            <a:endParaRPr lang="en-US" sz="1200" kern="0" dirty="0" smtClean="0">
              <a:solidFill>
                <a:srgbClr val="000000"/>
              </a:solidFill>
              <a:cs typeface="Arial" charset="0"/>
              <a:sym typeface="Arial"/>
            </a:endParaRPr>
          </a:p>
        </p:txBody>
      </p:sp>
      <p:sp>
        <p:nvSpPr>
          <p:cNvPr id="73" name="Rectangle 72"/>
          <p:cNvSpPr/>
          <p:nvPr>
            <p:custDataLst>
              <p:tags r:id="rId17"/>
            </p:custDataLst>
          </p:nvPr>
        </p:nvSpPr>
        <p:spPr bwMode="auto">
          <a:xfrm>
            <a:off x="384361" y="3748087"/>
            <a:ext cx="700087" cy="182562"/>
          </a:xfrm>
          <a:prstGeom prst="rect">
            <a:avLst/>
          </a:prstGeom>
          <a:noFill/>
          <a:ln w="6350" algn="ctr">
            <a:noFill/>
            <a:miter lim="800000"/>
            <a:headEnd/>
            <a:tailEnd/>
          </a:ln>
          <a:effectLst/>
        </p:spPr>
        <p:txBody>
          <a:bodyPr wrap="none" lIns="0" tIns="0" rIns="0" bIns="0" rtlCol="0" anchor="ctr" anchorCtr="0">
            <a:noAutofit/>
          </a:bodyPr>
          <a:lstStyle/>
          <a:p>
            <a:pPr algn="r" fontAlgn="base">
              <a:spcBef>
                <a:spcPct val="0"/>
              </a:spcBef>
              <a:spcAft>
                <a:spcPct val="0"/>
              </a:spcAft>
              <a:buClr>
                <a:srgbClr val="F0AB00"/>
              </a:buClr>
              <a:buSzPct val="80000"/>
            </a:pPr>
            <a:fld id="{B4E2EA22-8DD6-4E5C-AB7C-9B76824A57E2}" type="datetime'''''''''C''''''''o''''''''ns''''u''''''m''e''r'">
              <a:rPr lang="en-US" sz="1200" smtClean="0">
                <a:solidFill>
                  <a:srgbClr val="000000"/>
                </a:solidFill>
                <a:latin typeface="Arial" charset="0"/>
                <a:cs typeface="Arial" charset="0"/>
              </a:rPr>
              <a:pPr algn="r" fontAlgn="base">
                <a:spcBef>
                  <a:spcPct val="0"/>
                </a:spcBef>
                <a:spcAft>
                  <a:spcPct val="0"/>
                </a:spcAft>
                <a:buClr>
                  <a:srgbClr val="F0AB00"/>
                </a:buClr>
                <a:buSzPct val="80000"/>
              </a:pPr>
              <a:t>Consumer</a:t>
            </a:fld>
            <a:endParaRPr lang="en-US" sz="1200" kern="0" dirty="0">
              <a:solidFill>
                <a:srgbClr val="000000"/>
              </a:solidFill>
              <a:latin typeface="Arial" charset="0"/>
              <a:cs typeface="Arial" charset="0"/>
              <a:sym typeface="Arial"/>
            </a:endParaRPr>
          </a:p>
        </p:txBody>
      </p:sp>
      <p:sp>
        <p:nvSpPr>
          <p:cNvPr id="74" name="Rectangle 73"/>
          <p:cNvSpPr/>
          <p:nvPr>
            <p:custDataLst>
              <p:tags r:id="rId18"/>
            </p:custDataLst>
          </p:nvPr>
        </p:nvSpPr>
        <p:spPr bwMode="auto">
          <a:xfrm>
            <a:off x="392298" y="3290887"/>
            <a:ext cx="692150" cy="182562"/>
          </a:xfrm>
          <a:prstGeom prst="rect">
            <a:avLst/>
          </a:prstGeom>
          <a:noFill/>
          <a:ln w="6350" algn="ctr">
            <a:noFill/>
            <a:miter lim="800000"/>
            <a:headEnd/>
            <a:tailEnd/>
          </a:ln>
          <a:effectLst/>
        </p:spPr>
        <p:txBody>
          <a:bodyPr wrap="none" lIns="0" tIns="0" rIns="0" bIns="0" rtlCol="0" anchor="ctr" anchorCtr="0">
            <a:noAutofit/>
          </a:bodyPr>
          <a:lstStyle/>
          <a:p>
            <a:pPr algn="r" fontAlgn="base">
              <a:spcBef>
                <a:spcPct val="0"/>
              </a:spcBef>
              <a:spcAft>
                <a:spcPct val="0"/>
              </a:spcAft>
              <a:buClr>
                <a:srgbClr val="F0AB00"/>
              </a:buClr>
              <a:buSzPct val="80000"/>
            </a:pPr>
            <a:fld id="{16496788-9294-4A5D-8569-1EEE929E7F65}" type="datetime'''''''E''''''''''''''n''''t''erp''r''''i''''se'''''''''">
              <a:rPr lang="en-US" sz="1200" smtClean="0">
                <a:solidFill>
                  <a:srgbClr val="000000"/>
                </a:solidFill>
                <a:latin typeface="Arial" charset="0"/>
                <a:cs typeface="Arial" charset="0"/>
              </a:rPr>
              <a:pPr algn="r" fontAlgn="base">
                <a:spcBef>
                  <a:spcPct val="0"/>
                </a:spcBef>
                <a:spcAft>
                  <a:spcPct val="0"/>
                </a:spcAft>
                <a:buClr>
                  <a:srgbClr val="F0AB00"/>
                </a:buClr>
                <a:buSzPct val="80000"/>
              </a:pPr>
              <a:t>Enterprise</a:t>
            </a:fld>
            <a:endParaRPr lang="en-US" sz="1200" kern="0" dirty="0">
              <a:solidFill>
                <a:srgbClr val="000000"/>
              </a:solidFill>
              <a:latin typeface="Arial" charset="0"/>
              <a:cs typeface="Arial" charset="0"/>
              <a:sym typeface="Arial"/>
            </a:endParaRPr>
          </a:p>
        </p:txBody>
      </p:sp>
      <p:sp>
        <p:nvSpPr>
          <p:cNvPr id="81" name="Rectangle 80"/>
          <p:cNvSpPr/>
          <p:nvPr>
            <p:custDataLst>
              <p:tags r:id="rId19"/>
            </p:custDataLst>
          </p:nvPr>
        </p:nvSpPr>
        <p:spPr bwMode="auto">
          <a:xfrm>
            <a:off x="1565461" y="3290887"/>
            <a:ext cx="209550" cy="182562"/>
          </a:xfrm>
          <a:prstGeom prst="rect">
            <a:avLst/>
          </a:prstGeom>
          <a:noFill/>
          <a:ln w="6350" algn="ctr">
            <a:noFill/>
            <a:miter lim="800000"/>
            <a:headEnd/>
            <a:tailEnd/>
          </a:ln>
          <a:effectLst/>
        </p:spPr>
        <p:txBody>
          <a:bodyPr wrap="none" lIns="20637" tIns="0" rIns="20637" bIns="0" rtlCol="0" anchor="ctr" anchorCtr="0">
            <a:noAutofit/>
          </a:bodyPr>
          <a:lstStyle/>
          <a:p>
            <a:pPr fontAlgn="base">
              <a:spcBef>
                <a:spcPct val="0"/>
              </a:spcBef>
              <a:spcAft>
                <a:spcPct val="0"/>
              </a:spcAft>
              <a:buClr>
                <a:srgbClr val="F0AB00"/>
              </a:buClr>
              <a:buSzPct val="80000"/>
            </a:pPr>
            <a:r>
              <a:rPr lang="en-US" sz="1200" dirty="0" smtClean="0">
                <a:solidFill>
                  <a:srgbClr val="000000"/>
                </a:solidFill>
                <a:latin typeface="Arial" charset="0"/>
                <a:cs typeface="Arial" charset="0"/>
              </a:rPr>
              <a:t>18</a:t>
            </a:r>
            <a:endParaRPr lang="en-US" sz="1200" kern="0" dirty="0" smtClean="0">
              <a:solidFill>
                <a:srgbClr val="000000"/>
              </a:solidFill>
              <a:cs typeface="Arial" charset="0"/>
              <a:sym typeface="Arial"/>
            </a:endParaRPr>
          </a:p>
        </p:txBody>
      </p:sp>
      <p:sp>
        <p:nvSpPr>
          <p:cNvPr id="84" name="Rectangle 83"/>
          <p:cNvSpPr/>
          <p:nvPr>
            <p:custDataLst>
              <p:tags r:id="rId20"/>
            </p:custDataLst>
          </p:nvPr>
        </p:nvSpPr>
        <p:spPr bwMode="auto">
          <a:xfrm>
            <a:off x="755836" y="2833687"/>
            <a:ext cx="328612" cy="182562"/>
          </a:xfrm>
          <a:prstGeom prst="rect">
            <a:avLst/>
          </a:prstGeom>
          <a:noFill/>
          <a:ln w="6350" algn="ctr">
            <a:noFill/>
            <a:miter lim="800000"/>
            <a:headEnd/>
            <a:tailEnd/>
          </a:ln>
          <a:effectLst/>
        </p:spPr>
        <p:txBody>
          <a:bodyPr wrap="none" lIns="0" tIns="0" rIns="0" bIns="0" rtlCol="0" anchor="ctr" anchorCtr="0">
            <a:noAutofit/>
          </a:bodyPr>
          <a:lstStyle/>
          <a:p>
            <a:pPr algn="r" fontAlgn="base">
              <a:spcBef>
                <a:spcPct val="0"/>
              </a:spcBef>
              <a:spcAft>
                <a:spcPct val="0"/>
              </a:spcAft>
              <a:buClr>
                <a:srgbClr val="F0AB00"/>
              </a:buClr>
              <a:buSzPct val="80000"/>
            </a:pPr>
            <a:fld id="{3C50F049-55F0-442E-9EDE-FEE2822BDF82}" type="datetime'''''L''''''''''''''''''''''''i''''''''''''''''''g''ht'">
              <a:rPr lang="en-US" sz="1200" smtClean="0">
                <a:solidFill>
                  <a:srgbClr val="000000"/>
                </a:solidFill>
                <a:latin typeface="Arial" charset="0"/>
                <a:cs typeface="Arial" charset="0"/>
              </a:rPr>
              <a:pPr algn="r" fontAlgn="base">
                <a:spcBef>
                  <a:spcPct val="0"/>
                </a:spcBef>
                <a:spcAft>
                  <a:spcPct val="0"/>
                </a:spcAft>
                <a:buClr>
                  <a:srgbClr val="F0AB00"/>
                </a:buClr>
                <a:buSzPct val="80000"/>
              </a:pPr>
              <a:t>Light</a:t>
            </a:fld>
            <a:endParaRPr lang="en-US" sz="1200" kern="0" dirty="0">
              <a:solidFill>
                <a:srgbClr val="000000"/>
              </a:solidFill>
              <a:latin typeface="Arial" charset="0"/>
              <a:cs typeface="Arial" charset="0"/>
              <a:sym typeface="Arial"/>
            </a:endParaRPr>
          </a:p>
        </p:txBody>
      </p:sp>
      <p:sp>
        <p:nvSpPr>
          <p:cNvPr id="86" name="TextBox 85"/>
          <p:cNvSpPr txBox="1"/>
          <p:nvPr>
            <p:custDataLst>
              <p:tags r:id="rId21"/>
            </p:custDataLst>
          </p:nvPr>
        </p:nvSpPr>
        <p:spPr>
          <a:xfrm>
            <a:off x="457386" y="1905000"/>
            <a:ext cx="1524000"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b="1" kern="0" dirty="0">
                <a:solidFill>
                  <a:srgbClr val="000000"/>
                </a:solidFill>
                <a:latin typeface="Arial" charset="0"/>
                <a:ea typeface="Arial Unicode MS" pitchFamily="34" charset="-128"/>
                <a:cs typeface="Arial Unicode MS" pitchFamily="34" charset="-128"/>
              </a:rPr>
              <a:t>Total Apps = </a:t>
            </a:r>
            <a:r>
              <a:rPr lang="en-US" sz="1400" b="1" kern="0" dirty="0" smtClean="0">
                <a:solidFill>
                  <a:srgbClr val="000000"/>
                </a:solidFill>
                <a:latin typeface="Arial" charset="0"/>
                <a:ea typeface="Arial Unicode MS" pitchFamily="34" charset="-128"/>
                <a:cs typeface="Arial Unicode MS" pitchFamily="34" charset="-128"/>
              </a:rPr>
              <a:t>43</a:t>
            </a:r>
            <a:endParaRPr lang="en-US" sz="1400" b="1" kern="0" dirty="0">
              <a:solidFill>
                <a:srgbClr val="000000"/>
              </a:solidFill>
              <a:latin typeface="Arial" charset="0"/>
              <a:ea typeface="Arial Unicode MS" pitchFamily="34" charset="-128"/>
              <a:cs typeface="Arial Unicode MS" pitchFamily="34" charset="-128"/>
            </a:endParaRPr>
          </a:p>
        </p:txBody>
      </p:sp>
      <p:sp>
        <p:nvSpPr>
          <p:cNvPr id="90" name="TextBox 89"/>
          <p:cNvSpPr txBox="1"/>
          <p:nvPr>
            <p:custDataLst>
              <p:tags r:id="rId22"/>
            </p:custDataLst>
          </p:nvPr>
        </p:nvSpPr>
        <p:spPr>
          <a:xfrm>
            <a:off x="457386" y="2438400"/>
            <a:ext cx="1524000"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b="1" kern="0" dirty="0">
                <a:solidFill>
                  <a:srgbClr val="000000"/>
                </a:solidFill>
                <a:latin typeface="Arial" charset="0"/>
                <a:ea typeface="Arial Unicode MS" pitchFamily="34" charset="-128"/>
                <a:cs typeface="Arial Unicode MS" pitchFamily="34" charset="-128"/>
              </a:rPr>
              <a:t>Types of Apps</a:t>
            </a:r>
          </a:p>
        </p:txBody>
      </p:sp>
      <p:sp>
        <p:nvSpPr>
          <p:cNvPr id="92" name="TextBox 91"/>
          <p:cNvSpPr txBox="1"/>
          <p:nvPr>
            <p:custDataLst>
              <p:tags r:id="rId23"/>
            </p:custDataLst>
          </p:nvPr>
        </p:nvSpPr>
        <p:spPr>
          <a:xfrm>
            <a:off x="457386" y="4419600"/>
            <a:ext cx="1524000"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b="1" kern="0" dirty="0">
                <a:solidFill>
                  <a:srgbClr val="000000"/>
                </a:solidFill>
                <a:latin typeface="Arial" charset="0"/>
                <a:ea typeface="Arial Unicode MS" pitchFamily="34" charset="-128"/>
                <a:cs typeface="Arial Unicode MS" pitchFamily="34" charset="-128"/>
              </a:rPr>
              <a:t>SAP vs. Partner</a:t>
            </a:r>
          </a:p>
        </p:txBody>
      </p:sp>
      <p:graphicFrame>
        <p:nvGraphicFramePr>
          <p:cNvPr id="93" name="Object 92"/>
          <p:cNvGraphicFramePr>
            <a:graphicFrameLocks noChangeAspect="1"/>
          </p:cNvGraphicFramePr>
          <p:nvPr/>
        </p:nvGraphicFramePr>
        <p:xfrm>
          <a:off x="1033648" y="4733925"/>
          <a:ext cx="1381041" cy="1114357"/>
        </p:xfrm>
        <a:graphic>
          <a:graphicData uri="http://schemas.openxmlformats.org/presentationml/2006/ole">
            <p:oleObj spid="_x0000_s2052" name="Chart" r:id="rId33" imgW="1381041" imgH="1114357" progId="MSGraph.Chart.8">
              <p:embed followColorScheme="full"/>
            </p:oleObj>
          </a:graphicData>
        </a:graphic>
      </p:graphicFrame>
      <p:sp>
        <p:nvSpPr>
          <p:cNvPr id="94" name="Rectangle 93"/>
          <p:cNvSpPr/>
          <p:nvPr>
            <p:custDataLst>
              <p:tags r:id="rId24"/>
            </p:custDataLst>
          </p:nvPr>
        </p:nvSpPr>
        <p:spPr bwMode="auto">
          <a:xfrm>
            <a:off x="585973" y="5419725"/>
            <a:ext cx="498475" cy="182562"/>
          </a:xfrm>
          <a:prstGeom prst="rect">
            <a:avLst/>
          </a:prstGeom>
          <a:noFill/>
          <a:ln w="6350" algn="ctr">
            <a:noFill/>
            <a:miter lim="800000"/>
            <a:headEnd/>
            <a:tailEnd/>
          </a:ln>
          <a:effectLst/>
        </p:spPr>
        <p:txBody>
          <a:bodyPr wrap="none" lIns="0" tIns="0" rIns="0" bIns="0" rtlCol="0" anchor="ctr" anchorCtr="0">
            <a:noAutofit/>
          </a:bodyPr>
          <a:lstStyle/>
          <a:p>
            <a:pPr algn="r" fontAlgn="base">
              <a:spcBef>
                <a:spcPct val="0"/>
              </a:spcBef>
              <a:spcAft>
                <a:spcPct val="0"/>
              </a:spcAft>
              <a:buClr>
                <a:srgbClr val="F0AB00"/>
              </a:buClr>
              <a:buSzPct val="80000"/>
            </a:pPr>
            <a:fld id="{578B108E-45EF-4C6E-BD17-CB01FBB0B287}" type="datetime'Pa''''''''rt''''''''''ne''''''''''''''''''''''''''''''''''r'">
              <a:rPr lang="en-US" sz="1200" smtClean="0">
                <a:solidFill>
                  <a:srgbClr val="000000"/>
                </a:solidFill>
                <a:latin typeface="Arial" charset="0"/>
                <a:cs typeface="Arial" charset="0"/>
              </a:rPr>
              <a:pPr algn="r" fontAlgn="base">
                <a:spcBef>
                  <a:spcPct val="0"/>
                </a:spcBef>
                <a:spcAft>
                  <a:spcPct val="0"/>
                </a:spcAft>
                <a:buClr>
                  <a:srgbClr val="F0AB00"/>
                </a:buClr>
                <a:buSzPct val="80000"/>
              </a:pPr>
              <a:t>Partner</a:t>
            </a:fld>
            <a:endParaRPr lang="en-US" sz="1200" kern="0" dirty="0">
              <a:solidFill>
                <a:srgbClr val="000000"/>
              </a:solidFill>
              <a:latin typeface="Arial" charset="0"/>
              <a:cs typeface="Arial" charset="0"/>
              <a:sym typeface="Arial"/>
            </a:endParaRPr>
          </a:p>
        </p:txBody>
      </p:sp>
      <p:sp>
        <p:nvSpPr>
          <p:cNvPr id="99" name="Rectangle 98"/>
          <p:cNvSpPr/>
          <p:nvPr>
            <p:custDataLst>
              <p:tags r:id="rId25"/>
            </p:custDataLst>
          </p:nvPr>
        </p:nvSpPr>
        <p:spPr bwMode="auto">
          <a:xfrm>
            <a:off x="1497198" y="5419725"/>
            <a:ext cx="209550" cy="182562"/>
          </a:xfrm>
          <a:prstGeom prst="rect">
            <a:avLst/>
          </a:prstGeom>
          <a:noFill/>
          <a:ln w="6350" algn="ctr">
            <a:noFill/>
            <a:miter lim="800000"/>
            <a:headEnd/>
            <a:tailEnd/>
          </a:ln>
          <a:effectLst/>
        </p:spPr>
        <p:txBody>
          <a:bodyPr wrap="none" lIns="20637" tIns="0" rIns="20637" bIns="0" rtlCol="0" anchor="ctr" anchorCtr="0">
            <a:noAutofit/>
          </a:bodyPr>
          <a:lstStyle/>
          <a:p>
            <a:pPr fontAlgn="base">
              <a:spcBef>
                <a:spcPct val="0"/>
              </a:spcBef>
              <a:spcAft>
                <a:spcPct val="0"/>
              </a:spcAft>
              <a:buClr>
                <a:srgbClr val="F0AB00"/>
              </a:buClr>
              <a:buSzPct val="80000"/>
            </a:pPr>
            <a:r>
              <a:rPr lang="en-US" sz="1200" dirty="0" smtClean="0">
                <a:solidFill>
                  <a:srgbClr val="000000"/>
                </a:solidFill>
                <a:latin typeface="Arial" charset="0"/>
                <a:cs typeface="Arial" charset="0"/>
              </a:rPr>
              <a:t>15</a:t>
            </a:r>
            <a:endParaRPr lang="en-US" sz="1200" kern="0" dirty="0" smtClean="0">
              <a:solidFill>
                <a:srgbClr val="000000"/>
              </a:solidFill>
              <a:cs typeface="Arial" charset="0"/>
              <a:sym typeface="Arial"/>
            </a:endParaRPr>
          </a:p>
        </p:txBody>
      </p:sp>
      <p:sp>
        <p:nvSpPr>
          <p:cNvPr id="95" name="Rectangle 94"/>
          <p:cNvSpPr/>
          <p:nvPr>
            <p:custDataLst>
              <p:tags r:id="rId26"/>
            </p:custDataLst>
          </p:nvPr>
        </p:nvSpPr>
        <p:spPr bwMode="auto">
          <a:xfrm>
            <a:off x="779648" y="4962525"/>
            <a:ext cx="304800" cy="182562"/>
          </a:xfrm>
          <a:prstGeom prst="rect">
            <a:avLst/>
          </a:prstGeom>
          <a:noFill/>
          <a:ln w="6350" algn="ctr">
            <a:noFill/>
            <a:miter lim="800000"/>
            <a:headEnd/>
            <a:tailEnd/>
          </a:ln>
          <a:effectLst/>
        </p:spPr>
        <p:txBody>
          <a:bodyPr wrap="none" lIns="0" tIns="0" rIns="0" bIns="0" rtlCol="0" anchor="ctr" anchorCtr="0">
            <a:noAutofit/>
          </a:bodyPr>
          <a:lstStyle/>
          <a:p>
            <a:pPr algn="r" fontAlgn="base">
              <a:spcBef>
                <a:spcPct val="0"/>
              </a:spcBef>
              <a:spcAft>
                <a:spcPct val="0"/>
              </a:spcAft>
              <a:buClr>
                <a:srgbClr val="F0AB00"/>
              </a:buClr>
              <a:buSzPct val="80000"/>
            </a:pPr>
            <a:fld id="{CC6830EC-1634-499D-8EAA-B862A0263CE5}" type="datetime'''''''''''''''''''''''''''S''''''''''AP'''''''''">
              <a:rPr lang="en-US" sz="1200" smtClean="0">
                <a:solidFill>
                  <a:srgbClr val="000000"/>
                </a:solidFill>
                <a:latin typeface="Arial" charset="0"/>
                <a:cs typeface="Arial" charset="0"/>
              </a:rPr>
              <a:pPr algn="r" fontAlgn="base">
                <a:spcBef>
                  <a:spcPct val="0"/>
                </a:spcBef>
                <a:spcAft>
                  <a:spcPct val="0"/>
                </a:spcAft>
                <a:buClr>
                  <a:srgbClr val="F0AB00"/>
                </a:buClr>
                <a:buSzPct val="80000"/>
              </a:pPr>
              <a:t>SAP</a:t>
            </a:fld>
            <a:endParaRPr lang="en-US" sz="1200" kern="0" dirty="0">
              <a:solidFill>
                <a:srgbClr val="000000"/>
              </a:solidFill>
              <a:latin typeface="Arial" charset="0"/>
              <a:cs typeface="Arial" charset="0"/>
              <a:sym typeface="Arial"/>
            </a:endParaRPr>
          </a:p>
        </p:txBody>
      </p:sp>
      <p:sp>
        <p:nvSpPr>
          <p:cNvPr id="98" name="Rectangle 97"/>
          <p:cNvSpPr/>
          <p:nvPr>
            <p:custDataLst>
              <p:tags r:id="rId27"/>
            </p:custDataLst>
          </p:nvPr>
        </p:nvSpPr>
        <p:spPr bwMode="auto">
          <a:xfrm>
            <a:off x="1717861" y="4962525"/>
            <a:ext cx="209550" cy="182562"/>
          </a:xfrm>
          <a:prstGeom prst="rect">
            <a:avLst/>
          </a:prstGeom>
          <a:noFill/>
          <a:ln w="6350" algn="ctr">
            <a:noFill/>
            <a:miter lim="800000"/>
            <a:headEnd/>
            <a:tailEnd/>
          </a:ln>
          <a:effectLst/>
        </p:spPr>
        <p:txBody>
          <a:bodyPr wrap="none" lIns="20637" tIns="0" rIns="20637" bIns="0" rtlCol="0" anchor="ctr" anchorCtr="0">
            <a:noAutofit/>
          </a:bodyPr>
          <a:lstStyle/>
          <a:p>
            <a:pPr fontAlgn="base">
              <a:spcBef>
                <a:spcPct val="0"/>
              </a:spcBef>
              <a:spcAft>
                <a:spcPct val="0"/>
              </a:spcAft>
              <a:buClr>
                <a:srgbClr val="F0AB00"/>
              </a:buClr>
              <a:buSzPct val="80000"/>
            </a:pPr>
            <a:r>
              <a:rPr lang="en-US" sz="1200" dirty="0" smtClean="0">
                <a:solidFill>
                  <a:srgbClr val="000000"/>
                </a:solidFill>
                <a:latin typeface="Arial" charset="0"/>
                <a:cs typeface="Arial" charset="0"/>
              </a:rPr>
              <a:t>28</a:t>
            </a:r>
            <a:endParaRPr lang="en-US" sz="1200" kern="0" dirty="0" smtClean="0">
              <a:solidFill>
                <a:srgbClr val="000000"/>
              </a:solidFill>
              <a:cs typeface="Arial" charset="0"/>
              <a:sym typeface="Arial"/>
            </a:endParaRPr>
          </a:p>
        </p:txBody>
      </p:sp>
      <p:sp>
        <p:nvSpPr>
          <p:cNvPr id="96" name="Isosceles Triangle 95"/>
          <p:cNvSpPr/>
          <p:nvPr>
            <p:custDataLst>
              <p:tags r:id="rId28"/>
            </p:custDataLst>
          </p:nvPr>
        </p:nvSpPr>
        <p:spPr bwMode="gray">
          <a:xfrm rot="5400000">
            <a:off x="990786" y="3733800"/>
            <a:ext cx="2362200" cy="228600"/>
          </a:xfrm>
          <a:prstGeom prst="triangle">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latin typeface="Arial" charset="0"/>
              <a:ea typeface="Arial Unicode MS" pitchFamily="34" charset="-128"/>
              <a:cs typeface="Arial Unicode MS" pitchFamily="34" charset="-128"/>
            </a:endParaRPr>
          </a:p>
        </p:txBody>
      </p:sp>
      <p:sp>
        <p:nvSpPr>
          <p:cNvPr id="88" name="Rectangle 87"/>
          <p:cNvSpPr/>
          <p:nvPr/>
        </p:nvSpPr>
        <p:spPr>
          <a:xfrm>
            <a:off x="7084129" y="2478018"/>
            <a:ext cx="1831271" cy="630942"/>
          </a:xfrm>
          <a:prstGeom prst="rect">
            <a:avLst/>
          </a:prstGeom>
        </p:spPr>
        <p:txBody>
          <a:bodyPr wrap="none">
            <a:spAutoFit/>
          </a:bodyPr>
          <a:lstStyle/>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Loyalty Shopping Assistant</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Citizen Connect</a:t>
            </a:r>
          </a:p>
          <a:p>
            <a:pPr marL="115888" lvl="1" indent="-115888" fontAlgn="base">
              <a:spcBef>
                <a:spcPts val="300"/>
              </a:spcBef>
              <a:spcAft>
                <a:spcPct val="0"/>
              </a:spcAft>
              <a:buClr>
                <a:srgbClr val="F0AB00"/>
              </a:buClr>
              <a:buSzTx/>
              <a:buFont typeface="Wingdings" pitchFamily="2" charset="2"/>
              <a:buChar char="§"/>
              <a:defRPr/>
            </a:pPr>
            <a:r>
              <a:rPr lang="en-US" sz="1000" dirty="0" smtClean="0">
                <a:solidFill>
                  <a:srgbClr val="0076CB">
                    <a:lumMod val="50000"/>
                  </a:srgbClr>
                </a:solidFill>
                <a:latin typeface="Arial" charset="0"/>
                <a:cs typeface="Arial" charset="0"/>
              </a:rPr>
              <a:t>E-Care Management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321972" y="3943052"/>
            <a:ext cx="5679583" cy="605307"/>
          </a:xfrm>
          <a:prstGeom prst="rect">
            <a:avLst/>
          </a:prstGeom>
          <a:solidFill>
            <a:schemeClr val="bg1">
              <a:lumMod val="8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 name="Title 3"/>
          <p:cNvSpPr>
            <a:spLocks noGrp="1"/>
          </p:cNvSpPr>
          <p:nvPr>
            <p:ph type="title"/>
          </p:nvPr>
        </p:nvSpPr>
        <p:spPr/>
        <p:txBody>
          <a:bodyPr/>
          <a:lstStyle/>
          <a:p>
            <a:r>
              <a:rPr lang="de-DE" dirty="0" smtClean="0"/>
              <a:t>Agenda</a:t>
            </a:r>
            <a:endParaRPr lang="de-DE" dirty="0"/>
          </a:p>
        </p:txBody>
      </p:sp>
      <p:sp>
        <p:nvSpPr>
          <p:cNvPr id="5" name="Text Placeholder 4"/>
          <p:cNvSpPr>
            <a:spLocks noGrp="1"/>
          </p:cNvSpPr>
          <p:nvPr>
            <p:ph type="body" sz="quarter" idx="10"/>
          </p:nvPr>
        </p:nvSpPr>
        <p:spPr>
          <a:xfrm>
            <a:off x="872067" y="1931830"/>
            <a:ext cx="5088466" cy="2462213"/>
          </a:xfrm>
        </p:spPr>
        <p:txBody>
          <a:bodyPr wrap="square">
            <a:spAutoFit/>
          </a:bodyPr>
          <a:lstStyle/>
          <a:p>
            <a:pPr>
              <a:spcBef>
                <a:spcPts val="6000"/>
              </a:spcBef>
            </a:pPr>
            <a:r>
              <a:rPr lang="en-US" sz="2000" b="1" dirty="0" smtClean="0">
                <a:solidFill>
                  <a:schemeClr val="bg1">
                    <a:lumMod val="65000"/>
                  </a:schemeClr>
                </a:solidFill>
              </a:rPr>
              <a:t>Why Mobility</a:t>
            </a:r>
          </a:p>
          <a:p>
            <a:pPr>
              <a:spcBef>
                <a:spcPts val="6000"/>
              </a:spcBef>
            </a:pPr>
            <a:r>
              <a:rPr lang="en-US" sz="2000" b="1" dirty="0" smtClean="0">
                <a:solidFill>
                  <a:schemeClr val="bg1">
                    <a:lumMod val="65000"/>
                  </a:schemeClr>
                </a:solidFill>
              </a:rPr>
              <a:t>SAP Mobility Strategy</a:t>
            </a:r>
          </a:p>
          <a:p>
            <a:pPr>
              <a:spcBef>
                <a:spcPts val="6000"/>
              </a:spcBef>
            </a:pPr>
            <a:r>
              <a:rPr lang="en-US" sz="2000" b="1" dirty="0" smtClean="0"/>
              <a:t>How Can we Support </a:t>
            </a:r>
            <a:r>
              <a:rPr lang="en-US" sz="2000" b="1" dirty="0" smtClean="0"/>
              <a:t>You</a:t>
            </a:r>
            <a:endParaRPr lang="en-US" sz="2000" b="1" dirty="0" smtClean="0"/>
          </a:p>
        </p:txBody>
      </p:sp>
      <p:pic>
        <p:nvPicPr>
          <p:cNvPr id="8" name="Picture 1" descr="C:\Users\D033853\AppData\Local\Microsoft\Windows\Temporary Internet Files\Content.IE5\XB45HPR7\272420_l_srgb_s_gl[1].jpg"/>
          <p:cNvPicPr>
            <a:picLocks noChangeAspect="1" noChangeArrowheads="1"/>
          </p:cNvPicPr>
          <p:nvPr/>
        </p:nvPicPr>
        <p:blipFill>
          <a:blip r:embed="rId2" cstate="print"/>
          <a:srcRect/>
          <a:stretch>
            <a:fillRect/>
          </a:stretch>
        </p:blipFill>
        <p:spPr bwMode="auto">
          <a:xfrm>
            <a:off x="6350000" y="1764479"/>
            <a:ext cx="2514086" cy="2976854"/>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6666"/>
                </a:solidFill>
              </a:rPr>
              <a:t>SAP Services Portfolio for Mobility </a:t>
            </a:r>
            <a:br>
              <a:rPr lang="en-US" dirty="0" smtClean="0">
                <a:solidFill>
                  <a:srgbClr val="666666"/>
                </a:solidFill>
              </a:rPr>
            </a:br>
            <a:r>
              <a:rPr lang="en-US" sz="1600" b="0" dirty="0" smtClean="0"/>
              <a:t>Future proposal for service-cut</a:t>
            </a:r>
            <a:endParaRPr lang="en-US" dirty="0"/>
          </a:p>
        </p:txBody>
      </p:sp>
      <p:grpSp>
        <p:nvGrpSpPr>
          <p:cNvPr id="3" name="Group 33"/>
          <p:cNvGrpSpPr/>
          <p:nvPr/>
        </p:nvGrpSpPr>
        <p:grpSpPr>
          <a:xfrm>
            <a:off x="797856" y="1751660"/>
            <a:ext cx="7539317" cy="4204444"/>
            <a:chOff x="1326777" y="1712264"/>
            <a:chExt cx="7539317" cy="4204444"/>
          </a:xfrm>
        </p:grpSpPr>
        <p:sp>
          <p:nvSpPr>
            <p:cNvPr id="4" name="Pentagon 3"/>
            <p:cNvSpPr/>
            <p:nvPr/>
          </p:nvSpPr>
          <p:spPr bwMode="gray">
            <a:xfrm>
              <a:off x="1326778" y="1712264"/>
              <a:ext cx="2761130" cy="286871"/>
            </a:xfrm>
            <a:prstGeom prst="homePlate">
              <a:avLst>
                <a:gd name="adj" fmla="val 21875"/>
              </a:avLst>
            </a:prstGeom>
            <a:solidFill>
              <a:srgbClr val="72899E"/>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PLAN</a:t>
              </a:r>
            </a:p>
          </p:txBody>
        </p:sp>
        <p:sp>
          <p:nvSpPr>
            <p:cNvPr id="8" name="Chevron 7"/>
            <p:cNvSpPr/>
            <p:nvPr/>
          </p:nvSpPr>
          <p:spPr bwMode="gray">
            <a:xfrm>
              <a:off x="4052047" y="1712264"/>
              <a:ext cx="3576917" cy="286870"/>
            </a:xfrm>
            <a:prstGeom prst="chevron">
              <a:avLst>
                <a:gd name="adj" fmla="val 18421"/>
              </a:avLst>
            </a:prstGeom>
            <a:solidFill>
              <a:srgbClr val="5B7620"/>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BUILD</a:t>
              </a:r>
            </a:p>
          </p:txBody>
        </p:sp>
        <p:sp>
          <p:nvSpPr>
            <p:cNvPr id="9" name="Chevron 8"/>
            <p:cNvSpPr/>
            <p:nvPr/>
          </p:nvSpPr>
          <p:spPr bwMode="gray">
            <a:xfrm>
              <a:off x="7593106" y="1712264"/>
              <a:ext cx="1272988" cy="286870"/>
            </a:xfrm>
            <a:prstGeom prst="chevron">
              <a:avLst>
                <a:gd name="adj" fmla="val 18421"/>
              </a:avLst>
            </a:prstGeom>
            <a:solidFill>
              <a:srgbClr val="7D3A1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RUN</a:t>
              </a:r>
            </a:p>
          </p:txBody>
        </p:sp>
        <p:sp>
          <p:nvSpPr>
            <p:cNvPr id="11" name="Rectangle 10"/>
            <p:cNvSpPr/>
            <p:nvPr/>
          </p:nvSpPr>
          <p:spPr bwMode="gray">
            <a:xfrm>
              <a:off x="1326777" y="1999134"/>
              <a:ext cx="2707342" cy="3917567"/>
            </a:xfrm>
            <a:prstGeom prst="rect">
              <a:avLst/>
            </a:prstGeom>
            <a:solidFill>
              <a:srgbClr val="C8D6E2"/>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2" name="Rectangle 11"/>
            <p:cNvSpPr/>
            <p:nvPr/>
          </p:nvSpPr>
          <p:spPr bwMode="gray">
            <a:xfrm>
              <a:off x="4052048" y="1999134"/>
              <a:ext cx="3523128" cy="3917567"/>
            </a:xfrm>
            <a:prstGeom prst="rect">
              <a:avLst/>
            </a:prstGeom>
            <a:solidFill>
              <a:srgbClr val="CDDAC8"/>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3" name="Rectangle 12"/>
            <p:cNvSpPr/>
            <p:nvPr/>
          </p:nvSpPr>
          <p:spPr bwMode="gray">
            <a:xfrm>
              <a:off x="7593104" y="1999141"/>
              <a:ext cx="1228165" cy="3917567"/>
            </a:xfrm>
            <a:prstGeom prst="rect">
              <a:avLst/>
            </a:prstGeom>
            <a:solidFill>
              <a:srgbClr val="E6D6D0"/>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14" name="TextBox 13"/>
          <p:cNvSpPr txBox="1"/>
          <p:nvPr/>
        </p:nvSpPr>
        <p:spPr>
          <a:xfrm rot="16200000">
            <a:off x="2741617" y="2412385"/>
            <a:ext cx="589614" cy="182562"/>
          </a:xfrm>
          <a:prstGeom prst="rect">
            <a:avLst/>
          </a:prstGeom>
          <a:solidFill>
            <a:schemeClr val="bg1"/>
          </a:solidFill>
          <a:ln>
            <a:solidFill>
              <a:schemeClr val="bg2">
                <a:lumMod val="75000"/>
              </a:schemeClr>
            </a:solidFill>
          </a:ln>
        </p:spPr>
        <p:txBody>
          <a:bodyPr wrap="square" lIns="0" tIns="0" rIns="0" bIns="0" rtlCol="0" anchor="ctr">
            <a:noAutofit/>
          </a:bodyPr>
          <a:lstStyle/>
          <a:p>
            <a:pPr algn="ctr" fontAlgn="base">
              <a:spcBef>
                <a:spcPct val="50000"/>
              </a:spcBef>
              <a:spcAft>
                <a:spcPct val="0"/>
              </a:spcAft>
              <a:buClr>
                <a:srgbClr val="F0AB00"/>
              </a:buClr>
              <a:buSzPct val="80000"/>
            </a:pPr>
            <a:r>
              <a:rPr lang="en-US" sz="900" b="1" kern="0" dirty="0" smtClean="0">
                <a:ea typeface="Arial Unicode MS" pitchFamily="34" charset="-128"/>
                <a:cs typeface="Arial Unicode MS" pitchFamily="34" charset="-128"/>
              </a:rPr>
              <a:t>Create</a:t>
            </a:r>
          </a:p>
        </p:txBody>
      </p:sp>
      <p:sp>
        <p:nvSpPr>
          <p:cNvPr id="15" name="TextBox 14"/>
          <p:cNvSpPr txBox="1"/>
          <p:nvPr/>
        </p:nvSpPr>
        <p:spPr>
          <a:xfrm rot="16200000">
            <a:off x="2742044" y="3130581"/>
            <a:ext cx="588760" cy="182562"/>
          </a:xfrm>
          <a:prstGeom prst="rect">
            <a:avLst/>
          </a:prstGeom>
          <a:solidFill>
            <a:schemeClr val="bg1"/>
          </a:solidFill>
          <a:ln>
            <a:solidFill>
              <a:schemeClr val="bg2">
                <a:lumMod val="75000"/>
              </a:schemeClr>
            </a:solidFill>
          </a:ln>
        </p:spPr>
        <p:txBody>
          <a:bodyPr wrap="square" lIns="0" tIns="0" rIns="0" bIns="0" rtlCol="0" anchor="ctr">
            <a:noAutofit/>
          </a:bodyPr>
          <a:lstStyle/>
          <a:p>
            <a:pPr algn="ctr" fontAlgn="base">
              <a:spcBef>
                <a:spcPct val="50000"/>
              </a:spcBef>
              <a:spcAft>
                <a:spcPct val="0"/>
              </a:spcAft>
              <a:buClr>
                <a:srgbClr val="F0AB00"/>
              </a:buClr>
              <a:buSzPct val="80000"/>
            </a:pPr>
            <a:r>
              <a:rPr lang="en-US" sz="900" b="1" kern="0" dirty="0" smtClean="0">
                <a:ea typeface="Arial Unicode MS" pitchFamily="34" charset="-128"/>
                <a:cs typeface="Arial Unicode MS" pitchFamily="34" charset="-128"/>
              </a:rPr>
              <a:t>Consume</a:t>
            </a:r>
          </a:p>
        </p:txBody>
      </p:sp>
      <p:sp>
        <p:nvSpPr>
          <p:cNvPr id="16" name="TextBox 15"/>
          <p:cNvSpPr txBox="1"/>
          <p:nvPr/>
        </p:nvSpPr>
        <p:spPr>
          <a:xfrm rot="16200000">
            <a:off x="2742436" y="3838774"/>
            <a:ext cx="587976" cy="182561"/>
          </a:xfrm>
          <a:prstGeom prst="rect">
            <a:avLst/>
          </a:prstGeom>
          <a:solidFill>
            <a:schemeClr val="bg1"/>
          </a:solidFill>
          <a:ln>
            <a:solidFill>
              <a:schemeClr val="bg2">
                <a:lumMod val="75000"/>
              </a:schemeClr>
            </a:solidFill>
          </a:ln>
        </p:spPr>
        <p:txBody>
          <a:bodyPr wrap="square" lIns="0" tIns="0" rIns="0" bIns="0" rtlCol="0" anchor="ctr">
            <a:noAutofit/>
          </a:bodyPr>
          <a:lstStyle/>
          <a:p>
            <a:pPr algn="ctr" fontAlgn="base">
              <a:spcBef>
                <a:spcPct val="50000"/>
              </a:spcBef>
              <a:spcAft>
                <a:spcPct val="0"/>
              </a:spcAft>
              <a:buClr>
                <a:srgbClr val="F0AB00"/>
              </a:buClr>
              <a:buSzPct val="80000"/>
            </a:pPr>
            <a:r>
              <a:rPr lang="en-US" sz="900" b="1" kern="0" dirty="0" smtClean="0">
                <a:ea typeface="Arial Unicode MS" pitchFamily="34" charset="-128"/>
                <a:cs typeface="Arial Unicode MS" pitchFamily="34" charset="-128"/>
              </a:rPr>
              <a:t>Connect</a:t>
            </a:r>
          </a:p>
        </p:txBody>
      </p:sp>
      <p:sp>
        <p:nvSpPr>
          <p:cNvPr id="17" name="TextBox 16"/>
          <p:cNvSpPr txBox="1"/>
          <p:nvPr/>
        </p:nvSpPr>
        <p:spPr>
          <a:xfrm rot="16200000">
            <a:off x="2741419" y="4537321"/>
            <a:ext cx="590005" cy="182557"/>
          </a:xfrm>
          <a:prstGeom prst="rect">
            <a:avLst/>
          </a:prstGeom>
          <a:solidFill>
            <a:schemeClr val="bg1"/>
          </a:solidFill>
          <a:ln>
            <a:solidFill>
              <a:schemeClr val="bg2">
                <a:lumMod val="75000"/>
              </a:schemeClr>
            </a:solidFill>
          </a:ln>
        </p:spPr>
        <p:txBody>
          <a:bodyPr wrap="square" lIns="0" tIns="0" rIns="0" bIns="0" rtlCol="0" anchor="ctr">
            <a:noAutofit/>
          </a:bodyPr>
          <a:lstStyle/>
          <a:p>
            <a:pPr algn="ctr" fontAlgn="base">
              <a:spcBef>
                <a:spcPct val="50000"/>
              </a:spcBef>
              <a:spcAft>
                <a:spcPct val="0"/>
              </a:spcAft>
              <a:buClr>
                <a:srgbClr val="F0AB00"/>
              </a:buClr>
              <a:buSzPct val="80000"/>
            </a:pPr>
            <a:r>
              <a:rPr lang="en-US" sz="900" b="1" kern="0" dirty="0" smtClean="0">
                <a:ea typeface="Arial Unicode MS" pitchFamily="34" charset="-128"/>
                <a:cs typeface="Arial Unicode MS" pitchFamily="34" charset="-128"/>
              </a:rPr>
              <a:t>Control</a:t>
            </a:r>
          </a:p>
        </p:txBody>
      </p:sp>
      <p:sp>
        <p:nvSpPr>
          <p:cNvPr id="19" name="Rectangle 18"/>
          <p:cNvSpPr/>
          <p:nvPr/>
        </p:nvSpPr>
        <p:spPr bwMode="gray">
          <a:xfrm>
            <a:off x="3227290" y="2217819"/>
            <a:ext cx="3765177" cy="591660"/>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marR="0" indent="-119063" algn="ctr" fontAlgn="base">
              <a:lnSpc>
                <a:spcPct val="100000"/>
              </a:lnSpc>
              <a:spcBef>
                <a:spcPct val="0"/>
              </a:spcBef>
              <a:spcAft>
                <a:spcPct val="0"/>
              </a:spcAft>
              <a:buClr>
                <a:srgbClr val="F0AB00"/>
              </a:buClr>
              <a:buSzPct val="80000"/>
              <a:tabLst/>
            </a:pPr>
            <a:r>
              <a:rPr lang="en-US" sz="800" b="1" kern="0" dirty="0" smtClean="0">
                <a:ea typeface="Arial Unicode MS" pitchFamily="34" charset="-128"/>
                <a:cs typeface="Arial Unicode MS" pitchFamily="34" charset="-128"/>
              </a:rPr>
              <a:t>Design &amp; Build Custom Mobile App</a:t>
            </a:r>
            <a:r>
              <a:rPr lang="en-US" sz="704" dirty="0" smtClean="0">
                <a:solidFill>
                  <a:srgbClr val="000000"/>
                </a:solidFill>
                <a:latin typeface="Arial" charset="0"/>
              </a:rPr>
              <a:t/>
            </a:r>
            <a:br>
              <a:rPr lang="en-US" sz="704" dirty="0" smtClean="0">
                <a:solidFill>
                  <a:srgbClr val="000000"/>
                </a:solidFill>
                <a:latin typeface="Arial" charset="0"/>
              </a:rPr>
            </a:br>
            <a:r>
              <a:rPr lang="en-US" sz="704" dirty="0" smtClean="0">
                <a:solidFill>
                  <a:srgbClr val="000000"/>
                </a:solidFill>
                <a:latin typeface="Arial" charset="0"/>
              </a:rPr>
              <a:t>(Design + Development + Tailoring)</a:t>
            </a:r>
          </a:p>
        </p:txBody>
      </p:sp>
      <p:sp>
        <p:nvSpPr>
          <p:cNvPr id="21" name="Rectangle 20"/>
          <p:cNvSpPr/>
          <p:nvPr/>
        </p:nvSpPr>
        <p:spPr bwMode="gray">
          <a:xfrm>
            <a:off x="905431" y="5005831"/>
            <a:ext cx="7306236" cy="188259"/>
          </a:xfrm>
          <a:prstGeom prst="rect">
            <a:avLst/>
          </a:prstGeom>
          <a:solidFill>
            <a:schemeClr val="tx2">
              <a:lumMod val="40000"/>
              <a:lumOff val="60000"/>
            </a:schemeClr>
          </a:solidFill>
          <a:ln w="15875" algn="ctr">
            <a:solidFill>
              <a:schemeClr val="tx2"/>
            </a:solid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800" b="1" kern="0" dirty="0" smtClean="0">
                <a:ea typeface="Arial Unicode MS" pitchFamily="34" charset="-128"/>
                <a:cs typeface="Arial Unicode MS" pitchFamily="34" charset="-128"/>
              </a:rPr>
              <a:t>Project Management</a:t>
            </a:r>
            <a:r>
              <a:rPr lang="en-US" sz="700" kern="0" dirty="0" smtClean="0">
                <a:ea typeface="Arial Unicode MS" pitchFamily="34" charset="-128"/>
                <a:cs typeface="Arial Unicode MS" pitchFamily="34" charset="-128"/>
              </a:rPr>
              <a:t> (incl. QA + Risk Management)</a:t>
            </a:r>
          </a:p>
        </p:txBody>
      </p:sp>
      <p:sp>
        <p:nvSpPr>
          <p:cNvPr id="22" name="Rectangle 21"/>
          <p:cNvSpPr/>
          <p:nvPr/>
        </p:nvSpPr>
        <p:spPr bwMode="gray">
          <a:xfrm rot="16200000">
            <a:off x="-259976" y="3392184"/>
            <a:ext cx="2680444" cy="349625"/>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indent="-119063" algn="ctr" fontAlgn="base">
              <a:spcBef>
                <a:spcPct val="0"/>
              </a:spcBef>
              <a:spcAft>
                <a:spcPct val="0"/>
              </a:spcAft>
              <a:buClr>
                <a:srgbClr val="F0AB00"/>
              </a:buClr>
              <a:buSzPct val="80000"/>
            </a:pPr>
            <a:r>
              <a:rPr lang="en-US" sz="800" b="1" kern="0" dirty="0" smtClean="0">
                <a:ea typeface="Arial Unicode MS" pitchFamily="34" charset="-128"/>
                <a:cs typeface="Arial Unicode MS" pitchFamily="34" charset="-128"/>
              </a:rPr>
              <a:t>Mobile Discovery Workshop</a:t>
            </a:r>
            <a:r>
              <a:rPr lang="en-US" sz="704" dirty="0" smtClean="0">
                <a:solidFill>
                  <a:srgbClr val="000000"/>
                </a:solidFill>
                <a:latin typeface="Arial" charset="0"/>
              </a:rPr>
              <a:t/>
            </a:r>
            <a:br>
              <a:rPr lang="en-US" sz="704" dirty="0" smtClean="0">
                <a:solidFill>
                  <a:srgbClr val="000000"/>
                </a:solidFill>
                <a:latin typeface="Arial" charset="0"/>
              </a:rPr>
            </a:br>
            <a:r>
              <a:rPr lang="en-US" sz="704" dirty="0" smtClean="0">
                <a:solidFill>
                  <a:srgbClr val="000000"/>
                </a:solidFill>
                <a:latin typeface="Arial" charset="0"/>
              </a:rPr>
              <a:t> Understand mobility challenges and enablers for the business</a:t>
            </a:r>
          </a:p>
        </p:txBody>
      </p:sp>
      <p:sp>
        <p:nvSpPr>
          <p:cNvPr id="23" name="Rectangle 22"/>
          <p:cNvSpPr/>
          <p:nvPr/>
        </p:nvSpPr>
        <p:spPr bwMode="gray">
          <a:xfrm>
            <a:off x="1308844" y="2226775"/>
            <a:ext cx="1577789" cy="1279452"/>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marR="0" indent="-119063" algn="ctr" fontAlgn="base">
              <a:lnSpc>
                <a:spcPct val="100000"/>
              </a:lnSpc>
              <a:spcBef>
                <a:spcPct val="0"/>
              </a:spcBef>
              <a:spcAft>
                <a:spcPct val="0"/>
              </a:spcAft>
              <a:buClr>
                <a:srgbClr val="F0AB00"/>
              </a:buClr>
              <a:buSzPct val="80000"/>
              <a:tabLst/>
            </a:pPr>
            <a:r>
              <a:rPr lang="en-US" sz="800" b="1" kern="0" dirty="0" smtClean="0">
                <a:ea typeface="Arial Unicode MS" pitchFamily="34" charset="-128"/>
                <a:cs typeface="Arial Unicode MS" pitchFamily="34" charset="-128"/>
              </a:rPr>
              <a:t>Planning Mobile Solutions</a:t>
            </a:r>
            <a:r>
              <a:rPr lang="en-US" sz="704" dirty="0" smtClean="0">
                <a:solidFill>
                  <a:srgbClr val="000000"/>
                </a:solidFill>
                <a:latin typeface="Arial" charset="0"/>
              </a:rPr>
              <a:t/>
            </a:r>
            <a:br>
              <a:rPr lang="en-US" sz="704" dirty="0" smtClean="0">
                <a:solidFill>
                  <a:srgbClr val="000000"/>
                </a:solidFill>
                <a:latin typeface="Arial" charset="0"/>
              </a:rPr>
            </a:br>
            <a:r>
              <a:rPr lang="en-US" sz="704" dirty="0" smtClean="0">
                <a:solidFill>
                  <a:srgbClr val="000000"/>
                </a:solidFill>
                <a:latin typeface="Arial" charset="0"/>
              </a:rPr>
              <a:t>(Results in Mobile Strategy + Business Architecture + high-level  Technical Architecture)</a:t>
            </a:r>
          </a:p>
        </p:txBody>
      </p:sp>
      <p:sp>
        <p:nvSpPr>
          <p:cNvPr id="25" name="Rectangle 24"/>
          <p:cNvSpPr/>
          <p:nvPr/>
        </p:nvSpPr>
        <p:spPr bwMode="gray">
          <a:xfrm>
            <a:off x="6049723" y="6368872"/>
            <a:ext cx="1102965" cy="143166"/>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marR="0" indent="-119063" algn="ctr" fontAlgn="base">
              <a:lnSpc>
                <a:spcPct val="100000"/>
              </a:lnSpc>
              <a:spcBef>
                <a:spcPct val="0"/>
              </a:spcBef>
              <a:spcAft>
                <a:spcPct val="0"/>
              </a:spcAft>
              <a:buClr>
                <a:srgbClr val="F0AB00"/>
              </a:buClr>
              <a:buSzPct val="80000"/>
              <a:tabLst/>
            </a:pPr>
            <a:r>
              <a:rPr lang="en-US" sz="700" b="1" i="1" kern="0" dirty="0" smtClean="0">
                <a:ea typeface="Arial Unicode MS" pitchFamily="34" charset="-128"/>
                <a:cs typeface="Arial Unicode MS" pitchFamily="34" charset="-128"/>
              </a:rPr>
              <a:t>Innovation Services</a:t>
            </a:r>
          </a:p>
        </p:txBody>
      </p:sp>
      <p:sp>
        <p:nvSpPr>
          <p:cNvPr id="27" name="Rectangle 26"/>
          <p:cNvSpPr/>
          <p:nvPr/>
        </p:nvSpPr>
        <p:spPr bwMode="gray">
          <a:xfrm>
            <a:off x="4907448" y="6360453"/>
            <a:ext cx="1093694" cy="151585"/>
          </a:xfrm>
          <a:prstGeom prst="rect">
            <a:avLst/>
          </a:prstGeom>
          <a:solidFill>
            <a:schemeClr val="tx2">
              <a:lumMod val="40000"/>
              <a:lumOff val="60000"/>
            </a:schemeClr>
          </a:solidFill>
          <a:ln w="15875"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1" u="none" strike="noStrike" kern="0" cap="none" spc="0" normalizeH="0" baseline="0" noProof="0" dirty="0" smtClean="0">
                <a:ln>
                  <a:noFill/>
                </a:ln>
                <a:effectLst/>
                <a:uLnTx/>
                <a:uFillTx/>
                <a:ea typeface="Arial Unicode MS" pitchFamily="34" charset="-128"/>
                <a:cs typeface="Arial Unicode MS" pitchFamily="34" charset="-128"/>
              </a:rPr>
              <a:t>High Value</a:t>
            </a:r>
            <a:r>
              <a:rPr kumimoji="0" lang="en-US" sz="700" b="1" i="1" u="none" strike="noStrike" kern="0" cap="none" spc="0" normalizeH="0" noProof="0" dirty="0" smtClean="0">
                <a:ln>
                  <a:noFill/>
                </a:ln>
                <a:effectLst/>
                <a:uLnTx/>
                <a:uFillTx/>
                <a:ea typeface="Arial Unicode MS" pitchFamily="34" charset="-128"/>
                <a:cs typeface="Arial Unicode MS" pitchFamily="34" charset="-128"/>
              </a:rPr>
              <a:t> Services</a:t>
            </a:r>
            <a:endParaRPr kumimoji="0" lang="en-US" sz="700" b="1" i="1"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8" name="Rectangle 27"/>
          <p:cNvSpPr/>
          <p:nvPr/>
        </p:nvSpPr>
        <p:spPr bwMode="gray">
          <a:xfrm>
            <a:off x="3765173" y="6360452"/>
            <a:ext cx="1093694" cy="151586"/>
          </a:xfrm>
          <a:prstGeom prst="rect">
            <a:avLst/>
          </a:prstGeom>
          <a:solidFill>
            <a:schemeClr val="accent1">
              <a:lumMod val="40000"/>
              <a:lumOff val="60000"/>
            </a:schemeClr>
          </a:solidFill>
          <a:ln w="15875"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00" b="1" i="1" u="none" strike="noStrike" kern="0" cap="none" spc="0" normalizeH="0" baseline="0" noProof="0" dirty="0" smtClean="0">
                <a:ln>
                  <a:noFill/>
                </a:ln>
                <a:effectLst/>
                <a:uLnTx/>
                <a:uFillTx/>
                <a:ea typeface="Arial Unicode MS" pitchFamily="34" charset="-128"/>
                <a:cs typeface="Arial Unicode MS" pitchFamily="34" charset="-128"/>
              </a:rPr>
              <a:t>Core Services</a:t>
            </a:r>
          </a:p>
        </p:txBody>
      </p:sp>
      <p:sp>
        <p:nvSpPr>
          <p:cNvPr id="30" name="Rectangle 29"/>
          <p:cNvSpPr/>
          <p:nvPr/>
        </p:nvSpPr>
        <p:spPr bwMode="gray">
          <a:xfrm>
            <a:off x="1308842" y="3636066"/>
            <a:ext cx="1568830" cy="589838"/>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marR="0" indent="-119063" algn="ctr" fontAlgn="base">
              <a:lnSpc>
                <a:spcPct val="100000"/>
              </a:lnSpc>
              <a:spcBef>
                <a:spcPct val="0"/>
              </a:spcBef>
              <a:spcAft>
                <a:spcPct val="0"/>
              </a:spcAft>
              <a:buClr>
                <a:srgbClr val="F0AB00"/>
              </a:buClr>
              <a:buSzPct val="80000"/>
              <a:tabLst/>
            </a:pPr>
            <a:r>
              <a:rPr lang="en-US" sz="800" b="1" kern="0" dirty="0" err="1" smtClean="0">
                <a:ea typeface="Arial Unicode MS" pitchFamily="34" charset="-128"/>
                <a:cs typeface="Arial Unicode MS" pitchFamily="34" charset="-128"/>
              </a:rPr>
              <a:t>Quickstart</a:t>
            </a:r>
            <a:r>
              <a:rPr lang="en-US" sz="800" b="1" kern="0" dirty="0" smtClean="0">
                <a:ea typeface="Arial Unicode MS" pitchFamily="34" charset="-128"/>
                <a:cs typeface="Arial Unicode MS" pitchFamily="34" charset="-128"/>
              </a:rPr>
              <a:t> SUP</a:t>
            </a:r>
            <a:r>
              <a:rPr lang="en-US" sz="704" dirty="0" smtClean="0">
                <a:solidFill>
                  <a:srgbClr val="000000"/>
                </a:solidFill>
                <a:latin typeface="Arial" charset="0"/>
              </a:rPr>
              <a:t/>
            </a:r>
            <a:br>
              <a:rPr lang="en-US" sz="704" dirty="0" smtClean="0">
                <a:solidFill>
                  <a:srgbClr val="000000"/>
                </a:solidFill>
                <a:latin typeface="Arial" charset="0"/>
              </a:rPr>
            </a:br>
            <a:r>
              <a:rPr lang="en-US" sz="704" dirty="0" smtClean="0">
                <a:solidFill>
                  <a:srgbClr val="000000"/>
                </a:solidFill>
                <a:latin typeface="Arial" charset="0"/>
              </a:rPr>
              <a:t>(Setup sandbox + knowledge transfer – getting started)</a:t>
            </a:r>
          </a:p>
        </p:txBody>
      </p:sp>
      <p:sp>
        <p:nvSpPr>
          <p:cNvPr id="32" name="Rectangle 31"/>
          <p:cNvSpPr/>
          <p:nvPr/>
        </p:nvSpPr>
        <p:spPr bwMode="gray">
          <a:xfrm>
            <a:off x="1308842" y="4342984"/>
            <a:ext cx="1559865" cy="582705"/>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indent="-119063" algn="ctr" fontAlgn="base">
              <a:spcBef>
                <a:spcPct val="0"/>
              </a:spcBef>
              <a:spcAft>
                <a:spcPct val="0"/>
              </a:spcAft>
              <a:buClr>
                <a:srgbClr val="F0AB00"/>
              </a:buClr>
              <a:buSzPct val="80000"/>
            </a:pPr>
            <a:r>
              <a:rPr lang="en-US" sz="800" b="1" kern="0" dirty="0" err="1" smtClean="0">
                <a:ea typeface="Arial Unicode MS" pitchFamily="34" charset="-128"/>
                <a:cs typeface="Arial Unicode MS" pitchFamily="34" charset="-128"/>
              </a:rPr>
              <a:t>Quickstart</a:t>
            </a:r>
            <a:r>
              <a:rPr lang="en-US" sz="800" b="1" kern="0" dirty="0" smtClean="0">
                <a:ea typeface="Arial Unicode MS" pitchFamily="34" charset="-128"/>
                <a:cs typeface="Arial Unicode MS" pitchFamily="34" charset="-128"/>
              </a:rPr>
              <a:t> Afaria</a:t>
            </a:r>
            <a:r>
              <a:rPr lang="en-US" sz="704" dirty="0" smtClean="0">
                <a:solidFill>
                  <a:srgbClr val="000000"/>
                </a:solidFill>
                <a:latin typeface="Arial" charset="0"/>
              </a:rPr>
              <a:t/>
            </a:r>
            <a:br>
              <a:rPr lang="en-US" sz="704" dirty="0" smtClean="0">
                <a:solidFill>
                  <a:srgbClr val="000000"/>
                </a:solidFill>
                <a:latin typeface="Arial" charset="0"/>
              </a:rPr>
            </a:br>
            <a:r>
              <a:rPr lang="en-US" sz="704" dirty="0" smtClean="0">
                <a:solidFill>
                  <a:srgbClr val="000000"/>
                </a:solidFill>
                <a:latin typeface="Arial" charset="0"/>
              </a:rPr>
              <a:t> (Setup sandbox + knowledge transfer – getting started)</a:t>
            </a:r>
          </a:p>
        </p:txBody>
      </p:sp>
      <p:sp>
        <p:nvSpPr>
          <p:cNvPr id="35" name="Rectangle 34"/>
          <p:cNvSpPr/>
          <p:nvPr/>
        </p:nvSpPr>
        <p:spPr bwMode="gray">
          <a:xfrm>
            <a:off x="3227285" y="3643198"/>
            <a:ext cx="3774147" cy="582712"/>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marR="0" indent="-119063" algn="ctr" fontAlgn="base">
              <a:lnSpc>
                <a:spcPct val="100000"/>
              </a:lnSpc>
              <a:spcBef>
                <a:spcPct val="0"/>
              </a:spcBef>
              <a:spcAft>
                <a:spcPct val="0"/>
              </a:spcAft>
              <a:buClr>
                <a:srgbClr val="F0AB00"/>
              </a:buClr>
              <a:buSzPct val="80000"/>
              <a:tabLst/>
            </a:pPr>
            <a:r>
              <a:rPr lang="en-US" sz="800" b="1" kern="0" dirty="0" smtClean="0">
                <a:ea typeface="Arial Unicode MS" pitchFamily="34" charset="-128"/>
                <a:cs typeface="Arial Unicode MS" pitchFamily="34" charset="-128"/>
              </a:rPr>
              <a:t>Design &amp; Setup Mobile Infrastructure</a:t>
            </a:r>
            <a:r>
              <a:rPr lang="en-US" sz="704" dirty="0" smtClean="0">
                <a:solidFill>
                  <a:srgbClr val="000000"/>
                </a:solidFill>
                <a:latin typeface="Arial" charset="0"/>
              </a:rPr>
              <a:t/>
            </a:r>
            <a:br>
              <a:rPr lang="en-US" sz="704" dirty="0" smtClean="0">
                <a:solidFill>
                  <a:srgbClr val="000000"/>
                </a:solidFill>
                <a:latin typeface="Arial" charset="0"/>
              </a:rPr>
            </a:br>
            <a:r>
              <a:rPr lang="en-US" sz="704" dirty="0" smtClean="0">
                <a:solidFill>
                  <a:srgbClr val="000000"/>
                </a:solidFill>
                <a:latin typeface="Arial" charset="0"/>
              </a:rPr>
              <a:t>(Detailed IT architecture (incl. security + sizing) and installation of required components)</a:t>
            </a:r>
          </a:p>
        </p:txBody>
      </p:sp>
      <p:sp>
        <p:nvSpPr>
          <p:cNvPr id="36" name="Rectangle 35"/>
          <p:cNvSpPr/>
          <p:nvPr/>
        </p:nvSpPr>
        <p:spPr bwMode="gray">
          <a:xfrm>
            <a:off x="3227284" y="2939300"/>
            <a:ext cx="3774147" cy="566928"/>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lvl="0" indent="-119063" algn="ctr" fontAlgn="base">
              <a:spcBef>
                <a:spcPct val="0"/>
              </a:spcBef>
              <a:spcAft>
                <a:spcPct val="0"/>
              </a:spcAft>
              <a:buClr>
                <a:srgbClr val="F0AB00"/>
              </a:buClr>
              <a:buSzPct val="80000"/>
            </a:pPr>
            <a:r>
              <a:rPr lang="en-US" sz="800" b="1" kern="0" dirty="0" smtClean="0">
                <a:ea typeface="Arial Unicode MS" pitchFamily="34" charset="-128"/>
                <a:cs typeface="Arial Unicode MS" pitchFamily="34" charset="-128"/>
              </a:rPr>
              <a:t>Deployment of Mobile Apps</a:t>
            </a:r>
            <a:r>
              <a:rPr lang="en-US" sz="704" dirty="0" smtClean="0">
                <a:solidFill>
                  <a:srgbClr val="000000"/>
                </a:solidFill>
                <a:latin typeface="Arial" charset="0"/>
              </a:rPr>
              <a:t/>
            </a:r>
            <a:br>
              <a:rPr lang="en-US" sz="704" dirty="0" smtClean="0">
                <a:solidFill>
                  <a:srgbClr val="000000"/>
                </a:solidFill>
                <a:latin typeface="Arial" charset="0"/>
              </a:rPr>
            </a:br>
            <a:r>
              <a:rPr lang="en-US" sz="704" dirty="0" smtClean="0">
                <a:solidFill>
                  <a:srgbClr val="000000"/>
                </a:solidFill>
                <a:latin typeface="Arial" charset="0"/>
              </a:rPr>
              <a:t>(Deploy standard and custom mobile apps - </a:t>
            </a:r>
            <a:br>
              <a:rPr lang="en-US" sz="704" dirty="0" smtClean="0">
                <a:solidFill>
                  <a:srgbClr val="000000"/>
                </a:solidFill>
                <a:latin typeface="Arial" charset="0"/>
              </a:rPr>
            </a:br>
            <a:r>
              <a:rPr lang="en-US" sz="704" dirty="0" smtClean="0">
                <a:solidFill>
                  <a:srgbClr val="000000"/>
                </a:solidFill>
                <a:latin typeface="Arial" charset="0"/>
              </a:rPr>
              <a:t>leveraging existing implementation services and RDS)</a:t>
            </a:r>
          </a:p>
        </p:txBody>
      </p:sp>
      <p:sp>
        <p:nvSpPr>
          <p:cNvPr id="37" name="Rectangle 36"/>
          <p:cNvSpPr/>
          <p:nvPr/>
        </p:nvSpPr>
        <p:spPr bwMode="gray">
          <a:xfrm>
            <a:off x="3227286" y="4342997"/>
            <a:ext cx="3774653" cy="591655"/>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indent="-119063" algn="ctr" fontAlgn="base">
              <a:spcBef>
                <a:spcPct val="0"/>
              </a:spcBef>
              <a:spcAft>
                <a:spcPct val="0"/>
              </a:spcAft>
              <a:buClr>
                <a:srgbClr val="F0AB00"/>
              </a:buClr>
              <a:buSzPct val="80000"/>
            </a:pPr>
            <a:r>
              <a:rPr lang="en-US" sz="800" b="1" kern="0" dirty="0" smtClean="0">
                <a:ea typeface="Arial Unicode MS" pitchFamily="34" charset="-128"/>
                <a:cs typeface="Arial Unicode MS" pitchFamily="34" charset="-128"/>
              </a:rPr>
              <a:t>Design &amp; Setup Mobile Device and Application Management</a:t>
            </a:r>
            <a:br>
              <a:rPr lang="en-US" sz="800" b="1" kern="0" dirty="0" smtClean="0">
                <a:ea typeface="Arial Unicode MS" pitchFamily="34" charset="-128"/>
                <a:cs typeface="Arial Unicode MS" pitchFamily="34" charset="-128"/>
              </a:rPr>
            </a:br>
            <a:r>
              <a:rPr lang="en-US" sz="704" dirty="0" smtClean="0">
                <a:solidFill>
                  <a:srgbClr val="000000"/>
                </a:solidFill>
                <a:latin typeface="Arial" charset="0"/>
              </a:rPr>
              <a:t>(Concept for MDM + setup Afaria + Operations Design &amp; Governance)</a:t>
            </a:r>
          </a:p>
        </p:txBody>
      </p:sp>
      <p:sp>
        <p:nvSpPr>
          <p:cNvPr id="38" name="Rectangle 37"/>
          <p:cNvSpPr/>
          <p:nvPr/>
        </p:nvSpPr>
        <p:spPr bwMode="gray">
          <a:xfrm>
            <a:off x="7135901" y="2226958"/>
            <a:ext cx="1066800" cy="419733"/>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indent="-119063" algn="ctr" fontAlgn="base">
              <a:spcBef>
                <a:spcPct val="0"/>
              </a:spcBef>
              <a:spcAft>
                <a:spcPct val="0"/>
              </a:spcAft>
              <a:buClr>
                <a:srgbClr val="F0AB00"/>
              </a:buClr>
              <a:buSzPct val="80000"/>
            </a:pPr>
            <a:r>
              <a:rPr lang="en-US" sz="800" b="1" kern="0" dirty="0" smtClean="0">
                <a:ea typeface="Arial Unicode MS" pitchFamily="34" charset="-128"/>
                <a:cs typeface="Arial Unicode MS" pitchFamily="34" charset="-128"/>
              </a:rPr>
              <a:t>Support for Custom Mobile Applications</a:t>
            </a:r>
          </a:p>
        </p:txBody>
      </p:sp>
      <p:sp>
        <p:nvSpPr>
          <p:cNvPr id="40" name="Rectangle 39"/>
          <p:cNvSpPr/>
          <p:nvPr/>
        </p:nvSpPr>
        <p:spPr bwMode="gray">
          <a:xfrm>
            <a:off x="7128911" y="3972358"/>
            <a:ext cx="1066800" cy="411693"/>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indent="-119063" algn="ctr" fontAlgn="base">
              <a:spcBef>
                <a:spcPct val="0"/>
              </a:spcBef>
              <a:spcAft>
                <a:spcPct val="0"/>
              </a:spcAft>
              <a:buClr>
                <a:srgbClr val="F0AB00"/>
              </a:buClr>
              <a:buSzPct val="80000"/>
            </a:pPr>
            <a:r>
              <a:rPr lang="en-US" sz="800" b="1" kern="0" dirty="0" smtClean="0">
                <a:ea typeface="Arial Unicode MS" pitchFamily="34" charset="-128"/>
                <a:cs typeface="Arial Unicode MS" pitchFamily="34" charset="-128"/>
              </a:rPr>
              <a:t>Platform Upgrade Support Services</a:t>
            </a:r>
          </a:p>
        </p:txBody>
      </p:sp>
      <p:sp>
        <p:nvSpPr>
          <p:cNvPr id="41" name="Rectangle 40"/>
          <p:cNvSpPr/>
          <p:nvPr/>
        </p:nvSpPr>
        <p:spPr bwMode="gray">
          <a:xfrm>
            <a:off x="7135902" y="3415142"/>
            <a:ext cx="1066800" cy="390205"/>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indent="-119063" algn="ctr" fontAlgn="base">
              <a:spcBef>
                <a:spcPct val="0"/>
              </a:spcBef>
              <a:spcAft>
                <a:spcPct val="0"/>
              </a:spcAft>
              <a:buClr>
                <a:srgbClr val="F0AB00"/>
              </a:buClr>
              <a:buSzPct val="80000"/>
            </a:pPr>
            <a:r>
              <a:rPr lang="en-US" sz="800" b="1" kern="0" dirty="0" smtClean="0">
                <a:ea typeface="Arial Unicode MS" pitchFamily="34" charset="-128"/>
                <a:cs typeface="Arial Unicode MS" pitchFamily="34" charset="-128"/>
              </a:rPr>
              <a:t>Post Go-Live Support</a:t>
            </a:r>
          </a:p>
        </p:txBody>
      </p:sp>
      <p:sp>
        <p:nvSpPr>
          <p:cNvPr id="42" name="Rectangle 41"/>
          <p:cNvSpPr/>
          <p:nvPr/>
        </p:nvSpPr>
        <p:spPr bwMode="gray">
          <a:xfrm>
            <a:off x="7135902" y="2822846"/>
            <a:ext cx="1066800" cy="416141"/>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indent="-119063" algn="ctr" fontAlgn="base">
              <a:spcBef>
                <a:spcPct val="0"/>
              </a:spcBef>
              <a:spcAft>
                <a:spcPct val="0"/>
              </a:spcAft>
              <a:buClr>
                <a:srgbClr val="F0AB00"/>
              </a:buClr>
              <a:buSzPct val="80000"/>
            </a:pPr>
            <a:r>
              <a:rPr lang="en-US" sz="800" b="1" kern="0" dirty="0" smtClean="0">
                <a:ea typeface="Arial Unicode MS" pitchFamily="34" charset="-128"/>
                <a:cs typeface="Arial Unicode MS" pitchFamily="34" charset="-128"/>
              </a:rPr>
              <a:t>AMS for Mobility</a:t>
            </a:r>
          </a:p>
        </p:txBody>
      </p:sp>
      <p:sp>
        <p:nvSpPr>
          <p:cNvPr id="43" name="Rectangle 42"/>
          <p:cNvSpPr/>
          <p:nvPr/>
        </p:nvSpPr>
        <p:spPr bwMode="gray">
          <a:xfrm>
            <a:off x="905426" y="5220986"/>
            <a:ext cx="7306236" cy="188259"/>
          </a:xfrm>
          <a:prstGeom prst="rect">
            <a:avLst/>
          </a:prstGeom>
          <a:solidFill>
            <a:schemeClr val="tx2">
              <a:lumMod val="40000"/>
              <a:lumOff val="60000"/>
            </a:schemeClr>
          </a:solidFill>
          <a:ln w="15875" algn="ctr">
            <a:solidFill>
              <a:schemeClr val="tx2"/>
            </a:solidFill>
            <a:miter lim="800000"/>
            <a:headEnd/>
            <a:tailEnd/>
          </a:ln>
        </p:spPr>
        <p:txBody>
          <a:bodyPr lIns="90000" tIns="72000" rIns="90000" bIns="72000" rtlCol="0" anchor="ctr"/>
          <a:lstStyle/>
          <a:p>
            <a:pPr marR="0" algn="ctr" fontAlgn="base">
              <a:lnSpc>
                <a:spcPct val="100000"/>
              </a:lnSpc>
              <a:spcBef>
                <a:spcPct val="50000"/>
              </a:spcBef>
              <a:spcAft>
                <a:spcPct val="0"/>
              </a:spcAft>
              <a:buClr>
                <a:srgbClr val="F0AB00"/>
              </a:buClr>
              <a:buSzPct val="80000"/>
              <a:tabLst/>
            </a:pPr>
            <a:r>
              <a:rPr lang="en-US" sz="800" b="1" kern="0" dirty="0" smtClean="0">
                <a:ea typeface="Arial Unicode MS" pitchFamily="34" charset="-128"/>
                <a:cs typeface="Arial Unicode MS" pitchFamily="34" charset="-128"/>
              </a:rPr>
              <a:t>Business Process Management &amp; Value Realization</a:t>
            </a:r>
          </a:p>
        </p:txBody>
      </p:sp>
      <p:sp>
        <p:nvSpPr>
          <p:cNvPr id="44" name="Rectangle 43"/>
          <p:cNvSpPr/>
          <p:nvPr/>
        </p:nvSpPr>
        <p:spPr bwMode="gray">
          <a:xfrm>
            <a:off x="905421" y="5444767"/>
            <a:ext cx="7306236" cy="188259"/>
          </a:xfrm>
          <a:prstGeom prst="rect">
            <a:avLst/>
          </a:prstGeom>
          <a:solidFill>
            <a:schemeClr val="accent1">
              <a:lumMod val="40000"/>
              <a:lumOff val="60000"/>
            </a:schemeClr>
          </a:solidFill>
          <a:ln w="15875"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00" b="1" i="0" u="none" strike="noStrike" kern="0" cap="none" spc="0" normalizeH="0" baseline="0" noProof="0" dirty="0" smtClean="0">
                <a:ln>
                  <a:noFill/>
                </a:ln>
                <a:effectLst/>
                <a:uLnTx/>
                <a:uFillTx/>
                <a:ea typeface="Arial Unicode MS" pitchFamily="34" charset="-128"/>
                <a:cs typeface="Arial Unicode MS" pitchFamily="34" charset="-128"/>
              </a:rPr>
              <a:t>Trainings</a:t>
            </a:r>
            <a:r>
              <a:rPr kumimoji="0" lang="en-US" sz="800" b="1" i="0" u="none" strike="noStrike" kern="0" cap="none" spc="0" normalizeH="0" noProof="0" dirty="0" smtClean="0">
                <a:ln>
                  <a:noFill/>
                </a:ln>
                <a:effectLst/>
                <a:uLnTx/>
                <a:uFillTx/>
                <a:ea typeface="Arial Unicode MS" pitchFamily="34" charset="-128"/>
                <a:cs typeface="Arial Unicode MS" pitchFamily="34" charset="-128"/>
              </a:rPr>
              <a:t> &amp; Certification</a:t>
            </a:r>
            <a:endParaRPr kumimoji="0" lang="en-US" sz="800" b="1"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5" name="Rectangle 44"/>
          <p:cNvSpPr/>
          <p:nvPr/>
        </p:nvSpPr>
        <p:spPr bwMode="gray">
          <a:xfrm>
            <a:off x="914381" y="5668887"/>
            <a:ext cx="7306236" cy="188259"/>
          </a:xfrm>
          <a:prstGeom prst="rect">
            <a:avLst/>
          </a:prstGeom>
          <a:solidFill>
            <a:schemeClr val="accent1">
              <a:lumMod val="40000"/>
              <a:lumOff val="60000"/>
            </a:schemeClr>
          </a:solidFill>
          <a:ln w="15875"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00" b="1" i="0" u="none" strike="noStrike" kern="0" cap="none" spc="0" normalizeH="0" baseline="0" noProof="0" dirty="0" smtClean="0">
                <a:ln>
                  <a:noFill/>
                </a:ln>
                <a:effectLst/>
                <a:uLnTx/>
                <a:uFillTx/>
                <a:ea typeface="Arial Unicode MS" pitchFamily="34" charset="-128"/>
                <a:cs typeface="Arial Unicode MS" pitchFamily="34" charset="-128"/>
              </a:rPr>
              <a:t>Support &amp; Maintenance </a:t>
            </a:r>
            <a:r>
              <a:rPr kumimoji="0" lang="en-US" sz="700" i="0" u="none" strike="noStrike" kern="0" cap="none" spc="0" normalizeH="0" baseline="0" noProof="0" dirty="0" smtClean="0">
                <a:ln>
                  <a:noFill/>
                </a:ln>
                <a:effectLst/>
                <a:uLnTx/>
                <a:uFillTx/>
                <a:ea typeface="Arial Unicode MS" pitchFamily="34" charset="-128"/>
                <a:cs typeface="Arial Unicode MS" pitchFamily="34" charset="-128"/>
              </a:rPr>
              <a:t>(+ </a:t>
            </a:r>
            <a:r>
              <a:rPr kumimoji="0" lang="en-US" sz="700" i="0" u="none" strike="noStrike" kern="0" cap="none" spc="0" normalizeH="0" baseline="0" noProof="0" dirty="0" err="1" smtClean="0">
                <a:ln>
                  <a:noFill/>
                </a:ln>
                <a:effectLst/>
                <a:uLnTx/>
                <a:uFillTx/>
                <a:ea typeface="Arial Unicode MS" pitchFamily="34" charset="-128"/>
                <a:cs typeface="Arial Unicode MS" pitchFamily="34" charset="-128"/>
              </a:rPr>
              <a:t>MaxAttention</a:t>
            </a:r>
            <a:r>
              <a:rPr kumimoji="0" lang="en-US" sz="700" i="0" u="none" strike="noStrike" kern="0" cap="none" spc="0" normalizeH="0" noProof="0" dirty="0" smtClean="0">
                <a:ln>
                  <a:noFill/>
                </a:ln>
                <a:effectLst/>
                <a:uLnTx/>
                <a:uFillTx/>
                <a:ea typeface="Arial Unicode MS" pitchFamily="34" charset="-128"/>
                <a:cs typeface="Arial Unicode MS" pitchFamily="34" charset="-128"/>
              </a:rPr>
              <a:t> &amp; Safeguarding for Mobility)</a:t>
            </a:r>
            <a:endParaRPr kumimoji="0" lang="en-US" sz="70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2" name="Rectangle 51"/>
          <p:cNvSpPr/>
          <p:nvPr/>
        </p:nvSpPr>
        <p:spPr bwMode="gray">
          <a:xfrm>
            <a:off x="7132854" y="4539498"/>
            <a:ext cx="1066800" cy="392123"/>
          </a:xfrm>
          <a:prstGeom prst="rect">
            <a:avLst/>
          </a:prstGeom>
          <a:solidFill>
            <a:schemeClr val="accent4">
              <a:lumMod val="20000"/>
              <a:lumOff val="80000"/>
            </a:schemeClr>
          </a:solidFill>
          <a:ln w="15875" algn="ctr">
            <a:solidFill>
              <a:schemeClr val="accent4"/>
            </a:solidFill>
            <a:prstDash val="solid"/>
            <a:miter lim="800000"/>
            <a:headEnd/>
            <a:tailEnd/>
          </a:ln>
          <a:effectLst/>
        </p:spPr>
        <p:txBody>
          <a:bodyPr lIns="90000" tIns="46800" rIns="90000" bIns="46800" anchor="ctr"/>
          <a:lstStyle/>
          <a:p>
            <a:pPr indent="-119063" algn="ctr" fontAlgn="base">
              <a:spcBef>
                <a:spcPct val="0"/>
              </a:spcBef>
              <a:spcAft>
                <a:spcPct val="0"/>
              </a:spcAft>
              <a:buClr>
                <a:srgbClr val="F0AB00"/>
              </a:buClr>
              <a:buSzPct val="80000"/>
            </a:pPr>
            <a:r>
              <a:rPr lang="en-US" sz="800" b="1" kern="0" dirty="0" smtClean="0">
                <a:ea typeface="Arial Unicode MS" pitchFamily="34" charset="-128"/>
                <a:cs typeface="Arial Unicode MS" pitchFamily="34" charset="-128"/>
              </a:rPr>
              <a:t>Device Change Management</a:t>
            </a:r>
          </a:p>
        </p:txBody>
      </p:sp>
      <p:sp>
        <p:nvSpPr>
          <p:cNvPr id="141" name="Rectangle 140"/>
          <p:cNvSpPr/>
          <p:nvPr/>
        </p:nvSpPr>
        <p:spPr bwMode="gray">
          <a:xfrm>
            <a:off x="3082408" y="6359907"/>
            <a:ext cx="637946" cy="157434"/>
          </a:xfrm>
          <a:prstGeom prst="rect">
            <a:avLst/>
          </a:prstGeom>
          <a:noFill/>
          <a:ln w="15875" algn="ctr">
            <a:noFill/>
            <a:prstDash val="solid"/>
            <a:miter lim="800000"/>
            <a:headEnd/>
            <a:tailEnd/>
          </a:ln>
          <a:effectLst/>
        </p:spPr>
        <p:txBody>
          <a:bodyPr lIns="90000" tIns="46800" rIns="90000" bIns="46800" anchor="ctr"/>
          <a:lstStyle/>
          <a:p>
            <a:pPr marR="0" indent="-119063" algn="ctr" fontAlgn="base">
              <a:lnSpc>
                <a:spcPct val="100000"/>
              </a:lnSpc>
              <a:spcBef>
                <a:spcPct val="0"/>
              </a:spcBef>
              <a:spcAft>
                <a:spcPct val="0"/>
              </a:spcAft>
              <a:buClr>
                <a:srgbClr val="F0AB00"/>
              </a:buClr>
              <a:buSzPct val="80000"/>
              <a:tabLst/>
            </a:pPr>
            <a:r>
              <a:rPr lang="en-US" sz="800" b="1" kern="0" dirty="0" smtClean="0">
                <a:ea typeface="Arial Unicode MS" pitchFamily="34" charset="-128"/>
                <a:cs typeface="Arial Unicode MS" pitchFamily="34" charset="-128"/>
              </a:rPr>
              <a:t>Legend:</a:t>
            </a:r>
          </a:p>
        </p:txBody>
      </p:sp>
    </p:spTree>
    <p:extLst>
      <p:ext uri="{BB962C8B-B14F-4D97-AF65-F5344CB8AC3E}">
        <p14:creationId xmlns:p14="http://schemas.microsoft.com/office/powerpoint/2010/main" xmlns="" val="3955460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4" descr="http://www.bridge-x.com/images/logo.gif">
            <a:hlinkClick r:id="rId3"/>
          </p:cNvPr>
          <p:cNvPicPr>
            <a:picLocks noChangeAspect="1" noChangeArrowheads="1"/>
          </p:cNvPicPr>
          <p:nvPr/>
        </p:nvPicPr>
        <p:blipFill>
          <a:blip r:embed="rId4" cstate="print"/>
          <a:srcRect/>
          <a:stretch>
            <a:fillRect/>
          </a:stretch>
        </p:blipFill>
        <p:spPr bwMode="auto">
          <a:xfrm>
            <a:off x="7008813" y="4138613"/>
            <a:ext cx="1198562" cy="300037"/>
          </a:xfrm>
          <a:prstGeom prst="rect">
            <a:avLst/>
          </a:prstGeom>
          <a:noFill/>
          <a:ln w="9525">
            <a:noFill/>
            <a:miter lim="800000"/>
            <a:headEnd/>
            <a:tailEnd/>
          </a:ln>
        </p:spPr>
      </p:pic>
      <p:pic>
        <p:nvPicPr>
          <p:cNvPr id="45059" name="Picture 52" descr="Intermec"/>
          <p:cNvPicPr>
            <a:picLocks noChangeAspect="1" noChangeArrowheads="1"/>
          </p:cNvPicPr>
          <p:nvPr/>
        </p:nvPicPr>
        <p:blipFill>
          <a:blip r:embed="rId5" cstate="print"/>
          <a:srcRect/>
          <a:stretch>
            <a:fillRect/>
          </a:stretch>
        </p:blipFill>
        <p:spPr bwMode="auto">
          <a:xfrm>
            <a:off x="2703513" y="5808663"/>
            <a:ext cx="671512" cy="671512"/>
          </a:xfrm>
          <a:prstGeom prst="rect">
            <a:avLst/>
          </a:prstGeom>
          <a:noFill/>
          <a:ln w="9525">
            <a:noFill/>
            <a:miter lim="800000"/>
            <a:headEnd/>
            <a:tailEnd/>
          </a:ln>
        </p:spPr>
      </p:pic>
      <p:pic>
        <p:nvPicPr>
          <p:cNvPr id="45060" name="Picture 60" descr="http://www.androidauthority.com/wp-content/uploads/2010/12/Motorola-logo.jpg"/>
          <p:cNvPicPr>
            <a:picLocks noChangeAspect="1" noChangeArrowheads="1"/>
          </p:cNvPicPr>
          <p:nvPr/>
        </p:nvPicPr>
        <p:blipFill>
          <a:blip r:embed="rId6" cstate="print"/>
          <a:srcRect/>
          <a:stretch>
            <a:fillRect/>
          </a:stretch>
        </p:blipFill>
        <p:spPr bwMode="auto">
          <a:xfrm>
            <a:off x="2490788" y="5616575"/>
            <a:ext cx="576262" cy="411163"/>
          </a:xfrm>
          <a:prstGeom prst="rect">
            <a:avLst/>
          </a:prstGeom>
          <a:noFill/>
          <a:ln w="9525">
            <a:noFill/>
            <a:miter lim="800000"/>
            <a:headEnd/>
            <a:tailEnd/>
          </a:ln>
        </p:spPr>
      </p:pic>
      <p:pic>
        <p:nvPicPr>
          <p:cNvPr id="45061" name="Picture 56" descr="Neoris"/>
          <p:cNvPicPr>
            <a:picLocks noChangeAspect="1" noChangeArrowheads="1"/>
          </p:cNvPicPr>
          <p:nvPr/>
        </p:nvPicPr>
        <p:blipFill>
          <a:blip r:embed="rId7" cstate="print"/>
          <a:srcRect/>
          <a:stretch>
            <a:fillRect/>
          </a:stretch>
        </p:blipFill>
        <p:spPr bwMode="auto">
          <a:xfrm>
            <a:off x="1863725" y="1809750"/>
            <a:ext cx="766763" cy="765175"/>
          </a:xfrm>
          <a:prstGeom prst="rect">
            <a:avLst/>
          </a:prstGeom>
          <a:noFill/>
          <a:ln w="9525">
            <a:noFill/>
            <a:miter lim="800000"/>
            <a:headEnd/>
            <a:tailEnd/>
          </a:ln>
        </p:spPr>
      </p:pic>
      <p:sp>
        <p:nvSpPr>
          <p:cNvPr id="45062" name="Text Box 1"/>
          <p:cNvSpPr txBox="1">
            <a:spLocks noChangeArrowheads="1"/>
          </p:cNvSpPr>
          <p:nvPr/>
        </p:nvSpPr>
        <p:spPr bwMode="auto">
          <a:xfrm>
            <a:off x="177800" y="12700"/>
            <a:ext cx="8534400" cy="1143000"/>
          </a:xfrm>
          <a:prstGeom prst="rect">
            <a:avLst/>
          </a:prstGeom>
          <a:noFill/>
          <a:ln w="9525">
            <a:noFill/>
            <a:round/>
            <a:headEnd/>
            <a:tailEnd/>
          </a:ln>
        </p:spPr>
        <p:txBody>
          <a:bodyPr wrap="none" lIns="91410" tIns="45704" rIns="91410" bIns="45704" anchor="ctr"/>
          <a:lstStyle/>
          <a:p>
            <a:pPr algn="ctr" defTabSz="447675">
              <a:lnSpc>
                <a:spcPct val="110000"/>
              </a:lnSpc>
              <a:spcBef>
                <a:spcPct val="75000"/>
              </a:spcBef>
              <a:buClr>
                <a:srgbClr val="000000"/>
              </a:buClr>
              <a:buSzPct val="100000"/>
            </a:pPr>
            <a:endParaRPr lang="en-US">
              <a:solidFill>
                <a:srgbClr val="FFFFFF"/>
              </a:solidFill>
              <a:latin typeface="Calibri" pitchFamily="34" charset="0"/>
            </a:endParaRPr>
          </a:p>
        </p:txBody>
      </p:sp>
      <p:sp>
        <p:nvSpPr>
          <p:cNvPr id="45063" name="Title 7"/>
          <p:cNvSpPr>
            <a:spLocks noGrp="1"/>
          </p:cNvSpPr>
          <p:nvPr>
            <p:ph type="title"/>
          </p:nvPr>
        </p:nvSpPr>
        <p:spPr/>
        <p:txBody>
          <a:bodyPr/>
          <a:lstStyle/>
          <a:p>
            <a:pPr eaLnBrk="1" hangingPunct="1"/>
            <a:r>
              <a:rPr lang="en-US" smtClean="0"/>
              <a:t>SAP Mobility Partner Ecosystem</a:t>
            </a:r>
          </a:p>
        </p:txBody>
      </p:sp>
      <p:grpSp>
        <p:nvGrpSpPr>
          <p:cNvPr id="2" name="Group 56"/>
          <p:cNvGrpSpPr>
            <a:grpSpLocks/>
          </p:cNvGrpSpPr>
          <p:nvPr/>
        </p:nvGrpSpPr>
        <p:grpSpPr bwMode="auto">
          <a:xfrm>
            <a:off x="2305050" y="1595438"/>
            <a:ext cx="4456113" cy="4489450"/>
            <a:chOff x="3024554" y="2090057"/>
            <a:chExt cx="3155182" cy="3135086"/>
          </a:xfrm>
        </p:grpSpPr>
        <p:sp>
          <p:nvSpPr>
            <p:cNvPr id="45126" name="Rectangle 61"/>
            <p:cNvSpPr>
              <a:spLocks noChangeArrowheads="1"/>
            </p:cNvSpPr>
            <p:nvPr/>
          </p:nvSpPr>
          <p:spPr bwMode="gray">
            <a:xfrm>
              <a:off x="3537702" y="3250378"/>
              <a:ext cx="2130383" cy="761231"/>
            </a:xfrm>
            <a:prstGeom prst="rect">
              <a:avLst/>
            </a:prstGeom>
            <a:noFill/>
            <a:ln w="19050">
              <a:noFill/>
              <a:miter lim="800000"/>
              <a:headEnd/>
              <a:tailEnd/>
            </a:ln>
          </p:spPr>
          <p:txBody>
            <a:bodyPr wrap="none" lIns="90000" tIns="90000" rIns="72000" bIns="90000" anchor="ctr"/>
            <a:lstStyle/>
            <a:p>
              <a:pPr algn="ctr" defTabSz="673100">
                <a:spcBef>
                  <a:spcPts val="1013"/>
                </a:spcBef>
              </a:pPr>
              <a:r>
                <a:rPr lang="de-DE" sz="2400" b="1">
                  <a:solidFill>
                    <a:srgbClr val="000000"/>
                  </a:solidFill>
                </a:rPr>
                <a:t>Mobile</a:t>
              </a:r>
              <a:br>
                <a:rPr lang="de-DE" sz="2400" b="1">
                  <a:solidFill>
                    <a:srgbClr val="000000"/>
                  </a:solidFill>
                </a:rPr>
              </a:br>
              <a:r>
                <a:rPr lang="de-DE" sz="2400" b="1">
                  <a:solidFill>
                    <a:srgbClr val="000000"/>
                  </a:solidFill>
                </a:rPr>
                <a:t>Services</a:t>
              </a:r>
            </a:p>
          </p:txBody>
        </p:sp>
        <p:sp>
          <p:nvSpPr>
            <p:cNvPr id="38" name="Oval 37"/>
            <p:cNvSpPr/>
            <p:nvPr/>
          </p:nvSpPr>
          <p:spPr bwMode="gray">
            <a:xfrm>
              <a:off x="3024554" y="2090057"/>
              <a:ext cx="3155182" cy="3135086"/>
            </a:xfrm>
            <a:prstGeom prst="ellipse">
              <a:avLst/>
            </a:prstGeom>
            <a:solidFill>
              <a:schemeClr val="bg1"/>
            </a:solidFill>
            <a:ln w="6350" algn="ctr">
              <a:noFill/>
              <a:miter lim="800000"/>
              <a:headEnd/>
              <a:tailEnd/>
            </a:ln>
          </p:spPr>
          <p:txBody>
            <a:bodyPr lIns="90000" tIns="72000" rIns="90000" bIns="72000" anchor="ctr"/>
            <a:lstStyle/>
            <a:p>
              <a:pPr algn="ctr" defTabSz="767822">
                <a:spcBef>
                  <a:spcPct val="50000"/>
                </a:spcBef>
                <a:buClr>
                  <a:srgbClr val="F0AB00"/>
                </a:buClr>
                <a:buSzPct val="80000"/>
                <a:defRPr/>
              </a:pPr>
              <a:endParaRPr lang="en-US" sz="2400" kern="0" dirty="0">
                <a:solidFill>
                  <a:srgbClr val="000000"/>
                </a:solidFill>
                <a:latin typeface="Arial"/>
                <a:ea typeface="Arial Unicode MS" pitchFamily="34" charset="-128"/>
                <a:cs typeface="Arial Unicode MS" pitchFamily="34" charset="-128"/>
              </a:endParaRPr>
            </a:p>
          </p:txBody>
        </p:sp>
        <p:grpSp>
          <p:nvGrpSpPr>
            <p:cNvPr id="3" name="Group 78"/>
            <p:cNvGrpSpPr>
              <a:grpSpLocks/>
            </p:cNvGrpSpPr>
            <p:nvPr/>
          </p:nvGrpSpPr>
          <p:grpSpPr bwMode="auto">
            <a:xfrm>
              <a:off x="3076940" y="2144334"/>
              <a:ext cx="3051297" cy="3028714"/>
              <a:chOff x="-1653931" y="3371850"/>
              <a:chExt cx="1716088" cy="1703388"/>
            </a:xfrm>
          </p:grpSpPr>
          <p:sp>
            <p:nvSpPr>
              <p:cNvPr id="45133" name="Freeform 18"/>
              <p:cNvSpPr>
                <a:spLocks/>
              </p:cNvSpPr>
              <p:nvPr/>
            </p:nvSpPr>
            <p:spPr bwMode="auto">
              <a:xfrm>
                <a:off x="-1653931" y="3371850"/>
                <a:ext cx="925395" cy="829871"/>
              </a:xfrm>
              <a:custGeom>
                <a:avLst/>
                <a:gdLst>
                  <a:gd name="T0" fmla="*/ 0 w 1532"/>
                  <a:gd name="T1" fmla="*/ 2147483647 h 1388"/>
                  <a:gd name="T2" fmla="*/ 2147483647 w 1532"/>
                  <a:gd name="T3" fmla="*/ 0 h 1388"/>
                  <a:gd name="T4" fmla="*/ 2147483647 w 1532"/>
                  <a:gd name="T5" fmla="*/ 2147483647 h 1388"/>
                  <a:gd name="T6" fmla="*/ 2147483647 w 1532"/>
                  <a:gd name="T7" fmla="*/ 2147483647 h 1388"/>
                  <a:gd name="T8" fmla="*/ 2147483647 w 1532"/>
                  <a:gd name="T9" fmla="*/ 2147483647 h 1388"/>
                  <a:gd name="T10" fmla="*/ 2147483647 w 1532"/>
                  <a:gd name="T11" fmla="*/ 2147483647 h 1388"/>
                  <a:gd name="T12" fmla="*/ 0 w 1532"/>
                  <a:gd name="T13" fmla="*/ 2147483647 h 1388"/>
                  <a:gd name="T14" fmla="*/ 0 60000 65536"/>
                  <a:gd name="T15" fmla="*/ 0 60000 65536"/>
                  <a:gd name="T16" fmla="*/ 0 60000 65536"/>
                  <a:gd name="T17" fmla="*/ 0 60000 65536"/>
                  <a:gd name="T18" fmla="*/ 0 60000 65536"/>
                  <a:gd name="T19" fmla="*/ 0 60000 65536"/>
                  <a:gd name="T20" fmla="*/ 0 60000 65536"/>
                  <a:gd name="T21" fmla="*/ 0 w 1532"/>
                  <a:gd name="T22" fmla="*/ 0 h 1388"/>
                  <a:gd name="T23" fmla="*/ 1532 w 1532"/>
                  <a:gd name="T24" fmla="*/ 1388 h 1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chemeClr val="tx2"/>
              </a:solidFill>
              <a:ln w="12700" algn="ctr">
                <a:noFill/>
                <a:round/>
                <a:headEnd/>
                <a:tailEnd/>
              </a:ln>
            </p:spPr>
            <p:txBody>
              <a:bodyPr tIns="91440" bIns="91440" anchor="ctr"/>
              <a:lstStyle/>
              <a:p>
                <a:endParaRPr lang="fr-FR"/>
              </a:p>
            </p:txBody>
          </p:sp>
          <p:sp>
            <p:nvSpPr>
              <p:cNvPr id="45134" name="Freeform 19"/>
              <p:cNvSpPr>
                <a:spLocks/>
              </p:cNvSpPr>
              <p:nvPr/>
            </p:nvSpPr>
            <p:spPr bwMode="auto">
              <a:xfrm rot="5400000">
                <a:off x="-815033" y="3410627"/>
                <a:ext cx="915967" cy="838413"/>
              </a:xfrm>
              <a:custGeom>
                <a:avLst/>
                <a:gdLst>
                  <a:gd name="T0" fmla="*/ 0 w 1532"/>
                  <a:gd name="T1" fmla="*/ 2147483647 h 1388"/>
                  <a:gd name="T2" fmla="*/ 2147483647 w 1532"/>
                  <a:gd name="T3" fmla="*/ 0 h 1388"/>
                  <a:gd name="T4" fmla="*/ 2147483647 w 1532"/>
                  <a:gd name="T5" fmla="*/ 2147483647 h 1388"/>
                  <a:gd name="T6" fmla="*/ 2147483647 w 1532"/>
                  <a:gd name="T7" fmla="*/ 2147483647 h 1388"/>
                  <a:gd name="T8" fmla="*/ 2147483647 w 1532"/>
                  <a:gd name="T9" fmla="*/ 2147483647 h 1388"/>
                  <a:gd name="T10" fmla="*/ 2147483647 w 1532"/>
                  <a:gd name="T11" fmla="*/ 2147483647 h 1388"/>
                  <a:gd name="T12" fmla="*/ 0 w 1532"/>
                  <a:gd name="T13" fmla="*/ 2147483647 h 1388"/>
                  <a:gd name="T14" fmla="*/ 0 60000 65536"/>
                  <a:gd name="T15" fmla="*/ 0 60000 65536"/>
                  <a:gd name="T16" fmla="*/ 0 60000 65536"/>
                  <a:gd name="T17" fmla="*/ 0 60000 65536"/>
                  <a:gd name="T18" fmla="*/ 0 60000 65536"/>
                  <a:gd name="T19" fmla="*/ 0 60000 65536"/>
                  <a:gd name="T20" fmla="*/ 0 60000 65536"/>
                  <a:gd name="T21" fmla="*/ 0 w 1532"/>
                  <a:gd name="T22" fmla="*/ 0 h 1388"/>
                  <a:gd name="T23" fmla="*/ 1532 w 1532"/>
                  <a:gd name="T24" fmla="*/ 1388 h 1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chemeClr val="tx2"/>
              </a:solidFill>
              <a:ln w="12700" algn="ctr">
                <a:noFill/>
                <a:round/>
                <a:headEnd/>
                <a:tailEnd/>
              </a:ln>
            </p:spPr>
            <p:txBody>
              <a:bodyPr tIns="91440" bIns="91440" anchor="ctr"/>
              <a:lstStyle/>
              <a:p>
                <a:endParaRPr lang="fr-FR"/>
              </a:p>
            </p:txBody>
          </p:sp>
          <p:sp>
            <p:nvSpPr>
              <p:cNvPr id="62" name="Freeform 20"/>
              <p:cNvSpPr>
                <a:spLocks/>
              </p:cNvSpPr>
              <p:nvPr/>
            </p:nvSpPr>
            <p:spPr bwMode="auto">
              <a:xfrm flipH="1" flipV="1">
                <a:off x="-862831" y="4245999"/>
                <a:ext cx="925503" cy="829234"/>
              </a:xfrm>
              <a:custGeom>
                <a:avLst/>
                <a:gdLst/>
                <a:ahLst/>
                <a:cxnLst>
                  <a:cxn ang="0">
                    <a:pos x="0" y="1388"/>
                  </a:cxn>
                  <a:cxn ang="0">
                    <a:pos x="1352" y="0"/>
                  </a:cxn>
                  <a:cxn ang="0">
                    <a:pos x="1532" y="240"/>
                  </a:cxn>
                  <a:cxn ang="0">
                    <a:pos x="1352" y="488"/>
                  </a:cxn>
                  <a:cxn ang="0">
                    <a:pos x="484" y="1388"/>
                  </a:cxn>
                  <a:cxn ang="0">
                    <a:pos x="240" y="1200"/>
                  </a:cxn>
                  <a:cxn ang="0">
                    <a:pos x="0" y="1388"/>
                  </a:cxn>
                </a:cxnLst>
                <a:rect l="0" t="0" r="r" b="b"/>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chemeClr val="tx2"/>
              </a:solidFill>
              <a:ln w="12700" algn="ctr">
                <a:noFill/>
                <a:round/>
                <a:headEnd/>
                <a:tailEnd/>
              </a:ln>
              <a:effectLst/>
            </p:spPr>
            <p:txBody>
              <a:bodyPr tIns="91440" bIns="91440" anchor="ctr"/>
              <a:lstStyle/>
              <a:p>
                <a:pPr fontAlgn="auto">
                  <a:spcAft>
                    <a:spcPts val="0"/>
                  </a:spcAft>
                  <a:defRPr/>
                </a:pPr>
                <a:endParaRPr lang="en-US" sz="1600" b="1" dirty="0">
                  <a:solidFill>
                    <a:srgbClr val="FFFFFF"/>
                  </a:solidFill>
                  <a:latin typeface="Arial" charset="0"/>
                </a:endParaRPr>
              </a:p>
            </p:txBody>
          </p:sp>
          <p:sp>
            <p:nvSpPr>
              <p:cNvPr id="45136" name="Freeform 21"/>
              <p:cNvSpPr>
                <a:spLocks/>
              </p:cNvSpPr>
              <p:nvPr/>
            </p:nvSpPr>
            <p:spPr bwMode="auto">
              <a:xfrm rot="5400000" flipH="1" flipV="1">
                <a:off x="-1692708" y="4195657"/>
                <a:ext cx="915967" cy="838413"/>
              </a:xfrm>
              <a:custGeom>
                <a:avLst/>
                <a:gdLst>
                  <a:gd name="T0" fmla="*/ 0 w 1532"/>
                  <a:gd name="T1" fmla="*/ 2147483647 h 1388"/>
                  <a:gd name="T2" fmla="*/ 2147483647 w 1532"/>
                  <a:gd name="T3" fmla="*/ 0 h 1388"/>
                  <a:gd name="T4" fmla="*/ 2147483647 w 1532"/>
                  <a:gd name="T5" fmla="*/ 2147483647 h 1388"/>
                  <a:gd name="T6" fmla="*/ 2147483647 w 1532"/>
                  <a:gd name="T7" fmla="*/ 2147483647 h 1388"/>
                  <a:gd name="T8" fmla="*/ 2147483647 w 1532"/>
                  <a:gd name="T9" fmla="*/ 2147483647 h 1388"/>
                  <a:gd name="T10" fmla="*/ 2147483647 w 1532"/>
                  <a:gd name="T11" fmla="*/ 2147483647 h 1388"/>
                  <a:gd name="T12" fmla="*/ 0 w 1532"/>
                  <a:gd name="T13" fmla="*/ 2147483647 h 1388"/>
                  <a:gd name="T14" fmla="*/ 0 60000 65536"/>
                  <a:gd name="T15" fmla="*/ 0 60000 65536"/>
                  <a:gd name="T16" fmla="*/ 0 60000 65536"/>
                  <a:gd name="T17" fmla="*/ 0 60000 65536"/>
                  <a:gd name="T18" fmla="*/ 0 60000 65536"/>
                  <a:gd name="T19" fmla="*/ 0 60000 65536"/>
                  <a:gd name="T20" fmla="*/ 0 60000 65536"/>
                  <a:gd name="T21" fmla="*/ 0 w 1532"/>
                  <a:gd name="T22" fmla="*/ 0 h 1388"/>
                  <a:gd name="T23" fmla="*/ 1532 w 1532"/>
                  <a:gd name="T24" fmla="*/ 1388 h 1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2" h="1388">
                    <a:moveTo>
                      <a:pt x="0" y="1388"/>
                    </a:moveTo>
                    <a:cubicBezTo>
                      <a:pt x="0" y="1388"/>
                      <a:pt x="12" y="148"/>
                      <a:pt x="1352" y="0"/>
                    </a:cubicBezTo>
                    <a:cubicBezTo>
                      <a:pt x="1442" y="120"/>
                      <a:pt x="1532" y="240"/>
                      <a:pt x="1532" y="240"/>
                    </a:cubicBezTo>
                    <a:lnTo>
                      <a:pt x="1352" y="488"/>
                    </a:lnTo>
                    <a:cubicBezTo>
                      <a:pt x="1352" y="488"/>
                      <a:pt x="576" y="500"/>
                      <a:pt x="484" y="1388"/>
                    </a:cubicBezTo>
                    <a:cubicBezTo>
                      <a:pt x="362" y="1294"/>
                      <a:pt x="240" y="1200"/>
                      <a:pt x="240" y="1200"/>
                    </a:cubicBezTo>
                    <a:cubicBezTo>
                      <a:pt x="240" y="1200"/>
                      <a:pt x="0" y="1388"/>
                      <a:pt x="0" y="1388"/>
                    </a:cubicBezTo>
                    <a:close/>
                  </a:path>
                </a:pathLst>
              </a:custGeom>
              <a:solidFill>
                <a:schemeClr val="tx2"/>
              </a:solidFill>
              <a:ln w="12700" algn="ctr">
                <a:noFill/>
                <a:round/>
                <a:headEnd/>
                <a:tailEnd/>
              </a:ln>
            </p:spPr>
            <p:txBody>
              <a:bodyPr tIns="91440" bIns="91440" anchor="ctr"/>
              <a:lstStyle/>
              <a:p>
                <a:endParaRPr lang="fr-FR"/>
              </a:p>
            </p:txBody>
          </p:sp>
        </p:grpSp>
        <p:sp>
          <p:nvSpPr>
            <p:cNvPr id="48" name="TextBox 47"/>
            <p:cNvSpPr txBox="1"/>
            <p:nvPr/>
          </p:nvSpPr>
          <p:spPr>
            <a:xfrm rot="19046594">
              <a:off x="3251992" y="2408188"/>
              <a:ext cx="2583316" cy="2262383"/>
            </a:xfrm>
            <a:prstGeom prst="rect">
              <a:avLst/>
            </a:prstGeom>
            <a:noFill/>
            <a:ln>
              <a:noFill/>
            </a:ln>
          </p:spPr>
          <p:txBody>
            <a:bodyPr spcFirstLastPara="1">
              <a:prstTxWarp prst="textArchUp">
                <a:avLst>
                  <a:gd name="adj" fmla="val 11452059"/>
                </a:avLst>
              </a:prstTxWarp>
              <a:spAutoFit/>
            </a:bodyPr>
            <a:lstStyle/>
            <a:p>
              <a:pPr algn="ctr" fontAlgn="auto">
                <a:spcBef>
                  <a:spcPts val="0"/>
                </a:spcBef>
                <a:spcAft>
                  <a:spcPts val="0"/>
                </a:spcAft>
                <a:defRPr/>
              </a:pPr>
              <a:r>
                <a:rPr lang="en-US" sz="1400" b="1" dirty="0">
                  <a:solidFill>
                    <a:srgbClr val="FFFFFF"/>
                  </a:solidFill>
                  <a:latin typeface="Arial"/>
                  <a:ea typeface="ＭＳ Ｐゴシック" charset="-128"/>
                </a:rPr>
                <a:t>Implementation</a:t>
              </a:r>
            </a:p>
          </p:txBody>
        </p:sp>
        <p:sp>
          <p:nvSpPr>
            <p:cNvPr id="49" name="TextBox 48"/>
            <p:cNvSpPr txBox="1"/>
            <p:nvPr/>
          </p:nvSpPr>
          <p:spPr>
            <a:xfrm rot="2819897">
              <a:off x="3428586" y="2500998"/>
              <a:ext cx="2551719" cy="2290397"/>
            </a:xfrm>
            <a:prstGeom prst="rect">
              <a:avLst/>
            </a:prstGeom>
            <a:noFill/>
            <a:ln>
              <a:noFill/>
            </a:ln>
          </p:spPr>
          <p:txBody>
            <a:bodyPr spcFirstLastPara="1">
              <a:prstTxWarp prst="textArchUp">
                <a:avLst>
                  <a:gd name="adj" fmla="val 11452059"/>
                </a:avLst>
              </a:prstTxWarp>
              <a:spAutoFit/>
            </a:bodyPr>
            <a:lstStyle/>
            <a:p>
              <a:pPr algn="ctr" fontAlgn="auto">
                <a:spcBef>
                  <a:spcPts val="0"/>
                </a:spcBef>
                <a:spcAft>
                  <a:spcPts val="0"/>
                </a:spcAft>
                <a:defRPr/>
              </a:pPr>
              <a:r>
                <a:rPr lang="en-US" sz="1400" b="1" dirty="0">
                  <a:solidFill>
                    <a:srgbClr val="FFFFFF"/>
                  </a:solidFill>
                  <a:latin typeface="Arial"/>
                  <a:ea typeface="ＭＳ Ｐゴシック" charset="-128"/>
                </a:rPr>
                <a:t>Mobile Apps</a:t>
              </a:r>
            </a:p>
          </p:txBody>
        </p:sp>
        <p:sp>
          <p:nvSpPr>
            <p:cNvPr id="57" name="TextBox 56"/>
            <p:cNvSpPr txBox="1"/>
            <p:nvPr/>
          </p:nvSpPr>
          <p:spPr>
            <a:xfrm rot="3096855">
              <a:off x="3228107" y="2617795"/>
              <a:ext cx="2583316" cy="2262383"/>
            </a:xfrm>
            <a:prstGeom prst="rect">
              <a:avLst/>
            </a:prstGeom>
            <a:noFill/>
            <a:ln>
              <a:noFill/>
            </a:ln>
          </p:spPr>
          <p:txBody>
            <a:bodyPr spcFirstLastPara="1">
              <a:prstTxWarp prst="textArchDown">
                <a:avLst/>
              </a:prstTxWarp>
              <a:spAutoFit/>
            </a:bodyPr>
            <a:lstStyle/>
            <a:p>
              <a:pPr algn="ctr" fontAlgn="auto">
                <a:spcBef>
                  <a:spcPts val="0"/>
                </a:spcBef>
                <a:spcAft>
                  <a:spcPts val="0"/>
                </a:spcAft>
                <a:defRPr/>
              </a:pPr>
              <a:r>
                <a:rPr lang="en-US" sz="1400" b="1" dirty="0">
                  <a:solidFill>
                    <a:srgbClr val="FFFFFF"/>
                  </a:solidFill>
                  <a:latin typeface="Arial"/>
                  <a:ea typeface="ＭＳ Ｐゴシック" charset="-128"/>
                </a:rPr>
                <a:t>Interoperability</a:t>
              </a:r>
            </a:p>
          </p:txBody>
        </p:sp>
        <p:sp>
          <p:nvSpPr>
            <p:cNvPr id="59" name="TextBox 58"/>
            <p:cNvSpPr txBox="1"/>
            <p:nvPr/>
          </p:nvSpPr>
          <p:spPr>
            <a:xfrm rot="18991323">
              <a:off x="3402812" y="2633331"/>
              <a:ext cx="2583316" cy="2262383"/>
            </a:xfrm>
            <a:prstGeom prst="rect">
              <a:avLst/>
            </a:prstGeom>
            <a:noFill/>
            <a:ln>
              <a:noFill/>
            </a:ln>
          </p:spPr>
          <p:txBody>
            <a:bodyPr spcFirstLastPara="1">
              <a:prstTxWarp prst="textArchDown">
                <a:avLst/>
              </a:prstTxWarp>
              <a:spAutoFit/>
            </a:bodyPr>
            <a:lstStyle/>
            <a:p>
              <a:pPr algn="ctr" fontAlgn="auto">
                <a:spcBef>
                  <a:spcPts val="0"/>
                </a:spcBef>
                <a:spcAft>
                  <a:spcPts val="0"/>
                </a:spcAft>
                <a:defRPr/>
              </a:pPr>
              <a:r>
                <a:rPr lang="en-US" sz="1400" b="1" dirty="0">
                  <a:solidFill>
                    <a:srgbClr val="FFFFFF"/>
                  </a:solidFill>
                  <a:latin typeface="Arial"/>
                  <a:ea typeface="ＭＳ Ｐゴシック" charset="-128"/>
                </a:rPr>
                <a:t>Solution Hosting</a:t>
              </a:r>
            </a:p>
          </p:txBody>
        </p:sp>
      </p:grpSp>
      <p:sp>
        <p:nvSpPr>
          <p:cNvPr id="45065" name="Rectangle 61"/>
          <p:cNvSpPr>
            <a:spLocks noChangeArrowheads="1"/>
          </p:cNvSpPr>
          <p:nvPr/>
        </p:nvSpPr>
        <p:spPr bwMode="gray">
          <a:xfrm>
            <a:off x="125413" y="1550988"/>
            <a:ext cx="2633662" cy="400050"/>
          </a:xfrm>
          <a:prstGeom prst="rect">
            <a:avLst/>
          </a:prstGeom>
          <a:noFill/>
          <a:ln w="19050">
            <a:noFill/>
            <a:miter lim="800000"/>
            <a:headEnd/>
            <a:tailEnd/>
          </a:ln>
        </p:spPr>
        <p:txBody>
          <a:bodyPr lIns="0" tIns="75560" rIns="60447" bIns="75560">
            <a:spAutoFit/>
          </a:bodyPr>
          <a:lstStyle/>
          <a:p>
            <a:pPr algn="r" defTabSz="800100">
              <a:spcBef>
                <a:spcPts val="500"/>
              </a:spcBef>
              <a:spcAft>
                <a:spcPts val="500"/>
              </a:spcAft>
              <a:buClr>
                <a:srgbClr val="F0AB00"/>
              </a:buClr>
              <a:buSzPct val="80000"/>
            </a:pPr>
            <a:r>
              <a:rPr lang="en-US" sz="1600" b="1">
                <a:solidFill>
                  <a:srgbClr val="000000"/>
                </a:solidFill>
              </a:rPr>
              <a:t>System Integrators</a:t>
            </a:r>
          </a:p>
        </p:txBody>
      </p:sp>
      <p:sp>
        <p:nvSpPr>
          <p:cNvPr id="45066" name="Rectangle 61"/>
          <p:cNvSpPr>
            <a:spLocks noChangeArrowheads="1"/>
          </p:cNvSpPr>
          <p:nvPr/>
        </p:nvSpPr>
        <p:spPr bwMode="gray">
          <a:xfrm>
            <a:off x="120650" y="4360863"/>
            <a:ext cx="2265363" cy="398462"/>
          </a:xfrm>
          <a:prstGeom prst="rect">
            <a:avLst/>
          </a:prstGeom>
          <a:noFill/>
          <a:ln w="19050">
            <a:noFill/>
            <a:miter lim="800000"/>
            <a:headEnd/>
            <a:tailEnd/>
          </a:ln>
        </p:spPr>
        <p:txBody>
          <a:bodyPr lIns="0" tIns="75560" rIns="60447" bIns="75560">
            <a:spAutoFit/>
          </a:bodyPr>
          <a:lstStyle/>
          <a:p>
            <a:pPr algn="r" defTabSz="800100">
              <a:spcBef>
                <a:spcPts val="500"/>
              </a:spcBef>
              <a:spcAft>
                <a:spcPts val="500"/>
              </a:spcAft>
              <a:buClr>
                <a:srgbClr val="F0AB00"/>
              </a:buClr>
              <a:buSzPct val="80000"/>
            </a:pPr>
            <a:r>
              <a:rPr lang="en-US" sz="1600" b="1">
                <a:solidFill>
                  <a:srgbClr val="000000"/>
                </a:solidFill>
              </a:rPr>
              <a:t>Technology Partners</a:t>
            </a:r>
          </a:p>
        </p:txBody>
      </p:sp>
      <p:sp>
        <p:nvSpPr>
          <p:cNvPr id="45067" name="Rectangle 61"/>
          <p:cNvSpPr>
            <a:spLocks noChangeArrowheads="1"/>
          </p:cNvSpPr>
          <p:nvPr/>
        </p:nvSpPr>
        <p:spPr bwMode="gray">
          <a:xfrm>
            <a:off x="6202363" y="1550988"/>
            <a:ext cx="1936750" cy="804862"/>
          </a:xfrm>
          <a:prstGeom prst="rect">
            <a:avLst/>
          </a:prstGeom>
          <a:noFill/>
          <a:ln w="19050">
            <a:noFill/>
            <a:miter lim="800000"/>
            <a:headEnd/>
            <a:tailEnd/>
          </a:ln>
        </p:spPr>
        <p:txBody>
          <a:bodyPr lIns="0" tIns="75560" rIns="60447" bIns="75560">
            <a:spAutoFit/>
          </a:bodyPr>
          <a:lstStyle/>
          <a:p>
            <a:pPr defTabSz="800100">
              <a:spcBef>
                <a:spcPts val="500"/>
              </a:spcBef>
              <a:spcAft>
                <a:spcPts val="500"/>
              </a:spcAft>
              <a:buClr>
                <a:srgbClr val="F0AB00"/>
              </a:buClr>
              <a:buSzPct val="80000"/>
            </a:pPr>
            <a:r>
              <a:rPr lang="en-US" sz="1600" b="1">
                <a:solidFill>
                  <a:srgbClr val="000000"/>
                </a:solidFill>
              </a:rPr>
              <a:t>Software Partners</a:t>
            </a:r>
            <a:endParaRPr lang="en-US" sz="1200">
              <a:solidFill>
                <a:srgbClr val="000000"/>
              </a:solidFill>
            </a:endParaRPr>
          </a:p>
          <a:p>
            <a:pPr marL="171450" lvl="2" indent="-171450" defTabSz="800100">
              <a:spcBef>
                <a:spcPts val="500"/>
              </a:spcBef>
            </a:pPr>
            <a:endParaRPr lang="en-US">
              <a:solidFill>
                <a:srgbClr val="000000"/>
              </a:solidFill>
            </a:endParaRPr>
          </a:p>
        </p:txBody>
      </p:sp>
      <p:sp>
        <p:nvSpPr>
          <p:cNvPr id="45068" name="Rectangle 61"/>
          <p:cNvSpPr>
            <a:spLocks noChangeArrowheads="1"/>
          </p:cNvSpPr>
          <p:nvPr/>
        </p:nvSpPr>
        <p:spPr bwMode="gray">
          <a:xfrm>
            <a:off x="6846888" y="4360863"/>
            <a:ext cx="1884362" cy="668337"/>
          </a:xfrm>
          <a:prstGeom prst="rect">
            <a:avLst/>
          </a:prstGeom>
          <a:noFill/>
          <a:ln w="19050">
            <a:noFill/>
            <a:miter lim="800000"/>
            <a:headEnd/>
            <a:tailEnd/>
          </a:ln>
        </p:spPr>
        <p:txBody>
          <a:bodyPr lIns="0" tIns="75560" rIns="60447" bIns="75560">
            <a:spAutoFit/>
          </a:bodyPr>
          <a:lstStyle/>
          <a:p>
            <a:pPr defTabSz="800100">
              <a:spcBef>
                <a:spcPts val="500"/>
              </a:spcBef>
              <a:spcAft>
                <a:spcPts val="500"/>
              </a:spcAft>
              <a:buClr>
                <a:srgbClr val="F0AB00"/>
              </a:buClr>
              <a:buSzPct val="80000"/>
            </a:pPr>
            <a:r>
              <a:rPr lang="en-US" sz="1600" b="1">
                <a:solidFill>
                  <a:srgbClr val="000000"/>
                </a:solidFill>
              </a:rPr>
              <a:t>Managed Mobility Partners</a:t>
            </a:r>
          </a:p>
        </p:txBody>
      </p:sp>
      <p:sp>
        <p:nvSpPr>
          <p:cNvPr id="78" name="TextBox 77"/>
          <p:cNvSpPr txBox="1"/>
          <p:nvPr/>
        </p:nvSpPr>
        <p:spPr>
          <a:xfrm>
            <a:off x="3765550" y="4413250"/>
            <a:ext cx="1635125" cy="493713"/>
          </a:xfrm>
          <a:prstGeom prst="rect">
            <a:avLst/>
          </a:prstGeom>
          <a:noFill/>
        </p:spPr>
        <p:txBody>
          <a:bodyPr lIns="0" tIns="0" rIns="0" bIns="0">
            <a:spAutoFit/>
          </a:bodyPr>
          <a:lstStyle/>
          <a:p>
            <a:pPr algn="ctr">
              <a:spcBef>
                <a:spcPct val="50000"/>
              </a:spcBef>
              <a:buClr>
                <a:srgbClr val="F0AB00"/>
              </a:buClr>
              <a:buSzPct val="80000"/>
              <a:defRPr/>
            </a:pPr>
            <a:r>
              <a:rPr lang="en-US" sz="1600" b="1" kern="0" dirty="0">
                <a:solidFill>
                  <a:srgbClr val="000000"/>
                </a:solidFill>
                <a:latin typeface="Arial"/>
                <a:ea typeface="Arial Unicode MS" pitchFamily="34" charset="-128"/>
                <a:cs typeface="Arial Unicode MS" pitchFamily="34" charset="-128"/>
              </a:rPr>
              <a:t>Mobility Partners</a:t>
            </a:r>
          </a:p>
        </p:txBody>
      </p:sp>
      <p:grpSp>
        <p:nvGrpSpPr>
          <p:cNvPr id="4" name="Group 202"/>
          <p:cNvGrpSpPr>
            <a:grpSpLocks/>
          </p:cNvGrpSpPr>
          <p:nvPr/>
        </p:nvGrpSpPr>
        <p:grpSpPr bwMode="auto">
          <a:xfrm>
            <a:off x="3848100" y="2908300"/>
            <a:ext cx="1468438" cy="1282700"/>
            <a:chOff x="8098971" y="1379114"/>
            <a:chExt cx="1391924" cy="912594"/>
          </a:xfrm>
        </p:grpSpPr>
        <p:grpSp>
          <p:nvGrpSpPr>
            <p:cNvPr id="5" name="Group 52"/>
            <p:cNvGrpSpPr>
              <a:grpSpLocks/>
            </p:cNvGrpSpPr>
            <p:nvPr/>
          </p:nvGrpSpPr>
          <p:grpSpPr bwMode="auto">
            <a:xfrm>
              <a:off x="8241476" y="1379114"/>
              <a:ext cx="845183" cy="600921"/>
              <a:chOff x="315850" y="2542494"/>
              <a:chExt cx="1015802" cy="722231"/>
            </a:xfrm>
          </p:grpSpPr>
          <p:grpSp>
            <p:nvGrpSpPr>
              <p:cNvPr id="6" name="Group 50"/>
              <p:cNvGrpSpPr>
                <a:grpSpLocks/>
              </p:cNvGrpSpPr>
              <p:nvPr/>
            </p:nvGrpSpPr>
            <p:grpSpPr bwMode="auto">
              <a:xfrm>
                <a:off x="315850" y="2542494"/>
                <a:ext cx="1015802" cy="722231"/>
                <a:chOff x="315850" y="2542494"/>
                <a:chExt cx="1015802" cy="722231"/>
              </a:xfrm>
            </p:grpSpPr>
            <p:sp>
              <p:nvSpPr>
                <p:cNvPr id="52" name="Rounded Rectangle 51"/>
                <p:cNvSpPr/>
                <p:nvPr/>
              </p:nvSpPr>
              <p:spPr bwMode="gray">
                <a:xfrm rot="5400000">
                  <a:off x="462609" y="2396277"/>
                  <a:ext cx="722165" cy="1014599"/>
                </a:xfrm>
                <a:prstGeom prst="roundRect">
                  <a:avLst>
                    <a:gd name="adj" fmla="val 10912"/>
                  </a:avLst>
                </a:prstGeom>
                <a:solidFill>
                  <a:schemeClr val="accent2"/>
                </a:solidFill>
                <a:ln w="6350" algn="ctr">
                  <a:noFill/>
                  <a:miter lim="800000"/>
                  <a:headEnd/>
                  <a:tailEnd/>
                </a:ln>
              </p:spPr>
              <p:txBody>
                <a:bodyPr lIns="90000" tIns="72000" rIns="90000" bIns="72000" anchor="ctr"/>
                <a:lstStyle/>
                <a:p>
                  <a:pPr algn="ctr" defTabSz="685617">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sp>
              <p:nvSpPr>
                <p:cNvPr id="53" name="Rounded Rectangle 52"/>
                <p:cNvSpPr/>
                <p:nvPr/>
              </p:nvSpPr>
              <p:spPr bwMode="gray">
                <a:xfrm rot="5400000">
                  <a:off x="496565" y="2475854"/>
                  <a:ext cx="599994" cy="855447"/>
                </a:xfrm>
                <a:prstGeom prst="roundRect">
                  <a:avLst>
                    <a:gd name="adj" fmla="val 6767"/>
                  </a:avLst>
                </a:prstGeom>
                <a:solidFill>
                  <a:schemeClr val="bg1"/>
                </a:solidFill>
                <a:ln w="6350" algn="ctr">
                  <a:noFill/>
                  <a:miter lim="800000"/>
                  <a:headEnd/>
                  <a:tailEnd/>
                </a:ln>
              </p:spPr>
              <p:txBody>
                <a:bodyPr lIns="90000" tIns="72000" rIns="90000" bIns="72000" anchor="ctr"/>
                <a:lstStyle/>
                <a:p>
                  <a:pPr algn="ctr" defTabSz="685617">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grpSp>
          <p:sp>
            <p:nvSpPr>
              <p:cNvPr id="45123" name="Oval 50"/>
              <p:cNvSpPr>
                <a:spLocks noChangeArrowheads="1"/>
              </p:cNvSpPr>
              <p:nvPr/>
            </p:nvSpPr>
            <p:spPr bwMode="gray">
              <a:xfrm>
                <a:off x="1242583" y="2875468"/>
                <a:ext cx="56282" cy="56282"/>
              </a:xfrm>
              <a:prstGeom prst="ellipse">
                <a:avLst/>
              </a:prstGeom>
              <a:solidFill>
                <a:schemeClr val="bg1"/>
              </a:solidFill>
              <a:ln w="9525">
                <a:noFill/>
                <a:round/>
                <a:headEnd/>
                <a:tailEnd/>
              </a:ln>
            </p:spPr>
            <p:txBody>
              <a:bodyPr anchor="ctr" anchorCtr="1"/>
              <a:lstStyle/>
              <a:p>
                <a:pPr algn="ctr"/>
                <a:endParaRPr lang="en-US" sz="900">
                  <a:solidFill>
                    <a:srgbClr val="FFFFFF"/>
                  </a:solidFill>
                </a:endParaRPr>
              </a:p>
            </p:txBody>
          </p:sp>
        </p:grpSp>
        <p:grpSp>
          <p:nvGrpSpPr>
            <p:cNvPr id="7" name="Group 52"/>
            <p:cNvGrpSpPr>
              <a:grpSpLocks/>
            </p:cNvGrpSpPr>
            <p:nvPr/>
          </p:nvGrpSpPr>
          <p:grpSpPr bwMode="auto">
            <a:xfrm rot="10800000">
              <a:off x="8506014" y="1750825"/>
              <a:ext cx="687573" cy="442314"/>
              <a:chOff x="315850" y="2542496"/>
              <a:chExt cx="1015802" cy="653464"/>
            </a:xfrm>
          </p:grpSpPr>
          <p:grpSp>
            <p:nvGrpSpPr>
              <p:cNvPr id="8" name="Group 50"/>
              <p:cNvGrpSpPr>
                <a:grpSpLocks/>
              </p:cNvGrpSpPr>
              <p:nvPr/>
            </p:nvGrpSpPr>
            <p:grpSpPr bwMode="auto">
              <a:xfrm>
                <a:off x="315850" y="2542496"/>
                <a:ext cx="1015802" cy="653464"/>
                <a:chOff x="315850" y="2542496"/>
                <a:chExt cx="1015802" cy="653464"/>
              </a:xfrm>
            </p:grpSpPr>
            <p:sp>
              <p:nvSpPr>
                <p:cNvPr id="45" name="Rounded Rectangle 44"/>
                <p:cNvSpPr/>
                <p:nvPr/>
              </p:nvSpPr>
              <p:spPr bwMode="gray">
                <a:xfrm rot="5400000">
                  <a:off x="503564" y="2366948"/>
                  <a:ext cx="655767" cy="1015967"/>
                </a:xfrm>
                <a:prstGeom prst="roundRect">
                  <a:avLst>
                    <a:gd name="adj" fmla="val 10912"/>
                  </a:avLst>
                </a:prstGeom>
                <a:solidFill>
                  <a:schemeClr val="tx1">
                    <a:lumMod val="75000"/>
                    <a:lumOff val="25000"/>
                  </a:schemeClr>
                </a:solidFill>
                <a:ln w="6350" algn="ctr">
                  <a:noFill/>
                  <a:miter lim="800000"/>
                  <a:headEnd/>
                  <a:tailEnd/>
                </a:ln>
              </p:spPr>
              <p:txBody>
                <a:bodyPr lIns="90000" tIns="72000" rIns="90000" bIns="72000" anchor="ctr"/>
                <a:lstStyle/>
                <a:p>
                  <a:pPr algn="ctr" defTabSz="685617">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sp>
              <p:nvSpPr>
                <p:cNvPr id="46" name="Rounded Rectangle 45"/>
                <p:cNvSpPr/>
                <p:nvPr/>
              </p:nvSpPr>
              <p:spPr bwMode="gray">
                <a:xfrm rot="5400000">
                  <a:off x="535843" y="2446979"/>
                  <a:ext cx="542301" cy="855904"/>
                </a:xfrm>
                <a:prstGeom prst="roundRect">
                  <a:avLst>
                    <a:gd name="adj" fmla="val 6767"/>
                  </a:avLst>
                </a:prstGeom>
                <a:solidFill>
                  <a:schemeClr val="bg1"/>
                </a:solidFill>
                <a:ln w="6350" algn="ctr">
                  <a:noFill/>
                  <a:miter lim="800000"/>
                  <a:headEnd/>
                  <a:tailEnd/>
                </a:ln>
              </p:spPr>
              <p:txBody>
                <a:bodyPr lIns="90000" tIns="72000" rIns="90000" bIns="72000" anchor="ctr"/>
                <a:lstStyle/>
                <a:p>
                  <a:pPr algn="ctr" defTabSz="685617">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grpSp>
          <p:sp>
            <p:nvSpPr>
              <p:cNvPr id="45119" name="Oval 43"/>
              <p:cNvSpPr>
                <a:spLocks noChangeArrowheads="1"/>
              </p:cNvSpPr>
              <p:nvPr/>
            </p:nvSpPr>
            <p:spPr bwMode="gray">
              <a:xfrm>
                <a:off x="1242582" y="2841087"/>
                <a:ext cx="56282" cy="56282"/>
              </a:xfrm>
              <a:prstGeom prst="ellipse">
                <a:avLst/>
              </a:prstGeom>
              <a:solidFill>
                <a:schemeClr val="bg1"/>
              </a:solidFill>
              <a:ln w="9525">
                <a:noFill/>
                <a:round/>
                <a:headEnd/>
                <a:tailEnd/>
              </a:ln>
            </p:spPr>
            <p:txBody>
              <a:bodyPr anchor="ctr" anchorCtr="1"/>
              <a:lstStyle/>
              <a:p>
                <a:pPr algn="ctr"/>
                <a:endParaRPr lang="en-US" sz="900">
                  <a:solidFill>
                    <a:srgbClr val="FFFFFF"/>
                  </a:solidFill>
                </a:endParaRPr>
              </a:p>
            </p:txBody>
          </p:sp>
        </p:grpSp>
        <p:grpSp>
          <p:nvGrpSpPr>
            <p:cNvPr id="9" name="Group 196"/>
            <p:cNvGrpSpPr>
              <a:grpSpLocks/>
            </p:cNvGrpSpPr>
            <p:nvPr/>
          </p:nvGrpSpPr>
          <p:grpSpPr bwMode="auto">
            <a:xfrm>
              <a:off x="8098971" y="1679575"/>
              <a:ext cx="339041" cy="612133"/>
              <a:chOff x="8907743" y="460490"/>
              <a:chExt cx="510576" cy="921837"/>
            </a:xfrm>
          </p:grpSpPr>
          <p:sp>
            <p:nvSpPr>
              <p:cNvPr id="39" name="Rounded Rectangle 38"/>
              <p:cNvSpPr/>
              <p:nvPr/>
            </p:nvSpPr>
            <p:spPr bwMode="gray">
              <a:xfrm>
                <a:off x="8907743" y="462150"/>
                <a:ext cx="509877" cy="920177"/>
              </a:xfrm>
              <a:prstGeom prst="roundRect">
                <a:avLst>
                  <a:gd name="adj" fmla="val 10912"/>
                </a:avLst>
              </a:prstGeom>
              <a:solidFill>
                <a:schemeClr val="bg2"/>
              </a:solidFill>
              <a:ln w="6350" algn="ctr">
                <a:noFill/>
                <a:miter lim="800000"/>
                <a:headEnd/>
                <a:tailEnd/>
              </a:ln>
            </p:spPr>
            <p:txBody>
              <a:bodyPr lIns="90000" tIns="72000" rIns="90000" bIns="72000" anchor="ctr"/>
              <a:lstStyle/>
              <a:p>
                <a:pPr algn="ctr" defTabSz="685617">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sp>
            <p:nvSpPr>
              <p:cNvPr id="40" name="Rounded Rectangle 39"/>
              <p:cNvSpPr/>
              <p:nvPr/>
            </p:nvSpPr>
            <p:spPr bwMode="gray">
              <a:xfrm>
                <a:off x="8946268" y="579510"/>
                <a:ext cx="432827" cy="614019"/>
              </a:xfrm>
              <a:prstGeom prst="roundRect">
                <a:avLst>
                  <a:gd name="adj" fmla="val 6767"/>
                </a:avLst>
              </a:prstGeom>
              <a:solidFill>
                <a:schemeClr val="bg1"/>
              </a:solidFill>
              <a:ln w="6350" algn="ctr">
                <a:noFill/>
                <a:miter lim="800000"/>
                <a:headEnd/>
                <a:tailEnd/>
              </a:ln>
            </p:spPr>
            <p:txBody>
              <a:bodyPr lIns="90000" tIns="72000" rIns="90000" bIns="72000" anchor="ctr"/>
              <a:lstStyle/>
              <a:p>
                <a:pPr algn="ctr" defTabSz="685617">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sp>
            <p:nvSpPr>
              <p:cNvPr id="41" name="Oval 40"/>
              <p:cNvSpPr/>
              <p:nvPr/>
            </p:nvSpPr>
            <p:spPr bwMode="gray">
              <a:xfrm>
                <a:off x="9109428" y="1225846"/>
                <a:ext cx="106507" cy="107156"/>
              </a:xfrm>
              <a:prstGeom prst="ellipse">
                <a:avLst/>
              </a:prstGeom>
              <a:solidFill>
                <a:schemeClr val="tx1"/>
              </a:solidFill>
              <a:ln w="6350" algn="ctr">
                <a:noFill/>
                <a:miter lim="800000"/>
                <a:headEnd/>
                <a:tailEnd/>
              </a:ln>
            </p:spPr>
            <p:txBody>
              <a:bodyPr lIns="90000" tIns="72000" rIns="90000" bIns="72000" anchor="ctr"/>
              <a:lstStyle/>
              <a:p>
                <a:pPr algn="ctr" defTabSz="685617">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sp>
            <p:nvSpPr>
              <p:cNvPr id="42" name="Rounded Rectangle 41"/>
              <p:cNvSpPr/>
              <p:nvPr/>
            </p:nvSpPr>
            <p:spPr bwMode="gray">
              <a:xfrm>
                <a:off x="9100363" y="513176"/>
                <a:ext cx="124636" cy="18709"/>
              </a:xfrm>
              <a:prstGeom prst="roundRect">
                <a:avLst>
                  <a:gd name="adj" fmla="val 50000"/>
                </a:avLst>
              </a:prstGeom>
              <a:solidFill>
                <a:schemeClr val="tx1"/>
              </a:solidFill>
              <a:ln w="6350" algn="ctr">
                <a:noFill/>
                <a:miter lim="800000"/>
                <a:headEnd/>
                <a:tailEnd/>
              </a:ln>
            </p:spPr>
            <p:txBody>
              <a:bodyPr lIns="90000" tIns="72000" rIns="90000" bIns="72000" anchor="ctr"/>
              <a:lstStyle/>
              <a:p>
                <a:pPr algn="ctr" defTabSz="685617">
                  <a:spcBef>
                    <a:spcPct val="50000"/>
                  </a:spcBef>
                  <a:buClr>
                    <a:srgbClr val="F0AB00"/>
                  </a:buClr>
                  <a:buSzPct val="80000"/>
                  <a:defRPr/>
                </a:pPr>
                <a:endParaRPr lang="en-US" kern="0" dirty="0">
                  <a:solidFill>
                    <a:srgbClr val="000000"/>
                  </a:solidFill>
                  <a:latin typeface="Arial"/>
                  <a:ea typeface="Arial Unicode MS" pitchFamily="34" charset="-128"/>
                  <a:cs typeface="Arial Unicode MS" pitchFamily="34" charset="-128"/>
                </a:endParaRPr>
              </a:p>
            </p:txBody>
          </p:sp>
        </p:grpSp>
        <p:pic>
          <p:nvPicPr>
            <p:cNvPr id="45113" name="Picture 6" descr="\\psf\Host\Users\eric\Graphic Tank\mbol.png"/>
            <p:cNvPicPr>
              <a:picLocks noChangeAspect="1" noChangeArrowheads="1"/>
            </p:cNvPicPr>
            <p:nvPr/>
          </p:nvPicPr>
          <p:blipFill>
            <a:blip r:embed="rId8" cstate="print"/>
            <a:srcRect/>
            <a:stretch>
              <a:fillRect/>
            </a:stretch>
          </p:blipFill>
          <p:spPr bwMode="auto">
            <a:xfrm>
              <a:off x="9165572" y="1679575"/>
              <a:ext cx="325323" cy="555337"/>
            </a:xfrm>
            <a:prstGeom prst="rect">
              <a:avLst/>
            </a:prstGeom>
            <a:noFill/>
            <a:ln w="9525">
              <a:noFill/>
              <a:miter lim="800000"/>
              <a:headEnd/>
              <a:tailEnd/>
            </a:ln>
          </p:spPr>
        </p:pic>
      </p:grpSp>
      <p:pic>
        <p:nvPicPr>
          <p:cNvPr id="45071" name="Picture 2"/>
          <p:cNvPicPr>
            <a:picLocks noChangeAspect="1" noChangeArrowheads="1"/>
          </p:cNvPicPr>
          <p:nvPr/>
        </p:nvPicPr>
        <p:blipFill>
          <a:blip r:embed="rId9" cstate="print"/>
          <a:srcRect/>
          <a:stretch>
            <a:fillRect/>
          </a:stretch>
        </p:blipFill>
        <p:spPr bwMode="auto">
          <a:xfrm>
            <a:off x="250825" y="1981200"/>
            <a:ext cx="1381125" cy="412750"/>
          </a:xfrm>
          <a:prstGeom prst="rect">
            <a:avLst/>
          </a:prstGeom>
          <a:noFill/>
          <a:ln w="9525">
            <a:noFill/>
            <a:miter lim="800000"/>
            <a:headEnd/>
            <a:tailEnd/>
          </a:ln>
        </p:spPr>
      </p:pic>
      <p:pic>
        <p:nvPicPr>
          <p:cNvPr id="45072" name="Picture 3"/>
          <p:cNvPicPr>
            <a:picLocks noChangeAspect="1" noChangeArrowheads="1"/>
          </p:cNvPicPr>
          <p:nvPr/>
        </p:nvPicPr>
        <p:blipFill>
          <a:blip r:embed="rId10" cstate="print"/>
          <a:srcRect/>
          <a:stretch>
            <a:fillRect/>
          </a:stretch>
        </p:blipFill>
        <p:spPr bwMode="auto">
          <a:xfrm>
            <a:off x="7781925" y="5275263"/>
            <a:ext cx="760413" cy="428625"/>
          </a:xfrm>
          <a:prstGeom prst="rect">
            <a:avLst/>
          </a:prstGeom>
          <a:noFill/>
          <a:ln w="9525">
            <a:noFill/>
            <a:miter lim="800000"/>
            <a:headEnd/>
            <a:tailEnd/>
          </a:ln>
        </p:spPr>
      </p:pic>
      <p:pic>
        <p:nvPicPr>
          <p:cNvPr id="45073" name="Picture 4"/>
          <p:cNvPicPr>
            <a:picLocks noChangeAspect="1" noChangeArrowheads="1"/>
          </p:cNvPicPr>
          <p:nvPr/>
        </p:nvPicPr>
        <p:blipFill>
          <a:blip r:embed="rId11" cstate="print"/>
          <a:srcRect/>
          <a:stretch>
            <a:fillRect/>
          </a:stretch>
        </p:blipFill>
        <p:spPr bwMode="auto">
          <a:xfrm>
            <a:off x="7889875" y="2174875"/>
            <a:ext cx="1058863" cy="295275"/>
          </a:xfrm>
          <a:prstGeom prst="rect">
            <a:avLst/>
          </a:prstGeom>
          <a:noFill/>
          <a:ln w="9525">
            <a:noFill/>
            <a:miter lim="800000"/>
            <a:headEnd/>
            <a:tailEnd/>
          </a:ln>
        </p:spPr>
      </p:pic>
      <p:pic>
        <p:nvPicPr>
          <p:cNvPr id="45074" name="Picture 5"/>
          <p:cNvPicPr>
            <a:picLocks noChangeAspect="1" noChangeArrowheads="1"/>
          </p:cNvPicPr>
          <p:nvPr/>
        </p:nvPicPr>
        <p:blipFill>
          <a:blip r:embed="rId12" cstate="print"/>
          <a:srcRect/>
          <a:stretch>
            <a:fillRect/>
          </a:stretch>
        </p:blipFill>
        <p:spPr bwMode="auto">
          <a:xfrm>
            <a:off x="6831013" y="1955800"/>
            <a:ext cx="714375" cy="646113"/>
          </a:xfrm>
          <a:prstGeom prst="rect">
            <a:avLst/>
          </a:prstGeom>
          <a:noFill/>
          <a:ln w="9525">
            <a:noFill/>
            <a:miter lim="800000"/>
            <a:headEnd/>
            <a:tailEnd/>
          </a:ln>
        </p:spPr>
      </p:pic>
      <p:pic>
        <p:nvPicPr>
          <p:cNvPr id="45075" name="Picture 6"/>
          <p:cNvPicPr>
            <a:picLocks noChangeAspect="1" noChangeArrowheads="1"/>
          </p:cNvPicPr>
          <p:nvPr/>
        </p:nvPicPr>
        <p:blipFill>
          <a:blip r:embed="rId13" cstate="print"/>
          <a:srcRect/>
          <a:stretch>
            <a:fillRect/>
          </a:stretch>
        </p:blipFill>
        <p:spPr bwMode="auto">
          <a:xfrm>
            <a:off x="315913" y="4900613"/>
            <a:ext cx="1428750" cy="296862"/>
          </a:xfrm>
          <a:prstGeom prst="rect">
            <a:avLst/>
          </a:prstGeom>
          <a:noFill/>
          <a:ln w="9525">
            <a:noFill/>
            <a:miter lim="800000"/>
            <a:headEnd/>
            <a:tailEnd/>
          </a:ln>
        </p:spPr>
      </p:pic>
      <p:pic>
        <p:nvPicPr>
          <p:cNvPr id="45076" name="Picture 7"/>
          <p:cNvPicPr>
            <a:picLocks noChangeAspect="1" noChangeArrowheads="1"/>
          </p:cNvPicPr>
          <p:nvPr/>
        </p:nvPicPr>
        <p:blipFill>
          <a:blip r:embed="rId14" cstate="print"/>
          <a:srcRect/>
          <a:stretch>
            <a:fillRect/>
          </a:stretch>
        </p:blipFill>
        <p:spPr bwMode="auto">
          <a:xfrm>
            <a:off x="1322388" y="2471738"/>
            <a:ext cx="1009650" cy="195262"/>
          </a:xfrm>
          <a:prstGeom prst="rect">
            <a:avLst/>
          </a:prstGeom>
          <a:noFill/>
          <a:ln w="9525">
            <a:noFill/>
            <a:miter lim="800000"/>
            <a:headEnd/>
            <a:tailEnd/>
          </a:ln>
        </p:spPr>
      </p:pic>
      <p:pic>
        <p:nvPicPr>
          <p:cNvPr id="45077" name="Picture 8"/>
          <p:cNvPicPr>
            <a:picLocks noChangeAspect="1" noChangeArrowheads="1"/>
          </p:cNvPicPr>
          <p:nvPr/>
        </p:nvPicPr>
        <p:blipFill>
          <a:blip r:embed="rId15" cstate="print"/>
          <a:srcRect/>
          <a:stretch>
            <a:fillRect/>
          </a:stretch>
        </p:blipFill>
        <p:spPr bwMode="auto">
          <a:xfrm>
            <a:off x="282575" y="5384800"/>
            <a:ext cx="1317625" cy="441325"/>
          </a:xfrm>
          <a:prstGeom prst="rect">
            <a:avLst/>
          </a:prstGeom>
          <a:noFill/>
          <a:ln w="9525">
            <a:noFill/>
            <a:miter lim="800000"/>
            <a:headEnd/>
            <a:tailEnd/>
          </a:ln>
        </p:spPr>
      </p:pic>
      <p:pic>
        <p:nvPicPr>
          <p:cNvPr id="45078" name="Picture 9"/>
          <p:cNvPicPr>
            <a:picLocks noChangeAspect="1" noChangeArrowheads="1"/>
          </p:cNvPicPr>
          <p:nvPr/>
        </p:nvPicPr>
        <p:blipFill>
          <a:blip r:embed="rId16" cstate="print"/>
          <a:srcRect/>
          <a:stretch>
            <a:fillRect/>
          </a:stretch>
        </p:blipFill>
        <p:spPr bwMode="auto">
          <a:xfrm>
            <a:off x="8247063" y="3362325"/>
            <a:ext cx="593725" cy="331788"/>
          </a:xfrm>
          <a:prstGeom prst="rect">
            <a:avLst/>
          </a:prstGeom>
          <a:noFill/>
          <a:ln w="9525">
            <a:noFill/>
            <a:miter lim="800000"/>
            <a:headEnd/>
            <a:tailEnd/>
          </a:ln>
        </p:spPr>
      </p:pic>
      <p:pic>
        <p:nvPicPr>
          <p:cNvPr id="45079" name="Picture 2"/>
          <p:cNvPicPr>
            <a:picLocks noChangeAspect="1" noChangeArrowheads="1"/>
          </p:cNvPicPr>
          <p:nvPr/>
        </p:nvPicPr>
        <p:blipFill>
          <a:blip r:embed="rId9" cstate="print"/>
          <a:srcRect/>
          <a:stretch>
            <a:fillRect/>
          </a:stretch>
        </p:blipFill>
        <p:spPr bwMode="auto">
          <a:xfrm>
            <a:off x="7458075" y="5821363"/>
            <a:ext cx="1368425" cy="409575"/>
          </a:xfrm>
          <a:prstGeom prst="rect">
            <a:avLst/>
          </a:prstGeom>
          <a:noFill/>
          <a:ln w="9525">
            <a:noFill/>
            <a:miter lim="800000"/>
            <a:headEnd/>
            <a:tailEnd/>
          </a:ln>
        </p:spPr>
      </p:pic>
      <p:pic>
        <p:nvPicPr>
          <p:cNvPr id="45080" name="Picture 2" descr="http://t3.gstatic.com/images?q=tbn:ANd9GcRCmHRH_OstwMHan01__fpBCgBFxuk0Rh3RJtjqTHPHNoy1lN-1"/>
          <p:cNvPicPr>
            <a:picLocks noChangeAspect="1" noChangeArrowheads="1"/>
          </p:cNvPicPr>
          <p:nvPr/>
        </p:nvPicPr>
        <p:blipFill>
          <a:blip r:embed="rId17" cstate="print"/>
          <a:srcRect/>
          <a:stretch>
            <a:fillRect/>
          </a:stretch>
        </p:blipFill>
        <p:spPr bwMode="auto">
          <a:xfrm>
            <a:off x="1233488" y="3344863"/>
            <a:ext cx="762000" cy="762000"/>
          </a:xfrm>
          <a:prstGeom prst="rect">
            <a:avLst/>
          </a:prstGeom>
          <a:noFill/>
          <a:ln w="9525">
            <a:noFill/>
            <a:miter lim="800000"/>
            <a:headEnd/>
            <a:tailEnd/>
          </a:ln>
        </p:spPr>
      </p:pic>
      <p:pic>
        <p:nvPicPr>
          <p:cNvPr id="45081" name="Picture 6" descr="http://t1.gstatic.com/images?q=tbn:ANd9GcQGA0YlsPwnf937H7Sbkv-mUHL9ciXUr_UsvLACeFcNsWrtnJe-"/>
          <p:cNvPicPr>
            <a:picLocks noChangeAspect="1" noChangeArrowheads="1"/>
          </p:cNvPicPr>
          <p:nvPr/>
        </p:nvPicPr>
        <p:blipFill>
          <a:blip r:embed="rId18" cstate="print"/>
          <a:srcRect/>
          <a:stretch>
            <a:fillRect/>
          </a:stretch>
        </p:blipFill>
        <p:spPr bwMode="auto">
          <a:xfrm>
            <a:off x="414338" y="3584575"/>
            <a:ext cx="669925" cy="196850"/>
          </a:xfrm>
          <a:prstGeom prst="rect">
            <a:avLst/>
          </a:prstGeom>
          <a:noFill/>
          <a:ln w="9525">
            <a:noFill/>
            <a:miter lim="800000"/>
            <a:headEnd/>
            <a:tailEnd/>
          </a:ln>
        </p:spPr>
      </p:pic>
      <p:sp>
        <p:nvSpPr>
          <p:cNvPr id="45082" name="AutoShape 8" descr="data:image/jpg;base64,/9j/4AAQSkZJRgABAQAAAQABAAD/2wCEAAkGBhQQEBATExEUFBQSGSIWGBgYFxgfGxkcExgYIhoYGSIYHTIgIB0vJRUUIC8gJzMpLCw4FSAxNTQsNSYrOCkBCQoKDQwOGQ8PGTUgHiQ1KTUyLykqNSkpNTUpLCwpKTU1LDUpLC8sLCk1MikvLCkqKTUsLC0sNCwpKSotLzUsKf/AABEIADkAoAMBIgACEQEDEQH/xAAcAAACAwADAQAAAAAAAAAAAAAABwQFBgIDCAH/xABAEAACAQMBBgMFAwkHBQAAAAABAgMABBESBQYHITFBEyJRMmGBkaEUcbEzQlJigpKi0dIjVGNyssHCFRY0RFP/xAAaAQACAwEBAAAAAAAAAAAAAAAAAQIDBAUG/8QAMBEAAQQBAgMECQUAAAAAAAAAAQACAxEEEjEFIWEyUYHwEyJBQlKRobHhFXFywdH/2gAMAwEAAhEDEQA/AHjXVcXSRjU7qg9WIA+tR9t3xgtp5VGoxozgf5VJ/wBq817W21NdOZJpGdjz5nkPcB0AqJNLpYOAcqzdAL0JNv1YocG8h+DZ/CuCb/WB6XkX738xSI2Ruhd3YDQ20jKfzyNKfBnwD8M1oLfg9fN7RgT75M/6VpWVtfgYUfJ0vPwTmtt47aT2LmFvukX+dWCuDzByKSo4I3f/AN7b5yf0VIg4UbSh5xXcan9WSUf8adlZHYuJ7s3zBTjopX2uz94LfpJFMB2Z1P8AqAP1q2tt8doxf+TsmRh+lAQ38IJNGpZ3Yvwva7xr70t1RWasuIVpIwR3a3f9CdGjP8QxWiilDAMrBgehBBB+VMEFZnRuZ2hS50UUU1BFFFFCEUUUUIRRRRQhFFFFCF8ZQQQRkGlnacLI4NpiVkElnhpFU8wjjGEcd1HmIPTkAfezajbRnjSJzK6pGRhmY4A1cup++kVfDNJHbWHtcivP+9u+095O+JHSEEhI1JACjpnHU19stxdozxpKkEhRwGUmRBkHocM+fnirWfhZqY+DtG0dOxZ8Nj34yM1mtpNPZytB9qJ8PvFKxTn6Y/Cq16yN7HNEeMQK72n8LX7m7u3lreRy3glgt4cuzPINGQMKDpYg82HL3U0U3vs2V2F1EVjGWOoYAJwM0lpt6Jn2O8UsjPruNKljk6URWZcnnjLL8zUKDdOQ7MkvTKqxh9IjOcvpOM+nUtj7jTBrZYZsQTnXO6jekUOR88099m722lzr8K5jfwxqbnjA/SOrHLpz99cbDfCznl8KK5jeQ9FB649M8j8KRm6260t3FeyJMIo4Y/OTnz5y2jl28gJ+8VF3ScpcibtbI0/7inT/ABMtPUVS7hcPr6Xklv389yfW2d6bKFjFcTxA90bzfMYP1qA8+zItLpPFB4g1KYpNAYZ64U4PMHqO1J7c7dxtq3jI8pXymV36seYHLPfLD61XbbsfCuZLdHMyxOY0IHXn0AHfJxy60rKm3hkQf6MSGwLPcn6m9ltG0SNeI5mx4YI87azhfYGMEkY5D41irzjFILp4Uih0CTwxIzNyGrGtsHp3+FUdruLd2bC9uggSBTJjxAWDIhEa4AxyOjoT0qi3K3VO07lojIUAQyMwGT1AGAT6sKLKIsTEa18jjqAG/Xp9E+bzeq1hRJJLiNVkGpSW9oHoQOpHvqAnEbZ5/wDcj+OofiKTu9+7t39smH2adlU6IyI3ZfDQARhSoxjSBXCxvdnExxyWU4JwrOLhs5OAW04x78U9RVbeGwlgcCXfxrkntc7y20cSSvcRqkgyrFvaHqO5qBHxC2exwLyLPxH4jFJnbS/bdprbq2mNXW1jz0RIyFB+QJ95rt4h7pw7Omijhldy6amDlSQc8vZAwD6H0o1FEfDYbax7jqcL5Jx7174R2NoLgYl1kLGFYYYtnnkduROawezuLd7cyqkVpEdbBMgSEKXIALEHpzz26VjdtXbLs/Z0BJ6PPj3SuQn0Un9qtFuZJf2Vu8jK0VkI3nyQnnZkxH31czo+ApWrBhxRQkkAuJNWa9tClb3vGKRbp4Uih0CXwxIzN01Y1tg9O/wpoWtysqK6MGVxlSOhB6Ee6vO25W6p2nctEZCgCGRmAyeoAwCfVhXoi0tVijSNRhY1CqPcoAH0FSbax8Tighc1ke43XdVHvju2doWxgExiBYMTp1Z09uo74Pwq8oqS5bHuY4ObuEnn4Fy/m3kfxjb/AGauVtwLkyPEvEC99EZz/E2Kb9FR0hb/ANTyvj+g/wAS72zwgSZII4rgxRQKQAU1FmY5Z2ORzPLt2rt2zuYjWFrY/avAWE5LOn5RufMEkL1ZjgE9RW/ri6BgQQCD1B6U9IVIzJuVu25jzSxezOHng7NntI7nncNqaXR2OkYA1eigde9Q9icIUgju0e4L/aI/CDBApQatRPU55qnL9X31p7rdGFiWiMlsx/Ogcp819g/EZqsn2VtSH8heQ3AH5s8elv3o+vyqNdFY3IkdYElWbNj2/vRWX2ZwTdJdT3nkHaNWVm9xOrkPXFTNi8Ghb3MMzXWsROH0+HjJXmOer1wfhXfc777Ttvy+yiwHVomLD7/Lqx8cVGTjfEDiS1lRvTUufkcGj1VrLs+QHS7VfcQtlvfu+b+0ktxJ4ZfB1YyPKQcEZ6cqw+weD81vMkhvQApBIRWGrSQQreb2cgZFWC8a7PvHOP2V/qofjXZjpFOf2VH/ACoNFVxxZ8bDG1po9AoMnC6/ydO1WwTnH9oOv3PXPYHBtYZkmubnxfDYPoVcAlTkFixJxkZx3rqu+OaY/s7Ryf13A/AGsjvDxPu7xWTUsMbciseckehJ50uS2RwcRkGlx0g77f0pkW7FvtGa7lhu1t3iZpJFcZUKGJMsbAg6O5B9nPXGKsbPhhDrEl1tON0ALtoPNljID5ZmOACQCayvD+N22laqi6tTYcYyDGQder9XHr7qe/8A2lZ/3SDpp/Jr0Pbp091MAKHEJ58Z/o2P5V4jx3WE3l4cQ3Nw8n/UI4lCALGFXEcaAqoHn6eRv3T6Vqd5dlw3di9nHcxxaVUA5UhQvsgjPQhfpVq27VqdGbaI6PZ8g8uc5x6e03zrrG6NngD7JBgYAHhrjy+z27ZNSoLkHKlOmz2duiX+wOF5tbiKR9oxhc6iqZUyCNgSuS3NcgZ601garW3YtSoU20RVSxAKAgeJ7WM9M98VYxxBQABgDtQBSU2RJOdUhsrlRRRTVCKKKKEIooooQiiiihCKi3my4phiWGOQHs6K34ipVFCAaWVveGGzpcn7KqH/AA2dPop0/SqibgnZn2ZLhf21P4rTBopUFpblzt2efmloeBtv/ep/kn8qk23BOzX25Z392pQPouaYVFFBTOdkn3yqvYe7NtZKVt4Vjz1PMs3+Zmyx+dWlFFNZHOLjZNoooooSRRRRQhf/2Q=="/>
          <p:cNvSpPr>
            <a:spLocks noChangeAspect="1" noChangeArrowheads="1"/>
          </p:cNvSpPr>
          <p:nvPr/>
        </p:nvSpPr>
        <p:spPr bwMode="auto">
          <a:xfrm>
            <a:off x="74613" y="-290513"/>
            <a:ext cx="1524000" cy="542926"/>
          </a:xfrm>
          <a:prstGeom prst="rect">
            <a:avLst/>
          </a:prstGeom>
          <a:noFill/>
          <a:ln w="9525">
            <a:noFill/>
            <a:miter lim="800000"/>
            <a:headEnd/>
            <a:tailEnd/>
          </a:ln>
        </p:spPr>
        <p:txBody>
          <a:bodyPr/>
          <a:lstStyle/>
          <a:p>
            <a:endParaRPr lang="en-US"/>
          </a:p>
        </p:txBody>
      </p:sp>
      <p:sp>
        <p:nvSpPr>
          <p:cNvPr id="45083" name="AutoShape 10" descr="data:image/jpg;base64,/9j/4AAQSkZJRgABAQAAAQABAAD/2wCEAAkGBhQQEBATExEUFBQSGSIWGBgYFxgfGxkcExgYIhoYGSIYHTIgIB0vJRUUIC8gJzMpLCw4FSAxNTQsNSYrOCkBCQoKDQwOGQ8PGTUgHiQ1KTUyLykqNSkpNTUpLCwpKTU1LDUpLC8sLCk1MikvLCkqKTUsLC0sNCwpKSotLzUsKf/AABEIADkAoAMBIgACEQEDEQH/xAAcAAACAwADAQAAAAAAAAAAAAAABwQFBgIDCAH/xABAEAACAQMBBgMFAwkHBQAAAAABAgMABBESBQYHITFBEyJRMmGBkaEUcbEzQlJigpKi0dIjVGNyssHCFRY0RFP/xAAaAQACAwEBAAAAAAAAAAAAAAAAAQIDBAUG/8QAMBEAAQQBAgMECQUAAAAAAAAAAQACAxEEEjEFIWEyUYHwEyJBQlKRobHhFXFywdH/2gAMAwEAAhEDEQA/AHjXVcXSRjU7qg9WIA+tR9t3xgtp5VGoxozgf5VJ/wBq817W21NdOZJpGdjz5nkPcB0AqJNLpYOAcqzdAL0JNv1YocG8h+DZ/CuCb/WB6XkX738xSI2Ruhd3YDQ20jKfzyNKfBnwD8M1oLfg9fN7RgT75M/6VpWVtfgYUfJ0vPwTmtt47aT2LmFvukX+dWCuDzByKSo4I3f/AN7b5yf0VIg4UbSh5xXcan9WSUf8adlZHYuJ7s3zBTjopX2uz94LfpJFMB2Z1P8AqAP1q2tt8doxf+TsmRh+lAQ38IJNGpZ3Yvwva7xr70t1RWasuIVpIwR3a3f9CdGjP8QxWiilDAMrBgehBBB+VMEFZnRuZ2hS50UUU1BFFFFCEUUUUIRRRRQhFFFFCF8ZQQQRkGlnacLI4NpiVkElnhpFU8wjjGEcd1HmIPTkAfezajbRnjSJzK6pGRhmY4A1cup++kVfDNJHbWHtcivP+9u+095O+JHSEEhI1JACjpnHU19stxdozxpKkEhRwGUmRBkHocM+fnirWfhZqY+DtG0dOxZ8Nj34yM1mtpNPZytB9qJ8PvFKxTn6Y/Cq16yN7HNEeMQK72n8LX7m7u3lreRy3glgt4cuzPINGQMKDpYg82HL3U0U3vs2V2F1EVjGWOoYAJwM0lpt6Jn2O8UsjPruNKljk6URWZcnnjLL8zUKDdOQ7MkvTKqxh9IjOcvpOM+nUtj7jTBrZYZsQTnXO6jekUOR88099m722lzr8K5jfwxqbnjA/SOrHLpz99cbDfCznl8KK5jeQ9FB649M8j8KRm6260t3FeyJMIo4Y/OTnz5y2jl28gJ+8VF3ScpcibtbI0/7inT/ABMtPUVS7hcPr6Xklv389yfW2d6bKFjFcTxA90bzfMYP1qA8+zItLpPFB4g1KYpNAYZ64U4PMHqO1J7c7dxtq3jI8pXymV36seYHLPfLD61XbbsfCuZLdHMyxOY0IHXn0AHfJxy60rKm3hkQf6MSGwLPcn6m9ltG0SNeI5mx4YI87azhfYGMEkY5D41irzjFILp4Uih0CTwxIzNyGrGtsHp3+FUdruLd2bC9uggSBTJjxAWDIhEa4AxyOjoT0qi3K3VO07lojIUAQyMwGT1AGAT6sKLKIsTEa18jjqAG/Xp9E+bzeq1hRJJLiNVkGpSW9oHoQOpHvqAnEbZ5/wDcj+OofiKTu9+7t39smH2adlU6IyI3ZfDQARhSoxjSBXCxvdnExxyWU4JwrOLhs5OAW04x78U9RVbeGwlgcCXfxrkntc7y20cSSvcRqkgyrFvaHqO5qBHxC2exwLyLPxH4jFJnbS/bdprbq2mNXW1jz0RIyFB+QJ95rt4h7pw7Omijhldy6amDlSQc8vZAwD6H0o1FEfDYbax7jqcL5Jx7174R2NoLgYl1kLGFYYYtnnkduROawezuLd7cyqkVpEdbBMgSEKXIALEHpzz26VjdtXbLs/Z0BJ6PPj3SuQn0Un9qtFuZJf2Vu8jK0VkI3nyQnnZkxH31czo+ApWrBhxRQkkAuJNWa9tClb3vGKRbp4Uih0CXwxIzN01Y1tg9O/wpoWtysqK6MGVxlSOhB6Ee6vO25W6p2nctEZCgCGRmAyeoAwCfVhXoi0tVijSNRhY1CqPcoAH0FSbax8Tighc1ke43XdVHvju2doWxgExiBYMTp1Z09uo74Pwq8oqS5bHuY4ObuEnn4Fy/m3kfxjb/AGauVtwLkyPEvEC99EZz/E2Kb9FR0hb/ANTyvj+g/wAS72zwgSZII4rgxRQKQAU1FmY5Z2ORzPLt2rt2zuYjWFrY/avAWE5LOn5RufMEkL1ZjgE9RW/ri6BgQQCD1B6U9IVIzJuVu25jzSxezOHng7NntI7nncNqaXR2OkYA1eigde9Q9icIUgju0e4L/aI/CDBApQatRPU55qnL9X31p7rdGFiWiMlsx/Ogcp819g/EZqsn2VtSH8heQ3AH5s8elv3o+vyqNdFY3IkdYElWbNj2/vRWX2ZwTdJdT3nkHaNWVm9xOrkPXFTNi8Ghb3MMzXWsROH0+HjJXmOer1wfhXfc777Ttvy+yiwHVomLD7/Lqx8cVGTjfEDiS1lRvTUufkcGj1VrLs+QHS7VfcQtlvfu+b+0ktxJ4ZfB1YyPKQcEZ6cqw+weD81vMkhvQApBIRWGrSQQreb2cgZFWC8a7PvHOP2V/qofjXZjpFOf2VH/ACoNFVxxZ8bDG1po9AoMnC6/ydO1WwTnH9oOv3PXPYHBtYZkmubnxfDYPoVcAlTkFixJxkZx3rqu+OaY/s7Ryf13A/AGsjvDxPu7xWTUsMbciseckehJ50uS2RwcRkGlx0g77f0pkW7FvtGa7lhu1t3iZpJFcZUKGJMsbAg6O5B9nPXGKsbPhhDrEl1tON0ALtoPNljID5ZmOACQCayvD+N22laqi6tTYcYyDGQder9XHr7qe/8A2lZ/3SDpp/Jr0Pbp091MAKHEJ58Z/o2P5V4jx3WE3l4cQ3Nw8n/UI4lCALGFXEcaAqoHn6eRv3T6Vqd5dlw3di9nHcxxaVUA5UhQvsgjPQhfpVq27VqdGbaI6PZ8g8uc5x6e03zrrG6NngD7JBgYAHhrjy+z27ZNSoLkHKlOmz2duiX+wOF5tbiKR9oxhc6iqZUyCNgSuS3NcgZ601garW3YtSoU20RVSxAKAgeJ7WM9M98VYxxBQABgDtQBSU2RJOdUhsrlRRRTVCKKKKEIooooQiiiihCKi3my4phiWGOQHs6K34ipVFCAaWVveGGzpcn7KqH/AA2dPop0/SqibgnZn2ZLhf21P4rTBopUFpblzt2efmloeBtv/ep/kn8qk23BOzX25Z392pQPouaYVFFBTOdkn3yqvYe7NtZKVt4Vjz1PMs3+Zmyx+dWlFFNZHOLjZNoooooSRRRRQhf/2Q=="/>
          <p:cNvSpPr>
            <a:spLocks noChangeAspect="1" noChangeArrowheads="1"/>
          </p:cNvSpPr>
          <p:nvPr/>
        </p:nvSpPr>
        <p:spPr bwMode="auto">
          <a:xfrm>
            <a:off x="74613" y="-290513"/>
            <a:ext cx="1524000" cy="542926"/>
          </a:xfrm>
          <a:prstGeom prst="rect">
            <a:avLst/>
          </a:prstGeom>
          <a:noFill/>
          <a:ln w="9525">
            <a:noFill/>
            <a:miter lim="800000"/>
            <a:headEnd/>
            <a:tailEnd/>
          </a:ln>
        </p:spPr>
        <p:txBody>
          <a:bodyPr/>
          <a:lstStyle/>
          <a:p>
            <a:endParaRPr lang="en-US"/>
          </a:p>
        </p:txBody>
      </p:sp>
      <p:pic>
        <p:nvPicPr>
          <p:cNvPr id="45084" name="Picture 18" descr="http://smartsoftmobile.com/wordpress/wp-content/themes/smartsoft/images/smartsoft-mobile-logo.png"/>
          <p:cNvPicPr>
            <a:picLocks noChangeAspect="1" noChangeArrowheads="1"/>
          </p:cNvPicPr>
          <p:nvPr/>
        </p:nvPicPr>
        <p:blipFill>
          <a:blip r:embed="rId19" cstate="print"/>
          <a:srcRect/>
          <a:stretch>
            <a:fillRect/>
          </a:stretch>
        </p:blipFill>
        <p:spPr bwMode="auto">
          <a:xfrm>
            <a:off x="8070850" y="2832100"/>
            <a:ext cx="850900" cy="271463"/>
          </a:xfrm>
          <a:prstGeom prst="rect">
            <a:avLst/>
          </a:prstGeom>
          <a:noFill/>
          <a:ln w="9525">
            <a:noFill/>
            <a:miter lim="800000"/>
            <a:headEnd/>
            <a:tailEnd/>
          </a:ln>
        </p:spPr>
      </p:pic>
      <p:sp>
        <p:nvSpPr>
          <p:cNvPr id="45085" name="AutoShape 20" descr="data:image/jpg;base64,/9j/4AAQSkZJRgABAQAAAQABAAD/2wBDAAkGBwgHBgkIBwgKCgkLDRYPDQwMDRsUFRAWIB0iIiAdHx8kKDQsJCYxJx8fLT0tMTU3Ojo6Iys/RD84QzQ5Ojf/2wBDAQoKCg0MDRoPDxo3JR8lNzc3Nzc3Nzc3Nzc3Nzc3Nzc3Nzc3Nzc3Nzc3Nzc3Nzc3Nzc3Nzc3Nzc3Nzc3Nzc3Nzf/wAARCACJAIkDASIAAhEBAxEB/8QAGwAAAgIDAQAAAAAAAAAAAAAAAAEEBgMFBwL/xABDEAABBAIBAwICBgQIDwAAAAABAAIDBAURIQYSMRNBImEHFFFxkbEjMqHBFRYXNFJyc4EkJTM1NkJUdJKTotHh8PH/xAAZAQEAAwEBAAAAAAAAAAAAAAAAAgMEAQX/xAAfEQEBAQEBAQACAwEAAAAAAAAAAQIDEQQSEyEiMTL/2gAMAwEAAhEDEQA/AO4pJpIGhCEAhJCBoQhAIQhAISTQCSaEAhJNAIQhAkIQgaSEIGkhCBoSQgEIQgaFo8/1PSwcscM7JZZXt7uyMDgfadrU/wAoWP8A9jtf9P8A3Veu2M3y1Tr6OWL5rX8riha/CZirmqhsVe4AO7XMeNFpWwU5ZZ7FudTU9gQhC66E0kIGsElqNjy072PsCzrXWIZDM8hhIJ4IVXXWsz+onRSNlb3N8fNe1HpscyLTho73pZnuDGOe7gNGyp4tufaPSFqTnIfaGT8QplG7Hca4sa5paeQVHPXGr5K5LKlKNJkKcTyyS1Ax48tdIAQpB8FcsnJM8hJ2S8/mq+/a8pPIq69f1+OmwXKth3ZBYikdremPBP7FnXOeniRmqhBI+P8AcV0VS4df2598d5dPznrmP0j/AOkLf93Z+blVl0brLpe5l70dui6Mn0xG9j3dutEkEH+9V7+I2b/o1/8Am/8AhYu3Hd3bI8j6fn63rqzLffRj/MLv9sPyV1Vf6Owk2EoSR2XtdNK/ucGchvGgNrfuIa0uPgDZW7jLnnJXq/Nm45ZlNCrD+sIQ9wZUkc0HglwG1Ow2fiyk7oGwvieG9w2QQR/6Unfnq+Spzri3yVuUIQrVgSTSQNYbf81m/qO/JZULlns8FOW56e8T/e3962Bo1Sd/V4/+FZYoY4W9sTGsH2NCy8vmuN/lahMeX17PhUqx0rf9eQxOhcwuJBLtHX4K6oV3Tlnp/wBG+ed/6qeG6cuVcjFYsuiayM92mu2SdK2IQu8+eec8yYxMTyGhJCsTNY7H+Qk/qH8l7QlHKVvujP8AO7v7F35tVmfgcW95e6ozZOzokLPSxtOi5zqsDY3OGiR50sPP5dZ3NWsmPn1nUvqYhJC3NYQmqhZ6hzt7qPI4fp6lj/8AFzYzPPemeO4vBIDWtHjjztBb0lTruT63xcQtWsTi8hA17RJDj3y+t2k6JaCNHX2KZ1H1Fcp5elg8JSit5O3G+b9PKY4oY2nRc4gEnngAILMhVQy9etHd9W6dk1z2CWZpPy3o6UN/XFl/Srs7Bi9GjbMGUquft8IaQHlhH62tg/cgu6SxQ2YZqjLUcrXQPYJGyA8FpG9/dpVOp1dkrvTmRzlHDPtQicx42GIuMllgd2+o7jhu9nj2CC5JKots9dOaCYum2OP+oZpiR8t6XvDdU3LNfOwZKhFXymGaTLHHKXxybYXtLToHRA9wgtiFRsJn+seosVUyWNxeJq1p4muBtzyFzzrkhrRw3e9bOyOVKxnUeah6jjwPUVCnFYtV3zVLFOVzo5Ozy1wcNg8oLchcxx17rJ3XmYiZXxb7Dadcvgfbl9FjSXaLfh8n34HsrfXv9RVaF+1mcbTe6CEvggx0r5HzOAJ7dFo58a1tBYEKmVb/AFzarxzmpgKhkaHCCeaUvZseHcDn7VL6e6iyNjPWsDnaVevfhrtsskqyl8UsZPbsbAIIPsgtCEIQJcz6jgxjuq8g/qfp+6Yy2P6nfx0c+5ma5bIY3ckHxx4XTUkHG8vVwklF7ej8d1MzNEt+qvH1poa7Y5cZHdutb8q1Z+PIYnqzEdRy0bF2syg+pbFOPvfE8kO7+3yW7348K9IQVQ9f4wjUdDNSP9mNxkuyfsGxpePo+xNqDCZF+Xqeg7KXp7RqyaJYx+gGu+ehyPmrchByqTH5+vDL0BWr2v4PmsaiyYaeyKi7bnMLv6Q5YPkVYfpFxlmPouKjhq9k14JoRNXpkh7q7T8TW65PGldUkHKmx/R92g/xayvdrwaVkn8d/vWXo6hJG/rR9bG5KrUsV4xTjusf6jm+k4aHdsn5DZIGguoIQaD6P4JqvRODgsxPimjpRtfHI0tc0geCD4WvzdSzJ9JPTdqOCV1eKrabJK1hLWEtGgT4G1cEkFCvWpem/pBv5S7j702Pv0YY2WKsDpgx7C7bXBvI8qLmch1B1Hj+pZMJBkYKf8HMipslh9F8s3c4vLAfi/V0PvXR0IOS04ug21IhZ6ay4nDAH+rTsud3e+zvnlTuh6cTOv7NvF4rJ0sU7FdkRuseAXeq0kN7iSB8t/bwumIQNCSaAQhCASTQgF4lkZDE+WVzWRsaXOc46AA5JXtYrLO+tKz0mS9zCPTedNfx4PB4P3IIbcpHMazodtjlkcwieKSNx0wu+EFo34+7W1hZ1Ji5AwxzSP8AUb3RdteQ+sPfs+H49e/bvXuodLFXm+h6mo4YbDnxQvnMpijMRb29xHPxEnXsD59hJpYueA4Xv9P/AAKu6OXR9y1o4458IJD87jmxwPEzpPrDC+FkUT3veB501oJ43yNcKJZzm54nUpIXV3055u+QOGnMLRo+40SQRrfChsgvUMrUZDBDO/07bnMMnb8L5g4aOvPI2P28cjsDdeHud6Ikmr2w8B57WPmc0tA45A1ydfPXKDduylZtltXckkx7Q4RQveGE+O4gEN+3nXChwdQQ+pXhmY975ony+pXhkfGA13b57f8A5/eF6qV71G7O2OvDNXszCUyer2uj21ocCNc67eNH7Bxraj0MZboSY6RzIniGOaKbUmuwPeHBw2OeB44Qbdl6tI6s2OUONlhkh0D8TQASfu5H4hagZp78zPC6V8FavYZW7TSkcJHuDTzJrTdl7QPx9wvPS9TtmtWGPElSN7oKLh49Lu7jr5dx7QfcMB91Ilxdh7rpBj/TZGvZZ8R/UZ6Pdvjz+jd+xBnOdx/6TtkkkMcphIjgkcTIN7a3TfiI7XEgb0Bs8L1Dl4Jsm6g2KyJGxNk73QPDdO3rkjQ8e/vx5UKXFytxTq7qzZ5DcnnZ2WDE6Pvkkc1zXgbDtOAP3nz75cdTyFa/FLbMc5kpxxTzNdoiRncSe3XIJd8vuQbhNCECTQkgaEJIGkhCBoQkgNDe9c/ahCEDSIBGjyD7IQgGgNAa0AADQA9kJoQJNJCBoSTQCSE0CQmkgEJoQCSaSAQmEIEhNCBJoQgSaEIEhNCD/9k="/>
          <p:cNvSpPr>
            <a:spLocks noChangeAspect="1" noChangeArrowheads="1"/>
          </p:cNvSpPr>
          <p:nvPr/>
        </p:nvSpPr>
        <p:spPr bwMode="auto">
          <a:xfrm>
            <a:off x="74613" y="-655638"/>
            <a:ext cx="1304925" cy="1304926"/>
          </a:xfrm>
          <a:prstGeom prst="rect">
            <a:avLst/>
          </a:prstGeom>
          <a:noFill/>
          <a:ln w="9525">
            <a:noFill/>
            <a:miter lim="800000"/>
            <a:headEnd/>
            <a:tailEnd/>
          </a:ln>
        </p:spPr>
        <p:txBody>
          <a:bodyPr/>
          <a:lstStyle/>
          <a:p>
            <a:endParaRPr lang="en-US"/>
          </a:p>
        </p:txBody>
      </p:sp>
      <p:sp>
        <p:nvSpPr>
          <p:cNvPr id="45086" name="AutoShape 22" descr="data:image/jpg;base64,/9j/4AAQSkZJRgABAQAAAQABAAD/2wBDAAkGBwgHBgkIBwgKCgkLDRYPDQwMDRsUFRAWIB0iIiAdHx8kKDQsJCYxJx8fLT0tMTU3Ojo6Iys/RD84QzQ5Ojf/2wBDAQoKCg0MDRoPDxo3JR8lNzc3Nzc3Nzc3Nzc3Nzc3Nzc3Nzc3Nzc3Nzc3Nzc3Nzc3Nzc3Nzc3Nzc3Nzc3Nzc3Nzf/wAARCACJAIkDASIAAhEBAxEB/8QAGwAAAgIDAQAAAAAAAAAAAAAAAAEEBgMFBwL/xABDEAABBAIBAwICBgQIDwAAAAABAAIDBAURIQYSMRNBImEHFFFxkbEjMqHBFRYXNFJyc4EkJTM1NkJUdJKTotHh8PH/xAAZAQEAAwEBAAAAAAAAAAAAAAAAAgMEAQX/xAAfEQEBAQEBAQACAwEAAAAAAAAAAQIDEQQSEyEiMTL/2gAMAwEAAhEDEQA/AO4pJpIGhCEAhJCBoQhAIQhAISTQCSaEAhJNAIQhAkIQgaSEIGkhCBoSQgEIQgaFo8/1PSwcscM7JZZXt7uyMDgfadrU/wAoWP8A9jtf9P8A3Veu2M3y1Tr6OWL5rX8riha/CZirmqhsVe4AO7XMeNFpWwU5ZZ7FudTU9gQhC66E0kIGsElqNjy072PsCzrXWIZDM8hhIJ4IVXXWsz+onRSNlb3N8fNe1HpscyLTho73pZnuDGOe7gNGyp4tufaPSFqTnIfaGT8QplG7Hca4sa5paeQVHPXGr5K5LKlKNJkKcTyyS1Ax48tdIAQpB8FcsnJM8hJ2S8/mq+/a8pPIq69f1+OmwXKth3ZBYikdremPBP7FnXOeniRmqhBI+P8AcV0VS4df2598d5dPznrmP0j/AOkLf93Z+blVl0brLpe5l70dui6Mn0xG9j3dutEkEH+9V7+I2b/o1/8Am/8AhYu3Hd3bI8j6fn63rqzLffRj/MLv9sPyV1Vf6Owk2EoSR2XtdNK/ucGchvGgNrfuIa0uPgDZW7jLnnJXq/Nm45ZlNCrD+sIQ9wZUkc0HglwG1Ow2fiyk7oGwvieG9w2QQR/6Unfnq+Spzri3yVuUIQrVgSTSQNYbf81m/qO/JZULlns8FOW56e8T/e3962Bo1Sd/V4/+FZYoY4W9sTGsH2NCy8vmuN/lahMeX17PhUqx0rf9eQxOhcwuJBLtHX4K6oV3Tlnp/wBG+ed/6qeG6cuVcjFYsuiayM92mu2SdK2IQu8+eec8yYxMTyGhJCsTNY7H+Qk/qH8l7QlHKVvujP8AO7v7F35tVmfgcW95e6ozZOzokLPSxtOi5zqsDY3OGiR50sPP5dZ3NWsmPn1nUvqYhJC3NYQmqhZ6hzt7qPI4fp6lj/8AFzYzPPemeO4vBIDWtHjjztBb0lTruT63xcQtWsTi8hA17RJDj3y+t2k6JaCNHX2KZ1H1Fcp5elg8JSit5O3G+b9PKY4oY2nRc4gEnngAILMhVQy9etHd9W6dk1z2CWZpPy3o6UN/XFl/Srs7Bi9GjbMGUquft8IaQHlhH62tg/cgu6SxQ2YZqjLUcrXQPYJGyA8FpG9/dpVOp1dkrvTmRzlHDPtQicx42GIuMllgd2+o7jhu9nj2CC5JKots9dOaCYum2OP+oZpiR8t6XvDdU3LNfOwZKhFXymGaTLHHKXxybYXtLToHRA9wgtiFRsJn+seosVUyWNxeJq1p4muBtzyFzzrkhrRw3e9bOyOVKxnUeah6jjwPUVCnFYtV3zVLFOVzo5Ozy1wcNg8oLchcxx17rJ3XmYiZXxb7Dadcvgfbl9FjSXaLfh8n34HsrfXv9RVaF+1mcbTe6CEvggx0r5HzOAJ7dFo58a1tBYEKmVb/AFzarxzmpgKhkaHCCeaUvZseHcDn7VL6e6iyNjPWsDnaVevfhrtsskqyl8UsZPbsbAIIPsgtCEIQJcz6jgxjuq8g/qfp+6Yy2P6nfx0c+5ma5bIY3ckHxx4XTUkHG8vVwklF7ej8d1MzNEt+qvH1poa7Y5cZHdutb8q1Z+PIYnqzEdRy0bF2syg+pbFOPvfE8kO7+3yW7348K9IQVQ9f4wjUdDNSP9mNxkuyfsGxpePo+xNqDCZF+Xqeg7KXp7RqyaJYx+gGu+ehyPmrchByqTH5+vDL0BWr2v4PmsaiyYaeyKi7bnMLv6Q5YPkVYfpFxlmPouKjhq9k14JoRNXpkh7q7T8TW65PGldUkHKmx/R92g/xayvdrwaVkn8d/vWXo6hJG/rR9bG5KrUsV4xTjusf6jm+k4aHdsn5DZIGguoIQaD6P4JqvRODgsxPimjpRtfHI0tc0geCD4WvzdSzJ9JPTdqOCV1eKrabJK1hLWEtGgT4G1cEkFCvWpem/pBv5S7j702Pv0YY2WKsDpgx7C7bXBvI8qLmch1B1Hj+pZMJBkYKf8HMipslh9F8s3c4vLAfi/V0PvXR0IOS04ug21IhZ6ay4nDAH+rTsud3e+zvnlTuh6cTOv7NvF4rJ0sU7FdkRuseAXeq0kN7iSB8t/bwumIQNCSaAQhCASTQgF4lkZDE+WVzWRsaXOc46AA5JXtYrLO+tKz0mS9zCPTedNfx4PB4P3IIbcpHMazodtjlkcwieKSNx0wu+EFo34+7W1hZ1Ji5AwxzSP8AUb3RdteQ+sPfs+H49e/bvXuodLFXm+h6mo4YbDnxQvnMpijMRb29xHPxEnXsD59hJpYueA4Xv9P/AAKu6OXR9y1o4458IJD87jmxwPEzpPrDC+FkUT3veB501oJ43yNcKJZzm54nUpIXV3055u+QOGnMLRo+40SQRrfChsgvUMrUZDBDO/07bnMMnb8L5g4aOvPI2P28cjsDdeHud6Ikmr2w8B57WPmc0tA45A1ydfPXKDduylZtltXckkx7Q4RQveGE+O4gEN+3nXChwdQQ+pXhmY975ony+pXhkfGA13b57f8A5/eF6qV71G7O2OvDNXszCUyer2uj21ocCNc67eNH7Bxraj0MZboSY6RzIniGOaKbUmuwPeHBw2OeB44Qbdl6tI6s2OUONlhkh0D8TQASfu5H4hagZp78zPC6V8FavYZW7TSkcJHuDTzJrTdl7QPx9wvPS9TtmtWGPElSN7oKLh49Lu7jr5dx7QfcMB91Ilxdh7rpBj/TZGvZZ8R/UZ6Pdvjz+jd+xBnOdx/6TtkkkMcphIjgkcTIN7a3TfiI7XEgb0Bs8L1Dl4Jsm6g2KyJGxNk73QPDdO3rkjQ8e/vx5UKXFytxTq7qzZ5DcnnZ2WDE6Pvkkc1zXgbDtOAP3nz75cdTyFa/FLbMc5kpxxTzNdoiRncSe3XIJd8vuQbhNCECTQkgaEJIGkhCBoQkgNDe9c/ahCEDSIBGjyD7IQgGgNAa0AADQA9kJoQJNJCBoSTQCSE0CQmkgEJoQCSaSAQmEIEhNCBJoQgSaEIEhNCD/9k="/>
          <p:cNvSpPr>
            <a:spLocks noChangeAspect="1" noChangeArrowheads="1"/>
          </p:cNvSpPr>
          <p:nvPr/>
        </p:nvSpPr>
        <p:spPr bwMode="auto">
          <a:xfrm>
            <a:off x="74613" y="-655638"/>
            <a:ext cx="1304925" cy="1304926"/>
          </a:xfrm>
          <a:prstGeom prst="rect">
            <a:avLst/>
          </a:prstGeom>
          <a:noFill/>
          <a:ln w="9525">
            <a:noFill/>
            <a:miter lim="800000"/>
            <a:headEnd/>
            <a:tailEnd/>
          </a:ln>
        </p:spPr>
        <p:txBody>
          <a:bodyPr/>
          <a:lstStyle/>
          <a:p>
            <a:endParaRPr lang="en-US"/>
          </a:p>
        </p:txBody>
      </p:sp>
      <p:pic>
        <p:nvPicPr>
          <p:cNvPr id="45087" name="Picture 24" descr="http://img.slidetoplay.com/game-icons/172/sovanta174-ipeople.jpg"/>
          <p:cNvPicPr>
            <a:picLocks noChangeAspect="1" noChangeArrowheads="1"/>
          </p:cNvPicPr>
          <p:nvPr/>
        </p:nvPicPr>
        <p:blipFill>
          <a:blip r:embed="rId20" cstate="print"/>
          <a:srcRect/>
          <a:stretch>
            <a:fillRect/>
          </a:stretch>
        </p:blipFill>
        <p:spPr bwMode="auto">
          <a:xfrm>
            <a:off x="7205663" y="2757488"/>
            <a:ext cx="581025" cy="581025"/>
          </a:xfrm>
          <a:prstGeom prst="rect">
            <a:avLst/>
          </a:prstGeom>
          <a:noFill/>
          <a:ln w="9525">
            <a:noFill/>
            <a:miter lim="800000"/>
            <a:headEnd/>
            <a:tailEnd/>
          </a:ln>
        </p:spPr>
      </p:pic>
      <p:pic>
        <p:nvPicPr>
          <p:cNvPr id="45088" name="Picture 26" descr="http://t0.gstatic.com/images?q=tbn:ANd9GcQ4Lhs4seeRAvB7cI_4DvV2PQgk0Kjve5S-L25LreKVwUDqL4Fv&amp;t=1"/>
          <p:cNvPicPr>
            <a:picLocks noChangeAspect="1" noChangeArrowheads="1"/>
          </p:cNvPicPr>
          <p:nvPr/>
        </p:nvPicPr>
        <p:blipFill>
          <a:blip r:embed="rId21" cstate="print"/>
          <a:srcRect/>
          <a:stretch>
            <a:fillRect/>
          </a:stretch>
        </p:blipFill>
        <p:spPr bwMode="auto">
          <a:xfrm>
            <a:off x="7151688" y="3879850"/>
            <a:ext cx="836612" cy="239713"/>
          </a:xfrm>
          <a:prstGeom prst="rect">
            <a:avLst/>
          </a:prstGeom>
          <a:noFill/>
          <a:ln w="9525">
            <a:noFill/>
            <a:miter lim="800000"/>
            <a:headEnd/>
            <a:tailEnd/>
          </a:ln>
        </p:spPr>
      </p:pic>
      <p:pic>
        <p:nvPicPr>
          <p:cNvPr id="45089" name="Picture 28" descr="http://qa.liquidanalytics.com/images/lqanLogo.png"/>
          <p:cNvPicPr>
            <a:picLocks noChangeAspect="1" noChangeArrowheads="1"/>
          </p:cNvPicPr>
          <p:nvPr/>
        </p:nvPicPr>
        <p:blipFill>
          <a:blip r:embed="rId22" cstate="print"/>
          <a:srcRect/>
          <a:stretch>
            <a:fillRect/>
          </a:stretch>
        </p:blipFill>
        <p:spPr bwMode="auto">
          <a:xfrm>
            <a:off x="8083550" y="1730375"/>
            <a:ext cx="801688" cy="373063"/>
          </a:xfrm>
          <a:prstGeom prst="rect">
            <a:avLst/>
          </a:prstGeom>
          <a:noFill/>
          <a:ln w="9525">
            <a:noFill/>
            <a:miter lim="800000"/>
            <a:headEnd/>
            <a:tailEnd/>
          </a:ln>
        </p:spPr>
      </p:pic>
      <p:sp>
        <p:nvSpPr>
          <p:cNvPr id="61" name="TextBox 60"/>
          <p:cNvSpPr txBox="1"/>
          <p:nvPr/>
        </p:nvSpPr>
        <p:spPr>
          <a:xfrm>
            <a:off x="7448550" y="3390900"/>
            <a:ext cx="541338" cy="169863"/>
          </a:xfrm>
          <a:prstGeom prst="rect">
            <a:avLst/>
          </a:prstGeom>
          <a:noFill/>
        </p:spPr>
        <p:txBody>
          <a:bodyPr wrap="none" lIns="0" tIns="0" rIns="0" bIns="0">
            <a:spAutoFit/>
          </a:bodyPr>
          <a:lstStyle/>
          <a:p>
            <a:pPr>
              <a:spcBef>
                <a:spcPct val="50000"/>
              </a:spcBef>
              <a:buClr>
                <a:srgbClr val="F0AB00"/>
              </a:buClr>
              <a:buSzPct val="80000"/>
              <a:defRPr/>
            </a:pPr>
            <a:r>
              <a:rPr lang="en-US" sz="1100" kern="0" dirty="0">
                <a:latin typeface="Arial"/>
                <a:ea typeface="Arial Unicode MS" pitchFamily="34" charset="-128"/>
                <a:cs typeface="Arial Unicode MS" pitchFamily="34" charset="-128"/>
              </a:rPr>
              <a:t>Net</a:t>
            </a:r>
            <a:r>
              <a:rPr lang="en-US" sz="1100" kern="0" dirty="0">
                <a:solidFill>
                  <a:srgbClr val="FF0000"/>
                </a:solidFill>
                <a:latin typeface="Arial"/>
                <a:ea typeface="Arial Unicode MS" pitchFamily="34" charset="-128"/>
                <a:cs typeface="Arial Unicode MS" pitchFamily="34" charset="-128"/>
              </a:rPr>
              <a:t>4</a:t>
            </a:r>
            <a:r>
              <a:rPr lang="en-US" sz="1100" kern="0" dirty="0">
                <a:latin typeface="Arial"/>
                <a:ea typeface="Arial Unicode MS" pitchFamily="34" charset="-128"/>
                <a:cs typeface="Arial Unicode MS" pitchFamily="34" charset="-128"/>
              </a:rPr>
              <a:t>Site</a:t>
            </a:r>
          </a:p>
        </p:txBody>
      </p:sp>
      <p:pic>
        <p:nvPicPr>
          <p:cNvPr id="45091" name="Picture 30" descr="http://www.clicksoftware.com/Collateral/Images/English-US/Partner%20Logos/EPI_USE_LOGO.jpg"/>
          <p:cNvPicPr>
            <a:picLocks noChangeAspect="1" noChangeArrowheads="1"/>
          </p:cNvPicPr>
          <p:nvPr/>
        </p:nvPicPr>
        <p:blipFill>
          <a:blip r:embed="rId23" cstate="print"/>
          <a:srcRect/>
          <a:stretch>
            <a:fillRect/>
          </a:stretch>
        </p:blipFill>
        <p:spPr bwMode="auto">
          <a:xfrm>
            <a:off x="8105775" y="3984625"/>
            <a:ext cx="790575" cy="230188"/>
          </a:xfrm>
          <a:prstGeom prst="rect">
            <a:avLst/>
          </a:prstGeom>
          <a:noFill/>
          <a:ln w="9525">
            <a:noFill/>
            <a:miter lim="800000"/>
            <a:headEnd/>
            <a:tailEnd/>
          </a:ln>
        </p:spPr>
      </p:pic>
      <p:pic>
        <p:nvPicPr>
          <p:cNvPr id="45092" name="Picture 32" descr="http://www.learn4good.com/jobs/images/employer_logos/logo_72890.png"/>
          <p:cNvPicPr>
            <a:picLocks noChangeAspect="1" noChangeArrowheads="1"/>
          </p:cNvPicPr>
          <p:nvPr/>
        </p:nvPicPr>
        <p:blipFill>
          <a:blip r:embed="rId24" cstate="print"/>
          <a:srcRect/>
          <a:stretch>
            <a:fillRect/>
          </a:stretch>
        </p:blipFill>
        <p:spPr bwMode="auto">
          <a:xfrm>
            <a:off x="261938" y="3101975"/>
            <a:ext cx="457200" cy="228600"/>
          </a:xfrm>
          <a:prstGeom prst="rect">
            <a:avLst/>
          </a:prstGeom>
          <a:noFill/>
          <a:ln w="9525">
            <a:noFill/>
            <a:miter lim="800000"/>
            <a:headEnd/>
            <a:tailEnd/>
          </a:ln>
        </p:spPr>
      </p:pic>
      <p:pic>
        <p:nvPicPr>
          <p:cNvPr id="45093" name="Picture 32" descr="http://www.learn4good.com/jobs/images/employer_logos/logo_72890.png"/>
          <p:cNvPicPr>
            <a:picLocks noChangeAspect="1" noChangeArrowheads="1"/>
          </p:cNvPicPr>
          <p:nvPr/>
        </p:nvPicPr>
        <p:blipFill>
          <a:blip r:embed="rId24" cstate="print"/>
          <a:srcRect/>
          <a:stretch>
            <a:fillRect/>
          </a:stretch>
        </p:blipFill>
        <p:spPr bwMode="auto">
          <a:xfrm>
            <a:off x="8564563" y="4284663"/>
            <a:ext cx="457200" cy="228600"/>
          </a:xfrm>
          <a:prstGeom prst="rect">
            <a:avLst/>
          </a:prstGeom>
          <a:noFill/>
          <a:ln w="9525">
            <a:noFill/>
            <a:miter lim="800000"/>
            <a:headEnd/>
            <a:tailEnd/>
          </a:ln>
        </p:spPr>
      </p:pic>
      <p:pic>
        <p:nvPicPr>
          <p:cNvPr id="45094" name="Picture 34" descr="http://www.uigolf.com/store/uploaded_images/Slalom_Consulting_Race.jpg"/>
          <p:cNvPicPr>
            <a:picLocks noChangeAspect="1" noChangeArrowheads="1"/>
          </p:cNvPicPr>
          <p:nvPr/>
        </p:nvPicPr>
        <p:blipFill>
          <a:blip r:embed="rId25" cstate="print"/>
          <a:srcRect/>
          <a:stretch>
            <a:fillRect/>
          </a:stretch>
        </p:blipFill>
        <p:spPr bwMode="auto">
          <a:xfrm>
            <a:off x="1641475" y="2792413"/>
            <a:ext cx="619125" cy="447675"/>
          </a:xfrm>
          <a:prstGeom prst="rect">
            <a:avLst/>
          </a:prstGeom>
          <a:noFill/>
          <a:ln w="9525">
            <a:noFill/>
            <a:miter lim="800000"/>
            <a:headEnd/>
            <a:tailEnd/>
          </a:ln>
        </p:spPr>
      </p:pic>
      <p:pic>
        <p:nvPicPr>
          <p:cNvPr id="45095" name="Picture 34" descr="http://www.uigolf.com/store/uploaded_images/Slalom_Consulting_Race.jpg"/>
          <p:cNvPicPr>
            <a:picLocks noChangeAspect="1" noChangeArrowheads="1"/>
          </p:cNvPicPr>
          <p:nvPr/>
        </p:nvPicPr>
        <p:blipFill>
          <a:blip r:embed="rId26" cstate="print"/>
          <a:srcRect/>
          <a:stretch>
            <a:fillRect/>
          </a:stretch>
        </p:blipFill>
        <p:spPr bwMode="auto">
          <a:xfrm>
            <a:off x="6329363" y="1916113"/>
            <a:ext cx="469900" cy="338137"/>
          </a:xfrm>
          <a:prstGeom prst="rect">
            <a:avLst/>
          </a:prstGeom>
          <a:noFill/>
          <a:ln w="9525">
            <a:noFill/>
            <a:miter lim="800000"/>
            <a:headEnd/>
            <a:tailEnd/>
          </a:ln>
        </p:spPr>
      </p:pic>
      <p:pic>
        <p:nvPicPr>
          <p:cNvPr id="45096" name="Picture 36" descr="http://www.akaaraconsulting.com/images/logo.gif"/>
          <p:cNvPicPr>
            <a:picLocks noChangeAspect="1" noChangeArrowheads="1"/>
          </p:cNvPicPr>
          <p:nvPr/>
        </p:nvPicPr>
        <p:blipFill>
          <a:blip r:embed="rId27" cstate="print"/>
          <a:srcRect/>
          <a:stretch>
            <a:fillRect/>
          </a:stretch>
        </p:blipFill>
        <p:spPr bwMode="auto">
          <a:xfrm>
            <a:off x="6907213" y="3609975"/>
            <a:ext cx="693737" cy="241300"/>
          </a:xfrm>
          <a:prstGeom prst="rect">
            <a:avLst/>
          </a:prstGeom>
          <a:noFill/>
          <a:ln w="9525">
            <a:noFill/>
            <a:miter lim="800000"/>
            <a:headEnd/>
            <a:tailEnd/>
          </a:ln>
        </p:spPr>
      </p:pic>
      <p:pic>
        <p:nvPicPr>
          <p:cNvPr id="45097" name="Picture 38" descr="http://www.prlog.org/10053392-arteria.jpg"/>
          <p:cNvPicPr>
            <a:picLocks noChangeAspect="1" noChangeArrowheads="1"/>
          </p:cNvPicPr>
          <p:nvPr/>
        </p:nvPicPr>
        <p:blipFill>
          <a:blip r:embed="rId28" cstate="print"/>
          <a:srcRect/>
          <a:stretch>
            <a:fillRect/>
          </a:stretch>
        </p:blipFill>
        <p:spPr bwMode="auto">
          <a:xfrm>
            <a:off x="7421563" y="1985963"/>
            <a:ext cx="620712" cy="180975"/>
          </a:xfrm>
          <a:prstGeom prst="rect">
            <a:avLst/>
          </a:prstGeom>
          <a:noFill/>
          <a:ln w="9525">
            <a:noFill/>
            <a:miter lim="800000"/>
            <a:headEnd/>
            <a:tailEnd/>
          </a:ln>
        </p:spPr>
      </p:pic>
      <p:pic>
        <p:nvPicPr>
          <p:cNvPr id="45098" name="Picture 40" descr="http://www.proximetry.com/images/CSC.JPG"/>
          <p:cNvPicPr>
            <a:picLocks noChangeAspect="1" noChangeArrowheads="1"/>
          </p:cNvPicPr>
          <p:nvPr/>
        </p:nvPicPr>
        <p:blipFill>
          <a:blip r:embed="rId29" cstate="print"/>
          <a:srcRect/>
          <a:stretch>
            <a:fillRect/>
          </a:stretch>
        </p:blipFill>
        <p:spPr bwMode="auto">
          <a:xfrm>
            <a:off x="306388" y="2478088"/>
            <a:ext cx="820737" cy="539750"/>
          </a:xfrm>
          <a:prstGeom prst="rect">
            <a:avLst/>
          </a:prstGeom>
          <a:noFill/>
          <a:ln w="9525">
            <a:noFill/>
            <a:miter lim="800000"/>
            <a:headEnd/>
            <a:tailEnd/>
          </a:ln>
        </p:spPr>
      </p:pic>
      <p:pic>
        <p:nvPicPr>
          <p:cNvPr id="45099" name="Picture 40" descr="http://www.proximetry.com/images/CSC.JPG"/>
          <p:cNvPicPr>
            <a:picLocks noChangeAspect="1" noChangeArrowheads="1"/>
          </p:cNvPicPr>
          <p:nvPr/>
        </p:nvPicPr>
        <p:blipFill>
          <a:blip r:embed="rId30" cstate="print"/>
          <a:srcRect/>
          <a:stretch>
            <a:fillRect/>
          </a:stretch>
        </p:blipFill>
        <p:spPr bwMode="auto">
          <a:xfrm>
            <a:off x="8493125" y="2470150"/>
            <a:ext cx="496888" cy="327025"/>
          </a:xfrm>
          <a:prstGeom prst="rect">
            <a:avLst/>
          </a:prstGeom>
          <a:noFill/>
          <a:ln w="9525">
            <a:noFill/>
            <a:miter lim="800000"/>
            <a:headEnd/>
            <a:tailEnd/>
          </a:ln>
        </p:spPr>
      </p:pic>
      <p:sp>
        <p:nvSpPr>
          <p:cNvPr id="45100" name="AutoShape 42" descr="data:image/jpg;base64,/9j/4AAQSkZJRgABAQAAAQABAAD/2wCEAAkGBggSERQQEhMVExUUDRYODRgVExYVHxAiHBooFR8cHiQdGygiFxkvHiAWHzIgJzM1LDEsGCoyPTAsQTI3LSkBCQoKDQwOGQ8PGiokHyQpLzE1KjQsLC8qNSwyKSksNDQvLCwqKSwwLDUtKiksKSkpLDUsLC0sKTQsKSw1KSw2Kf/AABEIAGAAYAMBIgACEQEDEQH/xAAcAAEBAQADAQEBAAAAAAAAAAAABwYEBQgBAwL/xAAzEAABAwIDBwIEBgMBAAAAAAABAAIDBBEFEiEGBxMiMUFRYYEycZGhI0JScrHBM0NiFP/EABkBAQEAAwEAAAAAAAAAAAAAAAABAgQFA//EACERAAICAgIDAAMAAAAAAAAAAAABAhEDEiExBBNRBRRB/9oADAMBAAIRAxEAPwC4IiIAiIgCIiAIiIAiIgCIiAIiIAiIgCIiAIiIAiIgCIiAye8DbunwyAPyiSWQltOwmwNurj4aLj62Uqodst42IveaVzjksXiFsbGsv0F39e/e+i3O+LYasrY46inGeSBrw6PvI06nL/2COncFSjYfbevwyZxa3PG9wbVRO5S62lx+l49fktjHFa2uzyk3ZVtldrcbpaaefGi9jY6iOCG8QzOLhcnk+MajUeCtdsxtdhlex8lMXOax/DcXMc3W2bS/XQj6qXb59q6WppKEQuuyYvrNdDZo4Yv65i/3as9UbS1VFhNPQwEskq2vrqt7TYhj3FrWg9iQ3U+FPXsr/pdqLFju8/ZmkcY5J872mzmRNMhb6G2gPpddNHv02UJseO0eTCSPsSug3TbscMlpm11XGJTISaeN3wtaDbMR+ZxIPXQLR4u3dkyR1POyjY9jg17eGGlp8co9QsWoJ1yyps3EVdAYxNmAYYxLmdy2BF7m/wAOnlY7E98uyULi0SumINjwoy4fU2B9lNN7e21TU1L6KIkQQP4RaNOO8aEnyAeUD0uqPsfuowOlga6oiZPOWB0zpQHBhtfK0HQAdL9U0UVchbbpH6YPvi2aqZWQMMzXyPEcYdCdSenQmy2s80bGl7yGta0ucSbBoAuSfAWIwao3dSVURpRS/wDozE0/CYWm9je1gB0uspvr28vfDIHete4H3EX9n2HlTXZ0i3S5Oj2n3y45JUvNHLwoAckIyNJcB+c3GhPjsFX9320D63D4Kh5u8tLJ/wBzTlP9H3UkpN2zJcPYA5kdSZ+PK5+gtlLRELa6aEnzdafcpLU08lVhsws5pbVxa3Dgfw3WPcaM+qx9uGa1g1aM3hyw5muD+JN/1CySSN1M5wbM9kbmSs5wHEAkOtb7qa4ocQxWvklgpnZp5AWsaCQ2wDbudaw6XLivThoKXMX8NmY9XZG3+trrjSuxLNZrW5OILftsL9/Ob7aLNZFHpHm4t9s8+bW7J4yJoqOKCaUU1LHS52xSFrnOJkeQbWy53n6LRbz93GLcWnkpYnTsbRxUjhGLlhjblBI/SR3VekmxXLowXyAm1ib6Agc1r3uRfS1l8zYrnOjcvEb1toLG/f8Abf3tdPa+BojE7vscxulpGUlTh1XeIFsT2Ma7O25IBBcCCL2WIh2G2mqcUFTNSSsilxITzF+XlZnzWNnfpACuDn4pZlmsDjF+JfUB1x4Pw2z/AGSV+JgMsGF3DdxLdM1tOp+G/uop020XUhW2G7baYV9RJDTvmY+pfUxPZltzu4ljc6EH+FS6za3G5KGRhw2rZUvpnRgBjHMDi3LcOD7gd+i1TTifhul9NObk+enP38L7SuxK4EgZbhDOR3dbt79rWsjnaVhRro8/bL4HtPQyvqW0NRxW0z46X8EkNe6zMx9A3Mfmu03c7usTqKl9RVxSRtjBkHGY5pmkdq083xAG7ifNlbKWTFP9jWf4idDa7r6A6mwXxhxa2ojJyjTW1w03162Lsvyv6KyyNpr6FGmmZKkooWtLZBlcNHAm1li2bT0sGN0mV4LQXU1Qb9BKbAH5HKfdV4xV5fdzInDO0XsOnci+q5cuFUL/AI4o3d+aNp/kLjeH+O/WzPI5X8R0fI82WaDjXZy0RF1DQCIiAIiIAiIgCIiAIiIAiIgCIiAIiIAiIgCIiAIiID//2Q=="/>
          <p:cNvSpPr>
            <a:spLocks noChangeAspect="1" noChangeArrowheads="1"/>
          </p:cNvSpPr>
          <p:nvPr/>
        </p:nvSpPr>
        <p:spPr bwMode="auto">
          <a:xfrm>
            <a:off x="74613" y="-465138"/>
            <a:ext cx="914400" cy="914401"/>
          </a:xfrm>
          <a:prstGeom prst="rect">
            <a:avLst/>
          </a:prstGeom>
          <a:noFill/>
          <a:ln w="9525">
            <a:noFill/>
            <a:miter lim="800000"/>
            <a:headEnd/>
            <a:tailEnd/>
          </a:ln>
        </p:spPr>
        <p:txBody>
          <a:bodyPr/>
          <a:lstStyle/>
          <a:p>
            <a:endParaRPr lang="en-US"/>
          </a:p>
        </p:txBody>
      </p:sp>
      <p:pic>
        <p:nvPicPr>
          <p:cNvPr id="45101" name="Picture 44" descr="http://www.sap.com/brazil/about/eventos/sapforum2011/images/SIGGA.JPG"/>
          <p:cNvPicPr>
            <a:picLocks noChangeAspect="1" noChangeArrowheads="1"/>
          </p:cNvPicPr>
          <p:nvPr/>
        </p:nvPicPr>
        <p:blipFill>
          <a:blip r:embed="rId31" cstate="print"/>
          <a:srcRect/>
          <a:stretch>
            <a:fillRect/>
          </a:stretch>
        </p:blipFill>
        <p:spPr bwMode="auto">
          <a:xfrm>
            <a:off x="6634163" y="2601913"/>
            <a:ext cx="417512" cy="417512"/>
          </a:xfrm>
          <a:prstGeom prst="rect">
            <a:avLst/>
          </a:prstGeom>
          <a:noFill/>
          <a:ln w="9525">
            <a:noFill/>
            <a:miter lim="800000"/>
            <a:headEnd/>
            <a:tailEnd/>
          </a:ln>
        </p:spPr>
      </p:pic>
      <p:pic>
        <p:nvPicPr>
          <p:cNvPr id="45102" name="Picture 46" descr="HP"/>
          <p:cNvPicPr>
            <a:picLocks noChangeAspect="1" noChangeArrowheads="1"/>
          </p:cNvPicPr>
          <p:nvPr/>
        </p:nvPicPr>
        <p:blipFill>
          <a:blip r:embed="rId32" cstate="print"/>
          <a:srcRect/>
          <a:stretch>
            <a:fillRect/>
          </a:stretch>
        </p:blipFill>
        <p:spPr bwMode="auto">
          <a:xfrm>
            <a:off x="1052513" y="5907088"/>
            <a:ext cx="474662" cy="474662"/>
          </a:xfrm>
          <a:prstGeom prst="rect">
            <a:avLst/>
          </a:prstGeom>
          <a:noFill/>
          <a:ln w="9525">
            <a:noFill/>
            <a:miter lim="800000"/>
            <a:headEnd/>
            <a:tailEnd/>
          </a:ln>
        </p:spPr>
      </p:pic>
      <p:pic>
        <p:nvPicPr>
          <p:cNvPr id="45103" name="Picture 48" descr="Microsoft"/>
          <p:cNvPicPr>
            <a:picLocks noChangeAspect="1" noChangeArrowheads="1"/>
          </p:cNvPicPr>
          <p:nvPr/>
        </p:nvPicPr>
        <p:blipFill>
          <a:blip r:embed="rId33" cstate="print"/>
          <a:srcRect/>
          <a:stretch>
            <a:fillRect/>
          </a:stretch>
        </p:blipFill>
        <p:spPr bwMode="auto">
          <a:xfrm>
            <a:off x="1816100" y="5862638"/>
            <a:ext cx="644525" cy="644525"/>
          </a:xfrm>
          <a:prstGeom prst="rect">
            <a:avLst/>
          </a:prstGeom>
          <a:noFill/>
          <a:ln w="9525">
            <a:noFill/>
            <a:miter lim="800000"/>
            <a:headEnd/>
            <a:tailEnd/>
          </a:ln>
        </p:spPr>
      </p:pic>
      <p:pic>
        <p:nvPicPr>
          <p:cNvPr id="45104" name="Picture 50" descr="Intel"/>
          <p:cNvPicPr>
            <a:picLocks noChangeAspect="1" noChangeArrowheads="1"/>
          </p:cNvPicPr>
          <p:nvPr/>
        </p:nvPicPr>
        <p:blipFill>
          <a:blip r:embed="rId34" cstate="print"/>
          <a:srcRect/>
          <a:stretch>
            <a:fillRect/>
          </a:stretch>
        </p:blipFill>
        <p:spPr bwMode="auto">
          <a:xfrm>
            <a:off x="1771650" y="5168900"/>
            <a:ext cx="733425" cy="735013"/>
          </a:xfrm>
          <a:prstGeom prst="rect">
            <a:avLst/>
          </a:prstGeom>
          <a:noFill/>
          <a:ln w="9525">
            <a:noFill/>
            <a:miter lim="800000"/>
            <a:headEnd/>
            <a:tailEnd/>
          </a:ln>
        </p:spPr>
      </p:pic>
      <p:pic>
        <p:nvPicPr>
          <p:cNvPr id="45105" name="Picture 54" descr="T-Systems"/>
          <p:cNvPicPr>
            <a:picLocks noChangeAspect="1" noChangeArrowheads="1"/>
          </p:cNvPicPr>
          <p:nvPr/>
        </p:nvPicPr>
        <p:blipFill>
          <a:blip r:embed="rId35" cstate="print"/>
          <a:srcRect/>
          <a:stretch>
            <a:fillRect/>
          </a:stretch>
        </p:blipFill>
        <p:spPr bwMode="auto">
          <a:xfrm>
            <a:off x="6307138" y="5257800"/>
            <a:ext cx="1143000" cy="1143000"/>
          </a:xfrm>
          <a:prstGeom prst="rect">
            <a:avLst/>
          </a:prstGeom>
          <a:noFill/>
          <a:ln w="9525">
            <a:noFill/>
            <a:miter lim="800000"/>
            <a:headEnd/>
            <a:tailEnd/>
          </a:ln>
        </p:spPr>
      </p:pic>
      <p:pic>
        <p:nvPicPr>
          <p:cNvPr id="45106" name="Picture 58" descr="IBM logo">
            <a:hlinkClick r:id="rId36"/>
          </p:cNvPr>
          <p:cNvPicPr>
            <a:picLocks noChangeAspect="1" noChangeArrowheads="1"/>
          </p:cNvPicPr>
          <p:nvPr/>
        </p:nvPicPr>
        <p:blipFill>
          <a:blip r:embed="rId37" cstate="print"/>
          <a:srcRect/>
          <a:stretch>
            <a:fillRect/>
          </a:stretch>
        </p:blipFill>
        <p:spPr bwMode="auto">
          <a:xfrm>
            <a:off x="333375" y="3924300"/>
            <a:ext cx="661988" cy="336550"/>
          </a:xfrm>
          <a:prstGeom prst="rect">
            <a:avLst/>
          </a:prstGeom>
          <a:noFill/>
          <a:ln w="9525">
            <a:noFill/>
            <a:miter lim="800000"/>
            <a:headEnd/>
            <a:tailEnd/>
          </a:ln>
        </p:spPr>
      </p:pic>
      <p:pic>
        <p:nvPicPr>
          <p:cNvPr id="45107" name="Picture 62" descr="http://www.topnews.in/files/wipro1.jpg"/>
          <p:cNvPicPr>
            <a:picLocks noChangeAspect="1" noChangeArrowheads="1"/>
          </p:cNvPicPr>
          <p:nvPr/>
        </p:nvPicPr>
        <p:blipFill>
          <a:blip r:embed="rId38" cstate="print"/>
          <a:srcRect/>
          <a:stretch>
            <a:fillRect/>
          </a:stretch>
        </p:blipFill>
        <p:spPr bwMode="auto">
          <a:xfrm>
            <a:off x="6769100" y="3006725"/>
            <a:ext cx="388938" cy="455613"/>
          </a:xfrm>
          <a:prstGeom prst="rect">
            <a:avLst/>
          </a:prstGeom>
          <a:noFill/>
          <a:ln w="9525">
            <a:noFill/>
            <a:miter lim="800000"/>
            <a:headEnd/>
            <a:tailEnd/>
          </a:ln>
        </p:spPr>
      </p:pic>
      <p:pic>
        <p:nvPicPr>
          <p:cNvPr id="45108" name="Picture 66" descr="http://www.coppclark.com/images/HDS/logo-AMTSybex.gif"/>
          <p:cNvPicPr>
            <a:picLocks noChangeAspect="1" noChangeArrowheads="1"/>
          </p:cNvPicPr>
          <p:nvPr/>
        </p:nvPicPr>
        <p:blipFill>
          <a:blip r:embed="rId39" cstate="print"/>
          <a:srcRect/>
          <a:stretch>
            <a:fillRect/>
          </a:stretch>
        </p:blipFill>
        <p:spPr bwMode="auto">
          <a:xfrm>
            <a:off x="7337425" y="2443163"/>
            <a:ext cx="812800" cy="369887"/>
          </a:xfrm>
          <a:prstGeom prst="rect">
            <a:avLst/>
          </a:prstGeom>
          <a:noFill/>
          <a:ln w="9525">
            <a:noFill/>
            <a:miter lim="800000"/>
            <a:headEnd/>
            <a:tailEnd/>
          </a:ln>
        </p:spPr>
      </p:pic>
      <p:pic>
        <p:nvPicPr>
          <p:cNvPr id="45109" name="Picture 58" descr="IBM logo">
            <a:hlinkClick r:id="rId36"/>
          </p:cNvPr>
          <p:cNvPicPr>
            <a:picLocks noChangeAspect="1" noChangeArrowheads="1"/>
          </p:cNvPicPr>
          <p:nvPr/>
        </p:nvPicPr>
        <p:blipFill>
          <a:blip r:embed="rId37" cstate="print"/>
          <a:srcRect/>
          <a:stretch>
            <a:fillRect/>
          </a:stretch>
        </p:blipFill>
        <p:spPr bwMode="auto">
          <a:xfrm>
            <a:off x="7764463" y="3624263"/>
            <a:ext cx="492125" cy="249237"/>
          </a:xfrm>
          <a:prstGeom prst="rect">
            <a:avLst/>
          </a:prstGeom>
          <a:noFill/>
          <a:ln w="9525">
            <a:noFill/>
            <a:miter lim="800000"/>
            <a:headEnd/>
            <a:tailEnd/>
          </a:ln>
        </p:spPr>
      </p:pic>
      <p:pic>
        <p:nvPicPr>
          <p:cNvPr id="81" name="Picture 2" descr="http://t3.gstatic.com/images?q=tbn:ANd9GcRCmHRH_OstwMHan01__fpBCgBFxuk0Rh3RJtjqTHPHNoy1lN-1"/>
          <p:cNvPicPr>
            <a:picLocks noChangeAspect="1" noChangeArrowheads="1"/>
          </p:cNvPicPr>
          <p:nvPr/>
        </p:nvPicPr>
        <p:blipFill>
          <a:blip r:embed="rId17" cstate="print"/>
          <a:srcRect/>
          <a:stretch>
            <a:fillRect/>
          </a:stretch>
        </p:blipFill>
        <p:spPr bwMode="auto">
          <a:xfrm>
            <a:off x="6661272" y="4904033"/>
            <a:ext cx="762000" cy="76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5" descr="17_May_ORL_B_00210.JPG"/>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a:xfrm>
            <a:off x="0" y="0"/>
            <a:ext cx="9144000" cy="6858000"/>
          </a:xfrm>
          <a:prstGeom prst="rect">
            <a:avLst/>
          </a:prstGeom>
        </p:spPr>
      </p:pic>
      <p:sp>
        <p:nvSpPr>
          <p:cNvPr id="9" name="Rectangle 8"/>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smtClean="0">
              <a:solidFill>
                <a:srgbClr val="FFFFFF"/>
              </a:solidFill>
              <a:latin typeface="Arial"/>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24000" y="6081713"/>
            <a:ext cx="916953" cy="454025"/>
          </a:xfrm>
          <a:prstGeom prst="rect">
            <a:avLst/>
          </a:prstGeom>
        </p:spPr>
      </p:pic>
      <p:sp>
        <p:nvSpPr>
          <p:cNvPr id="2" name="Title 1"/>
          <p:cNvSpPr>
            <a:spLocks noGrp="1"/>
          </p:cNvSpPr>
          <p:nvPr>
            <p:ph type="ctrTitle"/>
          </p:nvPr>
        </p:nvSpPr>
        <p:spPr>
          <a:xfrm>
            <a:off x="239828" y="2034736"/>
            <a:ext cx="8280000" cy="1292662"/>
          </a:xfrm>
        </p:spPr>
        <p:txBody>
          <a:bodyPr/>
          <a:lstStyle/>
          <a:p>
            <a:r>
              <a:rPr lang="en-US" sz="2800" dirty="0" smtClean="0">
                <a:solidFill>
                  <a:schemeClr val="tx1"/>
                </a:solidFill>
              </a:rPr>
              <a:t>SAPPHIRE NOW </a:t>
            </a:r>
            <a:br>
              <a:rPr lang="en-US" sz="2800" dirty="0" smtClean="0">
                <a:solidFill>
                  <a:schemeClr val="tx1"/>
                </a:solidFill>
              </a:rPr>
            </a:br>
            <a:r>
              <a:rPr lang="en-US" sz="2800" dirty="0" smtClean="0">
                <a:solidFill>
                  <a:schemeClr val="tx1"/>
                </a:solidFill>
              </a:rPr>
              <a:t>Madrid, </a:t>
            </a:r>
            <a:br>
              <a:rPr lang="en-US" sz="2800" dirty="0" smtClean="0">
                <a:solidFill>
                  <a:schemeClr val="tx1"/>
                </a:solidFill>
              </a:rPr>
            </a:br>
            <a:r>
              <a:rPr lang="en-US" sz="2800" dirty="0" smtClean="0">
                <a:solidFill>
                  <a:schemeClr val="tx1"/>
                </a:solidFill>
              </a:rPr>
              <a:t>9-10 November 2011</a:t>
            </a:r>
            <a:endParaRPr lang="en-US" sz="2800" dirty="0">
              <a:solidFill>
                <a:schemeClr val="tx1"/>
              </a:solidFill>
            </a:endParaRPr>
          </a:p>
        </p:txBody>
      </p:sp>
      <p:sp>
        <p:nvSpPr>
          <p:cNvPr id="3" name="Subtitle 2"/>
          <p:cNvSpPr>
            <a:spLocks noGrp="1"/>
          </p:cNvSpPr>
          <p:nvPr>
            <p:ph type="subTitle" idx="1"/>
          </p:nvPr>
        </p:nvSpPr>
        <p:spPr>
          <a:xfrm>
            <a:off x="4013201" y="1901367"/>
            <a:ext cx="4869543" cy="1640115"/>
          </a:xfrm>
        </p:spPr>
        <p:txBody>
          <a:bodyPr/>
          <a:lstStyle/>
          <a:p>
            <a:pPr algn="r"/>
            <a:r>
              <a:rPr lang="en-US" sz="2400" b="1" dirty="0" smtClean="0">
                <a:solidFill>
                  <a:schemeClr val="tx1"/>
                </a:solidFill>
              </a:rPr>
              <a:t>Mobility as Major topic</a:t>
            </a:r>
          </a:p>
          <a:p>
            <a:pPr algn="r"/>
            <a:r>
              <a:rPr lang="en-US" sz="2400" b="1" dirty="0" smtClean="0">
                <a:solidFill>
                  <a:schemeClr val="tx1"/>
                </a:solidFill>
              </a:rPr>
              <a:t>Mobile applications</a:t>
            </a:r>
          </a:p>
          <a:p>
            <a:pPr algn="r"/>
            <a:r>
              <a:rPr lang="en-US" sz="2400" b="1" dirty="0" smtClean="0">
                <a:solidFill>
                  <a:schemeClr val="tx1"/>
                </a:solidFill>
              </a:rPr>
              <a:t>Ecosystem</a:t>
            </a:r>
          </a:p>
          <a:p>
            <a:pPr algn="r"/>
            <a:r>
              <a:rPr lang="en-US" sz="2400" b="1" dirty="0" smtClean="0">
                <a:solidFill>
                  <a:schemeClr val="tx1"/>
                </a:solidFill>
              </a:rPr>
              <a:t>App &amp; Demo Showcase</a:t>
            </a:r>
          </a:p>
          <a:p>
            <a:pPr algn="r"/>
            <a:endParaRPr lang="en-US" sz="2400" b="1" dirty="0" smtClean="0">
              <a:solidFill>
                <a:schemeClr val="tx1"/>
              </a:solidFill>
            </a:endParaRPr>
          </a:p>
          <a:p>
            <a:pPr algn="r"/>
            <a:endParaRPr lang="en-US" sz="2400" b="1" dirty="0" smtClean="0">
              <a:solidFill>
                <a:schemeClr val="tx1"/>
              </a:solidFill>
            </a:endParaRPr>
          </a:p>
        </p:txBody>
      </p:sp>
    </p:spTree>
    <p:extLst>
      <p:ext uri="{BB962C8B-B14F-4D97-AF65-F5344CB8AC3E}">
        <p14:creationId xmlns:p14="http://schemas.microsoft.com/office/powerpoint/2010/main" xmlns="" val="6518754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Why SAP Mobility Solution?</a:t>
            </a:r>
            <a:endParaRPr lang="de-DE" sz="1400" dirty="0" smtClean="0"/>
          </a:p>
        </p:txBody>
      </p:sp>
      <p:sp>
        <p:nvSpPr>
          <p:cNvPr id="18449" name="Rectangle 17"/>
          <p:cNvSpPr>
            <a:spLocks noChangeArrowheads="1"/>
          </p:cNvSpPr>
          <p:nvPr/>
        </p:nvSpPr>
        <p:spPr bwMode="gray">
          <a:xfrm>
            <a:off x="3089750" y="2012053"/>
            <a:ext cx="4988372" cy="1800555"/>
          </a:xfrm>
          <a:prstGeom prst="rect">
            <a:avLst/>
          </a:prstGeom>
          <a:noFill/>
          <a:ln w="12700" algn="ctr">
            <a:noFill/>
            <a:miter lim="800000"/>
            <a:headEnd/>
            <a:tailEnd/>
          </a:ln>
        </p:spPr>
        <p:txBody>
          <a:bodyPr lIns="0" tIns="0" rIns="0" bIns="0"/>
          <a:lstStyle/>
          <a:p>
            <a:pPr marL="184150" lvl="1" indent="-182563" algn="l">
              <a:lnSpc>
                <a:spcPct val="100000"/>
              </a:lnSpc>
              <a:spcBef>
                <a:spcPts val="1200"/>
              </a:spcBef>
              <a:buClr>
                <a:srgbClr val="F0AB00"/>
              </a:buClr>
              <a:buFont typeface="Wingdings" pitchFamily="2" charset="2"/>
              <a:buChar char=""/>
            </a:pPr>
            <a:r>
              <a:rPr lang="en-US" sz="1600" dirty="0" smtClean="0"/>
              <a:t>Most comprehensive mobility platform</a:t>
            </a:r>
          </a:p>
          <a:p>
            <a:pPr marL="184150" lvl="1" indent="-182563" algn="l">
              <a:lnSpc>
                <a:spcPct val="100000"/>
              </a:lnSpc>
              <a:spcBef>
                <a:spcPts val="1200"/>
              </a:spcBef>
              <a:buClr>
                <a:srgbClr val="F0AB00"/>
              </a:buClr>
              <a:buFont typeface="Wingdings" pitchFamily="2" charset="2"/>
              <a:buChar char=""/>
            </a:pPr>
            <a:r>
              <a:rPr lang="en-US" sz="1600" dirty="0" smtClean="0"/>
              <a:t>Best integration with SAP Business Suite </a:t>
            </a:r>
            <a:endParaRPr lang="en-US" sz="1600" dirty="0"/>
          </a:p>
          <a:p>
            <a:pPr marL="184150" lvl="1" indent="-182563" algn="l">
              <a:lnSpc>
                <a:spcPct val="100000"/>
              </a:lnSpc>
              <a:spcBef>
                <a:spcPts val="1200"/>
              </a:spcBef>
              <a:buClr>
                <a:srgbClr val="F0AB00"/>
              </a:buClr>
              <a:buFont typeface="Wingdings" pitchFamily="2" charset="2"/>
              <a:buChar char=""/>
            </a:pPr>
            <a:r>
              <a:rPr lang="en-US" sz="1600" dirty="0" smtClean="0"/>
              <a:t>Rapidly expanding Mobile Application Portfolio</a:t>
            </a:r>
            <a:endParaRPr lang="en-US" sz="1600" dirty="0"/>
          </a:p>
          <a:p>
            <a:pPr marL="184150" lvl="1" indent="-182563" algn="l">
              <a:lnSpc>
                <a:spcPct val="110000"/>
              </a:lnSpc>
              <a:spcBef>
                <a:spcPts val="1200"/>
              </a:spcBef>
              <a:buClr>
                <a:srgbClr val="F0AB00"/>
              </a:buClr>
              <a:buFont typeface="Wingdings" pitchFamily="2" charset="2"/>
              <a:buChar char=""/>
            </a:pPr>
            <a:r>
              <a:rPr lang="en-US" sz="1600" dirty="0"/>
              <a:t>Best rated solution by industry </a:t>
            </a:r>
            <a:r>
              <a:rPr lang="en-US" sz="1600" dirty="0" smtClean="0"/>
              <a:t>analysts</a:t>
            </a:r>
          </a:p>
        </p:txBody>
      </p:sp>
      <p:sp>
        <p:nvSpPr>
          <p:cNvPr id="7" name="Rectangle 21"/>
          <p:cNvSpPr>
            <a:spLocks noChangeArrowheads="1"/>
          </p:cNvSpPr>
          <p:nvPr/>
        </p:nvSpPr>
        <p:spPr bwMode="auto">
          <a:xfrm>
            <a:off x="2487231" y="5349096"/>
            <a:ext cx="6177799" cy="1092607"/>
          </a:xfrm>
          <a:prstGeom prst="rect">
            <a:avLst/>
          </a:prstGeom>
          <a:noFill/>
          <a:ln w="12700" algn="ctr">
            <a:noFill/>
            <a:miter lim="800000"/>
            <a:headEnd/>
            <a:tailEnd/>
          </a:ln>
        </p:spPr>
        <p:txBody>
          <a:bodyPr wrap="square" lIns="0" rIns="0">
            <a:spAutoFit/>
          </a:bodyPr>
          <a:lstStyle/>
          <a:p>
            <a:pPr algn="l">
              <a:lnSpc>
                <a:spcPts val="1800"/>
              </a:lnSpc>
              <a:spcBef>
                <a:spcPts val="1200"/>
              </a:spcBef>
              <a:buClr>
                <a:schemeClr val="folHlink"/>
              </a:buClr>
              <a:buNone/>
              <a:defRPr/>
            </a:pPr>
            <a:r>
              <a:rPr lang="en-US" sz="1200" dirty="0" smtClean="0">
                <a:solidFill>
                  <a:schemeClr val="accent2">
                    <a:lumMod val="50000"/>
                  </a:schemeClr>
                </a:solidFill>
                <a:latin typeface="+mn-lt"/>
              </a:rPr>
              <a:t>Afaria: </a:t>
            </a:r>
            <a:r>
              <a:rPr lang="en-US" sz="1200" dirty="0" smtClean="0">
                <a:solidFill>
                  <a:schemeClr val="bg2">
                    <a:lumMod val="25000"/>
                  </a:schemeClr>
                </a:solidFill>
                <a:latin typeface="+mn-lt"/>
              </a:rPr>
              <a:t>Top </a:t>
            </a:r>
            <a:r>
              <a:rPr lang="en-US" sz="1200" dirty="0">
                <a:solidFill>
                  <a:schemeClr val="bg2">
                    <a:lumMod val="25000"/>
                  </a:schemeClr>
                </a:solidFill>
                <a:latin typeface="+mn-lt"/>
              </a:rPr>
              <a:t>ranked in </a:t>
            </a:r>
            <a:r>
              <a:rPr lang="en-US" sz="1200" dirty="0" smtClean="0">
                <a:solidFill>
                  <a:schemeClr val="bg2">
                    <a:lumMod val="25000"/>
                  </a:schemeClr>
                </a:solidFill>
                <a:latin typeface="+mn-lt"/>
              </a:rPr>
              <a:t>Forrester Wave™ </a:t>
            </a:r>
            <a:r>
              <a:rPr lang="en-US" sz="1200" dirty="0">
                <a:solidFill>
                  <a:schemeClr val="bg2">
                    <a:lumMod val="25000"/>
                  </a:schemeClr>
                </a:solidFill>
                <a:latin typeface="+mn-lt"/>
              </a:rPr>
              <a:t>Mobile Device Management Solutions </a:t>
            </a:r>
            <a:r>
              <a:rPr lang="en-US" sz="1200" dirty="0" smtClean="0">
                <a:solidFill>
                  <a:schemeClr val="bg2">
                    <a:lumMod val="25000"/>
                  </a:schemeClr>
                </a:solidFill>
                <a:latin typeface="+mn-lt"/>
              </a:rPr>
              <a:t>report </a:t>
            </a:r>
          </a:p>
          <a:p>
            <a:pPr algn="l">
              <a:lnSpc>
                <a:spcPts val="1800"/>
              </a:lnSpc>
              <a:spcBef>
                <a:spcPts val="1200"/>
              </a:spcBef>
              <a:buClr>
                <a:schemeClr val="folHlink"/>
              </a:buClr>
              <a:buNone/>
              <a:defRPr/>
            </a:pPr>
            <a:r>
              <a:rPr lang="en-US" sz="1200" dirty="0" smtClean="0">
                <a:solidFill>
                  <a:schemeClr val="bg2">
                    <a:lumMod val="25000"/>
                  </a:schemeClr>
                </a:solidFill>
                <a:latin typeface="+mn-lt"/>
              </a:rPr>
              <a:t>Leader in Mobile Device Management for 9</a:t>
            </a:r>
            <a:r>
              <a:rPr lang="en-US" sz="1200" baseline="30000" dirty="0" smtClean="0">
                <a:solidFill>
                  <a:schemeClr val="bg2">
                    <a:lumMod val="25000"/>
                  </a:schemeClr>
                </a:solidFill>
                <a:latin typeface="+mn-lt"/>
              </a:rPr>
              <a:t>th</a:t>
            </a:r>
            <a:r>
              <a:rPr lang="en-US" sz="1200" dirty="0" smtClean="0">
                <a:solidFill>
                  <a:schemeClr val="bg2">
                    <a:lumMod val="25000"/>
                  </a:schemeClr>
                </a:solidFill>
                <a:latin typeface="+mn-lt"/>
              </a:rPr>
              <a:t> years and mobile middleware for the 8</a:t>
            </a:r>
            <a:r>
              <a:rPr lang="en-US" sz="1200" baseline="30000" dirty="0" smtClean="0">
                <a:solidFill>
                  <a:schemeClr val="bg2">
                    <a:lumMod val="25000"/>
                  </a:schemeClr>
                </a:solidFill>
                <a:latin typeface="+mn-lt"/>
              </a:rPr>
              <a:t>th</a:t>
            </a:r>
            <a:r>
              <a:rPr lang="en-US" sz="1200" dirty="0" smtClean="0">
                <a:solidFill>
                  <a:schemeClr val="bg2">
                    <a:lumMod val="25000"/>
                  </a:schemeClr>
                </a:solidFill>
                <a:latin typeface="+mn-lt"/>
              </a:rPr>
              <a:t> </a:t>
            </a:r>
            <a:r>
              <a:rPr lang="en-US" sz="1200" dirty="0" smtClean="0">
                <a:solidFill>
                  <a:schemeClr val="bg2">
                    <a:lumMod val="25000"/>
                  </a:schemeClr>
                </a:solidFill>
                <a:latin typeface="+mn-lt"/>
              </a:rPr>
              <a:t>year</a:t>
            </a:r>
          </a:p>
          <a:p>
            <a:pPr algn="l">
              <a:lnSpc>
                <a:spcPts val="1800"/>
              </a:lnSpc>
              <a:spcBef>
                <a:spcPts val="1200"/>
              </a:spcBef>
              <a:buClr>
                <a:schemeClr val="folHlink"/>
              </a:buClr>
              <a:buNone/>
              <a:defRPr/>
            </a:pPr>
            <a:r>
              <a:rPr lang="en-US" sz="1200" dirty="0" smtClean="0">
                <a:solidFill>
                  <a:schemeClr val="bg2">
                    <a:lumMod val="25000"/>
                  </a:schemeClr>
                </a:solidFill>
                <a:latin typeface="+mn-lt"/>
              </a:rPr>
              <a:t>Sybase recognized in the Leaders Quadrant from Gartner’s Magic </a:t>
            </a:r>
            <a:r>
              <a:rPr lang="en-US" sz="1200" dirty="0" err="1" smtClean="0">
                <a:solidFill>
                  <a:schemeClr val="bg2">
                    <a:lumMod val="25000"/>
                  </a:schemeClr>
                </a:solidFill>
                <a:latin typeface="+mn-lt"/>
              </a:rPr>
              <a:t>Quadrand</a:t>
            </a:r>
            <a:r>
              <a:rPr lang="en-US" sz="1200" dirty="0" smtClean="0">
                <a:solidFill>
                  <a:schemeClr val="bg2">
                    <a:lumMod val="25000"/>
                  </a:schemeClr>
                </a:solidFill>
                <a:latin typeface="+mn-lt"/>
              </a:rPr>
              <a:t> in MDM</a:t>
            </a:r>
            <a:endParaRPr lang="en-US" sz="1100" dirty="0">
              <a:solidFill>
                <a:schemeClr val="bg2">
                  <a:lumMod val="25000"/>
                </a:schemeClr>
              </a:solidFill>
              <a:latin typeface="+mn-lt"/>
            </a:endParaRPr>
          </a:p>
        </p:txBody>
      </p:sp>
      <p:pic>
        <p:nvPicPr>
          <p:cNvPr id="8" name="Picture 4" descr="http://blogs.orange-business.com/live/forrester_logo.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548678" y="5264031"/>
            <a:ext cx="809886" cy="445260"/>
          </a:xfrm>
          <a:prstGeom prst="rect">
            <a:avLst/>
          </a:prstGeom>
          <a:noFill/>
          <a:ln w="9525">
            <a:noFill/>
            <a:miter lim="800000"/>
            <a:headEnd/>
            <a:tailEnd/>
          </a:ln>
        </p:spPr>
      </p:pic>
      <p:pic>
        <p:nvPicPr>
          <p:cNvPr id="10" name="Picture 2" descr="http://laptoping.com/wp-content/idc.gif"/>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623042" y="5724328"/>
            <a:ext cx="641560" cy="398288"/>
          </a:xfrm>
          <a:prstGeom prst="rect">
            <a:avLst/>
          </a:prstGeom>
          <a:noFill/>
          <a:ln w="9525">
            <a:noFill/>
            <a:miter lim="800000"/>
            <a:headEnd/>
            <a:tailEnd/>
          </a:ln>
        </p:spPr>
      </p:pic>
      <p:pic>
        <p:nvPicPr>
          <p:cNvPr id="1026" name="Picture 2" descr="\\psf\Host\Users\eric\Graphic Tank\gees.png"/>
          <p:cNvPicPr>
            <a:picLocks noChangeAspect="1" noChangeArrowheads="1"/>
          </p:cNvPicPr>
          <p:nvPr/>
        </p:nvPicPr>
        <p:blipFill>
          <a:blip r:embed="rId5" cstate="screen"/>
          <a:srcRect/>
          <a:stretch>
            <a:fillRect/>
          </a:stretch>
        </p:blipFill>
        <p:spPr bwMode="auto">
          <a:xfrm>
            <a:off x="1162155" y="1660506"/>
            <a:ext cx="1582932" cy="3126537"/>
          </a:xfrm>
          <a:prstGeom prst="rect">
            <a:avLst/>
          </a:prstGeom>
          <a:noFill/>
        </p:spPr>
      </p:pic>
      <p:pic>
        <p:nvPicPr>
          <p:cNvPr id="9" name="Picture 8" descr="GartnerLogo.jpg"/>
          <p:cNvPicPr>
            <a:picLocks noChangeAspect="1"/>
          </p:cNvPicPr>
          <p:nvPr/>
        </p:nvPicPr>
        <p:blipFill>
          <a:blip r:embed="rId6" cstate="print"/>
          <a:stretch>
            <a:fillRect/>
          </a:stretch>
        </p:blipFill>
        <p:spPr>
          <a:xfrm>
            <a:off x="1287887" y="6086319"/>
            <a:ext cx="1096226" cy="280942"/>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321972" y="1764406"/>
            <a:ext cx="5679583" cy="605307"/>
          </a:xfrm>
          <a:prstGeom prst="rect">
            <a:avLst/>
          </a:prstGeom>
          <a:solidFill>
            <a:schemeClr val="bg1">
              <a:lumMod val="8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 name="Title 3"/>
          <p:cNvSpPr>
            <a:spLocks noGrp="1"/>
          </p:cNvSpPr>
          <p:nvPr>
            <p:ph type="title"/>
          </p:nvPr>
        </p:nvSpPr>
        <p:spPr/>
        <p:txBody>
          <a:bodyPr/>
          <a:lstStyle/>
          <a:p>
            <a:r>
              <a:rPr lang="de-DE" dirty="0" smtClean="0"/>
              <a:t>Agenda</a:t>
            </a:r>
            <a:endParaRPr lang="de-DE" dirty="0"/>
          </a:p>
        </p:txBody>
      </p:sp>
      <p:sp>
        <p:nvSpPr>
          <p:cNvPr id="5" name="Text Placeholder 4"/>
          <p:cNvSpPr>
            <a:spLocks noGrp="1"/>
          </p:cNvSpPr>
          <p:nvPr>
            <p:ph type="body" sz="quarter" idx="10"/>
          </p:nvPr>
        </p:nvSpPr>
        <p:spPr>
          <a:xfrm>
            <a:off x="795867" y="1931830"/>
            <a:ext cx="5164666" cy="2462213"/>
          </a:xfrm>
        </p:spPr>
        <p:txBody>
          <a:bodyPr wrap="square">
            <a:spAutoFit/>
          </a:bodyPr>
          <a:lstStyle/>
          <a:p>
            <a:pPr>
              <a:spcBef>
                <a:spcPts val="6000"/>
              </a:spcBef>
            </a:pPr>
            <a:r>
              <a:rPr lang="en-US" sz="2000" b="1" dirty="0" smtClean="0"/>
              <a:t>Why Mobility</a:t>
            </a:r>
          </a:p>
          <a:p>
            <a:pPr>
              <a:spcBef>
                <a:spcPts val="6000"/>
              </a:spcBef>
            </a:pPr>
            <a:r>
              <a:rPr lang="en-US" sz="2000" b="1" dirty="0" smtClean="0">
                <a:solidFill>
                  <a:schemeClr val="bg1">
                    <a:lumMod val="65000"/>
                  </a:schemeClr>
                </a:solidFill>
              </a:rPr>
              <a:t>SAP Mobility Strategy</a:t>
            </a:r>
          </a:p>
          <a:p>
            <a:pPr>
              <a:spcBef>
                <a:spcPts val="6000"/>
              </a:spcBef>
            </a:pPr>
            <a:r>
              <a:rPr lang="en-US" sz="2000" b="1" dirty="0" smtClean="0">
                <a:solidFill>
                  <a:schemeClr val="bg1">
                    <a:lumMod val="65000"/>
                  </a:schemeClr>
                </a:solidFill>
              </a:rPr>
              <a:t>How Can we Support </a:t>
            </a:r>
            <a:r>
              <a:rPr lang="en-US" sz="2000" b="1" dirty="0" smtClean="0">
                <a:solidFill>
                  <a:schemeClr val="bg1">
                    <a:lumMod val="65000"/>
                  </a:schemeClr>
                </a:solidFill>
              </a:rPr>
              <a:t>You</a:t>
            </a:r>
            <a:endParaRPr lang="en-US" sz="2000" b="1" dirty="0" smtClean="0">
              <a:solidFill>
                <a:schemeClr val="bg1">
                  <a:lumMod val="65000"/>
                </a:schemeClr>
              </a:solidFill>
            </a:endParaRPr>
          </a:p>
        </p:txBody>
      </p:sp>
      <p:pic>
        <p:nvPicPr>
          <p:cNvPr id="8" name="Picture 1" descr="C:\Users\D033853\AppData\Local\Microsoft\Windows\Temporary Internet Files\Content.IE5\XB45HPR7\272420_l_srgb_s_gl[1].jpg"/>
          <p:cNvPicPr>
            <a:picLocks noChangeAspect="1" noChangeArrowheads="1"/>
          </p:cNvPicPr>
          <p:nvPr/>
        </p:nvPicPr>
        <p:blipFill>
          <a:blip r:embed="rId2" cstate="print"/>
          <a:srcRect/>
          <a:stretch>
            <a:fillRect/>
          </a:stretch>
        </p:blipFill>
        <p:spPr bwMode="auto">
          <a:xfrm>
            <a:off x="6350000" y="1764479"/>
            <a:ext cx="2514086" cy="2976854"/>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a:xfrm>
            <a:off x="4055532" y="4604385"/>
            <a:ext cx="4764767" cy="1477328"/>
          </a:xfrm>
        </p:spPr>
        <p:txBody>
          <a:bodyPr/>
          <a:lstStyle/>
          <a:p>
            <a:endParaRPr lang="en-US" dirty="0" smtClean="0"/>
          </a:p>
          <a:p>
            <a:endParaRPr lang="en-US" dirty="0" smtClean="0"/>
          </a:p>
        </p:txBody>
      </p:sp>
      <p:sp>
        <p:nvSpPr>
          <p:cNvPr id="4" name="Text Placeholder 2"/>
          <p:cNvSpPr txBox="1">
            <a:spLocks/>
          </p:cNvSpPr>
          <p:nvPr/>
        </p:nvSpPr>
        <p:spPr bwMode="gray">
          <a:xfrm>
            <a:off x="279400" y="4604385"/>
            <a:ext cx="3488268" cy="1477328"/>
          </a:xfrm>
          <a:prstGeom prst="rect">
            <a:avLst/>
          </a:prstGeom>
        </p:spPr>
        <p:txBody>
          <a:bodyPr vert="horz"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Contact information:</a:t>
            </a:r>
          </a:p>
          <a:p>
            <a:pPr marL="0" marR="0" lvl="0" indent="0" algn="l" defTabSz="914400" rtl="0" eaLnBrk="1" fontAlgn="auto" latinLnBrk="0" hangingPunct="1">
              <a:lnSpc>
                <a:spcPct val="100000"/>
              </a:lnSpc>
              <a:spcBef>
                <a:spcPts val="0"/>
              </a:spcBef>
              <a:spcAft>
                <a:spcPts val="0"/>
              </a:spcAft>
              <a:buClr>
                <a:schemeClr val="accent1"/>
              </a:buClr>
              <a:buSzPct val="80000"/>
              <a:buFontTx/>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r>
              <a:rPr lang="fr-FR" sz="1600" b="1" dirty="0" smtClean="0"/>
              <a:t>Dominique </a:t>
            </a:r>
            <a:r>
              <a:rPr lang="fr-FR" sz="1600" b="1" dirty="0" err="1" smtClean="0"/>
              <a:t>Congnard</a:t>
            </a:r>
            <a:r>
              <a:rPr lang="fr-FR" sz="1600" dirty="0" smtClean="0"/>
              <a:t> </a:t>
            </a:r>
            <a:endParaRPr lang="en-US" sz="1600" dirty="0" smtClean="0"/>
          </a:p>
          <a:p>
            <a:r>
              <a:rPr lang="fr-FR" sz="1600" dirty="0" smtClean="0"/>
              <a:t>Vice </a:t>
            </a:r>
            <a:r>
              <a:rPr lang="fr-FR" sz="1600" dirty="0" err="1" smtClean="0"/>
              <a:t>President</a:t>
            </a:r>
            <a:r>
              <a:rPr lang="fr-FR" sz="1600" dirty="0" smtClean="0"/>
              <a:t>, </a:t>
            </a:r>
          </a:p>
          <a:p>
            <a:r>
              <a:rPr lang="fr-FR" sz="1600" dirty="0" smtClean="0"/>
              <a:t>EMEA </a:t>
            </a:r>
            <a:r>
              <a:rPr lang="fr-FR" sz="1600" dirty="0" err="1" smtClean="0"/>
              <a:t>Mobility</a:t>
            </a:r>
            <a:r>
              <a:rPr lang="fr-FR" sz="1600" dirty="0" smtClean="0"/>
              <a:t> </a:t>
            </a:r>
            <a:endParaRPr lang="en-US" sz="1600" dirty="0" smtClean="0"/>
          </a:p>
          <a:p>
            <a:pPr lvl="0"/>
            <a:r>
              <a:rPr lang="en-US" sz="1600" dirty="0" smtClean="0">
                <a:hlinkClick r:id="rId3"/>
              </a:rPr>
              <a:t>d.congnard@sap.com</a:t>
            </a:r>
            <a:endParaRPr lang="en-US" sz="1600" dirty="0" smtClean="0"/>
          </a:p>
          <a:p>
            <a:r>
              <a:rPr lang="fr-FR" sz="1600" dirty="0" smtClean="0"/>
              <a:t>+33 66 33 12342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32" name="Picture 8" descr="http://fastpathconsultants.com/resources/Fotolia_6682247_XS.jpg"/>
          <p:cNvPicPr>
            <a:picLocks noChangeAspect="1" noChangeArrowheads="1"/>
          </p:cNvPicPr>
          <p:nvPr/>
        </p:nvPicPr>
        <p:blipFill>
          <a:blip r:embed="rId2" cstate="print"/>
          <a:srcRect/>
          <a:stretch>
            <a:fillRect/>
          </a:stretch>
        </p:blipFill>
        <p:spPr bwMode="auto">
          <a:xfrm>
            <a:off x="320675" y="1582736"/>
            <a:ext cx="5922410" cy="4183063"/>
          </a:xfrm>
          <a:prstGeom prst="rect">
            <a:avLst/>
          </a:prstGeom>
          <a:noFill/>
        </p:spPr>
      </p:pic>
      <p:sp>
        <p:nvSpPr>
          <p:cNvPr id="2" name="Title 1"/>
          <p:cNvSpPr>
            <a:spLocks noGrp="1"/>
          </p:cNvSpPr>
          <p:nvPr>
            <p:ph type="title"/>
          </p:nvPr>
        </p:nvSpPr>
        <p:spPr/>
        <p:txBody>
          <a:bodyPr/>
          <a:lstStyle/>
          <a:p>
            <a:r>
              <a:rPr lang="en-GB" dirty="0" smtClean="0"/>
              <a:t>The World is going mobile!</a:t>
            </a:r>
            <a:endParaRPr lang="en-GB" dirty="0"/>
          </a:p>
        </p:txBody>
      </p:sp>
      <p:sp>
        <p:nvSpPr>
          <p:cNvPr id="4" name="TextBox 3"/>
          <p:cNvSpPr txBox="1"/>
          <p:nvPr/>
        </p:nvSpPr>
        <p:spPr>
          <a:xfrm>
            <a:off x="6400799" y="1803400"/>
            <a:ext cx="2425701" cy="3477875"/>
          </a:xfrm>
          <a:prstGeom prst="rect">
            <a:avLst/>
          </a:prstGeom>
          <a:noFill/>
        </p:spPr>
        <p:txBody>
          <a:bodyPr wrap="square" rtlCol="0">
            <a:spAutoFit/>
          </a:bodyPr>
          <a:lstStyle/>
          <a:p>
            <a:pPr fontAlgn="base">
              <a:spcBef>
                <a:spcPct val="50000"/>
              </a:spcBef>
              <a:spcAft>
                <a:spcPct val="0"/>
              </a:spcAft>
              <a:buClr>
                <a:srgbClr val="F0AB00"/>
              </a:buClr>
              <a:buSzPct val="80000"/>
            </a:pPr>
            <a:r>
              <a:rPr lang="en-GB" sz="2000" b="1" kern="0" dirty="0" smtClean="0">
                <a:ea typeface="Arial Unicode MS" pitchFamily="34" charset="-128"/>
                <a:cs typeface="Arial Unicode MS" pitchFamily="34" charset="-128"/>
              </a:rPr>
              <a:t>Over 5 billion people today</a:t>
            </a:r>
          </a:p>
          <a:p>
            <a:pPr fontAlgn="base">
              <a:spcBef>
                <a:spcPct val="50000"/>
              </a:spcBef>
              <a:spcAft>
                <a:spcPct val="0"/>
              </a:spcAft>
              <a:buClr>
                <a:srgbClr val="F0AB00"/>
              </a:buClr>
              <a:buSzPct val="80000"/>
            </a:pPr>
            <a:endParaRPr lang="en-GB" sz="2000" b="1"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r>
              <a:rPr lang="en-GB" sz="2000" b="1" kern="0" dirty="0" smtClean="0">
                <a:ea typeface="Arial Unicode MS" pitchFamily="34" charset="-128"/>
                <a:cs typeface="Arial Unicode MS" pitchFamily="34" charset="-128"/>
              </a:rPr>
              <a:t>$100+ billion transactions will be mobile in 2011</a:t>
            </a:r>
          </a:p>
          <a:p>
            <a:pPr fontAlgn="base">
              <a:spcBef>
                <a:spcPct val="50000"/>
              </a:spcBef>
              <a:spcAft>
                <a:spcPct val="0"/>
              </a:spcAft>
              <a:buClr>
                <a:srgbClr val="F0AB00"/>
              </a:buClr>
              <a:buSzPct val="80000"/>
            </a:pPr>
            <a:endParaRPr lang="en-GB" sz="2000" b="1"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r>
              <a:rPr lang="en-GB" sz="2000" b="1" kern="0" dirty="0" smtClean="0">
                <a:ea typeface="Arial Unicode MS" pitchFamily="34" charset="-128"/>
                <a:cs typeface="Arial Unicode MS" pitchFamily="34" charset="-128"/>
              </a:rPr>
              <a:t>Online becomes mobile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Trends are facilitating</a:t>
            </a:r>
            <a:endParaRPr lang="en-GB" dirty="0"/>
          </a:p>
        </p:txBody>
      </p:sp>
      <p:sp>
        <p:nvSpPr>
          <p:cNvPr id="4" name="Rectangle 3"/>
          <p:cNvSpPr>
            <a:spLocks/>
          </p:cNvSpPr>
          <p:nvPr/>
        </p:nvSpPr>
        <p:spPr bwMode="auto">
          <a:xfrm>
            <a:off x="473154" y="1466851"/>
            <a:ext cx="8356521" cy="1152524"/>
          </a:xfrm>
          <a:prstGeom prst="rect">
            <a:avLst/>
          </a:prstGeom>
          <a:gradFill flip="none" rotWithShape="1">
            <a:gsLst>
              <a:gs pos="20000">
                <a:schemeClr val="bg1">
                  <a:lumMod val="95000"/>
                </a:schemeClr>
              </a:gs>
              <a:gs pos="26000">
                <a:schemeClr val="bg1">
                  <a:lumMod val="95000"/>
                </a:schemeClr>
              </a:gs>
              <a:gs pos="65000">
                <a:schemeClr val="bg1"/>
              </a:gs>
              <a:gs pos="100000">
                <a:schemeClr val="bg1"/>
              </a:gs>
            </a:gsLst>
            <a:lin ang="0" scaled="1"/>
            <a:tileRect/>
          </a:gradFill>
          <a:ln w="12700">
            <a:solidFill>
              <a:schemeClr val="accent4">
                <a:lumMod val="75000"/>
              </a:schemeClr>
            </a:solidFill>
            <a:miter lim="800000"/>
            <a:headEnd/>
            <a:tailEnd/>
          </a:ln>
          <a:effectLst>
            <a:glow rad="63500">
              <a:schemeClr val="accent3">
                <a:satMod val="175000"/>
                <a:alpha val="40000"/>
              </a:schemeClr>
            </a:glow>
          </a:effectLst>
        </p:spPr>
        <p:txBody>
          <a:bodyPr lIns="137160" tIns="91440" rIns="137160" bIns="91440"/>
          <a:lstStyle/>
          <a:p>
            <a:pPr algn="l" fontAlgn="auto">
              <a:spcBef>
                <a:spcPts val="600"/>
              </a:spcBef>
              <a:spcAft>
                <a:spcPts val="0"/>
              </a:spcAft>
              <a:buNone/>
              <a:defRPr/>
            </a:pPr>
            <a:r>
              <a:rPr lang="en-US" b="1" dirty="0" smtClean="0">
                <a:latin typeface="Arial"/>
                <a:sym typeface="Myriad Pro"/>
              </a:rPr>
              <a:t>		    Technically possible: </a:t>
            </a:r>
          </a:p>
          <a:p>
            <a:pPr algn="l" fontAlgn="auto">
              <a:spcBef>
                <a:spcPts val="600"/>
              </a:spcBef>
              <a:spcAft>
                <a:spcPts val="0"/>
              </a:spcAft>
              <a:buNone/>
              <a:defRPr/>
            </a:pPr>
            <a:r>
              <a:rPr lang="en-US" dirty="0" smtClean="0">
                <a:latin typeface="Arial"/>
                <a:sym typeface="Myriad Pro"/>
              </a:rPr>
              <a:t>		    advances in software, infrastructure &amp; devices technology</a:t>
            </a:r>
            <a:endParaRPr lang="en-US" dirty="0">
              <a:latin typeface="Arial"/>
              <a:sym typeface="Myriad Pro"/>
            </a:endParaRPr>
          </a:p>
        </p:txBody>
      </p:sp>
      <p:sp>
        <p:nvSpPr>
          <p:cNvPr id="5" name="Rectangle 7"/>
          <p:cNvSpPr>
            <a:spLocks/>
          </p:cNvSpPr>
          <p:nvPr/>
        </p:nvSpPr>
        <p:spPr bwMode="auto">
          <a:xfrm>
            <a:off x="448636" y="3013972"/>
            <a:ext cx="8371513" cy="1148453"/>
          </a:xfrm>
          <a:prstGeom prst="rect">
            <a:avLst/>
          </a:prstGeom>
          <a:gradFill>
            <a:gsLst>
              <a:gs pos="0">
                <a:srgbClr val="C5DEF3"/>
              </a:gs>
              <a:gs pos="26000">
                <a:schemeClr val="accent3">
                  <a:lumMod val="20000"/>
                  <a:lumOff val="80000"/>
                </a:schemeClr>
              </a:gs>
              <a:gs pos="65000">
                <a:schemeClr val="bg1"/>
              </a:gs>
              <a:gs pos="100000">
                <a:schemeClr val="bg1"/>
              </a:gs>
            </a:gsLst>
            <a:lin ang="5400000" scaled="0"/>
          </a:gradFill>
          <a:ln w="12700">
            <a:solidFill>
              <a:schemeClr val="accent4">
                <a:lumMod val="75000"/>
              </a:schemeClr>
            </a:solidFill>
            <a:miter lim="800000"/>
            <a:headEnd/>
            <a:tailEnd/>
          </a:ln>
          <a:effectLst>
            <a:glow rad="63500">
              <a:schemeClr val="accent3">
                <a:satMod val="175000"/>
                <a:alpha val="40000"/>
              </a:schemeClr>
            </a:glow>
          </a:effectLst>
        </p:spPr>
        <p:txBody>
          <a:bodyPr lIns="137160" tIns="91440" rIns="137160" bIns="91440"/>
          <a:lstStyle/>
          <a:p>
            <a:pPr indent="1588">
              <a:spcBef>
                <a:spcPts val="600"/>
              </a:spcBef>
              <a:buClr>
                <a:srgbClr val="F0AB00"/>
              </a:buClr>
              <a:buSzPct val="80000"/>
              <a:buNone/>
              <a:defRPr/>
            </a:pPr>
            <a:r>
              <a:rPr lang="en-US" b="1" dirty="0" smtClean="0">
                <a:sym typeface="Myriad Pro"/>
              </a:rPr>
              <a:t>Economically feasible: </a:t>
            </a:r>
          </a:p>
          <a:p>
            <a:pPr indent="1588">
              <a:spcBef>
                <a:spcPts val="600"/>
              </a:spcBef>
              <a:buClr>
                <a:srgbClr val="F0AB00"/>
              </a:buClr>
              <a:buSzPct val="80000"/>
              <a:buNone/>
              <a:defRPr/>
            </a:pPr>
            <a:r>
              <a:rPr lang="en-US" dirty="0" smtClean="0">
                <a:sym typeface="Myriad Pro"/>
              </a:rPr>
              <a:t>Consumer driven IT provides economic justification</a:t>
            </a:r>
          </a:p>
        </p:txBody>
      </p:sp>
      <p:sp>
        <p:nvSpPr>
          <p:cNvPr id="6" name="Rectangle 4"/>
          <p:cNvSpPr>
            <a:spLocks/>
          </p:cNvSpPr>
          <p:nvPr/>
        </p:nvSpPr>
        <p:spPr bwMode="auto">
          <a:xfrm>
            <a:off x="446225" y="4604648"/>
            <a:ext cx="8364400" cy="1129402"/>
          </a:xfrm>
          <a:prstGeom prst="rect">
            <a:avLst/>
          </a:prstGeom>
          <a:gradFill flip="none" rotWithShape="1">
            <a:gsLst>
              <a:gs pos="6000">
                <a:srgbClr val="D5B9A7"/>
              </a:gs>
              <a:gs pos="26000">
                <a:srgbClr val="E9DAD1"/>
              </a:gs>
              <a:gs pos="65000">
                <a:schemeClr val="bg1"/>
              </a:gs>
              <a:gs pos="100000">
                <a:schemeClr val="bg1"/>
              </a:gs>
            </a:gsLst>
            <a:lin ang="0" scaled="1"/>
            <a:tileRect/>
          </a:gradFill>
          <a:ln w="12700">
            <a:solidFill>
              <a:schemeClr val="accent4">
                <a:lumMod val="75000"/>
              </a:schemeClr>
            </a:solidFill>
            <a:miter lim="800000"/>
            <a:headEnd/>
            <a:tailEnd/>
          </a:ln>
          <a:effectLst>
            <a:glow rad="63500">
              <a:schemeClr val="accent3">
                <a:satMod val="175000"/>
                <a:alpha val="40000"/>
              </a:schemeClr>
            </a:glow>
          </a:effectLst>
        </p:spPr>
        <p:txBody>
          <a:bodyPr lIns="137160" tIns="91440" rIns="137160" bIns="91440"/>
          <a:lstStyle/>
          <a:p>
            <a:pPr indent="1588">
              <a:spcBef>
                <a:spcPts val="600"/>
              </a:spcBef>
              <a:buClr>
                <a:srgbClr val="F0AB00"/>
              </a:buClr>
              <a:buSzPct val="80000"/>
              <a:buNone/>
              <a:defRPr/>
            </a:pPr>
            <a:r>
              <a:rPr lang="en-US" b="1" dirty="0" smtClean="0"/>
              <a:t>		   Business Imperative: </a:t>
            </a:r>
          </a:p>
          <a:p>
            <a:pPr indent="1588">
              <a:spcBef>
                <a:spcPts val="600"/>
              </a:spcBef>
              <a:buClr>
                <a:srgbClr val="F0AB00"/>
              </a:buClr>
              <a:buSzPct val="80000"/>
              <a:buNone/>
              <a:defRPr/>
            </a:pPr>
            <a:r>
              <a:rPr lang="en-US" dirty="0" smtClean="0"/>
              <a:t>		  Traditional computers being bypassed</a:t>
            </a:r>
            <a:endParaRPr lang="en-US" sz="1400" dirty="0" smtClean="0">
              <a:solidFill>
                <a:srgbClr val="000000"/>
              </a:solidFill>
            </a:endParaRPr>
          </a:p>
        </p:txBody>
      </p:sp>
      <p:pic>
        <p:nvPicPr>
          <p:cNvPr id="2052" name="Picture 4" descr="http://www.52ndwest.com/wp-content/uploads/2009/08/mobile-phone-evolution-matryoshka-dolls.jpg"/>
          <p:cNvPicPr>
            <a:picLocks noChangeAspect="1" noChangeArrowheads="1"/>
          </p:cNvPicPr>
          <p:nvPr/>
        </p:nvPicPr>
        <p:blipFill>
          <a:blip r:embed="rId3" cstate="print"/>
          <a:srcRect/>
          <a:stretch>
            <a:fillRect/>
          </a:stretch>
        </p:blipFill>
        <p:spPr bwMode="auto">
          <a:xfrm>
            <a:off x="480842" y="1490292"/>
            <a:ext cx="2100433" cy="1100508"/>
          </a:xfrm>
          <a:prstGeom prst="rect">
            <a:avLst/>
          </a:prstGeom>
          <a:noFill/>
        </p:spPr>
      </p:pic>
      <p:pic>
        <p:nvPicPr>
          <p:cNvPr id="2054" name="Picture 6" descr="http://static.guim.co.uk/sys-images/Money/Pix/pictures/2010/11/2/1288715475231/Vouchercloud---consumer-a-006.jpg"/>
          <p:cNvPicPr>
            <a:picLocks noChangeAspect="1" noChangeArrowheads="1"/>
          </p:cNvPicPr>
          <p:nvPr/>
        </p:nvPicPr>
        <p:blipFill>
          <a:blip r:embed="rId4" cstate="print"/>
          <a:srcRect/>
          <a:stretch>
            <a:fillRect/>
          </a:stretch>
        </p:blipFill>
        <p:spPr bwMode="auto">
          <a:xfrm>
            <a:off x="6899275" y="3025140"/>
            <a:ext cx="1816100" cy="1089660"/>
          </a:xfrm>
          <a:prstGeom prst="rect">
            <a:avLst/>
          </a:prstGeom>
          <a:noFill/>
        </p:spPr>
      </p:pic>
      <p:pic>
        <p:nvPicPr>
          <p:cNvPr id="2056" name="Picture 8" descr="http://static.guim.co.uk/sys-images/Guardian/Pix/pictures/2010/1/27/1264627869963/Apple-Announces-Launch-th-010.jpg"/>
          <p:cNvPicPr>
            <a:picLocks noChangeAspect="1" noChangeArrowheads="1"/>
          </p:cNvPicPr>
          <p:nvPr/>
        </p:nvPicPr>
        <p:blipFill>
          <a:blip r:embed="rId5" cstate="print"/>
          <a:srcRect/>
          <a:stretch>
            <a:fillRect/>
          </a:stretch>
        </p:blipFill>
        <p:spPr bwMode="auto">
          <a:xfrm>
            <a:off x="460877" y="4608514"/>
            <a:ext cx="1656847" cy="1116012"/>
          </a:xfrm>
          <a:prstGeom prst="rect">
            <a:avLst/>
          </a:prstGeom>
          <a:noFill/>
        </p:spPr>
      </p:pic>
      <p:sp>
        <p:nvSpPr>
          <p:cNvPr id="10" name="TextBox 9"/>
          <p:cNvSpPr txBox="1"/>
          <p:nvPr/>
        </p:nvSpPr>
        <p:spPr>
          <a:xfrm>
            <a:off x="7243083" y="2110273"/>
            <a:ext cx="936475" cy="461665"/>
          </a:xfrm>
          <a:prstGeom prst="rect">
            <a:avLst/>
          </a:prstGeom>
          <a:noFill/>
        </p:spPr>
        <p:txBody>
          <a:bodyPr wrap="none" rtlCol="0">
            <a:spAutoFit/>
          </a:bodyPr>
          <a:lstStyle/>
          <a:p>
            <a:pPr fontAlgn="base">
              <a:spcBef>
                <a:spcPct val="50000"/>
              </a:spcBef>
              <a:spcAft>
                <a:spcPct val="0"/>
              </a:spcAft>
              <a:buClr>
                <a:srgbClr val="F0AB00"/>
              </a:buClr>
              <a:buSzPct val="80000"/>
            </a:pPr>
            <a:r>
              <a:rPr lang="en-GB" sz="2400" kern="0" dirty="0" smtClean="0">
                <a:solidFill>
                  <a:srgbClr val="FF0000"/>
                </a:solidFill>
                <a:latin typeface="Arial Black" pitchFamily="34" charset="0"/>
                <a:ea typeface="Arial Unicode MS" pitchFamily="34" charset="-128"/>
                <a:cs typeface="Arial Unicode MS" pitchFamily="34" charset="-128"/>
              </a:rPr>
              <a:t>4.1B</a:t>
            </a:r>
          </a:p>
        </p:txBody>
      </p:sp>
      <p:sp>
        <p:nvSpPr>
          <p:cNvPr id="11" name="TextBox 10"/>
          <p:cNvSpPr txBox="1"/>
          <p:nvPr/>
        </p:nvSpPr>
        <p:spPr>
          <a:xfrm>
            <a:off x="7086600" y="5143500"/>
            <a:ext cx="1021433" cy="523220"/>
          </a:xfrm>
          <a:prstGeom prst="rect">
            <a:avLst/>
          </a:prstGeom>
          <a:noFill/>
        </p:spPr>
        <p:txBody>
          <a:bodyPr wrap="none" rtlCol="0">
            <a:spAutoFit/>
          </a:bodyPr>
          <a:lstStyle/>
          <a:p>
            <a:pPr fontAlgn="base">
              <a:spcBef>
                <a:spcPct val="50000"/>
              </a:spcBef>
              <a:spcAft>
                <a:spcPct val="0"/>
              </a:spcAft>
              <a:buClr>
                <a:srgbClr val="F0AB00"/>
              </a:buClr>
              <a:buSzPct val="80000"/>
            </a:pPr>
            <a:r>
              <a:rPr lang="en-GB" sz="2800" kern="0" dirty="0" smtClean="0">
                <a:solidFill>
                  <a:srgbClr val="FF0000"/>
                </a:solidFill>
                <a:latin typeface="Arial Black" pitchFamily="34" charset="0"/>
                <a:ea typeface="Arial Unicode MS" pitchFamily="34" charset="-128"/>
                <a:cs typeface="Arial Unicode MS" pitchFamily="34" charset="-128"/>
              </a:rPr>
              <a:t>70%</a:t>
            </a:r>
          </a:p>
        </p:txBody>
      </p:sp>
      <p:sp>
        <p:nvSpPr>
          <p:cNvPr id="12" name="TextBox 11"/>
          <p:cNvSpPr txBox="1"/>
          <p:nvPr/>
        </p:nvSpPr>
        <p:spPr>
          <a:xfrm>
            <a:off x="753447" y="3701531"/>
            <a:ext cx="1518364" cy="461665"/>
          </a:xfrm>
          <a:prstGeom prst="rect">
            <a:avLst/>
          </a:prstGeom>
          <a:noFill/>
        </p:spPr>
        <p:txBody>
          <a:bodyPr wrap="none" rtlCol="0">
            <a:spAutoFit/>
          </a:bodyPr>
          <a:lstStyle/>
          <a:p>
            <a:pPr fontAlgn="base">
              <a:spcBef>
                <a:spcPct val="50000"/>
              </a:spcBef>
              <a:spcAft>
                <a:spcPct val="0"/>
              </a:spcAft>
              <a:buClr>
                <a:srgbClr val="F0AB00"/>
              </a:buClr>
              <a:buSzPct val="80000"/>
            </a:pPr>
            <a:r>
              <a:rPr lang="en-GB" sz="2400" kern="0" dirty="0" smtClean="0">
                <a:solidFill>
                  <a:srgbClr val="FF0000"/>
                </a:solidFill>
                <a:latin typeface="Arial Black" pitchFamily="34" charset="0"/>
                <a:ea typeface="Arial Unicode MS" pitchFamily="34" charset="-128"/>
                <a:cs typeface="Arial Unicode MS" pitchFamily="34" charset="-128"/>
              </a:rPr>
              <a:t>140,000</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is </a:t>
            </a:r>
            <a:r>
              <a:rPr lang="en-US" dirty="0" smtClean="0"/>
              <a:t>expected to </a:t>
            </a:r>
            <a:r>
              <a:rPr lang="en-US" dirty="0" smtClean="0"/>
              <a:t>have </a:t>
            </a:r>
            <a:r>
              <a:rPr lang="en-US" dirty="0" smtClean="0"/>
              <a:t>the greatest positive impact on business </a:t>
            </a:r>
            <a:r>
              <a:rPr lang="en-US" dirty="0" smtClean="0"/>
              <a:t>landscape among technology trends</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294511" y="1685089"/>
            <a:ext cx="7844937" cy="4252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Mobility </a:t>
            </a:r>
            <a:r>
              <a:rPr lang="en-US" dirty="0" smtClean="0"/>
              <a:t>- i</a:t>
            </a:r>
            <a:r>
              <a:rPr lang="en-US" dirty="0" smtClean="0"/>
              <a:t>ncreasing productivity and increasing customer satisfaction</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274778" y="1231640"/>
            <a:ext cx="8766189" cy="475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p:txBody>
          <a:bodyPr/>
          <a:lstStyle/>
          <a:p>
            <a:r>
              <a:rPr lang="en-US" dirty="0" smtClean="0"/>
              <a:t>Mobility addresses diverse stakeholder requirements </a:t>
            </a:r>
            <a:endParaRPr lang="en-US" sz="2000" b="0" dirty="0" smtClean="0"/>
          </a:p>
        </p:txBody>
      </p:sp>
      <p:sp>
        <p:nvSpPr>
          <p:cNvPr id="14340" name="Rectangle 1"/>
          <p:cNvSpPr>
            <a:spLocks noChangeArrowheads="1"/>
          </p:cNvSpPr>
          <p:nvPr/>
        </p:nvSpPr>
        <p:spPr bwMode="auto">
          <a:xfrm>
            <a:off x="0" y="-184650"/>
            <a:ext cx="9144000" cy="369300"/>
          </a:xfrm>
          <a:prstGeom prst="rect">
            <a:avLst/>
          </a:prstGeom>
          <a:noFill/>
          <a:ln w="9525">
            <a:noFill/>
            <a:miter lim="800000"/>
            <a:headEnd/>
            <a:tailEnd/>
          </a:ln>
        </p:spPr>
        <p:txBody>
          <a:bodyPr lIns="91410" tIns="45704" rIns="91410" bIns="45704" anchor="ctr">
            <a:spAutoFit/>
          </a:bodyPr>
          <a:lstStyle/>
          <a:p>
            <a:endParaRPr lang="en-US" dirty="0">
              <a:solidFill>
                <a:srgbClr val="000000"/>
              </a:solidFill>
            </a:endParaRPr>
          </a:p>
        </p:txBody>
      </p:sp>
      <p:sp>
        <p:nvSpPr>
          <p:cNvPr id="14341" name="Rectangle 2"/>
          <p:cNvSpPr>
            <a:spLocks noChangeArrowheads="1"/>
          </p:cNvSpPr>
          <p:nvPr/>
        </p:nvSpPr>
        <p:spPr bwMode="auto">
          <a:xfrm>
            <a:off x="0" y="-184650"/>
            <a:ext cx="9144000" cy="369300"/>
          </a:xfrm>
          <a:prstGeom prst="rect">
            <a:avLst/>
          </a:prstGeom>
          <a:noFill/>
          <a:ln w="9525">
            <a:noFill/>
            <a:miter lim="800000"/>
            <a:headEnd/>
            <a:tailEnd/>
          </a:ln>
        </p:spPr>
        <p:txBody>
          <a:bodyPr lIns="91410" tIns="45704" rIns="91410" bIns="45704" anchor="ctr">
            <a:spAutoFit/>
          </a:bodyPr>
          <a:lstStyle/>
          <a:p>
            <a:endParaRPr lang="en-US" dirty="0">
              <a:solidFill>
                <a:srgbClr val="000000"/>
              </a:solidFill>
            </a:endParaRPr>
          </a:p>
        </p:txBody>
      </p:sp>
      <p:sp>
        <p:nvSpPr>
          <p:cNvPr id="18" name="Text Placeholder 3"/>
          <p:cNvSpPr txBox="1">
            <a:spLocks/>
          </p:cNvSpPr>
          <p:nvPr/>
        </p:nvSpPr>
        <p:spPr>
          <a:xfrm>
            <a:off x="5932076" y="1791482"/>
            <a:ext cx="3673851" cy="1033431"/>
          </a:xfrm>
          <a:prstGeom prst="rect">
            <a:avLst/>
          </a:prstGeom>
        </p:spPr>
        <p:txBody>
          <a:bodyPr lIns="0" tIns="45704" rIns="91410" bIns="45704" anchor="ctr" anchorCtr="0"/>
          <a:lstStyle/>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Mobile Dashboards</a:t>
            </a:r>
          </a:p>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Mobile Management Apps</a:t>
            </a:r>
          </a:p>
          <a:p>
            <a:pPr marL="146633" indent="-146633" defTabSz="914091">
              <a:lnSpc>
                <a:spcPct val="90000"/>
              </a:lnSpc>
              <a:spcBef>
                <a:spcPts val="252"/>
              </a:spcBef>
              <a:buClr>
                <a:schemeClr val="accent1"/>
              </a:buClr>
              <a:buFont typeface="Arial" pitchFamily="34" charset="0"/>
              <a:buChar char="•"/>
              <a:defRPr/>
            </a:pPr>
            <a:r>
              <a:rPr lang="en-US" sz="1400" dirty="0" smtClean="0"/>
              <a:t>Mobile Customer View Apps</a:t>
            </a:r>
          </a:p>
        </p:txBody>
      </p:sp>
      <p:sp>
        <p:nvSpPr>
          <p:cNvPr id="19" name="Rectangle 18"/>
          <p:cNvSpPr/>
          <p:nvPr/>
        </p:nvSpPr>
        <p:spPr>
          <a:xfrm>
            <a:off x="5938895" y="3047686"/>
            <a:ext cx="3997190" cy="736160"/>
          </a:xfrm>
          <a:prstGeom prst="rect">
            <a:avLst/>
          </a:prstGeom>
        </p:spPr>
        <p:txBody>
          <a:bodyPr wrap="square" lIns="0" tIns="38384" rIns="76769" bIns="38384" anchor="ctr" anchorCtr="0">
            <a:spAutoFit/>
          </a:bodyPr>
          <a:lstStyle/>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Mobile Employee Productivity Apps</a:t>
            </a:r>
          </a:p>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Mobile Collaboration Apps</a:t>
            </a:r>
          </a:p>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Mobile Business Analytics Apps</a:t>
            </a:r>
          </a:p>
        </p:txBody>
      </p:sp>
      <p:sp>
        <p:nvSpPr>
          <p:cNvPr id="20" name="Rectangle 19"/>
          <p:cNvSpPr/>
          <p:nvPr/>
        </p:nvSpPr>
        <p:spPr>
          <a:xfrm>
            <a:off x="5948326" y="4092689"/>
            <a:ext cx="2696067" cy="968531"/>
          </a:xfrm>
          <a:prstGeom prst="rect">
            <a:avLst/>
          </a:prstGeom>
        </p:spPr>
        <p:txBody>
          <a:bodyPr wrap="square" lIns="0" tIns="38384" rIns="76769" bIns="38384" anchor="ctr" anchorCtr="0">
            <a:spAutoFit/>
          </a:bodyPr>
          <a:lstStyle/>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Mobile Field Service Apps</a:t>
            </a:r>
          </a:p>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Mobile Asset Mgt</a:t>
            </a:r>
          </a:p>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Mobile Sales Apps</a:t>
            </a:r>
          </a:p>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Mobile Industry Apps</a:t>
            </a:r>
          </a:p>
        </p:txBody>
      </p:sp>
      <p:sp>
        <p:nvSpPr>
          <p:cNvPr id="21" name="Rectangle 20"/>
          <p:cNvSpPr/>
          <p:nvPr/>
        </p:nvSpPr>
        <p:spPr>
          <a:xfrm>
            <a:off x="5976594" y="5223570"/>
            <a:ext cx="2862219" cy="968531"/>
          </a:xfrm>
          <a:prstGeom prst="rect">
            <a:avLst/>
          </a:prstGeom>
        </p:spPr>
        <p:txBody>
          <a:bodyPr wrap="square" lIns="0" tIns="38384" rIns="76769" bIns="38384" anchor="ctr" anchorCtr="0">
            <a:spAutoFit/>
          </a:bodyPr>
          <a:lstStyle/>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Marketing Apps</a:t>
            </a:r>
          </a:p>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Banking Apps</a:t>
            </a:r>
          </a:p>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Commerce Apps</a:t>
            </a:r>
          </a:p>
          <a:p>
            <a:pPr marL="146633" indent="-146633" defTabSz="914091">
              <a:lnSpc>
                <a:spcPct val="90000"/>
              </a:lnSpc>
              <a:spcBef>
                <a:spcPts val="252"/>
              </a:spcBef>
              <a:buClr>
                <a:schemeClr val="accent1"/>
              </a:buClr>
              <a:buFont typeface="Arial" pitchFamily="34" charset="0"/>
              <a:buChar char="•"/>
              <a:defRPr/>
            </a:pPr>
            <a:r>
              <a:rPr lang="en-US" sz="1400" dirty="0" smtClean="0">
                <a:latin typeface="+mn-lt"/>
              </a:rPr>
              <a:t>Citizen Apps</a:t>
            </a:r>
          </a:p>
        </p:txBody>
      </p:sp>
      <p:cxnSp>
        <p:nvCxnSpPr>
          <p:cNvPr id="28" name="Straight Connector 27"/>
          <p:cNvCxnSpPr/>
          <p:nvPr/>
        </p:nvCxnSpPr>
        <p:spPr>
          <a:xfrm>
            <a:off x="3189325" y="2858784"/>
            <a:ext cx="5394960" cy="0"/>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46525" y="3997319"/>
            <a:ext cx="4937760" cy="0"/>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05659" y="5141120"/>
            <a:ext cx="4478633" cy="0"/>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 name="Group 23"/>
          <p:cNvGrpSpPr/>
          <p:nvPr/>
        </p:nvGrpSpPr>
        <p:grpSpPr>
          <a:xfrm>
            <a:off x="215293" y="1437569"/>
            <a:ext cx="5506775" cy="4740321"/>
            <a:chOff x="313006" y="1636422"/>
            <a:chExt cx="4963299" cy="4155211"/>
          </a:xfrm>
        </p:grpSpPr>
        <p:sp>
          <p:nvSpPr>
            <p:cNvPr id="16" name="Isosceles Triangle 15"/>
            <p:cNvSpPr/>
            <p:nvPr/>
          </p:nvSpPr>
          <p:spPr bwMode="auto">
            <a:xfrm>
              <a:off x="2065749" y="1636422"/>
              <a:ext cx="1436883" cy="1240066"/>
            </a:xfrm>
            <a:prstGeom prst="triangle">
              <a:avLst>
                <a:gd name="adj" fmla="val 50000"/>
              </a:avLst>
            </a:prstGeom>
            <a:solidFill>
              <a:schemeClr val="accent4"/>
            </a:solidFill>
            <a:ln w="12700" algn="ctr">
              <a:noFill/>
              <a:round/>
              <a:headEnd/>
              <a:tailEnd/>
            </a:ln>
            <a:effectLst/>
          </p:spPr>
          <p:txBody>
            <a:bodyPr lIns="0" tIns="76769" rIns="0" bIns="76769" anchor="t" anchorCtr="0"/>
            <a:lstStyle/>
            <a:p>
              <a:pPr algn="ctr">
                <a:buNone/>
                <a:defRPr/>
              </a:pPr>
              <a:r>
                <a:rPr lang="en-US" sz="1600" b="1" dirty="0">
                  <a:solidFill>
                    <a:schemeClr val="bg1"/>
                  </a:solidFill>
                  <a:latin typeface="Arial" charset="0"/>
                </a:rPr>
                <a:t>Execs</a:t>
              </a:r>
            </a:p>
          </p:txBody>
        </p:sp>
        <p:sp>
          <p:nvSpPr>
            <p:cNvPr id="17" name="Trapezoid 16"/>
            <p:cNvSpPr/>
            <p:nvPr/>
          </p:nvSpPr>
          <p:spPr bwMode="auto">
            <a:xfrm>
              <a:off x="1505499" y="2949667"/>
              <a:ext cx="2563356" cy="912017"/>
            </a:xfrm>
            <a:prstGeom prst="trapezoid">
              <a:avLst>
                <a:gd name="adj" fmla="val 58529"/>
              </a:avLst>
            </a:prstGeom>
            <a:solidFill>
              <a:schemeClr val="accent3"/>
            </a:solidFill>
            <a:ln w="12700" algn="ctr">
              <a:noFill/>
              <a:round/>
              <a:headEnd/>
              <a:tailEnd/>
            </a:ln>
            <a:effectLst/>
          </p:spPr>
          <p:txBody>
            <a:bodyPr lIns="76769" tIns="0" rIns="76769" bIns="76769" anchor="ctr"/>
            <a:lstStyle/>
            <a:p>
              <a:pPr algn="ctr">
                <a:lnSpc>
                  <a:spcPts val="1799"/>
                </a:lnSpc>
                <a:defRPr/>
              </a:pPr>
              <a:r>
                <a:rPr lang="en-US" sz="1600" b="1" dirty="0" smtClean="0">
                  <a:solidFill>
                    <a:schemeClr val="bg1"/>
                  </a:solidFill>
                  <a:latin typeface="Arial" charset="0"/>
                </a:rPr>
                <a:t>Knowledge Workers</a:t>
              </a:r>
              <a:endParaRPr lang="en-US" sz="1600" b="1" dirty="0">
                <a:solidFill>
                  <a:schemeClr val="bg1"/>
                </a:solidFill>
                <a:latin typeface="Arial" charset="0"/>
              </a:endParaRPr>
            </a:p>
          </p:txBody>
        </p:sp>
        <p:sp>
          <p:nvSpPr>
            <p:cNvPr id="22" name="Trapezoid 21"/>
            <p:cNvSpPr/>
            <p:nvPr/>
          </p:nvSpPr>
          <p:spPr bwMode="auto">
            <a:xfrm>
              <a:off x="912216" y="3945859"/>
              <a:ext cx="3745509" cy="912017"/>
            </a:xfrm>
            <a:prstGeom prst="trapezoid">
              <a:avLst>
                <a:gd name="adj" fmla="val 61042"/>
              </a:avLst>
            </a:prstGeom>
            <a:solidFill>
              <a:schemeClr val="accent1"/>
            </a:solidFill>
            <a:ln w="12700" algn="ctr">
              <a:noFill/>
              <a:round/>
              <a:headEnd/>
              <a:tailEnd/>
            </a:ln>
            <a:effectLst/>
          </p:spPr>
          <p:txBody>
            <a:bodyPr lIns="76769" tIns="76769" rIns="76769" bIns="76769" anchor="ctr"/>
            <a:lstStyle/>
            <a:p>
              <a:pPr marL="244391" indent="-244391" algn="ctr">
                <a:defRPr/>
              </a:pPr>
              <a:r>
                <a:rPr lang="en-US" sz="1600" b="1" dirty="0" smtClean="0">
                  <a:latin typeface="Arial" charset="0"/>
                </a:rPr>
                <a:t>Task Workers</a:t>
              </a:r>
              <a:endParaRPr lang="en-US" sz="1600" b="1" dirty="0">
                <a:latin typeface="Arial" charset="0"/>
              </a:endParaRPr>
            </a:p>
          </p:txBody>
        </p:sp>
        <p:sp>
          <p:nvSpPr>
            <p:cNvPr id="23" name="Trapezoid 22"/>
            <p:cNvSpPr/>
            <p:nvPr/>
          </p:nvSpPr>
          <p:spPr bwMode="auto">
            <a:xfrm>
              <a:off x="313006" y="4928668"/>
              <a:ext cx="4963299" cy="862965"/>
            </a:xfrm>
            <a:prstGeom prst="trapezoid">
              <a:avLst>
                <a:gd name="adj" fmla="val 65998"/>
              </a:avLst>
            </a:prstGeom>
            <a:solidFill>
              <a:schemeClr val="accent6"/>
            </a:solidFill>
            <a:ln w="12700" algn="ctr">
              <a:noFill/>
              <a:round/>
              <a:headEnd/>
              <a:tailEnd/>
            </a:ln>
            <a:effectLst/>
          </p:spPr>
          <p:txBody>
            <a:bodyPr lIns="91410" tIns="91410" rIns="91410" bIns="91410" anchor="ctr"/>
            <a:lstStyle/>
            <a:p>
              <a:pPr marL="244391" indent="-244391" algn="ctr">
                <a:defRPr/>
              </a:pPr>
              <a:r>
                <a:rPr lang="en-US" sz="1600" b="1" dirty="0" smtClean="0">
                  <a:solidFill>
                    <a:schemeClr val="bg1"/>
                  </a:solidFill>
                  <a:latin typeface="Arial" charset="0"/>
                </a:rPr>
                <a:t>Consumers</a:t>
              </a:r>
              <a:endParaRPr lang="en-US" sz="1600" b="1" dirty="0">
                <a:solidFill>
                  <a:schemeClr val="bg1"/>
                </a:solidFill>
                <a:latin typeface="Arial" charset="0"/>
              </a:endParaRPr>
            </a:p>
          </p:txBody>
        </p:sp>
      </p:grpSp>
      <p:grpSp>
        <p:nvGrpSpPr>
          <p:cNvPr id="3" name="Group 28"/>
          <p:cNvGrpSpPr>
            <a:grpSpLocks/>
          </p:cNvGrpSpPr>
          <p:nvPr/>
        </p:nvGrpSpPr>
        <p:grpSpPr bwMode="auto">
          <a:xfrm>
            <a:off x="4381214" y="2042476"/>
            <a:ext cx="654540" cy="561514"/>
            <a:chOff x="4571999" y="1162050"/>
            <a:chExt cx="926563" cy="794907"/>
          </a:xfrm>
        </p:grpSpPr>
        <p:pic>
          <p:nvPicPr>
            <p:cNvPr id="25" name="Picture 2" descr="http://images.apple.com/ipad/features/images/overview_contacts_20100225.jpg"/>
            <p:cNvPicPr>
              <a:picLocks noChangeAspect="1" noChangeArrowheads="1"/>
            </p:cNvPicPr>
            <p:nvPr/>
          </p:nvPicPr>
          <p:blipFill>
            <a:blip r:embed="rId3" cstate="screen"/>
            <a:srcRect/>
            <a:stretch>
              <a:fillRect/>
            </a:stretch>
          </p:blipFill>
          <p:spPr bwMode="auto">
            <a:xfrm>
              <a:off x="4571999" y="1162050"/>
              <a:ext cx="926563" cy="794907"/>
            </a:xfrm>
            <a:prstGeom prst="rect">
              <a:avLst/>
            </a:prstGeom>
            <a:noFill/>
            <a:ln w="9525">
              <a:noFill/>
              <a:miter lim="800000"/>
              <a:headEnd/>
              <a:tailEnd/>
            </a:ln>
          </p:spPr>
        </p:pic>
        <p:pic>
          <p:nvPicPr>
            <p:cNvPr id="26" name="Picture 4" descr="http://pcwin.com/media/images/screen/58551-advanced_graph_and_chart_collection_for_php.gif"/>
            <p:cNvPicPr>
              <a:picLocks noChangeAspect="1" noChangeArrowheads="1"/>
            </p:cNvPicPr>
            <p:nvPr/>
          </p:nvPicPr>
          <p:blipFill>
            <a:blip r:embed="rId4" cstate="screen"/>
            <a:srcRect/>
            <a:stretch>
              <a:fillRect/>
            </a:stretch>
          </p:blipFill>
          <p:spPr bwMode="auto">
            <a:xfrm>
              <a:off x="4699000" y="1242695"/>
              <a:ext cx="698500" cy="560705"/>
            </a:xfrm>
            <a:prstGeom prst="rect">
              <a:avLst/>
            </a:prstGeom>
            <a:noFill/>
            <a:ln w="9525">
              <a:noFill/>
              <a:miter lim="800000"/>
              <a:headEnd/>
              <a:tailEnd/>
            </a:ln>
          </p:spPr>
        </p:pic>
      </p:grpSp>
      <p:pic>
        <p:nvPicPr>
          <p:cNvPr id="27" name="Picture 23" descr="1280413252_Apple_iPhone.png"/>
          <p:cNvPicPr>
            <a:picLocks noChangeAspect="1"/>
          </p:cNvPicPr>
          <p:nvPr/>
        </p:nvPicPr>
        <p:blipFill>
          <a:blip r:embed="rId5" cstate="screen"/>
          <a:srcRect/>
          <a:stretch>
            <a:fillRect/>
          </a:stretch>
        </p:blipFill>
        <p:spPr bwMode="auto">
          <a:xfrm>
            <a:off x="7778180" y="5376647"/>
            <a:ext cx="645574" cy="645574"/>
          </a:xfrm>
          <a:prstGeom prst="rect">
            <a:avLst/>
          </a:prstGeom>
          <a:noFill/>
          <a:ln w="9525">
            <a:noFill/>
            <a:miter lim="800000"/>
            <a:headEnd/>
            <a:tailEnd/>
          </a:ln>
        </p:spPr>
      </p:pic>
      <p:pic>
        <p:nvPicPr>
          <p:cNvPr id="29" name="Picture 24" descr="Untitled-1.png"/>
          <p:cNvPicPr>
            <a:picLocks noChangeAspect="1"/>
          </p:cNvPicPr>
          <p:nvPr/>
        </p:nvPicPr>
        <p:blipFill>
          <a:blip r:embed="rId6" cstate="screen"/>
          <a:srcRect/>
          <a:stretch>
            <a:fillRect/>
          </a:stretch>
        </p:blipFill>
        <p:spPr bwMode="auto">
          <a:xfrm>
            <a:off x="5184090" y="4275343"/>
            <a:ext cx="537978" cy="632124"/>
          </a:xfrm>
          <a:prstGeom prst="rect">
            <a:avLst/>
          </a:prstGeom>
          <a:noFill/>
          <a:ln w="9525">
            <a:noFill/>
            <a:miter lim="800000"/>
            <a:headEnd/>
            <a:tailEnd/>
          </a:ln>
        </p:spPr>
      </p:pic>
      <p:pic>
        <p:nvPicPr>
          <p:cNvPr id="32" name="Picture 26" descr="Untitled-3.png"/>
          <p:cNvPicPr>
            <a:picLocks noChangeAspect="1"/>
          </p:cNvPicPr>
          <p:nvPr/>
        </p:nvPicPr>
        <p:blipFill>
          <a:blip r:embed="rId7" cstate="screen"/>
          <a:srcRect/>
          <a:stretch>
            <a:fillRect/>
          </a:stretch>
        </p:blipFill>
        <p:spPr bwMode="auto">
          <a:xfrm>
            <a:off x="4437252" y="3082232"/>
            <a:ext cx="598502" cy="701614"/>
          </a:xfrm>
          <a:prstGeom prst="rect">
            <a:avLst/>
          </a:prstGeom>
          <a:noFill/>
          <a:ln w="9525">
            <a:noFill/>
            <a:miter lim="800000"/>
            <a:headEnd/>
            <a:tailEnd/>
          </a:ln>
        </p:spPr>
      </p:pic>
      <p:pic>
        <p:nvPicPr>
          <p:cNvPr id="33" name="Picture 23" descr="1280413252_Apple_iPhone.png"/>
          <p:cNvPicPr>
            <a:picLocks noChangeAspect="1"/>
          </p:cNvPicPr>
          <p:nvPr/>
        </p:nvPicPr>
        <p:blipFill>
          <a:blip r:embed="rId5" cstate="screen"/>
          <a:srcRect/>
          <a:stretch>
            <a:fillRect/>
          </a:stretch>
        </p:blipFill>
        <p:spPr bwMode="auto">
          <a:xfrm>
            <a:off x="5076494" y="3128747"/>
            <a:ext cx="645574" cy="64557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gray">
          <a:xfrm>
            <a:off x="321972" y="2822781"/>
            <a:ext cx="5679583" cy="605307"/>
          </a:xfrm>
          <a:prstGeom prst="rect">
            <a:avLst/>
          </a:prstGeom>
          <a:solidFill>
            <a:schemeClr val="bg1">
              <a:lumMod val="8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 name="Title 3"/>
          <p:cNvSpPr>
            <a:spLocks noGrp="1"/>
          </p:cNvSpPr>
          <p:nvPr>
            <p:ph type="title"/>
          </p:nvPr>
        </p:nvSpPr>
        <p:spPr/>
        <p:txBody>
          <a:bodyPr/>
          <a:lstStyle/>
          <a:p>
            <a:r>
              <a:rPr lang="de-DE" dirty="0" smtClean="0"/>
              <a:t>Agenda</a:t>
            </a:r>
            <a:endParaRPr lang="de-DE" dirty="0"/>
          </a:p>
        </p:txBody>
      </p:sp>
      <p:sp>
        <p:nvSpPr>
          <p:cNvPr id="5" name="Text Placeholder 4"/>
          <p:cNvSpPr>
            <a:spLocks noGrp="1"/>
          </p:cNvSpPr>
          <p:nvPr>
            <p:ph type="body" sz="quarter" idx="10"/>
          </p:nvPr>
        </p:nvSpPr>
        <p:spPr>
          <a:xfrm>
            <a:off x="863599" y="1931830"/>
            <a:ext cx="5096933" cy="2462213"/>
          </a:xfrm>
        </p:spPr>
        <p:txBody>
          <a:bodyPr wrap="square">
            <a:spAutoFit/>
          </a:bodyPr>
          <a:lstStyle/>
          <a:p>
            <a:pPr>
              <a:spcBef>
                <a:spcPts val="6000"/>
              </a:spcBef>
            </a:pPr>
            <a:r>
              <a:rPr lang="en-US" sz="2000" b="1" dirty="0" smtClean="0">
                <a:solidFill>
                  <a:schemeClr val="bg1">
                    <a:lumMod val="65000"/>
                  </a:schemeClr>
                </a:solidFill>
              </a:rPr>
              <a:t>Why Mobility</a:t>
            </a:r>
          </a:p>
          <a:p>
            <a:pPr>
              <a:spcBef>
                <a:spcPts val="6000"/>
              </a:spcBef>
            </a:pPr>
            <a:r>
              <a:rPr lang="en-US" sz="2000" b="1" dirty="0" smtClean="0"/>
              <a:t>SAP Mobility Strategy</a:t>
            </a:r>
          </a:p>
          <a:p>
            <a:pPr>
              <a:spcBef>
                <a:spcPts val="6000"/>
              </a:spcBef>
            </a:pPr>
            <a:r>
              <a:rPr lang="en-US" sz="2000" b="1" dirty="0" smtClean="0">
                <a:solidFill>
                  <a:schemeClr val="bg1">
                    <a:lumMod val="65000"/>
                  </a:schemeClr>
                </a:solidFill>
              </a:rPr>
              <a:t>How Can we Support </a:t>
            </a:r>
            <a:r>
              <a:rPr lang="en-US" sz="2000" b="1" dirty="0" smtClean="0">
                <a:solidFill>
                  <a:schemeClr val="bg1">
                    <a:lumMod val="65000"/>
                  </a:schemeClr>
                </a:solidFill>
              </a:rPr>
              <a:t>You</a:t>
            </a:r>
            <a:endParaRPr lang="en-US" sz="2000" b="1" dirty="0" smtClean="0">
              <a:solidFill>
                <a:schemeClr val="bg1">
                  <a:lumMod val="65000"/>
                </a:schemeClr>
              </a:solidFill>
            </a:endParaRPr>
          </a:p>
        </p:txBody>
      </p:sp>
      <p:pic>
        <p:nvPicPr>
          <p:cNvPr id="8" name="Picture 1" descr="C:\Users\D033853\AppData\Local\Microsoft\Windows\Temporary Internet Files\Content.IE5\XB45HPR7\272420_l_srgb_s_gl[1].jpg"/>
          <p:cNvPicPr>
            <a:picLocks noChangeAspect="1" noChangeArrowheads="1"/>
          </p:cNvPicPr>
          <p:nvPr/>
        </p:nvPicPr>
        <p:blipFill>
          <a:blip r:embed="rId2" cstate="print"/>
          <a:srcRect/>
          <a:stretch>
            <a:fillRect/>
          </a:stretch>
        </p:blipFill>
        <p:spPr bwMode="auto">
          <a:xfrm>
            <a:off x="6350000" y="1764479"/>
            <a:ext cx="2514086" cy="2976854"/>
          </a:xfrm>
          <a:prstGeom prst="rect">
            <a:avLst/>
          </a:prstGeo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BD8yC58QlU63z18SmUOU7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IjSqxhoJEm6lX1DOt8QO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vC5bOYAYkuGCrVvnlb5r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orZ1qWk0.9LhS8sDwwb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AojAan5eEmvGjYSi4FvR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vpRQW2vEZEybRJS8MIYpz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2ZUv56dIOkiy42GXaXBV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55X4DgowjEmzgJMUeTEiB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sWF6T8rTuE6Fo7Om2nmu3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UYkAdHH00yUhX1JX3Iy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Xy70KFjx0qHmYW6eNdb0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kL_14yr.EyMaN9l3a2hj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EW2A3Z.rkmKETAV24tj1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HhInsDEwC0aMeH4Zw0jM1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VjrranidU.ivXDuvtXGN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eR3ItcuAEWe0CSKjXBtd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Gu7.O5Rb06UQRh7uJl92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et7a0E.uEWqSbtkbP0ss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r_qbTuKQ4EytGD8QX0WXJ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2qqvC.dt0OM0oFS9YE1I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mfTrfYt8kWeMA7aIZ8o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ovxCgBQYEeG9RRbp2IJ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0GiIn3g10a2LEQbyH1M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_xIM0BIQU2GxoJG5Tsr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OqKNWwbz0y4dkHZSQJoa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TwJFYy0.kCYatmX6Rfx4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IG_VcW2u0KU6CIy1OiMzw"/>
</p:tagLst>
</file>

<file path=ppt/theme/theme1.xml><?xml version="1.0" encoding="utf-8"?>
<a:theme xmlns:a="http://schemas.openxmlformats.org/drawingml/2006/main" name="SAP_2011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666666"/>
    </a:hlink>
    <a:folHlink>
      <a:srgbClr val="CCCCCC"/>
    </a:folHlink>
  </a:clrScheme>
</a:themeOverride>
</file>

<file path=docProps/app.xml><?xml version="1.0" encoding="utf-8"?>
<Properties xmlns="http://schemas.openxmlformats.org/officeDocument/2006/extended-properties" xmlns:vt="http://schemas.openxmlformats.org/officeDocument/2006/docPropsVTypes">
  <Template>SAP_2011_v1.2</Template>
  <TotalTime>9014</TotalTime>
  <Words>3638</Words>
  <Application>Microsoft Office PowerPoint</Application>
  <PresentationFormat>On-screen Show (4:3)</PresentationFormat>
  <Paragraphs>585</Paragraphs>
  <Slides>31</Slides>
  <Notes>22</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SAP_2011_v1.2</vt:lpstr>
      <vt:lpstr>think-cell Slide</vt:lpstr>
      <vt:lpstr>Chart</vt:lpstr>
      <vt:lpstr>SAP Mobility Strategy October 18th, 2011 Dominique Congnard – VP EMEA Mobility</vt:lpstr>
      <vt:lpstr>Agenda</vt:lpstr>
      <vt:lpstr>Agenda</vt:lpstr>
      <vt:lpstr>The World is going mobile!</vt:lpstr>
      <vt:lpstr>Key Trends are facilitating</vt:lpstr>
      <vt:lpstr>Mobility is expected to have the greatest positive impact on business landscape among technology trends</vt:lpstr>
      <vt:lpstr>Why Mobility - increasing productivity and increasing customer satisfaction</vt:lpstr>
      <vt:lpstr>Mobility addresses diverse stakeholder requirements </vt:lpstr>
      <vt:lpstr>Agenda</vt:lpstr>
      <vt:lpstr>Enterprise Mobility Requirements</vt:lpstr>
      <vt:lpstr>Sybase – Innovation in Mobility Since 1992</vt:lpstr>
      <vt:lpstr>SAP Provides Complete Mobility Solution</vt:lpstr>
      <vt:lpstr>SAP Mobility Platform – SUP and Afaria</vt:lpstr>
      <vt:lpstr>SUP Reduces Mobile Application TCO</vt:lpstr>
      <vt:lpstr>Top 5 Reasons Why Sybase Unwired Platform 2.0</vt:lpstr>
      <vt:lpstr>Afaria – Managing and Securing  the Device Lifecycle</vt:lpstr>
      <vt:lpstr>Technology roadmap principles</vt:lpstr>
      <vt:lpstr>Mobile Apps Launch</vt:lpstr>
      <vt:lpstr> Mobile Applications</vt:lpstr>
      <vt:lpstr>Mobile Process Apps</vt:lpstr>
      <vt:lpstr>Mobile Productivity Apps</vt:lpstr>
      <vt:lpstr>Mobile Analytics Apps</vt:lpstr>
      <vt:lpstr>Mobile Consumer Apps</vt:lpstr>
      <vt:lpstr>Enhancing the Mobile Apps Portfolio   Sybase technology-based applications only (SUP &amp; m365)</vt:lpstr>
      <vt:lpstr>Agenda</vt:lpstr>
      <vt:lpstr>SAP Services Portfolio for Mobility  Future proposal for service-cut</vt:lpstr>
      <vt:lpstr>SAP Mobility Partner Ecosystem</vt:lpstr>
      <vt:lpstr>SAPPHIRE NOW  Madrid,  9-10 November 2011</vt:lpstr>
      <vt:lpstr>Why SAP Mobility Solution?</vt:lpstr>
      <vt:lpstr>Thank You!</vt:lpstr>
      <vt:lpstr>Slide 31</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Mobility in Retail</dc:title>
  <dc:creator>i053373</dc:creator>
  <cp:lastModifiedBy>Dimitar Iordanov</cp:lastModifiedBy>
  <cp:revision>128</cp:revision>
  <dcterms:created xsi:type="dcterms:W3CDTF">2011-07-04T15:16:59Z</dcterms:created>
  <dcterms:modified xsi:type="dcterms:W3CDTF">2011-10-17T16:16:51Z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