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567" r:id="rId2"/>
    <p:sldId id="562" r:id="rId3"/>
    <p:sldId id="579" r:id="rId4"/>
    <p:sldId id="569" r:id="rId5"/>
    <p:sldId id="564" r:id="rId6"/>
    <p:sldId id="581" r:id="rId7"/>
    <p:sldId id="580" r:id="rId8"/>
    <p:sldId id="574" r:id="rId9"/>
    <p:sldId id="575" r:id="rId10"/>
    <p:sldId id="586" r:id="rId11"/>
    <p:sldId id="578" r:id="rId12"/>
    <p:sldId id="577" r:id="rId13"/>
    <p:sldId id="571" r:id="rId14"/>
    <p:sldId id="583" r:id="rId15"/>
    <p:sldId id="585" r:id="rId16"/>
    <p:sldId id="584" r:id="rId17"/>
    <p:sldId id="573" r:id="rId18"/>
    <p:sldId id="576" r:id="rId19"/>
    <p:sldId id="559" r:id="rId20"/>
    <p:sldId id="568" r:id="rId21"/>
    <p:sldId id="582" r:id="rId22"/>
  </p:sldIdLst>
  <p:sldSz cx="9144000" cy="6858000" type="screen4x3"/>
  <p:notesSz cx="7099300" cy="10234613"/>
  <p:custDataLst>
    <p:tags r:id="rId2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AD7"/>
    <a:srgbClr val="DEDEDE"/>
    <a:srgbClr val="D9D9D9"/>
    <a:srgbClr val="B8B8B8"/>
    <a:srgbClr val="4E7890"/>
    <a:srgbClr val="86A9BC"/>
    <a:srgbClr val="99B7C7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152" y="-72"/>
      </p:cViewPr>
      <p:guideLst>
        <p:guide orient="horz" pos="684"/>
        <p:guide orient="horz" pos="4224"/>
        <p:guide pos="2880"/>
        <p:guide pos="102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-1884" y="-114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7713" cy="51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ctr" anchorCtr="0" compatLnSpc="1">
            <a:prstTxWarp prst="textNoShape">
              <a:avLst/>
            </a:prstTxWarp>
          </a:bodyPr>
          <a:lstStyle>
            <a:lvl1pPr algn="ctr" defTabSz="955675">
              <a:buClrTx/>
              <a:buSzTx/>
              <a:buFontTx/>
              <a:buNone/>
              <a:defRPr sz="1300"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720263"/>
            <a:ext cx="709771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ctr" defTabSz="955675" eaLnBrk="0" hangingPunct="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D8F6515-261F-44F4-AA64-B7BFB6F26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7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2763" y="409575"/>
            <a:ext cx="6075362" cy="4556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473075" y="5248275"/>
            <a:ext cx="6153150" cy="4576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409575" y="9875838"/>
            <a:ext cx="6216650" cy="252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7526" tIns="47909" rIns="97526" bIns="47909">
            <a:spAutoFit/>
          </a:bodyPr>
          <a:lstStyle/>
          <a:p>
            <a:pPr algn="ctr" defTabSz="987552">
              <a:buNone/>
            </a:pPr>
            <a:r>
              <a:rPr lang="en-US" sz="1000" b="0" i="0">
                <a:latin typeface="Arial"/>
                <a:ea typeface="ＭＳ Ｐゴシック"/>
                <a:cs typeface="+mn-cs"/>
              </a:rPr>
              <a:t> </a:t>
            </a:r>
            <a:fld id="{27F68E16-0301-4E74-9353-8DABEA4F72E6}" type="slidenum">
              <a:rPr lang="en-US" sz="1000" b="0" i="0">
                <a:latin typeface="Arial"/>
                <a:ea typeface="ＭＳ Ｐゴシック"/>
                <a:cs typeface="+mn-cs"/>
              </a:rPr>
              <a:pPr algn="ctr" defTabSz="987552">
                <a:buNone/>
              </a:pPr>
              <a:t>‹#›</a:t>
            </a:fld>
            <a:endParaRPr lang="en-US" sz="1000" b="0" i="0"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77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75000"/>
      </a:spcBef>
      <a:spcAft>
        <a:spcPct val="0"/>
      </a:spcAft>
      <a:buClr>
        <a:schemeClr val="tx1"/>
      </a:buClr>
      <a:buSzPct val="80000"/>
      <a:buFont typeface="Wingdings" pitchFamily="2" charset="2"/>
      <a:defRPr sz="1200" kern="1200">
        <a:solidFill>
          <a:schemeClr val="tx1"/>
        </a:solidFill>
        <a:latin typeface="Arial" charset="0"/>
        <a:ea typeface="ＭＳ Ｐゴシック" charset="0"/>
        <a:cs typeface="Arial Unicode MS" pitchFamily="34" charset="-128"/>
      </a:defRPr>
    </a:lvl1pPr>
    <a:lvl2pPr marL="158750" indent="-157163" algn="l" rtl="0" eaLnBrk="0" fontAlgn="base" hangingPunct="0">
      <a:spcBef>
        <a:spcPct val="35000"/>
      </a:spcBef>
      <a:spcAft>
        <a:spcPct val="0"/>
      </a:spcAft>
      <a:buClr>
        <a:schemeClr val="accent1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368300" indent="-127000" algn="l" rtl="0" eaLnBrk="0" fontAlgn="base" hangingPunct="0">
      <a:spcBef>
        <a:spcPct val="0"/>
      </a:spcBef>
      <a:spcAft>
        <a:spcPct val="0"/>
      </a:spcAft>
      <a:buClr>
        <a:schemeClr val="accent2"/>
      </a:buClr>
      <a:buSzPct val="80000"/>
      <a:buFont typeface="Wingdings" pitchFamily="2" charset="2"/>
      <a:buChar char="n"/>
      <a:defRPr sz="1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590550" indent="-152400" algn="l" rtl="0" eaLnBrk="0" fontAlgn="base" hangingPunct="0">
      <a:spcBef>
        <a:spcPct val="0"/>
      </a:spcBef>
      <a:spcAft>
        <a:spcPct val="0"/>
      </a:spcAft>
      <a:buClr>
        <a:schemeClr val="accent2"/>
      </a:buClr>
      <a:buFont typeface="Arial" charset="0"/>
      <a:buChar char="–"/>
      <a:defRPr sz="1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rtl="0" eaLnBrk="0" fontAlgn="base" hangingPunct="0">
      <a:spcBef>
        <a:spcPct val="15000"/>
      </a:spcBef>
      <a:spcAft>
        <a:spcPct val="0"/>
      </a:spcAft>
      <a:buClr>
        <a:srgbClr val="44697D"/>
      </a:buClr>
      <a:buFont typeface="Arial" charset="0"/>
      <a:buChar char="-"/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152400" y="2601913"/>
            <a:ext cx="8839200" cy="4098925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52400" y="152400"/>
            <a:ext cx="8839200" cy="2389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8545513" y="6259513"/>
            <a:ext cx="457200" cy="457200"/>
          </a:xfrm>
          <a:custGeom>
            <a:avLst/>
            <a:gdLst>
              <a:gd name="T0" fmla="*/ 288 w 288"/>
              <a:gd name="T1" fmla="*/ 0 h 288"/>
              <a:gd name="T2" fmla="*/ 0 w 288"/>
              <a:gd name="T3" fmla="*/ 288 h 288"/>
              <a:gd name="T4" fmla="*/ 288 w 288"/>
              <a:gd name="T5" fmla="*/ 288 h 288"/>
              <a:gd name="T6" fmla="*/ 288 w 2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288">
                <a:moveTo>
                  <a:pt x="288" y="0"/>
                </a:moveTo>
                <a:lnTo>
                  <a:pt x="0" y="288"/>
                </a:lnTo>
                <a:lnTo>
                  <a:pt x="288" y="288"/>
                </a:lnTo>
                <a:lnTo>
                  <a:pt x="288" y="0"/>
                </a:lnTo>
                <a:close/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7" name="Group 45"/>
          <p:cNvGrpSpPr>
            <a:grpSpLocks noChangeAspect="1"/>
          </p:cNvGrpSpPr>
          <p:nvPr/>
        </p:nvGrpSpPr>
        <p:grpSpPr bwMode="auto">
          <a:xfrm>
            <a:off x="4787900" y="6270625"/>
            <a:ext cx="4203700" cy="431800"/>
            <a:chOff x="3016" y="3950"/>
            <a:chExt cx="2648" cy="272"/>
          </a:xfrm>
        </p:grpSpPr>
        <p:sp>
          <p:nvSpPr>
            <p:cNvPr id="8" name="AutoShape 44"/>
            <p:cNvSpPr>
              <a:spLocks noChangeAspect="1" noChangeArrowheads="1" noTextEdit="1"/>
            </p:cNvSpPr>
            <p:nvPr userDrawn="1"/>
          </p:nvSpPr>
          <p:spPr bwMode="auto">
            <a:xfrm>
              <a:off x="3016" y="3950"/>
              <a:ext cx="264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9" name="Freeform 46"/>
            <p:cNvSpPr>
              <a:spLocks/>
            </p:cNvSpPr>
            <p:nvPr userDrawn="1"/>
          </p:nvSpPr>
          <p:spPr bwMode="auto">
            <a:xfrm>
              <a:off x="5116" y="3950"/>
              <a:ext cx="548" cy="272"/>
            </a:xfrm>
            <a:custGeom>
              <a:avLst/>
              <a:gdLst>
                <a:gd name="T0" fmla="*/ 0 w 548"/>
                <a:gd name="T1" fmla="*/ 272 h 272"/>
                <a:gd name="T2" fmla="*/ 276 w 548"/>
                <a:gd name="T3" fmla="*/ 272 h 272"/>
                <a:gd name="T4" fmla="*/ 548 w 548"/>
                <a:gd name="T5" fmla="*/ 0 h 272"/>
                <a:gd name="T6" fmla="*/ 0 w 548"/>
                <a:gd name="T7" fmla="*/ 0 h 272"/>
                <a:gd name="T8" fmla="*/ 0 w 548"/>
                <a:gd name="T9" fmla="*/ 27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8" h="272">
                  <a:moveTo>
                    <a:pt x="0" y="272"/>
                  </a:moveTo>
                  <a:lnTo>
                    <a:pt x="276" y="272"/>
                  </a:lnTo>
                  <a:lnTo>
                    <a:pt x="548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43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5116" y="3950"/>
              <a:ext cx="548" cy="272"/>
            </a:xfrm>
            <a:custGeom>
              <a:avLst/>
              <a:gdLst>
                <a:gd name="T0" fmla="*/ 0 w 548"/>
                <a:gd name="T1" fmla="*/ 272 h 272"/>
                <a:gd name="T2" fmla="*/ 276 w 548"/>
                <a:gd name="T3" fmla="*/ 272 h 272"/>
                <a:gd name="T4" fmla="*/ 548 w 548"/>
                <a:gd name="T5" fmla="*/ 0 h 272"/>
                <a:gd name="T6" fmla="*/ 0 w 548"/>
                <a:gd name="T7" fmla="*/ 0 h 272"/>
                <a:gd name="T8" fmla="*/ 0 w 548"/>
                <a:gd name="T9" fmla="*/ 272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8" h="272">
                  <a:moveTo>
                    <a:pt x="0" y="272"/>
                  </a:moveTo>
                  <a:lnTo>
                    <a:pt x="276" y="272"/>
                  </a:lnTo>
                  <a:lnTo>
                    <a:pt x="548" y="0"/>
                  </a:lnTo>
                  <a:lnTo>
                    <a:pt x="0" y="0"/>
                  </a:lnTo>
                  <a:lnTo>
                    <a:pt x="0" y="27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1" name="Freeform 48"/>
            <p:cNvSpPr>
              <a:spLocks noEditPoints="1"/>
            </p:cNvSpPr>
            <p:nvPr userDrawn="1"/>
          </p:nvSpPr>
          <p:spPr bwMode="auto">
            <a:xfrm>
              <a:off x="5122" y="3998"/>
              <a:ext cx="394" cy="173"/>
            </a:xfrm>
            <a:custGeom>
              <a:avLst/>
              <a:gdLst>
                <a:gd name="T0" fmla="*/ 264 w 394"/>
                <a:gd name="T1" fmla="*/ 131 h 173"/>
                <a:gd name="T2" fmla="*/ 130 w 394"/>
                <a:gd name="T3" fmla="*/ 111 h 173"/>
                <a:gd name="T4" fmla="*/ 123 w 394"/>
                <a:gd name="T5" fmla="*/ 93 h 173"/>
                <a:gd name="T6" fmla="*/ 102 w 394"/>
                <a:gd name="T7" fmla="*/ 76 h 173"/>
                <a:gd name="T8" fmla="*/ 77 w 394"/>
                <a:gd name="T9" fmla="*/ 67 h 173"/>
                <a:gd name="T10" fmla="*/ 50 w 394"/>
                <a:gd name="T11" fmla="*/ 53 h 173"/>
                <a:gd name="T12" fmla="*/ 47 w 394"/>
                <a:gd name="T13" fmla="*/ 48 h 173"/>
                <a:gd name="T14" fmla="*/ 61 w 394"/>
                <a:gd name="T15" fmla="*/ 37 h 173"/>
                <a:gd name="T16" fmla="*/ 78 w 394"/>
                <a:gd name="T17" fmla="*/ 38 h 173"/>
                <a:gd name="T18" fmla="*/ 110 w 394"/>
                <a:gd name="T19" fmla="*/ 48 h 173"/>
                <a:gd name="T20" fmla="*/ 115 w 394"/>
                <a:gd name="T21" fmla="*/ 9 h 173"/>
                <a:gd name="T22" fmla="*/ 67 w 394"/>
                <a:gd name="T23" fmla="*/ 0 h 173"/>
                <a:gd name="T24" fmla="*/ 51 w 394"/>
                <a:gd name="T25" fmla="*/ 1 h 173"/>
                <a:gd name="T26" fmla="*/ 14 w 394"/>
                <a:gd name="T27" fmla="*/ 20 h 173"/>
                <a:gd name="T28" fmla="*/ 4 w 394"/>
                <a:gd name="T29" fmla="*/ 34 h 173"/>
                <a:gd name="T30" fmla="*/ 0 w 394"/>
                <a:gd name="T31" fmla="*/ 52 h 173"/>
                <a:gd name="T32" fmla="*/ 11 w 394"/>
                <a:gd name="T33" fmla="*/ 82 h 173"/>
                <a:gd name="T34" fmla="*/ 28 w 394"/>
                <a:gd name="T35" fmla="*/ 94 h 173"/>
                <a:gd name="T36" fmla="*/ 56 w 394"/>
                <a:gd name="T37" fmla="*/ 106 h 173"/>
                <a:gd name="T38" fmla="*/ 81 w 394"/>
                <a:gd name="T39" fmla="*/ 117 h 173"/>
                <a:gd name="T40" fmla="*/ 84 w 394"/>
                <a:gd name="T41" fmla="*/ 123 h 173"/>
                <a:gd name="T42" fmla="*/ 80 w 394"/>
                <a:gd name="T43" fmla="*/ 132 h 173"/>
                <a:gd name="T44" fmla="*/ 62 w 394"/>
                <a:gd name="T45" fmla="*/ 138 h 173"/>
                <a:gd name="T46" fmla="*/ 41 w 394"/>
                <a:gd name="T47" fmla="*/ 135 h 173"/>
                <a:gd name="T48" fmla="*/ 0 w 394"/>
                <a:gd name="T49" fmla="*/ 157 h 173"/>
                <a:gd name="T50" fmla="*/ 30 w 394"/>
                <a:gd name="T51" fmla="*/ 169 h 173"/>
                <a:gd name="T52" fmla="*/ 65 w 394"/>
                <a:gd name="T53" fmla="*/ 173 h 173"/>
                <a:gd name="T54" fmla="*/ 91 w 394"/>
                <a:gd name="T55" fmla="*/ 169 h 173"/>
                <a:gd name="T56" fmla="*/ 111 w 394"/>
                <a:gd name="T57" fmla="*/ 158 h 173"/>
                <a:gd name="T58" fmla="*/ 158 w 394"/>
                <a:gd name="T59" fmla="*/ 171 h 173"/>
                <a:gd name="T60" fmla="*/ 180 w 394"/>
                <a:gd name="T61" fmla="*/ 149 h 173"/>
                <a:gd name="T62" fmla="*/ 208 w 394"/>
                <a:gd name="T63" fmla="*/ 149 h 173"/>
                <a:gd name="T64" fmla="*/ 309 w 394"/>
                <a:gd name="T65" fmla="*/ 171 h 173"/>
                <a:gd name="T66" fmla="*/ 327 w 394"/>
                <a:gd name="T67" fmla="*/ 119 h 173"/>
                <a:gd name="T68" fmla="*/ 367 w 394"/>
                <a:gd name="T69" fmla="*/ 111 h 173"/>
                <a:gd name="T70" fmla="*/ 390 w 394"/>
                <a:gd name="T71" fmla="*/ 86 h 173"/>
                <a:gd name="T72" fmla="*/ 394 w 394"/>
                <a:gd name="T73" fmla="*/ 61 h 173"/>
                <a:gd name="T74" fmla="*/ 385 w 394"/>
                <a:gd name="T75" fmla="*/ 26 h 173"/>
                <a:gd name="T76" fmla="*/ 352 w 394"/>
                <a:gd name="T77" fmla="*/ 7 h 173"/>
                <a:gd name="T78" fmla="*/ 319 w 394"/>
                <a:gd name="T79" fmla="*/ 4 h 173"/>
                <a:gd name="T80" fmla="*/ 185 w 394"/>
                <a:gd name="T81" fmla="*/ 112 h 173"/>
                <a:gd name="T82" fmla="*/ 195 w 394"/>
                <a:gd name="T83" fmla="*/ 56 h 173"/>
                <a:gd name="T84" fmla="*/ 203 w 394"/>
                <a:gd name="T85" fmla="*/ 112 h 173"/>
                <a:gd name="T86" fmla="*/ 322 w 394"/>
                <a:gd name="T87" fmla="*/ 82 h 173"/>
                <a:gd name="T88" fmla="*/ 322 w 394"/>
                <a:gd name="T89" fmla="*/ 38 h 173"/>
                <a:gd name="T90" fmla="*/ 338 w 394"/>
                <a:gd name="T91" fmla="*/ 41 h 173"/>
                <a:gd name="T92" fmla="*/ 348 w 394"/>
                <a:gd name="T93" fmla="*/ 50 h 173"/>
                <a:gd name="T94" fmla="*/ 351 w 394"/>
                <a:gd name="T95" fmla="*/ 60 h 173"/>
                <a:gd name="T96" fmla="*/ 345 w 394"/>
                <a:gd name="T97" fmla="*/ 75 h 173"/>
                <a:gd name="T98" fmla="*/ 333 w 394"/>
                <a:gd name="T99" fmla="*/ 80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94" h="173">
                  <a:moveTo>
                    <a:pt x="319" y="4"/>
                  </a:moveTo>
                  <a:lnTo>
                    <a:pt x="264" y="4"/>
                  </a:lnTo>
                  <a:lnTo>
                    <a:pt x="264" y="131"/>
                  </a:lnTo>
                  <a:lnTo>
                    <a:pt x="218" y="4"/>
                  </a:lnTo>
                  <a:lnTo>
                    <a:pt x="171" y="4"/>
                  </a:lnTo>
                  <a:lnTo>
                    <a:pt x="130" y="111"/>
                  </a:lnTo>
                  <a:lnTo>
                    <a:pt x="128" y="101"/>
                  </a:lnTo>
                  <a:lnTo>
                    <a:pt x="123" y="93"/>
                  </a:lnTo>
                  <a:lnTo>
                    <a:pt x="118" y="87"/>
                  </a:lnTo>
                  <a:lnTo>
                    <a:pt x="110" y="82"/>
                  </a:lnTo>
                  <a:lnTo>
                    <a:pt x="102" y="76"/>
                  </a:lnTo>
                  <a:lnTo>
                    <a:pt x="93" y="74"/>
                  </a:lnTo>
                  <a:lnTo>
                    <a:pt x="77" y="67"/>
                  </a:lnTo>
                  <a:lnTo>
                    <a:pt x="66" y="63"/>
                  </a:lnTo>
                  <a:lnTo>
                    <a:pt x="56" y="59"/>
                  </a:lnTo>
                  <a:lnTo>
                    <a:pt x="50" y="53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8" y="44"/>
                  </a:lnTo>
                  <a:lnTo>
                    <a:pt x="52" y="39"/>
                  </a:lnTo>
                  <a:lnTo>
                    <a:pt x="61" y="37"/>
                  </a:lnTo>
                  <a:lnTo>
                    <a:pt x="71" y="37"/>
                  </a:lnTo>
                  <a:lnTo>
                    <a:pt x="78" y="38"/>
                  </a:lnTo>
                  <a:lnTo>
                    <a:pt x="88" y="39"/>
                  </a:lnTo>
                  <a:lnTo>
                    <a:pt x="97" y="42"/>
                  </a:lnTo>
                  <a:lnTo>
                    <a:pt x="110" y="48"/>
                  </a:lnTo>
                  <a:lnTo>
                    <a:pt x="129" y="15"/>
                  </a:lnTo>
                  <a:lnTo>
                    <a:pt x="115" y="9"/>
                  </a:lnTo>
                  <a:lnTo>
                    <a:pt x="99" y="4"/>
                  </a:lnTo>
                  <a:lnTo>
                    <a:pt x="84" y="1"/>
                  </a:lnTo>
                  <a:lnTo>
                    <a:pt x="67" y="0"/>
                  </a:lnTo>
                  <a:lnTo>
                    <a:pt x="51" y="1"/>
                  </a:lnTo>
                  <a:lnTo>
                    <a:pt x="37" y="5"/>
                  </a:lnTo>
                  <a:lnTo>
                    <a:pt x="24" y="12"/>
                  </a:lnTo>
                  <a:lnTo>
                    <a:pt x="14" y="20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6" y="74"/>
                  </a:lnTo>
                  <a:lnTo>
                    <a:pt x="11" y="82"/>
                  </a:lnTo>
                  <a:lnTo>
                    <a:pt x="20" y="89"/>
                  </a:lnTo>
                  <a:lnTo>
                    <a:pt x="28" y="94"/>
                  </a:lnTo>
                  <a:lnTo>
                    <a:pt x="37" y="100"/>
                  </a:lnTo>
                  <a:lnTo>
                    <a:pt x="56" y="106"/>
                  </a:lnTo>
                  <a:lnTo>
                    <a:pt x="67" y="109"/>
                  </a:lnTo>
                  <a:lnTo>
                    <a:pt x="76" y="113"/>
                  </a:lnTo>
                  <a:lnTo>
                    <a:pt x="81" y="117"/>
                  </a:lnTo>
                  <a:lnTo>
                    <a:pt x="82" y="120"/>
                  </a:lnTo>
                  <a:lnTo>
                    <a:pt x="84" y="123"/>
                  </a:lnTo>
                  <a:lnTo>
                    <a:pt x="82" y="128"/>
                  </a:lnTo>
                  <a:lnTo>
                    <a:pt x="80" y="132"/>
                  </a:lnTo>
                  <a:lnTo>
                    <a:pt x="77" y="134"/>
                  </a:lnTo>
                  <a:lnTo>
                    <a:pt x="73" y="137"/>
                  </a:lnTo>
                  <a:lnTo>
                    <a:pt x="62" y="138"/>
                  </a:lnTo>
                  <a:lnTo>
                    <a:pt x="51" y="137"/>
                  </a:lnTo>
                  <a:lnTo>
                    <a:pt x="41" y="135"/>
                  </a:lnTo>
                  <a:lnTo>
                    <a:pt x="30" y="131"/>
                  </a:lnTo>
                  <a:lnTo>
                    <a:pt x="18" y="124"/>
                  </a:lnTo>
                  <a:lnTo>
                    <a:pt x="0" y="157"/>
                  </a:lnTo>
                  <a:lnTo>
                    <a:pt x="15" y="164"/>
                  </a:lnTo>
                  <a:lnTo>
                    <a:pt x="30" y="169"/>
                  </a:lnTo>
                  <a:lnTo>
                    <a:pt x="46" y="172"/>
                  </a:lnTo>
                  <a:lnTo>
                    <a:pt x="62" y="173"/>
                  </a:lnTo>
                  <a:lnTo>
                    <a:pt x="65" y="173"/>
                  </a:lnTo>
                  <a:lnTo>
                    <a:pt x="78" y="172"/>
                  </a:lnTo>
                  <a:lnTo>
                    <a:pt x="91" y="169"/>
                  </a:lnTo>
                  <a:lnTo>
                    <a:pt x="102" y="165"/>
                  </a:lnTo>
                  <a:lnTo>
                    <a:pt x="111" y="158"/>
                  </a:lnTo>
                  <a:lnTo>
                    <a:pt x="114" y="157"/>
                  </a:lnTo>
                  <a:lnTo>
                    <a:pt x="108" y="171"/>
                  </a:lnTo>
                  <a:lnTo>
                    <a:pt x="158" y="171"/>
                  </a:lnTo>
                  <a:lnTo>
                    <a:pt x="166" y="146"/>
                  </a:lnTo>
                  <a:lnTo>
                    <a:pt x="180" y="149"/>
                  </a:lnTo>
                  <a:lnTo>
                    <a:pt x="195" y="150"/>
                  </a:lnTo>
                  <a:lnTo>
                    <a:pt x="208" y="149"/>
                  </a:lnTo>
                  <a:lnTo>
                    <a:pt x="222" y="146"/>
                  </a:lnTo>
                  <a:lnTo>
                    <a:pt x="230" y="171"/>
                  </a:lnTo>
                  <a:lnTo>
                    <a:pt x="309" y="171"/>
                  </a:lnTo>
                  <a:lnTo>
                    <a:pt x="309" y="119"/>
                  </a:lnTo>
                  <a:lnTo>
                    <a:pt x="327" y="119"/>
                  </a:lnTo>
                  <a:lnTo>
                    <a:pt x="342" y="119"/>
                  </a:lnTo>
                  <a:lnTo>
                    <a:pt x="356" y="115"/>
                  </a:lnTo>
                  <a:lnTo>
                    <a:pt x="367" y="111"/>
                  </a:lnTo>
                  <a:lnTo>
                    <a:pt x="377" y="104"/>
                  </a:lnTo>
                  <a:lnTo>
                    <a:pt x="385" y="96"/>
                  </a:lnTo>
                  <a:lnTo>
                    <a:pt x="390" y="86"/>
                  </a:lnTo>
                  <a:lnTo>
                    <a:pt x="393" y="75"/>
                  </a:lnTo>
                  <a:lnTo>
                    <a:pt x="394" y="61"/>
                  </a:lnTo>
                  <a:lnTo>
                    <a:pt x="393" y="48"/>
                  </a:lnTo>
                  <a:lnTo>
                    <a:pt x="390" y="35"/>
                  </a:lnTo>
                  <a:lnTo>
                    <a:pt x="385" y="26"/>
                  </a:lnTo>
                  <a:lnTo>
                    <a:pt x="377" y="18"/>
                  </a:lnTo>
                  <a:lnTo>
                    <a:pt x="366" y="11"/>
                  </a:lnTo>
                  <a:lnTo>
                    <a:pt x="352" y="7"/>
                  </a:lnTo>
                  <a:lnTo>
                    <a:pt x="337" y="4"/>
                  </a:lnTo>
                  <a:lnTo>
                    <a:pt x="319" y="4"/>
                  </a:lnTo>
                  <a:close/>
                  <a:moveTo>
                    <a:pt x="195" y="113"/>
                  </a:moveTo>
                  <a:lnTo>
                    <a:pt x="195" y="113"/>
                  </a:lnTo>
                  <a:lnTo>
                    <a:pt x="185" y="112"/>
                  </a:lnTo>
                  <a:lnTo>
                    <a:pt x="177" y="111"/>
                  </a:lnTo>
                  <a:lnTo>
                    <a:pt x="193" y="56"/>
                  </a:lnTo>
                  <a:lnTo>
                    <a:pt x="195" y="56"/>
                  </a:lnTo>
                  <a:lnTo>
                    <a:pt x="211" y="111"/>
                  </a:lnTo>
                  <a:lnTo>
                    <a:pt x="203" y="112"/>
                  </a:lnTo>
                  <a:lnTo>
                    <a:pt x="195" y="113"/>
                  </a:lnTo>
                  <a:close/>
                  <a:moveTo>
                    <a:pt x="322" y="82"/>
                  </a:moveTo>
                  <a:lnTo>
                    <a:pt x="309" y="82"/>
                  </a:lnTo>
                  <a:lnTo>
                    <a:pt x="309" y="38"/>
                  </a:lnTo>
                  <a:lnTo>
                    <a:pt x="322" y="38"/>
                  </a:lnTo>
                  <a:lnTo>
                    <a:pt x="333" y="39"/>
                  </a:lnTo>
                  <a:lnTo>
                    <a:pt x="338" y="41"/>
                  </a:lnTo>
                  <a:lnTo>
                    <a:pt x="342" y="44"/>
                  </a:lnTo>
                  <a:lnTo>
                    <a:pt x="345" y="46"/>
                  </a:lnTo>
                  <a:lnTo>
                    <a:pt x="348" y="50"/>
                  </a:lnTo>
                  <a:lnTo>
                    <a:pt x="351" y="55"/>
                  </a:lnTo>
                  <a:lnTo>
                    <a:pt x="351" y="60"/>
                  </a:lnTo>
                  <a:lnTo>
                    <a:pt x="351" y="65"/>
                  </a:lnTo>
                  <a:lnTo>
                    <a:pt x="348" y="71"/>
                  </a:lnTo>
                  <a:lnTo>
                    <a:pt x="345" y="75"/>
                  </a:lnTo>
                  <a:lnTo>
                    <a:pt x="342" y="78"/>
                  </a:lnTo>
                  <a:lnTo>
                    <a:pt x="338" y="79"/>
                  </a:lnTo>
                  <a:lnTo>
                    <a:pt x="333" y="80"/>
                  </a:lnTo>
                  <a:lnTo>
                    <a:pt x="322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2" name="Freeform 49"/>
            <p:cNvSpPr>
              <a:spLocks/>
            </p:cNvSpPr>
            <p:nvPr userDrawn="1"/>
          </p:nvSpPr>
          <p:spPr bwMode="auto">
            <a:xfrm>
              <a:off x="5122" y="3998"/>
              <a:ext cx="394" cy="173"/>
            </a:xfrm>
            <a:custGeom>
              <a:avLst/>
              <a:gdLst>
                <a:gd name="T0" fmla="*/ 264 w 394"/>
                <a:gd name="T1" fmla="*/ 4 h 173"/>
                <a:gd name="T2" fmla="*/ 218 w 394"/>
                <a:gd name="T3" fmla="*/ 4 h 173"/>
                <a:gd name="T4" fmla="*/ 130 w 394"/>
                <a:gd name="T5" fmla="*/ 111 h 173"/>
                <a:gd name="T6" fmla="*/ 128 w 394"/>
                <a:gd name="T7" fmla="*/ 101 h 173"/>
                <a:gd name="T8" fmla="*/ 118 w 394"/>
                <a:gd name="T9" fmla="*/ 87 h 173"/>
                <a:gd name="T10" fmla="*/ 102 w 394"/>
                <a:gd name="T11" fmla="*/ 76 h 173"/>
                <a:gd name="T12" fmla="*/ 77 w 394"/>
                <a:gd name="T13" fmla="*/ 67 h 173"/>
                <a:gd name="T14" fmla="*/ 66 w 394"/>
                <a:gd name="T15" fmla="*/ 63 h 173"/>
                <a:gd name="T16" fmla="*/ 50 w 394"/>
                <a:gd name="T17" fmla="*/ 53 h 173"/>
                <a:gd name="T18" fmla="*/ 47 w 394"/>
                <a:gd name="T19" fmla="*/ 48 h 173"/>
                <a:gd name="T20" fmla="*/ 48 w 394"/>
                <a:gd name="T21" fmla="*/ 44 h 173"/>
                <a:gd name="T22" fmla="*/ 61 w 394"/>
                <a:gd name="T23" fmla="*/ 37 h 173"/>
                <a:gd name="T24" fmla="*/ 71 w 394"/>
                <a:gd name="T25" fmla="*/ 37 h 173"/>
                <a:gd name="T26" fmla="*/ 88 w 394"/>
                <a:gd name="T27" fmla="*/ 39 h 173"/>
                <a:gd name="T28" fmla="*/ 110 w 394"/>
                <a:gd name="T29" fmla="*/ 48 h 173"/>
                <a:gd name="T30" fmla="*/ 129 w 394"/>
                <a:gd name="T31" fmla="*/ 15 h 173"/>
                <a:gd name="T32" fmla="*/ 99 w 394"/>
                <a:gd name="T33" fmla="*/ 4 h 173"/>
                <a:gd name="T34" fmla="*/ 67 w 394"/>
                <a:gd name="T35" fmla="*/ 0 h 173"/>
                <a:gd name="T36" fmla="*/ 67 w 394"/>
                <a:gd name="T37" fmla="*/ 0 h 173"/>
                <a:gd name="T38" fmla="*/ 37 w 394"/>
                <a:gd name="T39" fmla="*/ 5 h 173"/>
                <a:gd name="T40" fmla="*/ 14 w 394"/>
                <a:gd name="T41" fmla="*/ 20 h 173"/>
                <a:gd name="T42" fmla="*/ 9 w 394"/>
                <a:gd name="T43" fmla="*/ 27 h 173"/>
                <a:gd name="T44" fmla="*/ 2 w 394"/>
                <a:gd name="T45" fmla="*/ 42 h 173"/>
                <a:gd name="T46" fmla="*/ 0 w 394"/>
                <a:gd name="T47" fmla="*/ 52 h 173"/>
                <a:gd name="T48" fmla="*/ 6 w 394"/>
                <a:gd name="T49" fmla="*/ 74 h 173"/>
                <a:gd name="T50" fmla="*/ 20 w 394"/>
                <a:gd name="T51" fmla="*/ 89 h 173"/>
                <a:gd name="T52" fmla="*/ 28 w 394"/>
                <a:gd name="T53" fmla="*/ 94 h 173"/>
                <a:gd name="T54" fmla="*/ 56 w 394"/>
                <a:gd name="T55" fmla="*/ 106 h 173"/>
                <a:gd name="T56" fmla="*/ 67 w 394"/>
                <a:gd name="T57" fmla="*/ 109 h 173"/>
                <a:gd name="T58" fmla="*/ 81 w 394"/>
                <a:gd name="T59" fmla="*/ 117 h 173"/>
                <a:gd name="T60" fmla="*/ 84 w 394"/>
                <a:gd name="T61" fmla="*/ 123 h 173"/>
                <a:gd name="T62" fmla="*/ 82 w 394"/>
                <a:gd name="T63" fmla="*/ 128 h 173"/>
                <a:gd name="T64" fmla="*/ 80 w 394"/>
                <a:gd name="T65" fmla="*/ 132 h 173"/>
                <a:gd name="T66" fmla="*/ 73 w 394"/>
                <a:gd name="T67" fmla="*/ 137 h 173"/>
                <a:gd name="T68" fmla="*/ 62 w 394"/>
                <a:gd name="T69" fmla="*/ 138 h 173"/>
                <a:gd name="T70" fmla="*/ 41 w 394"/>
                <a:gd name="T71" fmla="*/ 135 h 173"/>
                <a:gd name="T72" fmla="*/ 18 w 394"/>
                <a:gd name="T73" fmla="*/ 124 h 173"/>
                <a:gd name="T74" fmla="*/ 0 w 394"/>
                <a:gd name="T75" fmla="*/ 157 h 173"/>
                <a:gd name="T76" fmla="*/ 30 w 394"/>
                <a:gd name="T77" fmla="*/ 169 h 173"/>
                <a:gd name="T78" fmla="*/ 62 w 394"/>
                <a:gd name="T79" fmla="*/ 173 h 173"/>
                <a:gd name="T80" fmla="*/ 65 w 394"/>
                <a:gd name="T81" fmla="*/ 173 h 173"/>
                <a:gd name="T82" fmla="*/ 91 w 394"/>
                <a:gd name="T83" fmla="*/ 169 h 173"/>
                <a:gd name="T84" fmla="*/ 111 w 394"/>
                <a:gd name="T85" fmla="*/ 158 h 173"/>
                <a:gd name="T86" fmla="*/ 114 w 394"/>
                <a:gd name="T87" fmla="*/ 157 h 173"/>
                <a:gd name="T88" fmla="*/ 158 w 394"/>
                <a:gd name="T89" fmla="*/ 171 h 173"/>
                <a:gd name="T90" fmla="*/ 166 w 394"/>
                <a:gd name="T91" fmla="*/ 146 h 173"/>
                <a:gd name="T92" fmla="*/ 195 w 394"/>
                <a:gd name="T93" fmla="*/ 150 h 173"/>
                <a:gd name="T94" fmla="*/ 208 w 394"/>
                <a:gd name="T95" fmla="*/ 149 h 173"/>
                <a:gd name="T96" fmla="*/ 230 w 394"/>
                <a:gd name="T97" fmla="*/ 171 h 173"/>
                <a:gd name="T98" fmla="*/ 309 w 394"/>
                <a:gd name="T99" fmla="*/ 119 h 173"/>
                <a:gd name="T100" fmla="*/ 327 w 394"/>
                <a:gd name="T101" fmla="*/ 119 h 173"/>
                <a:gd name="T102" fmla="*/ 356 w 394"/>
                <a:gd name="T103" fmla="*/ 115 h 173"/>
                <a:gd name="T104" fmla="*/ 377 w 394"/>
                <a:gd name="T105" fmla="*/ 104 h 173"/>
                <a:gd name="T106" fmla="*/ 390 w 394"/>
                <a:gd name="T107" fmla="*/ 86 h 173"/>
                <a:gd name="T108" fmla="*/ 394 w 394"/>
                <a:gd name="T109" fmla="*/ 61 h 173"/>
                <a:gd name="T110" fmla="*/ 393 w 394"/>
                <a:gd name="T111" fmla="*/ 48 h 173"/>
                <a:gd name="T112" fmla="*/ 385 w 394"/>
                <a:gd name="T113" fmla="*/ 26 h 173"/>
                <a:gd name="T114" fmla="*/ 366 w 394"/>
                <a:gd name="T115" fmla="*/ 11 h 173"/>
                <a:gd name="T116" fmla="*/ 337 w 394"/>
                <a:gd name="T117" fmla="*/ 4 h 173"/>
                <a:gd name="T118" fmla="*/ 319 w 394"/>
                <a:gd name="T119" fmla="*/ 4 h 1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4" h="173">
                  <a:moveTo>
                    <a:pt x="319" y="4"/>
                  </a:moveTo>
                  <a:lnTo>
                    <a:pt x="264" y="4"/>
                  </a:lnTo>
                  <a:lnTo>
                    <a:pt x="264" y="131"/>
                  </a:lnTo>
                  <a:lnTo>
                    <a:pt x="218" y="4"/>
                  </a:lnTo>
                  <a:lnTo>
                    <a:pt x="171" y="4"/>
                  </a:lnTo>
                  <a:lnTo>
                    <a:pt x="130" y="111"/>
                  </a:lnTo>
                  <a:lnTo>
                    <a:pt x="128" y="101"/>
                  </a:lnTo>
                  <a:lnTo>
                    <a:pt x="123" y="93"/>
                  </a:lnTo>
                  <a:lnTo>
                    <a:pt x="118" y="87"/>
                  </a:lnTo>
                  <a:lnTo>
                    <a:pt x="110" y="82"/>
                  </a:lnTo>
                  <a:lnTo>
                    <a:pt x="102" y="76"/>
                  </a:lnTo>
                  <a:lnTo>
                    <a:pt x="93" y="74"/>
                  </a:lnTo>
                  <a:lnTo>
                    <a:pt x="77" y="67"/>
                  </a:lnTo>
                  <a:lnTo>
                    <a:pt x="66" y="63"/>
                  </a:lnTo>
                  <a:lnTo>
                    <a:pt x="56" y="59"/>
                  </a:lnTo>
                  <a:lnTo>
                    <a:pt x="50" y="53"/>
                  </a:lnTo>
                  <a:lnTo>
                    <a:pt x="47" y="50"/>
                  </a:lnTo>
                  <a:lnTo>
                    <a:pt x="47" y="48"/>
                  </a:lnTo>
                  <a:lnTo>
                    <a:pt x="48" y="44"/>
                  </a:lnTo>
                  <a:lnTo>
                    <a:pt x="52" y="39"/>
                  </a:lnTo>
                  <a:lnTo>
                    <a:pt x="61" y="37"/>
                  </a:lnTo>
                  <a:lnTo>
                    <a:pt x="71" y="37"/>
                  </a:lnTo>
                  <a:lnTo>
                    <a:pt x="78" y="38"/>
                  </a:lnTo>
                  <a:lnTo>
                    <a:pt x="88" y="39"/>
                  </a:lnTo>
                  <a:lnTo>
                    <a:pt x="97" y="42"/>
                  </a:lnTo>
                  <a:lnTo>
                    <a:pt x="110" y="48"/>
                  </a:lnTo>
                  <a:lnTo>
                    <a:pt x="129" y="15"/>
                  </a:lnTo>
                  <a:lnTo>
                    <a:pt x="115" y="9"/>
                  </a:lnTo>
                  <a:lnTo>
                    <a:pt x="99" y="4"/>
                  </a:lnTo>
                  <a:lnTo>
                    <a:pt x="84" y="1"/>
                  </a:lnTo>
                  <a:lnTo>
                    <a:pt x="67" y="0"/>
                  </a:lnTo>
                  <a:lnTo>
                    <a:pt x="51" y="1"/>
                  </a:lnTo>
                  <a:lnTo>
                    <a:pt x="37" y="5"/>
                  </a:lnTo>
                  <a:lnTo>
                    <a:pt x="24" y="12"/>
                  </a:lnTo>
                  <a:lnTo>
                    <a:pt x="14" y="20"/>
                  </a:lnTo>
                  <a:lnTo>
                    <a:pt x="9" y="27"/>
                  </a:lnTo>
                  <a:lnTo>
                    <a:pt x="4" y="34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63"/>
                  </a:lnTo>
                  <a:lnTo>
                    <a:pt x="6" y="74"/>
                  </a:lnTo>
                  <a:lnTo>
                    <a:pt x="11" y="82"/>
                  </a:lnTo>
                  <a:lnTo>
                    <a:pt x="20" y="89"/>
                  </a:lnTo>
                  <a:lnTo>
                    <a:pt x="28" y="94"/>
                  </a:lnTo>
                  <a:lnTo>
                    <a:pt x="37" y="100"/>
                  </a:lnTo>
                  <a:lnTo>
                    <a:pt x="56" y="106"/>
                  </a:lnTo>
                  <a:lnTo>
                    <a:pt x="67" y="109"/>
                  </a:lnTo>
                  <a:lnTo>
                    <a:pt x="76" y="113"/>
                  </a:lnTo>
                  <a:lnTo>
                    <a:pt x="81" y="117"/>
                  </a:lnTo>
                  <a:lnTo>
                    <a:pt x="82" y="120"/>
                  </a:lnTo>
                  <a:lnTo>
                    <a:pt x="84" y="123"/>
                  </a:lnTo>
                  <a:lnTo>
                    <a:pt x="82" y="128"/>
                  </a:lnTo>
                  <a:lnTo>
                    <a:pt x="80" y="132"/>
                  </a:lnTo>
                  <a:lnTo>
                    <a:pt x="77" y="134"/>
                  </a:lnTo>
                  <a:lnTo>
                    <a:pt x="73" y="137"/>
                  </a:lnTo>
                  <a:lnTo>
                    <a:pt x="62" y="138"/>
                  </a:lnTo>
                  <a:lnTo>
                    <a:pt x="51" y="137"/>
                  </a:lnTo>
                  <a:lnTo>
                    <a:pt x="41" y="135"/>
                  </a:lnTo>
                  <a:lnTo>
                    <a:pt x="30" y="131"/>
                  </a:lnTo>
                  <a:lnTo>
                    <a:pt x="18" y="124"/>
                  </a:lnTo>
                  <a:lnTo>
                    <a:pt x="0" y="157"/>
                  </a:lnTo>
                  <a:lnTo>
                    <a:pt x="15" y="164"/>
                  </a:lnTo>
                  <a:lnTo>
                    <a:pt x="30" y="169"/>
                  </a:lnTo>
                  <a:lnTo>
                    <a:pt x="46" y="172"/>
                  </a:lnTo>
                  <a:lnTo>
                    <a:pt x="62" y="173"/>
                  </a:lnTo>
                  <a:lnTo>
                    <a:pt x="65" y="173"/>
                  </a:lnTo>
                  <a:lnTo>
                    <a:pt x="78" y="172"/>
                  </a:lnTo>
                  <a:lnTo>
                    <a:pt x="91" y="169"/>
                  </a:lnTo>
                  <a:lnTo>
                    <a:pt x="102" y="165"/>
                  </a:lnTo>
                  <a:lnTo>
                    <a:pt x="111" y="158"/>
                  </a:lnTo>
                  <a:lnTo>
                    <a:pt x="114" y="157"/>
                  </a:lnTo>
                  <a:lnTo>
                    <a:pt x="108" y="171"/>
                  </a:lnTo>
                  <a:lnTo>
                    <a:pt x="158" y="171"/>
                  </a:lnTo>
                  <a:lnTo>
                    <a:pt x="166" y="146"/>
                  </a:lnTo>
                  <a:lnTo>
                    <a:pt x="180" y="149"/>
                  </a:lnTo>
                  <a:lnTo>
                    <a:pt x="195" y="150"/>
                  </a:lnTo>
                  <a:lnTo>
                    <a:pt x="208" y="149"/>
                  </a:lnTo>
                  <a:lnTo>
                    <a:pt x="222" y="146"/>
                  </a:lnTo>
                  <a:lnTo>
                    <a:pt x="230" y="171"/>
                  </a:lnTo>
                  <a:lnTo>
                    <a:pt x="309" y="171"/>
                  </a:lnTo>
                  <a:lnTo>
                    <a:pt x="309" y="119"/>
                  </a:lnTo>
                  <a:lnTo>
                    <a:pt x="327" y="119"/>
                  </a:lnTo>
                  <a:lnTo>
                    <a:pt x="342" y="119"/>
                  </a:lnTo>
                  <a:lnTo>
                    <a:pt x="356" y="115"/>
                  </a:lnTo>
                  <a:lnTo>
                    <a:pt x="367" y="111"/>
                  </a:lnTo>
                  <a:lnTo>
                    <a:pt x="377" y="104"/>
                  </a:lnTo>
                  <a:lnTo>
                    <a:pt x="385" y="96"/>
                  </a:lnTo>
                  <a:lnTo>
                    <a:pt x="390" y="86"/>
                  </a:lnTo>
                  <a:lnTo>
                    <a:pt x="393" y="75"/>
                  </a:lnTo>
                  <a:lnTo>
                    <a:pt x="394" y="61"/>
                  </a:lnTo>
                  <a:lnTo>
                    <a:pt x="393" y="48"/>
                  </a:lnTo>
                  <a:lnTo>
                    <a:pt x="390" y="35"/>
                  </a:lnTo>
                  <a:lnTo>
                    <a:pt x="385" y="26"/>
                  </a:lnTo>
                  <a:lnTo>
                    <a:pt x="377" y="18"/>
                  </a:lnTo>
                  <a:lnTo>
                    <a:pt x="366" y="11"/>
                  </a:lnTo>
                  <a:lnTo>
                    <a:pt x="352" y="7"/>
                  </a:lnTo>
                  <a:lnTo>
                    <a:pt x="337" y="4"/>
                  </a:lnTo>
                  <a:lnTo>
                    <a:pt x="319" y="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3" name="Freeform 50"/>
            <p:cNvSpPr>
              <a:spLocks/>
            </p:cNvSpPr>
            <p:nvPr userDrawn="1"/>
          </p:nvSpPr>
          <p:spPr bwMode="auto">
            <a:xfrm>
              <a:off x="5299" y="4054"/>
              <a:ext cx="34" cy="57"/>
            </a:xfrm>
            <a:custGeom>
              <a:avLst/>
              <a:gdLst>
                <a:gd name="T0" fmla="*/ 18 w 34"/>
                <a:gd name="T1" fmla="*/ 57 h 57"/>
                <a:gd name="T2" fmla="*/ 18 w 34"/>
                <a:gd name="T3" fmla="*/ 57 h 57"/>
                <a:gd name="T4" fmla="*/ 8 w 34"/>
                <a:gd name="T5" fmla="*/ 56 h 57"/>
                <a:gd name="T6" fmla="*/ 0 w 34"/>
                <a:gd name="T7" fmla="*/ 55 h 57"/>
                <a:gd name="T8" fmla="*/ 16 w 34"/>
                <a:gd name="T9" fmla="*/ 0 h 57"/>
                <a:gd name="T10" fmla="*/ 18 w 34"/>
                <a:gd name="T11" fmla="*/ 0 h 57"/>
                <a:gd name="T12" fmla="*/ 34 w 34"/>
                <a:gd name="T13" fmla="*/ 55 h 57"/>
                <a:gd name="T14" fmla="*/ 34 w 34"/>
                <a:gd name="T15" fmla="*/ 55 h 57"/>
                <a:gd name="T16" fmla="*/ 26 w 34"/>
                <a:gd name="T17" fmla="*/ 56 h 57"/>
                <a:gd name="T18" fmla="*/ 18 w 34"/>
                <a:gd name="T19" fmla="*/ 57 h 57"/>
                <a:gd name="T20" fmla="*/ 18 w 34"/>
                <a:gd name="T21" fmla="*/ 57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" h="57">
                  <a:moveTo>
                    <a:pt x="18" y="57"/>
                  </a:moveTo>
                  <a:lnTo>
                    <a:pt x="18" y="57"/>
                  </a:lnTo>
                  <a:lnTo>
                    <a:pt x="8" y="56"/>
                  </a:lnTo>
                  <a:lnTo>
                    <a:pt x="0" y="55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34" y="55"/>
                  </a:lnTo>
                  <a:lnTo>
                    <a:pt x="26" y="56"/>
                  </a:lnTo>
                  <a:lnTo>
                    <a:pt x="18" y="5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 userDrawn="1"/>
          </p:nvSpPr>
          <p:spPr bwMode="auto">
            <a:xfrm>
              <a:off x="5431" y="4036"/>
              <a:ext cx="42" cy="44"/>
            </a:xfrm>
            <a:custGeom>
              <a:avLst/>
              <a:gdLst>
                <a:gd name="T0" fmla="*/ 13 w 42"/>
                <a:gd name="T1" fmla="*/ 44 h 44"/>
                <a:gd name="T2" fmla="*/ 0 w 42"/>
                <a:gd name="T3" fmla="*/ 44 h 44"/>
                <a:gd name="T4" fmla="*/ 0 w 42"/>
                <a:gd name="T5" fmla="*/ 0 h 44"/>
                <a:gd name="T6" fmla="*/ 13 w 42"/>
                <a:gd name="T7" fmla="*/ 0 h 44"/>
                <a:gd name="T8" fmla="*/ 13 w 42"/>
                <a:gd name="T9" fmla="*/ 0 h 44"/>
                <a:gd name="T10" fmla="*/ 24 w 42"/>
                <a:gd name="T11" fmla="*/ 1 h 44"/>
                <a:gd name="T12" fmla="*/ 29 w 42"/>
                <a:gd name="T13" fmla="*/ 3 h 44"/>
                <a:gd name="T14" fmla="*/ 33 w 42"/>
                <a:gd name="T15" fmla="*/ 6 h 44"/>
                <a:gd name="T16" fmla="*/ 36 w 42"/>
                <a:gd name="T17" fmla="*/ 8 h 44"/>
                <a:gd name="T18" fmla="*/ 39 w 42"/>
                <a:gd name="T19" fmla="*/ 12 h 44"/>
                <a:gd name="T20" fmla="*/ 42 w 42"/>
                <a:gd name="T21" fmla="*/ 17 h 44"/>
                <a:gd name="T22" fmla="*/ 42 w 42"/>
                <a:gd name="T23" fmla="*/ 22 h 44"/>
                <a:gd name="T24" fmla="*/ 42 w 42"/>
                <a:gd name="T25" fmla="*/ 22 h 44"/>
                <a:gd name="T26" fmla="*/ 42 w 42"/>
                <a:gd name="T27" fmla="*/ 27 h 44"/>
                <a:gd name="T28" fmla="*/ 39 w 42"/>
                <a:gd name="T29" fmla="*/ 33 h 44"/>
                <a:gd name="T30" fmla="*/ 36 w 42"/>
                <a:gd name="T31" fmla="*/ 37 h 44"/>
                <a:gd name="T32" fmla="*/ 33 w 42"/>
                <a:gd name="T33" fmla="*/ 40 h 44"/>
                <a:gd name="T34" fmla="*/ 29 w 42"/>
                <a:gd name="T35" fmla="*/ 41 h 44"/>
                <a:gd name="T36" fmla="*/ 24 w 42"/>
                <a:gd name="T37" fmla="*/ 42 h 44"/>
                <a:gd name="T38" fmla="*/ 13 w 42"/>
                <a:gd name="T39" fmla="*/ 44 h 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44">
                  <a:moveTo>
                    <a:pt x="13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3" y="6"/>
                  </a:lnTo>
                  <a:lnTo>
                    <a:pt x="36" y="8"/>
                  </a:lnTo>
                  <a:lnTo>
                    <a:pt x="39" y="12"/>
                  </a:lnTo>
                  <a:lnTo>
                    <a:pt x="42" y="17"/>
                  </a:lnTo>
                  <a:lnTo>
                    <a:pt x="42" y="22"/>
                  </a:lnTo>
                  <a:lnTo>
                    <a:pt x="42" y="27"/>
                  </a:lnTo>
                  <a:lnTo>
                    <a:pt x="39" y="33"/>
                  </a:lnTo>
                  <a:lnTo>
                    <a:pt x="36" y="37"/>
                  </a:lnTo>
                  <a:lnTo>
                    <a:pt x="33" y="40"/>
                  </a:lnTo>
                  <a:lnTo>
                    <a:pt x="29" y="41"/>
                  </a:lnTo>
                  <a:lnTo>
                    <a:pt x="24" y="42"/>
                  </a:lnTo>
                  <a:lnTo>
                    <a:pt x="13" y="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5" name="Freeform 52"/>
            <p:cNvSpPr>
              <a:spLocks noEditPoints="1"/>
            </p:cNvSpPr>
            <p:nvPr userDrawn="1"/>
          </p:nvSpPr>
          <p:spPr bwMode="auto">
            <a:xfrm>
              <a:off x="5456" y="4186"/>
              <a:ext cx="36" cy="36"/>
            </a:xfrm>
            <a:custGeom>
              <a:avLst/>
              <a:gdLst>
                <a:gd name="T0" fmla="*/ 3 w 36"/>
                <a:gd name="T1" fmla="*/ 18 h 36"/>
                <a:gd name="T2" fmla="*/ 7 w 36"/>
                <a:gd name="T3" fmla="*/ 7 h 36"/>
                <a:gd name="T4" fmla="*/ 18 w 36"/>
                <a:gd name="T5" fmla="*/ 3 h 36"/>
                <a:gd name="T6" fmla="*/ 23 w 36"/>
                <a:gd name="T7" fmla="*/ 5 h 36"/>
                <a:gd name="T8" fmla="*/ 30 w 36"/>
                <a:gd name="T9" fmla="*/ 11 h 36"/>
                <a:gd name="T10" fmla="*/ 32 w 36"/>
                <a:gd name="T11" fmla="*/ 18 h 36"/>
                <a:gd name="T12" fmla="*/ 27 w 36"/>
                <a:gd name="T13" fmla="*/ 28 h 36"/>
                <a:gd name="T14" fmla="*/ 18 w 36"/>
                <a:gd name="T15" fmla="*/ 32 h 36"/>
                <a:gd name="T16" fmla="*/ 12 w 36"/>
                <a:gd name="T17" fmla="*/ 32 h 36"/>
                <a:gd name="T18" fmla="*/ 4 w 36"/>
                <a:gd name="T19" fmla="*/ 24 h 36"/>
                <a:gd name="T20" fmla="*/ 3 w 36"/>
                <a:gd name="T21" fmla="*/ 18 h 36"/>
                <a:gd name="T22" fmla="*/ 18 w 36"/>
                <a:gd name="T23" fmla="*/ 36 h 36"/>
                <a:gd name="T24" fmla="*/ 30 w 36"/>
                <a:gd name="T25" fmla="*/ 31 h 36"/>
                <a:gd name="T26" fmla="*/ 36 w 36"/>
                <a:gd name="T27" fmla="*/ 18 h 36"/>
                <a:gd name="T28" fmla="*/ 34 w 36"/>
                <a:gd name="T29" fmla="*/ 11 h 36"/>
                <a:gd name="T30" fmla="*/ 25 w 36"/>
                <a:gd name="T31" fmla="*/ 2 h 36"/>
                <a:gd name="T32" fmla="*/ 18 w 36"/>
                <a:gd name="T33" fmla="*/ 0 h 36"/>
                <a:gd name="T34" fmla="*/ 6 w 36"/>
                <a:gd name="T35" fmla="*/ 5 h 36"/>
                <a:gd name="T36" fmla="*/ 0 w 36"/>
                <a:gd name="T37" fmla="*/ 18 h 36"/>
                <a:gd name="T38" fmla="*/ 1 w 36"/>
                <a:gd name="T39" fmla="*/ 25 h 36"/>
                <a:gd name="T40" fmla="*/ 11 w 36"/>
                <a:gd name="T41" fmla="*/ 35 h 36"/>
                <a:gd name="T42" fmla="*/ 18 w 36"/>
                <a:gd name="T43" fmla="*/ 36 h 36"/>
                <a:gd name="T44" fmla="*/ 18 w 36"/>
                <a:gd name="T45" fmla="*/ 20 h 36"/>
                <a:gd name="T46" fmla="*/ 26 w 36"/>
                <a:gd name="T47" fmla="*/ 28 h 36"/>
                <a:gd name="T48" fmla="*/ 21 w 36"/>
                <a:gd name="T49" fmla="*/ 20 h 36"/>
                <a:gd name="T50" fmla="*/ 25 w 36"/>
                <a:gd name="T51" fmla="*/ 15 h 36"/>
                <a:gd name="T52" fmla="*/ 26 w 36"/>
                <a:gd name="T53" fmla="*/ 14 h 36"/>
                <a:gd name="T54" fmla="*/ 23 w 36"/>
                <a:gd name="T55" fmla="*/ 9 h 36"/>
                <a:gd name="T56" fmla="*/ 18 w 36"/>
                <a:gd name="T57" fmla="*/ 7 h 36"/>
                <a:gd name="T58" fmla="*/ 11 w 36"/>
                <a:gd name="T59" fmla="*/ 28 h 36"/>
                <a:gd name="T60" fmla="*/ 14 w 36"/>
                <a:gd name="T61" fmla="*/ 20 h 36"/>
                <a:gd name="T62" fmla="*/ 14 w 36"/>
                <a:gd name="T63" fmla="*/ 10 h 36"/>
                <a:gd name="T64" fmla="*/ 18 w 36"/>
                <a:gd name="T65" fmla="*/ 10 h 36"/>
                <a:gd name="T66" fmla="*/ 22 w 36"/>
                <a:gd name="T67" fmla="*/ 11 h 36"/>
                <a:gd name="T68" fmla="*/ 22 w 36"/>
                <a:gd name="T69" fmla="*/ 13 h 36"/>
                <a:gd name="T70" fmla="*/ 21 w 36"/>
                <a:gd name="T71" fmla="*/ 15 h 36"/>
                <a:gd name="T72" fmla="*/ 14 w 36"/>
                <a:gd name="T73" fmla="*/ 17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" h="36">
                  <a:moveTo>
                    <a:pt x="3" y="18"/>
                  </a:moveTo>
                  <a:lnTo>
                    <a:pt x="3" y="18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0" y="11"/>
                  </a:lnTo>
                  <a:lnTo>
                    <a:pt x="32" y="18"/>
                  </a:lnTo>
                  <a:lnTo>
                    <a:pt x="30" y="24"/>
                  </a:lnTo>
                  <a:lnTo>
                    <a:pt x="27" y="28"/>
                  </a:lnTo>
                  <a:lnTo>
                    <a:pt x="23" y="32"/>
                  </a:lnTo>
                  <a:lnTo>
                    <a:pt x="18" y="32"/>
                  </a:lnTo>
                  <a:lnTo>
                    <a:pt x="12" y="32"/>
                  </a:lnTo>
                  <a:lnTo>
                    <a:pt x="7" y="28"/>
                  </a:lnTo>
                  <a:lnTo>
                    <a:pt x="4" y="24"/>
                  </a:lnTo>
                  <a:lnTo>
                    <a:pt x="3" y="18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25" y="35"/>
                  </a:lnTo>
                  <a:lnTo>
                    <a:pt x="30" y="31"/>
                  </a:lnTo>
                  <a:lnTo>
                    <a:pt x="34" y="25"/>
                  </a:lnTo>
                  <a:lnTo>
                    <a:pt x="36" y="18"/>
                  </a:lnTo>
                  <a:lnTo>
                    <a:pt x="34" y="11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5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1" y="35"/>
                  </a:lnTo>
                  <a:lnTo>
                    <a:pt x="18" y="36"/>
                  </a:lnTo>
                  <a:close/>
                  <a:moveTo>
                    <a:pt x="14" y="20"/>
                  </a:moveTo>
                  <a:lnTo>
                    <a:pt x="18" y="20"/>
                  </a:lnTo>
                  <a:lnTo>
                    <a:pt x="23" y="28"/>
                  </a:lnTo>
                  <a:lnTo>
                    <a:pt x="26" y="28"/>
                  </a:lnTo>
                  <a:lnTo>
                    <a:pt x="21" y="20"/>
                  </a:lnTo>
                  <a:lnTo>
                    <a:pt x="25" y="17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5" y="11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11" y="28"/>
                  </a:lnTo>
                  <a:lnTo>
                    <a:pt x="14" y="28"/>
                  </a:lnTo>
                  <a:lnTo>
                    <a:pt x="14" y="20"/>
                  </a:lnTo>
                  <a:close/>
                  <a:moveTo>
                    <a:pt x="14" y="17"/>
                  </a:moveTo>
                  <a:lnTo>
                    <a:pt x="14" y="10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04357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6" name="Rectangle 53"/>
            <p:cNvSpPr>
              <a:spLocks noChangeArrowheads="1"/>
            </p:cNvSpPr>
            <p:nvPr userDrawn="1"/>
          </p:nvSpPr>
          <p:spPr bwMode="auto">
            <a:xfrm>
              <a:off x="3517" y="4132"/>
              <a:ext cx="31" cy="13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en-US">
                <a:latin typeface="Arial" pitchFamily="34" charset="0"/>
                <a:ea typeface="Arial Unicode MS" pitchFamily="34" charset="-128"/>
              </a:endParaRPr>
            </a:p>
          </p:txBody>
        </p:sp>
        <p:sp>
          <p:nvSpPr>
            <p:cNvPr id="17" name="Freeform 54"/>
            <p:cNvSpPr>
              <a:spLocks/>
            </p:cNvSpPr>
            <p:nvPr userDrawn="1"/>
          </p:nvSpPr>
          <p:spPr bwMode="auto">
            <a:xfrm>
              <a:off x="3016" y="4107"/>
              <a:ext cx="51" cy="62"/>
            </a:xfrm>
            <a:custGeom>
              <a:avLst/>
              <a:gdLst>
                <a:gd name="T0" fmla="*/ 0 w 51"/>
                <a:gd name="T1" fmla="*/ 0 h 62"/>
                <a:gd name="T2" fmla="*/ 51 w 51"/>
                <a:gd name="T3" fmla="*/ 0 h 62"/>
                <a:gd name="T4" fmla="*/ 51 w 51"/>
                <a:gd name="T5" fmla="*/ 15 h 62"/>
                <a:gd name="T6" fmla="*/ 37 w 51"/>
                <a:gd name="T7" fmla="*/ 15 h 62"/>
                <a:gd name="T8" fmla="*/ 37 w 51"/>
                <a:gd name="T9" fmla="*/ 62 h 62"/>
                <a:gd name="T10" fmla="*/ 14 w 51"/>
                <a:gd name="T11" fmla="*/ 62 h 62"/>
                <a:gd name="T12" fmla="*/ 14 w 51"/>
                <a:gd name="T13" fmla="*/ 15 h 62"/>
                <a:gd name="T14" fmla="*/ 0 w 51"/>
                <a:gd name="T15" fmla="*/ 15 h 62"/>
                <a:gd name="T16" fmla="*/ 0 w 51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62">
                  <a:moveTo>
                    <a:pt x="0" y="0"/>
                  </a:moveTo>
                  <a:lnTo>
                    <a:pt x="51" y="0"/>
                  </a:lnTo>
                  <a:lnTo>
                    <a:pt x="51" y="15"/>
                  </a:lnTo>
                  <a:lnTo>
                    <a:pt x="37" y="15"/>
                  </a:lnTo>
                  <a:lnTo>
                    <a:pt x="37" y="62"/>
                  </a:lnTo>
                  <a:lnTo>
                    <a:pt x="14" y="62"/>
                  </a:lnTo>
                  <a:lnTo>
                    <a:pt x="14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 userDrawn="1"/>
          </p:nvSpPr>
          <p:spPr bwMode="auto">
            <a:xfrm>
              <a:off x="3080" y="4107"/>
              <a:ext cx="55" cy="62"/>
            </a:xfrm>
            <a:custGeom>
              <a:avLst/>
              <a:gdLst>
                <a:gd name="T0" fmla="*/ 0 w 55"/>
                <a:gd name="T1" fmla="*/ 0 h 62"/>
                <a:gd name="T2" fmla="*/ 24 w 55"/>
                <a:gd name="T3" fmla="*/ 0 h 62"/>
                <a:gd name="T4" fmla="*/ 24 w 55"/>
                <a:gd name="T5" fmla="*/ 21 h 62"/>
                <a:gd name="T6" fmla="*/ 32 w 55"/>
                <a:gd name="T7" fmla="*/ 21 h 62"/>
                <a:gd name="T8" fmla="*/ 32 w 55"/>
                <a:gd name="T9" fmla="*/ 0 h 62"/>
                <a:gd name="T10" fmla="*/ 55 w 55"/>
                <a:gd name="T11" fmla="*/ 0 h 62"/>
                <a:gd name="T12" fmla="*/ 55 w 55"/>
                <a:gd name="T13" fmla="*/ 62 h 62"/>
                <a:gd name="T14" fmla="*/ 32 w 55"/>
                <a:gd name="T15" fmla="*/ 62 h 62"/>
                <a:gd name="T16" fmla="*/ 32 w 55"/>
                <a:gd name="T17" fmla="*/ 38 h 62"/>
                <a:gd name="T18" fmla="*/ 24 w 55"/>
                <a:gd name="T19" fmla="*/ 38 h 62"/>
                <a:gd name="T20" fmla="*/ 24 w 55"/>
                <a:gd name="T21" fmla="*/ 62 h 62"/>
                <a:gd name="T22" fmla="*/ 0 w 55"/>
                <a:gd name="T23" fmla="*/ 62 h 62"/>
                <a:gd name="T24" fmla="*/ 0 w 55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5" h="62">
                  <a:moveTo>
                    <a:pt x="0" y="0"/>
                  </a:moveTo>
                  <a:lnTo>
                    <a:pt x="24" y="0"/>
                  </a:lnTo>
                  <a:lnTo>
                    <a:pt x="24" y="21"/>
                  </a:lnTo>
                  <a:lnTo>
                    <a:pt x="32" y="21"/>
                  </a:lnTo>
                  <a:lnTo>
                    <a:pt x="32" y="0"/>
                  </a:lnTo>
                  <a:lnTo>
                    <a:pt x="55" y="0"/>
                  </a:lnTo>
                  <a:lnTo>
                    <a:pt x="55" y="62"/>
                  </a:lnTo>
                  <a:lnTo>
                    <a:pt x="32" y="62"/>
                  </a:lnTo>
                  <a:lnTo>
                    <a:pt x="32" y="38"/>
                  </a:lnTo>
                  <a:lnTo>
                    <a:pt x="24" y="38"/>
                  </a:lnTo>
                  <a:lnTo>
                    <a:pt x="24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19" name="Freeform 56"/>
            <p:cNvSpPr>
              <a:spLocks/>
            </p:cNvSpPr>
            <p:nvPr userDrawn="1"/>
          </p:nvSpPr>
          <p:spPr bwMode="auto">
            <a:xfrm>
              <a:off x="3154" y="4107"/>
              <a:ext cx="47" cy="62"/>
            </a:xfrm>
            <a:custGeom>
              <a:avLst/>
              <a:gdLst>
                <a:gd name="T0" fmla="*/ 0 w 47"/>
                <a:gd name="T1" fmla="*/ 0 h 62"/>
                <a:gd name="T2" fmla="*/ 47 w 47"/>
                <a:gd name="T3" fmla="*/ 0 h 62"/>
                <a:gd name="T4" fmla="*/ 47 w 47"/>
                <a:gd name="T5" fmla="*/ 15 h 62"/>
                <a:gd name="T6" fmla="*/ 22 w 47"/>
                <a:gd name="T7" fmla="*/ 15 h 62"/>
                <a:gd name="T8" fmla="*/ 22 w 47"/>
                <a:gd name="T9" fmla="*/ 25 h 62"/>
                <a:gd name="T10" fmla="*/ 45 w 47"/>
                <a:gd name="T11" fmla="*/ 25 h 62"/>
                <a:gd name="T12" fmla="*/ 45 w 47"/>
                <a:gd name="T13" fmla="*/ 37 h 62"/>
                <a:gd name="T14" fmla="*/ 22 w 47"/>
                <a:gd name="T15" fmla="*/ 37 h 62"/>
                <a:gd name="T16" fmla="*/ 22 w 47"/>
                <a:gd name="T17" fmla="*/ 48 h 62"/>
                <a:gd name="T18" fmla="*/ 47 w 47"/>
                <a:gd name="T19" fmla="*/ 48 h 62"/>
                <a:gd name="T20" fmla="*/ 47 w 47"/>
                <a:gd name="T21" fmla="*/ 62 h 62"/>
                <a:gd name="T22" fmla="*/ 0 w 47"/>
                <a:gd name="T23" fmla="*/ 62 h 62"/>
                <a:gd name="T24" fmla="*/ 0 w 47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62">
                  <a:moveTo>
                    <a:pt x="0" y="0"/>
                  </a:moveTo>
                  <a:lnTo>
                    <a:pt x="47" y="0"/>
                  </a:lnTo>
                  <a:lnTo>
                    <a:pt x="47" y="15"/>
                  </a:lnTo>
                  <a:lnTo>
                    <a:pt x="22" y="15"/>
                  </a:lnTo>
                  <a:lnTo>
                    <a:pt x="22" y="25"/>
                  </a:lnTo>
                  <a:lnTo>
                    <a:pt x="45" y="25"/>
                  </a:lnTo>
                  <a:lnTo>
                    <a:pt x="45" y="37"/>
                  </a:lnTo>
                  <a:lnTo>
                    <a:pt x="22" y="37"/>
                  </a:lnTo>
                  <a:lnTo>
                    <a:pt x="22" y="48"/>
                  </a:lnTo>
                  <a:lnTo>
                    <a:pt x="47" y="48"/>
                  </a:lnTo>
                  <a:lnTo>
                    <a:pt x="47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0" name="Freeform 57"/>
            <p:cNvSpPr>
              <a:spLocks noEditPoints="1"/>
            </p:cNvSpPr>
            <p:nvPr userDrawn="1"/>
          </p:nvSpPr>
          <p:spPr bwMode="auto">
            <a:xfrm>
              <a:off x="3259" y="4107"/>
              <a:ext cx="57" cy="62"/>
            </a:xfrm>
            <a:custGeom>
              <a:avLst/>
              <a:gdLst>
                <a:gd name="T0" fmla="*/ 24 w 57"/>
                <a:gd name="T1" fmla="*/ 37 h 62"/>
                <a:gd name="T2" fmla="*/ 29 w 57"/>
                <a:gd name="T3" fmla="*/ 37 h 62"/>
                <a:gd name="T4" fmla="*/ 29 w 57"/>
                <a:gd name="T5" fmla="*/ 37 h 62"/>
                <a:gd name="T6" fmla="*/ 32 w 57"/>
                <a:gd name="T7" fmla="*/ 38 h 62"/>
                <a:gd name="T8" fmla="*/ 33 w 57"/>
                <a:gd name="T9" fmla="*/ 40 h 62"/>
                <a:gd name="T10" fmla="*/ 33 w 57"/>
                <a:gd name="T11" fmla="*/ 43 h 62"/>
                <a:gd name="T12" fmla="*/ 33 w 57"/>
                <a:gd name="T13" fmla="*/ 43 h 62"/>
                <a:gd name="T14" fmla="*/ 32 w 57"/>
                <a:gd name="T15" fmla="*/ 47 h 62"/>
                <a:gd name="T16" fmla="*/ 31 w 57"/>
                <a:gd name="T17" fmla="*/ 49 h 62"/>
                <a:gd name="T18" fmla="*/ 28 w 57"/>
                <a:gd name="T19" fmla="*/ 49 h 62"/>
                <a:gd name="T20" fmla="*/ 24 w 57"/>
                <a:gd name="T21" fmla="*/ 49 h 62"/>
                <a:gd name="T22" fmla="*/ 24 w 57"/>
                <a:gd name="T23" fmla="*/ 37 h 62"/>
                <a:gd name="T24" fmla="*/ 0 w 57"/>
                <a:gd name="T25" fmla="*/ 62 h 62"/>
                <a:gd name="T26" fmla="*/ 37 w 57"/>
                <a:gd name="T27" fmla="*/ 62 h 62"/>
                <a:gd name="T28" fmla="*/ 37 w 57"/>
                <a:gd name="T29" fmla="*/ 62 h 62"/>
                <a:gd name="T30" fmla="*/ 43 w 57"/>
                <a:gd name="T31" fmla="*/ 62 h 62"/>
                <a:gd name="T32" fmla="*/ 47 w 57"/>
                <a:gd name="T33" fmla="*/ 60 h 62"/>
                <a:gd name="T34" fmla="*/ 50 w 57"/>
                <a:gd name="T35" fmla="*/ 59 h 62"/>
                <a:gd name="T36" fmla="*/ 52 w 57"/>
                <a:gd name="T37" fmla="*/ 58 h 62"/>
                <a:gd name="T38" fmla="*/ 57 w 57"/>
                <a:gd name="T39" fmla="*/ 52 h 62"/>
                <a:gd name="T40" fmla="*/ 57 w 57"/>
                <a:gd name="T41" fmla="*/ 47 h 62"/>
                <a:gd name="T42" fmla="*/ 57 w 57"/>
                <a:gd name="T43" fmla="*/ 47 h 62"/>
                <a:gd name="T44" fmla="*/ 55 w 57"/>
                <a:gd name="T45" fmla="*/ 40 h 62"/>
                <a:gd name="T46" fmla="*/ 52 w 57"/>
                <a:gd name="T47" fmla="*/ 36 h 62"/>
                <a:gd name="T48" fmla="*/ 47 w 57"/>
                <a:gd name="T49" fmla="*/ 32 h 62"/>
                <a:gd name="T50" fmla="*/ 41 w 57"/>
                <a:gd name="T51" fmla="*/ 30 h 62"/>
                <a:gd name="T52" fmla="*/ 41 w 57"/>
                <a:gd name="T53" fmla="*/ 30 h 62"/>
                <a:gd name="T54" fmla="*/ 41 w 57"/>
                <a:gd name="T55" fmla="*/ 30 h 62"/>
                <a:gd name="T56" fmla="*/ 47 w 57"/>
                <a:gd name="T57" fmla="*/ 29 h 62"/>
                <a:gd name="T58" fmla="*/ 51 w 57"/>
                <a:gd name="T59" fmla="*/ 26 h 62"/>
                <a:gd name="T60" fmla="*/ 55 w 57"/>
                <a:gd name="T61" fmla="*/ 22 h 62"/>
                <a:gd name="T62" fmla="*/ 55 w 57"/>
                <a:gd name="T63" fmla="*/ 15 h 62"/>
                <a:gd name="T64" fmla="*/ 55 w 57"/>
                <a:gd name="T65" fmla="*/ 15 h 62"/>
                <a:gd name="T66" fmla="*/ 55 w 57"/>
                <a:gd name="T67" fmla="*/ 10 h 62"/>
                <a:gd name="T68" fmla="*/ 54 w 57"/>
                <a:gd name="T69" fmla="*/ 7 h 62"/>
                <a:gd name="T70" fmla="*/ 51 w 57"/>
                <a:gd name="T71" fmla="*/ 4 h 62"/>
                <a:gd name="T72" fmla="*/ 44 w 57"/>
                <a:gd name="T73" fmla="*/ 2 h 62"/>
                <a:gd name="T74" fmla="*/ 33 w 57"/>
                <a:gd name="T75" fmla="*/ 0 h 62"/>
                <a:gd name="T76" fmla="*/ 0 w 57"/>
                <a:gd name="T77" fmla="*/ 0 h 62"/>
                <a:gd name="T78" fmla="*/ 0 w 57"/>
                <a:gd name="T79" fmla="*/ 62 h 62"/>
                <a:gd name="T80" fmla="*/ 24 w 57"/>
                <a:gd name="T81" fmla="*/ 14 h 62"/>
                <a:gd name="T82" fmla="*/ 28 w 57"/>
                <a:gd name="T83" fmla="*/ 14 h 62"/>
                <a:gd name="T84" fmla="*/ 28 w 57"/>
                <a:gd name="T85" fmla="*/ 14 h 62"/>
                <a:gd name="T86" fmla="*/ 31 w 57"/>
                <a:gd name="T87" fmla="*/ 14 h 62"/>
                <a:gd name="T88" fmla="*/ 32 w 57"/>
                <a:gd name="T89" fmla="*/ 15 h 62"/>
                <a:gd name="T90" fmla="*/ 33 w 57"/>
                <a:gd name="T91" fmla="*/ 19 h 62"/>
                <a:gd name="T92" fmla="*/ 33 w 57"/>
                <a:gd name="T93" fmla="*/ 19 h 62"/>
                <a:gd name="T94" fmla="*/ 32 w 57"/>
                <a:gd name="T95" fmla="*/ 23 h 62"/>
                <a:gd name="T96" fmla="*/ 31 w 57"/>
                <a:gd name="T97" fmla="*/ 25 h 62"/>
                <a:gd name="T98" fmla="*/ 28 w 57"/>
                <a:gd name="T99" fmla="*/ 25 h 62"/>
                <a:gd name="T100" fmla="*/ 24 w 57"/>
                <a:gd name="T101" fmla="*/ 25 h 62"/>
                <a:gd name="T102" fmla="*/ 24 w 57"/>
                <a:gd name="T103" fmla="*/ 14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" h="62">
                  <a:moveTo>
                    <a:pt x="24" y="37"/>
                  </a:moveTo>
                  <a:lnTo>
                    <a:pt x="29" y="37"/>
                  </a:lnTo>
                  <a:lnTo>
                    <a:pt x="32" y="38"/>
                  </a:lnTo>
                  <a:lnTo>
                    <a:pt x="33" y="40"/>
                  </a:lnTo>
                  <a:lnTo>
                    <a:pt x="33" y="43"/>
                  </a:lnTo>
                  <a:lnTo>
                    <a:pt x="32" y="47"/>
                  </a:lnTo>
                  <a:lnTo>
                    <a:pt x="31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24" y="37"/>
                  </a:lnTo>
                  <a:close/>
                  <a:moveTo>
                    <a:pt x="0" y="62"/>
                  </a:moveTo>
                  <a:lnTo>
                    <a:pt x="37" y="62"/>
                  </a:lnTo>
                  <a:lnTo>
                    <a:pt x="43" y="62"/>
                  </a:lnTo>
                  <a:lnTo>
                    <a:pt x="47" y="60"/>
                  </a:lnTo>
                  <a:lnTo>
                    <a:pt x="50" y="59"/>
                  </a:lnTo>
                  <a:lnTo>
                    <a:pt x="52" y="58"/>
                  </a:lnTo>
                  <a:lnTo>
                    <a:pt x="57" y="52"/>
                  </a:lnTo>
                  <a:lnTo>
                    <a:pt x="57" y="47"/>
                  </a:lnTo>
                  <a:lnTo>
                    <a:pt x="55" y="40"/>
                  </a:lnTo>
                  <a:lnTo>
                    <a:pt x="52" y="36"/>
                  </a:lnTo>
                  <a:lnTo>
                    <a:pt x="47" y="32"/>
                  </a:lnTo>
                  <a:lnTo>
                    <a:pt x="41" y="30"/>
                  </a:lnTo>
                  <a:lnTo>
                    <a:pt x="47" y="29"/>
                  </a:lnTo>
                  <a:lnTo>
                    <a:pt x="51" y="26"/>
                  </a:lnTo>
                  <a:lnTo>
                    <a:pt x="55" y="22"/>
                  </a:lnTo>
                  <a:lnTo>
                    <a:pt x="55" y="15"/>
                  </a:lnTo>
                  <a:lnTo>
                    <a:pt x="55" y="10"/>
                  </a:lnTo>
                  <a:lnTo>
                    <a:pt x="54" y="7"/>
                  </a:lnTo>
                  <a:lnTo>
                    <a:pt x="51" y="4"/>
                  </a:lnTo>
                  <a:lnTo>
                    <a:pt x="44" y="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62"/>
                  </a:lnTo>
                  <a:close/>
                  <a:moveTo>
                    <a:pt x="24" y="14"/>
                  </a:moveTo>
                  <a:lnTo>
                    <a:pt x="28" y="14"/>
                  </a:lnTo>
                  <a:lnTo>
                    <a:pt x="31" y="14"/>
                  </a:lnTo>
                  <a:lnTo>
                    <a:pt x="32" y="15"/>
                  </a:lnTo>
                  <a:lnTo>
                    <a:pt x="33" y="19"/>
                  </a:lnTo>
                  <a:lnTo>
                    <a:pt x="32" y="23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4" y="25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1" name="Freeform 58"/>
            <p:cNvSpPr>
              <a:spLocks/>
            </p:cNvSpPr>
            <p:nvPr userDrawn="1"/>
          </p:nvSpPr>
          <p:spPr bwMode="auto">
            <a:xfrm>
              <a:off x="3332" y="4107"/>
              <a:ext cx="46" cy="62"/>
            </a:xfrm>
            <a:custGeom>
              <a:avLst/>
              <a:gdLst>
                <a:gd name="T0" fmla="*/ 0 w 46"/>
                <a:gd name="T1" fmla="*/ 0 h 62"/>
                <a:gd name="T2" fmla="*/ 46 w 46"/>
                <a:gd name="T3" fmla="*/ 0 h 62"/>
                <a:gd name="T4" fmla="*/ 46 w 46"/>
                <a:gd name="T5" fmla="*/ 15 h 62"/>
                <a:gd name="T6" fmla="*/ 23 w 46"/>
                <a:gd name="T7" fmla="*/ 15 h 62"/>
                <a:gd name="T8" fmla="*/ 23 w 46"/>
                <a:gd name="T9" fmla="*/ 25 h 62"/>
                <a:gd name="T10" fmla="*/ 45 w 46"/>
                <a:gd name="T11" fmla="*/ 25 h 62"/>
                <a:gd name="T12" fmla="*/ 45 w 46"/>
                <a:gd name="T13" fmla="*/ 37 h 62"/>
                <a:gd name="T14" fmla="*/ 23 w 46"/>
                <a:gd name="T15" fmla="*/ 37 h 62"/>
                <a:gd name="T16" fmla="*/ 23 w 46"/>
                <a:gd name="T17" fmla="*/ 48 h 62"/>
                <a:gd name="T18" fmla="*/ 46 w 46"/>
                <a:gd name="T19" fmla="*/ 48 h 62"/>
                <a:gd name="T20" fmla="*/ 46 w 46"/>
                <a:gd name="T21" fmla="*/ 62 h 62"/>
                <a:gd name="T22" fmla="*/ 0 w 46"/>
                <a:gd name="T23" fmla="*/ 62 h 62"/>
                <a:gd name="T24" fmla="*/ 0 w 46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62">
                  <a:moveTo>
                    <a:pt x="0" y="0"/>
                  </a:moveTo>
                  <a:lnTo>
                    <a:pt x="46" y="0"/>
                  </a:lnTo>
                  <a:lnTo>
                    <a:pt x="46" y="15"/>
                  </a:lnTo>
                  <a:lnTo>
                    <a:pt x="23" y="15"/>
                  </a:lnTo>
                  <a:lnTo>
                    <a:pt x="23" y="25"/>
                  </a:lnTo>
                  <a:lnTo>
                    <a:pt x="45" y="25"/>
                  </a:lnTo>
                  <a:lnTo>
                    <a:pt x="45" y="37"/>
                  </a:lnTo>
                  <a:lnTo>
                    <a:pt x="23" y="37"/>
                  </a:lnTo>
                  <a:lnTo>
                    <a:pt x="23" y="48"/>
                  </a:lnTo>
                  <a:lnTo>
                    <a:pt x="46" y="48"/>
                  </a:lnTo>
                  <a:lnTo>
                    <a:pt x="4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2" name="Freeform 59"/>
            <p:cNvSpPr>
              <a:spLocks/>
            </p:cNvSpPr>
            <p:nvPr userDrawn="1"/>
          </p:nvSpPr>
          <p:spPr bwMode="auto">
            <a:xfrm>
              <a:off x="3391" y="4106"/>
              <a:ext cx="56" cy="65"/>
            </a:xfrm>
            <a:custGeom>
              <a:avLst/>
              <a:gdLst>
                <a:gd name="T0" fmla="*/ 34 w 56"/>
                <a:gd name="T1" fmla="*/ 19 h 65"/>
                <a:gd name="T2" fmla="*/ 33 w 56"/>
                <a:gd name="T3" fmla="*/ 13 h 65"/>
                <a:gd name="T4" fmla="*/ 28 w 56"/>
                <a:gd name="T5" fmla="*/ 12 h 65"/>
                <a:gd name="T6" fmla="*/ 26 w 56"/>
                <a:gd name="T7" fmla="*/ 13 h 65"/>
                <a:gd name="T8" fmla="*/ 24 w 56"/>
                <a:gd name="T9" fmla="*/ 16 h 65"/>
                <a:gd name="T10" fmla="*/ 28 w 56"/>
                <a:gd name="T11" fmla="*/ 23 h 65"/>
                <a:gd name="T12" fmla="*/ 46 w 56"/>
                <a:gd name="T13" fmla="*/ 29 h 65"/>
                <a:gd name="T14" fmla="*/ 54 w 56"/>
                <a:gd name="T15" fmla="*/ 37 h 65"/>
                <a:gd name="T16" fmla="*/ 56 w 56"/>
                <a:gd name="T17" fmla="*/ 44 h 65"/>
                <a:gd name="T18" fmla="*/ 54 w 56"/>
                <a:gd name="T19" fmla="*/ 53 h 65"/>
                <a:gd name="T20" fmla="*/ 49 w 56"/>
                <a:gd name="T21" fmla="*/ 60 h 65"/>
                <a:gd name="T22" fmla="*/ 39 w 56"/>
                <a:gd name="T23" fmla="*/ 64 h 65"/>
                <a:gd name="T24" fmla="*/ 30 w 56"/>
                <a:gd name="T25" fmla="*/ 65 h 65"/>
                <a:gd name="T26" fmla="*/ 13 w 56"/>
                <a:gd name="T27" fmla="*/ 63 h 65"/>
                <a:gd name="T28" fmla="*/ 5 w 56"/>
                <a:gd name="T29" fmla="*/ 59 h 65"/>
                <a:gd name="T30" fmla="*/ 1 w 56"/>
                <a:gd name="T31" fmla="*/ 52 h 65"/>
                <a:gd name="T32" fmla="*/ 23 w 56"/>
                <a:gd name="T33" fmla="*/ 45 h 65"/>
                <a:gd name="T34" fmla="*/ 24 w 56"/>
                <a:gd name="T35" fmla="*/ 52 h 65"/>
                <a:gd name="T36" fmla="*/ 26 w 56"/>
                <a:gd name="T37" fmla="*/ 53 h 65"/>
                <a:gd name="T38" fmla="*/ 28 w 56"/>
                <a:gd name="T39" fmla="*/ 53 h 65"/>
                <a:gd name="T40" fmla="*/ 31 w 56"/>
                <a:gd name="T41" fmla="*/ 52 h 65"/>
                <a:gd name="T42" fmla="*/ 33 w 56"/>
                <a:gd name="T43" fmla="*/ 48 h 65"/>
                <a:gd name="T44" fmla="*/ 31 w 56"/>
                <a:gd name="T45" fmla="*/ 44 h 65"/>
                <a:gd name="T46" fmla="*/ 18 w 56"/>
                <a:gd name="T47" fmla="*/ 38 h 65"/>
                <a:gd name="T48" fmla="*/ 7 w 56"/>
                <a:gd name="T49" fmla="*/ 33 h 65"/>
                <a:gd name="T50" fmla="*/ 1 w 56"/>
                <a:gd name="T51" fmla="*/ 20 h 65"/>
                <a:gd name="T52" fmla="*/ 1 w 56"/>
                <a:gd name="T53" fmla="*/ 16 h 65"/>
                <a:gd name="T54" fmla="*/ 5 w 56"/>
                <a:gd name="T55" fmla="*/ 8 h 65"/>
                <a:gd name="T56" fmla="*/ 12 w 56"/>
                <a:gd name="T57" fmla="*/ 3 h 65"/>
                <a:gd name="T58" fmla="*/ 28 w 56"/>
                <a:gd name="T59" fmla="*/ 0 h 65"/>
                <a:gd name="T60" fmla="*/ 35 w 56"/>
                <a:gd name="T61" fmla="*/ 0 h 65"/>
                <a:gd name="T62" fmla="*/ 46 w 56"/>
                <a:gd name="T63" fmla="*/ 3 h 65"/>
                <a:gd name="T64" fmla="*/ 52 w 56"/>
                <a:gd name="T65" fmla="*/ 8 h 65"/>
                <a:gd name="T66" fmla="*/ 54 w 56"/>
                <a:gd name="T67" fmla="*/ 19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6" h="65">
                  <a:moveTo>
                    <a:pt x="34" y="19"/>
                  </a:moveTo>
                  <a:lnTo>
                    <a:pt x="34" y="19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6" y="13"/>
                  </a:lnTo>
                  <a:lnTo>
                    <a:pt x="24" y="16"/>
                  </a:lnTo>
                  <a:lnTo>
                    <a:pt x="26" y="20"/>
                  </a:lnTo>
                  <a:lnTo>
                    <a:pt x="28" y="23"/>
                  </a:lnTo>
                  <a:lnTo>
                    <a:pt x="41" y="26"/>
                  </a:lnTo>
                  <a:lnTo>
                    <a:pt x="46" y="29"/>
                  </a:lnTo>
                  <a:lnTo>
                    <a:pt x="52" y="31"/>
                  </a:lnTo>
                  <a:lnTo>
                    <a:pt x="54" y="37"/>
                  </a:lnTo>
                  <a:lnTo>
                    <a:pt x="56" y="44"/>
                  </a:lnTo>
                  <a:lnTo>
                    <a:pt x="56" y="49"/>
                  </a:lnTo>
                  <a:lnTo>
                    <a:pt x="54" y="53"/>
                  </a:lnTo>
                  <a:lnTo>
                    <a:pt x="52" y="57"/>
                  </a:lnTo>
                  <a:lnTo>
                    <a:pt x="49" y="60"/>
                  </a:lnTo>
                  <a:lnTo>
                    <a:pt x="45" y="63"/>
                  </a:lnTo>
                  <a:lnTo>
                    <a:pt x="39" y="64"/>
                  </a:lnTo>
                  <a:lnTo>
                    <a:pt x="30" y="65"/>
                  </a:lnTo>
                  <a:lnTo>
                    <a:pt x="19" y="64"/>
                  </a:lnTo>
                  <a:lnTo>
                    <a:pt x="13" y="63"/>
                  </a:lnTo>
                  <a:lnTo>
                    <a:pt x="9" y="61"/>
                  </a:lnTo>
                  <a:lnTo>
                    <a:pt x="5" y="59"/>
                  </a:lnTo>
                  <a:lnTo>
                    <a:pt x="3" y="56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23" y="45"/>
                  </a:lnTo>
                  <a:lnTo>
                    <a:pt x="24" y="52"/>
                  </a:lnTo>
                  <a:lnTo>
                    <a:pt x="26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1" y="44"/>
                  </a:lnTo>
                  <a:lnTo>
                    <a:pt x="28" y="41"/>
                  </a:lnTo>
                  <a:lnTo>
                    <a:pt x="18" y="38"/>
                  </a:lnTo>
                  <a:lnTo>
                    <a:pt x="11" y="35"/>
                  </a:lnTo>
                  <a:lnTo>
                    <a:pt x="7" y="33"/>
                  </a:lnTo>
                  <a:lnTo>
                    <a:pt x="3" y="2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5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8"/>
                  </a:lnTo>
                  <a:lnTo>
                    <a:pt x="53" y="11"/>
                  </a:lnTo>
                  <a:lnTo>
                    <a:pt x="54" y="19"/>
                  </a:lnTo>
                  <a:lnTo>
                    <a:pt x="34" y="1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3" name="Freeform 60"/>
            <p:cNvSpPr>
              <a:spLocks/>
            </p:cNvSpPr>
            <p:nvPr userDrawn="1"/>
          </p:nvSpPr>
          <p:spPr bwMode="auto">
            <a:xfrm>
              <a:off x="3456" y="4107"/>
              <a:ext cx="51" cy="62"/>
            </a:xfrm>
            <a:custGeom>
              <a:avLst/>
              <a:gdLst>
                <a:gd name="T0" fmla="*/ 0 w 51"/>
                <a:gd name="T1" fmla="*/ 0 h 62"/>
                <a:gd name="T2" fmla="*/ 51 w 51"/>
                <a:gd name="T3" fmla="*/ 0 h 62"/>
                <a:gd name="T4" fmla="*/ 51 w 51"/>
                <a:gd name="T5" fmla="*/ 15 h 62"/>
                <a:gd name="T6" fmla="*/ 37 w 51"/>
                <a:gd name="T7" fmla="*/ 15 h 62"/>
                <a:gd name="T8" fmla="*/ 37 w 51"/>
                <a:gd name="T9" fmla="*/ 62 h 62"/>
                <a:gd name="T10" fmla="*/ 14 w 51"/>
                <a:gd name="T11" fmla="*/ 62 h 62"/>
                <a:gd name="T12" fmla="*/ 14 w 51"/>
                <a:gd name="T13" fmla="*/ 15 h 62"/>
                <a:gd name="T14" fmla="*/ 0 w 51"/>
                <a:gd name="T15" fmla="*/ 15 h 62"/>
                <a:gd name="T16" fmla="*/ 0 w 51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" h="62">
                  <a:moveTo>
                    <a:pt x="0" y="0"/>
                  </a:moveTo>
                  <a:lnTo>
                    <a:pt x="51" y="0"/>
                  </a:lnTo>
                  <a:lnTo>
                    <a:pt x="51" y="15"/>
                  </a:lnTo>
                  <a:lnTo>
                    <a:pt x="37" y="15"/>
                  </a:lnTo>
                  <a:lnTo>
                    <a:pt x="37" y="62"/>
                  </a:lnTo>
                  <a:lnTo>
                    <a:pt x="14" y="62"/>
                  </a:lnTo>
                  <a:lnTo>
                    <a:pt x="14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4" name="Freeform 61"/>
            <p:cNvSpPr>
              <a:spLocks noEditPoints="1"/>
            </p:cNvSpPr>
            <p:nvPr userDrawn="1"/>
          </p:nvSpPr>
          <p:spPr bwMode="auto">
            <a:xfrm>
              <a:off x="3567" y="4107"/>
              <a:ext cx="59" cy="62"/>
            </a:xfrm>
            <a:custGeom>
              <a:avLst/>
              <a:gdLst>
                <a:gd name="T0" fmla="*/ 23 w 59"/>
                <a:gd name="T1" fmla="*/ 12 h 62"/>
                <a:gd name="T2" fmla="*/ 26 w 59"/>
                <a:gd name="T3" fmla="*/ 12 h 62"/>
                <a:gd name="T4" fmla="*/ 26 w 59"/>
                <a:gd name="T5" fmla="*/ 12 h 62"/>
                <a:gd name="T6" fmla="*/ 29 w 59"/>
                <a:gd name="T7" fmla="*/ 12 h 62"/>
                <a:gd name="T8" fmla="*/ 30 w 59"/>
                <a:gd name="T9" fmla="*/ 14 h 62"/>
                <a:gd name="T10" fmla="*/ 32 w 59"/>
                <a:gd name="T11" fmla="*/ 15 h 62"/>
                <a:gd name="T12" fmla="*/ 33 w 59"/>
                <a:gd name="T13" fmla="*/ 18 h 62"/>
                <a:gd name="T14" fmla="*/ 33 w 59"/>
                <a:gd name="T15" fmla="*/ 18 h 62"/>
                <a:gd name="T16" fmla="*/ 33 w 59"/>
                <a:gd name="T17" fmla="*/ 21 h 62"/>
                <a:gd name="T18" fmla="*/ 32 w 59"/>
                <a:gd name="T19" fmla="*/ 23 h 62"/>
                <a:gd name="T20" fmla="*/ 30 w 59"/>
                <a:gd name="T21" fmla="*/ 25 h 62"/>
                <a:gd name="T22" fmla="*/ 28 w 59"/>
                <a:gd name="T23" fmla="*/ 25 h 62"/>
                <a:gd name="T24" fmla="*/ 23 w 59"/>
                <a:gd name="T25" fmla="*/ 25 h 62"/>
                <a:gd name="T26" fmla="*/ 23 w 59"/>
                <a:gd name="T27" fmla="*/ 12 h 62"/>
                <a:gd name="T28" fmla="*/ 0 w 59"/>
                <a:gd name="T29" fmla="*/ 62 h 62"/>
                <a:gd name="T30" fmla="*/ 23 w 59"/>
                <a:gd name="T31" fmla="*/ 62 h 62"/>
                <a:gd name="T32" fmla="*/ 23 w 59"/>
                <a:gd name="T33" fmla="*/ 37 h 62"/>
                <a:gd name="T34" fmla="*/ 26 w 59"/>
                <a:gd name="T35" fmla="*/ 37 h 62"/>
                <a:gd name="T36" fmla="*/ 26 w 59"/>
                <a:gd name="T37" fmla="*/ 37 h 62"/>
                <a:gd name="T38" fmla="*/ 29 w 59"/>
                <a:gd name="T39" fmla="*/ 37 h 62"/>
                <a:gd name="T40" fmla="*/ 32 w 59"/>
                <a:gd name="T41" fmla="*/ 38 h 62"/>
                <a:gd name="T42" fmla="*/ 32 w 59"/>
                <a:gd name="T43" fmla="*/ 41 h 62"/>
                <a:gd name="T44" fmla="*/ 33 w 59"/>
                <a:gd name="T45" fmla="*/ 44 h 62"/>
                <a:gd name="T46" fmla="*/ 33 w 59"/>
                <a:gd name="T47" fmla="*/ 58 h 62"/>
                <a:gd name="T48" fmla="*/ 33 w 59"/>
                <a:gd name="T49" fmla="*/ 58 h 62"/>
                <a:gd name="T50" fmla="*/ 33 w 59"/>
                <a:gd name="T51" fmla="*/ 60 h 62"/>
                <a:gd name="T52" fmla="*/ 36 w 59"/>
                <a:gd name="T53" fmla="*/ 62 h 62"/>
                <a:gd name="T54" fmla="*/ 59 w 59"/>
                <a:gd name="T55" fmla="*/ 62 h 62"/>
                <a:gd name="T56" fmla="*/ 59 w 59"/>
                <a:gd name="T57" fmla="*/ 62 h 62"/>
                <a:gd name="T58" fmla="*/ 59 w 59"/>
                <a:gd name="T59" fmla="*/ 62 h 62"/>
                <a:gd name="T60" fmla="*/ 56 w 59"/>
                <a:gd name="T61" fmla="*/ 60 h 62"/>
                <a:gd name="T62" fmla="*/ 56 w 59"/>
                <a:gd name="T63" fmla="*/ 56 h 62"/>
                <a:gd name="T64" fmla="*/ 56 w 59"/>
                <a:gd name="T65" fmla="*/ 43 h 62"/>
                <a:gd name="T66" fmla="*/ 56 w 59"/>
                <a:gd name="T67" fmla="*/ 43 h 62"/>
                <a:gd name="T68" fmla="*/ 55 w 59"/>
                <a:gd name="T69" fmla="*/ 37 h 62"/>
                <a:gd name="T70" fmla="*/ 52 w 59"/>
                <a:gd name="T71" fmla="*/ 34 h 62"/>
                <a:gd name="T72" fmla="*/ 48 w 59"/>
                <a:gd name="T73" fmla="*/ 32 h 62"/>
                <a:gd name="T74" fmla="*/ 44 w 59"/>
                <a:gd name="T75" fmla="*/ 32 h 62"/>
                <a:gd name="T76" fmla="*/ 44 w 59"/>
                <a:gd name="T77" fmla="*/ 32 h 62"/>
                <a:gd name="T78" fmla="*/ 44 w 59"/>
                <a:gd name="T79" fmla="*/ 32 h 62"/>
                <a:gd name="T80" fmla="*/ 49 w 59"/>
                <a:gd name="T81" fmla="*/ 30 h 62"/>
                <a:gd name="T82" fmla="*/ 52 w 59"/>
                <a:gd name="T83" fmla="*/ 28 h 62"/>
                <a:gd name="T84" fmla="*/ 55 w 59"/>
                <a:gd name="T85" fmla="*/ 23 h 62"/>
                <a:gd name="T86" fmla="*/ 56 w 59"/>
                <a:gd name="T87" fmla="*/ 18 h 62"/>
                <a:gd name="T88" fmla="*/ 56 w 59"/>
                <a:gd name="T89" fmla="*/ 18 h 62"/>
                <a:gd name="T90" fmla="*/ 55 w 59"/>
                <a:gd name="T91" fmla="*/ 10 h 62"/>
                <a:gd name="T92" fmla="*/ 54 w 59"/>
                <a:gd name="T93" fmla="*/ 7 h 62"/>
                <a:gd name="T94" fmla="*/ 51 w 59"/>
                <a:gd name="T95" fmla="*/ 4 h 62"/>
                <a:gd name="T96" fmla="*/ 45 w 59"/>
                <a:gd name="T97" fmla="*/ 2 h 62"/>
                <a:gd name="T98" fmla="*/ 36 w 59"/>
                <a:gd name="T99" fmla="*/ 0 h 62"/>
                <a:gd name="T100" fmla="*/ 0 w 59"/>
                <a:gd name="T101" fmla="*/ 0 h 62"/>
                <a:gd name="T102" fmla="*/ 0 w 59"/>
                <a:gd name="T103" fmla="*/ 62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" h="62">
                  <a:moveTo>
                    <a:pt x="23" y="12"/>
                  </a:moveTo>
                  <a:lnTo>
                    <a:pt x="26" y="12"/>
                  </a:lnTo>
                  <a:lnTo>
                    <a:pt x="29" y="12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2" y="23"/>
                  </a:lnTo>
                  <a:lnTo>
                    <a:pt x="30" y="25"/>
                  </a:lnTo>
                  <a:lnTo>
                    <a:pt x="28" y="25"/>
                  </a:lnTo>
                  <a:lnTo>
                    <a:pt x="23" y="25"/>
                  </a:lnTo>
                  <a:lnTo>
                    <a:pt x="23" y="12"/>
                  </a:lnTo>
                  <a:close/>
                  <a:moveTo>
                    <a:pt x="0" y="62"/>
                  </a:moveTo>
                  <a:lnTo>
                    <a:pt x="23" y="62"/>
                  </a:lnTo>
                  <a:lnTo>
                    <a:pt x="23" y="37"/>
                  </a:lnTo>
                  <a:lnTo>
                    <a:pt x="26" y="37"/>
                  </a:lnTo>
                  <a:lnTo>
                    <a:pt x="29" y="37"/>
                  </a:lnTo>
                  <a:lnTo>
                    <a:pt x="32" y="38"/>
                  </a:lnTo>
                  <a:lnTo>
                    <a:pt x="32" y="41"/>
                  </a:lnTo>
                  <a:lnTo>
                    <a:pt x="33" y="44"/>
                  </a:lnTo>
                  <a:lnTo>
                    <a:pt x="33" y="58"/>
                  </a:lnTo>
                  <a:lnTo>
                    <a:pt x="33" y="60"/>
                  </a:lnTo>
                  <a:lnTo>
                    <a:pt x="36" y="62"/>
                  </a:lnTo>
                  <a:lnTo>
                    <a:pt x="59" y="62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43"/>
                  </a:lnTo>
                  <a:lnTo>
                    <a:pt x="55" y="37"/>
                  </a:lnTo>
                  <a:lnTo>
                    <a:pt x="52" y="34"/>
                  </a:lnTo>
                  <a:lnTo>
                    <a:pt x="48" y="32"/>
                  </a:lnTo>
                  <a:lnTo>
                    <a:pt x="44" y="32"/>
                  </a:lnTo>
                  <a:lnTo>
                    <a:pt x="49" y="30"/>
                  </a:lnTo>
                  <a:lnTo>
                    <a:pt x="52" y="28"/>
                  </a:lnTo>
                  <a:lnTo>
                    <a:pt x="55" y="23"/>
                  </a:lnTo>
                  <a:lnTo>
                    <a:pt x="56" y="18"/>
                  </a:lnTo>
                  <a:lnTo>
                    <a:pt x="55" y="10"/>
                  </a:lnTo>
                  <a:lnTo>
                    <a:pt x="54" y="7"/>
                  </a:lnTo>
                  <a:lnTo>
                    <a:pt x="51" y="4"/>
                  </a:lnTo>
                  <a:lnTo>
                    <a:pt x="45" y="2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5" name="Freeform 62"/>
            <p:cNvSpPr>
              <a:spLocks/>
            </p:cNvSpPr>
            <p:nvPr userDrawn="1"/>
          </p:nvSpPr>
          <p:spPr bwMode="auto">
            <a:xfrm>
              <a:off x="3638" y="4107"/>
              <a:ext cx="56" cy="64"/>
            </a:xfrm>
            <a:custGeom>
              <a:avLst/>
              <a:gdLst>
                <a:gd name="T0" fmla="*/ 56 w 56"/>
                <a:gd name="T1" fmla="*/ 40 h 64"/>
                <a:gd name="T2" fmla="*/ 56 w 56"/>
                <a:gd name="T3" fmla="*/ 40 h 64"/>
                <a:gd name="T4" fmla="*/ 55 w 56"/>
                <a:gd name="T5" fmla="*/ 47 h 64"/>
                <a:gd name="T6" fmla="*/ 54 w 56"/>
                <a:gd name="T7" fmla="*/ 52 h 64"/>
                <a:gd name="T8" fmla="*/ 51 w 56"/>
                <a:gd name="T9" fmla="*/ 56 h 64"/>
                <a:gd name="T10" fmla="*/ 47 w 56"/>
                <a:gd name="T11" fmla="*/ 60 h 64"/>
                <a:gd name="T12" fmla="*/ 43 w 56"/>
                <a:gd name="T13" fmla="*/ 62 h 64"/>
                <a:gd name="T14" fmla="*/ 39 w 56"/>
                <a:gd name="T15" fmla="*/ 63 h 64"/>
                <a:gd name="T16" fmla="*/ 28 w 56"/>
                <a:gd name="T17" fmla="*/ 64 h 64"/>
                <a:gd name="T18" fmla="*/ 28 w 56"/>
                <a:gd name="T19" fmla="*/ 64 h 64"/>
                <a:gd name="T20" fmla="*/ 18 w 56"/>
                <a:gd name="T21" fmla="*/ 63 h 64"/>
                <a:gd name="T22" fmla="*/ 13 w 56"/>
                <a:gd name="T23" fmla="*/ 62 h 64"/>
                <a:gd name="T24" fmla="*/ 9 w 56"/>
                <a:gd name="T25" fmla="*/ 60 h 64"/>
                <a:gd name="T26" fmla="*/ 6 w 56"/>
                <a:gd name="T27" fmla="*/ 56 h 64"/>
                <a:gd name="T28" fmla="*/ 3 w 56"/>
                <a:gd name="T29" fmla="*/ 52 h 64"/>
                <a:gd name="T30" fmla="*/ 0 w 56"/>
                <a:gd name="T31" fmla="*/ 47 h 64"/>
                <a:gd name="T32" fmla="*/ 0 w 56"/>
                <a:gd name="T33" fmla="*/ 40 h 64"/>
                <a:gd name="T34" fmla="*/ 0 w 56"/>
                <a:gd name="T35" fmla="*/ 0 h 64"/>
                <a:gd name="T36" fmla="*/ 24 w 56"/>
                <a:gd name="T37" fmla="*/ 0 h 64"/>
                <a:gd name="T38" fmla="*/ 24 w 56"/>
                <a:gd name="T39" fmla="*/ 45 h 64"/>
                <a:gd name="T40" fmla="*/ 24 w 56"/>
                <a:gd name="T41" fmla="*/ 45 h 64"/>
                <a:gd name="T42" fmla="*/ 25 w 56"/>
                <a:gd name="T43" fmla="*/ 49 h 64"/>
                <a:gd name="T44" fmla="*/ 26 w 56"/>
                <a:gd name="T45" fmla="*/ 51 h 64"/>
                <a:gd name="T46" fmla="*/ 28 w 56"/>
                <a:gd name="T47" fmla="*/ 51 h 64"/>
                <a:gd name="T48" fmla="*/ 28 w 56"/>
                <a:gd name="T49" fmla="*/ 51 h 64"/>
                <a:gd name="T50" fmla="*/ 30 w 56"/>
                <a:gd name="T51" fmla="*/ 51 h 64"/>
                <a:gd name="T52" fmla="*/ 32 w 56"/>
                <a:gd name="T53" fmla="*/ 49 h 64"/>
                <a:gd name="T54" fmla="*/ 33 w 56"/>
                <a:gd name="T55" fmla="*/ 45 h 64"/>
                <a:gd name="T56" fmla="*/ 33 w 56"/>
                <a:gd name="T57" fmla="*/ 0 h 64"/>
                <a:gd name="T58" fmla="*/ 56 w 56"/>
                <a:gd name="T59" fmla="*/ 0 h 64"/>
                <a:gd name="T60" fmla="*/ 56 w 56"/>
                <a:gd name="T61" fmla="*/ 40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6" h="64">
                  <a:moveTo>
                    <a:pt x="56" y="40"/>
                  </a:moveTo>
                  <a:lnTo>
                    <a:pt x="56" y="40"/>
                  </a:lnTo>
                  <a:lnTo>
                    <a:pt x="55" y="47"/>
                  </a:lnTo>
                  <a:lnTo>
                    <a:pt x="54" y="52"/>
                  </a:lnTo>
                  <a:lnTo>
                    <a:pt x="51" y="56"/>
                  </a:lnTo>
                  <a:lnTo>
                    <a:pt x="47" y="60"/>
                  </a:lnTo>
                  <a:lnTo>
                    <a:pt x="43" y="62"/>
                  </a:lnTo>
                  <a:lnTo>
                    <a:pt x="39" y="63"/>
                  </a:lnTo>
                  <a:lnTo>
                    <a:pt x="28" y="64"/>
                  </a:lnTo>
                  <a:lnTo>
                    <a:pt x="18" y="63"/>
                  </a:lnTo>
                  <a:lnTo>
                    <a:pt x="13" y="62"/>
                  </a:lnTo>
                  <a:lnTo>
                    <a:pt x="9" y="60"/>
                  </a:lnTo>
                  <a:lnTo>
                    <a:pt x="6" y="56"/>
                  </a:lnTo>
                  <a:lnTo>
                    <a:pt x="3" y="52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5"/>
                  </a:lnTo>
                  <a:lnTo>
                    <a:pt x="25" y="49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2" y="49"/>
                  </a:lnTo>
                  <a:lnTo>
                    <a:pt x="33" y="45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56" y="4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6" name="Freeform 63"/>
            <p:cNvSpPr>
              <a:spLocks/>
            </p:cNvSpPr>
            <p:nvPr userDrawn="1"/>
          </p:nvSpPr>
          <p:spPr bwMode="auto">
            <a:xfrm>
              <a:off x="3708" y="4107"/>
              <a:ext cx="63" cy="62"/>
            </a:xfrm>
            <a:custGeom>
              <a:avLst/>
              <a:gdLst>
                <a:gd name="T0" fmla="*/ 0 w 63"/>
                <a:gd name="T1" fmla="*/ 0 h 62"/>
                <a:gd name="T2" fmla="*/ 30 w 63"/>
                <a:gd name="T3" fmla="*/ 0 h 62"/>
                <a:gd name="T4" fmla="*/ 44 w 63"/>
                <a:gd name="T5" fmla="*/ 38 h 62"/>
                <a:gd name="T6" fmla="*/ 44 w 63"/>
                <a:gd name="T7" fmla="*/ 38 h 62"/>
                <a:gd name="T8" fmla="*/ 44 w 63"/>
                <a:gd name="T9" fmla="*/ 0 h 62"/>
                <a:gd name="T10" fmla="*/ 63 w 63"/>
                <a:gd name="T11" fmla="*/ 0 h 62"/>
                <a:gd name="T12" fmla="*/ 63 w 63"/>
                <a:gd name="T13" fmla="*/ 62 h 62"/>
                <a:gd name="T14" fmla="*/ 34 w 63"/>
                <a:gd name="T15" fmla="*/ 62 h 62"/>
                <a:gd name="T16" fmla="*/ 21 w 63"/>
                <a:gd name="T17" fmla="*/ 26 h 62"/>
                <a:gd name="T18" fmla="*/ 21 w 63"/>
                <a:gd name="T19" fmla="*/ 26 h 62"/>
                <a:gd name="T20" fmla="*/ 21 w 63"/>
                <a:gd name="T21" fmla="*/ 62 h 62"/>
                <a:gd name="T22" fmla="*/ 0 w 63"/>
                <a:gd name="T23" fmla="*/ 62 h 62"/>
                <a:gd name="T24" fmla="*/ 0 w 63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2">
                  <a:moveTo>
                    <a:pt x="0" y="0"/>
                  </a:moveTo>
                  <a:lnTo>
                    <a:pt x="30" y="0"/>
                  </a:lnTo>
                  <a:lnTo>
                    <a:pt x="44" y="38"/>
                  </a:lnTo>
                  <a:lnTo>
                    <a:pt x="44" y="0"/>
                  </a:lnTo>
                  <a:lnTo>
                    <a:pt x="63" y="0"/>
                  </a:lnTo>
                  <a:lnTo>
                    <a:pt x="63" y="62"/>
                  </a:lnTo>
                  <a:lnTo>
                    <a:pt x="34" y="62"/>
                  </a:lnTo>
                  <a:lnTo>
                    <a:pt x="21" y="26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7" name="Freeform 64"/>
            <p:cNvSpPr>
              <a:spLocks noEditPoints="1"/>
            </p:cNvSpPr>
            <p:nvPr userDrawn="1"/>
          </p:nvSpPr>
          <p:spPr bwMode="auto">
            <a:xfrm>
              <a:off x="3833" y="4107"/>
              <a:ext cx="56" cy="62"/>
            </a:xfrm>
            <a:custGeom>
              <a:avLst/>
              <a:gdLst>
                <a:gd name="T0" fmla="*/ 21 w 56"/>
                <a:gd name="T1" fmla="*/ 37 h 62"/>
                <a:gd name="T2" fmla="*/ 27 w 56"/>
                <a:gd name="T3" fmla="*/ 37 h 62"/>
                <a:gd name="T4" fmla="*/ 27 w 56"/>
                <a:gd name="T5" fmla="*/ 37 h 62"/>
                <a:gd name="T6" fmla="*/ 31 w 56"/>
                <a:gd name="T7" fmla="*/ 38 h 62"/>
                <a:gd name="T8" fmla="*/ 31 w 56"/>
                <a:gd name="T9" fmla="*/ 40 h 62"/>
                <a:gd name="T10" fmla="*/ 32 w 56"/>
                <a:gd name="T11" fmla="*/ 43 h 62"/>
                <a:gd name="T12" fmla="*/ 32 w 56"/>
                <a:gd name="T13" fmla="*/ 43 h 62"/>
                <a:gd name="T14" fmla="*/ 31 w 56"/>
                <a:gd name="T15" fmla="*/ 47 h 62"/>
                <a:gd name="T16" fmla="*/ 28 w 56"/>
                <a:gd name="T17" fmla="*/ 49 h 62"/>
                <a:gd name="T18" fmla="*/ 27 w 56"/>
                <a:gd name="T19" fmla="*/ 49 h 62"/>
                <a:gd name="T20" fmla="*/ 21 w 56"/>
                <a:gd name="T21" fmla="*/ 49 h 62"/>
                <a:gd name="T22" fmla="*/ 21 w 56"/>
                <a:gd name="T23" fmla="*/ 37 h 62"/>
                <a:gd name="T24" fmla="*/ 0 w 56"/>
                <a:gd name="T25" fmla="*/ 62 h 62"/>
                <a:gd name="T26" fmla="*/ 35 w 56"/>
                <a:gd name="T27" fmla="*/ 62 h 62"/>
                <a:gd name="T28" fmla="*/ 35 w 56"/>
                <a:gd name="T29" fmla="*/ 62 h 62"/>
                <a:gd name="T30" fmla="*/ 41 w 56"/>
                <a:gd name="T31" fmla="*/ 62 h 62"/>
                <a:gd name="T32" fmla="*/ 45 w 56"/>
                <a:gd name="T33" fmla="*/ 60 h 62"/>
                <a:gd name="T34" fmla="*/ 49 w 56"/>
                <a:gd name="T35" fmla="*/ 59 h 62"/>
                <a:gd name="T36" fmla="*/ 52 w 56"/>
                <a:gd name="T37" fmla="*/ 58 h 62"/>
                <a:gd name="T38" fmla="*/ 54 w 56"/>
                <a:gd name="T39" fmla="*/ 52 h 62"/>
                <a:gd name="T40" fmla="*/ 56 w 56"/>
                <a:gd name="T41" fmla="*/ 47 h 62"/>
                <a:gd name="T42" fmla="*/ 56 w 56"/>
                <a:gd name="T43" fmla="*/ 47 h 62"/>
                <a:gd name="T44" fmla="*/ 54 w 56"/>
                <a:gd name="T45" fmla="*/ 40 h 62"/>
                <a:gd name="T46" fmla="*/ 50 w 56"/>
                <a:gd name="T47" fmla="*/ 36 h 62"/>
                <a:gd name="T48" fmla="*/ 46 w 56"/>
                <a:gd name="T49" fmla="*/ 32 h 62"/>
                <a:gd name="T50" fmla="*/ 39 w 56"/>
                <a:gd name="T51" fmla="*/ 30 h 62"/>
                <a:gd name="T52" fmla="*/ 39 w 56"/>
                <a:gd name="T53" fmla="*/ 30 h 62"/>
                <a:gd name="T54" fmla="*/ 39 w 56"/>
                <a:gd name="T55" fmla="*/ 30 h 62"/>
                <a:gd name="T56" fmla="*/ 45 w 56"/>
                <a:gd name="T57" fmla="*/ 29 h 62"/>
                <a:gd name="T58" fmla="*/ 50 w 56"/>
                <a:gd name="T59" fmla="*/ 26 h 62"/>
                <a:gd name="T60" fmla="*/ 53 w 56"/>
                <a:gd name="T61" fmla="*/ 22 h 62"/>
                <a:gd name="T62" fmla="*/ 54 w 56"/>
                <a:gd name="T63" fmla="*/ 15 h 62"/>
                <a:gd name="T64" fmla="*/ 54 w 56"/>
                <a:gd name="T65" fmla="*/ 15 h 62"/>
                <a:gd name="T66" fmla="*/ 53 w 56"/>
                <a:gd name="T67" fmla="*/ 10 h 62"/>
                <a:gd name="T68" fmla="*/ 52 w 56"/>
                <a:gd name="T69" fmla="*/ 7 h 62"/>
                <a:gd name="T70" fmla="*/ 49 w 56"/>
                <a:gd name="T71" fmla="*/ 4 h 62"/>
                <a:gd name="T72" fmla="*/ 42 w 56"/>
                <a:gd name="T73" fmla="*/ 2 h 62"/>
                <a:gd name="T74" fmla="*/ 31 w 56"/>
                <a:gd name="T75" fmla="*/ 0 h 62"/>
                <a:gd name="T76" fmla="*/ 0 w 56"/>
                <a:gd name="T77" fmla="*/ 0 h 62"/>
                <a:gd name="T78" fmla="*/ 0 w 56"/>
                <a:gd name="T79" fmla="*/ 62 h 62"/>
                <a:gd name="T80" fmla="*/ 21 w 56"/>
                <a:gd name="T81" fmla="*/ 14 h 62"/>
                <a:gd name="T82" fmla="*/ 27 w 56"/>
                <a:gd name="T83" fmla="*/ 14 h 62"/>
                <a:gd name="T84" fmla="*/ 27 w 56"/>
                <a:gd name="T85" fmla="*/ 14 h 62"/>
                <a:gd name="T86" fmla="*/ 28 w 56"/>
                <a:gd name="T87" fmla="*/ 14 h 62"/>
                <a:gd name="T88" fmla="*/ 30 w 56"/>
                <a:gd name="T89" fmla="*/ 15 h 62"/>
                <a:gd name="T90" fmla="*/ 31 w 56"/>
                <a:gd name="T91" fmla="*/ 19 h 62"/>
                <a:gd name="T92" fmla="*/ 31 w 56"/>
                <a:gd name="T93" fmla="*/ 19 h 62"/>
                <a:gd name="T94" fmla="*/ 30 w 56"/>
                <a:gd name="T95" fmla="*/ 23 h 62"/>
                <a:gd name="T96" fmla="*/ 28 w 56"/>
                <a:gd name="T97" fmla="*/ 25 h 62"/>
                <a:gd name="T98" fmla="*/ 27 w 56"/>
                <a:gd name="T99" fmla="*/ 25 h 62"/>
                <a:gd name="T100" fmla="*/ 21 w 56"/>
                <a:gd name="T101" fmla="*/ 25 h 62"/>
                <a:gd name="T102" fmla="*/ 21 w 56"/>
                <a:gd name="T103" fmla="*/ 14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" h="62">
                  <a:moveTo>
                    <a:pt x="21" y="37"/>
                  </a:moveTo>
                  <a:lnTo>
                    <a:pt x="27" y="37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2" y="43"/>
                  </a:lnTo>
                  <a:lnTo>
                    <a:pt x="31" y="47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1" y="49"/>
                  </a:lnTo>
                  <a:lnTo>
                    <a:pt x="21" y="37"/>
                  </a:lnTo>
                  <a:close/>
                  <a:moveTo>
                    <a:pt x="0" y="62"/>
                  </a:moveTo>
                  <a:lnTo>
                    <a:pt x="35" y="62"/>
                  </a:lnTo>
                  <a:lnTo>
                    <a:pt x="41" y="62"/>
                  </a:lnTo>
                  <a:lnTo>
                    <a:pt x="45" y="60"/>
                  </a:lnTo>
                  <a:lnTo>
                    <a:pt x="49" y="59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6" y="47"/>
                  </a:lnTo>
                  <a:lnTo>
                    <a:pt x="54" y="40"/>
                  </a:lnTo>
                  <a:lnTo>
                    <a:pt x="50" y="36"/>
                  </a:lnTo>
                  <a:lnTo>
                    <a:pt x="46" y="32"/>
                  </a:lnTo>
                  <a:lnTo>
                    <a:pt x="39" y="30"/>
                  </a:lnTo>
                  <a:lnTo>
                    <a:pt x="45" y="29"/>
                  </a:lnTo>
                  <a:lnTo>
                    <a:pt x="50" y="26"/>
                  </a:lnTo>
                  <a:lnTo>
                    <a:pt x="53" y="22"/>
                  </a:lnTo>
                  <a:lnTo>
                    <a:pt x="54" y="15"/>
                  </a:lnTo>
                  <a:lnTo>
                    <a:pt x="53" y="10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2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62"/>
                  </a:lnTo>
                  <a:close/>
                  <a:moveTo>
                    <a:pt x="21" y="14"/>
                  </a:moveTo>
                  <a:lnTo>
                    <a:pt x="27" y="14"/>
                  </a:lnTo>
                  <a:lnTo>
                    <a:pt x="28" y="14"/>
                  </a:lnTo>
                  <a:lnTo>
                    <a:pt x="30" y="15"/>
                  </a:lnTo>
                  <a:lnTo>
                    <a:pt x="31" y="19"/>
                  </a:lnTo>
                  <a:lnTo>
                    <a:pt x="30" y="23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1" y="25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8" name="Freeform 65"/>
            <p:cNvSpPr>
              <a:spLocks/>
            </p:cNvSpPr>
            <p:nvPr userDrawn="1"/>
          </p:nvSpPr>
          <p:spPr bwMode="auto">
            <a:xfrm>
              <a:off x="3904" y="4107"/>
              <a:ext cx="56" cy="64"/>
            </a:xfrm>
            <a:custGeom>
              <a:avLst/>
              <a:gdLst>
                <a:gd name="T0" fmla="*/ 56 w 56"/>
                <a:gd name="T1" fmla="*/ 40 h 64"/>
                <a:gd name="T2" fmla="*/ 56 w 56"/>
                <a:gd name="T3" fmla="*/ 40 h 64"/>
                <a:gd name="T4" fmla="*/ 56 w 56"/>
                <a:gd name="T5" fmla="*/ 47 h 64"/>
                <a:gd name="T6" fmla="*/ 53 w 56"/>
                <a:gd name="T7" fmla="*/ 52 h 64"/>
                <a:gd name="T8" fmla="*/ 50 w 56"/>
                <a:gd name="T9" fmla="*/ 56 h 64"/>
                <a:gd name="T10" fmla="*/ 48 w 56"/>
                <a:gd name="T11" fmla="*/ 60 h 64"/>
                <a:gd name="T12" fmla="*/ 43 w 56"/>
                <a:gd name="T13" fmla="*/ 62 h 64"/>
                <a:gd name="T14" fmla="*/ 38 w 56"/>
                <a:gd name="T15" fmla="*/ 63 h 64"/>
                <a:gd name="T16" fmla="*/ 28 w 56"/>
                <a:gd name="T17" fmla="*/ 64 h 64"/>
                <a:gd name="T18" fmla="*/ 28 w 56"/>
                <a:gd name="T19" fmla="*/ 64 h 64"/>
                <a:gd name="T20" fmla="*/ 17 w 56"/>
                <a:gd name="T21" fmla="*/ 63 h 64"/>
                <a:gd name="T22" fmla="*/ 13 w 56"/>
                <a:gd name="T23" fmla="*/ 62 h 64"/>
                <a:gd name="T24" fmla="*/ 9 w 56"/>
                <a:gd name="T25" fmla="*/ 60 h 64"/>
                <a:gd name="T26" fmla="*/ 5 w 56"/>
                <a:gd name="T27" fmla="*/ 56 h 64"/>
                <a:gd name="T28" fmla="*/ 2 w 56"/>
                <a:gd name="T29" fmla="*/ 52 h 64"/>
                <a:gd name="T30" fmla="*/ 1 w 56"/>
                <a:gd name="T31" fmla="*/ 47 h 64"/>
                <a:gd name="T32" fmla="*/ 0 w 56"/>
                <a:gd name="T33" fmla="*/ 40 h 64"/>
                <a:gd name="T34" fmla="*/ 0 w 56"/>
                <a:gd name="T35" fmla="*/ 0 h 64"/>
                <a:gd name="T36" fmla="*/ 23 w 56"/>
                <a:gd name="T37" fmla="*/ 0 h 64"/>
                <a:gd name="T38" fmla="*/ 23 w 56"/>
                <a:gd name="T39" fmla="*/ 45 h 64"/>
                <a:gd name="T40" fmla="*/ 23 w 56"/>
                <a:gd name="T41" fmla="*/ 45 h 64"/>
                <a:gd name="T42" fmla="*/ 24 w 56"/>
                <a:gd name="T43" fmla="*/ 49 h 64"/>
                <a:gd name="T44" fmla="*/ 26 w 56"/>
                <a:gd name="T45" fmla="*/ 51 h 64"/>
                <a:gd name="T46" fmla="*/ 28 w 56"/>
                <a:gd name="T47" fmla="*/ 51 h 64"/>
                <a:gd name="T48" fmla="*/ 28 w 56"/>
                <a:gd name="T49" fmla="*/ 51 h 64"/>
                <a:gd name="T50" fmla="*/ 30 w 56"/>
                <a:gd name="T51" fmla="*/ 51 h 64"/>
                <a:gd name="T52" fmla="*/ 31 w 56"/>
                <a:gd name="T53" fmla="*/ 49 h 64"/>
                <a:gd name="T54" fmla="*/ 33 w 56"/>
                <a:gd name="T55" fmla="*/ 45 h 64"/>
                <a:gd name="T56" fmla="*/ 33 w 56"/>
                <a:gd name="T57" fmla="*/ 0 h 64"/>
                <a:gd name="T58" fmla="*/ 56 w 56"/>
                <a:gd name="T59" fmla="*/ 0 h 64"/>
                <a:gd name="T60" fmla="*/ 56 w 56"/>
                <a:gd name="T61" fmla="*/ 40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6" h="64">
                  <a:moveTo>
                    <a:pt x="56" y="40"/>
                  </a:moveTo>
                  <a:lnTo>
                    <a:pt x="56" y="40"/>
                  </a:lnTo>
                  <a:lnTo>
                    <a:pt x="56" y="47"/>
                  </a:lnTo>
                  <a:lnTo>
                    <a:pt x="53" y="52"/>
                  </a:lnTo>
                  <a:lnTo>
                    <a:pt x="50" y="56"/>
                  </a:lnTo>
                  <a:lnTo>
                    <a:pt x="48" y="60"/>
                  </a:lnTo>
                  <a:lnTo>
                    <a:pt x="43" y="62"/>
                  </a:lnTo>
                  <a:lnTo>
                    <a:pt x="38" y="63"/>
                  </a:lnTo>
                  <a:lnTo>
                    <a:pt x="28" y="64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9" y="60"/>
                  </a:lnTo>
                  <a:lnTo>
                    <a:pt x="5" y="56"/>
                  </a:lnTo>
                  <a:lnTo>
                    <a:pt x="2" y="52"/>
                  </a:lnTo>
                  <a:lnTo>
                    <a:pt x="1" y="47"/>
                  </a:lnTo>
                  <a:lnTo>
                    <a:pt x="0" y="4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30" y="51"/>
                  </a:lnTo>
                  <a:lnTo>
                    <a:pt x="31" y="49"/>
                  </a:lnTo>
                  <a:lnTo>
                    <a:pt x="33" y="45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56" y="4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29" name="Freeform 66"/>
            <p:cNvSpPr>
              <a:spLocks/>
            </p:cNvSpPr>
            <p:nvPr userDrawn="1"/>
          </p:nvSpPr>
          <p:spPr bwMode="auto">
            <a:xfrm>
              <a:off x="3975" y="4106"/>
              <a:ext cx="56" cy="65"/>
            </a:xfrm>
            <a:custGeom>
              <a:avLst/>
              <a:gdLst>
                <a:gd name="T0" fmla="*/ 33 w 56"/>
                <a:gd name="T1" fmla="*/ 19 h 65"/>
                <a:gd name="T2" fmla="*/ 33 w 56"/>
                <a:gd name="T3" fmla="*/ 13 h 65"/>
                <a:gd name="T4" fmla="*/ 27 w 56"/>
                <a:gd name="T5" fmla="*/ 12 h 65"/>
                <a:gd name="T6" fmla="*/ 24 w 56"/>
                <a:gd name="T7" fmla="*/ 13 h 65"/>
                <a:gd name="T8" fmla="*/ 23 w 56"/>
                <a:gd name="T9" fmla="*/ 16 h 65"/>
                <a:gd name="T10" fmla="*/ 29 w 56"/>
                <a:gd name="T11" fmla="*/ 23 h 65"/>
                <a:gd name="T12" fmla="*/ 45 w 56"/>
                <a:gd name="T13" fmla="*/ 29 h 65"/>
                <a:gd name="T14" fmla="*/ 55 w 56"/>
                <a:gd name="T15" fmla="*/ 37 h 65"/>
                <a:gd name="T16" fmla="*/ 56 w 56"/>
                <a:gd name="T17" fmla="*/ 44 h 65"/>
                <a:gd name="T18" fmla="*/ 53 w 56"/>
                <a:gd name="T19" fmla="*/ 53 h 65"/>
                <a:gd name="T20" fmla="*/ 48 w 56"/>
                <a:gd name="T21" fmla="*/ 60 h 65"/>
                <a:gd name="T22" fmla="*/ 39 w 56"/>
                <a:gd name="T23" fmla="*/ 64 h 65"/>
                <a:gd name="T24" fmla="*/ 29 w 56"/>
                <a:gd name="T25" fmla="*/ 65 h 65"/>
                <a:gd name="T26" fmla="*/ 13 w 56"/>
                <a:gd name="T27" fmla="*/ 63 h 65"/>
                <a:gd name="T28" fmla="*/ 5 w 56"/>
                <a:gd name="T29" fmla="*/ 59 h 65"/>
                <a:gd name="T30" fmla="*/ 0 w 56"/>
                <a:gd name="T31" fmla="*/ 52 h 65"/>
                <a:gd name="T32" fmla="*/ 23 w 56"/>
                <a:gd name="T33" fmla="*/ 45 h 65"/>
                <a:gd name="T34" fmla="*/ 23 w 56"/>
                <a:gd name="T35" fmla="*/ 52 h 65"/>
                <a:gd name="T36" fmla="*/ 24 w 56"/>
                <a:gd name="T37" fmla="*/ 53 h 65"/>
                <a:gd name="T38" fmla="*/ 27 w 56"/>
                <a:gd name="T39" fmla="*/ 53 h 65"/>
                <a:gd name="T40" fmla="*/ 31 w 56"/>
                <a:gd name="T41" fmla="*/ 52 h 65"/>
                <a:gd name="T42" fmla="*/ 33 w 56"/>
                <a:gd name="T43" fmla="*/ 48 h 65"/>
                <a:gd name="T44" fmla="*/ 31 w 56"/>
                <a:gd name="T45" fmla="*/ 44 h 65"/>
                <a:gd name="T46" fmla="*/ 16 w 56"/>
                <a:gd name="T47" fmla="*/ 38 h 65"/>
                <a:gd name="T48" fmla="*/ 5 w 56"/>
                <a:gd name="T49" fmla="*/ 33 h 65"/>
                <a:gd name="T50" fmla="*/ 1 w 56"/>
                <a:gd name="T51" fmla="*/ 20 h 65"/>
                <a:gd name="T52" fmla="*/ 1 w 56"/>
                <a:gd name="T53" fmla="*/ 16 h 65"/>
                <a:gd name="T54" fmla="*/ 4 w 56"/>
                <a:gd name="T55" fmla="*/ 8 h 65"/>
                <a:gd name="T56" fmla="*/ 11 w 56"/>
                <a:gd name="T57" fmla="*/ 3 h 65"/>
                <a:gd name="T58" fmla="*/ 27 w 56"/>
                <a:gd name="T59" fmla="*/ 0 h 65"/>
                <a:gd name="T60" fmla="*/ 35 w 56"/>
                <a:gd name="T61" fmla="*/ 0 h 65"/>
                <a:gd name="T62" fmla="*/ 45 w 56"/>
                <a:gd name="T63" fmla="*/ 3 h 65"/>
                <a:gd name="T64" fmla="*/ 52 w 56"/>
                <a:gd name="T65" fmla="*/ 8 h 65"/>
                <a:gd name="T66" fmla="*/ 55 w 56"/>
                <a:gd name="T67" fmla="*/ 19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6" h="65">
                  <a:moveTo>
                    <a:pt x="33" y="19"/>
                  </a:moveTo>
                  <a:lnTo>
                    <a:pt x="33" y="19"/>
                  </a:lnTo>
                  <a:lnTo>
                    <a:pt x="33" y="13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4" y="20"/>
                  </a:lnTo>
                  <a:lnTo>
                    <a:pt x="29" y="23"/>
                  </a:lnTo>
                  <a:lnTo>
                    <a:pt x="39" y="26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5" y="37"/>
                  </a:lnTo>
                  <a:lnTo>
                    <a:pt x="56" y="44"/>
                  </a:lnTo>
                  <a:lnTo>
                    <a:pt x="55" y="49"/>
                  </a:lnTo>
                  <a:lnTo>
                    <a:pt x="53" y="53"/>
                  </a:lnTo>
                  <a:lnTo>
                    <a:pt x="52" y="57"/>
                  </a:lnTo>
                  <a:lnTo>
                    <a:pt x="48" y="60"/>
                  </a:lnTo>
                  <a:lnTo>
                    <a:pt x="44" y="63"/>
                  </a:lnTo>
                  <a:lnTo>
                    <a:pt x="39" y="64"/>
                  </a:lnTo>
                  <a:lnTo>
                    <a:pt x="29" y="65"/>
                  </a:lnTo>
                  <a:lnTo>
                    <a:pt x="18" y="64"/>
                  </a:lnTo>
                  <a:lnTo>
                    <a:pt x="13" y="63"/>
                  </a:lnTo>
                  <a:lnTo>
                    <a:pt x="8" y="61"/>
                  </a:lnTo>
                  <a:lnTo>
                    <a:pt x="5" y="59"/>
                  </a:lnTo>
                  <a:lnTo>
                    <a:pt x="1" y="56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23" y="45"/>
                  </a:lnTo>
                  <a:lnTo>
                    <a:pt x="23" y="52"/>
                  </a:lnTo>
                  <a:lnTo>
                    <a:pt x="24" y="53"/>
                  </a:lnTo>
                  <a:lnTo>
                    <a:pt x="27" y="53"/>
                  </a:lnTo>
                  <a:lnTo>
                    <a:pt x="30" y="53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1" y="44"/>
                  </a:lnTo>
                  <a:lnTo>
                    <a:pt x="27" y="41"/>
                  </a:lnTo>
                  <a:lnTo>
                    <a:pt x="16" y="38"/>
                  </a:lnTo>
                  <a:lnTo>
                    <a:pt x="11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4" y="8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9" y="5"/>
                  </a:lnTo>
                  <a:lnTo>
                    <a:pt x="52" y="8"/>
                  </a:lnTo>
                  <a:lnTo>
                    <a:pt x="53" y="11"/>
                  </a:lnTo>
                  <a:lnTo>
                    <a:pt x="55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0" name="Rectangle 67"/>
            <p:cNvSpPr>
              <a:spLocks noChangeArrowheads="1"/>
            </p:cNvSpPr>
            <p:nvPr userDrawn="1"/>
          </p:nvSpPr>
          <p:spPr bwMode="auto">
            <a:xfrm>
              <a:off x="4046" y="4107"/>
              <a:ext cx="23" cy="62"/>
            </a:xfrm>
            <a:prstGeom prst="rect">
              <a:avLst/>
            </a:prstGeom>
            <a:solidFill>
              <a:srgbClr val="9999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accent1"/>
                </a:buClr>
                <a:buSzPct val="80000"/>
                <a:buFont typeface="Wingdings" pitchFamily="2" charset="2"/>
                <a:buNone/>
                <a:defRPr/>
              </a:pPr>
              <a:endParaRPr lang="en-US">
                <a:latin typeface="Arial" pitchFamily="34" charset="0"/>
                <a:ea typeface="Arial Unicode MS" pitchFamily="34" charset="-128"/>
              </a:endParaRPr>
            </a:p>
          </p:txBody>
        </p:sp>
        <p:sp>
          <p:nvSpPr>
            <p:cNvPr id="31" name="Freeform 68"/>
            <p:cNvSpPr>
              <a:spLocks/>
            </p:cNvSpPr>
            <p:nvPr userDrawn="1"/>
          </p:nvSpPr>
          <p:spPr bwMode="auto">
            <a:xfrm>
              <a:off x="4087" y="4107"/>
              <a:ext cx="63" cy="62"/>
            </a:xfrm>
            <a:custGeom>
              <a:avLst/>
              <a:gdLst>
                <a:gd name="T0" fmla="*/ 0 w 63"/>
                <a:gd name="T1" fmla="*/ 0 h 62"/>
                <a:gd name="T2" fmla="*/ 30 w 63"/>
                <a:gd name="T3" fmla="*/ 0 h 62"/>
                <a:gd name="T4" fmla="*/ 44 w 63"/>
                <a:gd name="T5" fmla="*/ 38 h 62"/>
                <a:gd name="T6" fmla="*/ 44 w 63"/>
                <a:gd name="T7" fmla="*/ 38 h 62"/>
                <a:gd name="T8" fmla="*/ 44 w 63"/>
                <a:gd name="T9" fmla="*/ 0 h 62"/>
                <a:gd name="T10" fmla="*/ 63 w 63"/>
                <a:gd name="T11" fmla="*/ 0 h 62"/>
                <a:gd name="T12" fmla="*/ 63 w 63"/>
                <a:gd name="T13" fmla="*/ 62 h 62"/>
                <a:gd name="T14" fmla="*/ 33 w 63"/>
                <a:gd name="T15" fmla="*/ 62 h 62"/>
                <a:gd name="T16" fmla="*/ 20 w 63"/>
                <a:gd name="T17" fmla="*/ 26 h 62"/>
                <a:gd name="T18" fmla="*/ 20 w 63"/>
                <a:gd name="T19" fmla="*/ 26 h 62"/>
                <a:gd name="T20" fmla="*/ 20 w 63"/>
                <a:gd name="T21" fmla="*/ 62 h 62"/>
                <a:gd name="T22" fmla="*/ 0 w 63"/>
                <a:gd name="T23" fmla="*/ 62 h 62"/>
                <a:gd name="T24" fmla="*/ 0 w 63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2">
                  <a:moveTo>
                    <a:pt x="0" y="0"/>
                  </a:moveTo>
                  <a:lnTo>
                    <a:pt x="30" y="0"/>
                  </a:lnTo>
                  <a:lnTo>
                    <a:pt x="44" y="38"/>
                  </a:lnTo>
                  <a:lnTo>
                    <a:pt x="44" y="0"/>
                  </a:lnTo>
                  <a:lnTo>
                    <a:pt x="63" y="0"/>
                  </a:lnTo>
                  <a:lnTo>
                    <a:pt x="63" y="62"/>
                  </a:lnTo>
                  <a:lnTo>
                    <a:pt x="33" y="62"/>
                  </a:lnTo>
                  <a:lnTo>
                    <a:pt x="20" y="26"/>
                  </a:lnTo>
                  <a:lnTo>
                    <a:pt x="20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2" name="Freeform 69"/>
            <p:cNvSpPr>
              <a:spLocks/>
            </p:cNvSpPr>
            <p:nvPr userDrawn="1"/>
          </p:nvSpPr>
          <p:spPr bwMode="auto">
            <a:xfrm>
              <a:off x="4168" y="4107"/>
              <a:ext cx="48" cy="62"/>
            </a:xfrm>
            <a:custGeom>
              <a:avLst/>
              <a:gdLst>
                <a:gd name="T0" fmla="*/ 0 w 48"/>
                <a:gd name="T1" fmla="*/ 0 h 62"/>
                <a:gd name="T2" fmla="*/ 48 w 48"/>
                <a:gd name="T3" fmla="*/ 0 h 62"/>
                <a:gd name="T4" fmla="*/ 48 w 48"/>
                <a:gd name="T5" fmla="*/ 15 h 62"/>
                <a:gd name="T6" fmla="*/ 23 w 48"/>
                <a:gd name="T7" fmla="*/ 15 h 62"/>
                <a:gd name="T8" fmla="*/ 23 w 48"/>
                <a:gd name="T9" fmla="*/ 25 h 62"/>
                <a:gd name="T10" fmla="*/ 45 w 48"/>
                <a:gd name="T11" fmla="*/ 25 h 62"/>
                <a:gd name="T12" fmla="*/ 45 w 48"/>
                <a:gd name="T13" fmla="*/ 37 h 62"/>
                <a:gd name="T14" fmla="*/ 23 w 48"/>
                <a:gd name="T15" fmla="*/ 37 h 62"/>
                <a:gd name="T16" fmla="*/ 23 w 48"/>
                <a:gd name="T17" fmla="*/ 48 h 62"/>
                <a:gd name="T18" fmla="*/ 48 w 48"/>
                <a:gd name="T19" fmla="*/ 48 h 62"/>
                <a:gd name="T20" fmla="*/ 48 w 48"/>
                <a:gd name="T21" fmla="*/ 62 h 62"/>
                <a:gd name="T22" fmla="*/ 0 w 48"/>
                <a:gd name="T23" fmla="*/ 62 h 62"/>
                <a:gd name="T24" fmla="*/ 0 w 4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62">
                  <a:moveTo>
                    <a:pt x="0" y="0"/>
                  </a:moveTo>
                  <a:lnTo>
                    <a:pt x="48" y="0"/>
                  </a:lnTo>
                  <a:lnTo>
                    <a:pt x="48" y="15"/>
                  </a:lnTo>
                  <a:lnTo>
                    <a:pt x="23" y="15"/>
                  </a:lnTo>
                  <a:lnTo>
                    <a:pt x="23" y="25"/>
                  </a:lnTo>
                  <a:lnTo>
                    <a:pt x="45" y="25"/>
                  </a:lnTo>
                  <a:lnTo>
                    <a:pt x="45" y="37"/>
                  </a:lnTo>
                  <a:lnTo>
                    <a:pt x="23" y="37"/>
                  </a:lnTo>
                  <a:lnTo>
                    <a:pt x="23" y="48"/>
                  </a:lnTo>
                  <a:lnTo>
                    <a:pt x="48" y="48"/>
                  </a:lnTo>
                  <a:lnTo>
                    <a:pt x="48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3" name="Freeform 70"/>
            <p:cNvSpPr>
              <a:spLocks/>
            </p:cNvSpPr>
            <p:nvPr userDrawn="1"/>
          </p:nvSpPr>
          <p:spPr bwMode="auto">
            <a:xfrm>
              <a:off x="4228" y="4106"/>
              <a:ext cx="56" cy="65"/>
            </a:xfrm>
            <a:custGeom>
              <a:avLst/>
              <a:gdLst>
                <a:gd name="T0" fmla="*/ 33 w 56"/>
                <a:gd name="T1" fmla="*/ 19 h 65"/>
                <a:gd name="T2" fmla="*/ 31 w 56"/>
                <a:gd name="T3" fmla="*/ 13 h 65"/>
                <a:gd name="T4" fmla="*/ 27 w 56"/>
                <a:gd name="T5" fmla="*/ 12 h 65"/>
                <a:gd name="T6" fmla="*/ 24 w 56"/>
                <a:gd name="T7" fmla="*/ 13 h 65"/>
                <a:gd name="T8" fmla="*/ 23 w 56"/>
                <a:gd name="T9" fmla="*/ 16 h 65"/>
                <a:gd name="T10" fmla="*/ 29 w 56"/>
                <a:gd name="T11" fmla="*/ 23 h 65"/>
                <a:gd name="T12" fmla="*/ 45 w 56"/>
                <a:gd name="T13" fmla="*/ 29 h 65"/>
                <a:gd name="T14" fmla="*/ 55 w 56"/>
                <a:gd name="T15" fmla="*/ 37 h 65"/>
                <a:gd name="T16" fmla="*/ 56 w 56"/>
                <a:gd name="T17" fmla="*/ 44 h 65"/>
                <a:gd name="T18" fmla="*/ 53 w 56"/>
                <a:gd name="T19" fmla="*/ 53 h 65"/>
                <a:gd name="T20" fmla="*/ 48 w 56"/>
                <a:gd name="T21" fmla="*/ 60 h 65"/>
                <a:gd name="T22" fmla="*/ 40 w 56"/>
                <a:gd name="T23" fmla="*/ 64 h 65"/>
                <a:gd name="T24" fmla="*/ 29 w 56"/>
                <a:gd name="T25" fmla="*/ 65 h 65"/>
                <a:gd name="T26" fmla="*/ 12 w 56"/>
                <a:gd name="T27" fmla="*/ 63 h 65"/>
                <a:gd name="T28" fmla="*/ 4 w 56"/>
                <a:gd name="T29" fmla="*/ 59 h 65"/>
                <a:gd name="T30" fmla="*/ 0 w 56"/>
                <a:gd name="T31" fmla="*/ 52 h 65"/>
                <a:gd name="T32" fmla="*/ 22 w 56"/>
                <a:gd name="T33" fmla="*/ 45 h 65"/>
                <a:gd name="T34" fmla="*/ 23 w 56"/>
                <a:gd name="T35" fmla="*/ 52 h 65"/>
                <a:gd name="T36" fmla="*/ 24 w 56"/>
                <a:gd name="T37" fmla="*/ 53 h 65"/>
                <a:gd name="T38" fmla="*/ 27 w 56"/>
                <a:gd name="T39" fmla="*/ 53 h 65"/>
                <a:gd name="T40" fmla="*/ 31 w 56"/>
                <a:gd name="T41" fmla="*/ 52 h 65"/>
                <a:gd name="T42" fmla="*/ 33 w 56"/>
                <a:gd name="T43" fmla="*/ 48 h 65"/>
                <a:gd name="T44" fmla="*/ 31 w 56"/>
                <a:gd name="T45" fmla="*/ 44 h 65"/>
                <a:gd name="T46" fmla="*/ 16 w 56"/>
                <a:gd name="T47" fmla="*/ 38 h 65"/>
                <a:gd name="T48" fmla="*/ 5 w 56"/>
                <a:gd name="T49" fmla="*/ 33 h 65"/>
                <a:gd name="T50" fmla="*/ 0 w 56"/>
                <a:gd name="T51" fmla="*/ 20 h 65"/>
                <a:gd name="T52" fmla="*/ 1 w 56"/>
                <a:gd name="T53" fmla="*/ 16 h 65"/>
                <a:gd name="T54" fmla="*/ 4 w 56"/>
                <a:gd name="T55" fmla="*/ 8 h 65"/>
                <a:gd name="T56" fmla="*/ 11 w 56"/>
                <a:gd name="T57" fmla="*/ 3 h 65"/>
                <a:gd name="T58" fmla="*/ 27 w 56"/>
                <a:gd name="T59" fmla="*/ 0 h 65"/>
                <a:gd name="T60" fmla="*/ 34 w 56"/>
                <a:gd name="T61" fmla="*/ 0 h 65"/>
                <a:gd name="T62" fmla="*/ 45 w 56"/>
                <a:gd name="T63" fmla="*/ 3 h 65"/>
                <a:gd name="T64" fmla="*/ 52 w 56"/>
                <a:gd name="T65" fmla="*/ 8 h 65"/>
                <a:gd name="T66" fmla="*/ 55 w 56"/>
                <a:gd name="T67" fmla="*/ 19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6" h="65">
                  <a:moveTo>
                    <a:pt x="33" y="19"/>
                  </a:moveTo>
                  <a:lnTo>
                    <a:pt x="33" y="19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4" y="20"/>
                  </a:lnTo>
                  <a:lnTo>
                    <a:pt x="29" y="23"/>
                  </a:lnTo>
                  <a:lnTo>
                    <a:pt x="40" y="26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5" y="37"/>
                  </a:lnTo>
                  <a:lnTo>
                    <a:pt x="56" y="44"/>
                  </a:lnTo>
                  <a:lnTo>
                    <a:pt x="55" y="49"/>
                  </a:lnTo>
                  <a:lnTo>
                    <a:pt x="53" y="53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4" y="63"/>
                  </a:lnTo>
                  <a:lnTo>
                    <a:pt x="40" y="64"/>
                  </a:lnTo>
                  <a:lnTo>
                    <a:pt x="29" y="65"/>
                  </a:lnTo>
                  <a:lnTo>
                    <a:pt x="18" y="64"/>
                  </a:lnTo>
                  <a:lnTo>
                    <a:pt x="12" y="63"/>
                  </a:lnTo>
                  <a:lnTo>
                    <a:pt x="8" y="61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22" y="45"/>
                  </a:lnTo>
                  <a:lnTo>
                    <a:pt x="23" y="52"/>
                  </a:lnTo>
                  <a:lnTo>
                    <a:pt x="24" y="53"/>
                  </a:lnTo>
                  <a:lnTo>
                    <a:pt x="27" y="53"/>
                  </a:lnTo>
                  <a:lnTo>
                    <a:pt x="30" y="53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1" y="44"/>
                  </a:lnTo>
                  <a:lnTo>
                    <a:pt x="27" y="41"/>
                  </a:lnTo>
                  <a:lnTo>
                    <a:pt x="16" y="38"/>
                  </a:lnTo>
                  <a:lnTo>
                    <a:pt x="11" y="35"/>
                  </a:lnTo>
                  <a:lnTo>
                    <a:pt x="5" y="33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4" y="8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9" y="5"/>
                  </a:lnTo>
                  <a:lnTo>
                    <a:pt x="52" y="8"/>
                  </a:lnTo>
                  <a:lnTo>
                    <a:pt x="53" y="11"/>
                  </a:lnTo>
                  <a:lnTo>
                    <a:pt x="55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4" name="Freeform 71"/>
            <p:cNvSpPr>
              <a:spLocks/>
            </p:cNvSpPr>
            <p:nvPr userDrawn="1"/>
          </p:nvSpPr>
          <p:spPr bwMode="auto">
            <a:xfrm>
              <a:off x="4295" y="4106"/>
              <a:ext cx="56" cy="65"/>
            </a:xfrm>
            <a:custGeom>
              <a:avLst/>
              <a:gdLst>
                <a:gd name="T0" fmla="*/ 33 w 56"/>
                <a:gd name="T1" fmla="*/ 19 h 65"/>
                <a:gd name="T2" fmla="*/ 33 w 56"/>
                <a:gd name="T3" fmla="*/ 13 h 65"/>
                <a:gd name="T4" fmla="*/ 27 w 56"/>
                <a:gd name="T5" fmla="*/ 12 h 65"/>
                <a:gd name="T6" fmla="*/ 24 w 56"/>
                <a:gd name="T7" fmla="*/ 13 h 65"/>
                <a:gd name="T8" fmla="*/ 23 w 56"/>
                <a:gd name="T9" fmla="*/ 16 h 65"/>
                <a:gd name="T10" fmla="*/ 29 w 56"/>
                <a:gd name="T11" fmla="*/ 23 h 65"/>
                <a:gd name="T12" fmla="*/ 46 w 56"/>
                <a:gd name="T13" fmla="*/ 29 h 65"/>
                <a:gd name="T14" fmla="*/ 55 w 56"/>
                <a:gd name="T15" fmla="*/ 37 h 65"/>
                <a:gd name="T16" fmla="*/ 56 w 56"/>
                <a:gd name="T17" fmla="*/ 44 h 65"/>
                <a:gd name="T18" fmla="*/ 55 w 56"/>
                <a:gd name="T19" fmla="*/ 53 h 65"/>
                <a:gd name="T20" fmla="*/ 48 w 56"/>
                <a:gd name="T21" fmla="*/ 60 h 65"/>
                <a:gd name="T22" fmla="*/ 40 w 56"/>
                <a:gd name="T23" fmla="*/ 64 h 65"/>
                <a:gd name="T24" fmla="*/ 30 w 56"/>
                <a:gd name="T25" fmla="*/ 65 h 65"/>
                <a:gd name="T26" fmla="*/ 14 w 56"/>
                <a:gd name="T27" fmla="*/ 63 h 65"/>
                <a:gd name="T28" fmla="*/ 5 w 56"/>
                <a:gd name="T29" fmla="*/ 59 h 65"/>
                <a:gd name="T30" fmla="*/ 0 w 56"/>
                <a:gd name="T31" fmla="*/ 52 h 65"/>
                <a:gd name="T32" fmla="*/ 23 w 56"/>
                <a:gd name="T33" fmla="*/ 45 h 65"/>
                <a:gd name="T34" fmla="*/ 24 w 56"/>
                <a:gd name="T35" fmla="*/ 52 h 65"/>
                <a:gd name="T36" fmla="*/ 26 w 56"/>
                <a:gd name="T37" fmla="*/ 53 h 65"/>
                <a:gd name="T38" fmla="*/ 27 w 56"/>
                <a:gd name="T39" fmla="*/ 53 h 65"/>
                <a:gd name="T40" fmla="*/ 31 w 56"/>
                <a:gd name="T41" fmla="*/ 52 h 65"/>
                <a:gd name="T42" fmla="*/ 33 w 56"/>
                <a:gd name="T43" fmla="*/ 48 h 65"/>
                <a:gd name="T44" fmla="*/ 31 w 56"/>
                <a:gd name="T45" fmla="*/ 44 h 65"/>
                <a:gd name="T46" fmla="*/ 16 w 56"/>
                <a:gd name="T47" fmla="*/ 38 h 65"/>
                <a:gd name="T48" fmla="*/ 5 w 56"/>
                <a:gd name="T49" fmla="*/ 33 h 65"/>
                <a:gd name="T50" fmla="*/ 1 w 56"/>
                <a:gd name="T51" fmla="*/ 20 h 65"/>
                <a:gd name="T52" fmla="*/ 1 w 56"/>
                <a:gd name="T53" fmla="*/ 16 h 65"/>
                <a:gd name="T54" fmla="*/ 5 w 56"/>
                <a:gd name="T55" fmla="*/ 8 h 65"/>
                <a:gd name="T56" fmla="*/ 12 w 56"/>
                <a:gd name="T57" fmla="*/ 3 h 65"/>
                <a:gd name="T58" fmla="*/ 27 w 56"/>
                <a:gd name="T59" fmla="*/ 0 h 65"/>
                <a:gd name="T60" fmla="*/ 35 w 56"/>
                <a:gd name="T61" fmla="*/ 0 h 65"/>
                <a:gd name="T62" fmla="*/ 46 w 56"/>
                <a:gd name="T63" fmla="*/ 3 h 65"/>
                <a:gd name="T64" fmla="*/ 52 w 56"/>
                <a:gd name="T65" fmla="*/ 8 h 65"/>
                <a:gd name="T66" fmla="*/ 55 w 56"/>
                <a:gd name="T67" fmla="*/ 19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6" h="65">
                  <a:moveTo>
                    <a:pt x="33" y="19"/>
                  </a:moveTo>
                  <a:lnTo>
                    <a:pt x="33" y="19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4" y="20"/>
                  </a:lnTo>
                  <a:lnTo>
                    <a:pt x="29" y="23"/>
                  </a:lnTo>
                  <a:lnTo>
                    <a:pt x="40" y="26"/>
                  </a:lnTo>
                  <a:lnTo>
                    <a:pt x="46" y="29"/>
                  </a:lnTo>
                  <a:lnTo>
                    <a:pt x="50" y="31"/>
                  </a:lnTo>
                  <a:lnTo>
                    <a:pt x="55" y="37"/>
                  </a:lnTo>
                  <a:lnTo>
                    <a:pt x="56" y="44"/>
                  </a:lnTo>
                  <a:lnTo>
                    <a:pt x="56" y="49"/>
                  </a:lnTo>
                  <a:lnTo>
                    <a:pt x="55" y="53"/>
                  </a:lnTo>
                  <a:lnTo>
                    <a:pt x="52" y="57"/>
                  </a:lnTo>
                  <a:lnTo>
                    <a:pt x="48" y="60"/>
                  </a:lnTo>
                  <a:lnTo>
                    <a:pt x="44" y="63"/>
                  </a:lnTo>
                  <a:lnTo>
                    <a:pt x="40" y="64"/>
                  </a:lnTo>
                  <a:lnTo>
                    <a:pt x="30" y="65"/>
                  </a:lnTo>
                  <a:lnTo>
                    <a:pt x="19" y="64"/>
                  </a:lnTo>
                  <a:lnTo>
                    <a:pt x="14" y="63"/>
                  </a:lnTo>
                  <a:lnTo>
                    <a:pt x="9" y="61"/>
                  </a:lnTo>
                  <a:lnTo>
                    <a:pt x="5" y="59"/>
                  </a:lnTo>
                  <a:lnTo>
                    <a:pt x="3" y="56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23" y="45"/>
                  </a:lnTo>
                  <a:lnTo>
                    <a:pt x="24" y="52"/>
                  </a:lnTo>
                  <a:lnTo>
                    <a:pt x="26" y="53"/>
                  </a:lnTo>
                  <a:lnTo>
                    <a:pt x="27" y="53"/>
                  </a:lnTo>
                  <a:lnTo>
                    <a:pt x="30" y="53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1" y="44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11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5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8"/>
                  </a:lnTo>
                  <a:lnTo>
                    <a:pt x="53" y="11"/>
                  </a:lnTo>
                  <a:lnTo>
                    <a:pt x="55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5" name="Freeform 72"/>
            <p:cNvSpPr>
              <a:spLocks/>
            </p:cNvSpPr>
            <p:nvPr userDrawn="1"/>
          </p:nvSpPr>
          <p:spPr bwMode="auto">
            <a:xfrm>
              <a:off x="4366" y="4107"/>
              <a:ext cx="48" cy="62"/>
            </a:xfrm>
            <a:custGeom>
              <a:avLst/>
              <a:gdLst>
                <a:gd name="T0" fmla="*/ 0 w 48"/>
                <a:gd name="T1" fmla="*/ 0 h 62"/>
                <a:gd name="T2" fmla="*/ 48 w 48"/>
                <a:gd name="T3" fmla="*/ 0 h 62"/>
                <a:gd name="T4" fmla="*/ 48 w 48"/>
                <a:gd name="T5" fmla="*/ 15 h 62"/>
                <a:gd name="T6" fmla="*/ 23 w 48"/>
                <a:gd name="T7" fmla="*/ 15 h 62"/>
                <a:gd name="T8" fmla="*/ 23 w 48"/>
                <a:gd name="T9" fmla="*/ 25 h 62"/>
                <a:gd name="T10" fmla="*/ 45 w 48"/>
                <a:gd name="T11" fmla="*/ 25 h 62"/>
                <a:gd name="T12" fmla="*/ 45 w 48"/>
                <a:gd name="T13" fmla="*/ 37 h 62"/>
                <a:gd name="T14" fmla="*/ 23 w 48"/>
                <a:gd name="T15" fmla="*/ 37 h 62"/>
                <a:gd name="T16" fmla="*/ 23 w 48"/>
                <a:gd name="T17" fmla="*/ 48 h 62"/>
                <a:gd name="T18" fmla="*/ 48 w 48"/>
                <a:gd name="T19" fmla="*/ 48 h 62"/>
                <a:gd name="T20" fmla="*/ 48 w 48"/>
                <a:gd name="T21" fmla="*/ 62 h 62"/>
                <a:gd name="T22" fmla="*/ 0 w 48"/>
                <a:gd name="T23" fmla="*/ 62 h 62"/>
                <a:gd name="T24" fmla="*/ 0 w 4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62">
                  <a:moveTo>
                    <a:pt x="0" y="0"/>
                  </a:moveTo>
                  <a:lnTo>
                    <a:pt x="48" y="0"/>
                  </a:lnTo>
                  <a:lnTo>
                    <a:pt x="48" y="15"/>
                  </a:lnTo>
                  <a:lnTo>
                    <a:pt x="23" y="15"/>
                  </a:lnTo>
                  <a:lnTo>
                    <a:pt x="23" y="25"/>
                  </a:lnTo>
                  <a:lnTo>
                    <a:pt x="45" y="25"/>
                  </a:lnTo>
                  <a:lnTo>
                    <a:pt x="45" y="37"/>
                  </a:lnTo>
                  <a:lnTo>
                    <a:pt x="23" y="37"/>
                  </a:lnTo>
                  <a:lnTo>
                    <a:pt x="23" y="48"/>
                  </a:lnTo>
                  <a:lnTo>
                    <a:pt x="48" y="48"/>
                  </a:lnTo>
                  <a:lnTo>
                    <a:pt x="48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6" name="Freeform 73"/>
            <p:cNvSpPr>
              <a:spLocks/>
            </p:cNvSpPr>
            <p:nvPr userDrawn="1"/>
          </p:nvSpPr>
          <p:spPr bwMode="auto">
            <a:xfrm>
              <a:off x="4426" y="4106"/>
              <a:ext cx="55" cy="65"/>
            </a:xfrm>
            <a:custGeom>
              <a:avLst/>
              <a:gdLst>
                <a:gd name="T0" fmla="*/ 33 w 55"/>
                <a:gd name="T1" fmla="*/ 19 h 65"/>
                <a:gd name="T2" fmla="*/ 32 w 55"/>
                <a:gd name="T3" fmla="*/ 13 h 65"/>
                <a:gd name="T4" fmla="*/ 28 w 55"/>
                <a:gd name="T5" fmla="*/ 12 h 65"/>
                <a:gd name="T6" fmla="*/ 25 w 55"/>
                <a:gd name="T7" fmla="*/ 13 h 65"/>
                <a:gd name="T8" fmla="*/ 23 w 55"/>
                <a:gd name="T9" fmla="*/ 16 h 65"/>
                <a:gd name="T10" fmla="*/ 28 w 55"/>
                <a:gd name="T11" fmla="*/ 23 h 65"/>
                <a:gd name="T12" fmla="*/ 45 w 55"/>
                <a:gd name="T13" fmla="*/ 29 h 65"/>
                <a:gd name="T14" fmla="*/ 54 w 55"/>
                <a:gd name="T15" fmla="*/ 37 h 65"/>
                <a:gd name="T16" fmla="*/ 55 w 55"/>
                <a:gd name="T17" fmla="*/ 44 h 65"/>
                <a:gd name="T18" fmla="*/ 54 w 55"/>
                <a:gd name="T19" fmla="*/ 53 h 65"/>
                <a:gd name="T20" fmla="*/ 48 w 55"/>
                <a:gd name="T21" fmla="*/ 60 h 65"/>
                <a:gd name="T22" fmla="*/ 38 w 55"/>
                <a:gd name="T23" fmla="*/ 64 h 65"/>
                <a:gd name="T24" fmla="*/ 29 w 55"/>
                <a:gd name="T25" fmla="*/ 65 h 65"/>
                <a:gd name="T26" fmla="*/ 12 w 55"/>
                <a:gd name="T27" fmla="*/ 63 h 65"/>
                <a:gd name="T28" fmla="*/ 4 w 55"/>
                <a:gd name="T29" fmla="*/ 59 h 65"/>
                <a:gd name="T30" fmla="*/ 0 w 55"/>
                <a:gd name="T31" fmla="*/ 52 h 65"/>
                <a:gd name="T32" fmla="*/ 22 w 55"/>
                <a:gd name="T33" fmla="*/ 45 h 65"/>
                <a:gd name="T34" fmla="*/ 23 w 55"/>
                <a:gd name="T35" fmla="*/ 52 h 65"/>
                <a:gd name="T36" fmla="*/ 25 w 55"/>
                <a:gd name="T37" fmla="*/ 53 h 65"/>
                <a:gd name="T38" fmla="*/ 28 w 55"/>
                <a:gd name="T39" fmla="*/ 53 h 65"/>
                <a:gd name="T40" fmla="*/ 30 w 55"/>
                <a:gd name="T41" fmla="*/ 52 h 65"/>
                <a:gd name="T42" fmla="*/ 33 w 55"/>
                <a:gd name="T43" fmla="*/ 48 h 65"/>
                <a:gd name="T44" fmla="*/ 32 w 55"/>
                <a:gd name="T45" fmla="*/ 44 h 65"/>
                <a:gd name="T46" fmla="*/ 17 w 55"/>
                <a:gd name="T47" fmla="*/ 38 h 65"/>
                <a:gd name="T48" fmla="*/ 6 w 55"/>
                <a:gd name="T49" fmla="*/ 33 h 65"/>
                <a:gd name="T50" fmla="*/ 0 w 55"/>
                <a:gd name="T51" fmla="*/ 20 h 65"/>
                <a:gd name="T52" fmla="*/ 0 w 55"/>
                <a:gd name="T53" fmla="*/ 16 h 65"/>
                <a:gd name="T54" fmla="*/ 4 w 55"/>
                <a:gd name="T55" fmla="*/ 8 h 65"/>
                <a:gd name="T56" fmla="*/ 11 w 55"/>
                <a:gd name="T57" fmla="*/ 3 h 65"/>
                <a:gd name="T58" fmla="*/ 28 w 55"/>
                <a:gd name="T59" fmla="*/ 0 h 65"/>
                <a:gd name="T60" fmla="*/ 34 w 55"/>
                <a:gd name="T61" fmla="*/ 0 h 65"/>
                <a:gd name="T62" fmla="*/ 45 w 55"/>
                <a:gd name="T63" fmla="*/ 3 h 65"/>
                <a:gd name="T64" fmla="*/ 51 w 55"/>
                <a:gd name="T65" fmla="*/ 8 h 65"/>
                <a:gd name="T66" fmla="*/ 54 w 55"/>
                <a:gd name="T67" fmla="*/ 19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65">
                  <a:moveTo>
                    <a:pt x="33" y="19"/>
                  </a:moveTo>
                  <a:lnTo>
                    <a:pt x="33" y="19"/>
                  </a:lnTo>
                  <a:lnTo>
                    <a:pt x="32" y="13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5" y="13"/>
                  </a:lnTo>
                  <a:lnTo>
                    <a:pt x="23" y="16"/>
                  </a:lnTo>
                  <a:lnTo>
                    <a:pt x="25" y="20"/>
                  </a:lnTo>
                  <a:lnTo>
                    <a:pt x="28" y="23"/>
                  </a:lnTo>
                  <a:lnTo>
                    <a:pt x="40" y="26"/>
                  </a:lnTo>
                  <a:lnTo>
                    <a:pt x="45" y="29"/>
                  </a:lnTo>
                  <a:lnTo>
                    <a:pt x="51" y="31"/>
                  </a:lnTo>
                  <a:lnTo>
                    <a:pt x="54" y="37"/>
                  </a:lnTo>
                  <a:lnTo>
                    <a:pt x="55" y="44"/>
                  </a:lnTo>
                  <a:lnTo>
                    <a:pt x="55" y="49"/>
                  </a:lnTo>
                  <a:lnTo>
                    <a:pt x="54" y="53"/>
                  </a:lnTo>
                  <a:lnTo>
                    <a:pt x="51" y="57"/>
                  </a:lnTo>
                  <a:lnTo>
                    <a:pt x="48" y="60"/>
                  </a:lnTo>
                  <a:lnTo>
                    <a:pt x="44" y="63"/>
                  </a:lnTo>
                  <a:lnTo>
                    <a:pt x="38" y="64"/>
                  </a:lnTo>
                  <a:lnTo>
                    <a:pt x="29" y="65"/>
                  </a:lnTo>
                  <a:lnTo>
                    <a:pt x="18" y="64"/>
                  </a:lnTo>
                  <a:lnTo>
                    <a:pt x="12" y="63"/>
                  </a:lnTo>
                  <a:lnTo>
                    <a:pt x="8" y="61"/>
                  </a:lnTo>
                  <a:lnTo>
                    <a:pt x="4" y="59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22" y="45"/>
                  </a:lnTo>
                  <a:lnTo>
                    <a:pt x="23" y="52"/>
                  </a:lnTo>
                  <a:lnTo>
                    <a:pt x="25" y="53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2" y="44"/>
                  </a:lnTo>
                  <a:lnTo>
                    <a:pt x="28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8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9" y="5"/>
                  </a:lnTo>
                  <a:lnTo>
                    <a:pt x="51" y="8"/>
                  </a:lnTo>
                  <a:lnTo>
                    <a:pt x="54" y="11"/>
                  </a:lnTo>
                  <a:lnTo>
                    <a:pt x="54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7" name="Freeform 74"/>
            <p:cNvSpPr>
              <a:spLocks noEditPoints="1"/>
            </p:cNvSpPr>
            <p:nvPr userDrawn="1"/>
          </p:nvSpPr>
          <p:spPr bwMode="auto">
            <a:xfrm>
              <a:off x="4540" y="4107"/>
              <a:ext cx="59" cy="62"/>
            </a:xfrm>
            <a:custGeom>
              <a:avLst/>
              <a:gdLst>
                <a:gd name="T0" fmla="*/ 23 w 59"/>
                <a:gd name="T1" fmla="*/ 12 h 62"/>
                <a:gd name="T2" fmla="*/ 27 w 59"/>
                <a:gd name="T3" fmla="*/ 12 h 62"/>
                <a:gd name="T4" fmla="*/ 27 w 59"/>
                <a:gd name="T5" fmla="*/ 12 h 62"/>
                <a:gd name="T6" fmla="*/ 30 w 59"/>
                <a:gd name="T7" fmla="*/ 12 h 62"/>
                <a:gd name="T8" fmla="*/ 31 w 59"/>
                <a:gd name="T9" fmla="*/ 14 h 62"/>
                <a:gd name="T10" fmla="*/ 33 w 59"/>
                <a:gd name="T11" fmla="*/ 15 h 62"/>
                <a:gd name="T12" fmla="*/ 33 w 59"/>
                <a:gd name="T13" fmla="*/ 18 h 62"/>
                <a:gd name="T14" fmla="*/ 33 w 59"/>
                <a:gd name="T15" fmla="*/ 18 h 62"/>
                <a:gd name="T16" fmla="*/ 33 w 59"/>
                <a:gd name="T17" fmla="*/ 21 h 62"/>
                <a:gd name="T18" fmla="*/ 31 w 59"/>
                <a:gd name="T19" fmla="*/ 23 h 62"/>
                <a:gd name="T20" fmla="*/ 30 w 59"/>
                <a:gd name="T21" fmla="*/ 25 h 62"/>
                <a:gd name="T22" fmla="*/ 27 w 59"/>
                <a:gd name="T23" fmla="*/ 25 h 62"/>
                <a:gd name="T24" fmla="*/ 23 w 59"/>
                <a:gd name="T25" fmla="*/ 25 h 62"/>
                <a:gd name="T26" fmla="*/ 23 w 59"/>
                <a:gd name="T27" fmla="*/ 12 h 62"/>
                <a:gd name="T28" fmla="*/ 0 w 59"/>
                <a:gd name="T29" fmla="*/ 62 h 62"/>
                <a:gd name="T30" fmla="*/ 23 w 59"/>
                <a:gd name="T31" fmla="*/ 62 h 62"/>
                <a:gd name="T32" fmla="*/ 23 w 59"/>
                <a:gd name="T33" fmla="*/ 37 h 62"/>
                <a:gd name="T34" fmla="*/ 27 w 59"/>
                <a:gd name="T35" fmla="*/ 37 h 62"/>
                <a:gd name="T36" fmla="*/ 27 w 59"/>
                <a:gd name="T37" fmla="*/ 37 h 62"/>
                <a:gd name="T38" fmla="*/ 30 w 59"/>
                <a:gd name="T39" fmla="*/ 37 h 62"/>
                <a:gd name="T40" fmla="*/ 31 w 59"/>
                <a:gd name="T41" fmla="*/ 38 h 62"/>
                <a:gd name="T42" fmla="*/ 33 w 59"/>
                <a:gd name="T43" fmla="*/ 41 h 62"/>
                <a:gd name="T44" fmla="*/ 33 w 59"/>
                <a:gd name="T45" fmla="*/ 44 h 62"/>
                <a:gd name="T46" fmla="*/ 33 w 59"/>
                <a:gd name="T47" fmla="*/ 58 h 62"/>
                <a:gd name="T48" fmla="*/ 33 w 59"/>
                <a:gd name="T49" fmla="*/ 58 h 62"/>
                <a:gd name="T50" fmla="*/ 34 w 59"/>
                <a:gd name="T51" fmla="*/ 60 h 62"/>
                <a:gd name="T52" fmla="*/ 37 w 59"/>
                <a:gd name="T53" fmla="*/ 62 h 62"/>
                <a:gd name="T54" fmla="*/ 59 w 59"/>
                <a:gd name="T55" fmla="*/ 62 h 62"/>
                <a:gd name="T56" fmla="*/ 59 w 59"/>
                <a:gd name="T57" fmla="*/ 62 h 62"/>
                <a:gd name="T58" fmla="*/ 59 w 59"/>
                <a:gd name="T59" fmla="*/ 62 h 62"/>
                <a:gd name="T60" fmla="*/ 57 w 59"/>
                <a:gd name="T61" fmla="*/ 60 h 62"/>
                <a:gd name="T62" fmla="*/ 56 w 59"/>
                <a:gd name="T63" fmla="*/ 56 h 62"/>
                <a:gd name="T64" fmla="*/ 56 w 59"/>
                <a:gd name="T65" fmla="*/ 43 h 62"/>
                <a:gd name="T66" fmla="*/ 56 w 59"/>
                <a:gd name="T67" fmla="*/ 43 h 62"/>
                <a:gd name="T68" fmla="*/ 54 w 59"/>
                <a:gd name="T69" fmla="*/ 37 h 62"/>
                <a:gd name="T70" fmla="*/ 52 w 59"/>
                <a:gd name="T71" fmla="*/ 34 h 62"/>
                <a:gd name="T72" fmla="*/ 48 w 59"/>
                <a:gd name="T73" fmla="*/ 32 h 62"/>
                <a:gd name="T74" fmla="*/ 43 w 59"/>
                <a:gd name="T75" fmla="*/ 32 h 62"/>
                <a:gd name="T76" fmla="*/ 43 w 59"/>
                <a:gd name="T77" fmla="*/ 32 h 62"/>
                <a:gd name="T78" fmla="*/ 43 w 59"/>
                <a:gd name="T79" fmla="*/ 32 h 62"/>
                <a:gd name="T80" fmla="*/ 49 w 59"/>
                <a:gd name="T81" fmla="*/ 30 h 62"/>
                <a:gd name="T82" fmla="*/ 53 w 59"/>
                <a:gd name="T83" fmla="*/ 28 h 62"/>
                <a:gd name="T84" fmla="*/ 56 w 59"/>
                <a:gd name="T85" fmla="*/ 23 h 62"/>
                <a:gd name="T86" fmla="*/ 56 w 59"/>
                <a:gd name="T87" fmla="*/ 18 h 62"/>
                <a:gd name="T88" fmla="*/ 56 w 59"/>
                <a:gd name="T89" fmla="*/ 18 h 62"/>
                <a:gd name="T90" fmla="*/ 54 w 59"/>
                <a:gd name="T91" fmla="*/ 10 h 62"/>
                <a:gd name="T92" fmla="*/ 53 w 59"/>
                <a:gd name="T93" fmla="*/ 7 h 62"/>
                <a:gd name="T94" fmla="*/ 52 w 59"/>
                <a:gd name="T95" fmla="*/ 4 h 62"/>
                <a:gd name="T96" fmla="*/ 45 w 59"/>
                <a:gd name="T97" fmla="*/ 2 h 62"/>
                <a:gd name="T98" fmla="*/ 37 w 59"/>
                <a:gd name="T99" fmla="*/ 0 h 62"/>
                <a:gd name="T100" fmla="*/ 0 w 59"/>
                <a:gd name="T101" fmla="*/ 0 h 62"/>
                <a:gd name="T102" fmla="*/ 0 w 59"/>
                <a:gd name="T103" fmla="*/ 62 h 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" h="62">
                  <a:moveTo>
                    <a:pt x="23" y="12"/>
                  </a:moveTo>
                  <a:lnTo>
                    <a:pt x="27" y="12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1" y="23"/>
                  </a:lnTo>
                  <a:lnTo>
                    <a:pt x="30" y="25"/>
                  </a:lnTo>
                  <a:lnTo>
                    <a:pt x="27" y="25"/>
                  </a:lnTo>
                  <a:lnTo>
                    <a:pt x="23" y="25"/>
                  </a:lnTo>
                  <a:lnTo>
                    <a:pt x="23" y="12"/>
                  </a:lnTo>
                  <a:close/>
                  <a:moveTo>
                    <a:pt x="0" y="62"/>
                  </a:moveTo>
                  <a:lnTo>
                    <a:pt x="23" y="62"/>
                  </a:lnTo>
                  <a:lnTo>
                    <a:pt x="23" y="37"/>
                  </a:lnTo>
                  <a:lnTo>
                    <a:pt x="27" y="37"/>
                  </a:lnTo>
                  <a:lnTo>
                    <a:pt x="30" y="37"/>
                  </a:lnTo>
                  <a:lnTo>
                    <a:pt x="31" y="38"/>
                  </a:lnTo>
                  <a:lnTo>
                    <a:pt x="33" y="41"/>
                  </a:lnTo>
                  <a:lnTo>
                    <a:pt x="33" y="44"/>
                  </a:lnTo>
                  <a:lnTo>
                    <a:pt x="33" y="58"/>
                  </a:lnTo>
                  <a:lnTo>
                    <a:pt x="34" y="60"/>
                  </a:lnTo>
                  <a:lnTo>
                    <a:pt x="37" y="62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6" y="56"/>
                  </a:lnTo>
                  <a:lnTo>
                    <a:pt x="56" y="43"/>
                  </a:lnTo>
                  <a:lnTo>
                    <a:pt x="54" y="37"/>
                  </a:lnTo>
                  <a:lnTo>
                    <a:pt x="52" y="34"/>
                  </a:lnTo>
                  <a:lnTo>
                    <a:pt x="48" y="32"/>
                  </a:lnTo>
                  <a:lnTo>
                    <a:pt x="43" y="32"/>
                  </a:lnTo>
                  <a:lnTo>
                    <a:pt x="49" y="30"/>
                  </a:lnTo>
                  <a:lnTo>
                    <a:pt x="53" y="28"/>
                  </a:lnTo>
                  <a:lnTo>
                    <a:pt x="56" y="23"/>
                  </a:lnTo>
                  <a:lnTo>
                    <a:pt x="56" y="18"/>
                  </a:lnTo>
                  <a:lnTo>
                    <a:pt x="54" y="10"/>
                  </a:lnTo>
                  <a:lnTo>
                    <a:pt x="53" y="7"/>
                  </a:lnTo>
                  <a:lnTo>
                    <a:pt x="52" y="4"/>
                  </a:lnTo>
                  <a:lnTo>
                    <a:pt x="45" y="2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8" name="Freeform 75"/>
            <p:cNvSpPr>
              <a:spLocks/>
            </p:cNvSpPr>
            <p:nvPr userDrawn="1"/>
          </p:nvSpPr>
          <p:spPr bwMode="auto">
            <a:xfrm>
              <a:off x="4611" y="4107"/>
              <a:ext cx="56" cy="64"/>
            </a:xfrm>
            <a:custGeom>
              <a:avLst/>
              <a:gdLst>
                <a:gd name="T0" fmla="*/ 56 w 56"/>
                <a:gd name="T1" fmla="*/ 40 h 64"/>
                <a:gd name="T2" fmla="*/ 56 w 56"/>
                <a:gd name="T3" fmla="*/ 40 h 64"/>
                <a:gd name="T4" fmla="*/ 56 w 56"/>
                <a:gd name="T5" fmla="*/ 47 h 64"/>
                <a:gd name="T6" fmla="*/ 53 w 56"/>
                <a:gd name="T7" fmla="*/ 52 h 64"/>
                <a:gd name="T8" fmla="*/ 50 w 56"/>
                <a:gd name="T9" fmla="*/ 56 h 64"/>
                <a:gd name="T10" fmla="*/ 48 w 56"/>
                <a:gd name="T11" fmla="*/ 60 h 64"/>
                <a:gd name="T12" fmla="*/ 44 w 56"/>
                <a:gd name="T13" fmla="*/ 62 h 64"/>
                <a:gd name="T14" fmla="*/ 38 w 56"/>
                <a:gd name="T15" fmla="*/ 63 h 64"/>
                <a:gd name="T16" fmla="*/ 29 w 56"/>
                <a:gd name="T17" fmla="*/ 64 h 64"/>
                <a:gd name="T18" fmla="*/ 29 w 56"/>
                <a:gd name="T19" fmla="*/ 64 h 64"/>
                <a:gd name="T20" fmla="*/ 18 w 56"/>
                <a:gd name="T21" fmla="*/ 63 h 64"/>
                <a:gd name="T22" fmla="*/ 13 w 56"/>
                <a:gd name="T23" fmla="*/ 62 h 64"/>
                <a:gd name="T24" fmla="*/ 9 w 56"/>
                <a:gd name="T25" fmla="*/ 60 h 64"/>
                <a:gd name="T26" fmla="*/ 5 w 56"/>
                <a:gd name="T27" fmla="*/ 56 h 64"/>
                <a:gd name="T28" fmla="*/ 3 w 56"/>
                <a:gd name="T29" fmla="*/ 52 h 64"/>
                <a:gd name="T30" fmla="*/ 1 w 56"/>
                <a:gd name="T31" fmla="*/ 47 h 64"/>
                <a:gd name="T32" fmla="*/ 0 w 56"/>
                <a:gd name="T33" fmla="*/ 40 h 64"/>
                <a:gd name="T34" fmla="*/ 0 w 56"/>
                <a:gd name="T35" fmla="*/ 0 h 64"/>
                <a:gd name="T36" fmla="*/ 23 w 56"/>
                <a:gd name="T37" fmla="*/ 0 h 64"/>
                <a:gd name="T38" fmla="*/ 23 w 56"/>
                <a:gd name="T39" fmla="*/ 45 h 64"/>
                <a:gd name="T40" fmla="*/ 23 w 56"/>
                <a:gd name="T41" fmla="*/ 45 h 64"/>
                <a:gd name="T42" fmla="*/ 24 w 56"/>
                <a:gd name="T43" fmla="*/ 49 h 64"/>
                <a:gd name="T44" fmla="*/ 26 w 56"/>
                <a:gd name="T45" fmla="*/ 51 h 64"/>
                <a:gd name="T46" fmla="*/ 29 w 56"/>
                <a:gd name="T47" fmla="*/ 51 h 64"/>
                <a:gd name="T48" fmla="*/ 29 w 56"/>
                <a:gd name="T49" fmla="*/ 51 h 64"/>
                <a:gd name="T50" fmla="*/ 30 w 56"/>
                <a:gd name="T51" fmla="*/ 51 h 64"/>
                <a:gd name="T52" fmla="*/ 31 w 56"/>
                <a:gd name="T53" fmla="*/ 49 h 64"/>
                <a:gd name="T54" fmla="*/ 33 w 56"/>
                <a:gd name="T55" fmla="*/ 45 h 64"/>
                <a:gd name="T56" fmla="*/ 33 w 56"/>
                <a:gd name="T57" fmla="*/ 0 h 64"/>
                <a:gd name="T58" fmla="*/ 56 w 56"/>
                <a:gd name="T59" fmla="*/ 0 h 64"/>
                <a:gd name="T60" fmla="*/ 56 w 56"/>
                <a:gd name="T61" fmla="*/ 40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6" h="64">
                  <a:moveTo>
                    <a:pt x="56" y="40"/>
                  </a:moveTo>
                  <a:lnTo>
                    <a:pt x="56" y="40"/>
                  </a:lnTo>
                  <a:lnTo>
                    <a:pt x="56" y="47"/>
                  </a:lnTo>
                  <a:lnTo>
                    <a:pt x="53" y="52"/>
                  </a:lnTo>
                  <a:lnTo>
                    <a:pt x="50" y="56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38" y="63"/>
                  </a:lnTo>
                  <a:lnTo>
                    <a:pt x="29" y="64"/>
                  </a:lnTo>
                  <a:lnTo>
                    <a:pt x="18" y="63"/>
                  </a:lnTo>
                  <a:lnTo>
                    <a:pt x="13" y="62"/>
                  </a:lnTo>
                  <a:lnTo>
                    <a:pt x="9" y="60"/>
                  </a:lnTo>
                  <a:lnTo>
                    <a:pt x="5" y="56"/>
                  </a:lnTo>
                  <a:lnTo>
                    <a:pt x="3" y="52"/>
                  </a:lnTo>
                  <a:lnTo>
                    <a:pt x="1" y="47"/>
                  </a:lnTo>
                  <a:lnTo>
                    <a:pt x="0" y="4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5"/>
                  </a:lnTo>
                  <a:lnTo>
                    <a:pt x="24" y="49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49"/>
                  </a:lnTo>
                  <a:lnTo>
                    <a:pt x="33" y="45"/>
                  </a:lnTo>
                  <a:lnTo>
                    <a:pt x="33" y="0"/>
                  </a:lnTo>
                  <a:lnTo>
                    <a:pt x="56" y="0"/>
                  </a:lnTo>
                  <a:lnTo>
                    <a:pt x="56" y="4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39" name="Freeform 76"/>
            <p:cNvSpPr>
              <a:spLocks/>
            </p:cNvSpPr>
            <p:nvPr userDrawn="1"/>
          </p:nvSpPr>
          <p:spPr bwMode="auto">
            <a:xfrm>
              <a:off x="4682" y="4107"/>
              <a:ext cx="63" cy="62"/>
            </a:xfrm>
            <a:custGeom>
              <a:avLst/>
              <a:gdLst>
                <a:gd name="T0" fmla="*/ 0 w 63"/>
                <a:gd name="T1" fmla="*/ 0 h 62"/>
                <a:gd name="T2" fmla="*/ 30 w 63"/>
                <a:gd name="T3" fmla="*/ 0 h 62"/>
                <a:gd name="T4" fmla="*/ 42 w 63"/>
                <a:gd name="T5" fmla="*/ 38 h 62"/>
                <a:gd name="T6" fmla="*/ 42 w 63"/>
                <a:gd name="T7" fmla="*/ 38 h 62"/>
                <a:gd name="T8" fmla="*/ 42 w 63"/>
                <a:gd name="T9" fmla="*/ 0 h 62"/>
                <a:gd name="T10" fmla="*/ 63 w 63"/>
                <a:gd name="T11" fmla="*/ 0 h 62"/>
                <a:gd name="T12" fmla="*/ 63 w 63"/>
                <a:gd name="T13" fmla="*/ 62 h 62"/>
                <a:gd name="T14" fmla="*/ 33 w 63"/>
                <a:gd name="T15" fmla="*/ 62 h 62"/>
                <a:gd name="T16" fmla="*/ 19 w 63"/>
                <a:gd name="T17" fmla="*/ 26 h 62"/>
                <a:gd name="T18" fmla="*/ 19 w 63"/>
                <a:gd name="T19" fmla="*/ 26 h 62"/>
                <a:gd name="T20" fmla="*/ 19 w 63"/>
                <a:gd name="T21" fmla="*/ 62 h 62"/>
                <a:gd name="T22" fmla="*/ 0 w 63"/>
                <a:gd name="T23" fmla="*/ 62 h 62"/>
                <a:gd name="T24" fmla="*/ 0 w 63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3" h="62">
                  <a:moveTo>
                    <a:pt x="0" y="0"/>
                  </a:moveTo>
                  <a:lnTo>
                    <a:pt x="30" y="0"/>
                  </a:lnTo>
                  <a:lnTo>
                    <a:pt x="42" y="38"/>
                  </a:lnTo>
                  <a:lnTo>
                    <a:pt x="42" y="0"/>
                  </a:lnTo>
                  <a:lnTo>
                    <a:pt x="63" y="0"/>
                  </a:lnTo>
                  <a:lnTo>
                    <a:pt x="63" y="62"/>
                  </a:lnTo>
                  <a:lnTo>
                    <a:pt x="33" y="62"/>
                  </a:lnTo>
                  <a:lnTo>
                    <a:pt x="19" y="26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0" name="Freeform 77"/>
            <p:cNvSpPr>
              <a:spLocks/>
            </p:cNvSpPr>
            <p:nvPr userDrawn="1"/>
          </p:nvSpPr>
          <p:spPr bwMode="auto">
            <a:xfrm>
              <a:off x="4804" y="4106"/>
              <a:ext cx="56" cy="65"/>
            </a:xfrm>
            <a:custGeom>
              <a:avLst/>
              <a:gdLst>
                <a:gd name="T0" fmla="*/ 33 w 56"/>
                <a:gd name="T1" fmla="*/ 19 h 65"/>
                <a:gd name="T2" fmla="*/ 31 w 56"/>
                <a:gd name="T3" fmla="*/ 13 h 65"/>
                <a:gd name="T4" fmla="*/ 27 w 56"/>
                <a:gd name="T5" fmla="*/ 12 h 65"/>
                <a:gd name="T6" fmla="*/ 24 w 56"/>
                <a:gd name="T7" fmla="*/ 13 h 65"/>
                <a:gd name="T8" fmla="*/ 23 w 56"/>
                <a:gd name="T9" fmla="*/ 16 h 65"/>
                <a:gd name="T10" fmla="*/ 28 w 56"/>
                <a:gd name="T11" fmla="*/ 23 h 65"/>
                <a:gd name="T12" fmla="*/ 45 w 56"/>
                <a:gd name="T13" fmla="*/ 29 h 65"/>
                <a:gd name="T14" fmla="*/ 54 w 56"/>
                <a:gd name="T15" fmla="*/ 37 h 65"/>
                <a:gd name="T16" fmla="*/ 56 w 56"/>
                <a:gd name="T17" fmla="*/ 44 h 65"/>
                <a:gd name="T18" fmla="*/ 53 w 56"/>
                <a:gd name="T19" fmla="*/ 53 h 65"/>
                <a:gd name="T20" fmla="*/ 48 w 56"/>
                <a:gd name="T21" fmla="*/ 60 h 65"/>
                <a:gd name="T22" fmla="*/ 39 w 56"/>
                <a:gd name="T23" fmla="*/ 64 h 65"/>
                <a:gd name="T24" fmla="*/ 28 w 56"/>
                <a:gd name="T25" fmla="*/ 65 h 65"/>
                <a:gd name="T26" fmla="*/ 12 w 56"/>
                <a:gd name="T27" fmla="*/ 63 h 65"/>
                <a:gd name="T28" fmla="*/ 4 w 56"/>
                <a:gd name="T29" fmla="*/ 59 h 65"/>
                <a:gd name="T30" fmla="*/ 0 w 56"/>
                <a:gd name="T31" fmla="*/ 52 h 65"/>
                <a:gd name="T32" fmla="*/ 22 w 56"/>
                <a:gd name="T33" fmla="*/ 45 h 65"/>
                <a:gd name="T34" fmla="*/ 23 w 56"/>
                <a:gd name="T35" fmla="*/ 52 h 65"/>
                <a:gd name="T36" fmla="*/ 24 w 56"/>
                <a:gd name="T37" fmla="*/ 53 h 65"/>
                <a:gd name="T38" fmla="*/ 27 w 56"/>
                <a:gd name="T39" fmla="*/ 53 h 65"/>
                <a:gd name="T40" fmla="*/ 31 w 56"/>
                <a:gd name="T41" fmla="*/ 52 h 65"/>
                <a:gd name="T42" fmla="*/ 33 w 56"/>
                <a:gd name="T43" fmla="*/ 48 h 65"/>
                <a:gd name="T44" fmla="*/ 31 w 56"/>
                <a:gd name="T45" fmla="*/ 44 h 65"/>
                <a:gd name="T46" fmla="*/ 16 w 56"/>
                <a:gd name="T47" fmla="*/ 38 h 65"/>
                <a:gd name="T48" fmla="*/ 5 w 56"/>
                <a:gd name="T49" fmla="*/ 33 h 65"/>
                <a:gd name="T50" fmla="*/ 0 w 56"/>
                <a:gd name="T51" fmla="*/ 20 h 65"/>
                <a:gd name="T52" fmla="*/ 0 w 56"/>
                <a:gd name="T53" fmla="*/ 16 h 65"/>
                <a:gd name="T54" fmla="*/ 4 w 56"/>
                <a:gd name="T55" fmla="*/ 8 h 65"/>
                <a:gd name="T56" fmla="*/ 11 w 56"/>
                <a:gd name="T57" fmla="*/ 3 h 65"/>
                <a:gd name="T58" fmla="*/ 27 w 56"/>
                <a:gd name="T59" fmla="*/ 0 h 65"/>
                <a:gd name="T60" fmla="*/ 34 w 56"/>
                <a:gd name="T61" fmla="*/ 0 h 65"/>
                <a:gd name="T62" fmla="*/ 45 w 56"/>
                <a:gd name="T63" fmla="*/ 3 h 65"/>
                <a:gd name="T64" fmla="*/ 50 w 56"/>
                <a:gd name="T65" fmla="*/ 8 h 65"/>
                <a:gd name="T66" fmla="*/ 53 w 56"/>
                <a:gd name="T67" fmla="*/ 19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6" h="65">
                  <a:moveTo>
                    <a:pt x="33" y="19"/>
                  </a:moveTo>
                  <a:lnTo>
                    <a:pt x="33" y="19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4" y="20"/>
                  </a:lnTo>
                  <a:lnTo>
                    <a:pt x="28" y="23"/>
                  </a:lnTo>
                  <a:lnTo>
                    <a:pt x="39" y="26"/>
                  </a:lnTo>
                  <a:lnTo>
                    <a:pt x="45" y="29"/>
                  </a:lnTo>
                  <a:lnTo>
                    <a:pt x="50" y="31"/>
                  </a:lnTo>
                  <a:lnTo>
                    <a:pt x="54" y="37"/>
                  </a:lnTo>
                  <a:lnTo>
                    <a:pt x="56" y="44"/>
                  </a:lnTo>
                  <a:lnTo>
                    <a:pt x="54" y="49"/>
                  </a:lnTo>
                  <a:lnTo>
                    <a:pt x="53" y="53"/>
                  </a:lnTo>
                  <a:lnTo>
                    <a:pt x="50" y="57"/>
                  </a:lnTo>
                  <a:lnTo>
                    <a:pt x="48" y="60"/>
                  </a:lnTo>
                  <a:lnTo>
                    <a:pt x="43" y="63"/>
                  </a:lnTo>
                  <a:lnTo>
                    <a:pt x="39" y="64"/>
                  </a:lnTo>
                  <a:lnTo>
                    <a:pt x="28" y="65"/>
                  </a:lnTo>
                  <a:lnTo>
                    <a:pt x="17" y="64"/>
                  </a:lnTo>
                  <a:lnTo>
                    <a:pt x="12" y="63"/>
                  </a:lnTo>
                  <a:lnTo>
                    <a:pt x="8" y="61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22" y="45"/>
                  </a:lnTo>
                  <a:lnTo>
                    <a:pt x="23" y="52"/>
                  </a:lnTo>
                  <a:lnTo>
                    <a:pt x="24" y="53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1" y="44"/>
                  </a:lnTo>
                  <a:lnTo>
                    <a:pt x="27" y="41"/>
                  </a:lnTo>
                  <a:lnTo>
                    <a:pt x="16" y="38"/>
                  </a:lnTo>
                  <a:lnTo>
                    <a:pt x="11" y="35"/>
                  </a:lnTo>
                  <a:lnTo>
                    <a:pt x="5" y="33"/>
                  </a:lnTo>
                  <a:lnTo>
                    <a:pt x="1" y="29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8"/>
                  </a:lnTo>
                  <a:lnTo>
                    <a:pt x="7" y="5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9" y="5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1" name="Freeform 78"/>
            <p:cNvSpPr>
              <a:spLocks noEditPoints="1"/>
            </p:cNvSpPr>
            <p:nvPr userDrawn="1"/>
          </p:nvSpPr>
          <p:spPr bwMode="auto">
            <a:xfrm>
              <a:off x="4869" y="4107"/>
              <a:ext cx="63" cy="62"/>
            </a:xfrm>
            <a:custGeom>
              <a:avLst/>
              <a:gdLst>
                <a:gd name="T0" fmla="*/ 32 w 63"/>
                <a:gd name="T1" fmla="*/ 12 h 62"/>
                <a:gd name="T2" fmla="*/ 32 w 63"/>
                <a:gd name="T3" fmla="*/ 12 h 62"/>
                <a:gd name="T4" fmla="*/ 36 w 63"/>
                <a:gd name="T5" fmla="*/ 41 h 62"/>
                <a:gd name="T6" fmla="*/ 28 w 63"/>
                <a:gd name="T7" fmla="*/ 41 h 62"/>
                <a:gd name="T8" fmla="*/ 32 w 63"/>
                <a:gd name="T9" fmla="*/ 12 h 62"/>
                <a:gd name="T10" fmla="*/ 0 w 63"/>
                <a:gd name="T11" fmla="*/ 62 h 62"/>
                <a:gd name="T12" fmla="*/ 24 w 63"/>
                <a:gd name="T13" fmla="*/ 62 h 62"/>
                <a:gd name="T14" fmla="*/ 25 w 63"/>
                <a:gd name="T15" fmla="*/ 52 h 62"/>
                <a:gd name="T16" fmla="*/ 39 w 63"/>
                <a:gd name="T17" fmla="*/ 52 h 62"/>
                <a:gd name="T18" fmla="*/ 40 w 63"/>
                <a:gd name="T19" fmla="*/ 62 h 62"/>
                <a:gd name="T20" fmla="*/ 63 w 63"/>
                <a:gd name="T21" fmla="*/ 62 h 62"/>
                <a:gd name="T22" fmla="*/ 48 w 63"/>
                <a:gd name="T23" fmla="*/ 0 h 62"/>
                <a:gd name="T24" fmla="*/ 15 w 63"/>
                <a:gd name="T25" fmla="*/ 0 h 62"/>
                <a:gd name="T26" fmla="*/ 0 w 63"/>
                <a:gd name="T27" fmla="*/ 62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62">
                  <a:moveTo>
                    <a:pt x="32" y="12"/>
                  </a:moveTo>
                  <a:lnTo>
                    <a:pt x="32" y="12"/>
                  </a:lnTo>
                  <a:lnTo>
                    <a:pt x="36" y="41"/>
                  </a:lnTo>
                  <a:lnTo>
                    <a:pt x="28" y="41"/>
                  </a:lnTo>
                  <a:lnTo>
                    <a:pt x="32" y="12"/>
                  </a:lnTo>
                  <a:close/>
                  <a:moveTo>
                    <a:pt x="0" y="62"/>
                  </a:moveTo>
                  <a:lnTo>
                    <a:pt x="24" y="62"/>
                  </a:lnTo>
                  <a:lnTo>
                    <a:pt x="25" y="52"/>
                  </a:lnTo>
                  <a:lnTo>
                    <a:pt x="39" y="52"/>
                  </a:lnTo>
                  <a:lnTo>
                    <a:pt x="40" y="62"/>
                  </a:lnTo>
                  <a:lnTo>
                    <a:pt x="63" y="62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2" name="Freeform 79"/>
            <p:cNvSpPr>
              <a:spLocks noEditPoints="1"/>
            </p:cNvSpPr>
            <p:nvPr userDrawn="1"/>
          </p:nvSpPr>
          <p:spPr bwMode="auto">
            <a:xfrm>
              <a:off x="4946" y="4107"/>
              <a:ext cx="56" cy="62"/>
            </a:xfrm>
            <a:custGeom>
              <a:avLst/>
              <a:gdLst>
                <a:gd name="T0" fmla="*/ 23 w 56"/>
                <a:gd name="T1" fmla="*/ 14 h 62"/>
                <a:gd name="T2" fmla="*/ 27 w 56"/>
                <a:gd name="T3" fmla="*/ 14 h 62"/>
                <a:gd name="T4" fmla="*/ 27 w 56"/>
                <a:gd name="T5" fmla="*/ 14 h 62"/>
                <a:gd name="T6" fmla="*/ 29 w 56"/>
                <a:gd name="T7" fmla="*/ 14 h 62"/>
                <a:gd name="T8" fmla="*/ 31 w 56"/>
                <a:gd name="T9" fmla="*/ 15 h 62"/>
                <a:gd name="T10" fmla="*/ 33 w 56"/>
                <a:gd name="T11" fmla="*/ 18 h 62"/>
                <a:gd name="T12" fmla="*/ 33 w 56"/>
                <a:gd name="T13" fmla="*/ 21 h 62"/>
                <a:gd name="T14" fmla="*/ 33 w 56"/>
                <a:gd name="T15" fmla="*/ 21 h 62"/>
                <a:gd name="T16" fmla="*/ 33 w 56"/>
                <a:gd name="T17" fmla="*/ 25 h 62"/>
                <a:gd name="T18" fmla="*/ 31 w 56"/>
                <a:gd name="T19" fmla="*/ 28 h 62"/>
                <a:gd name="T20" fmla="*/ 30 w 56"/>
                <a:gd name="T21" fmla="*/ 29 h 62"/>
                <a:gd name="T22" fmla="*/ 27 w 56"/>
                <a:gd name="T23" fmla="*/ 30 h 62"/>
                <a:gd name="T24" fmla="*/ 23 w 56"/>
                <a:gd name="T25" fmla="*/ 30 h 62"/>
                <a:gd name="T26" fmla="*/ 23 w 56"/>
                <a:gd name="T27" fmla="*/ 14 h 62"/>
                <a:gd name="T28" fmla="*/ 0 w 56"/>
                <a:gd name="T29" fmla="*/ 62 h 62"/>
                <a:gd name="T30" fmla="*/ 23 w 56"/>
                <a:gd name="T31" fmla="*/ 62 h 62"/>
                <a:gd name="T32" fmla="*/ 23 w 56"/>
                <a:gd name="T33" fmla="*/ 43 h 62"/>
                <a:gd name="T34" fmla="*/ 38 w 56"/>
                <a:gd name="T35" fmla="*/ 43 h 62"/>
                <a:gd name="T36" fmla="*/ 38 w 56"/>
                <a:gd name="T37" fmla="*/ 43 h 62"/>
                <a:gd name="T38" fmla="*/ 42 w 56"/>
                <a:gd name="T39" fmla="*/ 43 h 62"/>
                <a:gd name="T40" fmla="*/ 46 w 56"/>
                <a:gd name="T41" fmla="*/ 41 h 62"/>
                <a:gd name="T42" fmla="*/ 49 w 56"/>
                <a:gd name="T43" fmla="*/ 40 h 62"/>
                <a:gd name="T44" fmla="*/ 52 w 56"/>
                <a:gd name="T45" fmla="*/ 37 h 62"/>
                <a:gd name="T46" fmla="*/ 55 w 56"/>
                <a:gd name="T47" fmla="*/ 30 h 62"/>
                <a:gd name="T48" fmla="*/ 56 w 56"/>
                <a:gd name="T49" fmla="*/ 22 h 62"/>
                <a:gd name="T50" fmla="*/ 56 w 56"/>
                <a:gd name="T51" fmla="*/ 22 h 62"/>
                <a:gd name="T52" fmla="*/ 55 w 56"/>
                <a:gd name="T53" fmla="*/ 12 h 62"/>
                <a:gd name="T54" fmla="*/ 53 w 56"/>
                <a:gd name="T55" fmla="*/ 8 h 62"/>
                <a:gd name="T56" fmla="*/ 51 w 56"/>
                <a:gd name="T57" fmla="*/ 6 h 62"/>
                <a:gd name="T58" fmla="*/ 48 w 56"/>
                <a:gd name="T59" fmla="*/ 3 h 62"/>
                <a:gd name="T60" fmla="*/ 44 w 56"/>
                <a:gd name="T61" fmla="*/ 2 h 62"/>
                <a:gd name="T62" fmla="*/ 34 w 56"/>
                <a:gd name="T63" fmla="*/ 0 h 62"/>
                <a:gd name="T64" fmla="*/ 0 w 56"/>
                <a:gd name="T65" fmla="*/ 0 h 62"/>
                <a:gd name="T66" fmla="*/ 0 w 56"/>
                <a:gd name="T67" fmla="*/ 62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6" h="62">
                  <a:moveTo>
                    <a:pt x="23" y="14"/>
                  </a:moveTo>
                  <a:lnTo>
                    <a:pt x="27" y="14"/>
                  </a:lnTo>
                  <a:lnTo>
                    <a:pt x="29" y="14"/>
                  </a:lnTo>
                  <a:lnTo>
                    <a:pt x="31" y="15"/>
                  </a:lnTo>
                  <a:lnTo>
                    <a:pt x="33" y="18"/>
                  </a:lnTo>
                  <a:lnTo>
                    <a:pt x="33" y="21"/>
                  </a:lnTo>
                  <a:lnTo>
                    <a:pt x="33" y="25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3" y="30"/>
                  </a:lnTo>
                  <a:lnTo>
                    <a:pt x="23" y="14"/>
                  </a:lnTo>
                  <a:close/>
                  <a:moveTo>
                    <a:pt x="0" y="62"/>
                  </a:moveTo>
                  <a:lnTo>
                    <a:pt x="23" y="62"/>
                  </a:lnTo>
                  <a:lnTo>
                    <a:pt x="23" y="43"/>
                  </a:lnTo>
                  <a:lnTo>
                    <a:pt x="38" y="43"/>
                  </a:lnTo>
                  <a:lnTo>
                    <a:pt x="42" y="43"/>
                  </a:lnTo>
                  <a:lnTo>
                    <a:pt x="46" y="41"/>
                  </a:lnTo>
                  <a:lnTo>
                    <a:pt x="49" y="40"/>
                  </a:lnTo>
                  <a:lnTo>
                    <a:pt x="52" y="37"/>
                  </a:lnTo>
                  <a:lnTo>
                    <a:pt x="55" y="30"/>
                  </a:lnTo>
                  <a:lnTo>
                    <a:pt x="56" y="22"/>
                  </a:lnTo>
                  <a:lnTo>
                    <a:pt x="55" y="12"/>
                  </a:lnTo>
                  <a:lnTo>
                    <a:pt x="53" y="8"/>
                  </a:lnTo>
                  <a:lnTo>
                    <a:pt x="51" y="6"/>
                  </a:lnTo>
                  <a:lnTo>
                    <a:pt x="48" y="3"/>
                  </a:lnTo>
                  <a:lnTo>
                    <a:pt x="44" y="2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3" name="Freeform 80"/>
            <p:cNvSpPr>
              <a:spLocks/>
            </p:cNvSpPr>
            <p:nvPr userDrawn="1"/>
          </p:nvSpPr>
          <p:spPr bwMode="auto">
            <a:xfrm>
              <a:off x="5006" y="4107"/>
              <a:ext cx="15" cy="21"/>
            </a:xfrm>
            <a:custGeom>
              <a:avLst/>
              <a:gdLst>
                <a:gd name="T0" fmla="*/ 15 w 15"/>
                <a:gd name="T1" fmla="*/ 4 h 21"/>
                <a:gd name="T2" fmla="*/ 10 w 15"/>
                <a:gd name="T3" fmla="*/ 4 h 21"/>
                <a:gd name="T4" fmla="*/ 10 w 15"/>
                <a:gd name="T5" fmla="*/ 21 h 21"/>
                <a:gd name="T6" fmla="*/ 6 w 15"/>
                <a:gd name="T7" fmla="*/ 21 h 21"/>
                <a:gd name="T8" fmla="*/ 6 w 15"/>
                <a:gd name="T9" fmla="*/ 4 h 21"/>
                <a:gd name="T10" fmla="*/ 0 w 15"/>
                <a:gd name="T11" fmla="*/ 4 h 21"/>
                <a:gd name="T12" fmla="*/ 0 w 15"/>
                <a:gd name="T13" fmla="*/ 0 h 21"/>
                <a:gd name="T14" fmla="*/ 15 w 15"/>
                <a:gd name="T15" fmla="*/ 0 h 21"/>
                <a:gd name="T16" fmla="*/ 15 w 15"/>
                <a:gd name="T17" fmla="*/ 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21">
                  <a:moveTo>
                    <a:pt x="15" y="4"/>
                  </a:moveTo>
                  <a:lnTo>
                    <a:pt x="10" y="4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4" name="Freeform 81"/>
            <p:cNvSpPr>
              <a:spLocks/>
            </p:cNvSpPr>
            <p:nvPr userDrawn="1"/>
          </p:nvSpPr>
          <p:spPr bwMode="auto">
            <a:xfrm>
              <a:off x="5024" y="4107"/>
              <a:ext cx="23" cy="21"/>
            </a:xfrm>
            <a:custGeom>
              <a:avLst/>
              <a:gdLst>
                <a:gd name="T0" fmla="*/ 23 w 23"/>
                <a:gd name="T1" fmla="*/ 21 h 21"/>
                <a:gd name="T2" fmla="*/ 19 w 23"/>
                <a:gd name="T3" fmla="*/ 21 h 21"/>
                <a:gd name="T4" fmla="*/ 19 w 23"/>
                <a:gd name="T5" fmla="*/ 6 h 21"/>
                <a:gd name="T6" fmla="*/ 14 w 23"/>
                <a:gd name="T7" fmla="*/ 21 h 21"/>
                <a:gd name="T8" fmla="*/ 11 w 23"/>
                <a:gd name="T9" fmla="*/ 21 h 21"/>
                <a:gd name="T10" fmla="*/ 4 w 23"/>
                <a:gd name="T11" fmla="*/ 6 h 21"/>
                <a:gd name="T12" fmla="*/ 4 w 23"/>
                <a:gd name="T13" fmla="*/ 21 h 21"/>
                <a:gd name="T14" fmla="*/ 0 w 23"/>
                <a:gd name="T15" fmla="*/ 21 h 21"/>
                <a:gd name="T16" fmla="*/ 0 w 23"/>
                <a:gd name="T17" fmla="*/ 0 h 21"/>
                <a:gd name="T18" fmla="*/ 7 w 23"/>
                <a:gd name="T19" fmla="*/ 0 h 21"/>
                <a:gd name="T20" fmla="*/ 12 w 23"/>
                <a:gd name="T21" fmla="*/ 15 h 21"/>
                <a:gd name="T22" fmla="*/ 18 w 23"/>
                <a:gd name="T23" fmla="*/ 0 h 21"/>
                <a:gd name="T24" fmla="*/ 23 w 23"/>
                <a:gd name="T25" fmla="*/ 0 h 21"/>
                <a:gd name="T26" fmla="*/ 23 w 23"/>
                <a:gd name="T27" fmla="*/ 21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21">
                  <a:moveTo>
                    <a:pt x="23" y="21"/>
                  </a:moveTo>
                  <a:lnTo>
                    <a:pt x="19" y="21"/>
                  </a:lnTo>
                  <a:lnTo>
                    <a:pt x="19" y="6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4" y="6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2" y="15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66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9238" y="2853348"/>
            <a:ext cx="8643937" cy="1752600"/>
          </a:xfrm>
          <a:ln w="9525"/>
        </p:spPr>
        <p:txBody>
          <a:bodyPr/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20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6563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249238" y="200025"/>
            <a:ext cx="8643937" cy="23849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4C9623C1-6A50-4828-AD54-992ABAB7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01613"/>
            <a:ext cx="2160588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201613"/>
            <a:ext cx="633253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5F055A0E-63E1-4AAE-923D-BBB23209D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226D35C0-C952-4A21-94D6-BCE03BA3A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9C099155-7F50-4BD5-BE0C-75C5933E7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238" y="1292225"/>
            <a:ext cx="4246562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2225"/>
            <a:ext cx="424656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A21ABA57-B7D8-4F04-9B61-79C0ADB03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E27249E3-0F39-408F-9D9F-525529915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B83F617E-4B2F-4957-A080-E35943EA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46CEA571-DE77-4940-A2E7-E9CC39F12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5BEA9BA8-EC8A-4C0F-9BD0-B2702CCDE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AP_Footnote_2007_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DB6203E1-B2E6-41A2-9357-9FA6EA6DF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2400" y="104775"/>
            <a:ext cx="7350125" cy="608013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latin typeface="Arial" pitchFamily="34" charset="0"/>
              <a:ea typeface="Arial Unicode MS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49238" y="809625"/>
            <a:ext cx="8645525" cy="530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4581" name="SAP_Footnote_2007_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721475"/>
            <a:ext cx="19177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700" smtClean="0">
                <a:solidFill>
                  <a:srgbClr val="6666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 SAP AG 2009. All rights reserved. / Page </a:t>
            </a:r>
            <a:fld id="{A10F91FC-621C-4AE8-A0C7-9D356E11E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249238" y="201613"/>
            <a:ext cx="71564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32688" y="130175"/>
            <a:ext cx="1531937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06700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  <a:ea typeface="ＭＳ Ｐゴシック" charset="0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  <a:ea typeface="ＭＳ Ｐゴシック" charset="0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  <a:ea typeface="ＭＳ Ｐゴシック" charset="0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  <a:ea typeface="ＭＳ Ｐゴシック" charset="0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 Black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7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184150" indent="-182563" algn="l" rtl="0" eaLnBrk="0" fontAlgn="base" hangingPunct="0">
        <a:spcBef>
          <a:spcPct val="25000"/>
        </a:spcBef>
        <a:spcAft>
          <a:spcPct val="0"/>
        </a:spcAft>
        <a:buClr>
          <a:srgbClr val="F0AB0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95263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708025" indent="-165100" algn="l" rtl="0" eaLnBrk="0" fontAlgn="base" hangingPunct="0">
        <a:spcBef>
          <a:spcPct val="25000"/>
        </a:spcBef>
        <a:spcAft>
          <a:spcPct val="0"/>
        </a:spcAft>
        <a:buClr>
          <a:srgbClr val="666666"/>
        </a:buClr>
        <a:buSzPct val="80000"/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904875" indent="-195263" algn="l" rtl="0" eaLnBrk="0" fontAlgn="base" hangingPunct="0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362075" indent="-195263" algn="l" rtl="0" eaLnBrk="1" fontAlgn="base" hangingPunct="1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1819275" indent="-195263" algn="l" rtl="0" eaLnBrk="1" fontAlgn="base" hangingPunct="1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276475" indent="-195263" algn="l" rtl="0" eaLnBrk="1" fontAlgn="base" hangingPunct="1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33675" indent="-195263" algn="l" rtl="0" eaLnBrk="1" fontAlgn="base" hangingPunct="1">
        <a:spcBef>
          <a:spcPct val="15000"/>
        </a:spcBef>
        <a:spcAft>
          <a:spcPct val="0"/>
        </a:spcAft>
        <a:buClr>
          <a:srgbClr val="666666"/>
        </a:buClr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-01.ibm.com/software/success/cssdb.nsf/advancedsearchVW?SearchView&amp;Query=%5bWebSiteProfileListTX%5d=gicss67sap+AND+(db2+and+SAP)+AND+%5bCompletedDate%5d%3e01-01-2002&amp;site=gicss67sap&amp;cty=en_us&amp;frompage=ts&amp;Start=1&amp;Count=3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-01.ibm.com/software/success/cssdb.nsf/CS/STRD-7Q3MTQ?OpenDocument&amp;Site=gicss67sap&amp;cty=en_u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-01.ibm.com/software/success/cssdb.nsf/CS/STRD-7SWJCX?OpenDocument&amp;Site=gicss67sap&amp;cty=en_us" TargetMode="External"/><Relationship Id="rId4" Type="http://schemas.openxmlformats.org/officeDocument/2006/relationships/hyperlink" Target="http://www-01.ibm.com/software/success/cssdb.nsf/CS/STRD-7N2MWS?OpenDocument&amp;Site=gicss67sap&amp;cty=en_u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p.com/usa/solutions/business-suite/newsevents/index.epx" TargetMode="External"/><Relationship Id="rId3" Type="http://schemas.openxmlformats.org/officeDocument/2006/relationships/hyperlink" Target="http://www.sap.com/usa/solutions/business-suite/index.epx" TargetMode="External"/><Relationship Id="rId7" Type="http://schemas.openxmlformats.org/officeDocument/2006/relationships/hyperlink" Target="http://www.sap.com/usa/solutions/business-suite/brochures/index.epx" TargetMode="External"/><Relationship Id="rId12" Type="http://schemas.openxmlformats.org/officeDocument/2006/relationships/hyperlink" Target="http://www-01.ibm.com/software/info/television/index.jsp?cat=infomanagement&amp;item=xml/V675332A66255S75.xml&amp;media=vide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p.com/usa/solutions/business-suite/customers/index.epx" TargetMode="External"/><Relationship Id="rId11" Type="http://schemas.openxmlformats.org/officeDocument/2006/relationships/hyperlink" Target="http://www.sapclear.com/" TargetMode="External"/><Relationship Id="rId5" Type="http://schemas.openxmlformats.org/officeDocument/2006/relationships/hyperlink" Target="http://www.sap.com/usa/solutions/business-suite/businessbenefits/index.epx" TargetMode="External"/><Relationship Id="rId10" Type="http://schemas.openxmlformats.org/officeDocument/2006/relationships/hyperlink" Target="http://www-01.ibm.com/software/success/cssdb.nsf/advancedsearchVW?SearchView&amp;Query=%5bWebSiteProfileListTX%5d=gicss67sap+AND+(db2+and+SAP)+AND+%5bCompletedDate%5d%3e01-01-2002&amp;site=gicss67sap&amp;cty=en_us&amp;frompage=ts&amp;Start=1&amp;Count=30" TargetMode="External"/><Relationship Id="rId4" Type="http://schemas.openxmlformats.org/officeDocument/2006/relationships/hyperlink" Target="http://www.sap.com/usa/solutions/business-suite/business-processes/index.epx" TargetMode="External"/><Relationship Id="rId9" Type="http://schemas.openxmlformats.org/officeDocument/2006/relationships/hyperlink" Target="http://www-03.ibm.com/solutions/sap/us/detail/landing/J233701A22235G06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5.png"/><Relationship Id="rId55" Type="http://schemas.openxmlformats.org/officeDocument/2006/relationships/image" Target="../media/image10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image" Target="../media/image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notesSlide" Target="../notesSlides/notesSlide4.xml"/><Relationship Id="rId56" Type="http://schemas.openxmlformats.org/officeDocument/2006/relationships/image" Target="../media/image11.jpeg"/><Relationship Id="rId8" Type="http://schemas.openxmlformats.org/officeDocument/2006/relationships/tags" Target="../tags/tag9.xml"/><Relationship Id="rId51" Type="http://schemas.openxmlformats.org/officeDocument/2006/relationships/image" Target="../media/image6.png"/><Relationship Id="rId3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3.xls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1.xls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9238" y="200025"/>
            <a:ext cx="5665787" cy="25590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22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22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22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22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  <a:r>
              <a:rPr lang="en-US" sz="22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/>
            </a:r>
            <a:br>
              <a:rPr lang="en-US" sz="22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</a:br>
            <a:r>
              <a:rPr lang="ru-RU" sz="2000" dirty="0" smtClean="0">
                <a:solidFill>
                  <a:srgbClr val="FFFFFF"/>
                </a:solidFill>
                <a:latin typeface="Arial"/>
                <a:ea typeface="ＭＳ Ｐゴシック"/>
              </a:rPr>
              <a:t>Откройте </a:t>
            </a:r>
            <a:r>
              <a:rPr lang="ru-RU" sz="2000" dirty="0">
                <a:solidFill>
                  <a:srgbClr val="FFFFFF"/>
                </a:solidFill>
                <a:latin typeface="Arial"/>
                <a:ea typeface="ＭＳ Ｐゴシック"/>
              </a:rPr>
              <a:t>окно в новый мир</a:t>
            </a:r>
            <a:endParaRPr lang="en-US" sz="2000" b="0" i="0" dirty="0">
              <a:solidFill>
                <a:srgbClr val="FFFFFF"/>
              </a:solidFill>
              <a:latin typeface="Arial"/>
              <a:ea typeface="ＭＳ Ｐゴシック"/>
              <a:cs typeface="+mj-cs"/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9238" y="3108325"/>
            <a:ext cx="5757862" cy="1752600"/>
          </a:xfrm>
          <a:ln w="12700"/>
        </p:spPr>
        <p:txBody>
          <a:bodyPr/>
          <a:lstStyle/>
          <a:p>
            <a:pPr marL="0" indent="0">
              <a:buNone/>
            </a:pPr>
            <a:r>
              <a:rPr lang="en-US" sz="2000" b="0" i="0" dirty="0" err="1">
                <a:solidFill>
                  <a:srgbClr val="666666"/>
                </a:solidFill>
                <a:ea typeface="ＭＳ Ｐゴシック"/>
              </a:rPr>
              <a:t>Отдел</a:t>
            </a:r>
            <a:r>
              <a:rPr lang="en-US" sz="2000" b="0" i="0" dirty="0">
                <a:solidFill>
                  <a:srgbClr val="666666"/>
                </a:solidFill>
                <a:ea typeface="ＭＳ Ｐゴシック"/>
              </a:rPr>
              <a:t>, </a:t>
            </a:r>
            <a:r>
              <a:rPr lang="en-US" sz="2000" b="0" i="0" dirty="0" err="1">
                <a:solidFill>
                  <a:srgbClr val="666666"/>
                </a:solidFill>
                <a:ea typeface="ＭＳ Ｐゴシック"/>
              </a:rPr>
              <a:t>управление</a:t>
            </a:r>
            <a:r>
              <a:rPr lang="en-US" sz="2000" b="0" i="0" dirty="0">
                <a:solidFill>
                  <a:srgbClr val="666666"/>
                </a:solidFill>
                <a:ea typeface="ＭＳ Ｐゴシック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a typeface="ＭＳ Ｐゴシック"/>
              </a:rPr>
              <a:t>или</a:t>
            </a:r>
            <a:r>
              <a:rPr lang="en-US" sz="2000" b="0" i="0" dirty="0">
                <a:solidFill>
                  <a:srgbClr val="666666"/>
                </a:solidFill>
                <a:ea typeface="ＭＳ Ｐゴシック"/>
              </a:rPr>
              <a:t> </a:t>
            </a:r>
            <a:r>
              <a:rPr lang="en-US" sz="2000" b="0" i="0" dirty="0" err="1">
                <a:solidFill>
                  <a:srgbClr val="666666"/>
                </a:solidFill>
                <a:ea typeface="ＭＳ Ｐゴシック"/>
              </a:rPr>
              <a:t>группа</a:t>
            </a:r>
            <a:endParaRPr lang="en-US" sz="2000" b="0" i="0" dirty="0">
              <a:solidFill>
                <a:srgbClr val="666666"/>
              </a:solidFill>
              <a:ea typeface="ＭＳ Ｐゴシック"/>
            </a:endParaRPr>
          </a:p>
          <a:p>
            <a:pPr marL="0" indent="0">
              <a:buNone/>
            </a:pPr>
            <a:r>
              <a:rPr lang="en-US" sz="2000" b="0" i="0" dirty="0" err="1">
                <a:solidFill>
                  <a:srgbClr val="666666"/>
                </a:solidFill>
                <a:ea typeface="ＭＳ Ｐゴシック"/>
              </a:rPr>
              <a:t>Дата</a:t>
            </a:r>
            <a:r>
              <a:rPr lang="en-US" sz="2000" b="0" i="0" dirty="0">
                <a:solidFill>
                  <a:srgbClr val="666666"/>
                </a:solidFill>
                <a:ea typeface="ＭＳ Ｐゴシック"/>
              </a:rPr>
              <a:t>	</a:t>
            </a:r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734050" y="142875"/>
            <a:ext cx="32639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IbmSapBlack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6278563"/>
            <a:ext cx="1169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E391FD66-4D41-471D-BD63-ED2FAD1DE42B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10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3"/>
            <a:ext cx="7379861" cy="371593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79" y="765059"/>
            <a:ext cx="8645525" cy="5949639"/>
          </a:xfrm>
        </p:spPr>
        <p:txBody>
          <a:bodyPr/>
          <a:lstStyle/>
          <a:p>
            <a:pPr marL="0" indent="0" algn="l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</a:rPr>
              <a:t>SAP и IBM </a:t>
            </a:r>
            <a:r>
              <a:rPr lang="en-US" sz="1400" b="0" i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совместно</a:t>
            </a:r>
            <a:endParaRPr lang="en-US" sz="1400" b="0" i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Образуют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надёжный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союз</a:t>
            </a:r>
            <a:endParaRPr lang="en-US" sz="1400" b="0" i="0" dirty="0">
              <a:solidFill>
                <a:srgbClr val="000000"/>
              </a:solidFill>
              <a:latin typeface="Arial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400" b="0" i="0" dirty="0">
                <a:solidFill>
                  <a:srgbClr val="000000"/>
                </a:solidFill>
                <a:latin typeface="Arial"/>
              </a:rPr>
              <a:t>IBM и SAP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предоставляют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обучающие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курсы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справочники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IBM Redbooks,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техническую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документацию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доступ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к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обширному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сообществу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пользователей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которые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ответят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/>
              </a:rPr>
              <a:t>возникшие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вопросы</a:t>
            </a:r>
            <a:endParaRPr lang="en-US" sz="1400" b="0" i="0" dirty="0">
              <a:solidFill>
                <a:srgbClr val="000000"/>
              </a:solidFill>
              <a:latin typeface="Arial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Группа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разработчиков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IBM DB2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расположена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штаб-квартире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SAP,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разработчики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SAP – 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в</a:t>
            </a:r>
            <a:r>
              <a:rPr lang="ru-RU" sz="1400" b="0" i="0" dirty="0" smtClean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1400" b="0" i="0" dirty="0" err="1" smtClean="0">
                <a:solidFill>
                  <a:srgbClr val="000000"/>
                </a:solidFill>
                <a:latin typeface="Arial"/>
              </a:rPr>
              <a:t>лабораториях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DB2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  <a:hlinkClick r:id="rId3"/>
              </a:rPr>
              <a:t>Годы</a:t>
            </a:r>
            <a:r>
              <a:rPr lang="en-US" sz="1400" b="0" i="0" dirty="0">
                <a:solidFill>
                  <a:srgbClr val="000000"/>
                </a:solidFill>
                <a:latin typeface="Arial"/>
                <a:hlinkClick r:id="rId3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hlinkClick r:id="rId3"/>
              </a:rPr>
              <a:t>успешной</a:t>
            </a:r>
            <a:r>
              <a:rPr lang="en-US" sz="1400" b="0" i="0" dirty="0">
                <a:solidFill>
                  <a:srgbClr val="000000"/>
                </a:solidFill>
                <a:latin typeface="Arial"/>
                <a:hlinkClick r:id="rId3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hlinkClick r:id="rId3"/>
              </a:rPr>
              <a:t>эксплуатации</a:t>
            </a:r>
            <a:r>
              <a:rPr lang="en-US" sz="1400" b="0" i="0" dirty="0">
                <a:solidFill>
                  <a:srgbClr val="000000"/>
                </a:solidFill>
                <a:latin typeface="Arial"/>
                <a:hlinkClick r:id="rId3"/>
              </a:rPr>
              <a:t> </a:t>
            </a: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Самая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высокая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производительность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400" b="0" i="0" dirty="0">
                <a:solidFill>
                  <a:srgbClr val="000000"/>
                </a:solidFill>
                <a:latin typeface="Arial"/>
              </a:rPr>
              <a:t>DB2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занимает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ведущие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места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во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всех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сравнительных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испытаниях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проводимых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SAP, а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также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в</a:t>
            </a:r>
            <a:r>
              <a:rPr lang="ru-RU" sz="1400" b="0" i="0" dirty="0" smtClean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1400" b="0" i="0" dirty="0" err="1" smtClean="0">
                <a:solidFill>
                  <a:srgbClr val="000000"/>
                </a:solidFill>
                <a:latin typeface="Arial"/>
              </a:rPr>
              <a:t>отраслевых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тестах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TPC-C и TPC-H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400" b="0" i="0" dirty="0">
                <a:solidFill>
                  <a:srgbClr val="000000"/>
                </a:solidFill>
                <a:latin typeface="Arial"/>
              </a:rPr>
              <a:t>DB2 –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масштабируемая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база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данных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решения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«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Бизнес-аналитика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»,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основанного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 smtClean="0">
                <a:solidFill>
                  <a:srgbClr val="000000"/>
                </a:solidFill>
                <a:latin typeface="Arial"/>
              </a:rPr>
              <a:t>на</a:t>
            </a:r>
            <a:r>
              <a:rPr lang="ru-RU" sz="14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1400" b="0" i="0" dirty="0" err="1" smtClean="0">
                <a:solidFill>
                  <a:srgbClr val="000000"/>
                </a:solidFill>
                <a:latin typeface="Arial"/>
              </a:rPr>
              <a:t>платформе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SAP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NetWeaver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обладающая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низкой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стоимостью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горизонтального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масштабирования</a:t>
            </a:r>
            <a:endParaRPr lang="en-US" sz="1400" b="0" i="0" dirty="0">
              <a:solidFill>
                <a:srgbClr val="000000"/>
              </a:solidFill>
              <a:latin typeface="Arial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Рост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производительности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20</a:t>
            </a:r>
            <a:r>
              <a:rPr lang="ru-RU" sz="14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%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по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сравнению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с Oracle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при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использовании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аналогичных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аппаратных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средств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решения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SAP Business Suite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Рост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производительности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40</a:t>
            </a:r>
            <a:r>
              <a:rPr lang="ru-RU" sz="14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%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по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сравнению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с Oracle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при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использовании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аналогичных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аппаратных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средств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решений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SAP BI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Нагрузка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администратора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БД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сокращается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25</a:t>
            </a:r>
            <a:r>
              <a:rPr lang="ru-RU" sz="14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%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благодаря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беспрепятственной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интеграции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с SAP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через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DBA Cockpit</a:t>
            </a: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Передовая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технология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сфере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баз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данных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обеспечивает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надёжность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инфраструктуры</a:t>
            </a:r>
            <a:endParaRPr lang="en-US" sz="1400" b="0" i="0" dirty="0">
              <a:solidFill>
                <a:srgbClr val="000000"/>
              </a:solidFill>
              <a:latin typeface="Arial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Компания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SAP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внедрила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 smtClean="0">
                <a:solidFill>
                  <a:srgbClr val="000000"/>
                </a:solidFill>
                <a:latin typeface="Arial"/>
              </a:rPr>
              <a:t>функци</a:t>
            </a:r>
            <a:r>
              <a:rPr lang="ru-RU" sz="1400" b="0" i="0" dirty="0" err="1" smtClean="0">
                <a:solidFill>
                  <a:srgbClr val="000000"/>
                </a:solidFill>
                <a:latin typeface="Arial"/>
              </a:rPr>
              <a:t>ю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DB2 DPF,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обеспечивающую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распараллеливание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БД </a:t>
            </a:r>
            <a:r>
              <a:rPr lang="en-US" sz="1400" b="0" i="0" dirty="0" err="1" smtClean="0">
                <a:solidFill>
                  <a:srgbClr val="000000"/>
                </a:solidFill>
                <a:latin typeface="Arial"/>
              </a:rPr>
              <a:t>для</a:t>
            </a:r>
            <a:r>
              <a:rPr lang="ru-RU" sz="1400" b="0" i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1400" b="0" i="0" dirty="0" smtClean="0">
                <a:solidFill>
                  <a:srgbClr val="000000"/>
                </a:solidFill>
                <a:latin typeface="Arial"/>
              </a:rPr>
            </a:b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BI-</a:t>
            </a:r>
            <a:r>
              <a:rPr lang="en-US" sz="1400" b="0" i="0" dirty="0" err="1" smtClean="0">
                <a:solidFill>
                  <a:srgbClr val="000000"/>
                </a:solidFill>
                <a:latin typeface="Arial"/>
              </a:rPr>
              <a:t>решений</a:t>
            </a:r>
            <a:r>
              <a:rPr lang="en-US" sz="14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платформе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SAP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NetWeaver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благодаря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чему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достигается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превосходная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</a:rPr>
              <a:t>масштабируемость</a:t>
            </a:r>
            <a:r>
              <a:rPr lang="en-US" sz="1400" b="0" i="0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400" b="0" i="0" dirty="0" err="1" smtClean="0">
                <a:solidFill>
                  <a:srgbClr val="000000"/>
                </a:solidFill>
                <a:latin typeface="Arial"/>
              </a:rPr>
              <a:t>производительность</a:t>
            </a:r>
            <a:endParaRPr lang="en-US" sz="1400" b="0" i="0" dirty="0">
              <a:solidFill>
                <a:srgbClr val="000000"/>
              </a:solidFill>
              <a:latin typeface="Arial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>
              <a:ea typeface="ＭＳ Ｐゴシック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571500" y="1295400"/>
            <a:ext cx="8140700" cy="5181600"/>
          </a:xfrm>
          <a:prstGeom prst="roundRect">
            <a:avLst>
              <a:gd name="adj" fmla="val 5147"/>
            </a:avLst>
          </a:prstGeom>
          <a:gradFill>
            <a:gsLst>
              <a:gs pos="0">
                <a:srgbClr val="99B7C7"/>
              </a:gs>
              <a:gs pos="50000">
                <a:srgbClr val="86A9BC"/>
              </a:gs>
              <a:gs pos="100000">
                <a:srgbClr val="86A9BC"/>
              </a:gs>
            </a:gsLst>
            <a:lin ang="5400000" scaled="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ea typeface="Arial Unicode MS" pitchFamily="34" charset="-128"/>
            </a:endParaRPr>
          </a:p>
        </p:txBody>
      </p:sp>
      <p:sp>
        <p:nvSpPr>
          <p:cNvPr id="133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6EE186BD-BC4B-4423-8E35-18E94FCB5533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11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3"/>
            <a:ext cx="7448099" cy="426184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87413"/>
            <a:ext cx="8645525" cy="300037"/>
          </a:xfrm>
        </p:spPr>
        <p:txBody>
          <a:bodyPr/>
          <a:lstStyle/>
          <a:p>
            <a:pPr marL="0" indent="0" algn="l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Ценность для клиента: уровень высшего руководства и направлений бизнеса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a typeface="ＭＳ Ｐゴシック"/>
            </a:endParaRPr>
          </a:p>
        </p:txBody>
      </p:sp>
      <p:sp>
        <p:nvSpPr>
          <p:cNvPr id="12293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4378106" y="1636468"/>
            <a:ext cx="4054475" cy="1520825"/>
          </a:xfrm>
          <a:prstGeom prst="rect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rgbClr val="DEDEDE"/>
              </a:gs>
            </a:gsLst>
            <a:lin ang="5400000" scaled="0"/>
          </a:gradFill>
          <a:ln w="28575" algn="ctr">
            <a:solidFill>
              <a:schemeClr val="folHlink"/>
            </a:solidFill>
            <a:miter lim="800000"/>
            <a:headEnd/>
            <a:tailEnd type="none" w="sm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46800" rIns="36000" bIns="46800" anchor="ctr"/>
          <a:lstStyle>
            <a:lvl1pPr marL="244475" indent="-24447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Более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высокая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производительность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BS7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благодаря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использованию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передовой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технологии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сжатия</a:t>
            </a:r>
            <a:endParaRPr lang="en-US" sz="1100" b="1" i="0" dirty="0">
              <a:latin typeface="Arial"/>
              <a:ea typeface="ＭＳ Ｐゴシック"/>
              <a:cs typeface="+mn-cs"/>
            </a:endParaRPr>
          </a:p>
          <a:p>
            <a:pPr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Быстрое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предоставление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ru-RU" sz="1100" b="1" i="0" dirty="0" smtClean="0">
                <a:latin typeface="Arial"/>
                <a:ea typeface="ＭＳ Ｐゴシック"/>
                <a:cs typeface="+mn-cs"/>
              </a:rPr>
              <a:t>более подробной</a:t>
            </a:r>
            <a:r>
              <a:rPr lang="en-US" sz="1100" b="1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информации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пользователей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SAP </a:t>
            </a:r>
          </a:p>
          <a:p>
            <a:pPr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Принятие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более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обоснованных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решений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происходит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быстрее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ввиду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высокой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производительности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специализированных</a:t>
            </a:r>
            <a:r>
              <a:rPr lang="en-US" sz="11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ＭＳ Ｐゴシック"/>
                <a:cs typeface="+mn-cs"/>
              </a:rPr>
              <a:t>запросов</a:t>
            </a:r>
            <a:endParaRPr lang="en-US" sz="1100" b="1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1229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881063" y="1889125"/>
            <a:ext cx="2109787" cy="11239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accent2"/>
            </a:solidFill>
            <a:miter lim="800000"/>
            <a:headEnd/>
            <a:tailEnd type="none" w="sm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algn="ctr">
              <a:buNone/>
            </a:pPr>
            <a:r>
              <a:rPr lang="en-US" sz="1400" b="1" i="0">
                <a:solidFill>
                  <a:srgbClr val="FFFFFF"/>
                </a:solidFill>
                <a:latin typeface="Arial"/>
                <a:ea typeface="Arial Unicode MS"/>
                <a:cs typeface="+mn-cs"/>
              </a:rPr>
              <a:t>Оптимизация производительности</a:t>
            </a:r>
          </a:p>
        </p:txBody>
      </p:sp>
      <p:sp>
        <p:nvSpPr>
          <p:cNvPr id="12295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4346575" y="3287713"/>
            <a:ext cx="4054475" cy="1520825"/>
          </a:xfrm>
          <a:prstGeom prst="rect">
            <a:avLst/>
          </a:prstGeom>
          <a:gradFill>
            <a:gsLst>
              <a:gs pos="0">
                <a:srgbClr val="B8B8B8"/>
              </a:gs>
              <a:gs pos="50000">
                <a:srgbClr val="D9D9D9"/>
              </a:gs>
              <a:gs pos="100000">
                <a:srgbClr val="DEDEDE"/>
              </a:gs>
            </a:gsLst>
            <a:lin ang="5400000" scaled="0"/>
          </a:gradFill>
          <a:ln w="28575" algn="ctr">
            <a:solidFill>
              <a:schemeClr val="folHlink"/>
            </a:solidFill>
            <a:miter lim="800000"/>
            <a:headEnd/>
            <a:tailEnd type="none" w="sm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marL="182880" indent="-182880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Arial Unicode MS"/>
                <a:cs typeface="+mn-cs"/>
              </a:rPr>
              <a:t>Оптимизация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использования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ИТ-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инфраструктуры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smtClean="0">
                <a:latin typeface="Arial"/>
                <a:ea typeface="Arial Unicode MS"/>
                <a:cs typeface="+mn-cs"/>
              </a:rPr>
              <a:t>и</a:t>
            </a:r>
            <a:r>
              <a:rPr lang="ru-RU" sz="1100" b="1" i="0" dirty="0" smtClean="0">
                <a:latin typeface="Arial"/>
                <a:ea typeface="Arial Unicode MS"/>
                <a:cs typeface="+mn-cs"/>
              </a:rPr>
              <a:t> </a:t>
            </a:r>
            <a:r>
              <a:rPr lang="en-US" sz="1100" b="1" i="0" dirty="0" err="1" smtClean="0">
                <a:latin typeface="Arial"/>
                <a:ea typeface="Arial Unicode MS"/>
                <a:cs typeface="+mn-cs"/>
              </a:rPr>
              <a:t>ресурсов</a:t>
            </a:r>
            <a:endParaRPr lang="en-US" sz="1100" b="1" i="0" dirty="0">
              <a:latin typeface="Arial"/>
              <a:ea typeface="Arial Unicode MS"/>
              <a:cs typeface="+mn-cs"/>
            </a:endParaRPr>
          </a:p>
          <a:p>
            <a:pPr marL="182880" indent="-182880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Arial Unicode MS"/>
                <a:cs typeface="+mn-cs"/>
              </a:rPr>
              <a:t>Повышение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доступности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систем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SAP и BS7</a:t>
            </a:r>
          </a:p>
          <a:p>
            <a:pPr marL="182880" indent="-182880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Arial Unicode MS"/>
                <a:cs typeface="+mn-cs"/>
              </a:rPr>
              <a:t>Масштабирование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SAP BS7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без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создания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дополнительной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сложности</a:t>
            </a:r>
            <a:endParaRPr lang="en-US" sz="1100" b="1" i="0" dirty="0">
              <a:latin typeface="Arial"/>
              <a:ea typeface="Arial Unicode MS"/>
              <a:cs typeface="+mn-cs"/>
            </a:endParaRPr>
          </a:p>
        </p:txBody>
      </p:sp>
      <p:sp>
        <p:nvSpPr>
          <p:cNvPr id="12296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4346575" y="4872038"/>
            <a:ext cx="4054475" cy="1520825"/>
          </a:xfrm>
          <a:prstGeom prst="rect">
            <a:avLst/>
          </a:prstGeom>
          <a:gradFill>
            <a:gsLst>
              <a:gs pos="0">
                <a:srgbClr val="B8B8B8"/>
              </a:gs>
              <a:gs pos="50000">
                <a:srgbClr val="D9D9D9"/>
              </a:gs>
              <a:gs pos="100000">
                <a:srgbClr val="DEDEDE"/>
              </a:gs>
            </a:gsLst>
            <a:lin ang="5400000" scaled="0"/>
          </a:gradFill>
          <a:ln w="28575" algn="ctr">
            <a:solidFill>
              <a:schemeClr val="folHlink"/>
            </a:solidFill>
            <a:miter lim="800000"/>
            <a:headEnd/>
            <a:tailEnd type="none" w="sm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Arial Unicode MS"/>
                <a:cs typeface="+mn-cs"/>
              </a:rPr>
              <a:t>Снижение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затрат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на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управляемые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системы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хранения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для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SAP</a:t>
            </a:r>
          </a:p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Arial Unicode MS"/>
                <a:cs typeface="+mn-cs"/>
              </a:rPr>
              <a:t>Снижение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требований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к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инфраструктуре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SAP</a:t>
            </a:r>
          </a:p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Arial Unicode MS"/>
                <a:cs typeface="+mn-cs"/>
              </a:rPr>
              <a:t>Сокращение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технических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обновлений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базы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данных</a:t>
            </a:r>
            <a:endParaRPr lang="en-US" sz="1100" b="1" i="0" dirty="0">
              <a:latin typeface="Arial"/>
              <a:ea typeface="Arial Unicode MS"/>
              <a:cs typeface="+mn-cs"/>
            </a:endParaRPr>
          </a:p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100" b="1" i="0" dirty="0" err="1">
                <a:latin typeface="Arial"/>
                <a:ea typeface="Arial Unicode MS"/>
                <a:cs typeface="+mn-cs"/>
              </a:rPr>
              <a:t>Снижение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затрат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на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администрирование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базы</a:t>
            </a:r>
            <a:r>
              <a:rPr lang="en-US" sz="11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100" b="1" i="0" dirty="0" err="1">
                <a:latin typeface="Arial"/>
                <a:ea typeface="Arial Unicode MS"/>
                <a:cs typeface="+mn-cs"/>
              </a:rPr>
              <a:t>данных</a:t>
            </a:r>
            <a:endParaRPr lang="en-US" sz="1100" b="1" i="0" dirty="0">
              <a:latin typeface="Arial"/>
              <a:ea typeface="Arial Unicode MS"/>
              <a:cs typeface="+mn-cs"/>
            </a:endParaRPr>
          </a:p>
        </p:txBody>
      </p:sp>
      <p:sp>
        <p:nvSpPr>
          <p:cNvPr id="12297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881063" y="3500438"/>
            <a:ext cx="2109787" cy="11239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accent2"/>
            </a:solidFill>
            <a:miter lim="800000"/>
            <a:headEnd/>
            <a:tailEnd type="none" w="sm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algn="ctr">
              <a:buNone/>
            </a:pPr>
            <a:r>
              <a:rPr lang="en-US" sz="1400" b="1" i="0">
                <a:solidFill>
                  <a:srgbClr val="FFFFFF"/>
                </a:solidFill>
                <a:latin typeface="Arial"/>
                <a:ea typeface="Arial Unicode MS"/>
                <a:cs typeface="+mn-cs"/>
              </a:rPr>
              <a:t>Снижение операционного риска</a:t>
            </a:r>
          </a:p>
        </p:txBody>
      </p:sp>
      <p:sp>
        <p:nvSpPr>
          <p:cNvPr id="12298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white">
          <a:xfrm>
            <a:off x="881063" y="5073650"/>
            <a:ext cx="2109787" cy="112395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accent2"/>
            </a:solidFill>
            <a:miter lim="800000"/>
            <a:headEnd/>
            <a:tailEnd type="none" w="sm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algn="ctr">
              <a:buNone/>
            </a:pPr>
            <a:r>
              <a:rPr lang="en-US" sz="1400" b="1" i="0">
                <a:solidFill>
                  <a:srgbClr val="FFFFFF"/>
                </a:solidFill>
                <a:latin typeface="Arial"/>
                <a:ea typeface="Arial Unicode MS"/>
                <a:cs typeface="+mn-cs"/>
              </a:rPr>
              <a:t>Снижение расходов</a:t>
            </a:r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white">
          <a:xfrm>
            <a:off x="3233738" y="3825875"/>
            <a:ext cx="14287" cy="793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  <a:effectLst>
            <a:outerShdw dist="17961" dir="2700000" algn="ctr" rotWithShape="0">
              <a:srgbClr val="7A7A7A"/>
            </a:outerShdw>
          </a:effectLst>
        </p:spPr>
      </p:pic>
      <p:sp>
        <p:nvSpPr>
          <p:cNvPr id="12300" name="AutoShape 14"/>
          <p:cNvSpPr>
            <a:spLocks noChangeArrowheads="1"/>
          </p:cNvSpPr>
          <p:nvPr/>
        </p:nvSpPr>
        <p:spPr bwMode="auto">
          <a:xfrm>
            <a:off x="3230563" y="2274888"/>
            <a:ext cx="942975" cy="406400"/>
          </a:xfrm>
          <a:prstGeom prst="rightArrow">
            <a:avLst>
              <a:gd name="adj1" fmla="val 50000"/>
              <a:gd name="adj2" fmla="val 58008"/>
            </a:avLst>
          </a:prstGeom>
          <a:gradFill>
            <a:gsLst>
              <a:gs pos="0">
                <a:schemeClr val="accent1"/>
              </a:gs>
              <a:gs pos="50000">
                <a:srgbClr val="FFCF37"/>
              </a:gs>
              <a:gs pos="100000">
                <a:srgbClr val="FFE89F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ea typeface="Arial Unicode MS" pitchFamily="34" charset="-128"/>
            </a:endParaRPr>
          </a:p>
        </p:txBody>
      </p:sp>
      <p:sp>
        <p:nvSpPr>
          <p:cNvPr id="12301" name="AutoShape 15"/>
          <p:cNvSpPr>
            <a:spLocks noChangeArrowheads="1"/>
          </p:cNvSpPr>
          <p:nvPr/>
        </p:nvSpPr>
        <p:spPr bwMode="auto">
          <a:xfrm>
            <a:off x="3230563" y="3900488"/>
            <a:ext cx="942975" cy="406400"/>
          </a:xfrm>
          <a:prstGeom prst="rightArrow">
            <a:avLst>
              <a:gd name="adj1" fmla="val 50000"/>
              <a:gd name="adj2" fmla="val 58008"/>
            </a:avLst>
          </a:prstGeom>
          <a:gradFill>
            <a:gsLst>
              <a:gs pos="0">
                <a:schemeClr val="accent1"/>
              </a:gs>
              <a:gs pos="50000">
                <a:srgbClr val="FFCF37"/>
              </a:gs>
              <a:gs pos="100000">
                <a:srgbClr val="FFE89F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ea typeface="Arial Unicode MS" pitchFamily="34" charset="-128"/>
            </a:endParaRPr>
          </a:p>
        </p:txBody>
      </p:sp>
      <p:sp>
        <p:nvSpPr>
          <p:cNvPr id="12302" name="AutoShape 16"/>
          <p:cNvSpPr>
            <a:spLocks noChangeArrowheads="1"/>
          </p:cNvSpPr>
          <p:nvPr/>
        </p:nvSpPr>
        <p:spPr bwMode="auto">
          <a:xfrm>
            <a:off x="3230563" y="5410200"/>
            <a:ext cx="942975" cy="406400"/>
          </a:xfrm>
          <a:prstGeom prst="rightArrow">
            <a:avLst>
              <a:gd name="adj1" fmla="val 50000"/>
              <a:gd name="adj2" fmla="val 58008"/>
            </a:avLst>
          </a:prstGeom>
          <a:gradFill>
            <a:gsLst>
              <a:gs pos="0">
                <a:schemeClr val="accent1"/>
              </a:gs>
              <a:gs pos="50000">
                <a:srgbClr val="FFCF37"/>
              </a:gs>
              <a:gs pos="100000">
                <a:srgbClr val="FFE89F"/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169863" indent="-169863"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b="1">
              <a:ea typeface="Arial Unicode MS" pitchFamily="34" charset="-128"/>
            </a:endParaRPr>
          </a:p>
        </p:txBody>
      </p:sp>
      <p:sp>
        <p:nvSpPr>
          <p:cNvPr id="13348" name="Text Box 18"/>
          <p:cNvSpPr txBox="1">
            <a:spLocks noChangeArrowheads="1"/>
          </p:cNvSpPr>
          <p:nvPr/>
        </p:nvSpPr>
        <p:spPr bwMode="auto">
          <a:xfrm>
            <a:off x="1182688" y="1309688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736" indent="-173736" algn="ctr">
              <a:buNone/>
            </a:pPr>
            <a:r>
              <a:rPr lang="en-US" sz="1600" b="1" i="0">
                <a:latin typeface="Arial"/>
                <a:ea typeface="ＭＳ Ｐゴシック"/>
                <a:cs typeface="+mn-cs"/>
              </a:rPr>
              <a:t>DB2 для SAP</a:t>
            </a:r>
          </a:p>
        </p:txBody>
      </p:sp>
      <p:sp>
        <p:nvSpPr>
          <p:cNvPr id="13349" name="Text Box 23"/>
          <p:cNvSpPr txBox="1">
            <a:spLocks noChangeArrowheads="1"/>
          </p:cNvSpPr>
          <p:nvPr/>
        </p:nvSpPr>
        <p:spPr bwMode="auto">
          <a:xfrm>
            <a:off x="5412773" y="1309688"/>
            <a:ext cx="184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736" indent="-173736" algn="ctr">
              <a:buNone/>
            </a:pPr>
            <a:r>
              <a:rPr lang="en-US" sz="1600" b="1" i="0" dirty="0" err="1">
                <a:latin typeface="Arial"/>
                <a:ea typeface="ＭＳ Ｐゴシック"/>
                <a:cs typeface="+mn-cs"/>
              </a:rPr>
              <a:t>Ценность</a:t>
            </a:r>
            <a:r>
              <a:rPr lang="en-US" sz="16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600" b="1" i="0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16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600" b="1" i="0" dirty="0" err="1">
                <a:latin typeface="Arial"/>
                <a:ea typeface="ＭＳ Ｐゴシック"/>
                <a:cs typeface="+mn-cs"/>
              </a:rPr>
              <a:t>бизнеса</a:t>
            </a:r>
            <a:endParaRPr lang="en-US" sz="1600" b="1" i="0" dirty="0">
              <a:latin typeface="Arial"/>
              <a:ea typeface="ＭＳ Ｐゴシック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571500" y="1295400"/>
            <a:ext cx="8140700" cy="5181600"/>
          </a:xfrm>
          <a:prstGeom prst="roundRect">
            <a:avLst>
              <a:gd name="adj" fmla="val 5147"/>
            </a:avLst>
          </a:prstGeom>
          <a:gradFill>
            <a:gsLst>
              <a:gs pos="0">
                <a:srgbClr val="99B7C7"/>
              </a:gs>
              <a:gs pos="50000">
                <a:srgbClr val="86A9BC"/>
              </a:gs>
              <a:gs pos="100000">
                <a:srgbClr val="86A9BC"/>
              </a:gs>
            </a:gsLst>
            <a:lin ang="5400000" scaled="0"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ea typeface="Arial Unicode MS" pitchFamily="34" charset="-128"/>
            </a:endParaRP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590140C2-67F7-48CD-AD35-680857325420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12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3"/>
            <a:ext cx="7448099" cy="426184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13317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4294023" y="1751140"/>
            <a:ext cx="4054475" cy="1620289"/>
          </a:xfrm>
          <a:prstGeom prst="rect">
            <a:avLst/>
          </a:prstGeom>
          <a:gradFill>
            <a:gsLst>
              <a:gs pos="0">
                <a:srgbClr val="B8B8B8"/>
              </a:gs>
              <a:gs pos="50000">
                <a:srgbClr val="D9D9D9"/>
              </a:gs>
              <a:gs pos="100000">
                <a:srgbClr val="DEDEDE"/>
              </a:gs>
            </a:gsLst>
            <a:lin ang="5400000" scaled="0"/>
          </a:gradFill>
          <a:ln w="28575" algn="ctr">
            <a:solidFill>
              <a:schemeClr val="folHlink"/>
            </a:solidFill>
            <a:miter lim="800000"/>
            <a:headEnd/>
            <a:tailEnd type="none" w="sm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46800" rIns="36000" bIns="46800" anchor="ctr"/>
          <a:lstStyle/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>
                <a:latin typeface="Arial"/>
                <a:ea typeface="Arial Unicode MS"/>
                <a:cs typeface="+mn-cs"/>
              </a:rPr>
              <a:t>DB2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занимает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ведущие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позиции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в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сравнительных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тестах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,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сертифицированных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SAP</a:t>
            </a:r>
          </a:p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 err="1">
                <a:latin typeface="Arial"/>
                <a:ea typeface="Arial Unicode MS"/>
                <a:cs typeface="+mn-cs"/>
              </a:rPr>
              <a:t>Снижение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объёмов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сетевого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трафика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за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счёт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сжатия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данных</a:t>
            </a:r>
            <a:endParaRPr lang="en-US" sz="1050" b="1" i="0" dirty="0">
              <a:latin typeface="Arial"/>
              <a:ea typeface="Arial Unicode MS"/>
              <a:cs typeface="+mn-cs"/>
            </a:endParaRPr>
          </a:p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>
                <a:latin typeface="Arial"/>
                <a:ea typeface="Arial Unicode MS"/>
                <a:cs typeface="+mn-cs"/>
              </a:rPr>
              <a:t>DPF (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Распределение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базы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данных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)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обеспечивает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неограниченные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возможности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горизонтального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масштабирования</a:t>
            </a:r>
            <a:endParaRPr lang="en-US" sz="1050" b="1" i="0" dirty="0">
              <a:latin typeface="Arial"/>
              <a:ea typeface="Arial Unicode MS"/>
              <a:cs typeface="+mn-cs"/>
            </a:endParaRPr>
          </a:p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>
                <a:latin typeface="Arial"/>
                <a:ea typeface="Arial Unicode MS"/>
                <a:cs typeface="+mn-cs"/>
              </a:rPr>
              <a:t>Multi-Dimensional Clustering improves </a:t>
            </a:r>
            <a:br>
              <a:rPr lang="en-US" sz="1050" b="1" i="0" dirty="0">
                <a:latin typeface="Arial"/>
                <a:ea typeface="Arial Unicode MS"/>
                <a:cs typeface="+mn-cs"/>
              </a:rPr>
            </a:br>
            <a:r>
              <a:rPr lang="en-US" sz="1050" b="1" i="0" dirty="0">
                <a:latin typeface="Arial"/>
                <a:ea typeface="Arial Unicode MS"/>
                <a:cs typeface="+mn-cs"/>
              </a:rPr>
              <a:t>ad hoc query performance</a:t>
            </a:r>
          </a:p>
        </p:txBody>
      </p:sp>
      <p:sp>
        <p:nvSpPr>
          <p:cNvPr id="1331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4294023" y="3506787"/>
            <a:ext cx="4054475" cy="1520825"/>
          </a:xfrm>
          <a:prstGeom prst="rect">
            <a:avLst/>
          </a:prstGeom>
          <a:gradFill>
            <a:gsLst>
              <a:gs pos="0">
                <a:srgbClr val="B8B8B8"/>
              </a:gs>
              <a:gs pos="50000">
                <a:srgbClr val="D9D9D9"/>
              </a:gs>
              <a:gs pos="100000">
                <a:srgbClr val="DEDEDE"/>
              </a:gs>
            </a:gsLst>
            <a:lin ang="5400000" scaled="0"/>
          </a:gradFill>
          <a:ln w="28575" algn="ctr">
            <a:solidFill>
              <a:schemeClr val="folHlink"/>
            </a:solidFill>
            <a:miter lim="800000"/>
            <a:headEnd/>
            <a:tailEnd type="none" w="sm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marL="182880" indent="-182880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 err="1">
                <a:latin typeface="Arial"/>
                <a:ea typeface="Arial Unicode MS"/>
                <a:cs typeface="+mn-cs"/>
              </a:rPr>
              <a:t>Снижение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трудозатрат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администратора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БД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на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smtClean="0">
                <a:latin typeface="Arial"/>
                <a:ea typeface="Arial Unicode MS"/>
                <a:cs typeface="+mn-cs"/>
              </a:rPr>
              <a:t>25</a:t>
            </a:r>
            <a:r>
              <a:rPr lang="ru-RU" sz="1050" b="1" i="0" dirty="0" smtClean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smtClean="0">
                <a:latin typeface="Arial"/>
                <a:ea typeface="Arial Unicode MS"/>
                <a:cs typeface="+mn-cs"/>
              </a:rPr>
              <a:t>%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благодаря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интегрированному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Data Cockpit</a:t>
            </a:r>
          </a:p>
          <a:p>
            <a:pPr marL="182880" indent="-182880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 err="1">
                <a:latin typeface="Arial"/>
                <a:ea typeface="Arial Unicode MS"/>
                <a:cs typeface="+mn-cs"/>
              </a:rPr>
              <a:t>Повышение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доступности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базы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данных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ввиду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интегрированных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возможностей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резервного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копирования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,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восстановления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и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системы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аварийного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восстановления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высокой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доступности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(HADR)</a:t>
            </a:r>
          </a:p>
          <a:p>
            <a:pPr marL="182880" indent="-182880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 err="1">
                <a:latin typeface="Arial"/>
                <a:ea typeface="Arial Unicode MS"/>
                <a:cs typeface="+mn-cs"/>
              </a:rPr>
              <a:t>Единый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источник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услуг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и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технической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поддержки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посредством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Системы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онлайнового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обслуживания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SAP  </a:t>
            </a:r>
          </a:p>
        </p:txBody>
      </p:sp>
      <p:sp>
        <p:nvSpPr>
          <p:cNvPr id="13319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4294023" y="5110163"/>
            <a:ext cx="4054475" cy="1255712"/>
          </a:xfrm>
          <a:prstGeom prst="rect">
            <a:avLst/>
          </a:prstGeom>
          <a:gradFill>
            <a:gsLst>
              <a:gs pos="0">
                <a:srgbClr val="B8B8B8"/>
              </a:gs>
              <a:gs pos="50000">
                <a:srgbClr val="D9D9D9"/>
              </a:gs>
              <a:gs pos="100000">
                <a:srgbClr val="DEDEDE"/>
              </a:gs>
            </a:gsLst>
            <a:lin ang="5400000" scaled="0"/>
          </a:gradFill>
          <a:ln w="28575" algn="ctr">
            <a:solidFill>
              <a:schemeClr val="folHlink"/>
            </a:solidFill>
            <a:miter lim="800000"/>
            <a:headEnd/>
            <a:tailEnd type="none" w="sm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 err="1">
                <a:latin typeface="Arial"/>
                <a:ea typeface="Arial Unicode MS"/>
                <a:cs typeface="+mn-cs"/>
              </a:rPr>
              <a:t>Снижение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требований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к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системе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хранения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BS7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на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smtClean="0">
                <a:latin typeface="Arial"/>
                <a:ea typeface="Arial Unicode MS"/>
                <a:cs typeface="+mn-cs"/>
              </a:rPr>
              <a:t>40</a:t>
            </a:r>
            <a:r>
              <a:rPr lang="ru-RU" sz="1050" b="1" i="0" dirty="0" smtClean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smtClean="0">
                <a:latin typeface="Arial"/>
                <a:ea typeface="Arial Unicode MS"/>
                <a:cs typeface="+mn-cs"/>
              </a:rPr>
              <a:t>%</a:t>
            </a:r>
            <a:endParaRPr lang="en-US" sz="1050" b="1" i="0" dirty="0">
              <a:latin typeface="Arial"/>
              <a:ea typeface="Arial Unicode MS"/>
              <a:cs typeface="+mn-cs"/>
            </a:endParaRPr>
          </a:p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 err="1">
                <a:latin typeface="Arial"/>
                <a:ea typeface="Arial Unicode MS"/>
                <a:cs typeface="+mn-cs"/>
              </a:rPr>
              <a:t>Снижение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затрат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на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серверную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инфраструктуру</a:t>
            </a:r>
            <a:endParaRPr lang="en-US" sz="1050" b="1" i="0" dirty="0">
              <a:latin typeface="Arial"/>
              <a:ea typeface="Arial Unicode MS"/>
              <a:cs typeface="+mn-cs"/>
            </a:endParaRPr>
          </a:p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 err="1">
                <a:latin typeface="Arial"/>
                <a:ea typeface="Arial Unicode MS"/>
                <a:cs typeface="+mn-cs"/>
              </a:rPr>
              <a:t>Нет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необходимости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в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излишних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обновлениях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БД</a:t>
            </a:r>
          </a:p>
          <a:p>
            <a:pPr marL="246888" indent="-246888" algn="l">
              <a:spcBef>
                <a:spcPts val="168"/>
              </a:spcBef>
              <a:spcAft>
                <a:spcPts val="168"/>
              </a:spcAft>
              <a:buClr>
                <a:srgbClr val="44697D"/>
              </a:buClr>
              <a:buSzPct val="80000"/>
              <a:buFont typeface="Wingdings"/>
              <a:buChar char="n"/>
            </a:pPr>
            <a:r>
              <a:rPr lang="en-US" sz="1050" b="1" i="0" dirty="0" err="1">
                <a:latin typeface="Arial"/>
                <a:ea typeface="Arial Unicode MS"/>
                <a:cs typeface="+mn-cs"/>
              </a:rPr>
              <a:t>Полностью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готовое</a:t>
            </a:r>
            <a:r>
              <a:rPr lang="en-US" sz="105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050" b="1" i="0" dirty="0" err="1">
                <a:latin typeface="Arial"/>
                <a:ea typeface="Arial Unicode MS"/>
                <a:cs typeface="+mn-cs"/>
              </a:rPr>
              <a:t>решение</a:t>
            </a:r>
            <a:endParaRPr lang="en-US" sz="1050" b="1" i="0" dirty="0">
              <a:latin typeface="Arial"/>
              <a:ea typeface="Arial Unicode MS"/>
              <a:cs typeface="+mn-cs"/>
            </a:endParaRPr>
          </a:p>
        </p:txBody>
      </p:sp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white">
          <a:xfrm>
            <a:off x="3233738" y="3798888"/>
            <a:ext cx="14287" cy="7937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lg"/>
          </a:ln>
          <a:effectLst>
            <a:outerShdw dist="17961" dir="2700000" algn="ctr" rotWithShape="0">
              <a:srgbClr val="7A7A7A"/>
            </a:outerShdw>
          </a:effectLst>
        </p:spPr>
      </p:pic>
      <p:sp>
        <p:nvSpPr>
          <p:cNvPr id="13321" name="AutoShape 10"/>
          <p:cNvSpPr>
            <a:spLocks noChangeArrowheads="1"/>
          </p:cNvSpPr>
          <p:nvPr/>
        </p:nvSpPr>
        <p:spPr bwMode="auto">
          <a:xfrm>
            <a:off x="3230563" y="2247900"/>
            <a:ext cx="942975" cy="406400"/>
          </a:xfrm>
          <a:prstGeom prst="rightArrow">
            <a:avLst>
              <a:gd name="adj1" fmla="val 50000"/>
              <a:gd name="adj2" fmla="val 58008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rgbClr val="4E7890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ea typeface="Arial Unicode MS" pitchFamily="34" charset="-128"/>
            </a:endParaRPr>
          </a:p>
        </p:txBody>
      </p:sp>
      <p:sp>
        <p:nvSpPr>
          <p:cNvPr id="14356" name="Text Box 13"/>
          <p:cNvSpPr txBox="1">
            <a:spLocks noChangeArrowheads="1"/>
          </p:cNvSpPr>
          <p:nvPr/>
        </p:nvSpPr>
        <p:spPr bwMode="auto">
          <a:xfrm>
            <a:off x="1031875" y="1328738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736" indent="-173736" algn="ctr">
              <a:buNone/>
            </a:pPr>
            <a:r>
              <a:rPr lang="en-US" sz="1600" b="1" i="0">
                <a:latin typeface="Arial"/>
                <a:ea typeface="ＭＳ Ｐゴシック"/>
                <a:cs typeface="+mn-cs"/>
              </a:rPr>
              <a:t>DB2 для SAP</a:t>
            </a:r>
          </a:p>
        </p:txBody>
      </p:sp>
      <p:sp>
        <p:nvSpPr>
          <p:cNvPr id="14357" name="Text Box 14"/>
          <p:cNvSpPr txBox="1">
            <a:spLocks noChangeArrowheads="1"/>
          </p:cNvSpPr>
          <p:nvPr/>
        </p:nvSpPr>
        <p:spPr bwMode="auto">
          <a:xfrm>
            <a:off x="5152424" y="1328738"/>
            <a:ext cx="211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736" indent="-173736" algn="ctr">
              <a:buNone/>
            </a:pPr>
            <a:r>
              <a:rPr lang="en-US" sz="1600" b="1" i="0" dirty="0" err="1">
                <a:latin typeface="Arial"/>
                <a:ea typeface="ＭＳ Ｐゴシック"/>
                <a:cs typeface="+mn-cs"/>
              </a:rPr>
              <a:t>Преимущества</a:t>
            </a:r>
            <a:r>
              <a:rPr lang="en-US" sz="16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600" b="1" i="0" dirty="0" err="1">
                <a:latin typeface="Arial"/>
                <a:ea typeface="ＭＳ Ｐゴシック"/>
                <a:cs typeface="+mn-cs"/>
              </a:rPr>
              <a:t>технологий</a:t>
            </a:r>
            <a:endParaRPr lang="en-US" sz="1600" b="1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1332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819150" y="1933575"/>
            <a:ext cx="2109788" cy="1123950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 type="none" w="sm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algn="ctr">
              <a:buNone/>
            </a:pPr>
            <a:r>
              <a:rPr lang="en-US" sz="1400" b="1" i="0">
                <a:latin typeface="Arial"/>
                <a:ea typeface="Arial Unicode MS"/>
                <a:cs typeface="+mn-cs"/>
              </a:rPr>
              <a:t>Оптимизация производительности</a:t>
            </a:r>
          </a:p>
        </p:txBody>
      </p:sp>
      <p:sp>
        <p:nvSpPr>
          <p:cNvPr id="13327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819150" y="3527425"/>
            <a:ext cx="2109788" cy="1123950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 type="none" w="sm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algn="ctr">
              <a:buNone/>
            </a:pPr>
            <a:r>
              <a:rPr lang="en-US" sz="1400" b="1" i="0" dirty="0" err="1">
                <a:latin typeface="Arial"/>
                <a:ea typeface="Arial Unicode MS"/>
                <a:cs typeface="+mn-cs"/>
              </a:rPr>
              <a:t>Снижение</a:t>
            </a:r>
            <a:r>
              <a:rPr lang="en-US" sz="14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Arial Unicode MS"/>
                <a:cs typeface="+mn-cs"/>
              </a:rPr>
              <a:t>операционного</a:t>
            </a:r>
            <a:r>
              <a:rPr lang="en-US" sz="1400" b="1" i="0" dirty="0">
                <a:latin typeface="Arial"/>
                <a:ea typeface="Arial Unicode MS"/>
                <a:cs typeface="+mn-cs"/>
              </a:rPr>
              <a:t> </a:t>
            </a:r>
            <a:r>
              <a:rPr lang="en-US" sz="1400" b="1" i="0" dirty="0" err="1">
                <a:latin typeface="Arial"/>
                <a:ea typeface="Arial Unicode MS"/>
                <a:cs typeface="+mn-cs"/>
              </a:rPr>
              <a:t>риска</a:t>
            </a:r>
            <a:endParaRPr lang="en-US" sz="1400" b="1" i="0" dirty="0">
              <a:latin typeface="Arial"/>
              <a:ea typeface="Arial Unicode MS"/>
              <a:cs typeface="+mn-cs"/>
            </a:endParaRPr>
          </a:p>
        </p:txBody>
      </p:sp>
      <p:sp>
        <p:nvSpPr>
          <p:cNvPr id="13328" name="Rectangle 13"/>
          <p:cNvSpPr>
            <a:spLocks noChangeArrowheads="1"/>
          </p:cNvSpPr>
          <p:nvPr>
            <p:custDataLst>
              <p:tags r:id="rId6"/>
            </p:custDataLst>
          </p:nvPr>
        </p:nvSpPr>
        <p:spPr bwMode="white">
          <a:xfrm>
            <a:off x="819150" y="5110163"/>
            <a:ext cx="2109788" cy="1123950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 type="none" w="sm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46800" rIns="36000" bIns="46800" anchor="ctr"/>
          <a:lstStyle/>
          <a:p>
            <a:pPr algn="ctr">
              <a:buNone/>
            </a:pPr>
            <a:r>
              <a:rPr lang="en-US" sz="1400" b="1" i="0">
                <a:latin typeface="Arial"/>
                <a:ea typeface="Arial Unicode MS"/>
                <a:cs typeface="+mn-cs"/>
              </a:rPr>
              <a:t>Снижение расходов</a:t>
            </a:r>
          </a:p>
        </p:txBody>
      </p:sp>
      <p:sp>
        <p:nvSpPr>
          <p:cNvPr id="14367" name="Rectangle 3"/>
          <p:cNvSpPr txBox="1">
            <a:spLocks noChangeArrowheads="1"/>
          </p:cNvSpPr>
          <p:nvPr/>
        </p:nvSpPr>
        <p:spPr bwMode="gray">
          <a:xfrm>
            <a:off x="699623" y="887413"/>
            <a:ext cx="4392612" cy="30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spcBef>
                <a:spcPts val="1620"/>
              </a:spcBef>
              <a:buNone/>
            </a:pPr>
            <a:r>
              <a:rPr lang="en-US" sz="1800" b="0" i="0" dirty="0" err="1">
                <a:latin typeface="Arial"/>
                <a:ea typeface="ＭＳ Ｐゴシック"/>
                <a:cs typeface="+mn-cs"/>
              </a:rPr>
              <a:t>Ценность</a:t>
            </a:r>
            <a:r>
              <a:rPr lang="en-US" sz="1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1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ＭＳ Ｐゴシック"/>
                <a:cs typeface="+mn-cs"/>
              </a:rPr>
              <a:t>клиента</a:t>
            </a:r>
            <a:r>
              <a:rPr lang="en-US" sz="1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ru-RU" sz="1800" b="0" i="0" dirty="0" smtClean="0">
                <a:latin typeface="Arial"/>
                <a:ea typeface="ＭＳ Ｐゴシック"/>
                <a:cs typeface="+mn-cs"/>
              </a:rPr>
              <a:t>–</a:t>
            </a:r>
            <a:r>
              <a:rPr lang="en-US" sz="1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ＭＳ Ｐゴシック"/>
                <a:cs typeface="+mn-cs"/>
              </a:rPr>
              <a:t>технологии</a:t>
            </a:r>
            <a:endParaRPr lang="en-US" sz="1800" b="0" i="0" dirty="0">
              <a:latin typeface="Arial"/>
              <a:ea typeface="ＭＳ Ｐゴシック"/>
              <a:cs typeface="+mn-cs"/>
            </a:endParaRPr>
          </a:p>
          <a:p>
            <a:pPr algn="l">
              <a:spcBef>
                <a:spcPts val="1620"/>
              </a:spcBef>
              <a:buNone/>
            </a:pPr>
            <a:endParaRPr lang="en-US" sz="1800" dirty="0" smtClean="0"/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3230563" y="3860800"/>
            <a:ext cx="942975" cy="406400"/>
          </a:xfrm>
          <a:prstGeom prst="rightArrow">
            <a:avLst>
              <a:gd name="adj1" fmla="val 50000"/>
              <a:gd name="adj2" fmla="val 58008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rgbClr val="4E7890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ea typeface="Arial Unicode MS" pitchFamily="34" charset="-128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3230563" y="5511800"/>
            <a:ext cx="942975" cy="406400"/>
          </a:xfrm>
          <a:prstGeom prst="rightArrow">
            <a:avLst>
              <a:gd name="adj1" fmla="val 50000"/>
              <a:gd name="adj2" fmla="val 58008"/>
            </a:avLst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rgbClr val="4E7890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ea typeface="Arial Unicode MS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C3FA6A15-A4D8-4978-B391-BE016615B848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13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01613"/>
            <a:ext cx="7625520" cy="39888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830263"/>
            <a:ext cx="8645525" cy="1379537"/>
          </a:xfrm>
        </p:spPr>
        <p:txBody>
          <a:bodyPr/>
          <a:lstStyle/>
          <a:p>
            <a:pPr marL="182880" lvl="1" indent="-18288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SAP и IBM </a:t>
            </a:r>
            <a:r>
              <a:rPr lang="en-US" sz="18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предлагают</a:t>
            </a:r>
            <a:endParaRPr lang="en-US" sz="18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Бесплатное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начальное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обучение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клиентов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Пакет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обеспечения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производительности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Миграционный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пакет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фиксированной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цене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D773793E-2518-4655-966C-AFED2E6F352B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14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3"/>
            <a:ext cx="7489043" cy="439832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30188" y="830263"/>
            <a:ext cx="8645525" cy="281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880" lvl="1" indent="-182880" algn="l">
              <a:spcBef>
                <a:spcPts val="540"/>
              </a:spcBef>
              <a:buNone/>
            </a:pPr>
            <a:r>
              <a:rPr lang="en-US" sz="1800" b="0" i="0">
                <a:latin typeface="Arial"/>
                <a:ea typeface="+mn-ea"/>
                <a:cs typeface="+mn-cs"/>
              </a:rPr>
              <a:t>Бесплатное начальное обучение клиентов</a:t>
            </a:r>
          </a:p>
          <a:p>
            <a:pPr marL="182880" lvl="1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>
                <a:latin typeface="Arial"/>
                <a:ea typeface="+mn-ea"/>
                <a:cs typeface="+mn-cs"/>
              </a:rPr>
              <a:t>Включает</a:t>
            </a: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>
                <a:latin typeface="Arial"/>
                <a:ea typeface="+mn-ea"/>
                <a:cs typeface="+mn-cs"/>
              </a:rPr>
              <a:t>Нулевые затраты</a:t>
            </a: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>
                <a:latin typeface="Arial"/>
                <a:ea typeface="+mn-ea"/>
                <a:cs typeface="+mn-cs"/>
              </a:rPr>
              <a:t>2 дня обучения для 3 администраторов БД</a:t>
            </a:r>
          </a:p>
          <a:p>
            <a:pPr marL="182880" lvl="1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>
                <a:latin typeface="Arial"/>
                <a:ea typeface="+mn-ea"/>
                <a:cs typeface="+mn-cs"/>
              </a:rPr>
              <a:t>Выгоды</a:t>
            </a: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>
                <a:latin typeface="Arial"/>
                <a:ea typeface="+mn-ea"/>
                <a:cs typeface="+mn-cs"/>
              </a:rPr>
              <a:t>Минимальное обучение</a:t>
            </a: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>
                <a:latin typeface="Arial"/>
                <a:ea typeface="+mn-ea"/>
                <a:cs typeface="+mn-cs"/>
              </a:rPr>
              <a:t>Минимальные затраты</a:t>
            </a: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>
                <a:latin typeface="Arial"/>
                <a:ea typeface="+mn-ea"/>
                <a:cs typeface="+mn-cs"/>
              </a:rPr>
              <a:t>Администратор БД получает возможность полностью пользоваться преимуществами решений SAP и работать c ними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30188" y="830263"/>
            <a:ext cx="8645525" cy="281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880" lvl="1" indent="-182880" algn="l">
              <a:spcBef>
                <a:spcPts val="540"/>
              </a:spcBef>
              <a:buNone/>
            </a:pPr>
            <a:r>
              <a:rPr lang="en-US" sz="1800" b="0" i="0" dirty="0" err="1">
                <a:latin typeface="Arial"/>
                <a:ea typeface="+mn-ea"/>
                <a:cs typeface="+mn-cs"/>
              </a:rPr>
              <a:t>Пакет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обеспечения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производительности</a:t>
            </a:r>
            <a:endParaRPr lang="en-US" sz="1800" b="0" i="0" dirty="0"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Включает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Полный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день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практических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занятий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с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клиентом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Оценка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влияния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с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помощью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моделирования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окупаемости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Оценка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возможных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размеров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экономии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возникающей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путем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экономии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места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latin typeface="Arial"/>
                <a:ea typeface="+mn-ea"/>
                <a:cs typeface="+mn-cs"/>
              </a:rPr>
              <a:t>на</a:t>
            </a:r>
            <a:r>
              <a:rPr lang="ru-RU" dirty="0">
                <a:latin typeface="Arial"/>
                <a:ea typeface="+mn-ea"/>
              </a:rPr>
              <a:t> </a:t>
            </a:r>
            <a:r>
              <a:rPr lang="en-US" sz="1600" b="0" i="0" dirty="0" err="1" smtClean="0">
                <a:latin typeface="Arial"/>
                <a:ea typeface="+mn-ea"/>
                <a:cs typeface="+mn-cs"/>
              </a:rPr>
              <a:t>дисках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настройки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производительности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и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управления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системой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Выгоды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Предложение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клиенту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ru-RU" sz="1600" b="0" i="0" dirty="0" smtClean="0">
                <a:latin typeface="Arial"/>
                <a:ea typeface="+mn-ea"/>
                <a:cs typeface="+mn-cs"/>
              </a:rPr>
              <a:t>по</a:t>
            </a:r>
            <a:r>
              <a:rPr lang="en-US" sz="1600" b="0" i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оптимизации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и </a:t>
            </a:r>
            <a:r>
              <a:rPr lang="en-US" sz="1600" b="0" i="0" dirty="0" err="1" smtClean="0">
                <a:latin typeface="Arial"/>
                <a:ea typeface="+mn-ea"/>
                <a:cs typeface="+mn-cs"/>
              </a:rPr>
              <a:t>использовани</a:t>
            </a:r>
            <a:r>
              <a:rPr lang="ru-RU" sz="1600" b="0" i="0" dirty="0" err="1" smtClean="0">
                <a:latin typeface="Arial"/>
                <a:ea typeface="+mn-ea"/>
                <a:cs typeface="+mn-cs"/>
              </a:rPr>
              <a:t>ю</a:t>
            </a:r>
            <a:r>
              <a:rPr lang="en-US" sz="1600" b="0" i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его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ИТ-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инфраструктуры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которую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используют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решения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SAP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FDECF0AB-787F-4FED-942E-07752754341E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15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3"/>
            <a:ext cx="7448099" cy="385241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30188" y="830263"/>
            <a:ext cx="8645525" cy="2814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880" lvl="1" indent="-182880" algn="l">
              <a:spcBef>
                <a:spcPts val="540"/>
              </a:spcBef>
              <a:buNone/>
            </a:pPr>
            <a:r>
              <a:rPr lang="en-US" sz="1800" b="0" i="0" dirty="0" err="1">
                <a:latin typeface="Arial"/>
                <a:ea typeface="+mn-ea"/>
                <a:cs typeface="+mn-cs"/>
              </a:rPr>
              <a:t>Миграционный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пакет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по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фиксированной</a:t>
            </a:r>
            <a:r>
              <a:rPr lang="en-US" sz="18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800" b="0" i="0" dirty="0" err="1">
                <a:latin typeface="Arial"/>
                <a:ea typeface="+mn-ea"/>
                <a:cs typeface="+mn-cs"/>
              </a:rPr>
              <a:t>цене</a:t>
            </a:r>
            <a:endParaRPr lang="en-US" sz="1800" b="0" i="0" dirty="0"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Включает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Все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необходимые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услуги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по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переводу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базы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данных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SAP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СУБД IBM DB2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или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latin typeface="Arial"/>
                <a:ea typeface="+mn-ea"/>
                <a:cs typeface="+mn-cs"/>
              </a:rPr>
              <a:t>его</a:t>
            </a:r>
            <a:r>
              <a:rPr lang="ru-RU" dirty="0">
                <a:latin typeface="Arial"/>
                <a:ea typeface="+mn-ea"/>
              </a:rPr>
              <a:t> </a:t>
            </a:r>
            <a:r>
              <a:rPr lang="en-US" sz="1600" b="0" i="0" dirty="0" err="1" smtClean="0">
                <a:latin typeface="Arial"/>
                <a:ea typeface="+mn-ea"/>
                <a:cs typeface="+mn-cs"/>
              </a:rPr>
              <a:t>внедрению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Цена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в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соответствии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с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региональной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ценовой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latin typeface="Arial"/>
                <a:ea typeface="+mn-ea"/>
                <a:cs typeface="+mn-cs"/>
              </a:rPr>
              <a:t>политик</a:t>
            </a:r>
            <a:r>
              <a:rPr lang="ru-RU" sz="1600" b="0" i="0" dirty="0" smtClean="0">
                <a:latin typeface="Arial"/>
                <a:ea typeface="+mn-ea"/>
                <a:cs typeface="+mn-cs"/>
              </a:rPr>
              <a:t>ой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Выгоды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Всего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latin typeface="Arial"/>
                <a:ea typeface="+mn-ea"/>
                <a:cs typeface="+mn-cs"/>
              </a:rPr>
              <a:t>20</a:t>
            </a:r>
            <a:r>
              <a:rPr lang="ru-RU" sz="1600" b="0" i="0" dirty="0" smtClean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latin typeface="Arial"/>
                <a:ea typeface="+mn-ea"/>
                <a:cs typeface="+mn-cs"/>
              </a:rPr>
              <a:t>%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работ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по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переводу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проводятся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площадке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клиента</a:t>
            </a:r>
            <a:endParaRPr lang="en-US" sz="1600" b="0" i="0" dirty="0">
              <a:latin typeface="Arial"/>
              <a:ea typeface="+mn-ea"/>
              <a:cs typeface="+mn-cs"/>
            </a:endParaRPr>
          </a:p>
          <a:p>
            <a:pPr marL="640080" lvl="2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latin typeface="Arial"/>
                <a:ea typeface="+mn-ea"/>
                <a:cs typeface="+mn-cs"/>
              </a:rPr>
              <a:t>Сокращение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времени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которое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должен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уделить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вопросу</a:t>
            </a:r>
            <a:r>
              <a:rPr lang="en-US" sz="1600" b="0" i="0" dirty="0"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latin typeface="Arial"/>
                <a:ea typeface="+mn-ea"/>
                <a:cs typeface="+mn-cs"/>
              </a:rPr>
              <a:t>клиент</a:t>
            </a:r>
            <a:endParaRPr lang="en-US" sz="1600" b="0" i="0" dirty="0">
              <a:latin typeface="Arial"/>
              <a:ea typeface="+mn-ea"/>
              <a:cs typeface="+mn-cs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41E72450-A6DC-4AAE-A71C-C3E85238E009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16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01613"/>
            <a:ext cx="7543634" cy="439832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107FD050-9F4B-4846-B731-1555D75AF2E6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17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01613"/>
            <a:ext cx="7516338" cy="412536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746125"/>
            <a:ext cx="8645525" cy="5307013"/>
          </a:xfrm>
        </p:spPr>
        <p:txBody>
          <a:bodyPr/>
          <a:lstStyle/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Отзывы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клиентов</a:t>
            </a:r>
            <a:endParaRPr lang="en-US" sz="1500" b="0" i="0" dirty="0">
              <a:solidFill>
                <a:srgbClr val="000000"/>
              </a:solidFill>
              <a:latin typeface="Arial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1" i="0" dirty="0" err="1">
                <a:solidFill>
                  <a:srgbClr val="000000"/>
                </a:solidFill>
                <a:latin typeface="Arial"/>
              </a:rPr>
              <a:t>Компания</a:t>
            </a:r>
            <a:r>
              <a:rPr lang="en-US" sz="1500" b="1" i="0" dirty="0">
                <a:solidFill>
                  <a:srgbClr val="000000"/>
                </a:solidFill>
                <a:latin typeface="Arial"/>
              </a:rPr>
              <a:t> KONE, </a:t>
            </a:r>
            <a:r>
              <a:rPr lang="en-US" sz="1500" b="1" i="0" dirty="0" err="1">
                <a:solidFill>
                  <a:srgbClr val="000000"/>
                </a:solidFill>
                <a:latin typeface="Arial"/>
              </a:rPr>
              <a:t>Брайан</a:t>
            </a:r>
            <a:r>
              <a:rPr lang="en-US" sz="1500" b="1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1" i="0" dirty="0" err="1">
                <a:solidFill>
                  <a:srgbClr val="000000"/>
                </a:solidFill>
                <a:latin typeface="Arial"/>
              </a:rPr>
              <a:t>Виссер</a:t>
            </a:r>
            <a:r>
              <a:rPr lang="en-US" sz="1500" b="1" i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altLang="en-US" sz="1500" b="0" i="0" dirty="0">
                <a:solidFill>
                  <a:srgbClr val="000000"/>
                </a:solidFill>
                <a:latin typeface="Arial"/>
              </a:rPr>
              <a:t>«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Решения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SAP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чрезвычайно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важны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нашего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бизннеса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а СУБД DB2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играет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ключевую</a:t>
            </a:r>
            <a:r>
              <a:rPr lang="ru-RU" sz="15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роль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в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том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что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пользователи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могут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получить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доступ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к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необходимым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данным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и</a:t>
            </a:r>
            <a:r>
              <a:rPr lang="ru-RU" sz="1500" b="0" i="0" dirty="0" smtClean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инструментам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когда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это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необходимо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Выбор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пользу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DB2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принёс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нашей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компании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существенные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выгоды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размер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базы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данных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сократился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40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процентов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производительность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15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процентов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превысила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запланированную</a:t>
            </a:r>
            <a:r>
              <a:rPr lang="ru-RU" sz="1500" b="0" i="0" dirty="0" smtClean="0">
                <a:solidFill>
                  <a:srgbClr val="000000"/>
                </a:solidFill>
                <a:latin typeface="Arial"/>
              </a:rPr>
              <a:t>».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hlinkClick r:id="rId3"/>
              </a:rPr>
              <a:t>Узнать</a:t>
            </a:r>
            <a:r>
              <a:rPr lang="en-US" sz="1500" b="0" i="0" dirty="0">
                <a:solidFill>
                  <a:srgbClr val="000000"/>
                </a:solidFill>
                <a:latin typeface="Arial"/>
                <a:hlinkClick r:id="rId3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hlinkClick r:id="rId3"/>
              </a:rPr>
              <a:t>больше</a:t>
            </a:r>
            <a:endParaRPr lang="en-US" sz="1500" b="0" i="0" dirty="0">
              <a:solidFill>
                <a:srgbClr val="000000"/>
              </a:solidFill>
              <a:latin typeface="Arial"/>
              <a:hlinkClick r:id="rId3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1" i="0" dirty="0" err="1">
                <a:solidFill>
                  <a:srgbClr val="000000"/>
                </a:solidFill>
                <a:latin typeface="Arial"/>
              </a:rPr>
              <a:t>Borcelik</a:t>
            </a:r>
            <a:endParaRPr lang="en-US" sz="1500" b="1" i="0" dirty="0">
              <a:solidFill>
                <a:srgbClr val="000000"/>
              </a:solidFill>
              <a:latin typeface="Arial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altLang="en-US" sz="1500" b="0" i="0" dirty="0">
                <a:solidFill>
                  <a:srgbClr val="000000"/>
                </a:solidFill>
                <a:latin typeface="Arial"/>
              </a:rPr>
              <a:t>«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В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своё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время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одной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из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наиболее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широко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используемых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СУБД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решений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SAP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была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Oracle,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это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был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правильный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выбор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,–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объясняет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Озкан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Соке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500" dirty="0" smtClean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С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тех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пор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IBM и SAP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начали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тесно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сотрудничать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и IBM DB2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стала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ведущей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СУБД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для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решений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SAP: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она</a:t>
            </a:r>
            <a:r>
              <a:rPr lang="ru-RU" sz="15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обладает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обширными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функциональными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возможностями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легко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управляется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500" b="0" i="0" dirty="0" smtClean="0">
                <a:solidFill>
                  <a:srgbClr val="000000"/>
                </a:solidFill>
                <a:latin typeface="Arial"/>
              </a:rPr>
              <a:t>а 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эксплуатационные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затраты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неё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ниже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Вскоре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после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перехода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платформу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IBM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мы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ощутили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её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преимущества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». 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hlinkClick r:id="rId4"/>
              </a:rPr>
              <a:t>Узнать</a:t>
            </a:r>
            <a:r>
              <a:rPr lang="en-US" sz="1500" b="0" i="0" dirty="0">
                <a:solidFill>
                  <a:srgbClr val="000000"/>
                </a:solidFill>
                <a:latin typeface="Arial"/>
                <a:hlinkClick r:id="rId4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hlinkClick r:id="rId4"/>
              </a:rPr>
              <a:t>больше</a:t>
            </a:r>
            <a:endParaRPr lang="en-US" sz="1500" b="0" i="0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1" i="0" dirty="0" err="1">
                <a:solidFill>
                  <a:srgbClr val="000000"/>
                </a:solidFill>
                <a:latin typeface="Arial"/>
              </a:rPr>
              <a:t>Agrofert</a:t>
            </a:r>
            <a:endParaRPr lang="en-US" sz="1500" b="1" i="0" dirty="0">
              <a:solidFill>
                <a:srgbClr val="000000"/>
              </a:solidFill>
              <a:latin typeface="Arial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«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Наш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опыт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показывает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что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IBM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обладает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возможностями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технологиями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благодаря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которым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переход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с Oracle и Microsoft SQL Server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становится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безопасным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надёжным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процессом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,–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говорит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Любош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Пайер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.</a:t>
            </a:r>
            <a:r>
              <a:rPr lang="ru-RU" sz="15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</a:rPr>
              <a:t>Решения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IBM DB2 и SAP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мгновенно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приносят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финансовые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эксплуатационные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результаты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их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основе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компания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Agrofert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построила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масштабируемую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систему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способную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поддержать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новый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этап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роста</a:t>
            </a:r>
            <a:r>
              <a:rPr lang="en-US" sz="1500" b="0" i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</a:rPr>
              <a:t>компании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</a:rPr>
              <a:t>».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hlinkClick r:id="rId5"/>
              </a:rPr>
              <a:t>Узнать</a:t>
            </a:r>
            <a:r>
              <a:rPr lang="en-US" sz="1500" b="0" i="0" dirty="0">
                <a:solidFill>
                  <a:srgbClr val="000000"/>
                </a:solidFill>
                <a:latin typeface="Arial"/>
                <a:hlinkClick r:id="rId5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  <a:hlinkClick r:id="rId5"/>
              </a:rPr>
              <a:t>больше</a:t>
            </a:r>
            <a:endParaRPr lang="en-US" sz="1500" dirty="0" smtClean="0">
              <a:ea typeface="ＭＳ Ｐゴシック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61D4EAD4-1C1B-4937-9484-9BABBA471518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18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01613"/>
            <a:ext cx="7502690" cy="412536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Нажмите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расположенные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ниже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ссылки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чтобы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получить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дополнительную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информацию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Комплекс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решений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 SAP Business Suite («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Управление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современным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предприятием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3"/>
              </a:rPr>
              <a:t>»)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4"/>
              </a:rPr>
              <a:t>Бизнес-процессы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4"/>
              </a:rPr>
              <a:t> SAP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5"/>
              </a:rPr>
              <a:t>Выгоды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5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5"/>
              </a:rPr>
              <a:t>решений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5"/>
              </a:rPr>
              <a:t> SAP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5"/>
              </a:rPr>
              <a:t>для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5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5"/>
              </a:rPr>
              <a:t>бизнеса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  <a:hlinkClick r:id="rId5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6"/>
              </a:rPr>
              <a:t>Отзывы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6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6"/>
              </a:rPr>
              <a:t>клиентов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6"/>
              </a:rPr>
              <a:t> SAP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7"/>
              </a:rPr>
              <a:t>Брошюры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7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7"/>
              </a:rPr>
              <a:t>официальные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7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7"/>
              </a:rPr>
              <a:t>документы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7"/>
              </a:rPr>
              <a:t> SAP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8"/>
              </a:rPr>
              <a:t>Новости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8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8"/>
              </a:rPr>
              <a:t>мероприятия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8"/>
              </a:rPr>
              <a:t> SAP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9"/>
              </a:rPr>
              <a:t>IBM DB2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10"/>
              </a:rPr>
              <a:t>Исследования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1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10"/>
              </a:rPr>
              <a:t>конкретных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1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10"/>
              </a:rPr>
              <a:t>ситуаций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1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10"/>
              </a:rPr>
              <a:t>клиентов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  <a:hlinkClick r:id="rId10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11"/>
              </a:rPr>
              <a:t>SAP:</a:t>
            </a:r>
            <a:r>
              <a:rPr lang="ru-RU" dirty="0" smtClean="0">
                <a:solidFill>
                  <a:srgbClr val="000000"/>
                </a:solidFill>
                <a:latin typeface="Arial"/>
                <a:hlinkClick r:id="rId11"/>
              </a:rPr>
              <a:t> </a:t>
            </a: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11"/>
              </a:rPr>
              <a:t>новый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11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11"/>
              </a:rPr>
              <a:t>мир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  <a:hlinkClick r:id="rId11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12"/>
              </a:rPr>
              <a:t>Siemen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12"/>
              </a:rPr>
              <a:t>: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  <a:hlinkClick r:id="rId12"/>
              </a:rPr>
              <a:t>видео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  <a:hlinkClick r:id="rId12"/>
            </a:endParaRPr>
          </a:p>
          <a:p>
            <a:pPr marL="539496" lvl="2" indent="-192024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endParaRPr lang="en-US" dirty="0" smtClean="0"/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44697D"/>
                </a:solidFill>
                <a:latin typeface="Arial"/>
                <a:ea typeface="+mn-ea"/>
                <a:cs typeface="+mn-cs"/>
              </a:rPr>
              <a:t>Контактная</a:t>
            </a:r>
            <a:r>
              <a:rPr lang="en-US" sz="1600" b="0" i="0" dirty="0">
                <a:solidFill>
                  <a:srgbClr val="44697D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44697D"/>
                </a:solidFill>
                <a:latin typeface="Arial"/>
                <a:ea typeface="+mn-ea"/>
                <a:cs typeface="+mn-cs"/>
              </a:rPr>
              <a:t>информация</a:t>
            </a:r>
            <a:r>
              <a:rPr lang="en-US" sz="1600" b="0" i="0" dirty="0">
                <a:solidFill>
                  <a:srgbClr val="44697D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44697D"/>
                </a:solidFill>
                <a:latin typeface="Arial"/>
                <a:ea typeface="+mn-ea"/>
                <a:cs typeface="+mn-cs"/>
              </a:rPr>
              <a:t>представительства</a:t>
            </a:r>
            <a:r>
              <a:rPr lang="en-US" sz="1600" b="0" i="0" dirty="0">
                <a:solidFill>
                  <a:srgbClr val="44697D"/>
                </a:solidFill>
                <a:latin typeface="Arial"/>
                <a:ea typeface="+mn-ea"/>
                <a:cs typeface="+mn-cs"/>
              </a:rPr>
              <a:t> SAP</a:t>
            </a:r>
          </a:p>
          <a:p>
            <a:pPr marL="704088" lvl="3" indent="-164592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endParaRPr lang="en-US" dirty="0" smtClean="0"/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1D1E96E6-5C62-4CAA-841E-E6DFB6512411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19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>
              <a:buClr>
                <a:srgbClr val="44697D"/>
              </a:buClr>
              <a:buSzPct val="80000"/>
              <a:buFont typeface="Wingdings" pitchFamily="2" charset="2"/>
              <a:buNone/>
            </a:pPr>
            <a:endParaRPr lang="en-GB" sz="200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gray">
          <a:xfrm>
            <a:off x="152400" y="2987675"/>
            <a:ext cx="8839200" cy="3713163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44697D"/>
              </a:buClr>
              <a:buSzPct val="80000"/>
              <a:buFont typeface="Wingdings" pitchFamily="2" charset="2"/>
              <a:buNone/>
            </a:pPr>
            <a:endParaRPr lang="en-GB" sz="200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gray">
          <a:xfrm>
            <a:off x="152400" y="2035175"/>
            <a:ext cx="8839200" cy="85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buNone/>
            </a:pPr>
            <a:r>
              <a:rPr lang="en-US" sz="3800" b="0" i="0">
                <a:solidFill>
                  <a:srgbClr val="44697D"/>
                </a:solidFill>
                <a:latin typeface="Arial Black"/>
                <a:ea typeface="ＭＳ Ｐゴシック"/>
                <a:cs typeface="+mn-cs"/>
              </a:rPr>
              <a:t>Спасибо за внимание!</a:t>
            </a:r>
          </a:p>
        </p:txBody>
      </p:sp>
      <p:sp>
        <p:nvSpPr>
          <p:cNvPr id="21510" name="Freeform 5"/>
          <p:cNvSpPr>
            <a:spLocks/>
          </p:cNvSpPr>
          <p:nvPr/>
        </p:nvSpPr>
        <p:spPr bwMode="gray">
          <a:xfrm>
            <a:off x="8545513" y="6259513"/>
            <a:ext cx="457200" cy="457200"/>
          </a:xfrm>
          <a:custGeom>
            <a:avLst/>
            <a:gdLst>
              <a:gd name="T0" fmla="*/ 2147483647 w 288"/>
              <a:gd name="T1" fmla="*/ 0 h 288"/>
              <a:gd name="T2" fmla="*/ 0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288"/>
              <a:gd name="T14" fmla="*/ 288 w 288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288">
                <a:moveTo>
                  <a:pt x="288" y="0"/>
                </a:moveTo>
                <a:lnTo>
                  <a:pt x="0" y="288"/>
                </a:lnTo>
                <a:lnTo>
                  <a:pt x="288" y="288"/>
                </a:lnTo>
                <a:lnTo>
                  <a:pt x="288" y="0"/>
                </a:lnTo>
                <a:close/>
              </a:path>
            </a:pathLst>
          </a:custGeom>
          <a:solidFill>
            <a:srgbClr val="CC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1" name="Picture 21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8475" y="6272213"/>
            <a:ext cx="8715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1962076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96ECD488-AD36-4EF0-87A6-80B2BDF66E6C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2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2250" y="1365250"/>
            <a:ext cx="8645525" cy="3983038"/>
          </a:xfrm>
        </p:spPr>
        <p:txBody>
          <a:bodyPr/>
          <a:lstStyle/>
          <a:p>
            <a:pPr marL="457200" indent="-457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/>
              <a:buAutoNum type="arabicPeriod"/>
            </a:pPr>
            <a:r>
              <a:rPr lang="en-US" sz="2000" b="0" i="0" dirty="0" err="1">
                <a:solidFill>
                  <a:srgbClr val="44697D"/>
                </a:solidFill>
                <a:latin typeface="Arial"/>
                <a:ea typeface="ＭＳ Ｐゴシック"/>
                <a:cs typeface="+mn-cs"/>
              </a:rPr>
              <a:t>Проблемы</a:t>
            </a:r>
            <a:r>
              <a:rPr lang="en-US" sz="2000" b="0" i="0" dirty="0">
                <a:solidFill>
                  <a:srgbClr val="44697D"/>
                </a:solidFill>
                <a:latin typeface="Arial"/>
                <a:ea typeface="ＭＳ Ｐゴシック"/>
                <a:cs typeface="+mn-cs"/>
              </a:rPr>
              <a:t> и </a:t>
            </a:r>
            <a:r>
              <a:rPr lang="en-US" sz="2000" b="0" i="0" dirty="0" err="1">
                <a:solidFill>
                  <a:srgbClr val="44697D"/>
                </a:solidFill>
                <a:latin typeface="Arial"/>
                <a:ea typeface="ＭＳ Ｐゴシック"/>
                <a:cs typeface="+mn-cs"/>
              </a:rPr>
              <a:t>решения</a:t>
            </a:r>
            <a:endParaRPr lang="en-US" sz="2000" b="0" i="0" dirty="0">
              <a:solidFill>
                <a:srgbClr val="44697D"/>
              </a:solidFill>
              <a:latin typeface="Arial"/>
              <a:ea typeface="ＭＳ Ｐゴシック"/>
              <a:cs typeface="+mn-cs"/>
            </a:endParaRPr>
          </a:p>
          <a:p>
            <a:pPr marL="457200" indent="-457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/>
              <a:buAutoNum type="arabicPeriod"/>
            </a:pPr>
            <a:r>
              <a:rPr lang="en-US" sz="2000" b="0" i="0" dirty="0" err="1">
                <a:solidFill>
                  <a:srgbClr val="44697D"/>
                </a:solidFill>
                <a:latin typeface="Arial"/>
                <a:ea typeface="ＭＳ Ｐゴシック"/>
                <a:cs typeface="+mn-cs"/>
              </a:rPr>
              <a:t>Выгоды</a:t>
            </a:r>
            <a:endParaRPr lang="en-US" sz="2000" b="0" i="0" dirty="0">
              <a:solidFill>
                <a:srgbClr val="44697D"/>
              </a:solidFill>
              <a:latin typeface="Arial"/>
              <a:ea typeface="ＭＳ Ｐゴシック"/>
              <a:cs typeface="+mn-cs"/>
            </a:endParaRPr>
          </a:p>
          <a:p>
            <a:pPr marL="457200" indent="-457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/>
              <a:buAutoNum type="arabicPeriod"/>
            </a:pPr>
            <a:r>
              <a:rPr lang="en-US" sz="2000" b="0" i="0" dirty="0" err="1">
                <a:solidFill>
                  <a:srgbClr val="44697D"/>
                </a:solidFill>
                <a:latin typeface="Arial"/>
                <a:ea typeface="ＭＳ Ｐゴシック"/>
                <a:cs typeface="+mn-cs"/>
              </a:rPr>
              <a:t>Ценность</a:t>
            </a:r>
            <a:r>
              <a:rPr lang="en-US" sz="2000" b="0" i="0" dirty="0">
                <a:solidFill>
                  <a:srgbClr val="44697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2000" b="0" i="0" dirty="0" err="1">
                <a:solidFill>
                  <a:srgbClr val="44697D"/>
                </a:solidFill>
                <a:latin typeface="Arial"/>
                <a:ea typeface="ＭＳ Ｐゴシック"/>
                <a:cs typeface="+mn-cs"/>
              </a:rPr>
              <a:t>для</a:t>
            </a:r>
            <a:r>
              <a:rPr lang="en-US" sz="2000" b="0" i="0" dirty="0">
                <a:solidFill>
                  <a:srgbClr val="44697D"/>
                </a:solidFill>
                <a:latin typeface="Arial"/>
                <a:ea typeface="ＭＳ Ｐゴシック"/>
                <a:cs typeface="+mn-cs"/>
              </a:rPr>
              <a:t> ИТ- и </a:t>
            </a:r>
            <a:r>
              <a:rPr lang="en-US" sz="2000" b="0" i="0" dirty="0" err="1">
                <a:solidFill>
                  <a:srgbClr val="44697D"/>
                </a:solidFill>
                <a:latin typeface="Arial"/>
                <a:ea typeface="ＭＳ Ｐゴシック"/>
                <a:cs typeface="+mn-cs"/>
              </a:rPr>
              <a:t>бизнес-подразделений</a:t>
            </a:r>
            <a:endParaRPr lang="en-US" sz="2000" b="0" i="0" dirty="0">
              <a:solidFill>
                <a:srgbClr val="44697D"/>
              </a:solidFill>
              <a:latin typeface="Arial"/>
              <a:ea typeface="ＭＳ Ｐゴシック"/>
              <a:cs typeface="+mn-cs"/>
            </a:endParaRPr>
          </a:p>
          <a:p>
            <a:pPr marL="457200" indent="-457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/>
              <a:buAutoNum type="arabicPeriod"/>
            </a:pPr>
            <a:r>
              <a:rPr lang="ru-RU" sz="2000" dirty="0" smtClean="0">
                <a:solidFill>
                  <a:srgbClr val="44697D"/>
                </a:solidFill>
                <a:latin typeface="Arial"/>
                <a:ea typeface="ＭＳ Ｐゴシック"/>
              </a:rPr>
              <a:t>Предложения</a:t>
            </a:r>
            <a:endParaRPr lang="en-US" sz="2000" b="0" i="0" dirty="0">
              <a:solidFill>
                <a:srgbClr val="44697D"/>
              </a:solidFill>
              <a:latin typeface="Arial"/>
              <a:ea typeface="ＭＳ Ｐゴシック"/>
              <a:cs typeface="+mn-cs"/>
            </a:endParaRPr>
          </a:p>
          <a:p>
            <a:pPr marL="457200" indent="-45720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/>
              <a:buAutoNum type="arabicPeriod"/>
            </a:pPr>
            <a:endParaRPr lang="en-US" sz="2000" dirty="0" smtClean="0">
              <a:solidFill>
                <a:schemeClr val="tx2"/>
              </a:solidFill>
              <a:ea typeface="ＭＳ Ｐゴシック"/>
            </a:endParaRP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249238" y="201613"/>
            <a:ext cx="4170362" cy="715962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Основные положения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5FA6A5DF-A256-45B9-98D0-ADF7C3E90DD4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20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SAP AG, </a:t>
            </a:r>
            <a:r>
              <a:rPr lang="en-US" sz="2200" b="0" i="0" dirty="0" smtClean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2007</a:t>
            </a:r>
            <a:r>
              <a:rPr lang="ru-RU" sz="2200" b="0" i="0" dirty="0" smtClean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г</a:t>
            </a:r>
            <a:r>
              <a:rPr lang="en-US" sz="2200" b="0" i="0" dirty="0" smtClean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. </a:t>
            </a:r>
            <a:r>
              <a:rPr lang="ru-RU" dirty="0" smtClean="0">
                <a:solidFill>
                  <a:srgbClr val="44697D"/>
                </a:solidFill>
                <a:latin typeface="Arial Black"/>
                <a:ea typeface="ＭＳ Ｐゴシック"/>
              </a:rPr>
              <a:t>Все </a:t>
            </a:r>
            <a:r>
              <a:rPr lang="ru-RU" dirty="0" smtClean="0">
                <a:solidFill>
                  <a:srgbClr val="44697D"/>
                </a:solidFill>
                <a:latin typeface="Arial Black"/>
                <a:ea typeface="ＭＳ Ｐゴシック"/>
              </a:rPr>
              <a:t>права защищены.</a:t>
            </a:r>
            <a:endParaRPr lang="en-US" sz="2200" b="0" i="0" dirty="0">
              <a:solidFill>
                <a:srgbClr val="44697D"/>
              </a:solidFill>
              <a:latin typeface="Arial Black"/>
              <a:ea typeface="ＭＳ Ｐゴシック"/>
              <a:cs typeface="+mj-cs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362075"/>
            <a:ext cx="8743950" cy="5116513"/>
          </a:xfrm>
        </p:spPr>
        <p:txBody>
          <a:bodyPr/>
          <a:lstStyle/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Любая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часть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данной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публикации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может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быть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воспроизведена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или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передана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в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какой-либо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форме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и с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какой-либо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целью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только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после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получения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разрешения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SAP AG.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Содержащаяся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в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данном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документе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информация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может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быть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изменена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без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предварительного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уведомления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Some software products marketed by SAP AG and its distributors contain proprietary software components of other software vendors.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Microsoft, Windows, Excel, Outlook, and PowerPoint are registered trademarks of Microsoft Corporation. 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IBM, DB2, DB2 Universal Database, System i, System i5, System p, System p5, System x, System z, System z10, System z9, z10, z9,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iSeries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pSeries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xSeries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zSeries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eServer, z/VM, z/OS, i5/OS, S/390, OS/390, OS/400, AS/400, S/390 Parallel Enterprise Server,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PowerVM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Power Architecture, POWER6+, POWER6, POWER5+, POWER5, POWER,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OpenPower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PowerPC,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BatchPipes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BladeCenter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System Storage, GPFS, HACMP, RETAIN, DB2 Connect, RACF, Redbooks, OS/2, Parallel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Sysplex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MVS/ESA, AIX, Intelligent Miner,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WebSphere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Netfinity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Tivoli and Informix are trademarks or registered trademarks of IBM Corporation.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Linux is the registered trademark of Linus Torvalds in the U.S. and other countries.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Adobe, the Adobe logo, Acrobat, PostScript, and Reader are either trademarks or registered trademarks of Adobe Systems Incorporated in the United States and/or other countries.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«Oracle»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является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зарегистрированной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торговой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маркой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корпорации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«Oracle». 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UNIX, X/Open, OSF/1, and Motif are registered trademarks of the Open Group.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Citrix, ICA, Program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Neighborhood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MetaFrame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WinFrame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VideoFrame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and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MultiWin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are trademarks or registered trademarks of Citrix Systems, Inc.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HTML, XML, XHTML and W3C are trademarks or registered trademarks of W3C®, World Wide Web Consortium, Massachusetts Institute of Technology.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Java is a registered trademark of Sun Microsystems, Inc.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JavaScript is a registered trademark of Sun Microsystems, Inc., used under license for technology invented and implemented by Netscape. 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Business Objects и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логотип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Business Objects,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BusinessObjects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Crystal Reports, Crystal Decisions, Web Intelligence,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Xcelsius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и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другие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продукты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и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услуги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Business Objects,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упомянутые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в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настоящем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документе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а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также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логотипы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являются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торговыми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марками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или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зарегистрированными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торговыми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марками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Business Objects S.A. в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Соединенных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Штатах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и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ряде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других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стран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. Business Objects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является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одной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из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компаниий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SAP.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Названия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других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продуктов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или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услуг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встречающихся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в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этом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документе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являются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товарными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знаками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соответствующих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компаний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Данные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содержащиеся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в</a:t>
            </a:r>
            <a:r>
              <a:rPr lang="ru-RU" sz="900" b="0" i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 </a:t>
            </a:r>
            <a:r>
              <a:rPr lang="en-GB" sz="900" b="0" i="0" dirty="0" err="1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этом</a:t>
            </a:r>
            <a:r>
              <a:rPr lang="en-GB" sz="900" b="0" i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документе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служат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исключительно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информационным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целям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Национальные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спецификации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продуктов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могут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отличаться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.</a:t>
            </a:r>
          </a:p>
          <a:p>
            <a:pPr marL="0" indent="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Эти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материалы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могут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быть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изменены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без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уведомления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Они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предоставлены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компанией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SAP AG и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аффилированными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с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ней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компаниями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(SAP Group)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исключительно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в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информационных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целях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без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заявлений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и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каких-либо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гарантий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и SAP Group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несет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ответственности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за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ошибки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или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пропуски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в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этих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материалах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. 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Единственными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гарантиями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на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продукты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и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услуги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SAP Group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являются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гарантии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изложенные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явным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образом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в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гарантийных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документах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(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если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они</a:t>
            </a:r>
            <a:r>
              <a:rPr lang="ru-RU" sz="900" dirty="0">
                <a:solidFill>
                  <a:srgbClr val="000000"/>
                </a:solidFill>
                <a:latin typeface="Arial"/>
                <a:ea typeface="ＭＳ Ｐゴシック"/>
              </a:rPr>
              <a:t> </a:t>
            </a:r>
            <a:r>
              <a:rPr lang="en-GB" sz="900" b="0" i="0" dirty="0" err="1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имеются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),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сопровождающих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такую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продукцию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или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услуги</a:t>
            </a:r>
            <a:r>
              <a:rPr lang="en-GB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. 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Настоящая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информация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не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может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рассматриваться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как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основание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для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дополнительной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de-DE" sz="9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гарантии</a:t>
            </a:r>
            <a:r>
              <a:rPr lang="de-DE" sz="9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2011769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A5A37B30-9BED-42FA-A5FD-59894D018AA3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21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2"/>
            <a:ext cx="7697787" cy="420687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777875"/>
            <a:ext cx="8645525" cy="1755775"/>
          </a:xfrm>
        </p:spPr>
        <p:txBody>
          <a:bodyPr/>
          <a:lstStyle/>
          <a:p>
            <a:pPr marL="0" indent="0" algn="l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Большое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изображение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: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комплекс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решений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SAP «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Управление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современным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предприятием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» с IBM DB2</a:t>
            </a:r>
          </a:p>
          <a:p>
            <a:pPr marL="0" indent="0" algn="l">
              <a:spcBef>
                <a:spcPts val="144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Сокращает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общую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стоимость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владения</a:t>
            </a:r>
            <a:endParaRPr lang="en-US" sz="1400" b="0" i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0" indent="0" algn="l">
              <a:spcBef>
                <a:spcPts val="144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Улучшенное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управление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приложениями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SAP и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снижение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рисков</a:t>
            </a:r>
            <a:endParaRPr lang="en-US" sz="1400" b="0" i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0" indent="0" algn="l">
              <a:spcBef>
                <a:spcPts val="144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•"/>
            </a:pP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Эффективность</a:t>
            </a:r>
            <a:r>
              <a:rPr lang="en-US" sz="14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и </a:t>
            </a:r>
            <a:r>
              <a:rPr lang="en-US" sz="14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масштабируемость</a:t>
            </a:r>
            <a:endParaRPr lang="en-US" sz="1400" b="0" i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6438" y="2570163"/>
            <a:ext cx="7391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06700"/>
            </a:outerShdw>
          </a:effec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898843" y="2606434"/>
            <a:ext cx="1562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Единообразный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 smtClean="0">
                <a:latin typeface="Arial"/>
                <a:ea typeface="ＭＳ Ｐゴシック"/>
                <a:cs typeface="+mn-cs"/>
              </a:rPr>
              <a:t>пользовательский</a:t>
            </a:r>
            <a:r>
              <a:rPr lang="ru-RU" sz="800" b="1" i="0" dirty="0" smtClean="0">
                <a:latin typeface="Arial"/>
                <a:ea typeface="ＭＳ Ｐゴシック"/>
                <a:cs typeface="+mn-cs"/>
              </a:rPr>
              <a:t> интерфейс</a:t>
            </a:r>
            <a:r>
              <a:rPr lang="en-US" sz="800" b="1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приложений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800" b="1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1" i="0" dirty="0" err="1" smtClean="0">
                <a:latin typeface="Arial"/>
                <a:ea typeface="ＭＳ Ｐゴシック"/>
                <a:cs typeface="+mn-cs"/>
              </a:rPr>
              <a:t>процессов</a:t>
            </a:r>
            <a:endParaRPr lang="en-US" sz="800" b="1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419600" y="2668360"/>
            <a:ext cx="1371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Встроенная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аналитика</a:t>
            </a:r>
            <a:endParaRPr lang="en-US" sz="800" b="1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6651625" y="3178175"/>
            <a:ext cx="1371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Организация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СОА</a:t>
            </a:r>
          </a:p>
        </p:txBody>
      </p:sp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6625431" y="4322038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Пакеты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расширений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: </a:t>
            </a:r>
            <a:r>
              <a:rPr lang="ru-RU" sz="800" b="1" i="0" dirty="0" err="1" smtClean="0">
                <a:latin typeface="Arial"/>
                <a:ea typeface="ＭＳ Ｐゴシック"/>
                <a:cs typeface="+mn-cs"/>
              </a:rPr>
              <a:t>п</a:t>
            </a:r>
            <a:r>
              <a:rPr lang="en-US" sz="800" b="1" i="0" dirty="0" err="1" smtClean="0">
                <a:latin typeface="Arial"/>
                <a:ea typeface="ＭＳ Ｐゴシック"/>
                <a:cs typeface="+mn-cs"/>
              </a:rPr>
              <a:t>лавное</a:t>
            </a:r>
            <a:r>
              <a:rPr lang="en-US" sz="800" b="1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внедрение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инноваций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комплекса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решений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SAP Business Suite</a:t>
            </a:r>
          </a:p>
        </p:txBody>
      </p:sp>
      <p:sp>
        <p:nvSpPr>
          <p:cNvPr id="23562" name="TextBox 9"/>
          <p:cNvSpPr txBox="1">
            <a:spLocks noChangeArrowheads="1"/>
          </p:cNvSpPr>
          <p:nvPr/>
        </p:nvSpPr>
        <p:spPr bwMode="auto">
          <a:xfrm>
            <a:off x="6430963" y="5913438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Снижение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рисков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800" b="1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1" i="0" dirty="0" err="1" smtClean="0">
                <a:latin typeface="Arial"/>
                <a:ea typeface="ＭＳ Ｐゴシック"/>
                <a:cs typeface="+mn-cs"/>
              </a:rPr>
              <a:t>рост</a:t>
            </a:r>
            <a:r>
              <a:rPr lang="en-US" sz="800" b="1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ценности</a:t>
            </a:r>
            <a:endParaRPr lang="en-US" sz="800" b="1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63" name="TextBox 10"/>
          <p:cNvSpPr txBox="1">
            <a:spLocks noChangeArrowheads="1"/>
          </p:cNvSpPr>
          <p:nvPr/>
        </p:nvSpPr>
        <p:spPr bwMode="auto">
          <a:xfrm>
            <a:off x="2977072" y="5918993"/>
            <a:ext cx="17986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Лучшие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отраслевые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практики</a:t>
            </a:r>
            <a:endParaRPr lang="en-US" sz="800" b="1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746918" y="4451936"/>
            <a:ext cx="1431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Расширенные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комплексные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процессы</a:t>
            </a:r>
            <a:endParaRPr lang="en-US" sz="800" b="1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65" name="TextBox 12"/>
          <p:cNvSpPr txBox="1">
            <a:spLocks noChangeArrowheads="1"/>
          </p:cNvSpPr>
          <p:nvPr/>
        </p:nvSpPr>
        <p:spPr bwMode="auto">
          <a:xfrm>
            <a:off x="593725" y="5813425"/>
            <a:ext cx="195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Непрерывный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 smtClean="0">
                <a:latin typeface="Arial"/>
                <a:ea typeface="ＭＳ Ｐゴシック"/>
                <a:cs typeface="+mn-cs"/>
              </a:rPr>
              <a:t>проц</a:t>
            </a:r>
            <a:r>
              <a:rPr lang="ru-RU" sz="800" b="1" i="0" dirty="0" smtClean="0">
                <a:latin typeface="Arial"/>
                <a:ea typeface="ＭＳ Ｐゴシック"/>
                <a:cs typeface="+mn-cs"/>
              </a:rPr>
              <a:t>е</a:t>
            </a:r>
            <a:r>
              <a:rPr lang="en-US" sz="800" b="1" i="0" dirty="0" err="1" smtClean="0">
                <a:latin typeface="Arial"/>
                <a:ea typeface="ＭＳ Ｐゴシック"/>
                <a:cs typeface="+mn-cs"/>
              </a:rPr>
              <a:t>сс</a:t>
            </a:r>
            <a:r>
              <a:rPr lang="en-US" sz="800" b="1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инноваций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всех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направлений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бизнеса</a:t>
            </a:r>
            <a:r>
              <a:rPr lang="en-US" sz="800" b="1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 smtClean="0">
                <a:latin typeface="Arial"/>
                <a:ea typeface="ＭＳ Ｐゴシック"/>
                <a:cs typeface="+mn-cs"/>
              </a:rPr>
              <a:t>во</a:t>
            </a:r>
            <a:r>
              <a:rPr lang="ru-RU" sz="800" b="1" dirty="0">
                <a:latin typeface="Arial"/>
                <a:ea typeface="ＭＳ Ｐゴシック"/>
              </a:rPr>
              <a:t> </a:t>
            </a:r>
            <a:r>
              <a:rPr lang="en-US" sz="800" b="1" i="0" dirty="0" err="1" smtClean="0">
                <a:latin typeface="Arial"/>
                <a:ea typeface="ＭＳ Ｐゴシック"/>
                <a:cs typeface="+mn-cs"/>
              </a:rPr>
              <a:t>всех</a:t>
            </a:r>
            <a:r>
              <a:rPr lang="en-US" sz="800" b="1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latin typeface="Arial"/>
                <a:ea typeface="ＭＳ Ｐゴシック"/>
                <a:cs typeface="+mn-cs"/>
              </a:rPr>
              <a:t>отраслях</a:t>
            </a:r>
            <a:endParaRPr lang="en-US" sz="800" b="1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66" name="TextBox 13"/>
          <p:cNvSpPr txBox="1">
            <a:spLocks noChangeArrowheads="1"/>
          </p:cNvSpPr>
          <p:nvPr/>
        </p:nvSpPr>
        <p:spPr bwMode="auto">
          <a:xfrm>
            <a:off x="1058863" y="3184525"/>
            <a:ext cx="1196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повышения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продуктивности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работы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конечных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пользователей</a:t>
            </a:r>
            <a:endParaRPr lang="en-US" sz="800" b="0" i="1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67" name="TextBox 14"/>
          <p:cNvSpPr txBox="1">
            <a:spLocks noChangeArrowheads="1"/>
          </p:cNvSpPr>
          <p:nvPr/>
        </p:nvSpPr>
        <p:spPr bwMode="auto">
          <a:xfrm>
            <a:off x="4419600" y="2925763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1000" b="0" i="1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10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0" i="1" dirty="0" err="1">
                <a:latin typeface="Arial"/>
                <a:ea typeface="ＭＳ Ｐゴシック"/>
                <a:cs typeface="+mn-cs"/>
              </a:rPr>
              <a:t>контроля</a:t>
            </a:r>
            <a:r>
              <a:rPr lang="en-US" sz="10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0" i="1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1000" b="0" i="1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1000" b="0" i="1" dirty="0" err="1" smtClean="0">
                <a:latin typeface="Arial"/>
                <a:ea typeface="ＭＳ Ｐゴシック"/>
                <a:cs typeface="+mn-cs"/>
              </a:rPr>
              <a:t>анализа</a:t>
            </a:r>
            <a:r>
              <a:rPr lang="en-US" sz="1000" b="0" i="1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0" i="1" dirty="0" err="1">
                <a:latin typeface="Arial"/>
                <a:ea typeface="ＭＳ Ｐゴシック"/>
                <a:cs typeface="+mn-cs"/>
              </a:rPr>
              <a:t>бизнеса</a:t>
            </a:r>
            <a:endParaRPr lang="en-US" sz="1000" b="0" i="1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68" name="TextBox 15"/>
          <p:cNvSpPr txBox="1">
            <a:spLocks noChangeArrowheads="1"/>
          </p:cNvSpPr>
          <p:nvPr/>
        </p:nvSpPr>
        <p:spPr bwMode="auto">
          <a:xfrm>
            <a:off x="6430963" y="35560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гибкости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бизнес-процессов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бизнеса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smtClean="0">
                <a:latin typeface="Arial"/>
                <a:ea typeface="ＭＳ Ｐゴシック"/>
                <a:cs typeface="+mn-cs"/>
              </a:rPr>
              <a:t>в</a:t>
            </a:r>
            <a:r>
              <a:rPr lang="ru-RU" sz="800" b="0" i="1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1" dirty="0" err="1" smtClean="0">
                <a:latin typeface="Arial"/>
                <a:ea typeface="ＭＳ Ｐゴシック"/>
                <a:cs typeface="+mn-cs"/>
              </a:rPr>
              <a:t>целом</a:t>
            </a:r>
            <a:endParaRPr lang="en-US" sz="800" b="0" i="1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69" name="TextBox 16"/>
          <p:cNvSpPr txBox="1">
            <a:spLocks noChangeArrowheads="1"/>
          </p:cNvSpPr>
          <p:nvPr/>
        </p:nvSpPr>
        <p:spPr bwMode="auto">
          <a:xfrm>
            <a:off x="6675438" y="5203825"/>
            <a:ext cx="1271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ускорения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инноваций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снижения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общей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стоимости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владения</a:t>
            </a:r>
            <a:endParaRPr lang="en-US" sz="800" b="0" i="1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70" name="TextBox 17"/>
          <p:cNvSpPr txBox="1">
            <a:spLocks noChangeArrowheads="1"/>
          </p:cNvSpPr>
          <p:nvPr/>
        </p:nvSpPr>
        <p:spPr bwMode="auto">
          <a:xfrm>
            <a:off x="6134100" y="6331826"/>
            <a:ext cx="1889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снижения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полной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стоимости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владения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большего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контроля</a:t>
            </a:r>
            <a:endParaRPr lang="en-US" sz="800" b="0" i="1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71" name="TextBox 18"/>
          <p:cNvSpPr txBox="1">
            <a:spLocks noChangeArrowheads="1"/>
          </p:cNvSpPr>
          <p:nvPr/>
        </p:nvSpPr>
        <p:spPr bwMode="auto">
          <a:xfrm>
            <a:off x="3024413" y="6303963"/>
            <a:ext cx="1951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роста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производительности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основных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бизнес-процессов</a:t>
            </a:r>
            <a:endParaRPr lang="en-US" sz="800" b="0" i="1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72" name="TextBox 19"/>
          <p:cNvSpPr txBox="1">
            <a:spLocks noChangeArrowheads="1"/>
          </p:cNvSpPr>
          <p:nvPr/>
        </p:nvSpPr>
        <p:spPr bwMode="auto">
          <a:xfrm>
            <a:off x="705616" y="6423571"/>
            <a:ext cx="19494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роста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производительности</a:t>
            </a:r>
            <a:endParaRPr lang="en-US" sz="800" b="0" i="1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73" name="TextBox 20"/>
          <p:cNvSpPr txBox="1">
            <a:spLocks noChangeArrowheads="1"/>
          </p:cNvSpPr>
          <p:nvPr/>
        </p:nvSpPr>
        <p:spPr bwMode="auto">
          <a:xfrm>
            <a:off x="808038" y="4954588"/>
            <a:ext cx="1309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целостности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процессов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800" b="0" i="1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1" dirty="0" err="1" smtClean="0">
                <a:latin typeface="Arial"/>
                <a:ea typeface="ＭＳ Ｐゴシック"/>
                <a:cs typeface="+mn-cs"/>
              </a:rPr>
              <a:t>повышения</a:t>
            </a:r>
            <a:r>
              <a:rPr lang="en-US" sz="800" b="0" i="1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эффективности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 ИТ </a:t>
            </a:r>
            <a:r>
              <a:rPr lang="en-US" sz="800" b="0" i="1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800" b="0" i="1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1" dirty="0" err="1" smtClean="0">
                <a:latin typeface="Arial"/>
                <a:ea typeface="ＭＳ Ｐゴシック"/>
                <a:cs typeface="+mn-cs"/>
              </a:rPr>
              <a:t>бизнеса</a:t>
            </a:r>
            <a:r>
              <a:rPr lang="en-US" sz="800" b="0" i="1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1" dirty="0">
                <a:latin typeface="Arial"/>
                <a:ea typeface="ＭＳ Ｐゴシック"/>
                <a:cs typeface="+mn-cs"/>
              </a:rPr>
              <a:t>в </a:t>
            </a:r>
            <a:r>
              <a:rPr lang="en-US" sz="800" b="0" i="1" dirty="0" err="1">
                <a:latin typeface="Arial"/>
                <a:ea typeface="ＭＳ Ｐゴシック"/>
                <a:cs typeface="+mn-cs"/>
              </a:rPr>
              <a:t>целом</a:t>
            </a:r>
            <a:endParaRPr lang="en-US" sz="800" b="0" i="1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3574" name="TextBox 21"/>
          <p:cNvSpPr txBox="1">
            <a:spLocks noChangeArrowheads="1"/>
          </p:cNvSpPr>
          <p:nvPr/>
        </p:nvSpPr>
        <p:spPr bwMode="auto">
          <a:xfrm>
            <a:off x="2460943" y="3278188"/>
            <a:ext cx="35436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00" b="1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Комплекс</a:t>
            </a:r>
            <a:r>
              <a:rPr lang="en-US" sz="800" b="1" i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решений</a:t>
            </a:r>
            <a:r>
              <a:rPr lang="en-US" sz="800" b="1" i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 SAP Business Suite («</a:t>
            </a:r>
            <a:r>
              <a:rPr lang="en-US" sz="800" b="1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Управление</a:t>
            </a:r>
            <a:r>
              <a:rPr lang="en-US" sz="800" b="1" i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современным</a:t>
            </a:r>
            <a:r>
              <a:rPr lang="en-US" sz="800" b="1" i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800" b="1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предприятием</a:t>
            </a:r>
            <a:r>
              <a:rPr lang="en-US" sz="800" b="1" i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»)</a:t>
            </a:r>
          </a:p>
        </p:txBody>
      </p:sp>
      <p:sp>
        <p:nvSpPr>
          <p:cNvPr id="23575" name="TextBox 22"/>
          <p:cNvSpPr txBox="1">
            <a:spLocks noChangeArrowheads="1"/>
          </p:cNvSpPr>
          <p:nvPr/>
        </p:nvSpPr>
        <p:spPr bwMode="auto">
          <a:xfrm>
            <a:off x="2370138" y="3576638"/>
            <a:ext cx="10940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600" b="0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Комплексная</a:t>
            </a:r>
            <a:r>
              <a:rPr lang="en-US" sz="600" b="0" i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600" b="0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платформа</a:t>
            </a:r>
            <a:r>
              <a:rPr lang="en-US" sz="600" b="0" i="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 SAP </a:t>
            </a:r>
            <a:r>
              <a:rPr lang="en-US" sz="600" b="0" i="0" dirty="0" err="1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NetWeaver</a:t>
            </a:r>
            <a:endParaRPr lang="en-US" sz="600" b="0" i="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3576" name="TextBox 23"/>
          <p:cNvSpPr txBox="1">
            <a:spLocks noChangeArrowheads="1"/>
          </p:cNvSpPr>
          <p:nvPr/>
        </p:nvSpPr>
        <p:spPr bwMode="auto">
          <a:xfrm>
            <a:off x="2332038" y="5291138"/>
            <a:ext cx="1265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200" b="1" i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DB2</a:t>
            </a:r>
          </a:p>
        </p:txBody>
      </p:sp>
      <p:sp>
        <p:nvSpPr>
          <p:cNvPr id="23577" name="TextBox 24"/>
          <p:cNvSpPr txBox="1">
            <a:spLocks noChangeArrowheads="1"/>
          </p:cNvSpPr>
          <p:nvPr/>
        </p:nvSpPr>
        <p:spPr bwMode="auto">
          <a:xfrm rot="-5400000">
            <a:off x="2248694" y="4605630"/>
            <a:ext cx="80803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500" b="1" i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SAP PUM</a:t>
            </a:r>
          </a:p>
        </p:txBody>
      </p:sp>
      <p:sp>
        <p:nvSpPr>
          <p:cNvPr id="23578" name="TextBox 25"/>
          <p:cNvSpPr txBox="1">
            <a:spLocks noChangeArrowheads="1"/>
          </p:cNvSpPr>
          <p:nvPr/>
        </p:nvSpPr>
        <p:spPr bwMode="auto">
          <a:xfrm rot="-5400000">
            <a:off x="2708356" y="4539587"/>
            <a:ext cx="808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Решение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SAP «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Управление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взаимоотношениями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400" b="1" i="0" dirty="0" smtClean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с</a:t>
            </a:r>
            <a:r>
              <a:rPr lang="ru-RU" sz="400" b="1" i="0" dirty="0" smtClean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 </a:t>
            </a:r>
            <a:r>
              <a:rPr lang="en-US" sz="400" b="1" i="0" dirty="0" err="1" smtClean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поставщиками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» (SAP SRM)</a:t>
            </a:r>
          </a:p>
        </p:txBody>
      </p:sp>
      <p:sp>
        <p:nvSpPr>
          <p:cNvPr id="23579" name="TextBox 26"/>
          <p:cNvSpPr txBox="1">
            <a:spLocks noChangeArrowheads="1"/>
          </p:cNvSpPr>
          <p:nvPr/>
        </p:nvSpPr>
        <p:spPr bwMode="auto">
          <a:xfrm rot="-5400000">
            <a:off x="3187814" y="4596151"/>
            <a:ext cx="688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Решение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SAP «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Управление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логистической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цепочкой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» (SAP SCM)</a:t>
            </a:r>
          </a:p>
        </p:txBody>
      </p:sp>
      <p:sp>
        <p:nvSpPr>
          <p:cNvPr id="23580" name="TextBox 27"/>
          <p:cNvSpPr txBox="1">
            <a:spLocks noChangeArrowheads="1"/>
          </p:cNvSpPr>
          <p:nvPr/>
        </p:nvSpPr>
        <p:spPr bwMode="auto">
          <a:xfrm rot="-5400000">
            <a:off x="3625544" y="4594167"/>
            <a:ext cx="684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Решение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SAP «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Управление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взаимоотношениями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с 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клиентами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» (SAP CRM)</a:t>
            </a:r>
          </a:p>
        </p:txBody>
      </p:sp>
      <p:sp>
        <p:nvSpPr>
          <p:cNvPr id="23581" name="TextBox 28"/>
          <p:cNvSpPr txBox="1">
            <a:spLocks noChangeArrowheads="1"/>
          </p:cNvSpPr>
          <p:nvPr/>
        </p:nvSpPr>
        <p:spPr bwMode="auto">
          <a:xfrm rot="-5400000">
            <a:off x="4140358" y="4677856"/>
            <a:ext cx="535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Решение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SAP «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Управление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ресурсами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4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предприятия</a:t>
            </a:r>
            <a:r>
              <a:rPr lang="en-US" sz="4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» (SAP ERP)</a:t>
            </a:r>
          </a:p>
        </p:txBody>
      </p:sp>
      <p:sp>
        <p:nvSpPr>
          <p:cNvPr id="23582" name="TextBox 29"/>
          <p:cNvSpPr txBox="1">
            <a:spLocks noChangeArrowheads="1"/>
          </p:cNvSpPr>
          <p:nvPr/>
        </p:nvSpPr>
        <p:spPr bwMode="auto">
          <a:xfrm rot="-5400000">
            <a:off x="4449763" y="4603353"/>
            <a:ext cx="8080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5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Отраслевые</a:t>
            </a:r>
            <a:r>
              <a:rPr lang="en-US" sz="5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5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решения</a:t>
            </a:r>
            <a:endParaRPr lang="en-US" sz="500" b="1" i="0" dirty="0">
              <a:solidFill>
                <a:srgbClr val="00B0F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3583" name="TextBox 30"/>
          <p:cNvSpPr txBox="1">
            <a:spLocks noChangeArrowheads="1"/>
          </p:cNvSpPr>
          <p:nvPr/>
        </p:nvSpPr>
        <p:spPr bwMode="auto">
          <a:xfrm rot="-5400000">
            <a:off x="4865053" y="4575175"/>
            <a:ext cx="808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6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Дополнительные</a:t>
            </a:r>
            <a:r>
              <a:rPr lang="en-US" sz="6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6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приложения</a:t>
            </a:r>
            <a:endParaRPr lang="en-US" sz="600" b="1" i="0" dirty="0">
              <a:solidFill>
                <a:srgbClr val="00B0F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3584" name="TextBox 31"/>
          <p:cNvSpPr txBox="1">
            <a:spLocks noChangeArrowheads="1"/>
          </p:cNvSpPr>
          <p:nvPr/>
        </p:nvSpPr>
        <p:spPr bwMode="auto">
          <a:xfrm rot="-5400000">
            <a:off x="5360353" y="4951412"/>
            <a:ext cx="808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6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Пакеты</a:t>
            </a:r>
            <a:r>
              <a:rPr lang="en-US" sz="6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6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расширений</a:t>
            </a:r>
            <a:endParaRPr lang="en-US" sz="600" b="1" i="0" dirty="0">
              <a:solidFill>
                <a:srgbClr val="00B0F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23585" name="TextBox 32"/>
          <p:cNvSpPr txBox="1">
            <a:spLocks noChangeArrowheads="1"/>
          </p:cNvSpPr>
          <p:nvPr/>
        </p:nvSpPr>
        <p:spPr bwMode="auto">
          <a:xfrm rot="-5400000">
            <a:off x="5639435" y="4951413"/>
            <a:ext cx="808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6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Пакеты</a:t>
            </a:r>
            <a:r>
              <a:rPr lang="en-US" sz="600" b="1" i="0" dirty="0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600" b="1" i="0" dirty="0" err="1">
                <a:solidFill>
                  <a:srgbClr val="00B0F0"/>
                </a:solidFill>
                <a:latin typeface="Arial"/>
                <a:ea typeface="ＭＳ Ｐゴシック"/>
                <a:cs typeface="+mn-cs"/>
              </a:rPr>
              <a:t>расширений</a:t>
            </a:r>
            <a:endParaRPr lang="en-US" sz="600" b="1" i="0" dirty="0">
              <a:solidFill>
                <a:srgbClr val="00B0F0"/>
              </a:solidFill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3586" name="Прямая соединительная линия 34"/>
          <p:cNvCxnSpPr>
            <a:cxnSpLocks noChangeShapeType="1"/>
          </p:cNvCxnSpPr>
          <p:nvPr/>
        </p:nvCxnSpPr>
        <p:spPr bwMode="auto">
          <a:xfrm rot="5400000" flipH="1" flipV="1">
            <a:off x="3757613" y="3309938"/>
            <a:ext cx="423862" cy="119062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23587" name="Прямая соединительная линия 37"/>
          <p:cNvCxnSpPr>
            <a:cxnSpLocks noChangeShapeType="1"/>
          </p:cNvCxnSpPr>
          <p:nvPr/>
        </p:nvCxnSpPr>
        <p:spPr bwMode="auto">
          <a:xfrm rot="16200000" flipV="1">
            <a:off x="2800351" y="3709987"/>
            <a:ext cx="804862" cy="195263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</p:spPr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1962076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9EBE774C-AB12-408F-8D57-59FB86592AF5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3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83501"/>
            <a:ext cx="7352565" cy="412536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777875"/>
            <a:ext cx="8645525" cy="5694009"/>
          </a:xfrm>
        </p:spPr>
        <p:txBody>
          <a:bodyPr/>
          <a:lstStyle/>
          <a:p>
            <a:pPr marL="0" indent="0" algn="l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Новый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мир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SAP </a:t>
            </a:r>
          </a:p>
        </p:txBody>
      </p:sp>
      <p:sp>
        <p:nvSpPr>
          <p:cNvPr id="6149" name="Rectangle 3"/>
          <p:cNvSpPr txBox="1">
            <a:spLocks noChangeArrowheads="1"/>
          </p:cNvSpPr>
          <p:nvPr/>
        </p:nvSpPr>
        <p:spPr bwMode="gray">
          <a:xfrm>
            <a:off x="249238" y="1175984"/>
            <a:ext cx="8645525" cy="529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880" lvl="1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Современные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условия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ведения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бизнеса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endParaRPr lang="en-US" altLang="en-US" sz="1500" b="0" i="0" dirty="0">
              <a:latin typeface="Arial"/>
              <a:ea typeface="ＭＳ Ｐゴシック"/>
            </a:endParaRPr>
          </a:p>
          <a:p>
            <a:pPr marL="539496" lvl="2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Беспрецедентная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нестабильность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экономики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539496" lvl="2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Усложнение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глобальных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сетей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539496" lvl="2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Рост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ответственности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перед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заинтересованными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лицами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182880" lvl="1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Как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сохранить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бизнес</a:t>
            </a:r>
            <a:r>
              <a:rPr lang="en-US" sz="1500" b="0" i="0" dirty="0">
                <a:latin typeface="Arial"/>
                <a:ea typeface="ＭＳ Ｐゴシック"/>
              </a:rPr>
              <a:t>?</a:t>
            </a:r>
          </a:p>
          <a:p>
            <a:pPr marL="539496" lvl="2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Измените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стратегию</a:t>
            </a:r>
            <a:r>
              <a:rPr lang="en-US" sz="1500" b="0" i="0" dirty="0">
                <a:latin typeface="Arial"/>
                <a:ea typeface="ＭＳ Ｐゴシック"/>
              </a:rPr>
              <a:t> и </a:t>
            </a:r>
            <a:r>
              <a:rPr lang="en-US" sz="1500" b="0" i="0" dirty="0" err="1">
                <a:latin typeface="Arial"/>
                <a:ea typeface="ＭＳ Ｐゴシック"/>
              </a:rPr>
              <a:t>рационализируйте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 smtClean="0">
                <a:latin typeface="Arial"/>
                <a:ea typeface="ＭＳ Ｐゴシック"/>
              </a:rPr>
              <a:t>бизнес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539496" lvl="2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Сделайте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бизнес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более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прозрачным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для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заинтересованных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лиц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539496" lvl="2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Углубленная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информация</a:t>
            </a:r>
            <a:r>
              <a:rPr lang="en-US" sz="1500" b="0" i="0" dirty="0">
                <a:latin typeface="Arial"/>
                <a:ea typeface="ＭＳ Ｐゴシック"/>
              </a:rPr>
              <a:t>, </a:t>
            </a:r>
            <a:r>
              <a:rPr lang="en-US" sz="1500" b="0" i="0" dirty="0" err="1">
                <a:latin typeface="Arial"/>
                <a:ea typeface="ＭＳ Ｐゴシック"/>
              </a:rPr>
              <a:t>гибкость</a:t>
            </a:r>
            <a:r>
              <a:rPr lang="en-US" sz="1500" b="0" i="0" dirty="0">
                <a:latin typeface="Arial"/>
                <a:ea typeface="ＭＳ Ｐゴシック"/>
              </a:rPr>
              <a:t> и </a:t>
            </a:r>
            <a:r>
              <a:rPr lang="en-US" sz="1500" b="0" i="0" dirty="0" err="1">
                <a:latin typeface="Arial"/>
                <a:ea typeface="ＭＳ Ｐゴシック"/>
              </a:rPr>
              <a:t>эффективность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996696" lvl="3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Понимание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условий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ведения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бизнеса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996696" lvl="3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Прогноз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рисков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996696" lvl="3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Принятие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более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взвешенных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решений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996696" lvl="3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Снижение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затрат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996696" lvl="3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Максимальное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использование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ресурсов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996696" lvl="3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Быстрое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реагирование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на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изменение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рыночной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ситуации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996696" lvl="3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Использование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появляющихся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возможностей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182880" lvl="1" indent="-182880" algn="l">
              <a:spcBef>
                <a:spcPts val="480"/>
              </a:spcBef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Вывод</a:t>
            </a:r>
            <a:endParaRPr lang="en-US" sz="1500" b="0" i="0" dirty="0">
              <a:latin typeface="Arial"/>
              <a:ea typeface="ＭＳ Ｐゴシック"/>
            </a:endParaRPr>
          </a:p>
          <a:p>
            <a:pPr marL="539496" lvl="2" indent="-192024" algn="l">
              <a:spcBef>
                <a:spcPts val="480"/>
              </a:spcBef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latin typeface="Arial"/>
                <a:ea typeface="ＭＳ Ｐゴシック"/>
              </a:rPr>
              <a:t>Достигайте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большего</a:t>
            </a:r>
            <a:r>
              <a:rPr lang="en-US" sz="1500" b="0" i="0" dirty="0">
                <a:latin typeface="Arial"/>
                <a:ea typeface="ＭＳ Ｐゴシック"/>
              </a:rPr>
              <a:t>, </a:t>
            </a:r>
            <a:r>
              <a:rPr lang="en-US" sz="1500" b="0" i="0" dirty="0" err="1">
                <a:latin typeface="Arial"/>
                <a:ea typeface="ＭＳ Ｐゴシック"/>
              </a:rPr>
              <a:t>затрачивая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меньше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усилий</a:t>
            </a:r>
            <a:r>
              <a:rPr lang="en-US" sz="1500" b="0" i="0" dirty="0">
                <a:latin typeface="Arial"/>
                <a:ea typeface="ＭＳ Ｐゴシック"/>
              </a:rPr>
              <a:t>: </a:t>
            </a:r>
            <a:r>
              <a:rPr lang="en-US" sz="1500" b="0" i="0" dirty="0" err="1">
                <a:latin typeface="Arial"/>
                <a:ea typeface="ＭＳ Ｐゴシック"/>
              </a:rPr>
              <a:t>комплекс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решений</a:t>
            </a:r>
            <a:r>
              <a:rPr lang="en-US" sz="1500" b="0" i="0" dirty="0">
                <a:latin typeface="Arial"/>
                <a:ea typeface="ＭＳ Ｐゴシック"/>
              </a:rPr>
              <a:t> SAP Business Suite </a:t>
            </a:r>
            <a:r>
              <a:rPr lang="en-US" sz="1500" b="0" i="0" dirty="0" err="1">
                <a:latin typeface="Arial"/>
                <a:ea typeface="ＭＳ Ｐゴシック"/>
              </a:rPr>
              <a:t>поможет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>
                <a:latin typeface="Arial"/>
                <a:ea typeface="ＭＳ Ｐゴシック"/>
              </a:rPr>
              <a:t>достичь</a:t>
            </a:r>
            <a:r>
              <a:rPr lang="en-US" sz="1500" b="0" i="0" dirty="0">
                <a:latin typeface="Arial"/>
                <a:ea typeface="ＭＳ Ｐゴシック"/>
              </a:rPr>
              <a:t> </a:t>
            </a:r>
            <a:r>
              <a:rPr lang="en-US" sz="1500" b="0" i="0" dirty="0" err="1" smtClean="0">
                <a:latin typeface="Arial"/>
                <a:ea typeface="ＭＳ Ｐゴシック"/>
              </a:rPr>
              <a:t>открытости</a:t>
            </a:r>
            <a:endParaRPr lang="en-US" sz="15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1962076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E5A7C335-261C-4770-94CE-D85C6573721F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4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3"/>
            <a:ext cx="7352565" cy="39888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8" name="Rounded 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0825" y="2800350"/>
            <a:ext cx="8466138" cy="1544638"/>
          </a:xfrm>
          <a:prstGeom prst="roundRect">
            <a:avLst>
              <a:gd name="adj" fmla="val 4167"/>
            </a:avLst>
          </a:prstGeom>
          <a:solidFill>
            <a:srgbClr val="F2F2F2"/>
          </a:solidFill>
          <a:ln w="9525">
            <a:solidFill>
              <a:srgbClr val="F9F9F9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Rounded Rectangle 1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0825" y="1330325"/>
            <a:ext cx="8466138" cy="1314450"/>
          </a:xfrm>
          <a:prstGeom prst="roundRect">
            <a:avLst>
              <a:gd name="adj" fmla="val 4167"/>
            </a:avLst>
          </a:prstGeom>
          <a:solidFill>
            <a:srgbClr val="F2F2F2"/>
          </a:solidFill>
          <a:ln w="9525">
            <a:solidFill>
              <a:srgbClr val="F9F9F9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Rounded Rectangle 1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4502150"/>
            <a:ext cx="8466138" cy="2181225"/>
          </a:xfrm>
          <a:prstGeom prst="roundRect">
            <a:avLst>
              <a:gd name="adj" fmla="val 4167"/>
            </a:avLst>
          </a:prstGeom>
          <a:solidFill>
            <a:srgbClr val="F2F2F2"/>
          </a:solidFill>
          <a:ln w="9525">
            <a:solidFill>
              <a:srgbClr val="F9F9F9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7279" name="Group 93"/>
          <p:cNvGrpSpPr>
            <a:grpSpLocks/>
          </p:cNvGrpSpPr>
          <p:nvPr/>
        </p:nvGrpSpPr>
        <p:grpSpPr bwMode="auto">
          <a:xfrm>
            <a:off x="5957511" y="1434255"/>
            <a:ext cx="1341437" cy="228800"/>
            <a:chOff x="4298" y="2414"/>
            <a:chExt cx="1366" cy="159"/>
          </a:xfrm>
        </p:grpSpPr>
        <p:sp>
          <p:nvSpPr>
            <p:cNvPr id="7280" name="Rectangle 94"/>
            <p:cNvSpPr>
              <a:spLocks noChangeArrowheads="1"/>
            </p:cNvSpPr>
            <p:nvPr/>
          </p:nvSpPr>
          <p:spPr bwMode="gray">
            <a:xfrm>
              <a:off x="4298" y="2414"/>
              <a:ext cx="1366" cy="56"/>
            </a:xfrm>
            <a:prstGeom prst="rect">
              <a:avLst/>
            </a:prstGeom>
            <a:gradFill rotWithShape="1">
              <a:gsLst>
                <a:gs pos="0">
                  <a:srgbClr val="F2F2F2">
                    <a:alpha val="70000"/>
                  </a:srgbClr>
                </a:gs>
                <a:gs pos="100000">
                  <a:srgbClr val="F2F2F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en-US"/>
            </a:p>
          </p:txBody>
        </p:sp>
        <p:sp>
          <p:nvSpPr>
            <p:cNvPr id="7281" name="Rectangle 95"/>
            <p:cNvSpPr>
              <a:spLocks noChangeArrowheads="1"/>
            </p:cNvSpPr>
            <p:nvPr/>
          </p:nvSpPr>
          <p:spPr bwMode="gray">
            <a:xfrm flipV="1">
              <a:off x="4298" y="2468"/>
              <a:ext cx="1366" cy="105"/>
            </a:xfrm>
            <a:prstGeom prst="rect">
              <a:avLst/>
            </a:prstGeom>
            <a:solidFill>
              <a:srgbClr val="F2F2F2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46800" rIns="90000" bIns="46800" anchor="ctr"/>
            <a:lstStyle/>
            <a:p>
              <a:pPr algn="ctr">
                <a:buClr>
                  <a:schemeClr val="accent1"/>
                </a:buClr>
                <a:buSzPct val="80000"/>
                <a:buFont typeface="Wingdings" pitchFamily="2" charset="2"/>
                <a:buNone/>
              </a:pPr>
              <a:endParaRPr lang="en-US"/>
            </a:p>
          </p:txBody>
        </p:sp>
      </p:grpSp>
      <p:sp>
        <p:nvSpPr>
          <p:cNvPr id="7177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92363" y="3455988"/>
            <a:ext cx="3395662" cy="581025"/>
          </a:xfrm>
          <a:prstGeom prst="rect">
            <a:avLst/>
          </a:prstGeom>
          <a:noFill/>
          <a:ln w="12700">
            <a:noFill/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600" b="1" i="0">
                <a:latin typeface="Arial Black"/>
                <a:ea typeface="ＭＳ Ｐゴシック"/>
                <a:cs typeface="Arial"/>
              </a:rPr>
              <a:t/>
            </a:r>
            <a:br>
              <a:rPr lang="en-US" sz="1600" b="1" i="0">
                <a:latin typeface="Arial Black"/>
                <a:ea typeface="ＭＳ Ｐゴシック"/>
                <a:cs typeface="Arial"/>
              </a:rPr>
            </a:br>
            <a:endParaRPr lang="en-US" sz="1600" b="1" i="0">
              <a:latin typeface="Arial Black"/>
              <a:ea typeface="ＭＳ Ｐゴシック"/>
              <a:cs typeface="Arial"/>
            </a:endParaRPr>
          </a:p>
        </p:txBody>
      </p:sp>
      <p:sp>
        <p:nvSpPr>
          <p:cNvPr id="7178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71488" y="3505200"/>
            <a:ext cx="4495800" cy="684213"/>
          </a:xfrm>
          <a:prstGeom prst="roundRect">
            <a:avLst>
              <a:gd name="adj" fmla="val 12449"/>
            </a:avLst>
          </a:prstGeom>
          <a:gradFill rotWithShape="1">
            <a:gsLst>
              <a:gs pos="0">
                <a:srgbClr val="336699"/>
              </a:gs>
              <a:gs pos="100000">
                <a:srgbClr val="003366"/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777777">
                <a:alpha val="74997"/>
              </a:srgbClr>
            </a:prstShdw>
          </a:effectLst>
        </p:spPr>
        <p:txBody>
          <a:bodyPr wrap="none" lIns="0" tIns="0" rIns="0" bIns="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" name="AutoShape 32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01638" y="4795837"/>
            <a:ext cx="4494212" cy="1277938"/>
          </a:xfrm>
          <a:prstGeom prst="roundRect">
            <a:avLst>
              <a:gd name="adj" fmla="val 6801"/>
            </a:avLst>
          </a:prstGeom>
          <a:gradFill rotWithShape="1">
            <a:gsLst>
              <a:gs pos="0">
                <a:srgbClr val="336699"/>
              </a:gs>
              <a:gs pos="100000">
                <a:srgbClr val="003366"/>
              </a:gs>
            </a:gsLst>
            <a:lin ang="2700000" scaled="1"/>
          </a:gradFill>
          <a:ln w="12700">
            <a:solidFill>
              <a:srgbClr val="C6C6C6"/>
            </a:solidFill>
            <a:round/>
            <a:headEnd/>
            <a:tailEnd/>
          </a:ln>
          <a:effectLst>
            <a:prstShdw prst="shdw17" dist="17961" dir="2700000">
              <a:srgbClr val="777777"/>
            </a:prstShdw>
          </a:effectLst>
        </p:spPr>
        <p:txBody>
          <a:bodyPr wrap="none" lIns="0" tIns="0" rIns="0" bIns="36000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400" b="1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7180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01638" y="6145213"/>
            <a:ext cx="4511675" cy="352425"/>
          </a:xfrm>
          <a:prstGeom prst="roundRect">
            <a:avLst>
              <a:gd name="adj" fmla="val 12449"/>
            </a:avLst>
          </a:prstGeom>
          <a:gradFill rotWithShape="1">
            <a:gsLst>
              <a:gs pos="0">
                <a:srgbClr val="97B8DD"/>
              </a:gs>
              <a:gs pos="100000">
                <a:srgbClr val="487AB2"/>
              </a:gs>
            </a:gsLst>
            <a:lin ang="2700000" scaled="1"/>
          </a:gradFill>
          <a:ln w="12700">
            <a:solidFill>
              <a:srgbClr val="C6C6C6"/>
            </a:solidFill>
            <a:round/>
            <a:headEnd/>
            <a:tailEnd/>
          </a:ln>
          <a:effectLst>
            <a:prstShdw prst="shdw17" dist="17961" dir="2700000">
              <a:srgbClr val="777777">
                <a:alpha val="74997"/>
              </a:srgbClr>
            </a:prstShdw>
          </a:effectLst>
        </p:spPr>
        <p:txBody>
          <a:bodyPr wrap="none" lIns="0" tIns="0" rIns="0" bIns="0" anchor="ctr"/>
          <a:lstStyle/>
          <a:p>
            <a:pPr algn="ctr">
              <a:spcBef>
                <a:spcPts val="1080"/>
              </a:spcBef>
              <a:buNone/>
            </a:pPr>
            <a:r>
              <a:rPr lang="en-US" sz="1200" b="1" i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SAP NetWeaver</a:t>
            </a:r>
          </a:p>
        </p:txBody>
      </p:sp>
      <p:sp>
        <p:nvSpPr>
          <p:cNvPr id="7181" name="AutoShape 8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04838" y="4949825"/>
            <a:ext cx="479425" cy="271463"/>
          </a:xfrm>
          <a:prstGeom prst="chevron">
            <a:avLst>
              <a:gd name="adj" fmla="val 43596"/>
            </a:avLst>
          </a:prstGeom>
          <a:solidFill>
            <a:srgbClr val="3366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b="1">
              <a:cs typeface="Arial" charset="0"/>
            </a:endParaRPr>
          </a:p>
        </p:txBody>
      </p:sp>
      <p:sp>
        <p:nvSpPr>
          <p:cNvPr id="7182" name="AutoShape 8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009650" y="4948238"/>
            <a:ext cx="477838" cy="271462"/>
          </a:xfrm>
          <a:prstGeom prst="chevron">
            <a:avLst>
              <a:gd name="adj" fmla="val 43452"/>
            </a:avLst>
          </a:prstGeom>
          <a:solidFill>
            <a:srgbClr val="3366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b="1">
              <a:cs typeface="Arial" charset="0"/>
            </a:endParaRPr>
          </a:p>
        </p:txBody>
      </p:sp>
      <p:sp>
        <p:nvSpPr>
          <p:cNvPr id="7183" name="AutoShape 8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412875" y="4946650"/>
            <a:ext cx="479425" cy="271463"/>
          </a:xfrm>
          <a:prstGeom prst="chevron">
            <a:avLst>
              <a:gd name="adj" fmla="val 43596"/>
            </a:avLst>
          </a:prstGeom>
          <a:solidFill>
            <a:srgbClr val="3366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b="1">
              <a:cs typeface="Arial" charset="0"/>
            </a:endParaRPr>
          </a:p>
        </p:txBody>
      </p:sp>
      <p:sp>
        <p:nvSpPr>
          <p:cNvPr id="7184" name="AutoShape 88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381125" y="5260975"/>
            <a:ext cx="479425" cy="273050"/>
          </a:xfrm>
          <a:prstGeom prst="chevron">
            <a:avLst>
              <a:gd name="adj" fmla="val 43351"/>
            </a:avLst>
          </a:prstGeom>
          <a:solidFill>
            <a:srgbClr val="CCFFCC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b="1">
              <a:cs typeface="Arial" charset="0"/>
            </a:endParaRPr>
          </a:p>
        </p:txBody>
      </p:sp>
      <p:sp>
        <p:nvSpPr>
          <p:cNvPr id="7185" name="AutoShape 8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785938" y="5259388"/>
            <a:ext cx="479425" cy="273050"/>
          </a:xfrm>
          <a:prstGeom prst="chevron">
            <a:avLst>
              <a:gd name="adj" fmla="val 43351"/>
            </a:avLst>
          </a:prstGeom>
          <a:solidFill>
            <a:srgbClr val="CCFFCC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b="1">
              <a:cs typeface="Arial" charset="0"/>
            </a:endParaRPr>
          </a:p>
        </p:txBody>
      </p:sp>
      <p:sp>
        <p:nvSpPr>
          <p:cNvPr id="7186" name="AutoShape 90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190750" y="5257800"/>
            <a:ext cx="477838" cy="273050"/>
          </a:xfrm>
          <a:prstGeom prst="chevron">
            <a:avLst>
              <a:gd name="adj" fmla="val 43207"/>
            </a:avLst>
          </a:prstGeom>
          <a:solidFill>
            <a:srgbClr val="CCFFCC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b="1">
              <a:cs typeface="Arial" charset="0"/>
            </a:endParaRPr>
          </a:p>
        </p:txBody>
      </p:sp>
      <p:sp>
        <p:nvSpPr>
          <p:cNvPr id="7187" name="AutoShape 9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703513" y="5478463"/>
            <a:ext cx="479425" cy="273050"/>
          </a:xfrm>
          <a:prstGeom prst="chevron">
            <a:avLst>
              <a:gd name="adj" fmla="val 43343"/>
            </a:avLst>
          </a:prstGeom>
          <a:solidFill>
            <a:srgbClr val="FFCC00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b="1">
              <a:cs typeface="Arial" charset="0"/>
            </a:endParaRPr>
          </a:p>
        </p:txBody>
      </p:sp>
      <p:sp>
        <p:nvSpPr>
          <p:cNvPr id="7188" name="AutoShape 9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108325" y="5476875"/>
            <a:ext cx="479425" cy="273050"/>
          </a:xfrm>
          <a:prstGeom prst="chevron">
            <a:avLst>
              <a:gd name="adj" fmla="val 43343"/>
            </a:avLst>
          </a:prstGeom>
          <a:solidFill>
            <a:srgbClr val="FFCC00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b="1">
              <a:cs typeface="Arial" charset="0"/>
            </a:endParaRPr>
          </a:p>
        </p:txBody>
      </p:sp>
      <p:sp>
        <p:nvSpPr>
          <p:cNvPr id="7189" name="AutoShape 9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13138" y="5475288"/>
            <a:ext cx="479425" cy="273050"/>
          </a:xfrm>
          <a:prstGeom prst="chevron">
            <a:avLst>
              <a:gd name="adj" fmla="val 43343"/>
            </a:avLst>
          </a:prstGeom>
          <a:solidFill>
            <a:srgbClr val="FFCC00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b="1">
              <a:cs typeface="Arial" charset="0"/>
            </a:endParaRPr>
          </a:p>
        </p:txBody>
      </p:sp>
      <p:sp>
        <p:nvSpPr>
          <p:cNvPr id="7190" name="Rectangle 98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308225" y="5807075"/>
            <a:ext cx="4937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None/>
            </a:pPr>
            <a:r>
              <a:rPr lang="en-US" sz="12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ERP</a:t>
            </a:r>
          </a:p>
        </p:txBody>
      </p:sp>
      <p:sp>
        <p:nvSpPr>
          <p:cNvPr id="7191" name="Rectangle 99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1192104" y="5730837"/>
            <a:ext cx="976421" cy="3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Управление</a:t>
            </a:r>
            <a:r>
              <a:rPr lang="en-US" sz="6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жизненным</a:t>
            </a:r>
            <a:r>
              <a:rPr lang="en-US" sz="6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циклом</a:t>
            </a:r>
            <a:r>
              <a:rPr lang="en-US" sz="6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продукта</a:t>
            </a:r>
            <a:r>
              <a:rPr lang="en-US" sz="6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(PLM)</a:t>
            </a:r>
          </a:p>
        </p:txBody>
      </p:sp>
      <p:sp>
        <p:nvSpPr>
          <p:cNvPr id="7192" name="Rectangle 10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635445" y="5730837"/>
            <a:ext cx="1020568" cy="3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Управление</a:t>
            </a:r>
            <a:r>
              <a:rPr lang="en-US" sz="6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логистической</a:t>
            </a:r>
            <a:r>
              <a:rPr lang="en-US" sz="6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цепочкой</a:t>
            </a:r>
            <a:r>
              <a:rPr lang="en-US" sz="6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(SCM)</a:t>
            </a:r>
          </a:p>
        </p:txBody>
      </p:sp>
      <p:sp>
        <p:nvSpPr>
          <p:cNvPr id="7193" name="Rectangle 101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594491" y="5807075"/>
            <a:ext cx="5191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None/>
            </a:pPr>
            <a:r>
              <a:rPr lang="en-US" sz="12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УВП</a:t>
            </a:r>
          </a:p>
        </p:txBody>
      </p:sp>
      <p:sp>
        <p:nvSpPr>
          <p:cNvPr id="7194" name="Rectangle 102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472899" y="5730837"/>
            <a:ext cx="1022840" cy="3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None/>
            </a:pP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Управление</a:t>
            </a:r>
            <a:r>
              <a:rPr lang="en-US" sz="6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взаимоотношениями</a:t>
            </a:r>
            <a:r>
              <a:rPr lang="en-US" sz="6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с </a:t>
            </a:r>
            <a:r>
              <a:rPr lang="en-US" sz="6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клиентами</a:t>
            </a:r>
            <a:endParaRPr lang="en-US" sz="600" b="1" i="0" dirty="0">
              <a:solidFill>
                <a:srgbClr val="CDD5E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195" name="Rectangle 13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416425" y="5807075"/>
            <a:ext cx="32543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None/>
            </a:pPr>
            <a:r>
              <a:rPr lang="en-US" sz="12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IS</a:t>
            </a:r>
          </a:p>
        </p:txBody>
      </p:sp>
      <p:sp>
        <p:nvSpPr>
          <p:cNvPr id="7196" name="AutoShape 9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471488" y="1538288"/>
            <a:ext cx="4495800" cy="889000"/>
          </a:xfrm>
          <a:prstGeom prst="roundRect">
            <a:avLst>
              <a:gd name="adj" fmla="val 12449"/>
            </a:avLst>
          </a:prstGeom>
          <a:gradFill rotWithShape="1">
            <a:gsLst>
              <a:gs pos="0">
                <a:srgbClr val="336699"/>
              </a:gs>
              <a:gs pos="100000">
                <a:srgbClr val="003366"/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777777">
                <a:alpha val="74997"/>
              </a:srgbClr>
            </a:prstShdw>
          </a:effectLst>
        </p:spPr>
        <p:txBody>
          <a:bodyPr wrap="none" lIns="0" tIns="0" rIns="0" bIns="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197" name="AutoShape 128"/>
          <p:cNvCxnSpPr>
            <a:cxnSpLocks noChangeShapeType="1"/>
            <a:endCxn id="7181" idx="0"/>
          </p:cNvCxnSpPr>
          <p:nvPr>
            <p:custDataLst>
              <p:tags r:id="rId24"/>
            </p:custDataLst>
          </p:nvPr>
        </p:nvCxnSpPr>
        <p:spPr bwMode="gray">
          <a:xfrm flipH="1">
            <a:off x="785813" y="3887788"/>
            <a:ext cx="2293937" cy="1062037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198" name="AutoShape 124"/>
          <p:cNvCxnSpPr>
            <a:cxnSpLocks noChangeShapeType="1"/>
            <a:endCxn id="7183" idx="0"/>
          </p:cNvCxnSpPr>
          <p:nvPr>
            <p:custDataLst>
              <p:tags r:id="rId25"/>
            </p:custDataLst>
          </p:nvPr>
        </p:nvCxnSpPr>
        <p:spPr bwMode="gray">
          <a:xfrm flipH="1">
            <a:off x="1593850" y="3887788"/>
            <a:ext cx="1489075" cy="1058862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199" name="AutoShape 127"/>
          <p:cNvCxnSpPr>
            <a:cxnSpLocks noChangeShapeType="1"/>
            <a:endCxn id="7182" idx="0"/>
          </p:cNvCxnSpPr>
          <p:nvPr>
            <p:custDataLst>
              <p:tags r:id="rId26"/>
            </p:custDataLst>
          </p:nvPr>
        </p:nvCxnSpPr>
        <p:spPr bwMode="gray">
          <a:xfrm flipH="1">
            <a:off x="1189038" y="3887788"/>
            <a:ext cx="1893887" cy="106045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200" name="AutoShape 125"/>
          <p:cNvCxnSpPr>
            <a:cxnSpLocks noChangeShapeType="1"/>
            <a:endCxn id="7185" idx="0"/>
          </p:cNvCxnSpPr>
          <p:nvPr>
            <p:custDataLst>
              <p:tags r:id="rId27"/>
            </p:custDataLst>
          </p:nvPr>
        </p:nvCxnSpPr>
        <p:spPr bwMode="gray">
          <a:xfrm flipH="1">
            <a:off x="1966913" y="3881438"/>
            <a:ext cx="1128712" cy="137795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201" name="AutoShape 129"/>
          <p:cNvCxnSpPr>
            <a:cxnSpLocks noChangeShapeType="1"/>
            <a:endCxn id="7186" idx="0"/>
          </p:cNvCxnSpPr>
          <p:nvPr>
            <p:custDataLst>
              <p:tags r:id="rId28"/>
            </p:custDataLst>
          </p:nvPr>
        </p:nvCxnSpPr>
        <p:spPr bwMode="gray">
          <a:xfrm flipH="1">
            <a:off x="2370138" y="3881438"/>
            <a:ext cx="725487" cy="1376362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202" name="AutoShape 132"/>
          <p:cNvCxnSpPr>
            <a:cxnSpLocks noChangeShapeType="1"/>
            <a:endCxn id="7188" idx="0"/>
          </p:cNvCxnSpPr>
          <p:nvPr>
            <p:custDataLst>
              <p:tags r:id="rId29"/>
            </p:custDataLst>
          </p:nvPr>
        </p:nvCxnSpPr>
        <p:spPr bwMode="gray">
          <a:xfrm>
            <a:off x="3089275" y="3792538"/>
            <a:ext cx="200025" cy="1684337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203" name="AutoShape 133"/>
          <p:cNvCxnSpPr>
            <a:cxnSpLocks noChangeShapeType="1"/>
            <a:endCxn id="7189" idx="0"/>
          </p:cNvCxnSpPr>
          <p:nvPr>
            <p:custDataLst>
              <p:tags r:id="rId30"/>
            </p:custDataLst>
          </p:nvPr>
        </p:nvCxnSpPr>
        <p:spPr bwMode="gray">
          <a:xfrm>
            <a:off x="3089275" y="3792538"/>
            <a:ext cx="604838" cy="1682750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7204" name="AutoShape 132"/>
          <p:cNvCxnSpPr>
            <a:cxnSpLocks noChangeShapeType="1"/>
            <a:endCxn id="7187" idx="0"/>
          </p:cNvCxnSpPr>
          <p:nvPr>
            <p:custDataLst>
              <p:tags r:id="rId31"/>
            </p:custDataLst>
          </p:nvPr>
        </p:nvCxnSpPr>
        <p:spPr bwMode="gray">
          <a:xfrm flipH="1">
            <a:off x="2884488" y="3792538"/>
            <a:ext cx="204787" cy="1685925"/>
          </a:xfrm>
          <a:prstGeom prst="straightConnector1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</p:cxnSp>
      <p:grpSp>
        <p:nvGrpSpPr>
          <p:cNvPr id="7205" name="Group 43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2808288" y="4591050"/>
            <a:ext cx="2020887" cy="409575"/>
            <a:chOff x="1115" y="2428"/>
            <a:chExt cx="844" cy="312"/>
          </a:xfrm>
        </p:grpSpPr>
        <p:sp>
          <p:nvSpPr>
            <p:cNvPr id="7270" name="AutoShape 10"/>
            <p:cNvSpPr>
              <a:spLocks noChangeArrowheads="1"/>
            </p:cNvSpPr>
            <p:nvPr/>
          </p:nvSpPr>
          <p:spPr bwMode="gray">
            <a:xfrm flipV="1">
              <a:off x="1115" y="2563"/>
              <a:ext cx="247" cy="177"/>
            </a:xfrm>
            <a:prstGeom prst="roundRect">
              <a:avLst>
                <a:gd name="adj" fmla="val 1129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FE49F"/>
                </a:gs>
              </a:gsLst>
              <a:lin ang="5400000" scaled="1"/>
            </a:gradFill>
            <a:ln w="12700">
              <a:solidFill>
                <a:srgbClr val="C6C6C6"/>
              </a:solidFill>
              <a:round/>
              <a:headEnd/>
              <a:tailEnd/>
            </a:ln>
            <a:effectLst>
              <a:prstShdw prst="shdw17" dist="17961" dir="2700000">
                <a:srgbClr val="777777">
                  <a:alpha val="74997"/>
                </a:srgbClr>
              </a:prstShdw>
            </a:effectLst>
          </p:spPr>
          <p:txBody>
            <a:bodyPr rot="10800000" wrap="none" lIns="0" tIns="0" rIns="0" bIns="0" anchor="ctr"/>
            <a:lstStyle/>
            <a:p>
              <a:pPr algn="ctr">
                <a:buNone/>
              </a:pPr>
              <a:r>
                <a:rPr lang="en-US" sz="1000" b="1" i="0">
                  <a:latin typeface="Arial"/>
                  <a:ea typeface="ＭＳ Ｐゴシック"/>
                  <a:cs typeface="Arial"/>
                </a:rPr>
                <a:t>EhP</a:t>
              </a:r>
            </a:p>
          </p:txBody>
        </p:sp>
        <p:sp>
          <p:nvSpPr>
            <p:cNvPr id="7271" name="AutoShape 11"/>
            <p:cNvSpPr>
              <a:spLocks noChangeArrowheads="1"/>
            </p:cNvSpPr>
            <p:nvPr/>
          </p:nvSpPr>
          <p:spPr bwMode="gray">
            <a:xfrm flipV="1">
              <a:off x="1413" y="2501"/>
              <a:ext cx="247" cy="239"/>
            </a:xfrm>
            <a:prstGeom prst="roundRect">
              <a:avLst>
                <a:gd name="adj" fmla="val 1129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FE49F"/>
                </a:gs>
              </a:gsLst>
              <a:lin ang="5400000" scaled="1"/>
            </a:gradFill>
            <a:ln w="12700">
              <a:solidFill>
                <a:srgbClr val="C6C6C6"/>
              </a:solidFill>
              <a:round/>
              <a:headEnd/>
              <a:tailEnd/>
            </a:ln>
            <a:effectLst>
              <a:prstShdw prst="shdw17" dist="17961" dir="2700000">
                <a:srgbClr val="777777">
                  <a:alpha val="74997"/>
                </a:srgbClr>
              </a:prstShdw>
            </a:effectLst>
          </p:spPr>
          <p:txBody>
            <a:bodyPr rot="10800000" wrap="none" lIns="0" tIns="0" rIns="0" bIns="0" anchor="ctr"/>
            <a:lstStyle/>
            <a:p>
              <a:pPr algn="ctr">
                <a:buNone/>
              </a:pPr>
              <a:r>
                <a:rPr lang="en-US" sz="1000" b="1" i="0">
                  <a:latin typeface="Arial"/>
                  <a:ea typeface="ＭＳ Ｐゴシック"/>
                  <a:cs typeface="Arial"/>
                </a:rPr>
                <a:t>EhP</a:t>
              </a:r>
            </a:p>
          </p:txBody>
        </p:sp>
        <p:sp>
          <p:nvSpPr>
            <p:cNvPr id="7272" name="AutoShape 12"/>
            <p:cNvSpPr>
              <a:spLocks noChangeArrowheads="1"/>
            </p:cNvSpPr>
            <p:nvPr/>
          </p:nvSpPr>
          <p:spPr bwMode="gray">
            <a:xfrm flipV="1">
              <a:off x="1712" y="2428"/>
              <a:ext cx="247" cy="312"/>
            </a:xfrm>
            <a:prstGeom prst="roundRect">
              <a:avLst>
                <a:gd name="adj" fmla="val 1129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FE49F"/>
                </a:gs>
              </a:gsLst>
              <a:lin ang="5400000" scaled="1"/>
            </a:gradFill>
            <a:ln w="12700">
              <a:solidFill>
                <a:srgbClr val="C6C6C6"/>
              </a:solidFill>
              <a:round/>
              <a:headEnd/>
              <a:tailEnd/>
            </a:ln>
            <a:effectLst>
              <a:prstShdw prst="shdw17" dist="17961" dir="2700000">
                <a:srgbClr val="777777">
                  <a:alpha val="74997"/>
                </a:srgbClr>
              </a:prstShdw>
            </a:effectLst>
          </p:spPr>
          <p:txBody>
            <a:bodyPr rot="10800000" wrap="none" lIns="0" tIns="0" rIns="0" bIns="0" anchor="ctr"/>
            <a:lstStyle/>
            <a:p>
              <a:pPr algn="ctr">
                <a:buNone/>
              </a:pPr>
              <a:r>
                <a:rPr lang="en-US" sz="1000" b="1" i="0">
                  <a:latin typeface="Arial"/>
                  <a:ea typeface="ＭＳ Ｐゴシック"/>
                  <a:cs typeface="Arial"/>
                </a:rPr>
                <a:t>EhP</a:t>
              </a:r>
            </a:p>
          </p:txBody>
        </p:sp>
      </p:grpSp>
      <p:sp>
        <p:nvSpPr>
          <p:cNvPr id="7207" name="AutoShape 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499326" y="2979788"/>
            <a:ext cx="4495800" cy="488950"/>
          </a:xfrm>
          <a:prstGeom prst="roundRect">
            <a:avLst>
              <a:gd name="adj" fmla="val 12449"/>
            </a:avLst>
          </a:prstGeom>
          <a:gradFill rotWithShape="1">
            <a:gsLst>
              <a:gs pos="0">
                <a:srgbClr val="336699"/>
              </a:gs>
              <a:gs pos="100000">
                <a:srgbClr val="003366"/>
              </a:gs>
            </a:gsLst>
            <a:lin ang="2700000" scaled="1"/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777777">
                <a:alpha val="74997"/>
              </a:srgbClr>
            </a:prstShdw>
          </a:effectLst>
        </p:spPr>
        <p:txBody>
          <a:bodyPr wrap="none" lIns="0" tIns="0" rIns="0" bIns="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14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9" name="AutoShape 117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584200" y="3041650"/>
            <a:ext cx="477838" cy="271463"/>
          </a:xfrm>
          <a:prstGeom prst="chevron">
            <a:avLst>
              <a:gd name="adj" fmla="val 43580"/>
            </a:avLst>
          </a:prstGeom>
          <a:solidFill>
            <a:srgbClr val="3366FF"/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b="1">
              <a:ea typeface="+mn-ea"/>
              <a:cs typeface="Arial" charset="0"/>
            </a:endParaRPr>
          </a:p>
        </p:txBody>
      </p:sp>
      <p:sp>
        <p:nvSpPr>
          <p:cNvPr id="60" name="AutoShape 118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987425" y="3041650"/>
            <a:ext cx="479425" cy="271463"/>
          </a:xfrm>
          <a:prstGeom prst="chevron">
            <a:avLst>
              <a:gd name="adj" fmla="val 43580"/>
            </a:avLst>
          </a:prstGeom>
          <a:solidFill>
            <a:srgbClr val="3366FF"/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b="1">
              <a:ea typeface="+mn-ea"/>
              <a:cs typeface="Arial" charset="0"/>
            </a:endParaRPr>
          </a:p>
        </p:txBody>
      </p:sp>
      <p:sp>
        <p:nvSpPr>
          <p:cNvPr id="61" name="AutoShape 119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1392238" y="3041650"/>
            <a:ext cx="477837" cy="271463"/>
          </a:xfrm>
          <a:prstGeom prst="chevron">
            <a:avLst>
              <a:gd name="adj" fmla="val 43580"/>
            </a:avLst>
          </a:prstGeom>
          <a:solidFill>
            <a:srgbClr val="FFCC00"/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b="1">
              <a:ea typeface="+mn-ea"/>
              <a:cs typeface="Arial" charset="0"/>
            </a:endParaRPr>
          </a:p>
        </p:txBody>
      </p:sp>
      <p:sp>
        <p:nvSpPr>
          <p:cNvPr id="62" name="AutoShape 120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1933575" y="3044825"/>
            <a:ext cx="477838" cy="271463"/>
          </a:xfrm>
          <a:prstGeom prst="chevron">
            <a:avLst>
              <a:gd name="adj" fmla="val 43580"/>
            </a:avLst>
          </a:prstGeom>
          <a:solidFill>
            <a:srgbClr val="CCFFCC"/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b="1">
              <a:ea typeface="+mn-ea"/>
              <a:cs typeface="Arial" charset="0"/>
            </a:endParaRPr>
          </a:p>
        </p:txBody>
      </p:sp>
      <p:sp>
        <p:nvSpPr>
          <p:cNvPr id="63" name="AutoShape 121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2336800" y="3043238"/>
            <a:ext cx="479425" cy="271462"/>
          </a:xfrm>
          <a:prstGeom prst="chevron">
            <a:avLst>
              <a:gd name="adj" fmla="val 43580"/>
            </a:avLst>
          </a:prstGeom>
          <a:solidFill>
            <a:srgbClr val="3366FF"/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b="1">
              <a:ea typeface="+mn-ea"/>
              <a:cs typeface="Arial" charset="0"/>
            </a:endParaRPr>
          </a:p>
        </p:txBody>
      </p:sp>
      <p:sp>
        <p:nvSpPr>
          <p:cNvPr id="64" name="AutoShape 122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2894013" y="3041650"/>
            <a:ext cx="479425" cy="271463"/>
          </a:xfrm>
          <a:prstGeom prst="chevron">
            <a:avLst>
              <a:gd name="adj" fmla="val 43580"/>
            </a:avLst>
          </a:prstGeom>
          <a:solidFill>
            <a:srgbClr val="CCFFCC"/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b="1">
              <a:ea typeface="+mn-ea"/>
              <a:cs typeface="Arial" charset="0"/>
            </a:endParaRPr>
          </a:p>
        </p:txBody>
      </p:sp>
      <p:sp>
        <p:nvSpPr>
          <p:cNvPr id="65" name="AutoShape 123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3292475" y="3040063"/>
            <a:ext cx="477838" cy="271462"/>
          </a:xfrm>
          <a:prstGeom prst="chevron">
            <a:avLst>
              <a:gd name="adj" fmla="val 43580"/>
            </a:avLst>
          </a:prstGeom>
          <a:solidFill>
            <a:srgbClr val="FFCC00"/>
          </a:solidFill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1800" b="1">
              <a:ea typeface="+mn-ea"/>
              <a:cs typeface="Arial" charset="0"/>
            </a:endParaRPr>
          </a:p>
        </p:txBody>
      </p:sp>
      <p:sp>
        <p:nvSpPr>
          <p:cNvPr id="7215" name="Rectangle 10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701675" y="3563938"/>
            <a:ext cx="16129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buNone/>
            </a:pPr>
            <a:r>
              <a:rPr lang="ru-RU" sz="1000" b="1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Корпоративный </a:t>
            </a:r>
            <a:r>
              <a:rPr lang="ru-RU" sz="1000" b="1" dirty="0" smtClean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/>
            </a:r>
            <a:br>
              <a:rPr lang="ru-RU" sz="1000" b="1" dirty="0" smtClean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</a:br>
            <a:r>
              <a:rPr lang="ru-RU" sz="1000" b="1" dirty="0" err="1" smtClean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репозиторий</a:t>
            </a:r>
            <a:r>
              <a:rPr lang="ru-RU" sz="1000" b="1" dirty="0" smtClean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ru-RU" sz="1000" b="1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сервисов</a:t>
            </a:r>
            <a:endParaRPr lang="en-US" sz="1000" b="1" i="0" dirty="0">
              <a:solidFill>
                <a:srgbClr val="CDD5E1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7216" name="Rectangle 11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3774339" y="3068688"/>
            <a:ext cx="1093787" cy="2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None/>
            </a:pPr>
            <a:r>
              <a:rPr lang="en-US" sz="8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Композитные</a:t>
            </a:r>
            <a:r>
              <a:rPr lang="en-US" sz="8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8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решения</a:t>
            </a:r>
            <a:endParaRPr lang="en-US" sz="800" b="1" i="0" dirty="0">
              <a:solidFill>
                <a:srgbClr val="CDD5E1"/>
              </a:solidFill>
              <a:latin typeface="Arial"/>
              <a:ea typeface="ＭＳ Ｐゴシック"/>
              <a:cs typeface="Arial"/>
            </a:endParaRPr>
          </a:p>
          <a:p>
            <a:pPr>
              <a:buNone/>
            </a:pPr>
            <a:r>
              <a:rPr lang="en-US" sz="800" b="1" i="0" dirty="0" err="1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посредством</a:t>
            </a:r>
            <a:r>
              <a:rPr lang="en-US" sz="800" b="1" i="0" dirty="0">
                <a:solidFill>
                  <a:srgbClr val="CDD5E1"/>
                </a:solidFill>
                <a:latin typeface="Arial"/>
                <a:ea typeface="ＭＳ Ｐゴシック"/>
                <a:cs typeface="Arial"/>
              </a:rPr>
              <a:t> Galaxy</a:t>
            </a:r>
          </a:p>
        </p:txBody>
      </p:sp>
      <p:grpSp>
        <p:nvGrpSpPr>
          <p:cNvPr id="7217" name="Group 37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2676525" y="3581400"/>
            <a:ext cx="731838" cy="544513"/>
            <a:chOff x="4054" y="1499"/>
            <a:chExt cx="1096" cy="942"/>
          </a:xfrm>
        </p:grpSpPr>
        <p:pic>
          <p:nvPicPr>
            <p:cNvPr id="7246" name="Picture 38" descr="esr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gray">
            <a:xfrm>
              <a:off x="4054" y="1529"/>
              <a:ext cx="109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247" name="Group 39"/>
            <p:cNvGrpSpPr>
              <a:grpSpLocks/>
            </p:cNvGrpSpPr>
            <p:nvPr/>
          </p:nvGrpSpPr>
          <p:grpSpPr bwMode="auto">
            <a:xfrm>
              <a:off x="4063" y="1499"/>
              <a:ext cx="1056" cy="528"/>
              <a:chOff x="3819" y="411"/>
              <a:chExt cx="654" cy="385"/>
            </a:xfrm>
          </p:grpSpPr>
          <p:grpSp>
            <p:nvGrpSpPr>
              <p:cNvPr id="7248" name="Group 40"/>
              <p:cNvGrpSpPr>
                <a:grpSpLocks/>
              </p:cNvGrpSpPr>
              <p:nvPr/>
            </p:nvGrpSpPr>
            <p:grpSpPr bwMode="auto">
              <a:xfrm>
                <a:off x="3846" y="444"/>
                <a:ext cx="608" cy="308"/>
                <a:chOff x="3846" y="444"/>
                <a:chExt cx="608" cy="308"/>
              </a:xfrm>
            </p:grpSpPr>
            <p:pic>
              <p:nvPicPr>
                <p:cNvPr id="7250" name="Picture 41" descr="sm red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gray">
                <a:xfrm>
                  <a:off x="3961" y="561"/>
                  <a:ext cx="135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51" name="Picture 42" descr="sm red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gray">
                <a:xfrm>
                  <a:off x="4143" y="483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52" name="Picture 43" descr="sm purple"/>
                <p:cNvPicPr>
                  <a:picLocks noChangeAspect="1" noChangeArrowheads="1"/>
                </p:cNvPicPr>
                <p:nvPr/>
              </p:nvPicPr>
              <p:blipFill>
                <a:blip r:embed="rId51" cstate="print"/>
                <a:srcRect/>
                <a:stretch>
                  <a:fillRect/>
                </a:stretch>
              </p:blipFill>
              <p:spPr bwMode="gray">
                <a:xfrm>
                  <a:off x="3940" y="483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53" name="Picture 44" descr="lt blue sm"/>
                <p:cNvPicPr>
                  <a:picLocks noChangeAspect="1"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gray">
                <a:xfrm>
                  <a:off x="4016" y="524"/>
                  <a:ext cx="135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54" name="Picture 45" descr="lt blue sm"/>
                <p:cNvPicPr>
                  <a:picLocks noChangeAspect="1"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gray">
                <a:xfrm>
                  <a:off x="4157" y="519"/>
                  <a:ext cx="135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55" name="Picture 46" descr="lt blue sm"/>
                <p:cNvPicPr>
                  <a:picLocks noChangeAspect="1"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gray">
                <a:xfrm>
                  <a:off x="4164" y="670"/>
                  <a:ext cx="135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56" name="Picture 47" descr="sm red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gray">
                <a:xfrm>
                  <a:off x="4222" y="524"/>
                  <a:ext cx="135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57" name="Picture 48" descr="sm red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gray">
                <a:xfrm>
                  <a:off x="3942" y="641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58" name="Picture 49" descr="sm red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gray">
                <a:xfrm>
                  <a:off x="4139" y="605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59" name="Picture 50" descr="sm red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gray">
                <a:xfrm>
                  <a:off x="3846" y="524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0" name="Picture 51" descr="sm purple"/>
                <p:cNvPicPr>
                  <a:picLocks noChangeAspect="1" noChangeArrowheads="1"/>
                </p:cNvPicPr>
                <p:nvPr/>
              </p:nvPicPr>
              <p:blipFill>
                <a:blip r:embed="rId51" cstate="print"/>
                <a:srcRect/>
                <a:stretch>
                  <a:fillRect/>
                </a:stretch>
              </p:blipFill>
              <p:spPr bwMode="gray">
                <a:xfrm>
                  <a:off x="4082" y="573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1" name="Picture 52" descr="sm purple"/>
                <p:cNvPicPr>
                  <a:picLocks noChangeAspect="1" noChangeArrowheads="1"/>
                </p:cNvPicPr>
                <p:nvPr/>
              </p:nvPicPr>
              <p:blipFill>
                <a:blip r:embed="rId51" cstate="print"/>
                <a:srcRect/>
                <a:stretch>
                  <a:fillRect/>
                </a:stretch>
              </p:blipFill>
              <p:spPr bwMode="gray">
                <a:xfrm>
                  <a:off x="4041" y="664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2" name="Picture 53" descr="sm purple"/>
                <p:cNvPicPr>
                  <a:picLocks noChangeAspect="1" noChangeArrowheads="1"/>
                </p:cNvPicPr>
                <p:nvPr/>
              </p:nvPicPr>
              <p:blipFill>
                <a:blip r:embed="rId51" cstate="print"/>
                <a:srcRect/>
                <a:stretch>
                  <a:fillRect/>
                </a:stretch>
              </p:blipFill>
              <p:spPr bwMode="gray">
                <a:xfrm>
                  <a:off x="4248" y="602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3" name="Picture 54" descr="sm purple"/>
                <p:cNvPicPr>
                  <a:picLocks noChangeAspect="1" noChangeArrowheads="1"/>
                </p:cNvPicPr>
                <p:nvPr/>
              </p:nvPicPr>
              <p:blipFill>
                <a:blip r:embed="rId51" cstate="print"/>
                <a:srcRect/>
                <a:stretch>
                  <a:fillRect/>
                </a:stretch>
              </p:blipFill>
              <p:spPr bwMode="gray">
                <a:xfrm>
                  <a:off x="4016" y="458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4" name="Picture 55" descr="lt blue sm"/>
                <p:cNvPicPr>
                  <a:picLocks noChangeAspect="1"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gray">
                <a:xfrm>
                  <a:off x="3879" y="607"/>
                  <a:ext cx="135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5" name="Picture 56" descr="lt blue sm"/>
                <p:cNvPicPr>
                  <a:picLocks noChangeAspect="1"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gray">
                <a:xfrm>
                  <a:off x="3920" y="477"/>
                  <a:ext cx="135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6" name="Picture 57" descr="lt blue sm"/>
                <p:cNvPicPr>
                  <a:picLocks noChangeAspect="1"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gray">
                <a:xfrm>
                  <a:off x="4319" y="545"/>
                  <a:ext cx="135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7" name="Picture 58" descr="sm red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gray">
                <a:xfrm>
                  <a:off x="4234" y="644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8" name="Picture 59" descr="sm purple"/>
                <p:cNvPicPr>
                  <a:picLocks noChangeAspect="1" noChangeArrowheads="1"/>
                </p:cNvPicPr>
                <p:nvPr/>
              </p:nvPicPr>
              <p:blipFill>
                <a:blip r:embed="rId51" cstate="print"/>
                <a:srcRect/>
                <a:stretch>
                  <a:fillRect/>
                </a:stretch>
              </p:blipFill>
              <p:spPr bwMode="gray">
                <a:xfrm>
                  <a:off x="4235" y="476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69" name="Picture 60" descr="sm red"/>
                <p:cNvPicPr>
                  <a:picLocks noChangeAspect="1" noChangeArrowheads="1"/>
                </p:cNvPicPr>
                <p:nvPr/>
              </p:nvPicPr>
              <p:blipFill>
                <a:blip r:embed="rId50" cstate="print"/>
                <a:srcRect/>
                <a:stretch>
                  <a:fillRect/>
                </a:stretch>
              </p:blipFill>
              <p:spPr bwMode="gray">
                <a:xfrm>
                  <a:off x="4143" y="444"/>
                  <a:ext cx="136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249" name="Picture 61" descr="top of ESR"/>
              <p:cNvPicPr>
                <a:picLocks noChangeAspect="1" noChangeArrowheads="1"/>
              </p:cNvPicPr>
              <p:nvPr/>
            </p:nvPicPr>
            <p:blipFill>
              <a:blip r:embed="rId53" cstate="print"/>
              <a:srcRect/>
              <a:stretch>
                <a:fillRect/>
              </a:stretch>
            </p:blipFill>
            <p:spPr bwMode="gray">
              <a:xfrm>
                <a:off x="3819" y="411"/>
                <a:ext cx="654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218" name="TextBox 13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502660" y="4776130"/>
            <a:ext cx="31210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82880" indent="-182880" algn="ctr">
              <a:buNone/>
            </a:pPr>
            <a:r>
              <a:rPr lang="en-US" sz="1000" b="1" i="0" dirty="0" err="1">
                <a:solidFill>
                  <a:srgbClr val="04357B"/>
                </a:solidFill>
                <a:latin typeface="Arial"/>
                <a:ea typeface="ＭＳ Ｐゴシック"/>
                <a:cs typeface="+mn-cs"/>
              </a:rPr>
              <a:t>чтобы</a:t>
            </a:r>
            <a:r>
              <a:rPr lang="en-US" sz="1000" b="1" i="0" dirty="0">
                <a:solidFill>
                  <a:srgbClr val="04357B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04357B"/>
                </a:solidFill>
                <a:latin typeface="Arial"/>
                <a:ea typeface="ＭＳ Ｐゴシック"/>
                <a:cs typeface="+mn-cs"/>
              </a:rPr>
              <a:t>ориентироваться</a:t>
            </a:r>
            <a:r>
              <a:rPr lang="en-US" sz="1000" b="1" i="0" dirty="0">
                <a:solidFill>
                  <a:srgbClr val="04357B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04357B"/>
                </a:solidFill>
                <a:latin typeface="Arial"/>
                <a:ea typeface="ＭＳ Ｐゴシック"/>
                <a:cs typeface="+mn-cs"/>
              </a:rPr>
              <a:t>на</a:t>
            </a:r>
            <a:r>
              <a:rPr lang="en-US" sz="1000" b="1" i="0" dirty="0">
                <a:solidFill>
                  <a:srgbClr val="04357B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04357B"/>
                </a:solidFill>
                <a:latin typeface="Arial"/>
                <a:ea typeface="ＭＳ Ｐゴシック"/>
                <a:cs typeface="+mn-cs"/>
              </a:rPr>
              <a:t>создание</a:t>
            </a:r>
            <a:r>
              <a:rPr lang="en-US" sz="1000" b="1" i="0" dirty="0">
                <a:solidFill>
                  <a:srgbClr val="04357B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04357B"/>
                </a:solidFill>
                <a:latin typeface="Arial"/>
                <a:ea typeface="ＭＳ Ｐゴシック"/>
                <a:cs typeface="+mn-cs"/>
              </a:rPr>
              <a:t>ценности</a:t>
            </a:r>
            <a:endParaRPr lang="en-US" sz="1000" b="1" i="0" dirty="0">
              <a:solidFill>
                <a:srgbClr val="04357B"/>
              </a:solidFill>
              <a:latin typeface="Arial"/>
              <a:ea typeface="ＭＳ Ｐゴシック"/>
              <a:cs typeface="+mn-cs"/>
            </a:endParaRPr>
          </a:p>
          <a:p>
            <a:pPr marL="182880" indent="-182880" algn="l">
              <a:buClr>
                <a:srgbClr val="04357B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Процессы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на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основе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передовых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практик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</a:p>
          <a:p>
            <a:pPr marL="182880" indent="-182880" algn="l">
              <a:buClr>
                <a:srgbClr val="04357B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Создан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для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направлений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бизнеса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в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их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отрасли</a:t>
            </a:r>
            <a:endParaRPr lang="en-US" sz="1000" b="1" i="0" dirty="0">
              <a:solidFill>
                <a:srgbClr val="4D4D4D"/>
              </a:solidFill>
              <a:latin typeface="Arial"/>
              <a:ea typeface="ＭＳ Ｐゴシック"/>
              <a:cs typeface="+mn-cs"/>
            </a:endParaRPr>
          </a:p>
          <a:p>
            <a:pPr marL="182880" indent="-182880" algn="l">
              <a:buClr>
                <a:srgbClr val="04357B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Согласованный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пользовательский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интерфейс</a:t>
            </a:r>
            <a:endParaRPr lang="en-US" sz="1000" b="1" i="0" dirty="0">
              <a:solidFill>
                <a:srgbClr val="4D4D4D"/>
              </a:solidFill>
              <a:latin typeface="Arial"/>
              <a:ea typeface="ＭＳ Ｐゴシック"/>
              <a:cs typeface="+mn-cs"/>
            </a:endParaRPr>
          </a:p>
          <a:p>
            <a:pPr marL="182880" indent="-182880" algn="l">
              <a:buClr>
                <a:srgbClr val="04357B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Поэтапное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внедрение</a:t>
            </a:r>
            <a:endParaRPr lang="en-US" sz="1000" b="1" i="0" dirty="0">
              <a:solidFill>
                <a:srgbClr val="4D4D4D"/>
              </a:solidFill>
              <a:latin typeface="Arial"/>
              <a:ea typeface="ＭＳ Ｐゴシック"/>
              <a:cs typeface="+mn-cs"/>
            </a:endParaRPr>
          </a:p>
          <a:p>
            <a:pPr marL="182880" indent="-182880" algn="l">
              <a:buClr>
                <a:srgbClr val="04357B"/>
              </a:buClr>
              <a:buSzPct val="80000"/>
              <a:buFont typeface="Wingdings"/>
              <a:buChar char="n"/>
            </a:pP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Reduced cost of implementation </a:t>
            </a:r>
            <a:b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</a:b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and operation </a:t>
            </a:r>
          </a:p>
          <a:p>
            <a:pPr marL="182880" indent="-182880" algn="l">
              <a:buClr>
                <a:srgbClr val="04357B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Внедрение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инноваций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без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прекращения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работы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систем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с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помощью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пакетов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расширений</a:t>
            </a:r>
            <a:endParaRPr lang="en-US" sz="1000" b="1" i="0" dirty="0">
              <a:solidFill>
                <a:srgbClr val="4D4D4D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219" name="TextBox 13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481638" y="1566863"/>
            <a:ext cx="31210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82880" indent="-182880" algn="ctr">
              <a:buNone/>
            </a:pPr>
            <a:r>
              <a:rPr lang="en-US" sz="1000" b="1" i="0" dirty="0" err="1">
                <a:solidFill>
                  <a:srgbClr val="F0AB00"/>
                </a:solidFill>
                <a:latin typeface="Arial"/>
                <a:ea typeface="ＭＳ Ｐゴシック"/>
                <a:cs typeface="+mn-cs"/>
              </a:rPr>
              <a:t>чтобы</a:t>
            </a:r>
            <a:r>
              <a:rPr lang="en-US" sz="1000" b="1" i="0" dirty="0">
                <a:solidFill>
                  <a:srgbClr val="F0AB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F0AB00"/>
                </a:solidFill>
                <a:latin typeface="Arial"/>
                <a:ea typeface="ＭＳ Ｐゴシック"/>
                <a:cs typeface="+mn-cs"/>
              </a:rPr>
              <a:t>использовать</a:t>
            </a:r>
            <a:r>
              <a:rPr lang="en-US" sz="1000" b="1" i="0" dirty="0">
                <a:solidFill>
                  <a:srgbClr val="F0AB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F0AB00"/>
                </a:solidFill>
                <a:latin typeface="Arial"/>
                <a:ea typeface="ＭＳ Ｐゴシック"/>
                <a:cs typeface="+mn-cs"/>
              </a:rPr>
              <a:t>новые</a:t>
            </a:r>
            <a:r>
              <a:rPr lang="en-US" sz="1000" b="1" i="0" dirty="0">
                <a:solidFill>
                  <a:srgbClr val="F0AB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F0AB00"/>
                </a:solidFill>
                <a:latin typeface="Arial"/>
                <a:ea typeface="ＭＳ Ｐゴシック"/>
                <a:cs typeface="+mn-cs"/>
              </a:rPr>
              <a:t>возможности</a:t>
            </a:r>
            <a:endParaRPr lang="en-US" sz="1000" b="1" i="0" dirty="0">
              <a:solidFill>
                <a:srgbClr val="F0AB00"/>
              </a:solidFill>
              <a:latin typeface="Arial"/>
              <a:ea typeface="ＭＳ Ｐゴシック"/>
              <a:cs typeface="+mn-cs"/>
            </a:endParaRPr>
          </a:p>
          <a:p>
            <a:pPr marL="182880" indent="-182880" algn="l"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Замкнутый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цикл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от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разработки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стратегии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smtClean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и</a:t>
            </a:r>
            <a:r>
              <a:rPr lang="ru-RU" sz="1000" b="1" i="0" dirty="0" smtClean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 </a:t>
            </a:r>
            <a:r>
              <a:rPr lang="en-US" sz="1000" b="1" i="0" dirty="0" err="1" smtClean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принятия</a:t>
            </a:r>
            <a:r>
              <a:rPr lang="en-US" sz="1000" b="1" i="0" dirty="0" smtClean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решений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до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их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реализации</a:t>
            </a:r>
            <a:endParaRPr lang="en-US" sz="1000" b="1" i="0" dirty="0">
              <a:solidFill>
                <a:srgbClr val="4D4D4D"/>
              </a:solidFill>
              <a:latin typeface="Arial"/>
              <a:ea typeface="ＭＳ Ｐゴシック"/>
              <a:cs typeface="+mn-cs"/>
            </a:endParaRPr>
          </a:p>
          <a:p>
            <a:pPr marL="182880" indent="-182880" algn="l"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Гибкая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среда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ориентированная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на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конечного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пользователя</a:t>
            </a:r>
            <a:endParaRPr lang="en-US" sz="1000" b="1" i="0" dirty="0">
              <a:solidFill>
                <a:srgbClr val="4D4D4D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221" name="TextBox 13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502659" y="2999117"/>
            <a:ext cx="3121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182880" indent="-182880" algn="ctr">
              <a:buNone/>
            </a:pPr>
            <a:r>
              <a:rPr lang="en-US" sz="1000" b="1" i="0" dirty="0" err="1">
                <a:solidFill>
                  <a:srgbClr val="9E3039"/>
                </a:solidFill>
                <a:latin typeface="Arial"/>
                <a:ea typeface="ＭＳ Ｐゴシック"/>
                <a:cs typeface="+mn-cs"/>
              </a:rPr>
              <a:t>чтобы</a:t>
            </a:r>
            <a:r>
              <a:rPr lang="en-US" sz="1000" b="1" i="0" dirty="0">
                <a:solidFill>
                  <a:srgbClr val="9E3039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9E3039"/>
                </a:solidFill>
                <a:latin typeface="Arial"/>
                <a:ea typeface="ＭＳ Ｐゴシック"/>
                <a:cs typeface="+mn-cs"/>
              </a:rPr>
              <a:t>действовать</a:t>
            </a:r>
            <a:r>
              <a:rPr lang="en-US" sz="1000" b="1" i="0" dirty="0">
                <a:solidFill>
                  <a:srgbClr val="9E3039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9E3039"/>
                </a:solidFill>
                <a:latin typeface="Arial"/>
                <a:ea typeface="ＭＳ Ｐゴシック"/>
                <a:cs typeface="+mn-cs"/>
              </a:rPr>
              <a:t>быстро</a:t>
            </a:r>
            <a:endParaRPr lang="en-US" sz="1000" b="1" i="0" dirty="0">
              <a:solidFill>
                <a:srgbClr val="9E3039"/>
              </a:solidFill>
              <a:latin typeface="Arial"/>
              <a:ea typeface="ＭＳ Ｐゴシック"/>
              <a:cs typeface="+mn-cs"/>
            </a:endParaRPr>
          </a:p>
          <a:p>
            <a:pPr marL="182880" indent="-182880" algn="l">
              <a:buClr>
                <a:srgbClr val="9E3039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Основа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инноваций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–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определение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критически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важных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корпоративных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сервисов</a:t>
            </a:r>
            <a:endParaRPr lang="en-US" sz="1000" b="1" i="0" dirty="0">
              <a:solidFill>
                <a:srgbClr val="4D4D4D"/>
              </a:solidFill>
              <a:latin typeface="Arial"/>
              <a:ea typeface="ＭＳ Ｐゴシック"/>
              <a:cs typeface="+mn-cs"/>
            </a:endParaRPr>
          </a:p>
          <a:p>
            <a:pPr marL="182880" indent="-182880" algn="l">
              <a:buClr>
                <a:srgbClr val="9E3039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Дифференциация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клиентских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процессов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построенных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на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основе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комплекса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SAP Business Suite</a:t>
            </a:r>
          </a:p>
          <a:p>
            <a:pPr marL="182880" indent="-182880" algn="l">
              <a:buClr>
                <a:srgbClr val="9E3039"/>
              </a:buClr>
              <a:buSzPct val="80000"/>
              <a:buFont typeface="Wingdings"/>
              <a:buChar char="n"/>
            </a:pP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Плавный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переход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к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сервисно-ориентированной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000" b="1" i="0" dirty="0" err="1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архитектуре</a:t>
            </a:r>
            <a:r>
              <a:rPr lang="en-US" sz="1000" b="1" i="0" dirty="0">
                <a:solidFill>
                  <a:srgbClr val="4D4D4D"/>
                </a:solidFill>
                <a:latin typeface="Arial"/>
                <a:ea typeface="ＭＳ Ｐゴシック"/>
                <a:cs typeface="+mn-cs"/>
              </a:rPr>
              <a:t> </a:t>
            </a:r>
          </a:p>
        </p:txBody>
      </p:sp>
      <p:sp>
        <p:nvSpPr>
          <p:cNvPr id="7222" name="TextBox 104"/>
          <p:cNvSpPr txBox="1">
            <a:spLocks noChangeArrowheads="1"/>
          </p:cNvSpPr>
          <p:nvPr/>
        </p:nvSpPr>
        <p:spPr bwMode="auto">
          <a:xfrm>
            <a:off x="147306" y="740485"/>
            <a:ext cx="8154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0" i="0" dirty="0" err="1">
                <a:latin typeface="Arial"/>
                <a:ea typeface="ＭＳ Ｐゴシック"/>
                <a:cs typeface="+mn-cs"/>
              </a:rPr>
              <a:t>Предоставляет</a:t>
            </a:r>
            <a:r>
              <a:rPr lang="en-US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b="0" i="0" dirty="0" err="1">
                <a:latin typeface="Arial"/>
                <a:ea typeface="ＭＳ Ｐゴシック"/>
                <a:cs typeface="+mn-cs"/>
              </a:rPr>
              <a:t>углубленую</a:t>
            </a:r>
            <a:r>
              <a:rPr lang="en-US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b="0" i="0" dirty="0" err="1">
                <a:latin typeface="Arial"/>
                <a:ea typeface="ＭＳ Ｐゴシック"/>
                <a:cs typeface="+mn-cs"/>
              </a:rPr>
              <a:t>информацию</a:t>
            </a:r>
            <a:r>
              <a:rPr lang="en-US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b="0" i="0" dirty="0" err="1">
                <a:latin typeface="Arial"/>
                <a:ea typeface="ＭＳ Ｐゴシック"/>
                <a:cs typeface="+mn-cs"/>
              </a:rPr>
              <a:t>обеспечивает</a:t>
            </a:r>
            <a:r>
              <a:rPr lang="en-US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b="0" i="0" dirty="0" err="1">
                <a:latin typeface="Arial"/>
                <a:ea typeface="ＭＳ Ｐゴシック"/>
                <a:cs typeface="+mn-cs"/>
              </a:rPr>
              <a:t>гибкость</a:t>
            </a:r>
            <a:r>
              <a:rPr lang="en-US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b="0" i="0" dirty="0" err="1">
                <a:latin typeface="Arial"/>
                <a:ea typeface="ＭＳ Ｐゴシック"/>
                <a:cs typeface="+mn-cs"/>
              </a:rPr>
              <a:t>эффективность</a:t>
            </a:r>
            <a:endParaRPr lang="en-US" b="0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Овал 121"/>
          <p:cNvSpPr/>
          <p:nvPr/>
        </p:nvSpPr>
        <p:spPr bwMode="auto">
          <a:xfrm>
            <a:off x="3390900" y="1914525"/>
            <a:ext cx="852488" cy="433388"/>
          </a:xfrm>
          <a:prstGeom prst="ellipse">
            <a:avLst/>
          </a:prstGeom>
          <a:solidFill>
            <a:srgbClr val="B3CAD7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cene3d>
              <a:camera prst="isometricOffAxis1Top"/>
              <a:lightRig rig="threePt" dir="t"/>
            </a:scene3d>
          </a:bodyPr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>
              <a:ea typeface="Arial Unicode MS" pitchFamily="34" charset="-128"/>
            </a:endParaRPr>
          </a:p>
        </p:txBody>
      </p:sp>
      <p:grpSp>
        <p:nvGrpSpPr>
          <p:cNvPr id="7224" name="Group 113"/>
          <p:cNvGrpSpPr>
            <a:grpSpLocks noChangeAspect="1"/>
          </p:cNvGrpSpPr>
          <p:nvPr/>
        </p:nvGrpSpPr>
        <p:grpSpPr bwMode="auto">
          <a:xfrm>
            <a:off x="3387725" y="1614486"/>
            <a:ext cx="882650" cy="649643"/>
            <a:chOff x="2110" y="1023"/>
            <a:chExt cx="574" cy="454"/>
          </a:xfrm>
        </p:grpSpPr>
        <p:sp>
          <p:nvSpPr>
            <p:cNvPr id="7237" name="AutoShape 112"/>
            <p:cNvSpPr>
              <a:spLocks noChangeAspect="1" noChangeArrowheads="1" noTextEdit="1"/>
            </p:cNvSpPr>
            <p:nvPr/>
          </p:nvSpPr>
          <p:spPr bwMode="auto">
            <a:xfrm>
              <a:off x="2110" y="1023"/>
              <a:ext cx="574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8" name="Rectangle 116"/>
            <p:cNvSpPr>
              <a:spLocks noChangeArrowheads="1"/>
            </p:cNvSpPr>
            <p:nvPr/>
          </p:nvSpPr>
          <p:spPr bwMode="auto">
            <a:xfrm>
              <a:off x="2226" y="1348"/>
              <a:ext cx="329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None/>
              </a:pPr>
              <a:r>
                <a:rPr lang="ru-RU" sz="600" b="0" i="0" dirty="0">
                  <a:solidFill>
                    <a:srgbClr val="002060"/>
                  </a:solidFill>
                  <a:latin typeface="Arial Black"/>
                  <a:ea typeface="ＭＳ Ｐゴシック"/>
                  <a:cs typeface="+mn-cs"/>
                </a:rPr>
                <a:t>Отдел </a:t>
              </a:r>
              <a:r>
                <a:rPr lang="ru-RU" sz="600" b="0" i="0" dirty="0" smtClean="0">
                  <a:solidFill>
                    <a:srgbClr val="002060"/>
                  </a:solidFill>
                  <a:latin typeface="Arial Black"/>
                  <a:ea typeface="ＭＳ Ｐゴシック"/>
                  <a:cs typeface="+mn-cs"/>
                </a:rPr>
                <a:t/>
              </a:r>
              <a:br>
                <a:rPr lang="ru-RU" sz="600" b="0" i="0" dirty="0" smtClean="0">
                  <a:solidFill>
                    <a:srgbClr val="002060"/>
                  </a:solidFill>
                  <a:latin typeface="Arial Black"/>
                  <a:ea typeface="ＭＳ Ｐゴシック"/>
                  <a:cs typeface="+mn-cs"/>
                </a:rPr>
              </a:br>
              <a:r>
                <a:rPr lang="ru-RU" sz="600" b="0" i="0" dirty="0" smtClean="0">
                  <a:solidFill>
                    <a:srgbClr val="002060"/>
                  </a:solidFill>
                  <a:latin typeface="Arial Black"/>
                  <a:ea typeface="ＭＳ Ｐゴシック"/>
                  <a:cs typeface="+mn-cs"/>
                </a:rPr>
                <a:t>маркетинга</a:t>
              </a:r>
              <a:endParaRPr lang="ru-RU" sz="600" b="0" i="0" dirty="0">
                <a:solidFill>
                  <a:srgbClr val="002060"/>
                </a:solidFill>
                <a:latin typeface="Arial Black"/>
                <a:ea typeface="ＭＳ Ｐゴシック"/>
                <a:cs typeface="+mn-cs"/>
              </a:endParaRPr>
            </a:p>
          </p:txBody>
        </p:sp>
        <p:pic>
          <p:nvPicPr>
            <p:cNvPr id="7239" name="Picture 119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2195" y="1059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24" name="Freeform 120"/>
            <p:cNvSpPr>
              <a:spLocks noEditPoints="1"/>
            </p:cNvSpPr>
            <p:nvPr/>
          </p:nvSpPr>
          <p:spPr bwMode="auto">
            <a:xfrm>
              <a:off x="2169" y="1034"/>
              <a:ext cx="459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9" y="0"/>
                </a:cxn>
                <a:cxn ang="0">
                  <a:pos x="459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" y="292"/>
                </a:cxn>
                <a:cxn ang="0">
                  <a:pos x="12" y="280"/>
                </a:cxn>
                <a:cxn ang="0">
                  <a:pos x="447" y="280"/>
                </a:cxn>
                <a:cxn ang="0">
                  <a:pos x="435" y="292"/>
                </a:cxn>
                <a:cxn ang="0">
                  <a:pos x="435" y="12"/>
                </a:cxn>
                <a:cxn ang="0">
                  <a:pos x="447" y="24"/>
                </a:cxn>
                <a:cxn ang="0">
                  <a:pos x="12" y="24"/>
                </a:cxn>
                <a:cxn ang="0">
                  <a:pos x="24" y="12"/>
                </a:cxn>
                <a:cxn ang="0">
                  <a:pos x="24" y="292"/>
                </a:cxn>
              </a:cxnLst>
              <a:rect l="0" t="0" r="r" b="b"/>
              <a:pathLst>
                <a:path w="459" h="304">
                  <a:moveTo>
                    <a:pt x="0" y="0"/>
                  </a:moveTo>
                  <a:lnTo>
                    <a:pt x="459" y="0"/>
                  </a:lnTo>
                  <a:lnTo>
                    <a:pt x="459" y="304"/>
                  </a:lnTo>
                  <a:lnTo>
                    <a:pt x="0" y="304"/>
                  </a:lnTo>
                  <a:lnTo>
                    <a:pt x="0" y="0"/>
                  </a:lnTo>
                  <a:close/>
                  <a:moveTo>
                    <a:pt x="24" y="292"/>
                  </a:moveTo>
                  <a:lnTo>
                    <a:pt x="12" y="280"/>
                  </a:lnTo>
                  <a:lnTo>
                    <a:pt x="447" y="280"/>
                  </a:lnTo>
                  <a:lnTo>
                    <a:pt x="435" y="292"/>
                  </a:lnTo>
                  <a:lnTo>
                    <a:pt x="435" y="12"/>
                  </a:lnTo>
                  <a:lnTo>
                    <a:pt x="447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292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32" name="Овал 131"/>
          <p:cNvSpPr/>
          <p:nvPr/>
        </p:nvSpPr>
        <p:spPr bwMode="auto">
          <a:xfrm>
            <a:off x="2376488" y="1914525"/>
            <a:ext cx="852487" cy="433388"/>
          </a:xfrm>
          <a:prstGeom prst="ellipse">
            <a:avLst/>
          </a:prstGeom>
          <a:solidFill>
            <a:srgbClr val="B3CAD7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cene3d>
              <a:camera prst="isometricOffAxis1Top"/>
              <a:lightRig rig="threePt" dir="t"/>
            </a:scene3d>
          </a:bodyPr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>
              <a:ea typeface="Arial Unicode MS" pitchFamily="34" charset="-128"/>
            </a:endParaRPr>
          </a:p>
        </p:txBody>
      </p:sp>
      <p:grpSp>
        <p:nvGrpSpPr>
          <p:cNvPr id="7226" name="Group 123"/>
          <p:cNvGrpSpPr>
            <a:grpSpLocks noChangeAspect="1"/>
          </p:cNvGrpSpPr>
          <p:nvPr/>
        </p:nvGrpSpPr>
        <p:grpSpPr bwMode="auto">
          <a:xfrm>
            <a:off x="2362200" y="1619250"/>
            <a:ext cx="928688" cy="668338"/>
            <a:chOff x="1479" y="1009"/>
            <a:chExt cx="600" cy="510"/>
          </a:xfrm>
        </p:grpSpPr>
        <p:sp>
          <p:nvSpPr>
            <p:cNvPr id="7233" name="AutoShape 122"/>
            <p:cNvSpPr>
              <a:spLocks noChangeAspect="1" noChangeArrowheads="1" noTextEdit="1"/>
            </p:cNvSpPr>
            <p:nvPr/>
          </p:nvSpPr>
          <p:spPr bwMode="auto">
            <a:xfrm>
              <a:off x="1479" y="1009"/>
              <a:ext cx="60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7234" name="Picture 128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1567" y="1045"/>
              <a:ext cx="40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5" name="Freeform 129"/>
            <p:cNvSpPr>
              <a:spLocks noEditPoints="1"/>
            </p:cNvSpPr>
            <p:nvPr/>
          </p:nvSpPr>
          <p:spPr bwMode="auto">
            <a:xfrm>
              <a:off x="1541" y="1020"/>
              <a:ext cx="450" cy="318"/>
            </a:xfrm>
            <a:custGeom>
              <a:avLst/>
              <a:gdLst>
                <a:gd name="T0" fmla="*/ 0 w 450"/>
                <a:gd name="T1" fmla="*/ 0 h 318"/>
                <a:gd name="T2" fmla="*/ 450 w 450"/>
                <a:gd name="T3" fmla="*/ 0 h 318"/>
                <a:gd name="T4" fmla="*/ 450 w 450"/>
                <a:gd name="T5" fmla="*/ 318 h 318"/>
                <a:gd name="T6" fmla="*/ 0 w 450"/>
                <a:gd name="T7" fmla="*/ 318 h 318"/>
                <a:gd name="T8" fmla="*/ 0 w 450"/>
                <a:gd name="T9" fmla="*/ 0 h 318"/>
                <a:gd name="T10" fmla="*/ 24 w 450"/>
                <a:gd name="T11" fmla="*/ 306 h 318"/>
                <a:gd name="T12" fmla="*/ 12 w 450"/>
                <a:gd name="T13" fmla="*/ 294 h 318"/>
                <a:gd name="T14" fmla="*/ 438 w 450"/>
                <a:gd name="T15" fmla="*/ 294 h 318"/>
                <a:gd name="T16" fmla="*/ 426 w 450"/>
                <a:gd name="T17" fmla="*/ 306 h 318"/>
                <a:gd name="T18" fmla="*/ 426 w 450"/>
                <a:gd name="T19" fmla="*/ 12 h 318"/>
                <a:gd name="T20" fmla="*/ 438 w 450"/>
                <a:gd name="T21" fmla="*/ 24 h 318"/>
                <a:gd name="T22" fmla="*/ 12 w 450"/>
                <a:gd name="T23" fmla="*/ 24 h 318"/>
                <a:gd name="T24" fmla="*/ 24 w 450"/>
                <a:gd name="T25" fmla="*/ 12 h 318"/>
                <a:gd name="T26" fmla="*/ 24 w 450"/>
                <a:gd name="T27" fmla="*/ 306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0"/>
                <a:gd name="T43" fmla="*/ 0 h 318"/>
                <a:gd name="T44" fmla="*/ 450 w 450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0" h="318">
                  <a:moveTo>
                    <a:pt x="0" y="0"/>
                  </a:moveTo>
                  <a:lnTo>
                    <a:pt x="450" y="0"/>
                  </a:lnTo>
                  <a:lnTo>
                    <a:pt x="450" y="318"/>
                  </a:lnTo>
                  <a:lnTo>
                    <a:pt x="0" y="318"/>
                  </a:lnTo>
                  <a:lnTo>
                    <a:pt x="0" y="0"/>
                  </a:lnTo>
                  <a:close/>
                  <a:moveTo>
                    <a:pt x="24" y="306"/>
                  </a:moveTo>
                  <a:lnTo>
                    <a:pt x="12" y="294"/>
                  </a:lnTo>
                  <a:lnTo>
                    <a:pt x="438" y="294"/>
                  </a:lnTo>
                  <a:lnTo>
                    <a:pt x="426" y="306"/>
                  </a:lnTo>
                  <a:lnTo>
                    <a:pt x="426" y="12"/>
                  </a:lnTo>
                  <a:lnTo>
                    <a:pt x="438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306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6" name="Rectangle 130"/>
            <p:cNvSpPr>
              <a:spLocks noChangeArrowheads="1"/>
            </p:cNvSpPr>
            <p:nvPr/>
          </p:nvSpPr>
          <p:spPr bwMode="auto">
            <a:xfrm>
              <a:off x="1566" y="1362"/>
              <a:ext cx="411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buNone/>
              </a:pPr>
              <a:r>
                <a:rPr lang="ru-RU" sz="600" b="0" i="0" dirty="0" smtClean="0">
                  <a:solidFill>
                    <a:srgbClr val="002060"/>
                  </a:solidFill>
                  <a:latin typeface="Arial Black"/>
                  <a:ea typeface="ＭＳ Ｐゴシック"/>
                  <a:cs typeface="+mn-cs"/>
                </a:rPr>
                <a:t>Операционная</a:t>
              </a:r>
              <a:br>
                <a:rPr lang="ru-RU" sz="600" b="0" i="0" dirty="0" smtClean="0">
                  <a:solidFill>
                    <a:srgbClr val="002060"/>
                  </a:solidFill>
                  <a:latin typeface="Arial Black"/>
                  <a:ea typeface="ＭＳ Ｐゴシック"/>
                  <a:cs typeface="+mn-cs"/>
                </a:rPr>
              </a:br>
              <a:r>
                <a:rPr lang="ru-RU" sz="600" b="0" i="0" dirty="0" smtClean="0">
                  <a:solidFill>
                    <a:srgbClr val="002060"/>
                  </a:solidFill>
                  <a:latin typeface="Arial Black"/>
                  <a:ea typeface="ＭＳ Ｐゴシック"/>
                  <a:cs typeface="+mn-cs"/>
                </a:rPr>
                <a:t> </a:t>
              </a:r>
              <a:r>
                <a:rPr lang="ru-RU" sz="600" b="0" i="0" dirty="0">
                  <a:solidFill>
                    <a:srgbClr val="002060"/>
                  </a:solidFill>
                  <a:latin typeface="Arial Black"/>
                  <a:ea typeface="ＭＳ Ｐゴシック"/>
                  <a:cs typeface="+mn-cs"/>
                </a:rPr>
                <a:t>деятельность</a:t>
              </a:r>
            </a:p>
          </p:txBody>
        </p:sp>
      </p:grpSp>
      <p:sp>
        <p:nvSpPr>
          <p:cNvPr id="142" name="Овал 141"/>
          <p:cNvSpPr/>
          <p:nvPr/>
        </p:nvSpPr>
        <p:spPr bwMode="auto">
          <a:xfrm>
            <a:off x="1385888" y="1914525"/>
            <a:ext cx="852487" cy="433388"/>
          </a:xfrm>
          <a:prstGeom prst="ellipse">
            <a:avLst/>
          </a:prstGeom>
          <a:solidFill>
            <a:srgbClr val="B3CAD7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>
            <a:scene3d>
              <a:camera prst="isometricOffAxis1Top"/>
              <a:lightRig rig="threePt" dir="t"/>
            </a:scene3d>
          </a:bodyPr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ru-RU">
              <a:ea typeface="Arial Unicode MS" pitchFamily="34" charset="-128"/>
            </a:endParaRPr>
          </a:p>
        </p:txBody>
      </p:sp>
      <p:grpSp>
        <p:nvGrpSpPr>
          <p:cNvPr id="7228" name="Group 133"/>
          <p:cNvGrpSpPr>
            <a:grpSpLocks noChangeAspect="1"/>
          </p:cNvGrpSpPr>
          <p:nvPr/>
        </p:nvGrpSpPr>
        <p:grpSpPr bwMode="auto">
          <a:xfrm>
            <a:off x="1379538" y="1619250"/>
            <a:ext cx="892175" cy="703263"/>
            <a:chOff x="848" y="1044"/>
            <a:chExt cx="575" cy="453"/>
          </a:xfrm>
        </p:grpSpPr>
        <p:sp>
          <p:nvSpPr>
            <p:cNvPr id="7229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848" y="1044"/>
              <a:ext cx="575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7230" name="Picture 138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930" y="1080"/>
              <a:ext cx="414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43" name="Freeform 139"/>
            <p:cNvSpPr>
              <a:spLocks noEditPoints="1"/>
            </p:cNvSpPr>
            <p:nvPr/>
          </p:nvSpPr>
          <p:spPr bwMode="auto">
            <a:xfrm>
              <a:off x="904" y="1055"/>
              <a:ext cx="443" cy="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3" y="0"/>
                </a:cxn>
                <a:cxn ang="0">
                  <a:pos x="463" y="299"/>
                </a:cxn>
                <a:cxn ang="0">
                  <a:pos x="0" y="299"/>
                </a:cxn>
                <a:cxn ang="0">
                  <a:pos x="0" y="0"/>
                </a:cxn>
                <a:cxn ang="0">
                  <a:pos x="24" y="286"/>
                </a:cxn>
                <a:cxn ang="0">
                  <a:pos x="12" y="274"/>
                </a:cxn>
                <a:cxn ang="0">
                  <a:pos x="451" y="274"/>
                </a:cxn>
                <a:cxn ang="0">
                  <a:pos x="439" y="286"/>
                </a:cxn>
                <a:cxn ang="0">
                  <a:pos x="439" y="12"/>
                </a:cxn>
                <a:cxn ang="0">
                  <a:pos x="451" y="24"/>
                </a:cxn>
                <a:cxn ang="0">
                  <a:pos x="12" y="24"/>
                </a:cxn>
                <a:cxn ang="0">
                  <a:pos x="24" y="12"/>
                </a:cxn>
                <a:cxn ang="0">
                  <a:pos x="24" y="286"/>
                </a:cxn>
              </a:cxnLst>
              <a:rect l="0" t="0" r="r" b="b"/>
              <a:pathLst>
                <a:path w="463" h="299">
                  <a:moveTo>
                    <a:pt x="0" y="0"/>
                  </a:moveTo>
                  <a:lnTo>
                    <a:pt x="463" y="0"/>
                  </a:lnTo>
                  <a:lnTo>
                    <a:pt x="463" y="299"/>
                  </a:lnTo>
                  <a:lnTo>
                    <a:pt x="0" y="299"/>
                  </a:lnTo>
                  <a:lnTo>
                    <a:pt x="0" y="0"/>
                  </a:lnTo>
                  <a:close/>
                  <a:moveTo>
                    <a:pt x="24" y="286"/>
                  </a:moveTo>
                  <a:lnTo>
                    <a:pt x="12" y="274"/>
                  </a:lnTo>
                  <a:lnTo>
                    <a:pt x="451" y="274"/>
                  </a:lnTo>
                  <a:lnTo>
                    <a:pt x="439" y="286"/>
                  </a:lnTo>
                  <a:lnTo>
                    <a:pt x="439" y="12"/>
                  </a:lnTo>
                  <a:lnTo>
                    <a:pt x="451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286"/>
                  </a:lnTo>
                  <a:close/>
                </a:path>
              </a:pathLst>
            </a:custGeom>
            <a:solidFill>
              <a:srgbClr val="D9D9D9"/>
            </a:solidFill>
            <a:ln w="0" cap="flat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7232" name="Rectangle 140"/>
            <p:cNvSpPr>
              <a:spLocks noChangeArrowheads="1"/>
            </p:cNvSpPr>
            <p:nvPr/>
          </p:nvSpPr>
          <p:spPr bwMode="auto">
            <a:xfrm>
              <a:off x="994" y="1348"/>
              <a:ext cx="262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>
                <a:buNone/>
              </a:pPr>
              <a:r>
                <a:rPr lang="ru-RU" sz="600" b="0" i="0" dirty="0">
                  <a:solidFill>
                    <a:srgbClr val="002060"/>
                  </a:solidFill>
                  <a:latin typeface="Arial Black"/>
                  <a:ea typeface="ＭＳ Ｐゴシック"/>
                  <a:cs typeface="+mn-cs"/>
                </a:rPr>
                <a:t>Финансы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440363" y="4400342"/>
            <a:ext cx="2311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>
                <a:solidFill>
                  <a:srgbClr val="002060"/>
                </a:solidFill>
                <a:effectLst>
                  <a:reflection stA="42000" endPos="54000" dist="25400" dir="5400000" sy="-100000" algn="bl" rotWithShape="0"/>
                </a:effectLst>
                <a:latin typeface="Arial Black" pitchFamily="34" charset="0"/>
              </a:rPr>
              <a:t>Эффективность</a:t>
            </a:r>
            <a:endParaRPr lang="ru-RU" cap="all" dirty="0">
              <a:solidFill>
                <a:srgbClr val="002060"/>
              </a:solidFill>
              <a:effectLst>
                <a:reflection stA="42000" endPos="54000" dist="254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40363" y="1346578"/>
            <a:ext cx="3278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cap="all" dirty="0">
                <a:solidFill>
                  <a:srgbClr val="FFC000"/>
                </a:solidFill>
                <a:effectLst>
                  <a:reflection stA="42000" endPos="54000" dist="25400" dir="5400000" sy="-100000" algn="bl" rotWithShape="0"/>
                </a:effectLst>
                <a:latin typeface="Arial Black" pitchFamily="34" charset="0"/>
              </a:rPr>
              <a:t>Более подробная информация</a:t>
            </a:r>
            <a:endParaRPr lang="ru-RU" sz="1200" b="1" cap="all" dirty="0">
              <a:solidFill>
                <a:srgbClr val="FFC000"/>
              </a:solidFill>
              <a:effectLst>
                <a:reflection stA="42000" endPos="54000" dist="254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40363" y="2700022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>
                <a:solidFill>
                  <a:srgbClr val="C00000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stA="42000" endPos="54000" dist="25400" dir="5400000" sy="-100000" algn="bl" rotWithShape="0"/>
                </a:effectLst>
                <a:latin typeface="Arial Black" pitchFamily="34" charset="0"/>
              </a:rPr>
              <a:t>Гибкость</a:t>
            </a:r>
            <a:endParaRPr lang="ru-RU" cap="all" dirty="0">
              <a:solidFill>
                <a:srgbClr val="C00000"/>
              </a:solidFill>
              <a:effectLst>
                <a:glow>
                  <a:schemeClr val="accent1"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stA="42000" endPos="54000" dist="254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1962076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729B3B8D-C94F-42E8-B1DB-E599D90F4590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5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01613"/>
            <a:ext cx="7269162" cy="357187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Комплекс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решений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SAP Business Suite («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Управление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современным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предприятием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»)</a:t>
            </a: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Легендарный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комплекс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автоматизации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бизнес-процессов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построенный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удостоенной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наград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СУБД IBM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DB2</a:t>
            </a:r>
            <a:endParaRPr lang="en-US" alt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Внедрение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150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функциональных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инноваций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пакетов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расширений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Синхронизированный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график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выпуска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приложений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«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ресурсами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предприятия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» (SAP ERP)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«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взаимоотношениями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клиентами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» (SAP CRM)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«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взаимоотношениями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поставщиками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» (SAP SRM)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PLM («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жизненным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циклом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продукта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»)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«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Управление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логистической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цепочкой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» (SAP SCM)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отраслевые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решения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1962076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5C64BA01-0E78-43EB-8A80-1D573396F717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6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01613"/>
            <a:ext cx="7311622" cy="371593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09625"/>
            <a:ext cx="8645525" cy="4638675"/>
          </a:xfrm>
        </p:spPr>
        <p:txBody>
          <a:bodyPr/>
          <a:lstStyle/>
          <a:p>
            <a:pPr marL="0" indent="0" algn="l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Каковы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преимущества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DB2?</a:t>
            </a: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Снижение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затрат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инфраструктуру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рост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производительности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Рост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производительности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20</a:t>
            </a:r>
            <a:r>
              <a:rPr lang="ru-RU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%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сравнению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Oracle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аналогичных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аппаратных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средств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Business Suite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Рост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производительности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40</a:t>
            </a:r>
            <a:r>
              <a:rPr lang="ru-RU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%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сравнению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Oracle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аналогичных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аппаратных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средств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BI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Нагрузка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администратора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БД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сокращается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25</a:t>
            </a:r>
            <a:r>
              <a:rPr lang="ru-RU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%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благодаря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беспрепятственной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интеграции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SAP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через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DBA Cockpit</a:t>
            </a:r>
          </a:p>
          <a:p>
            <a:pPr marL="704088" lvl="3" indent="-164592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endParaRPr lang="en-US" dirty="0" smtClean="0"/>
          </a:p>
          <a:p>
            <a:pPr marL="704088" lvl="3" indent="-164592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endParaRPr lang="en-US" dirty="0" smtClean="0"/>
          </a:p>
          <a:p>
            <a:pPr marL="182880" lvl="1" indent="-182880" algn="l"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endParaRPr lang="en-US" dirty="0" smtClean="0"/>
          </a:p>
          <a:p>
            <a:pPr marL="182880" lvl="1" indent="-182880" algn="l"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endParaRPr lang="en-US" dirty="0" smtClean="0"/>
          </a:p>
          <a:p>
            <a:pPr marL="182880" lvl="1" indent="-182880" algn="l"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endParaRPr lang="en-US" dirty="0" smtClean="0"/>
          </a:p>
          <a:p>
            <a:pPr marL="182880" lvl="1" indent="-182880" algn="l"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endParaRPr lang="ru-RU" dirty="0" smtClean="0"/>
          </a:p>
          <a:p>
            <a:pPr marL="182880" lvl="1" indent="-182880" algn="l"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endParaRPr lang="ru-RU" dirty="0"/>
          </a:p>
          <a:p>
            <a:pPr marL="182880" lvl="1" indent="-182880" algn="l"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endParaRPr lang="en-US" dirty="0" smtClean="0"/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Более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100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клиентов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перешли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использованию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DB2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последний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год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доля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успешных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переходов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100</a:t>
            </a:r>
            <a:r>
              <a:rPr lang="ru-RU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%.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a typeface="ＭＳ Ｐゴシック"/>
            </a:endParaRPr>
          </a:p>
        </p:txBody>
      </p:sp>
      <p:graphicFrame>
        <p:nvGraphicFramePr>
          <p:cNvPr id="102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309879"/>
              </p:ext>
            </p:extLst>
          </p:nvPr>
        </p:nvGraphicFramePr>
        <p:xfrm>
          <a:off x="1616075" y="3337386"/>
          <a:ext cx="1508125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4" imgW="1504944" imgH="1381254" progId="Excel.Sheet.8">
                  <p:embed/>
                </p:oleObj>
              </mc:Choice>
              <mc:Fallback>
                <p:oleObj name="Worksheet" r:id="rId4" imgW="1504944" imgH="1381254" progId="Excel.Shee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3337386"/>
                        <a:ext cx="1508125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428447"/>
              </p:ext>
            </p:extLst>
          </p:nvPr>
        </p:nvGraphicFramePr>
        <p:xfrm>
          <a:off x="3452813" y="3337386"/>
          <a:ext cx="1506537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6" imgW="1504944" imgH="1381254" progId="Excel.Sheet.8">
                  <p:embed/>
                </p:oleObj>
              </mc:Choice>
              <mc:Fallback>
                <p:oleObj name="Worksheet" r:id="rId6" imgW="1504944" imgH="1381254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337386"/>
                        <a:ext cx="1506537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004879"/>
              </p:ext>
            </p:extLst>
          </p:nvPr>
        </p:nvGraphicFramePr>
        <p:xfrm>
          <a:off x="5289550" y="3078074"/>
          <a:ext cx="1544638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8" imgW="1542422" imgH="1591194" progId="Excel.Sheet.8">
                  <p:embed/>
                </p:oleObj>
              </mc:Choice>
              <mc:Fallback>
                <p:oleObj r:id="rId8" imgW="1542422" imgH="1591194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3078074"/>
                        <a:ext cx="1544638" cy="159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7"/>
          <p:cNvSpPr>
            <a:spLocks noChangeArrowheads="1"/>
          </p:cNvSpPr>
          <p:nvPr/>
        </p:nvSpPr>
        <p:spPr bwMode="auto">
          <a:xfrm rot="4260000" flipV="1">
            <a:off x="2421062" y="3947542"/>
            <a:ext cx="82550" cy="381000"/>
          </a:xfrm>
          <a:prstGeom prst="downArrow">
            <a:avLst>
              <a:gd name="adj1" fmla="val 50000"/>
              <a:gd name="adj2" fmla="val 49124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035" name="TextBox 8"/>
          <p:cNvSpPr txBox="1">
            <a:spLocks noChangeArrowheads="1"/>
          </p:cNvSpPr>
          <p:nvPr/>
        </p:nvSpPr>
        <p:spPr bwMode="auto">
          <a:xfrm rot="20272959">
            <a:off x="2281172" y="3955424"/>
            <a:ext cx="29495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None/>
            </a:pPr>
            <a:r>
              <a:rPr lang="en-US" sz="800" b="0" i="0" dirty="0">
                <a:latin typeface="Arial"/>
                <a:ea typeface="ＭＳ Ｐゴシック"/>
                <a:cs typeface="+mn-cs"/>
              </a:rPr>
              <a:t>+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20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%</a:t>
            </a:r>
            <a:endParaRPr lang="en-US" sz="800" b="0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Down Arrow 7"/>
          <p:cNvSpPr>
            <a:spLocks noChangeArrowheads="1"/>
          </p:cNvSpPr>
          <p:nvPr/>
        </p:nvSpPr>
        <p:spPr bwMode="auto">
          <a:xfrm rot="3726682" flipV="1">
            <a:off x="4264512" y="3906656"/>
            <a:ext cx="82550" cy="381000"/>
          </a:xfrm>
          <a:prstGeom prst="downArrow">
            <a:avLst>
              <a:gd name="adj1" fmla="val 50000"/>
              <a:gd name="adj2" fmla="val 49124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039" name="TextBox 10"/>
          <p:cNvSpPr txBox="1">
            <a:spLocks noChangeArrowheads="1"/>
          </p:cNvSpPr>
          <p:nvPr/>
        </p:nvSpPr>
        <p:spPr bwMode="auto">
          <a:xfrm rot="19739641">
            <a:off x="4124949" y="3915030"/>
            <a:ext cx="29495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None/>
            </a:pPr>
            <a:r>
              <a:rPr lang="en-US" sz="800" b="0" i="0" dirty="0">
                <a:latin typeface="Arial"/>
                <a:ea typeface="ＭＳ Ｐゴシック"/>
                <a:cs typeface="+mn-cs"/>
              </a:rPr>
              <a:t>+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40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%</a:t>
            </a:r>
            <a:endParaRPr lang="en-US" sz="800" b="0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Down Arrow 7"/>
          <p:cNvSpPr>
            <a:spLocks noChangeArrowheads="1"/>
          </p:cNvSpPr>
          <p:nvPr/>
        </p:nvSpPr>
        <p:spPr bwMode="auto">
          <a:xfrm rot="6682455" flipV="1">
            <a:off x="6112946" y="3858177"/>
            <a:ext cx="82550" cy="381000"/>
          </a:xfrm>
          <a:prstGeom prst="downArrow">
            <a:avLst>
              <a:gd name="adj1" fmla="val 50000"/>
              <a:gd name="adj2" fmla="val 4912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043" name="TextBox 12"/>
          <p:cNvSpPr txBox="1">
            <a:spLocks noChangeArrowheads="1"/>
          </p:cNvSpPr>
          <p:nvPr/>
        </p:nvSpPr>
        <p:spPr bwMode="auto">
          <a:xfrm rot="1268928">
            <a:off x="6045683" y="3865927"/>
            <a:ext cx="26930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None/>
            </a:pPr>
            <a:r>
              <a:rPr lang="en-US" sz="800" b="0" i="0" dirty="0">
                <a:latin typeface="Arial"/>
                <a:ea typeface="ＭＳ Ｐゴシック"/>
                <a:cs typeface="+mn-cs"/>
              </a:rPr>
              <a:t>-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25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%</a:t>
            </a:r>
            <a:endParaRPr lang="en-US" sz="800" b="0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1047" name="TextBox 17"/>
          <p:cNvSpPr txBox="1">
            <a:spLocks noChangeArrowheads="1"/>
          </p:cNvSpPr>
          <p:nvPr/>
        </p:nvSpPr>
        <p:spPr bwMode="auto">
          <a:xfrm>
            <a:off x="5414010" y="3078505"/>
            <a:ext cx="1204913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Трудозатраты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администратора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БД</a:t>
            </a:r>
          </a:p>
        </p:txBody>
      </p:sp>
      <p:sp>
        <p:nvSpPr>
          <p:cNvPr id="1048" name="TextBox 19"/>
          <p:cNvSpPr txBox="1">
            <a:spLocks noChangeArrowheads="1"/>
          </p:cNvSpPr>
          <p:nvPr/>
        </p:nvSpPr>
        <p:spPr bwMode="auto">
          <a:xfrm rot="16200000">
            <a:off x="4814322" y="3872056"/>
            <a:ext cx="1204912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Трудозатраты</a:t>
            </a:r>
            <a:endParaRPr lang="en-US" sz="800" b="0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1049" name="TextBox 21"/>
          <p:cNvSpPr txBox="1">
            <a:spLocks noChangeArrowheads="1"/>
          </p:cNvSpPr>
          <p:nvPr/>
        </p:nvSpPr>
        <p:spPr bwMode="auto">
          <a:xfrm rot="16200000">
            <a:off x="3023392" y="3930953"/>
            <a:ext cx="120491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Производительность</a:t>
            </a:r>
            <a:endParaRPr lang="en-US" sz="800" b="0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1050" name="TextBox 22"/>
          <p:cNvSpPr txBox="1">
            <a:spLocks noChangeArrowheads="1"/>
          </p:cNvSpPr>
          <p:nvPr/>
        </p:nvSpPr>
        <p:spPr bwMode="auto">
          <a:xfrm rot="16200000">
            <a:off x="1174750" y="3915005"/>
            <a:ext cx="1204913" cy="214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Производительность</a:t>
            </a:r>
            <a:endParaRPr lang="en-US" sz="800" b="0" i="0" dirty="0">
              <a:latin typeface="Arial"/>
              <a:ea typeface="ＭＳ Ｐゴシック"/>
              <a:cs typeface="+mn-cs"/>
            </a:endParaRPr>
          </a:p>
        </p:txBody>
      </p:sp>
      <p:sp>
        <p:nvSpPr>
          <p:cNvPr id="1052" name="TextBox 24"/>
          <p:cNvSpPr txBox="1">
            <a:spLocks noChangeArrowheads="1"/>
          </p:cNvSpPr>
          <p:nvPr/>
        </p:nvSpPr>
        <p:spPr bwMode="auto">
          <a:xfrm>
            <a:off x="1997868" y="3411259"/>
            <a:ext cx="91916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500" b="0" i="0" dirty="0" err="1">
                <a:latin typeface="Arial"/>
                <a:ea typeface="ＭＳ Ｐゴシック"/>
              </a:rPr>
              <a:t>Решение</a:t>
            </a:r>
            <a:r>
              <a:rPr lang="en-US" sz="500" b="0" i="0" dirty="0">
                <a:latin typeface="Arial"/>
                <a:ea typeface="ＭＳ Ｐゴシック"/>
              </a:rPr>
              <a:t> SAP «</a:t>
            </a:r>
            <a:r>
              <a:rPr lang="en-US" sz="500" b="0" i="0" dirty="0" err="1" smtClean="0">
                <a:latin typeface="Arial"/>
                <a:ea typeface="ＭＳ Ｐゴシック"/>
              </a:rPr>
              <a:t>Управление</a:t>
            </a:r>
            <a:r>
              <a:rPr lang="ru-RU" sz="500" dirty="0">
                <a:latin typeface="Arial"/>
                <a:ea typeface="ＭＳ Ｐゴシック"/>
              </a:rPr>
              <a:t> </a:t>
            </a:r>
            <a:r>
              <a:rPr lang="en-US" sz="500" b="0" i="0" dirty="0" err="1" smtClean="0">
                <a:latin typeface="Arial"/>
                <a:ea typeface="ＭＳ Ｐゴシック"/>
              </a:rPr>
              <a:t>ресурсами</a:t>
            </a:r>
            <a:r>
              <a:rPr lang="en-US" sz="500" b="0" i="0" dirty="0" smtClean="0">
                <a:latin typeface="Arial"/>
                <a:ea typeface="ＭＳ Ｐゴシック"/>
              </a:rPr>
              <a:t> </a:t>
            </a:r>
            <a:r>
              <a:rPr lang="en-US" sz="500" b="0" i="0" dirty="0" err="1" smtClean="0">
                <a:latin typeface="Arial"/>
                <a:ea typeface="ＭＳ Ｐゴシック"/>
              </a:rPr>
              <a:t>предприяти</a:t>
            </a:r>
            <a:r>
              <a:rPr lang="ru-RU" sz="500" dirty="0" smtClean="0">
                <a:latin typeface="Arial"/>
                <a:ea typeface="ＭＳ Ｐゴシック"/>
              </a:rPr>
              <a:t>я</a:t>
            </a:r>
            <a:r>
              <a:rPr lang="en-US" sz="500" b="0" i="0" dirty="0" smtClean="0">
                <a:latin typeface="Arial"/>
                <a:ea typeface="ＭＳ Ｐゴシック"/>
              </a:rPr>
              <a:t>» </a:t>
            </a:r>
            <a:r>
              <a:rPr lang="ru-RU" sz="500" b="0" i="0" dirty="0" smtClean="0">
                <a:latin typeface="Arial"/>
                <a:ea typeface="ＭＳ Ｐゴシック"/>
              </a:rPr>
              <a:t/>
            </a:r>
            <a:br>
              <a:rPr lang="ru-RU" sz="500" b="0" i="0" dirty="0" smtClean="0">
                <a:latin typeface="Arial"/>
                <a:ea typeface="ＭＳ Ｐゴシック"/>
              </a:rPr>
            </a:br>
            <a:r>
              <a:rPr lang="en-US" sz="500" b="0" i="0" dirty="0" smtClean="0">
                <a:latin typeface="Arial"/>
                <a:ea typeface="ＭＳ Ｐゴシック"/>
              </a:rPr>
              <a:t>(</a:t>
            </a:r>
            <a:r>
              <a:rPr lang="en-US" sz="500" b="0" i="0" dirty="0">
                <a:latin typeface="Arial"/>
                <a:ea typeface="ＭＳ Ｐゴシック"/>
              </a:rPr>
              <a:t>SAP ERP)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1962076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CD75D3CF-E6DF-4061-99AA-8435BC841218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7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3"/>
            <a:ext cx="7375451" cy="38923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09625"/>
            <a:ext cx="8645525" cy="6048375"/>
          </a:xfrm>
        </p:spPr>
        <p:txBody>
          <a:bodyPr/>
          <a:lstStyle/>
          <a:p>
            <a:pPr marL="182880" lvl="1" indent="-18288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ИТ и </a:t>
            </a:r>
            <a:r>
              <a:rPr lang="en-US" sz="18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актуальные</a:t>
            </a:r>
            <a:r>
              <a:rPr lang="en-US" sz="18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проблемы</a:t>
            </a:r>
            <a:r>
              <a:rPr lang="en-US" sz="18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бизнеса</a:t>
            </a:r>
            <a:endParaRPr lang="en-US" sz="18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Снижение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полной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стоимости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владения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Защита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капиталовложений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Упрощение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инфраструктуры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Использование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новейших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технологий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Снижение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издержек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компании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182880" lvl="1" indent="-182880" algn="l">
              <a:spcBef>
                <a:spcPts val="540"/>
              </a:spcBef>
              <a:spcAft>
                <a:spcPts val="0"/>
              </a:spcAft>
              <a:buNone/>
            </a:pPr>
            <a:r>
              <a:rPr lang="en-US" sz="18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Решение</a:t>
            </a:r>
            <a:r>
              <a:rPr lang="en-US" sz="18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Business Suite</a:t>
            </a: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Унифицированный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продукт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Внедрение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единой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интегрированной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системы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компоненты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продуктов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основаны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платформе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NetWeaver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Новые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пакеты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расширений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впервые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будут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доступны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для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всего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комплекса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решений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Отсутствие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независимых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друга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новых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выпусков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компонентов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например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ERP, CRM и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Внедрение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комплекса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Business Suite с СУБД IBM DB2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единой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платформе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Устранение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различных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версий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приложений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и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базовых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технологий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уменьшение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разрывов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между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приложениями</a:t>
            </a:r>
            <a:endParaRPr lang="en-US" sz="160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DB2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поддерживает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множество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платформ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: AIX, OS/400, z/OS, Windows, Solaris, </a:t>
            </a:r>
            <a:r>
              <a:rPr lang="ru-RU" sz="160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160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US" sz="160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HP-UX </a:t>
            </a:r>
            <a:r>
              <a:rPr lang="en-US" sz="160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 Linux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9144000" y="-1158875"/>
            <a:ext cx="2806700" cy="138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b="1" i="0" dirty="0">
                <a:latin typeface="Arial"/>
                <a:ea typeface="ＭＳ Ｐゴシック"/>
                <a:cs typeface="+mn-cs"/>
              </a:rPr>
              <a:t>ОТКРЫТОСТЬ ИЗМЕНЯЕТ ИНФРАСТРУКТУРУ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Возможность.Opportunity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первое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слово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которое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приходит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голову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когда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пытаемся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описать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современный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мир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реальность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такова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что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нас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окружают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Новые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клиенты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новый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уровень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эффективности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новые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доходы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найти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нелегко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можете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использовать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если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компания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будет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более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прозрачной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Если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компания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прозрачна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нужная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информация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попадает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к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нужным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людям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нужное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время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Открытость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помогает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наладить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выгодные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партнёрские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отношения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даёт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всем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говорить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одном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языке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действовать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согласованно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Открытость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помогает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быстро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внедрить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значимые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инновации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И,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кроме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этого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благодаря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открытости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компании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могут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предвосхищать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постоянные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изменения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макросреды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реагировать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них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Прозрачность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обзора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ответственность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краеугольные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камни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открытого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бизнеса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Только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решения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SAP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помогают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достичь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этого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0" i="0" dirty="0">
                <a:latin typeface="Arial"/>
                <a:ea typeface="ＭＳ Ｐゴシック"/>
                <a:cs typeface="+mn-cs"/>
              </a:rPr>
              <a:t/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1" i="0" dirty="0">
                <a:latin typeface="Arial"/>
                <a:ea typeface="ＭＳ Ｐゴシック"/>
                <a:cs typeface="+mn-cs"/>
              </a:rPr>
              <a:t>САМЫЕ ВЫГОДНЫЕ КЛИЕНТЫ ПРИХОДЯТ К ВАМ БЛАГОДАРЯ ПРОЗРАЧНОСТИ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Сегодня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когда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клиенты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стали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разборчивыми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как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никогда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крайне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важно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установить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более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тесные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взаимоотношения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с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ними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Решения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SAP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способствуют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этому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так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как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позволяют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более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тесно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взаимодействовать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с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такими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клиентами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Привняся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прозрачность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взаимоотношения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между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вами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бизнес-сетью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клиентами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можете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достичь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более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высокого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уровня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услуг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предложить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более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инновационные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популярные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продукты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или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услуги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0" i="0" dirty="0">
                <a:latin typeface="Arial"/>
                <a:ea typeface="ＭＳ Ｐゴシック"/>
                <a:cs typeface="+mn-cs"/>
              </a:rPr>
              <a:t/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0" i="0" dirty="0">
                <a:latin typeface="Arial"/>
                <a:ea typeface="ＭＳ Ｐゴシック"/>
                <a:cs typeface="+mn-cs"/>
              </a:rPr>
              <a:t>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итоге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выигрыше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окажетесь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ваши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клиенты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Они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получат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именно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что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хотят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точно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нужный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срок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А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завоюете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лояльность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клиентов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необходимую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для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сохранения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доли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рынке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0" i="0" dirty="0">
                <a:latin typeface="Arial"/>
                <a:ea typeface="ＭＳ Ｐゴシック"/>
                <a:cs typeface="+mn-cs"/>
              </a:rPr>
              <a:t/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ru-RU" sz="800" b="1" dirty="0"/>
              <a:t>В НОВОМ МИРЕ ВЫ СМОЖЕТЕ ВИДЕТЬ БОЛЕЕ ПОЛНУЮ КАРТИНУ ПРОИСХОДЯЩЕГО</a:t>
            </a:r>
            <a:endParaRPr lang="ru-RU" sz="800" dirty="0"/>
          </a:p>
          <a:p>
            <a:r>
              <a:rPr lang="ru-RU" sz="800" b="1" dirty="0"/>
              <a:t>ПРОЗРАЧНОСТЬ ПОЗВОЛЯЕТ ОПТИМИЗИРОВАТЬ ДЕНЕЖНЫЕ </a:t>
            </a:r>
            <a:r>
              <a:rPr lang="ru-RU" sz="800" b="1" dirty="0" smtClean="0"/>
              <a:t>ПОТОКИ </a:t>
            </a:r>
            <a:r>
              <a:rPr lang="ru-RU" sz="800" dirty="0" smtClean="0"/>
              <a:t>Из-за </a:t>
            </a:r>
            <a:r>
              <a:rPr lang="ru-RU" sz="800" dirty="0"/>
              <a:t>сегодняшних цен </a:t>
            </a:r>
            <a:r>
              <a:rPr lang="ru-RU" sz="800" dirty="0" smtClean="0"/>
              <a:t>на сырьё</a:t>
            </a:r>
            <a:r>
              <a:rPr lang="ru-RU" sz="800" dirty="0"/>
              <a:t>, процентных ставок </a:t>
            </a:r>
            <a:r>
              <a:rPr lang="ru-RU" sz="800" dirty="0" smtClean="0"/>
              <a:t>и курсов </a:t>
            </a:r>
            <a:r>
              <a:rPr lang="ru-RU" sz="800" dirty="0"/>
              <a:t>валют компаниям стало ещё труднее добиваться нужного уровня ликвидности и сохранять прежнюю рентабельность</a:t>
            </a:r>
            <a:r>
              <a:rPr lang="ru-RU" sz="800" dirty="0" smtClean="0"/>
              <a:t>. 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Бизнес-приложения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SAP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обеспечивают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прозрачность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всего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бизнеса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в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реальном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времени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результате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сможете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точно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оценить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потребность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наличных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средствах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а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также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увидеть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экономии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максимально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использовать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Всё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позволит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повысить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рентабельность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улучшить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состояние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бухгалтерского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баланса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0" i="0" dirty="0">
                <a:latin typeface="Arial"/>
                <a:ea typeface="ＭＳ Ｐゴシック"/>
                <a:cs typeface="+mn-cs"/>
              </a:rPr>
              <a:t/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1" i="0" dirty="0">
                <a:latin typeface="Arial"/>
                <a:ea typeface="ＭＳ Ｐゴシック"/>
                <a:cs typeface="+mn-cs"/>
              </a:rPr>
              <a:t>ПРОЗРАЧНОСТЬ ПОЗВОЯЛЕТ ВЫЯВЛЯТЬ НЕЭФФЕКТИВНОСТЬ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Изменения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мировой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экономике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вызванные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большей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части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сокращением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затрат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неослабевающей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конкуренциtq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оказывают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всё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большее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давление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компании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вынуждают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снижать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операционные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расходы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Как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обычно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вопрос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том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сколько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каких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областях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этого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удастся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достичь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Решения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SAP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способствуют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этому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так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как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обеспечивают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большую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прозрачность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бизнес-процессов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оптимизировать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деятельность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Преимущества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–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рост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рентабельности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достижение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гибкости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позволяющей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быстрее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отвечать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изменения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условиях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ведения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бизнеса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endParaRPr lang="ru-RU" sz="800" b="0" i="0" dirty="0" smtClean="0">
              <a:latin typeface="Arial"/>
              <a:ea typeface="ＭＳ Ｐゴシック"/>
              <a:cs typeface="+mn-cs"/>
            </a:endParaRPr>
          </a:p>
          <a:p>
            <a:r>
              <a:rPr lang="ru-RU" sz="800" b="1" dirty="0" smtClean="0"/>
              <a:t>В </a:t>
            </a:r>
            <a:r>
              <a:rPr lang="ru-RU" sz="800" b="1" dirty="0"/>
              <a:t>НОВОМ МИРЕ ПРОЗРАЧНОСТЬ – ЭТО НЕ ДОПОЛНИТЕЛЬНЫЙ ФАКТОР, А </a:t>
            </a:r>
            <a:r>
              <a:rPr lang="ru-RU" sz="800" b="1" dirty="0" smtClean="0"/>
              <a:t>НЕОБХОДИМОСТЬ</a:t>
            </a:r>
          </a:p>
          <a:p>
            <a:endParaRPr lang="ru-RU" sz="800" dirty="0"/>
          </a:p>
          <a:p>
            <a:r>
              <a:rPr lang="ru-RU" sz="800" b="1" dirty="0"/>
              <a:t>ПРОЗРАЧНОСТЬ СПОСОБСТВУЕТ УСТОЙЧИВОСТИ </a:t>
            </a:r>
            <a:endParaRPr lang="ru-RU" sz="800" dirty="0"/>
          </a:p>
          <a:p>
            <a:r>
              <a:rPr lang="ru-RU" sz="800" dirty="0"/>
              <a:t>Устойчивость – это нечто большее, чем просто знание того, какой у компании «углеродный след</a:t>
            </a:r>
            <a:r>
              <a:rPr lang="ru-RU" sz="800" dirty="0" smtClean="0"/>
              <a:t>». 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Это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долгосрочная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оптимизация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всей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бизнес-сети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получение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информации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обо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всех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аспектах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компании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в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реальном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времени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благодаря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чему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достигается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прозрачность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подотчётность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а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также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уверенность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в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устойчивом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развитии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будущем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Решения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SAP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помогают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лучше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использовать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ресурсы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позволяют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сосредоточиться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росте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рентабельности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что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будут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приветствовать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акционеры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компании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общество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в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целом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0" i="0" dirty="0">
                <a:latin typeface="Arial"/>
                <a:ea typeface="ＭＳ Ｐゴシック"/>
                <a:cs typeface="+mn-cs"/>
              </a:rPr>
              <a:t/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1" i="0" dirty="0">
                <a:latin typeface="Arial"/>
                <a:ea typeface="ＭＳ Ｐゴシック"/>
                <a:cs typeface="+mn-cs"/>
              </a:rPr>
              <a:t>ПРОЗРАЧНОСТЬ ПОЗВОЛЯЕТ ВЫЯВИТЬ РИСК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ли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устранить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риск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?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Едва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ли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ли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выявить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его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подготовиться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?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Безусловно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решения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SAP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способны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помочь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решить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проблему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/>
            </a:r>
            <a:br>
              <a:rPr lang="ru-RU" sz="800" b="0" i="0" dirty="0" smtClean="0">
                <a:latin typeface="Arial"/>
                <a:ea typeface="ＭＳ Ｐゴシック"/>
                <a:cs typeface="+mn-cs"/>
              </a:rPr>
            </a:b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С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помощью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сможете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любой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момент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спрогнозировать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наличие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слабых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мест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любом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месте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организации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же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время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снизить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неуклонно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возрастающие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затраты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соблюдение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норм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всему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миру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Наиболее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существенный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момент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: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сможете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подготовиться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к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проблемам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или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даже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избежать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со</a:t>
            </a:r>
            <a:r>
              <a:rPr lang="ru-RU" sz="800" dirty="0">
                <a:latin typeface="Arial"/>
                <a:ea typeface="ＭＳ Ｐゴシック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значительным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упреждением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0" i="0" dirty="0">
                <a:latin typeface="Arial"/>
                <a:ea typeface="ＭＳ Ｐゴシック"/>
                <a:cs typeface="+mn-cs"/>
              </a:rPr>
              <a:t/>
            </a:r>
            <a:br>
              <a:rPr lang="en-US" sz="800" b="0" i="0" dirty="0">
                <a:latin typeface="Arial"/>
                <a:ea typeface="ＭＳ Ｐゴシック"/>
                <a:cs typeface="+mn-cs"/>
              </a:rPr>
            </a:br>
            <a:r>
              <a:rPr lang="en-US" sz="800" b="1" i="0" dirty="0">
                <a:latin typeface="Arial"/>
                <a:ea typeface="ＭＳ Ｐゴシック"/>
                <a:cs typeface="+mn-cs"/>
              </a:rPr>
              <a:t>В НОВОМ МИРЕ ВЫ МОЖЕТЕ ПОДРОБНЕЕ РАССМОТРЕТЬ ОБЩУЮ КАРТИНУ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Перемены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уже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начались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Вне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зависимости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размеров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вашей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компании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сферы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её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деятельности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необходимо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видеть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как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все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составные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части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вашего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бизнеса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могут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работать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лучше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чтобы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выявить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новые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возможности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и</a:t>
            </a:r>
            <a:r>
              <a:rPr lang="ru-RU" sz="800" b="0" i="0" dirty="0" smtClean="0">
                <a:latin typeface="Arial"/>
                <a:ea typeface="ＭＳ Ｐゴシック"/>
                <a:cs typeface="+mn-cs"/>
              </a:rPr>
              <a:t> </a:t>
            </a:r>
            <a:r>
              <a:rPr lang="en-US" sz="800" b="0" i="0" dirty="0" err="1" smtClean="0">
                <a:latin typeface="Arial"/>
                <a:ea typeface="ＭＳ Ｐゴシック"/>
                <a:cs typeface="+mn-cs"/>
              </a:rPr>
              <a:t>опередить</a:t>
            </a:r>
            <a:r>
              <a:rPr lang="en-US" sz="800" b="0" i="0" dirty="0" smtClean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конкурентов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Прозрачность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позволяет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двигаться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вперёд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и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делать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это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обдуманно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поскольку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в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конечном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итоге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больших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результатов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можно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достичь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тогда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,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когда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все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участники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процесса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обладают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большими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 </a:t>
            </a: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знаниями</a:t>
            </a:r>
            <a:r>
              <a:rPr lang="en-US" sz="800" b="0" i="0" dirty="0">
                <a:latin typeface="Arial"/>
                <a:ea typeface="ＭＳ Ｐゴシック"/>
                <a:cs typeface="+mn-cs"/>
              </a:rPr>
              <a:t>.</a:t>
            </a:r>
          </a:p>
          <a:p>
            <a:pPr lvl="3" algn="l">
              <a:buNone/>
            </a:pPr>
            <a:endParaRPr lang="en-US" sz="800" dirty="0" smtClean="0"/>
          </a:p>
          <a:p>
            <a:pPr lvl="1" algn="l">
              <a:buNone/>
            </a:pPr>
            <a:endParaRPr lang="en-US" sz="800" dirty="0" smtClean="0"/>
          </a:p>
          <a:p>
            <a:pPr lvl="3" algn="l">
              <a:buNone/>
            </a:pPr>
            <a:endParaRPr lang="en-US" sz="800" dirty="0" smtClean="0"/>
          </a:p>
          <a:p>
            <a:pPr algn="l">
              <a:buNone/>
            </a:pPr>
            <a:endParaRPr lang="en-US" sz="800" dirty="0" smtClean="0"/>
          </a:p>
          <a:p>
            <a:pPr algn="l">
              <a:buNone/>
            </a:pPr>
            <a:r>
              <a:rPr lang="en-US" sz="800" b="0" i="0" dirty="0" err="1">
                <a:latin typeface="Arial"/>
                <a:ea typeface="ＭＳ Ｐゴシック"/>
                <a:cs typeface="+mn-cs"/>
              </a:rPr>
              <a:t>asd</a:t>
            </a:r>
            <a:endParaRPr lang="en-US" sz="800" b="0" i="0" dirty="0">
              <a:latin typeface="Arial"/>
              <a:ea typeface="ＭＳ Ｐゴシック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1962076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1BAAF648-EC06-4EC7-B70E-8725810D13E4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8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3"/>
            <a:ext cx="7448099" cy="357945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809625"/>
            <a:ext cx="8645525" cy="5705475"/>
          </a:xfrm>
        </p:spPr>
        <p:txBody>
          <a:bodyPr/>
          <a:lstStyle/>
          <a:p>
            <a:pPr marL="0" indent="0" algn="l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Какие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преимущества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получите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ru-RU" sz="1500" b="0" i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В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ы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?  </a:t>
            </a:r>
            <a:r>
              <a:rPr lang="ru-RU" sz="1500" b="0" i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Подробная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информация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гибкость</a:t>
            </a:r>
            <a:r>
              <a:rPr lang="en-US" sz="15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эффективность</a:t>
            </a:r>
            <a:endParaRPr lang="en-US" sz="1500" b="0" i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ru-RU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Подробная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информация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Рост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прозрачности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деятельности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единая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версия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бизнес-данных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для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принятия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более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взвешенных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  <a:cs typeface="+mn-cs"/>
              </a:rPr>
              <a:t>решений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Согласование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текущей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деятельности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стратегии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предприятия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ru-RU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–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создание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согласование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планов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бюджетов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операционной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отчётности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во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всех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подразделениях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для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всех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  <a:cs typeface="+mn-cs"/>
              </a:rPr>
              <a:t>бизнес-процессов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Многолетний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опыт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SAP в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самых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разных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отраслях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Формирование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предприятия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которое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реагирует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быстрее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гибко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удовлетворяет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новые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требования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рынка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отвечает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требованиям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клиентов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сохраняет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конкурентные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преимущества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в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долгосрочной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  <a:cs typeface="+mn-cs"/>
              </a:rPr>
              <a:t>перспективе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Гибкость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Решения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в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составе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комплекса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SAP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Buisness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Suite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построены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на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основе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сервисов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Внедрение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инноваций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добавление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функциональных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возможностей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в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приложения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  <a:cs typeface="+mn-cs"/>
              </a:rPr>
              <a:t>при</a:t>
            </a:r>
            <a:r>
              <a:rPr lang="ru-RU" sz="15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  <a:cs typeface="+mn-cs"/>
              </a:rPr>
              <a:t>необходимости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Обновления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были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заменены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пакетами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расширений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–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это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поможет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ru-RU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В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  <a:cs typeface="+mn-cs"/>
              </a:rPr>
              <a:t>ам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внедрять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инновации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наращивать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бизнес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без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нарушения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деятельности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Компонуйте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разрабатывайте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новые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процессы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внедряйте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отдельные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приложения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в</a:t>
            </a:r>
            <a:r>
              <a:rPr lang="ru-RU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 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  <a:cs typeface="+mn-cs"/>
              </a:rPr>
              <a:t>зависимости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бюджета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размеров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задачи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и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выполняйте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интеграцию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с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нишевыми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решениями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сторонних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 smtClean="0">
                <a:solidFill>
                  <a:srgbClr val="000000"/>
                </a:solidFill>
                <a:latin typeface="Arial"/>
                <a:cs typeface="+mn-cs"/>
              </a:rPr>
              <a:t>производителей</a:t>
            </a:r>
            <a:r>
              <a:rPr lang="en-US" sz="1500" b="0" i="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endParaRPr lang="en-US" sz="1500" b="0" i="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Переобучение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на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DB2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обычно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занимает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не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более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двух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недель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благодаря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объединённым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функциям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500" b="0" i="0" dirty="0" err="1">
                <a:solidFill>
                  <a:srgbClr val="000000"/>
                </a:solidFill>
                <a:latin typeface="Arial"/>
                <a:cs typeface="+mn-cs"/>
              </a:rPr>
              <a:t>администрирования</a:t>
            </a:r>
            <a:r>
              <a:rPr lang="en-US" sz="1500" b="0" i="0" dirty="0">
                <a:solidFill>
                  <a:srgbClr val="000000"/>
                </a:solidFill>
                <a:latin typeface="Arial"/>
                <a:cs typeface="+mn-cs"/>
              </a:rPr>
              <a:t> БД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721475"/>
            <a:ext cx="1962076" cy="107722"/>
          </a:xfrm>
          <a:noFill/>
        </p:spPr>
        <p:txBody>
          <a:bodyPr/>
          <a:lstStyle/>
          <a:p>
            <a:pPr algn="l">
              <a:buNone/>
            </a:pP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© 2009 SAP AG. </a:t>
            </a:r>
            <a:r>
              <a:rPr lang="ru-RU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Все права защищены</a:t>
            </a:r>
            <a:r>
              <a:rPr lang="en-US" sz="700" b="0" i="0" dirty="0" smtClean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/ </a:t>
            </a:r>
            <a:r>
              <a:rPr lang="en-US" sz="700" b="0" i="0" dirty="0" err="1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Стр</a:t>
            </a:r>
            <a:r>
              <a:rPr lang="en-US" sz="700" b="0" i="0" dirty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t>. </a:t>
            </a:r>
            <a:fld id="{066BB279-EBF6-427C-AAD7-9C3AEFAFCC38}" type="slidenum">
              <a:rPr lang="en-US" sz="700" b="0" i="0">
                <a:solidFill>
                  <a:srgbClr val="666666"/>
                </a:solidFill>
                <a:latin typeface="Arial"/>
                <a:ea typeface="ＭＳ Ｐゴシック"/>
                <a:cs typeface="+mn-cs"/>
              </a:rPr>
              <a:pPr algn="l">
                <a:buNone/>
              </a:pPr>
              <a:t>9</a:t>
            </a:fld>
            <a:endParaRPr lang="en-US" sz="700" b="0" i="0" dirty="0">
              <a:solidFill>
                <a:srgbClr val="666666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7" y="201613"/>
            <a:ext cx="7352565" cy="385241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Комплекс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</a:t>
            </a:r>
            <a:r>
              <a:rPr lang="de-DE" sz="1800" b="0" i="0" dirty="0" err="1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решений</a:t>
            </a:r>
            <a:r>
              <a:rPr lang="de-DE" sz="1800" b="0" i="0" dirty="0">
                <a:solidFill>
                  <a:srgbClr val="44697D"/>
                </a:solidFill>
                <a:latin typeface="Arial Black"/>
                <a:ea typeface="ＭＳ Ｐゴシック"/>
                <a:cs typeface="+mj-cs"/>
              </a:rPr>
              <a:t> SAP Business Suite с СУБД IBM DB2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735013"/>
            <a:ext cx="8645525" cy="5386387"/>
          </a:xfrm>
        </p:spPr>
        <p:txBody>
          <a:bodyPr/>
          <a:lstStyle/>
          <a:p>
            <a:pPr marL="0" indent="0" algn="l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Преимущества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 (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продолжение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ＭＳ Ｐゴシック"/>
                <a:cs typeface="+mn-cs"/>
              </a:rPr>
              <a:t>)</a:t>
            </a:r>
            <a:endParaRPr lang="en-US" sz="1600" b="0" i="0" dirty="0">
              <a:solidFill>
                <a:srgbClr val="000000"/>
              </a:solidFill>
              <a:latin typeface="Arial"/>
              <a:ea typeface="ＭＳ Ｐゴシック"/>
              <a:cs typeface="+mn-cs"/>
            </a:endParaRPr>
          </a:p>
          <a:p>
            <a:pPr marL="182880" lvl="1" indent="-182880" algn="l">
              <a:spcBef>
                <a:spcPts val="480"/>
              </a:spcBef>
              <a:spcAft>
                <a:spcPts val="0"/>
              </a:spcAft>
              <a:buClr>
                <a:srgbClr val="F0AB00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Эффективность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Расширенные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комплексные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процессы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повышают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надёжность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ведут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к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увеличению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эффективности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ИТ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бизнеса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целом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Стимулирование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совместной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работы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внутри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компании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её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пределами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Таким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образом</a:t>
            </a:r>
            <a:r>
              <a:rPr lang="ru-RU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ы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сможете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использовать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информацию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о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логистической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цепочке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</a:t>
            </a:r>
            <a:r>
              <a:rPr lang="ru-RU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 </a:t>
            </a: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продажах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поступающую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поставщиков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дистрибьюторов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продавцов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клиентов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</a:t>
            </a:r>
            <a:r>
              <a:rPr lang="ru-RU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 </a:t>
            </a: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улучшить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деятельность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компании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с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помощью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этой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информации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Снижение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полной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стоимости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владения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очистка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ИТ-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инфраструктуры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лишних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элементов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Установка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настройка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за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один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шаг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Фиксированная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стоимость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перевода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существующих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баз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данных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DB2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Согласованные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циклы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выпусков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DB2 и SAP.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Снижение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начальной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стоимости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лицензий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сопровождения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539496" lvl="2" indent="-192024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Wingdings"/>
              <a:buChar char="n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Улучшенная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структура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поддержки</a:t>
            </a:r>
            <a:endParaRPr lang="en-US" sz="1600" b="0" i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Единый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источник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решения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проблем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и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поддержки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клиентов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IBM DB2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соблюдает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политику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поддержки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5-1-2</a:t>
            </a:r>
          </a:p>
          <a:p>
            <a:pPr marL="704088" lvl="3" indent="-164592" algn="l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80000"/>
              <a:buFont typeface="Arial"/>
              <a:buChar char="–"/>
            </a:pP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Поддержка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вопросам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дефектов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SAP DB2 в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режиме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24x7 </a:t>
            </a:r>
            <a:r>
              <a:rPr lang="en-US" sz="1600" b="0" i="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горячей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 err="1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линии</a:t>
            </a:r>
            <a:r>
              <a:rPr lang="en-US" sz="1600" b="0" i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SAP</a:t>
            </a:r>
          </a:p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tle of the presentation&amp;#x0D;&amp;#x0A;This is the subtitle&amp;quot;&quot;/&gt;&lt;property id=&quot;20307&quot; value=&quot;488&quot;/&gt;&lt;/object&gt;&lt;object type=&quot;3&quot; unique_id=&quot;10005&quot;&gt;&lt;property id=&quot;20148&quot; value=&quot;5&quot;/&gt;&lt;property id=&quot;20300&quot; value=&quot;Slide 2 - &amp;quot;Title of the presentation&amp;#x0D;&amp;#x0A;This is the subtitle&amp;quot;&quot;/&gt;&lt;property id=&quot;20307&quot; value=&quot;560&quot;/&gt;&lt;/object&gt;&lt;object type=&quot;3&quot; unique_id=&quot;10007&quot;&gt;&lt;property id=&quot;20148&quot; value=&quot;5&quot;/&gt;&lt;property id=&quot;20300&quot; value=&quot;Slide 4 - &amp;quot;Agenda&amp;quot;&quot;/&gt;&lt;property id=&quot;20307&quot; value=&quot;557&quot;/&gt;&lt;/object&gt;&lt;object type=&quot;3&quot; unique_id=&quot;10008&quot;&gt;&lt;property id=&quot;20148&quot; value=&quot;5&quot;/&gt;&lt;property id=&quot;20300&quot; value=&quot;Slide 5 - &amp;quot;Title&amp;quot;&quot;/&gt;&lt;property id=&quot;20307&quot; value=&quot;553&quot;/&gt;&lt;/object&gt;&lt;object type=&quot;3&quot; unique_id=&quot;10009&quot;&gt;&lt;property id=&quot;20148&quot; value=&quot;5&quot;/&gt;&lt;property id=&quot;20300&quot; value=&quot;Slide 6&quot;/&gt;&lt;property id=&quot;20307&quot; value=&quot;559&quot;/&gt;&lt;/object&gt;&lt;object type=&quot;3&quot; unique_id=&quot;10010&quot;&gt;&lt;property id=&quot;20148&quot; value=&quot;5&quot;/&gt;&lt;property id=&quot;20300&quot; value=&quot;Slide 7 - &amp;quot;Grid&amp;quot;&quot;/&gt;&lt;property id=&quot;20307&quot; value=&quot;551&quot;/&gt;&lt;/object&gt;&lt;object type=&quot;3&quot; unique_id=&quot;10011&quot;&gt;&lt;property id=&quot;20148&quot; value=&quot;5&quot;/&gt;&lt;property id=&quot;20300&quot; value=&quot;Slide 9 - &amp;quot;Copyright 2008 SAP AG&amp;#x0D;&amp;#x0A;All rights reserved&amp;quot;&quot;/&gt;&lt;property id=&quot;20307&quot; value=&quot;554&quot;/&gt;&lt;/object&gt;&lt;object type=&quot;3&quot; unique_id=&quot;11017&quot;&gt;&lt;property id=&quot;20148&quot; value=&quot;5&quot;/&gt;&lt;property id=&quot;20300&quot; value=&quot;Slide 3 - &amp;quot;Agenda&amp;quot;&quot;/&gt;&lt;property id=&quot;20307&quot; value=&quot;562&quot;/&gt;&lt;/object&gt;&lt;object type=&quot;3&quot; unique_id=&quot;11018&quot;&gt;&lt;property id=&quot;20148&quot; value=&quot;5&quot;/&gt;&lt;property id=&quot;20300&quot; value=&quot;Slide 8 - &amp;quot;Definition and halftone values of colors&amp;quot;&quot;/&gt;&lt;property id=&quot;20307&quot; value=&quot;56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w8Xp53g0Cw2f15XDf7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f7foCWOUWLN_LfeM9h5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3HhrJqs4EmRXCzqC.CB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zypX.3mE6QDC0N5Nhn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thTuJ0bEOSxGoDDriBM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f2.TWahkytWeJMeJ1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IkQypPjUOSc7qN7ir1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W3JhsXl0CZUHxLyisg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..KJCyE6EGWkdtqegyOy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_BbBay1kG.YO2P2UVE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6NcfSlz0KB6Y9xhtx1p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Z36LxfF0Ss0W0tdiVV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pW5neuZUeL.tTa1z5Bb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.DNsJwukWIUGqkVZyFI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53Y1LA8UuU5GcDkG.hR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Gy0xjmxUiDg4q_EVsw4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9Nsoryrk6Otv3KXY6VQ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VX9VMWbkWRid.HQ.MZ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l1bCT4bkGaeWn.S6dep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5kjY.ymUC6AXjHFoEON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T7za3LkUy3cf_V57wk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6NcfSlz0KB6Y9xhtx1p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NXCYJSY0SWpUkXVxF4k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W_Y4d5gEyo5h4G28ikV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NXCYJSY0SWpUkXVxF4k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HCQF9k70Se0D7eetxOE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1AJT3qiEehfjkGrljE4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HKFF0gjkWQt4AgfTfB3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xvkPJ0o0SdGjJ1HaMyV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kT6oTlf0Czd.oYJrac2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co53lgJ0iQcFDhYTn6h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q_SsTJHUmQAGqZPjF4q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6NcfSlz0KB6Y9xhtx1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fnavDeUu4Iy18bvlM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djSXgdMUmF3BHs.BZwJ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IHH000RyEGsbQqe6R1W5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8q12jbuiku8BoYxZwCzR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2Kn3iBZEG9LWH5fUd2n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YwUEleO06yyMq.gqGRL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BJ0rxR_k.mPy2Mlv7hB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G9Whf32RE2uIuVKKwDvE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cjIoR0ckCT8M_imDeIN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XJZrYdIE6mx8_yVNIq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rgPdeWWke5ylE39nqS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oPMzaJgkWiiKXaWGSU2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.1Wgc7V0q2nnDSYXLvN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UwoLxHv0GXBOV_ot8SU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ps9gdWk6XsVq8mA6F_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cjIoR0ckCT8M_imDeIN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oPMzaJgkWiiKXaWGSU2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W.1Wgc7V0q2nnDSYXLvN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iXJZrYdIE6mx8_yVNIqV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UwoLxHv0GXBOV_ot8SU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ps9gdWk6XsVq8mA6F_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_vanUYTE.Y8UjPahh4q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xuQgWaIUq8b3exdzhr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QV.DpahkyJMYIqRNVQ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Eya954CE6RRAuzd8pOGg"/>
</p:tagLst>
</file>

<file path=ppt/theme/theme1.xml><?xml version="1.0" encoding="utf-8"?>
<a:theme xmlns:a="http://schemas.openxmlformats.org/drawingml/2006/main" name="SAP_corporate2009_1.0">
  <a:themeElements>
    <a:clrScheme name="SAP_corporate2009_1.0 1">
      <a:dk1>
        <a:srgbClr val="000000"/>
      </a:dk1>
      <a:lt1>
        <a:srgbClr val="FFFFFF"/>
      </a:lt1>
      <a:dk2>
        <a:srgbClr val="44697D"/>
      </a:dk2>
      <a:lt2>
        <a:srgbClr val="CCCCCC"/>
      </a:lt2>
      <a:accent1>
        <a:srgbClr val="F0AB00"/>
      </a:accent1>
      <a:accent2>
        <a:srgbClr val="666666"/>
      </a:accent2>
      <a:accent3>
        <a:srgbClr val="FFFFFF"/>
      </a:accent3>
      <a:accent4>
        <a:srgbClr val="000000"/>
      </a:accent4>
      <a:accent5>
        <a:srgbClr val="F6D2AA"/>
      </a:accent5>
      <a:accent6>
        <a:srgbClr val="5C5C5C"/>
      </a:accent6>
      <a:hlink>
        <a:srgbClr val="04357B"/>
      </a:hlink>
      <a:folHlink>
        <a:srgbClr val="999999"/>
      </a:folHlink>
    </a:clrScheme>
    <a:fontScheme name="SAP_corporate2009_1.0">
      <a:majorFont>
        <a:latin typeface="Arial Black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80000"/>
          <a:buFont typeface="Wingdings" pitchFamily="2" charset="2"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SAP_corporate2009_1.0 1">
        <a:dk1>
          <a:srgbClr val="000000"/>
        </a:dk1>
        <a:lt1>
          <a:srgbClr val="FFFFFF"/>
        </a:lt1>
        <a:dk2>
          <a:srgbClr val="44697D"/>
        </a:dk2>
        <a:lt2>
          <a:srgbClr val="CCCCCC"/>
        </a:lt2>
        <a:accent1>
          <a:srgbClr val="F0AB00"/>
        </a:accent1>
        <a:accent2>
          <a:srgbClr val="666666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5C5C5C"/>
        </a:accent6>
        <a:hlink>
          <a:srgbClr val="04357B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4697D"/>
      </a:dk2>
      <a:lt2>
        <a:srgbClr val="CCCCCC"/>
      </a:lt2>
      <a:accent1>
        <a:srgbClr val="F0AB00"/>
      </a:accent1>
      <a:accent2>
        <a:srgbClr val="666666"/>
      </a:accent2>
      <a:accent3>
        <a:srgbClr val="FFFFFF"/>
      </a:accent3>
      <a:accent4>
        <a:srgbClr val="000000"/>
      </a:accent4>
      <a:accent5>
        <a:srgbClr val="F6D2AA"/>
      </a:accent5>
      <a:accent6>
        <a:srgbClr val="5C5C5C"/>
      </a:accent6>
      <a:hlink>
        <a:srgbClr val="04357B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SAP_corporate2009_1.0</Template>
  <TotalTime>1257</TotalTime>
  <Words>2129</Words>
  <Application>Microsoft Office PowerPoint</Application>
  <PresentationFormat>Экран (4:3)</PresentationFormat>
  <Paragraphs>322</Paragraphs>
  <Slides>21</Slides>
  <Notes>21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SAP_corporate2009_1.0</vt:lpstr>
      <vt:lpstr>Worksheet</vt:lpstr>
      <vt:lpstr>Лист Microsoft Excel 97-2003</vt:lpstr>
      <vt:lpstr>Комплекс решений SAP Business Suite с СУБД IBM DB2 Откройте окно в новый мир</vt:lpstr>
      <vt:lpstr>Основные положения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Комплекс решений SAP Business Suite с СУБД IBM DB2</vt:lpstr>
      <vt:lpstr>Презентация PowerPoint</vt:lpstr>
      <vt:lpstr>SAP AG, 2007 г. Все права защищены.</vt:lpstr>
      <vt:lpstr>Комплекс решений SAP Business Suite с СУБД IBM DB2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This is the Subtitle</dc:title>
  <dc:subject/>
  <dc:creator>Lisa.Keeler</dc:creator>
  <cp:lastModifiedBy>Пресики</cp:lastModifiedBy>
  <cp:revision>112</cp:revision>
  <cp:lastPrinted>2007-06-14T07:13:14Z</cp:lastPrinted>
  <dcterms:created xsi:type="dcterms:W3CDTF">2009-05-27T17:18:28Z</dcterms:created>
  <dcterms:modified xsi:type="dcterms:W3CDTF">2011-10-17T19:16:37Z</dcterms:modified>
</cp:coreProperties>
</file>