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8" r:id="rId3"/>
  </p:sldMasterIdLst>
  <p:notesMasterIdLst>
    <p:notesMasterId r:id="rId23"/>
  </p:notesMasterIdLst>
  <p:sldIdLst>
    <p:sldId id="266" r:id="rId4"/>
    <p:sldId id="299" r:id="rId5"/>
    <p:sldId id="300" r:id="rId6"/>
    <p:sldId id="301" r:id="rId7"/>
    <p:sldId id="274" r:id="rId8"/>
    <p:sldId id="305" r:id="rId9"/>
    <p:sldId id="304" r:id="rId10"/>
    <p:sldId id="298" r:id="rId11"/>
    <p:sldId id="257" r:id="rId12"/>
    <p:sldId id="269" r:id="rId13"/>
    <p:sldId id="284" r:id="rId14"/>
    <p:sldId id="282" r:id="rId15"/>
    <p:sldId id="281" r:id="rId16"/>
    <p:sldId id="288" r:id="rId17"/>
    <p:sldId id="291" r:id="rId18"/>
    <p:sldId id="268" r:id="rId19"/>
    <p:sldId id="271" r:id="rId20"/>
    <p:sldId id="303" r:id="rId21"/>
    <p:sldId id="278" r:id="rId22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symbalenkoEP" initials="T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1BD"/>
    <a:srgbClr val="FFE997"/>
    <a:srgbClr val="E9D3BD"/>
    <a:srgbClr val="FFD025"/>
    <a:srgbClr val="DADE22"/>
    <a:srgbClr val="CC3300"/>
    <a:srgbClr val="FFCC00"/>
    <a:srgbClr val="B47800"/>
    <a:srgbClr val="007635"/>
    <a:srgbClr val="CCD10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85714" autoAdjust="0"/>
  </p:normalViewPr>
  <p:slideViewPr>
    <p:cSldViewPr>
      <p:cViewPr>
        <p:scale>
          <a:sx n="72" d="100"/>
          <a:sy n="72" d="100"/>
        </p:scale>
        <p:origin x="-106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3366" y="-108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Добыча, </a:t>
            </a:r>
            <a:r>
              <a:rPr lang="ru-RU" dirty="0"/>
              <a:t>млн. т.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9747064137308039E-2"/>
          <c:y val="0.244710737116688"/>
          <c:w val="0.9205058717253839"/>
          <c:h val="0.58984464879277687"/>
        </c:manualLayout>
      </c:layout>
      <c:pie3DChart>
        <c:varyColors val="1"/>
        <c:ser>
          <c:idx val="0"/>
          <c:order val="0"/>
          <c:tx>
            <c:strRef>
              <c:f>Лист3!$B$1</c:f>
              <c:strCache>
                <c:ptCount val="1"/>
                <c:pt idx="0">
                  <c:v>Добыча угля, млн. т.</c:v>
                </c:pt>
              </c:strCache>
            </c:strRef>
          </c:tx>
          <c:explosion val="22"/>
          <c:dPt>
            <c:idx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Lbls>
            <c:dLbl>
              <c:idx val="0"/>
              <c:layout/>
              <c:dLblPos val="ctr"/>
              <c:showVal val="1"/>
            </c:dLbl>
            <c:dLbl>
              <c:idx val="1"/>
              <c:layout/>
              <c:dLblPos val="ctr"/>
              <c:showVal val="1"/>
            </c:dLbl>
            <c:delete val="1"/>
            <c:dLblPos val="ctr"/>
          </c:dLbls>
          <c:cat>
            <c:strRef>
              <c:f>Лист3!$A$2:$A$3</c:f>
              <c:strCache>
                <c:ptCount val="2"/>
                <c:pt idx="0">
                  <c:v>Прочие предприятия Украины</c:v>
                </c:pt>
                <c:pt idx="1">
                  <c:v>ДТЕК</c:v>
                </c:pt>
              </c:strCache>
            </c:strRef>
          </c:cat>
          <c:val>
            <c:numRef>
              <c:f>Лист3!$B$2:$B$3</c:f>
              <c:numCache>
                <c:formatCode>General</c:formatCode>
                <c:ptCount val="2"/>
                <c:pt idx="0">
                  <c:v>53.3</c:v>
                </c:pt>
                <c:pt idx="1">
                  <c:v>19.2</c:v>
                </c:pt>
              </c:numCache>
            </c:numRef>
          </c:val>
        </c:ser>
        <c:dLbls/>
      </c:pie3DChart>
    </c:plotArea>
    <c:legend>
      <c:legendPos val="b"/>
      <c:layout/>
    </c:legend>
    <c:plotVisOnly val="1"/>
    <c:dispBlanksAs val="zero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Лист3!$B$1</c:f>
              <c:strCache>
                <c:ptCount val="1"/>
                <c:pt idx="0">
                  <c:v>ТВт*ч</c:v>
                </c:pt>
              </c:strCache>
            </c:strRef>
          </c:tx>
          <c:explosion val="25"/>
          <c:dPt>
            <c:idx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Lbls>
            <c:dLbl>
              <c:idx val="0"/>
              <c:layout/>
              <c:dLblPos val="ctr"/>
              <c:showVal val="1"/>
            </c:dLbl>
            <c:dLbl>
              <c:idx val="1"/>
              <c:layout/>
              <c:dLblPos val="ctr"/>
              <c:showVal val="1"/>
            </c:dLbl>
            <c:delete val="1"/>
            <c:dLblPos val="ctr"/>
          </c:dLbls>
          <c:cat>
            <c:strRef>
              <c:f>Лист3!$A$2:$A$3</c:f>
              <c:strCache>
                <c:ptCount val="2"/>
                <c:pt idx="0">
                  <c:v>Прочие предприятия Украины</c:v>
                </c:pt>
                <c:pt idx="1">
                  <c:v>ДТЕК</c:v>
                </c:pt>
              </c:strCache>
            </c:strRef>
          </c:cat>
          <c:val>
            <c:numRef>
              <c:f>Лист3!$B$2:$B$3</c:f>
              <c:numCache>
                <c:formatCode>0</c:formatCode>
                <c:ptCount val="2"/>
                <c:pt idx="0">
                  <c:v>133.19999999999999</c:v>
                </c:pt>
                <c:pt idx="1">
                  <c:v>32.800000000000011</c:v>
                </c:pt>
              </c:numCache>
            </c:numRef>
          </c:val>
        </c:ser>
        <c:dLbls/>
      </c:pie3DChart>
    </c:plotArea>
    <c:legend>
      <c:legendPos val="b"/>
      <c:layout/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Лист3!$B$1</c:f>
              <c:strCache>
                <c:ptCount val="1"/>
                <c:pt idx="0">
                  <c:v>ТВт*ч</c:v>
                </c:pt>
              </c:strCache>
            </c:strRef>
          </c:tx>
          <c:explosion val="25"/>
          <c:dPt>
            <c:idx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Lbls>
            <c:dLbl>
              <c:idx val="0"/>
              <c:layout/>
              <c:dLblPos val="ctr"/>
              <c:showVal val="1"/>
            </c:dLbl>
            <c:dLbl>
              <c:idx val="1"/>
              <c:layout/>
              <c:dLblPos val="ctr"/>
              <c:showVal val="1"/>
            </c:dLbl>
            <c:delete val="1"/>
            <c:dLblPos val="ctr"/>
          </c:dLbls>
          <c:cat>
            <c:strRef>
              <c:f>Лист3!$A$2:$A$3</c:f>
              <c:strCache>
                <c:ptCount val="2"/>
                <c:pt idx="0">
                  <c:v>Прочие предприятия Украины</c:v>
                </c:pt>
                <c:pt idx="1">
                  <c:v>ДТЕК</c:v>
                </c:pt>
              </c:strCache>
            </c:strRef>
          </c:cat>
          <c:val>
            <c:numRef>
              <c:f>Лист3!$B$2:$B$3</c:f>
              <c:numCache>
                <c:formatCode>General</c:formatCode>
                <c:ptCount val="2"/>
                <c:pt idx="0">
                  <c:v>135.6</c:v>
                </c:pt>
                <c:pt idx="1">
                  <c:v>35.4</c:v>
                </c:pt>
              </c:numCache>
            </c:numRef>
          </c:val>
        </c:ser>
        <c:dLbls/>
      </c:pie3DChart>
    </c:plotArea>
    <c:legend>
      <c:legendPos val="b"/>
      <c:layout/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dLbls/>
        <c:axId val="78273920"/>
        <c:axId val="78488320"/>
      </c:barChart>
      <c:catAx>
        <c:axId val="78273920"/>
        <c:scaling>
          <c:orientation val="minMax"/>
        </c:scaling>
        <c:axPos val="b"/>
        <c:numFmt formatCode="General" sourceLinked="1"/>
        <c:tickLblPos val="nextTo"/>
        <c:crossAx val="78488320"/>
        <c:crosses val="autoZero"/>
        <c:auto val="1"/>
        <c:lblAlgn val="ctr"/>
        <c:lblOffset val="100"/>
      </c:catAx>
      <c:valAx>
        <c:axId val="78488320"/>
        <c:scaling>
          <c:orientation val="minMax"/>
        </c:scaling>
        <c:axPos val="l"/>
        <c:majorGridlines/>
        <c:numFmt formatCode="General" sourceLinked="1"/>
        <c:tickLblPos val="nextTo"/>
        <c:crossAx val="78273920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7547197484879845"/>
          <c:y val="0.11868456414895699"/>
          <c:w val="0.67042735992297153"/>
          <c:h val="0.82115925611440221"/>
        </c:manualLayout>
      </c:layout>
      <c:barChart>
        <c:barDir val="col"/>
        <c:grouping val="stacked"/>
        <c:ser>
          <c:idx val="0"/>
          <c:order val="0"/>
          <c:tx>
            <c:strRef>
              <c:f>данные!$B$3</c:f>
              <c:strCache>
                <c:ptCount val="1"/>
                <c:pt idx="0">
                  <c:v>бухгалтера</c:v>
                </c:pt>
              </c:strCache>
            </c:strRef>
          </c:tx>
          <c:cat>
            <c:strRef>
              <c:f>данные!$C$2:$D$2</c:f>
              <c:strCache>
                <c:ptCount val="2"/>
                <c:pt idx="0">
                  <c:v>1С</c:v>
                </c:pt>
                <c:pt idx="1">
                  <c:v>SAP ERP</c:v>
                </c:pt>
              </c:strCache>
            </c:strRef>
          </c:cat>
          <c:val>
            <c:numRef>
              <c:f>данные!$C$3:$D$3</c:f>
              <c:numCache>
                <c:formatCode>General</c:formatCode>
                <c:ptCount val="2"/>
                <c:pt idx="0">
                  <c:v>240</c:v>
                </c:pt>
                <c:pt idx="1">
                  <c:v>240</c:v>
                </c:pt>
              </c:numCache>
            </c:numRef>
          </c:val>
        </c:ser>
        <c:ser>
          <c:idx val="1"/>
          <c:order val="1"/>
          <c:tx>
            <c:strRef>
              <c:f>данные!$B$4</c:f>
              <c:strCache>
                <c:ptCount val="1"/>
                <c:pt idx="0">
                  <c:v>другие службы</c:v>
                </c:pt>
              </c:strCache>
            </c:strRef>
          </c:tx>
          <c:cat>
            <c:strRef>
              <c:f>данные!$C$2:$D$2</c:f>
              <c:strCache>
                <c:ptCount val="2"/>
                <c:pt idx="0">
                  <c:v>1С</c:v>
                </c:pt>
                <c:pt idx="1">
                  <c:v>SAP ERP</c:v>
                </c:pt>
              </c:strCache>
            </c:strRef>
          </c:cat>
          <c:val>
            <c:numRef>
              <c:f>данные!$C$4:$D$4</c:f>
              <c:numCache>
                <c:formatCode>General</c:formatCode>
                <c:ptCount val="2"/>
                <c:pt idx="0">
                  <c:v>84</c:v>
                </c:pt>
                <c:pt idx="1">
                  <c:v>1364</c:v>
                </c:pt>
              </c:numCache>
            </c:numRef>
          </c:val>
        </c:ser>
        <c:dLbls/>
        <c:overlap val="100"/>
        <c:axId val="78853632"/>
        <c:axId val="78855168"/>
      </c:barChart>
      <c:catAx>
        <c:axId val="78853632"/>
        <c:scaling>
          <c:orientation val="minMax"/>
        </c:scaling>
        <c:axPos val="b"/>
        <c:tickLblPos val="nextTo"/>
        <c:crossAx val="78855168"/>
        <c:crosses val="autoZero"/>
        <c:auto val="1"/>
        <c:lblAlgn val="ctr"/>
        <c:lblOffset val="100"/>
      </c:catAx>
      <c:valAx>
        <c:axId val="78855168"/>
        <c:scaling>
          <c:orientation val="minMax"/>
        </c:scaling>
        <c:axPos val="l"/>
        <c:majorGridlines/>
        <c:numFmt formatCode="General" sourceLinked="1"/>
        <c:tickLblPos val="nextTo"/>
        <c:crossAx val="78853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923891497435958"/>
          <c:y val="2.5610414980346097E-2"/>
          <c:w val="0.79118585589255519"/>
          <c:h val="9.4284662815242767E-2"/>
        </c:manualLayout>
      </c:layout>
    </c:legend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dLbls/>
        <c:axId val="78894592"/>
        <c:axId val="78896128"/>
      </c:barChart>
      <c:catAx>
        <c:axId val="78894592"/>
        <c:scaling>
          <c:orientation val="minMax"/>
        </c:scaling>
        <c:axPos val="b"/>
        <c:numFmt formatCode="General" sourceLinked="1"/>
        <c:tickLblPos val="nextTo"/>
        <c:crossAx val="78896128"/>
        <c:crosses val="autoZero"/>
        <c:auto val="1"/>
        <c:lblAlgn val="ctr"/>
        <c:lblOffset val="100"/>
      </c:catAx>
      <c:valAx>
        <c:axId val="78896128"/>
        <c:scaling>
          <c:orientation val="minMax"/>
        </c:scaling>
        <c:axPos val="l"/>
        <c:majorGridlines/>
        <c:numFmt formatCode="General" sourceLinked="1"/>
        <c:tickLblPos val="nextTo"/>
        <c:crossAx val="78894592"/>
        <c:crosses val="autoZero"/>
        <c:crossBetween val="between"/>
      </c:valAx>
    </c:plotArea>
    <c:legend>
      <c:legendPos val="r"/>
    </c:legend>
    <c:plotVisOnly val="1"/>
    <c:dispBlanksAs val="gap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140"/>
      <c:perspective val="0"/>
    </c:view3D>
    <c:plotArea>
      <c:layout/>
      <c:pie3DChart>
        <c:varyColors val="1"/>
        <c:ser>
          <c:idx val="0"/>
          <c:order val="0"/>
          <c:explosion val="25"/>
          <c:dPt>
            <c:idx val="3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4.5187250426381713E-2"/>
                  <c:y val="5.4177602799650053E-2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ДТЭК </a:t>
                    </a:r>
                    <a:r>
                      <a:rPr lang="en-US" sz="1600"/>
                      <a:t>2</a:t>
                    </a:r>
                    <a:r>
                      <a:rPr lang="ru-RU" sz="1600"/>
                      <a:t>%</a:t>
                    </a:r>
                    <a:endParaRPr lang="en-US" sz="160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600" dirty="0" smtClean="0"/>
                      <a:t>центральный аппарат, включая бухгалтеров, казначеев и экономистов
28%</a:t>
                    </a:r>
                    <a:endParaRPr lang="ru-RU" sz="1600" dirty="0"/>
                  </a:p>
                </c:rich>
              </c:tx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-2.9562992125984251E-2"/>
                  <c:y val="-0.16029709827938174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снабжение, склады</a:t>
                    </a:r>
                    <a:r>
                      <a:rPr lang="ru-RU" sz="1600" baseline="0"/>
                      <a:t> </a:t>
                    </a:r>
                    <a:r>
                      <a:rPr lang="ru-RU" sz="1600"/>
                      <a:t>
9%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-0.32921731437939938"/>
                  <c:y val="9.1350310034996204E-2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производство (шахты) 
47%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4.1528360602795605E-2"/>
                  <c:y val="-0.19839115098322421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отгрузка</a:t>
                    </a:r>
                    <a:r>
                      <a:rPr lang="en-US" sz="1600" dirty="0" smtClean="0"/>
                      <a:t> </a:t>
                    </a:r>
                    <a:r>
                      <a:rPr lang="en-US" sz="1600" baseline="0" dirty="0" smtClean="0"/>
                      <a:t> </a:t>
                    </a:r>
                    <a:r>
                      <a:rPr lang="ru-RU" sz="1600" baseline="0" dirty="0"/>
                      <a:t>угольной продукции</a:t>
                    </a:r>
                    <a:r>
                      <a:rPr lang="ru-RU" sz="1600" dirty="0"/>
                      <a:t>
9%</a:t>
                    </a:r>
                  </a:p>
                </c:rich>
              </c:tx>
              <c:showCatName val="1"/>
              <c:showPercent val="1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данные!$J$6:$J$11</c:f>
              <c:strCache>
                <c:ptCount val="6"/>
                <c:pt idx="0">
                  <c:v>ДТЭК</c:v>
                </c:pt>
                <c:pt idx="1">
                  <c:v>центральный аппарат</c:v>
                </c:pt>
                <c:pt idx="2">
                  <c:v>снабжение (УМТС)</c:v>
                </c:pt>
                <c:pt idx="3">
                  <c:v>шахты </c:v>
                </c:pt>
                <c:pt idx="4">
                  <c:v>отгрузка (ППТ)</c:v>
                </c:pt>
                <c:pt idx="5">
                  <c:v>другие подразделения</c:v>
                </c:pt>
              </c:strCache>
            </c:strRef>
          </c:cat>
          <c:val>
            <c:numRef>
              <c:f>данные!$K$6:$K$11</c:f>
              <c:numCache>
                <c:formatCode>#,##0;\-#,##0;\-</c:formatCode>
                <c:ptCount val="6"/>
                <c:pt idx="0">
                  <c:v>25</c:v>
                </c:pt>
                <c:pt idx="1">
                  <c:v>450</c:v>
                </c:pt>
                <c:pt idx="2">
                  <c:v>153</c:v>
                </c:pt>
                <c:pt idx="3">
                  <c:v>749</c:v>
                </c:pt>
                <c:pt idx="4">
                  <c:v>146</c:v>
                </c:pt>
                <c:pt idx="5">
                  <c:v>81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4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A667B-9652-4446-A7A8-693A9F17DBBD}" type="datetimeFigureOut">
              <a:rPr lang="ru-RU" smtClean="0"/>
              <a:pPr/>
              <a:t>17.05.2011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F637B-9689-4C2A-94D7-F2946878DE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7949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637B-9689-4C2A-94D7-F2946878DEA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6718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637B-9689-4C2A-94D7-F2946878DEA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8517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637B-9689-4C2A-94D7-F2946878DEA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646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637B-9689-4C2A-94D7-F2946878DEA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637B-9689-4C2A-94D7-F2946878DEA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4891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637B-9689-4C2A-94D7-F2946878DEA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0086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637B-9689-4C2A-94D7-F2946878DEA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0086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637B-9689-4C2A-94D7-F2946878DEA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4371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09446-E896-422D-952C-838DF04FEED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1165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637B-9689-4C2A-94D7-F2946878DEA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9168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F337F85-FB2B-4838-8434-53DE206154F7}" type="datetime1">
              <a:rPr lang="ru-RU"/>
              <a:pPr>
                <a:defRPr/>
              </a:pPr>
              <a:t>17.05.2011</a:t>
            </a:fld>
            <a:endParaRPr lang="ru-RU"/>
          </a:p>
        </p:txBody>
      </p:sp>
      <p:sp>
        <p:nvSpPr>
          <p:cNvPr id="4403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1980D4-6672-4F42-A315-D8C3C4275523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849688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8B5AA3C0-BB73-4947-9BA9-04A0385EC395}" type="slidenum">
              <a:rPr lang="ru-RU" sz="1200">
                <a:latin typeface="Calibri" pitchFamily="34" charset="0"/>
              </a:rPr>
              <a:pPr algn="r"/>
              <a:t>4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637B-9689-4C2A-94D7-F2946878DEA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57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637B-9689-4C2A-94D7-F2946878DEA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5248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637B-9689-4C2A-94D7-F2946878DEA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6179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637B-9689-4C2A-94D7-F2946878DEA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7200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637B-9689-4C2A-94D7-F2946878DEA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8520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Documents and Settings\Lera.HOME\Desktop\ДТЭК\New Folder\fon-grey-in-EDIT6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7543"/>
            <a:ext cx="9153514" cy="5290457"/>
          </a:xfrm>
          <a:prstGeom prst="rect">
            <a:avLst/>
          </a:prstGeom>
          <a:noFill/>
        </p:spPr>
      </p:pic>
      <p:sp>
        <p:nvSpPr>
          <p:cNvPr id="18" name="Title 8"/>
          <p:cNvSpPr>
            <a:spLocks noGrp="1"/>
          </p:cNvSpPr>
          <p:nvPr>
            <p:ph type="title"/>
          </p:nvPr>
        </p:nvSpPr>
        <p:spPr>
          <a:xfrm>
            <a:off x="1988465" y="514349"/>
            <a:ext cx="6320518" cy="381001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" name="Picture 3" descr="C:\Documents and Settings\Lera.HOME\Desktop\ДТЭК\New Folder\logo.bmp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506" y="462202"/>
            <a:ext cx="1349842" cy="468439"/>
          </a:xfrm>
          <a:prstGeom prst="rect">
            <a:avLst/>
          </a:prstGeom>
          <a:noFill/>
        </p:spPr>
      </p:pic>
      <p:cxnSp>
        <p:nvCxnSpPr>
          <p:cNvPr id="21" name="Straight Connector 10"/>
          <p:cNvCxnSpPr/>
          <p:nvPr userDrawn="1"/>
        </p:nvCxnSpPr>
        <p:spPr>
          <a:xfrm>
            <a:off x="1927274" y="928468"/>
            <a:ext cx="6737755" cy="446"/>
          </a:xfrm>
          <a:prstGeom prst="line">
            <a:avLst/>
          </a:prstGeom>
          <a:ln w="2540" cmpd="sng">
            <a:solidFill>
              <a:schemeClr val="bg1">
                <a:lumMod val="7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0124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/>
          <p:cNvSpPr/>
          <p:nvPr/>
        </p:nvSpPr>
        <p:spPr bwMode="auto">
          <a:xfrm>
            <a:off x="0" y="0"/>
            <a:ext cx="9144000" cy="21193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sz="2000" b="1">
              <a:solidFill>
                <a:prstClr val="black"/>
              </a:solidFill>
            </a:endParaRPr>
          </a:p>
        </p:txBody>
      </p:sp>
      <p:pic>
        <p:nvPicPr>
          <p:cNvPr id="5" name="Picture 3" descr="C:\Documents and Settings\Lera.HOME\Desktop\ДТЭК\New Folder\log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288" y="461963"/>
            <a:ext cx="13493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Documents and Settings\Lera.HOME\Desktop\ДТЭК\New Folder\fon-grey-in-EDIT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66863"/>
            <a:ext cx="9153525" cy="529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10"/>
          <p:cNvCxnSpPr/>
          <p:nvPr/>
        </p:nvCxnSpPr>
        <p:spPr>
          <a:xfrm>
            <a:off x="1927225" y="928688"/>
            <a:ext cx="6737350" cy="0"/>
          </a:xfrm>
          <a:prstGeom prst="line">
            <a:avLst/>
          </a:prstGeom>
          <a:ln w="2540" cmpd="sng">
            <a:solidFill>
              <a:schemeClr val="bg1">
                <a:lumMod val="7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002979" y="514349"/>
            <a:ext cx="6320518" cy="381001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971" y="1424679"/>
            <a:ext cx="814251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BAD991-9014-4F2D-A476-A708A0C75E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603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0571" y="1974397"/>
            <a:ext cx="465387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BAD991-9014-4F2D-A476-A708A0C75E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6767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Documents and Settings\Lera.HOME\Desktop\ДТЭК\New Folder\fon-grey-in-EDIT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6863"/>
            <a:ext cx="9153525" cy="529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Documents and Settings\Lera.HOME\Desktop\ДТЭК\New Folder\logo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461963"/>
            <a:ext cx="13493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>
            <a:off x="1927225" y="928688"/>
            <a:ext cx="6737350" cy="0"/>
          </a:xfrm>
          <a:prstGeom prst="line">
            <a:avLst/>
          </a:prstGeom>
          <a:ln w="2540" cmpd="sng">
            <a:solidFill>
              <a:schemeClr val="bg1">
                <a:lumMod val="7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8"/>
          <p:cNvSpPr>
            <a:spLocks noGrp="1"/>
          </p:cNvSpPr>
          <p:nvPr>
            <p:ph type="title"/>
          </p:nvPr>
        </p:nvSpPr>
        <p:spPr>
          <a:xfrm>
            <a:off x="1988465" y="514349"/>
            <a:ext cx="6320518" cy="381001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41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 bwMode="auto">
          <a:xfrm>
            <a:off x="0" y="0"/>
            <a:ext cx="9144000" cy="211908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5A8E5-F0D2-44C0-A1C2-B818261C30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002979" y="514349"/>
            <a:ext cx="6320518" cy="381001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3" descr="C:\Documents and Settings\Lera.HOME\Desktop\ДТЭК\New Folder\logo.bm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506" y="462202"/>
            <a:ext cx="1349842" cy="468439"/>
          </a:xfrm>
          <a:prstGeom prst="rect">
            <a:avLst/>
          </a:prstGeom>
          <a:noFill/>
        </p:spPr>
      </p:pic>
      <p:pic>
        <p:nvPicPr>
          <p:cNvPr id="14" name="Picture 1" descr="C:\Documents and Settings\Lera.HOME\Desktop\ДТЭК\New Folder\fon-grey-in-EDIT6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67543"/>
            <a:ext cx="9153514" cy="529045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971" y="1424679"/>
            <a:ext cx="814251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16" name="Straight Connector 10"/>
          <p:cNvCxnSpPr/>
          <p:nvPr userDrawn="1"/>
        </p:nvCxnSpPr>
        <p:spPr>
          <a:xfrm>
            <a:off x="1927274" y="928468"/>
            <a:ext cx="6737755" cy="446"/>
          </a:xfrm>
          <a:prstGeom prst="line">
            <a:avLst/>
          </a:prstGeom>
          <a:ln w="2540" cmpd="sng">
            <a:solidFill>
              <a:schemeClr val="bg1">
                <a:lumMod val="7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4905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0571" y="1974397"/>
            <a:ext cx="465387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8121C-5664-4C20-9FB4-8156FFFBCE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38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000" b="1"/>
          </a:p>
        </p:txBody>
      </p:sp>
      <p:cxnSp>
        <p:nvCxnSpPr>
          <p:cNvPr id="3" name="Straight Connector 6"/>
          <p:cNvCxnSpPr/>
          <p:nvPr userDrawn="1"/>
        </p:nvCxnSpPr>
        <p:spPr>
          <a:xfrm>
            <a:off x="1392238" y="604838"/>
            <a:ext cx="7512050" cy="14287"/>
          </a:xfrm>
          <a:prstGeom prst="line">
            <a:avLst/>
          </a:prstGeom>
          <a:ln w="2540" cmpd="sng">
            <a:solidFill>
              <a:schemeClr val="bg1">
                <a:lumMod val="7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Documents and Settings\Lera.HOME\Desktop\ДТЭК\New Folder\logo.bm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75" y="274638"/>
            <a:ext cx="9540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82CC8-C835-4B3E-AEBF-86E63CDFA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1715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Lera.HOME\Desktop\ДТЭК\New Folder\fon-grey-zag-EDIT6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v.zaranko\Desktop\logo-[Converted]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3" y="492125"/>
            <a:ext cx="18034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1120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Documents and Settings\Lera.HOME\Desktop\ДТЭК\New Folder\fon-grey-in-EDIT6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7543"/>
            <a:ext cx="9153514" cy="5290457"/>
          </a:xfrm>
          <a:prstGeom prst="rect">
            <a:avLst/>
          </a:prstGeom>
          <a:noFill/>
        </p:spPr>
      </p:pic>
      <p:sp>
        <p:nvSpPr>
          <p:cNvPr id="18" name="Title 8"/>
          <p:cNvSpPr>
            <a:spLocks noGrp="1"/>
          </p:cNvSpPr>
          <p:nvPr>
            <p:ph type="title"/>
          </p:nvPr>
        </p:nvSpPr>
        <p:spPr>
          <a:xfrm>
            <a:off x="1988465" y="514349"/>
            <a:ext cx="6320518" cy="381001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" name="Picture 3" descr="C:\Documents and Settings\Lera.HOME\Desktop\ДТЭК\New Folder\logo.bmp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506" y="462202"/>
            <a:ext cx="1349842" cy="468439"/>
          </a:xfrm>
          <a:prstGeom prst="rect">
            <a:avLst/>
          </a:prstGeom>
          <a:noFill/>
        </p:spPr>
      </p:pic>
      <p:cxnSp>
        <p:nvCxnSpPr>
          <p:cNvPr id="21" name="Straight Connector 10"/>
          <p:cNvCxnSpPr/>
          <p:nvPr userDrawn="1"/>
        </p:nvCxnSpPr>
        <p:spPr>
          <a:xfrm>
            <a:off x="1927274" y="928468"/>
            <a:ext cx="6737755" cy="446"/>
          </a:xfrm>
          <a:prstGeom prst="line">
            <a:avLst/>
          </a:prstGeom>
          <a:ln w="2540" cmpd="sng">
            <a:solidFill>
              <a:schemeClr val="bg1">
                <a:lumMod val="7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67683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 bwMode="auto">
          <a:xfrm>
            <a:off x="0" y="0"/>
            <a:ext cx="9144000" cy="211908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5A8E5-F0D2-44C0-A1C2-B818261C30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002979" y="514349"/>
            <a:ext cx="6320518" cy="381001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3" descr="C:\Documents and Settings\Lera.HOME\Desktop\ДТЭК\New Folder\logo.bm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506" y="462202"/>
            <a:ext cx="1349842" cy="468439"/>
          </a:xfrm>
          <a:prstGeom prst="rect">
            <a:avLst/>
          </a:prstGeom>
          <a:noFill/>
        </p:spPr>
      </p:pic>
      <p:pic>
        <p:nvPicPr>
          <p:cNvPr id="14" name="Picture 1" descr="C:\Documents and Settings\Lera.HOME\Desktop\ДТЭК\New Folder\fon-grey-in-EDIT6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67543"/>
            <a:ext cx="9153514" cy="529045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971" y="1424679"/>
            <a:ext cx="814251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16" name="Straight Connector 10"/>
          <p:cNvCxnSpPr/>
          <p:nvPr userDrawn="1"/>
        </p:nvCxnSpPr>
        <p:spPr>
          <a:xfrm>
            <a:off x="1927274" y="928468"/>
            <a:ext cx="6737755" cy="446"/>
          </a:xfrm>
          <a:prstGeom prst="line">
            <a:avLst/>
          </a:prstGeom>
          <a:ln w="2540" cmpd="sng">
            <a:solidFill>
              <a:schemeClr val="bg1">
                <a:lumMod val="7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4106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0571" y="1974397"/>
            <a:ext cx="465387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8121C-5664-4C20-9FB4-8156FFFBCE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0244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Documents and Settings\Lera.HOME\Desktop\ДТЭК\New Folder\fon-grey-in-EDIT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6863"/>
            <a:ext cx="9153525" cy="529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Documents and Settings\Lera.HOME\Desktop\ДТЭК\New Folder\logo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461963"/>
            <a:ext cx="13493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>
            <a:off x="1927225" y="928688"/>
            <a:ext cx="6737350" cy="0"/>
          </a:xfrm>
          <a:prstGeom prst="line">
            <a:avLst/>
          </a:prstGeom>
          <a:ln w="2540" cmpd="sng">
            <a:solidFill>
              <a:schemeClr val="bg1">
                <a:lumMod val="7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8"/>
          <p:cNvSpPr>
            <a:spLocks noGrp="1"/>
          </p:cNvSpPr>
          <p:nvPr>
            <p:ph type="title"/>
          </p:nvPr>
        </p:nvSpPr>
        <p:spPr>
          <a:xfrm>
            <a:off x="1988465" y="514349"/>
            <a:ext cx="6320518" cy="381001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4264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Lera.HOME\Desktop\ДТЭК\New Folder\fon-grey-zag-EDIT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" y="1"/>
            <a:ext cx="9153513" cy="6858000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669088"/>
            <a:ext cx="433387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72AE3A-682E-434F-98DB-5960D29EB1C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5363" name="Picture 3" descr="C:\Documents and Settings\Lera.HOME\Desktop\ДТЭК\New Folder\logo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0230" y="497127"/>
            <a:ext cx="1746120" cy="605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9033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4" r:id="rId4"/>
    <p:sldLayoutId id="2147483681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Lera.HOME\Desktop\ДТЭК\New Folder\fon-grey-zag-EDIT6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1"/>
            <a:ext cx="9153513" cy="6858000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669088"/>
            <a:ext cx="433387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72AE3A-682E-434F-98DB-5960D29EB1C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5363" name="Picture 3" descr="C:\Documents and Settings\Lera.HOME\Desktop\ДТЭК\New Folder\logo.bmp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0230" y="497127"/>
            <a:ext cx="1746120" cy="605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7706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Lera.HOME\Desktop\ДТЭК\New Folder\fon-grey-zag-EDIT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669088"/>
            <a:ext cx="433387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+mn-lt"/>
              </a:defRPr>
            </a:lvl1pPr>
          </a:lstStyle>
          <a:p>
            <a:fld id="{58BAD991-9014-4F2D-A476-A708A0C75E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pic>
        <p:nvPicPr>
          <p:cNvPr id="1028" name="Picture 3" descr="C:\Documents and Settings\Lera.HOME\Desktop\ДТЭК\New Folder\logo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775" y="496888"/>
            <a:ext cx="17462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3879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Font typeface="Wingding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oleObject" Target="../embeddings/oleObject1.bin"/><Relationship Id="rId18" Type="http://schemas.openxmlformats.org/officeDocument/2006/relationships/chart" Target="../charts/chart2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notesSlide" Target="../notesSlides/notesSlide2.xml"/><Relationship Id="rId17" Type="http://schemas.openxmlformats.org/officeDocument/2006/relationships/chart" Target="../charts/chart1.xml"/><Relationship Id="rId2" Type="http://schemas.openxmlformats.org/officeDocument/2006/relationships/tags" Target="../tags/tag1.xml"/><Relationship Id="rId16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4.xml"/><Relationship Id="rId15" Type="http://schemas.openxmlformats.org/officeDocument/2006/relationships/image" Target="../media/image7.png"/><Relationship Id="rId10" Type="http://schemas.openxmlformats.org/officeDocument/2006/relationships/tags" Target="../tags/tag9.xml"/><Relationship Id="rId19" Type="http://schemas.openxmlformats.org/officeDocument/2006/relationships/chart" Target="../charts/chart3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31640" y="1537629"/>
            <a:ext cx="6768752" cy="35086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lvl="0">
              <a:defRPr/>
            </a:pPr>
            <a:r>
              <a:rPr lang="ru-RU" sz="2400" b="1" dirty="0" smtClean="0"/>
              <a:t>Обзор внедрения решений SAP</a:t>
            </a:r>
          </a:p>
          <a:p>
            <a:pPr lvl="0">
              <a:defRPr/>
            </a:pPr>
            <a:r>
              <a:rPr lang="ru-RU" sz="2400" b="1" dirty="0" smtClean="0"/>
              <a:t>в «ДТЭК </a:t>
            </a:r>
            <a:r>
              <a:rPr lang="ru-RU" sz="2400" b="1" dirty="0" err="1" smtClean="0"/>
              <a:t>Павлоградуголь</a:t>
            </a:r>
            <a:r>
              <a:rPr lang="ru-RU" sz="2400" b="1" dirty="0" smtClean="0"/>
              <a:t>»</a:t>
            </a:r>
            <a:endParaRPr lang="ru-RU" sz="2000" b="1" dirty="0"/>
          </a:p>
          <a:p>
            <a:pPr lvl="0">
              <a:defRPr/>
            </a:pPr>
            <a:r>
              <a:rPr lang="ru-RU" sz="2000" b="1" dirty="0" smtClean="0"/>
              <a:t> </a:t>
            </a:r>
          </a:p>
          <a:p>
            <a:pPr lvl="0">
              <a:defRPr/>
            </a:pPr>
            <a:r>
              <a:rPr lang="ru-RU" sz="2000" b="1" dirty="0" smtClean="0"/>
              <a:t>Уроки</a:t>
            </a:r>
          </a:p>
          <a:p>
            <a:pPr lvl="0">
              <a:defRPr/>
            </a:pPr>
            <a:r>
              <a:rPr lang="ru-RU" sz="2000" b="1" dirty="0" smtClean="0"/>
              <a:t>Эффективность</a:t>
            </a:r>
          </a:p>
          <a:p>
            <a:pPr lvl="0">
              <a:defRPr/>
            </a:pPr>
            <a:r>
              <a:rPr lang="ru-RU" sz="2000" b="1" dirty="0" smtClean="0"/>
              <a:t>Перспективы развития</a:t>
            </a:r>
          </a:p>
          <a:p>
            <a:pPr lvl="0"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defRPr/>
            </a:pPr>
            <a:endParaRPr lang="ru-RU" sz="2000" b="1" kern="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defRPr/>
            </a:pPr>
            <a:r>
              <a:rPr kumimoji="0" lang="ru-RU" sz="200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Вячеслав Гальченко</a:t>
            </a:r>
          </a:p>
          <a:p>
            <a:pPr lvl="0">
              <a:defRPr/>
            </a:pPr>
            <a:r>
              <a:rPr lang="ru-RU" sz="2000" i="1" kern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Руководитель департамента развития  ИСУ</a:t>
            </a:r>
            <a:endParaRPr kumimoji="0" lang="uk-UA" sz="2000" i="1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85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82CC8-C835-4B3E-AEBF-86E63CDFAF5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75905" y="173320"/>
            <a:ext cx="78680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2011. Структура пользователей системы</a:t>
            </a:r>
            <a:endParaRPr lang="ru-RU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66359273"/>
              </p:ext>
            </p:extLst>
          </p:nvPr>
        </p:nvGraphicFramePr>
        <p:xfrm>
          <a:off x="5796136" y="188640"/>
          <a:ext cx="3168352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26633267"/>
              </p:ext>
            </p:extLst>
          </p:nvPr>
        </p:nvGraphicFramePr>
        <p:xfrm>
          <a:off x="755576" y="1268760"/>
          <a:ext cx="770485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5154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82CC8-C835-4B3E-AEBF-86E63CDFAF5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75905" y="173320"/>
            <a:ext cx="78680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2011. Достигнутые цели проекта. Управление проектами.</a:t>
            </a:r>
            <a:endParaRPr lang="ru-RU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5896" y="1087475"/>
            <a:ext cx="496855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lvl="0" indent="-26193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</a:pPr>
            <a:r>
              <a:rPr lang="ru-RU" sz="1600" dirty="0" smtClean="0">
                <a:solidFill>
                  <a:srgbClr val="000000"/>
                </a:solidFill>
              </a:rPr>
              <a:t>Ведение единой базы проектов различного назначения: инвестиционных проектов, проектов по ремонту и обслуживанию оборудования и др.</a:t>
            </a:r>
          </a:p>
          <a:p>
            <a:pPr marL="261938" lvl="0" indent="-26193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</a:pPr>
            <a:r>
              <a:rPr lang="ru-RU" sz="1600" dirty="0" smtClean="0">
                <a:solidFill>
                  <a:srgbClr val="000000"/>
                </a:solidFill>
              </a:rPr>
              <a:t>Планирование затрат и бюджетирование </a:t>
            </a:r>
          </a:p>
          <a:p>
            <a:pPr marL="261938" lvl="0" indent="-26193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</a:pPr>
            <a:r>
              <a:rPr lang="ru-RU" sz="1600" dirty="0" smtClean="0">
                <a:solidFill>
                  <a:srgbClr val="000000"/>
                </a:solidFill>
              </a:rPr>
              <a:t>Планирование сроков выполнения проектов на основе сетевых графиков</a:t>
            </a:r>
          </a:p>
          <a:p>
            <a:pPr marL="261938" lvl="0" indent="-26193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</a:pPr>
            <a:r>
              <a:rPr lang="ru-RU" sz="1600" dirty="0" smtClean="0">
                <a:solidFill>
                  <a:srgbClr val="000000"/>
                </a:solidFill>
              </a:rPr>
              <a:t>Управление проектной документацией</a:t>
            </a:r>
          </a:p>
          <a:p>
            <a:pPr marL="261938" lvl="0" indent="-26193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</a:pPr>
            <a:r>
              <a:rPr lang="ru-RU" sz="1600" dirty="0" smtClean="0">
                <a:solidFill>
                  <a:srgbClr val="000000"/>
                </a:solidFill>
              </a:rPr>
              <a:t>Календарное планирование ресурсов проекта</a:t>
            </a:r>
          </a:p>
          <a:p>
            <a:pPr marL="261938" lvl="0" indent="-26193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</a:pPr>
            <a:r>
              <a:rPr lang="ru-RU" sz="1600" dirty="0" smtClean="0">
                <a:solidFill>
                  <a:srgbClr val="000000"/>
                </a:solidFill>
              </a:rPr>
              <a:t>Планирование и списание материалов</a:t>
            </a:r>
          </a:p>
          <a:p>
            <a:pPr marL="261938" lvl="0" indent="-26193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</a:pPr>
            <a:r>
              <a:rPr lang="ru-RU" sz="1600" dirty="0" smtClean="0">
                <a:solidFill>
                  <a:srgbClr val="000000"/>
                </a:solidFill>
              </a:rPr>
              <a:t>План - </a:t>
            </a:r>
            <a:r>
              <a:rPr lang="ru-RU" sz="1600" dirty="0" err="1" smtClean="0">
                <a:solidFill>
                  <a:srgbClr val="000000"/>
                </a:solidFill>
              </a:rPr>
              <a:t>фактный</a:t>
            </a:r>
            <a:r>
              <a:rPr lang="ru-RU" sz="1600" dirty="0" smtClean="0">
                <a:solidFill>
                  <a:srgbClr val="000000"/>
                </a:solidFill>
              </a:rPr>
              <a:t> анализ проекта по срокам, бюджетам, затратам</a:t>
            </a:r>
          </a:p>
          <a:p>
            <a:pPr marL="261938" lvl="0" indent="-26193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</a:pPr>
            <a:r>
              <a:rPr lang="ru-RU" sz="1600" dirty="0" smtClean="0">
                <a:solidFill>
                  <a:srgbClr val="000000"/>
                </a:solidFill>
              </a:rPr>
              <a:t>Управление различными версиями проектов для моделирования</a:t>
            </a:r>
          </a:p>
        </p:txBody>
      </p:sp>
      <p:pic>
        <p:nvPicPr>
          <p:cNvPr id="4097" name="Picture 1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40000" y="1080000"/>
            <a:ext cx="216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82CC8-C835-4B3E-AEBF-86E63CDFAF5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75905" y="173320"/>
            <a:ext cx="78680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2011. Достигнутые цели проекта. Производство.</a:t>
            </a:r>
            <a:endParaRPr lang="ru-RU" sz="20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fontAlgn="ctr"/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51920" y="805290"/>
            <a:ext cx="496855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</a:pPr>
            <a:r>
              <a:rPr lang="ru-RU" sz="1600" dirty="0" smtClean="0">
                <a:solidFill>
                  <a:srgbClr val="000000"/>
                </a:solidFill>
              </a:rPr>
              <a:t>Долгосрочное планирование потребностей в ресурсах для обеспечения производства</a:t>
            </a:r>
          </a:p>
          <a:p>
            <a:pPr marL="261938" indent="-26193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</a:pPr>
            <a:endParaRPr lang="ru-RU" sz="1600" dirty="0">
              <a:solidFill>
                <a:srgbClr val="000000"/>
              </a:solidFill>
            </a:endParaRPr>
          </a:p>
          <a:p>
            <a:pPr marL="261938" indent="-26193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</a:pPr>
            <a:r>
              <a:rPr lang="ru-RU" sz="1600" dirty="0" smtClean="0">
                <a:solidFill>
                  <a:srgbClr val="000000"/>
                </a:solidFill>
              </a:rPr>
              <a:t>Оперативное </a:t>
            </a:r>
            <a:r>
              <a:rPr lang="ru-RU" sz="1600" dirty="0">
                <a:solidFill>
                  <a:srgbClr val="000000"/>
                </a:solidFill>
              </a:rPr>
              <a:t>планирование на основе долгосрочного плана </a:t>
            </a:r>
            <a:r>
              <a:rPr lang="ru-RU" sz="1600" dirty="0" smtClean="0">
                <a:solidFill>
                  <a:srgbClr val="000000"/>
                </a:solidFill>
              </a:rPr>
              <a:t>производства</a:t>
            </a:r>
          </a:p>
          <a:p>
            <a:pPr marL="261938" indent="-26193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</a:pPr>
            <a:endParaRPr lang="ru-RU" sz="1600" dirty="0">
              <a:solidFill>
                <a:srgbClr val="000000"/>
              </a:solidFill>
            </a:endParaRPr>
          </a:p>
          <a:p>
            <a:pPr marL="261938" indent="-26193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</a:pPr>
            <a:r>
              <a:rPr lang="ru-RU" sz="1600" dirty="0" smtClean="0">
                <a:solidFill>
                  <a:srgbClr val="000000"/>
                </a:solidFill>
              </a:rPr>
              <a:t>Расчет </a:t>
            </a:r>
            <a:r>
              <a:rPr lang="ru-RU" sz="1600" dirty="0">
                <a:solidFill>
                  <a:srgbClr val="000000"/>
                </a:solidFill>
              </a:rPr>
              <a:t>потребности в нормируемых материалах для обеспечения </a:t>
            </a:r>
            <a:r>
              <a:rPr lang="ru-RU" sz="1600" dirty="0" smtClean="0">
                <a:solidFill>
                  <a:srgbClr val="000000"/>
                </a:solidFill>
              </a:rPr>
              <a:t>производства и бюджетирования.</a:t>
            </a:r>
          </a:p>
          <a:p>
            <a:pPr marL="261938" indent="-26193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</a:pPr>
            <a:endParaRPr lang="ru-RU" sz="1600" dirty="0">
              <a:solidFill>
                <a:srgbClr val="000000"/>
              </a:solidFill>
            </a:endParaRPr>
          </a:p>
          <a:p>
            <a:pPr marL="261938" indent="-26193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</a:pPr>
            <a:r>
              <a:rPr lang="ru-RU" sz="1600" dirty="0" smtClean="0">
                <a:solidFill>
                  <a:srgbClr val="000000"/>
                </a:solidFill>
              </a:rPr>
              <a:t>Планирование </a:t>
            </a:r>
            <a:r>
              <a:rPr lang="ru-RU" sz="1600" dirty="0">
                <a:solidFill>
                  <a:srgbClr val="000000"/>
                </a:solidFill>
              </a:rPr>
              <a:t>и учет движения полуфабрикатов и готовой </a:t>
            </a:r>
            <a:r>
              <a:rPr lang="ru-RU" sz="1600" dirty="0" smtClean="0">
                <a:solidFill>
                  <a:srgbClr val="000000"/>
                </a:solidFill>
              </a:rPr>
              <a:t>продукции</a:t>
            </a:r>
          </a:p>
          <a:p>
            <a:pPr marL="261938" indent="-26193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</a:pPr>
            <a:endParaRPr lang="ru-RU" sz="1600" dirty="0">
              <a:solidFill>
                <a:srgbClr val="000000"/>
              </a:solidFill>
            </a:endParaRPr>
          </a:p>
          <a:p>
            <a:pPr marL="261938" indent="-26193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</a:pPr>
            <a:r>
              <a:rPr lang="ru-RU" sz="1600" dirty="0" smtClean="0">
                <a:solidFill>
                  <a:srgbClr val="000000"/>
                </a:solidFill>
              </a:rPr>
              <a:t>Учет </a:t>
            </a:r>
            <a:r>
              <a:rPr lang="ru-RU" sz="1600" dirty="0">
                <a:solidFill>
                  <a:srgbClr val="000000"/>
                </a:solidFill>
              </a:rPr>
              <a:t>фактических данных </a:t>
            </a:r>
            <a:r>
              <a:rPr lang="ru-RU" sz="1600" dirty="0" smtClean="0">
                <a:solidFill>
                  <a:srgbClr val="000000"/>
                </a:solidFill>
              </a:rPr>
              <a:t>производства</a:t>
            </a:r>
            <a:endParaRPr lang="ru-RU" sz="1600" dirty="0">
              <a:solidFill>
                <a:srgbClr val="000000"/>
              </a:solidFill>
            </a:endParaRPr>
          </a:p>
          <a:p>
            <a:pPr marL="261938" indent="-26193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</a:pP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 preferRelativeResize="0">
            <a:picLocks noChangeArrowheads="1"/>
          </p:cNvPicPr>
          <p:nvPr/>
        </p:nvPicPr>
        <p:blipFill>
          <a:blip r:embed="rId3" cstate="print">
            <a:lum bright="12000" contrast="-7000"/>
          </a:blip>
          <a:srcRect/>
          <a:stretch>
            <a:fillRect/>
          </a:stretch>
        </p:blipFill>
        <p:spPr bwMode="auto">
          <a:xfrm>
            <a:off x="540000" y="1080000"/>
            <a:ext cx="216024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82CC8-C835-4B3E-AEBF-86E63CDFAF5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75905" y="173320"/>
            <a:ext cx="78680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2011. Достигнутые цели проекта. Ремонты.</a:t>
            </a:r>
            <a:endParaRPr lang="ru-RU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49410" y="1076267"/>
            <a:ext cx="4392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lvl="0" indent="-26193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</a:pPr>
            <a:r>
              <a:rPr lang="ru-RU" sz="1600" dirty="0" smtClean="0">
                <a:solidFill>
                  <a:srgbClr val="000000"/>
                </a:solidFill>
              </a:rPr>
              <a:t>Ведение базы данных оборудования</a:t>
            </a:r>
          </a:p>
          <a:p>
            <a:pPr marL="261938" lvl="0" indent="-26193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</a:pPr>
            <a:endParaRPr lang="ru-RU" sz="1600" dirty="0" smtClean="0">
              <a:solidFill>
                <a:srgbClr val="000000"/>
              </a:solidFill>
            </a:endParaRPr>
          </a:p>
          <a:p>
            <a:pPr marL="261938" lvl="0" indent="-26193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</a:pPr>
            <a:r>
              <a:rPr lang="ru-RU" sz="1600" dirty="0" smtClean="0">
                <a:solidFill>
                  <a:srgbClr val="000000"/>
                </a:solidFill>
              </a:rPr>
              <a:t>Ведение ремонтных технологических карт</a:t>
            </a:r>
          </a:p>
          <a:p>
            <a:pPr marL="261938" lvl="0" indent="-26193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</a:pPr>
            <a:endParaRPr lang="ru-RU" sz="1600" dirty="0" smtClean="0">
              <a:solidFill>
                <a:srgbClr val="000000"/>
              </a:solidFill>
            </a:endParaRPr>
          </a:p>
          <a:p>
            <a:pPr marL="261938" lvl="0" indent="-26193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</a:pPr>
            <a:r>
              <a:rPr lang="ru-RU" sz="1600" dirty="0" smtClean="0">
                <a:solidFill>
                  <a:srgbClr val="000000"/>
                </a:solidFill>
              </a:rPr>
              <a:t>Учет отказов, неисправностей и простоев оборудования (сообщения ТОРО)</a:t>
            </a:r>
          </a:p>
          <a:p>
            <a:pPr marL="261938" lvl="0" indent="-26193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</a:pPr>
            <a:endParaRPr lang="ru-RU" sz="1600" dirty="0" smtClean="0">
              <a:solidFill>
                <a:srgbClr val="000000"/>
              </a:solidFill>
            </a:endParaRPr>
          </a:p>
          <a:p>
            <a:pPr marL="261938" lvl="0" indent="-26193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</a:pPr>
            <a:r>
              <a:rPr lang="ru-RU" sz="1600" dirty="0" smtClean="0">
                <a:solidFill>
                  <a:srgbClr val="000000"/>
                </a:solidFill>
              </a:rPr>
              <a:t>Планирование ремонтов с использованием ремонтных заказов</a:t>
            </a:r>
          </a:p>
          <a:p>
            <a:pPr marL="261938" lvl="0" indent="-26193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</a:pPr>
            <a:endParaRPr lang="ru-RU" sz="1600" dirty="0" smtClean="0">
              <a:solidFill>
                <a:srgbClr val="000000"/>
              </a:solidFill>
            </a:endParaRPr>
          </a:p>
          <a:p>
            <a:pPr marL="261938" lvl="0" indent="-26193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</a:pPr>
            <a:r>
              <a:rPr lang="ru-RU" sz="1600" dirty="0" smtClean="0">
                <a:solidFill>
                  <a:srgbClr val="000000"/>
                </a:solidFill>
              </a:rPr>
              <a:t>Расчет плановых и фактических ремонтных затрат</a:t>
            </a: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10" name="Picture 1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40000" y="1080000"/>
            <a:ext cx="216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82CC8-C835-4B3E-AEBF-86E63CDFAF5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75905" y="173320"/>
            <a:ext cx="78680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2011. Достигнутые цели проекта. Сбыт.</a:t>
            </a:r>
            <a:endParaRPr lang="ru-RU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07904" y="908720"/>
            <a:ext cx="496855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lvl="0" indent="-26193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</a:pPr>
            <a:r>
              <a:rPr lang="ru-RU" sz="1600" dirty="0" err="1" smtClean="0">
                <a:solidFill>
                  <a:srgbClr val="000000"/>
                </a:solidFill>
              </a:rPr>
              <a:t>Авторасчет</a:t>
            </a:r>
            <a:r>
              <a:rPr lang="ru-RU" sz="1600" dirty="0" smtClean="0">
                <a:solidFill>
                  <a:srgbClr val="000000"/>
                </a:solidFill>
              </a:rPr>
              <a:t> цены готовой продукции в зависимости от химических свойств партий. Автоматический расчет налогов. </a:t>
            </a:r>
          </a:p>
          <a:p>
            <a:pPr marL="261938" lvl="0" indent="-26193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</a:pPr>
            <a:r>
              <a:rPr lang="ru-RU" sz="1600" dirty="0" smtClean="0">
                <a:solidFill>
                  <a:srgbClr val="000000"/>
                </a:solidFill>
              </a:rPr>
              <a:t>Массовый ввод признаков партий (качественных показателей реализуемого угля)</a:t>
            </a:r>
          </a:p>
          <a:p>
            <a:pPr marL="261938" lvl="0" indent="-26193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</a:pPr>
            <a:r>
              <a:rPr lang="ru-RU" sz="1600" dirty="0" smtClean="0">
                <a:solidFill>
                  <a:srgbClr val="000000"/>
                </a:solidFill>
              </a:rPr>
              <a:t>Ведение и контроль исполнения контрактов.</a:t>
            </a:r>
          </a:p>
          <a:p>
            <a:pPr marL="261938" lvl="0" indent="-26193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</a:pPr>
            <a:r>
              <a:rPr lang="ru-RU" sz="1600" dirty="0" smtClean="0">
                <a:solidFill>
                  <a:srgbClr val="000000"/>
                </a:solidFill>
              </a:rPr>
              <a:t>Анализ платежного поведения клиентов. Контроль неоплаченных и неотгруженных позиций в сбытовых заказах. </a:t>
            </a:r>
          </a:p>
          <a:p>
            <a:pPr marL="261938" lvl="0" indent="-26193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</a:pPr>
            <a:r>
              <a:rPr lang="ru-RU" sz="1600" dirty="0" smtClean="0">
                <a:solidFill>
                  <a:srgbClr val="000000"/>
                </a:solidFill>
              </a:rPr>
              <a:t>Автоматическое создание пакетов сбытовых документов  в зависимости от условий контракта. </a:t>
            </a:r>
          </a:p>
          <a:p>
            <a:pPr marL="261938" lvl="0" indent="-26193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</a:pPr>
            <a:r>
              <a:rPr lang="ru-RU" sz="1600" dirty="0" smtClean="0">
                <a:solidFill>
                  <a:srgbClr val="000000"/>
                </a:solidFill>
              </a:rPr>
              <a:t>Использование единиц обработки для учета вагонов </a:t>
            </a:r>
          </a:p>
        </p:txBody>
      </p:sp>
      <p:pic>
        <p:nvPicPr>
          <p:cNvPr id="6" name="Picture 4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000" y="1080000"/>
            <a:ext cx="216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 preferRelativeResize="0">
            <a:picLocks noChangeArrowheads="1"/>
          </p:cNvPicPr>
          <p:nvPr/>
        </p:nvPicPr>
        <p:blipFill>
          <a:blip r:embed="rId3" cstate="print">
            <a:lum bright="-9000"/>
          </a:blip>
          <a:srcRect/>
          <a:stretch>
            <a:fillRect/>
          </a:stretch>
        </p:blipFill>
        <p:spPr bwMode="auto">
          <a:xfrm flipH="1">
            <a:off x="539552" y="1080000"/>
            <a:ext cx="216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82CC8-C835-4B3E-AEBF-86E63CDFAF51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75905" y="173320"/>
            <a:ext cx="78680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2011. Достигнутые цели проекта. Транспортировки.</a:t>
            </a:r>
            <a:endParaRPr lang="ru-RU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9912" y="980728"/>
            <a:ext cx="475252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lvl="0" indent="-26193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</a:pPr>
            <a:r>
              <a:rPr lang="ru-RU" sz="1600" dirty="0" smtClean="0">
                <a:solidFill>
                  <a:srgbClr val="000000"/>
                </a:solidFill>
              </a:rPr>
              <a:t>Отслеживание нахождения вагонов на подъездных путях в любой момент времени;</a:t>
            </a:r>
          </a:p>
          <a:p>
            <a:pPr marL="261938" lvl="0" indent="-26193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</a:pPr>
            <a:r>
              <a:rPr lang="ru-RU" sz="1600" dirty="0" smtClean="0">
                <a:solidFill>
                  <a:srgbClr val="000000"/>
                </a:solidFill>
              </a:rPr>
              <a:t>Учет транспортировки. Формирование ж/д накладных из системы;</a:t>
            </a:r>
          </a:p>
          <a:p>
            <a:pPr marL="261938" lvl="0" indent="-26193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</a:pPr>
            <a:r>
              <a:rPr lang="ru-RU" sz="1600" dirty="0" smtClean="0">
                <a:solidFill>
                  <a:srgbClr val="000000"/>
                </a:solidFill>
              </a:rPr>
              <a:t>Охват всех процессов транспорта с использованием ЖД – внутренние перемещения, транспортировки на ЦОФ, продажи, поступление материалов и оборудования;</a:t>
            </a:r>
          </a:p>
          <a:p>
            <a:pPr marL="261938" lvl="0" indent="-26193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</a:pPr>
            <a:r>
              <a:rPr lang="ru-RU" sz="1600" dirty="0" smtClean="0">
                <a:solidFill>
                  <a:srgbClr val="000000"/>
                </a:solidFill>
              </a:rPr>
              <a:t>Создание и ведение справочников основных данных. Уменьшение количества ошибок, сокращение времени обработки транспортировки.</a:t>
            </a:r>
            <a:endParaRPr lang="ru-RU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82CC8-C835-4B3E-AEBF-86E63CDFAF5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67544" y="980728"/>
            <a:ext cx="85689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</a:pPr>
            <a:r>
              <a:rPr lang="ru-RU" sz="1600" dirty="0" smtClean="0"/>
              <a:t>Динамика роста компании ДТЕК в 2010 году привела к замене </a:t>
            </a:r>
            <a:r>
              <a:rPr lang="ru-RU" sz="1600" dirty="0"/>
              <a:t>в</a:t>
            </a:r>
            <a:r>
              <a:rPr lang="ru-RU" sz="1600" dirty="0" smtClean="0"/>
              <a:t> процессе реализации проекта практически всех ключевых руководителей «ДТЕК </a:t>
            </a:r>
            <a:r>
              <a:rPr lang="ru-RU" sz="1600" dirty="0" err="1" smtClean="0"/>
              <a:t>Павлоградуголь</a:t>
            </a:r>
            <a:r>
              <a:rPr lang="ru-RU" sz="1600" dirty="0" smtClean="0"/>
              <a:t>» (реализовавшийся риск)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</a:pPr>
            <a:r>
              <a:rPr lang="ru-RU" sz="1600" dirty="0" smtClean="0"/>
              <a:t>Не было стандартной программы обучения руководителей возможностям системы с детальным объяснением выгод от внедрения;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</a:pPr>
            <a:r>
              <a:rPr lang="ru-RU" sz="1600" dirty="0"/>
              <a:t>К</a:t>
            </a:r>
            <a:r>
              <a:rPr lang="ru-RU" sz="1600" dirty="0" smtClean="0"/>
              <a:t>лючевые отчеты, необходимые руководителям, не были созданы до начала эксплуатации, поэтому задерживается отказ от старых привычных систем сбора информации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395536" y="3356992"/>
            <a:ext cx="8424936" cy="3096344"/>
          </a:xfrm>
          <a:prstGeom prst="roundRect">
            <a:avLst>
              <a:gd name="adj" fmla="val 10835"/>
            </a:avLst>
          </a:prstGeom>
          <a:solidFill>
            <a:srgbClr val="FFF1B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600" b="1" dirty="0"/>
              <a:t>Что можно </a:t>
            </a:r>
            <a:r>
              <a:rPr lang="ru-RU" sz="1600" b="1" dirty="0" smtClean="0"/>
              <a:t>было сделать лучше: </a:t>
            </a:r>
            <a:br>
              <a:rPr lang="ru-RU" sz="1600" b="1" dirty="0" smtClean="0"/>
            </a:br>
            <a:endParaRPr lang="ru-RU" sz="1600" dirty="0"/>
          </a:p>
          <a:p>
            <a:pPr marL="285750" indent="-285750">
              <a:buFontTx/>
              <a:buChar char="-"/>
            </a:pPr>
            <a:r>
              <a:rPr lang="ru-RU" sz="1600" dirty="0"/>
              <a:t>Обязательно проводить обучение первых руководителей </a:t>
            </a:r>
            <a:r>
              <a:rPr lang="ru-RU" sz="1600" b="1" dirty="0"/>
              <a:t>возможностям </a:t>
            </a:r>
            <a:r>
              <a:rPr lang="ru-RU" sz="1600" b="1" dirty="0" smtClean="0"/>
              <a:t>системы </a:t>
            </a:r>
            <a:r>
              <a:rPr lang="ru-RU" sz="1600" dirty="0" smtClean="0"/>
              <a:t>и отчетам;</a:t>
            </a:r>
            <a:endParaRPr lang="ru-RU" sz="1600" dirty="0"/>
          </a:p>
          <a:p>
            <a:pPr marL="285750" indent="-285750">
              <a:buFontTx/>
              <a:buChar char="-"/>
            </a:pP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Сформировать у руководителей ясное понимание целей проекта, и показать на примерах как именно они должны быть достигнуты;</a:t>
            </a:r>
          </a:p>
          <a:p>
            <a:pPr marL="285750" indent="-285750">
              <a:buFontTx/>
              <a:buChar char="-"/>
            </a:pP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/>
              <a:t>О</a:t>
            </a:r>
            <a:r>
              <a:rPr lang="ru-RU" sz="1600" dirty="0" smtClean="0"/>
              <a:t>дин-два </a:t>
            </a:r>
            <a:r>
              <a:rPr lang="ru-RU" sz="1600" b="1" dirty="0" smtClean="0"/>
              <a:t>ключевых отчета, </a:t>
            </a:r>
            <a:r>
              <a:rPr lang="ru-RU" sz="1600" dirty="0" smtClean="0"/>
              <a:t>используемых руководителями в текущее время, </a:t>
            </a:r>
            <a:r>
              <a:rPr lang="ru-RU" sz="1600" dirty="0"/>
              <a:t>должны быть созданы в </a:t>
            </a:r>
            <a:r>
              <a:rPr lang="en-US" sz="1600" dirty="0" smtClean="0"/>
              <a:t>SAP</a:t>
            </a:r>
            <a:r>
              <a:rPr lang="ru-RU" sz="1600" dirty="0" smtClean="0"/>
              <a:t> в привычной для них форме – это упростит принятие изменений</a:t>
            </a:r>
            <a:r>
              <a:rPr lang="en-GB" sz="1600" dirty="0" smtClean="0"/>
              <a:t>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5905" y="173320"/>
            <a:ext cx="78680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2009-2011. Уроки. Вовлеченность руководства.</a:t>
            </a:r>
            <a:endParaRPr lang="ru-RU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9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82CC8-C835-4B3E-AEBF-86E63CDFAF5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1268760"/>
            <a:ext cx="84249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</a:pPr>
            <a:r>
              <a:rPr lang="ru-RU" sz="1600" dirty="0" smtClean="0"/>
              <a:t>Обучение проходило на слишком ранней стадии - на «скриншотах» а не в живой системе;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</a:pPr>
            <a:r>
              <a:rPr lang="ru-RU" sz="1600" dirty="0" smtClean="0"/>
              <a:t>Члены проектной группы не проходили кросс-модульное обучение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95536" y="3356992"/>
            <a:ext cx="8280920" cy="3168352"/>
          </a:xfrm>
          <a:prstGeom prst="roundRect">
            <a:avLst>
              <a:gd name="adj" fmla="val 10835"/>
            </a:avLst>
          </a:prstGeom>
          <a:solidFill>
            <a:srgbClr val="FFF1B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600" b="1" dirty="0" smtClean="0"/>
              <a:t>Что можно было сделать лучше: </a:t>
            </a:r>
          </a:p>
          <a:p>
            <a:endParaRPr lang="ru-RU" sz="1600" b="1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Обучение руководителей среднего звена необходимо проводить на работающей системе, с введенными данными;</a:t>
            </a:r>
          </a:p>
          <a:p>
            <a:pPr marL="285750" indent="-285750">
              <a:buFontTx/>
              <a:buChar char="-"/>
            </a:pP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Обучение должно быть максимально практичным и соответствовать </a:t>
            </a:r>
            <a:br>
              <a:rPr lang="ru-RU" sz="1600" dirty="0" smtClean="0"/>
            </a:br>
            <a:r>
              <a:rPr lang="ru-RU" sz="1600" dirty="0" smtClean="0"/>
              <a:t>конкретным рабочим ситуациям;</a:t>
            </a:r>
          </a:p>
          <a:p>
            <a:pPr marL="285750" indent="-285750">
              <a:buFontTx/>
              <a:buChar char="-"/>
            </a:pP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Для </a:t>
            </a:r>
            <a:r>
              <a:rPr lang="ru-RU" sz="1600" dirty="0"/>
              <a:t>членов проектной группы, которая занимается разработкой программы и процедур, должно быть проведено расширенное и достаточно </a:t>
            </a:r>
            <a:r>
              <a:rPr lang="ru-RU" sz="1600" dirty="0" smtClean="0"/>
              <a:t>продолжительное обучение </a:t>
            </a:r>
            <a:r>
              <a:rPr lang="ru-RU" sz="1600" dirty="0"/>
              <a:t>– для освоения </a:t>
            </a:r>
            <a:r>
              <a:rPr lang="ru-RU" sz="1600" dirty="0" smtClean="0"/>
              <a:t>не только самих модулей, но и взаимосвязей </a:t>
            </a:r>
            <a:r>
              <a:rPr lang="ru-RU" sz="1600" dirty="0"/>
              <a:t>между </a:t>
            </a:r>
            <a:r>
              <a:rPr lang="ru-RU" sz="1600" dirty="0" smtClean="0"/>
              <a:t>ними.</a:t>
            </a:r>
            <a:endParaRPr lang="ru-RU" sz="1600" dirty="0"/>
          </a:p>
          <a:p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5905" y="173320"/>
            <a:ext cx="78680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2009-2011. Уроки. Обучение.</a:t>
            </a:r>
            <a:endParaRPr lang="ru-RU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077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82CC8-C835-4B3E-AEBF-86E63CDFAF51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275905" y="173320"/>
            <a:ext cx="78680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2010-2011</a:t>
            </a: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Поддержка пользователей</a:t>
            </a:r>
            <a:endParaRPr lang="ru-RU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790" y="620688"/>
            <a:ext cx="828092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118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82CC8-C835-4B3E-AEBF-86E63CDFAF5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75905" y="173320"/>
            <a:ext cx="78680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2011-2012. 2-й этап. Тиражирование и развитие системы</a:t>
            </a:r>
            <a:endParaRPr lang="ru-RU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9481" y="2924944"/>
            <a:ext cx="603886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lvl="0" indent="-26193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</a:pPr>
            <a:r>
              <a:rPr lang="ru-RU" sz="1600" b="1" dirty="0" smtClean="0">
                <a:solidFill>
                  <a:srgbClr val="000000"/>
                </a:solidFill>
              </a:rPr>
              <a:t>Апрель 2011 - Декабрь 2011 </a:t>
            </a:r>
          </a:p>
          <a:p>
            <a:pPr marL="261938" lv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ru-RU" sz="1600" dirty="0" smtClean="0">
                <a:solidFill>
                  <a:srgbClr val="000000"/>
                </a:solidFill>
              </a:rPr>
              <a:t>Тиражирование проекта «ДТЭК </a:t>
            </a:r>
            <a:r>
              <a:rPr lang="ru-RU" sz="1600" dirty="0" err="1" smtClean="0">
                <a:solidFill>
                  <a:srgbClr val="000000"/>
                </a:solidFill>
              </a:rPr>
              <a:t>Павлоградуголь</a:t>
            </a:r>
            <a:r>
              <a:rPr lang="ru-RU" sz="1600" dirty="0" smtClean="0">
                <a:solidFill>
                  <a:srgbClr val="000000"/>
                </a:solidFill>
              </a:rPr>
              <a:t>» на  «ДТЕК Комсомолец Донбасса»,  и «ДТЕК </a:t>
            </a:r>
            <a:r>
              <a:rPr lang="ru-RU" sz="1600" dirty="0" err="1" smtClean="0">
                <a:solidFill>
                  <a:srgbClr val="000000"/>
                </a:solidFill>
              </a:rPr>
              <a:t>Востокэнерго</a:t>
            </a:r>
            <a:r>
              <a:rPr lang="ru-RU" sz="1600" dirty="0" smtClean="0">
                <a:solidFill>
                  <a:srgbClr val="000000"/>
                </a:solidFill>
              </a:rPr>
              <a:t>» – предприятие генерации, в которое входит 3 ТЕС.</a:t>
            </a:r>
          </a:p>
          <a:p>
            <a:pPr marL="261938" indent="-26193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</a:pPr>
            <a:r>
              <a:rPr lang="ru-RU" sz="1600" b="1" dirty="0">
                <a:solidFill>
                  <a:srgbClr val="000000"/>
                </a:solidFill>
              </a:rPr>
              <a:t>Июль 2011 – Декабрь 2012</a:t>
            </a:r>
          </a:p>
          <a:p>
            <a:pPr marL="26193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ru-RU" sz="1600" dirty="0" smtClean="0">
                <a:solidFill>
                  <a:srgbClr val="000000"/>
                </a:solidFill>
              </a:rPr>
              <a:t>Внедрение </a:t>
            </a:r>
            <a:r>
              <a:rPr lang="ru-RU" sz="1600" dirty="0">
                <a:solidFill>
                  <a:srgbClr val="000000"/>
                </a:solidFill>
              </a:rPr>
              <a:t>и интеграция с </a:t>
            </a:r>
            <a:r>
              <a:rPr lang="en-US" sz="1600" dirty="0" smtClean="0">
                <a:solidFill>
                  <a:srgbClr val="000000"/>
                </a:solidFill>
              </a:rPr>
              <a:t>HCM</a:t>
            </a:r>
            <a:r>
              <a:rPr lang="ru-RU" sz="1600" dirty="0" smtClean="0">
                <a:solidFill>
                  <a:srgbClr val="000000"/>
                </a:solidFill>
              </a:rPr>
              <a:t> ДТЕК </a:t>
            </a:r>
            <a:r>
              <a:rPr lang="ru-RU" sz="1600" dirty="0" err="1" smtClean="0">
                <a:solidFill>
                  <a:srgbClr val="000000"/>
                </a:solidFill>
              </a:rPr>
              <a:t>Павлоградуголь</a:t>
            </a:r>
            <a:endParaRPr lang="ru-RU" sz="1600" dirty="0">
              <a:solidFill>
                <a:srgbClr val="000000"/>
              </a:solidFill>
            </a:endParaRPr>
          </a:p>
          <a:p>
            <a:pPr marL="26193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ru-RU" sz="1600" dirty="0">
                <a:solidFill>
                  <a:srgbClr val="000000"/>
                </a:solidFill>
              </a:rPr>
              <a:t>Интеграция </a:t>
            </a:r>
            <a:r>
              <a:rPr lang="en-US" sz="1600" dirty="0" smtClean="0">
                <a:solidFill>
                  <a:srgbClr val="000000"/>
                </a:solidFill>
              </a:rPr>
              <a:t>ERP </a:t>
            </a:r>
            <a:r>
              <a:rPr lang="ru-RU" sz="1600" dirty="0" smtClean="0">
                <a:solidFill>
                  <a:srgbClr val="000000"/>
                </a:solidFill>
              </a:rPr>
              <a:t>с </a:t>
            </a:r>
            <a:r>
              <a:rPr lang="en-US" sz="1600" dirty="0">
                <a:solidFill>
                  <a:srgbClr val="000000"/>
                </a:solidFill>
              </a:rPr>
              <a:t>BI, </a:t>
            </a:r>
            <a:r>
              <a:rPr lang="en-US" sz="1600" dirty="0" smtClean="0">
                <a:solidFill>
                  <a:srgbClr val="000000"/>
                </a:solidFill>
              </a:rPr>
              <a:t>BPC</a:t>
            </a:r>
            <a:r>
              <a:rPr lang="ru-RU" sz="1600" dirty="0" smtClean="0">
                <a:solidFill>
                  <a:srgbClr val="000000"/>
                </a:solidFill>
              </a:rPr>
              <a:t> корпоративного центра</a:t>
            </a:r>
            <a:endParaRPr lang="ru-RU" sz="1600" dirty="0">
              <a:solidFill>
                <a:srgbClr val="000000"/>
              </a:solidFill>
            </a:endParaRPr>
          </a:p>
          <a:p>
            <a:pPr marL="261938" lv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endParaRPr lang="ru-RU" sz="1600" dirty="0" smtClean="0">
              <a:solidFill>
                <a:srgbClr val="000000"/>
              </a:solidFill>
            </a:endParaRPr>
          </a:p>
          <a:p>
            <a:pPr marL="261938" lv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endParaRPr lang="ru-RU" sz="1600" dirty="0" smtClean="0">
              <a:solidFill>
                <a:srgbClr val="000000"/>
              </a:solidFill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52400" y="1073150"/>
            <a:ext cx="8856663" cy="830263"/>
            <a:chOff x="152881" y="1073150"/>
            <a:chExt cx="8856182" cy="830310"/>
          </a:xfrm>
        </p:grpSpPr>
        <p:pic>
          <p:nvPicPr>
            <p:cNvPr id="6" name="Picture 7" descr="s_lr_12142"/>
            <p:cNvPicPr>
              <a:picLocks noChangeAspect="1" noChangeArrowheads="1"/>
            </p:cNvPicPr>
            <p:nvPr/>
          </p:nvPicPr>
          <p:blipFill>
            <a:blip r:embed="rId3" cstate="print">
              <a:lum contrast="-26000"/>
            </a:blip>
            <a:srcRect/>
            <a:stretch>
              <a:fillRect/>
            </a:stretch>
          </p:blipFill>
          <p:spPr bwMode="auto">
            <a:xfrm>
              <a:off x="6051455" y="1077238"/>
              <a:ext cx="1468002" cy="823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7" name="Picture 32"/>
            <p:cNvPicPr>
              <a:picLocks noChangeAspect="1" noChangeArrowheads="1"/>
            </p:cNvPicPr>
            <p:nvPr/>
          </p:nvPicPr>
          <p:blipFill>
            <a:blip r:embed="rId4" cstate="print">
              <a:lum contrast="-16000"/>
              <a:grayscl/>
            </a:blip>
            <a:srcRect/>
            <a:stretch>
              <a:fillRect/>
            </a:stretch>
          </p:blipFill>
          <p:spPr bwMode="auto">
            <a:xfrm>
              <a:off x="152881" y="1079969"/>
              <a:ext cx="1477001" cy="820269"/>
            </a:xfrm>
            <a:prstGeom prst="rect">
              <a:avLst/>
            </a:prstGeom>
            <a:noFill/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8" name="Picture 11" descr="01_1124a"/>
            <p:cNvPicPr>
              <a:picLocks noChangeAspect="1" noChangeArrowheads="1"/>
            </p:cNvPicPr>
            <p:nvPr/>
          </p:nvPicPr>
          <p:blipFill>
            <a:blip r:embed="rId5" cstate="print">
              <a:lum contrast="-12000"/>
            </a:blip>
            <a:srcRect/>
            <a:stretch>
              <a:fillRect/>
            </a:stretch>
          </p:blipFill>
          <p:spPr bwMode="auto">
            <a:xfrm>
              <a:off x="7516502" y="1073150"/>
              <a:ext cx="1492561" cy="825634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6" cstate="print">
              <a:lum contrast="-26000"/>
            </a:blip>
            <a:srcRect/>
            <a:stretch>
              <a:fillRect/>
            </a:stretch>
          </p:blipFill>
          <p:spPr bwMode="auto">
            <a:xfrm>
              <a:off x="1635501" y="1080562"/>
              <a:ext cx="1478314" cy="818714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0" name="Picture 38" descr="it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</a:blip>
            <a:srcRect l="24579" t="3163" r="5650" b="50661"/>
            <a:stretch>
              <a:fillRect/>
            </a:stretch>
          </p:blipFill>
          <p:spPr bwMode="auto">
            <a:xfrm>
              <a:off x="3083720" y="1078564"/>
              <a:ext cx="1485900" cy="824896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1" name="Picture 5" descr="user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</a:blip>
            <a:srcRect l="1407" b="9384"/>
            <a:stretch>
              <a:fillRect/>
            </a:stretch>
          </p:blipFill>
          <p:spPr bwMode="auto">
            <a:xfrm>
              <a:off x="4576061" y="1076397"/>
              <a:ext cx="1486602" cy="826683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Объект 37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4370407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57" name="think-cell Slide" r:id="rId13" imgW="270" imgH="270" progId="">
              <p:embed/>
            </p:oleObj>
          </a:graphicData>
        </a:graphic>
      </p:graphicFrame>
      <p:sp>
        <p:nvSpPr>
          <p:cNvPr id="30" name="Text Box 1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1691348"/>
            <a:ext cx="2930780" cy="574675"/>
          </a:xfrm>
          <a:prstGeom prst="homePlate">
            <a:avLst>
              <a:gd name="adj" fmla="val 19852"/>
            </a:avLst>
          </a:prstGeom>
          <a:noFill/>
          <a:ln>
            <a:headEnd/>
            <a:tailEnd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514350" algn="l" rtl="0"/>
            <a:r>
              <a:rPr kumimoji="1" lang="ru-RU" sz="2000" b="1" kern="1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УГОЛЬ</a:t>
            </a:r>
            <a:endParaRPr kumimoji="1" lang="ru-RU" b="1" kern="12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3" name="Picture 3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50" y="1713573"/>
            <a:ext cx="93662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2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06413" y="3745705"/>
            <a:ext cx="252095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l" rtl="0"/>
            <a:endParaRPr lang="ru-RU" sz="11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6" name="Line 2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272036" y="3733830"/>
            <a:ext cx="252095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l" rtl="0"/>
            <a:endParaRPr lang="ru-RU" sz="11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31" name="Picture 34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77237" y="1707223"/>
            <a:ext cx="503238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5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184775" y="1715161"/>
            <a:ext cx="647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7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76951" y="3979635"/>
            <a:ext cx="16193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000" i="1" kern="1200" dirty="0">
                <a:solidFill>
                  <a:prstClr val="black"/>
                </a:solidFill>
                <a:latin typeface="Calibri"/>
                <a:cs typeface="Tahoma" pitchFamily="34" charset="0"/>
              </a:rPr>
              <a:t>* </a:t>
            </a:r>
            <a:r>
              <a:rPr lang="ru-RU" sz="1000" i="1" dirty="0" smtClean="0">
                <a:solidFill>
                  <a:prstClr val="black"/>
                </a:solidFill>
                <a:latin typeface="Calibri"/>
                <a:cs typeface="Tahoma" pitchFamily="34" charset="0"/>
              </a:rPr>
              <a:t>Без учета экспорта э/э </a:t>
            </a:r>
            <a:endParaRPr lang="ru-RU" sz="1000" i="1" kern="1200" dirty="0">
              <a:solidFill>
                <a:prstClr val="black"/>
              </a:solidFill>
              <a:latin typeface="Calibri"/>
              <a:cs typeface="Tahoma" pitchFamily="34" charset="0"/>
            </a:endParaRPr>
          </a:p>
        </p:txBody>
      </p:sp>
      <p:sp>
        <p:nvSpPr>
          <p:cNvPr id="28" name="Line 2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165850" y="3721955"/>
            <a:ext cx="252095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l" rtl="0"/>
            <a:endParaRPr lang="ru-RU" sz="11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0" name="Text Box 13"/>
          <p:cNvSpPr>
            <a:spLocks noChangeArrowheads="1"/>
          </p:cNvSpPr>
          <p:nvPr/>
        </p:nvSpPr>
        <p:spPr bwMode="auto">
          <a:xfrm>
            <a:off x="3054095" y="1697698"/>
            <a:ext cx="2930780" cy="574675"/>
          </a:xfrm>
          <a:prstGeom prst="chevron">
            <a:avLst>
              <a:gd name="adj" fmla="val 20166"/>
            </a:avLst>
          </a:prstGeom>
          <a:noFill/>
          <a:ln>
            <a:headEnd/>
            <a:tailEnd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l" rtl="0"/>
            <a:r>
              <a:rPr kumimoji="1" lang="ru-RU" sz="2000" b="1" kern="1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ГЕНЕРАЦИЯ</a:t>
            </a:r>
            <a:endParaRPr kumimoji="1" lang="ru-RU" b="1" kern="12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Text Box 13"/>
          <p:cNvSpPr>
            <a:spLocks noChangeArrowheads="1"/>
          </p:cNvSpPr>
          <p:nvPr/>
        </p:nvSpPr>
        <p:spPr bwMode="auto">
          <a:xfrm>
            <a:off x="5937249" y="1685823"/>
            <a:ext cx="3063875" cy="574675"/>
          </a:xfrm>
          <a:prstGeom prst="chevron">
            <a:avLst>
              <a:gd name="adj" fmla="val 20166"/>
            </a:avLst>
          </a:prstGeom>
          <a:noFill/>
          <a:ln>
            <a:headEnd/>
            <a:tailEnd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l" rtl="0"/>
            <a:r>
              <a:rPr kumimoji="1" lang="ru-RU" sz="2000" b="1" kern="1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ДИСТРИБУЦИЯ</a:t>
            </a:r>
            <a:r>
              <a:rPr kumimoji="1" lang="en-US" sz="2000" b="1" kern="1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*</a:t>
            </a:r>
            <a:endParaRPr kumimoji="1" lang="ru-RU" b="1" kern="12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 Box 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09025" y="4454879"/>
            <a:ext cx="8928100" cy="2062103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5725" indent="-85725" algn="l" rtl="0"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Calibri"/>
                <a:cs typeface="Tahoma" pitchFamily="34" charset="0"/>
              </a:rPr>
              <a:t>ДТЭК является крупнейшей частной вертикально-интегрированной компанией в энергетическом секторе Украине, в</a:t>
            </a:r>
            <a:r>
              <a:rPr lang="ru-RU" sz="1600" b="1" kern="1200" dirty="0" smtClean="0">
                <a:solidFill>
                  <a:prstClr val="black"/>
                </a:solidFill>
                <a:latin typeface="Calibri"/>
                <a:ea typeface="+mn-ea"/>
                <a:cs typeface="Tahoma" pitchFamily="34" charset="0"/>
              </a:rPr>
              <a:t>ключающей  предприятия по добыче и обогащению угля, генерации и поставке </a:t>
            </a:r>
            <a:r>
              <a:rPr lang="ru-RU" sz="1600" b="1" dirty="0" smtClean="0">
                <a:solidFill>
                  <a:prstClr val="black"/>
                </a:solidFill>
                <a:latin typeface="Calibri"/>
                <a:cs typeface="Tahoma" pitchFamily="34" charset="0"/>
              </a:rPr>
              <a:t>электроэнергии</a:t>
            </a:r>
            <a:endParaRPr lang="en-US" sz="1600" b="1" kern="1200" dirty="0">
              <a:solidFill>
                <a:prstClr val="black"/>
              </a:solidFill>
              <a:latin typeface="Calibri"/>
              <a:ea typeface="+mn-ea"/>
              <a:cs typeface="Tahoma" pitchFamily="34" charset="0"/>
            </a:endParaRPr>
          </a:p>
          <a:p>
            <a:pPr marL="85725" indent="-85725" algn="l" rtl="0"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Calibri"/>
                <a:cs typeface="Tahoma" pitchFamily="34" charset="0"/>
              </a:rPr>
              <a:t>ДТЭК является вторым по величине игроком в энергетике страны, после принадлежащего государству НАЭК «</a:t>
            </a:r>
            <a:r>
              <a:rPr lang="ru-RU" sz="1600" b="1" dirty="0" err="1" smtClean="0">
                <a:solidFill>
                  <a:prstClr val="black"/>
                </a:solidFill>
                <a:latin typeface="Calibri"/>
                <a:cs typeface="Tahoma" pitchFamily="34" charset="0"/>
              </a:rPr>
              <a:t>Энергоатом</a:t>
            </a:r>
            <a:r>
              <a:rPr lang="ru-RU" sz="1600" b="1" dirty="0" smtClean="0">
                <a:solidFill>
                  <a:prstClr val="black"/>
                </a:solidFill>
                <a:latin typeface="Calibri"/>
                <a:cs typeface="Tahoma" pitchFamily="34" charset="0"/>
              </a:rPr>
              <a:t>»</a:t>
            </a:r>
          </a:p>
          <a:p>
            <a:pPr marL="85725" indent="-85725" algn="l" rtl="0"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Calibri"/>
                <a:cs typeface="Tahoma" pitchFamily="34" charset="0"/>
              </a:rPr>
              <a:t>ДТЭК является крупнейшим экспортером электроэнергии</a:t>
            </a:r>
            <a:endParaRPr lang="ru-RU" sz="1600" b="1" dirty="0">
              <a:solidFill>
                <a:prstClr val="black"/>
              </a:solidFill>
              <a:latin typeface="Calibri"/>
              <a:cs typeface="Tahoma" pitchFamily="34" charset="0"/>
            </a:endParaRP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Calibri"/>
                <a:cs typeface="Tahoma" pitchFamily="34" charset="0"/>
              </a:rPr>
              <a:t>ДТЭК представляет Украину в дискуссиях относительно будущего энергетики </a:t>
            </a:r>
            <a:r>
              <a:rPr lang="ru-RU" sz="1600" b="1" dirty="0">
                <a:solidFill>
                  <a:prstClr val="black"/>
                </a:solidFill>
                <a:latin typeface="Calibri"/>
                <a:cs typeface="Tahoma" pitchFamily="34" charset="0"/>
              </a:rPr>
              <a:t>Европы </a:t>
            </a:r>
            <a:r>
              <a:rPr lang="ru-RU" sz="1600" b="1" dirty="0" smtClean="0">
                <a:solidFill>
                  <a:prstClr val="black"/>
                </a:solidFill>
                <a:latin typeface="Calibri"/>
                <a:cs typeface="Tahoma" pitchFamily="34" charset="0"/>
              </a:rPr>
              <a:t>в рамках ведущих европейских ассоциаций  - </a:t>
            </a:r>
            <a:r>
              <a:rPr lang="en-US" sz="1600" b="1" dirty="0" err="1" smtClean="0">
                <a:solidFill>
                  <a:prstClr val="black"/>
                </a:solidFill>
                <a:latin typeface="Calibri"/>
                <a:cs typeface="Tahoma" pitchFamily="34" charset="0"/>
              </a:rPr>
              <a:t>Eurocoal</a:t>
            </a:r>
            <a:r>
              <a:rPr lang="en-US" sz="1600" b="1" dirty="0" smtClean="0">
                <a:solidFill>
                  <a:prstClr val="black"/>
                </a:solidFill>
                <a:latin typeface="Calibri"/>
                <a:cs typeface="Tahoma" pitchFamily="34" charset="0"/>
              </a:rPr>
              <a:t>, </a:t>
            </a:r>
            <a:r>
              <a:rPr lang="en-US" sz="1600" b="1" dirty="0" err="1" smtClean="0">
                <a:solidFill>
                  <a:prstClr val="black"/>
                </a:solidFill>
                <a:latin typeface="Calibri"/>
                <a:cs typeface="Tahoma" pitchFamily="34" charset="0"/>
              </a:rPr>
              <a:t>Euroelectric</a:t>
            </a:r>
            <a:endParaRPr lang="ru-RU" sz="1600" b="1" kern="1200" dirty="0">
              <a:solidFill>
                <a:prstClr val="black"/>
              </a:solidFill>
              <a:latin typeface="Calibri"/>
              <a:ea typeface="+mn-ea"/>
              <a:cs typeface="Tahoma" pitchFamily="34" charset="0"/>
            </a:endParaRPr>
          </a:p>
        </p:txBody>
      </p:sp>
      <p:sp>
        <p:nvSpPr>
          <p:cNvPr id="43" name="Заголовок 2"/>
          <p:cNvSpPr txBox="1">
            <a:spLocks/>
          </p:cNvSpPr>
          <p:nvPr/>
        </p:nvSpPr>
        <p:spPr>
          <a:xfrm>
            <a:off x="1991102" y="181840"/>
            <a:ext cx="6966851" cy="38100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ru-RU" sz="2400" dirty="0" smtClean="0"/>
              <a:t>ДТЭК– лидер энергетического рынка Украины</a:t>
            </a:r>
            <a:endParaRPr lang="ru-RU" sz="2400" dirty="0"/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79774728"/>
              </p:ext>
            </p:extLst>
          </p:nvPr>
        </p:nvGraphicFramePr>
        <p:xfrm>
          <a:off x="160777" y="2297277"/>
          <a:ext cx="2866586" cy="1760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1648751"/>
              </p:ext>
            </p:extLst>
          </p:nvPr>
        </p:nvGraphicFramePr>
        <p:xfrm>
          <a:off x="5984875" y="2234472"/>
          <a:ext cx="2895600" cy="1868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34" name="Диаграмма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80873198"/>
              </p:ext>
            </p:extLst>
          </p:nvPr>
        </p:nvGraphicFramePr>
        <p:xfrm>
          <a:off x="3027364" y="2235994"/>
          <a:ext cx="2957512" cy="1866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  <p:extLst>
      <p:ext uri="{BB962C8B-B14F-4D97-AF65-F5344CB8AC3E}">
        <p14:creationId xmlns:p14="http://schemas.microsoft.com/office/powerpoint/2010/main" xmlns="" val="2987181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70"/>
          <p:cNvSpPr txBox="1">
            <a:spLocks noChangeArrowheads="1"/>
          </p:cNvSpPr>
          <p:nvPr/>
        </p:nvSpPr>
        <p:spPr bwMode="auto">
          <a:xfrm>
            <a:off x="300038" y="5862638"/>
            <a:ext cx="18256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>
                <a:latin typeface="Calibri" pitchFamily="34" charset="0"/>
                <a:cs typeface="Tahoma" charset="0"/>
              </a:rPr>
              <a:t>* </a:t>
            </a:r>
            <a:r>
              <a:rPr lang="ru-RU" sz="1000" i="1" dirty="0">
                <a:latin typeface="Calibri" pitchFamily="34" charset="0"/>
                <a:cs typeface="Tahoma" charset="0"/>
              </a:rPr>
              <a:t>ассоциированные компании</a:t>
            </a:r>
          </a:p>
        </p:txBody>
      </p:sp>
      <p:grpSp>
        <p:nvGrpSpPr>
          <p:cNvPr id="9219" name="Группа 30"/>
          <p:cNvGrpSpPr>
            <a:grpSpLocks/>
          </p:cNvGrpSpPr>
          <p:nvPr/>
        </p:nvGrpSpPr>
        <p:grpSpPr bwMode="auto">
          <a:xfrm>
            <a:off x="743752" y="1052988"/>
            <a:ext cx="7781120" cy="4634935"/>
            <a:chOff x="743752" y="1150491"/>
            <a:chExt cx="7780982" cy="4634267"/>
          </a:xfrm>
        </p:grpSpPr>
        <p:grpSp>
          <p:nvGrpSpPr>
            <p:cNvPr id="9220" name="Группа 32"/>
            <p:cNvGrpSpPr>
              <a:grpSpLocks/>
            </p:cNvGrpSpPr>
            <p:nvPr/>
          </p:nvGrpSpPr>
          <p:grpSpPr bwMode="auto">
            <a:xfrm>
              <a:off x="743752" y="1150491"/>
              <a:ext cx="7780982" cy="4634267"/>
              <a:chOff x="743243" y="861217"/>
              <a:chExt cx="7782011" cy="4634627"/>
            </a:xfrm>
          </p:grpSpPr>
          <p:sp>
            <p:nvSpPr>
              <p:cNvPr id="34" name="AutoShape 42"/>
              <p:cNvSpPr>
                <a:spLocks noChangeArrowheads="1"/>
              </p:cNvSpPr>
              <p:nvPr/>
            </p:nvSpPr>
            <p:spPr bwMode="auto">
              <a:xfrm>
                <a:off x="6737786" y="1743685"/>
                <a:ext cx="1762326" cy="350532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50000"/>
                </a:schemeClr>
              </a:solidFill>
              <a:ln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ru-RU" sz="1400" b="1" dirty="0">
                    <a:solidFill>
                      <a:schemeClr val="bg1"/>
                    </a:solidFill>
                    <a:latin typeface="Calibri" pitchFamily="34" charset="0"/>
                    <a:cs typeface="Arial" pitchFamily="34" charset="0"/>
                  </a:rPr>
                  <a:t>ДРУГИЕ</a:t>
                </a:r>
              </a:p>
            </p:txBody>
          </p:sp>
          <p:sp>
            <p:nvSpPr>
              <p:cNvPr id="35" name="AutoShape 39"/>
              <p:cNvSpPr>
                <a:spLocks noChangeArrowheads="1"/>
              </p:cNvSpPr>
              <p:nvPr/>
            </p:nvSpPr>
            <p:spPr bwMode="auto">
              <a:xfrm>
                <a:off x="743243" y="1720500"/>
                <a:ext cx="1628159" cy="350532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50000"/>
                </a:schemeClr>
              </a:solidFill>
              <a:ln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ru-RU" sz="1400" b="1" dirty="0">
                    <a:solidFill>
                      <a:schemeClr val="bg1"/>
                    </a:solidFill>
                    <a:latin typeface="Calibri" pitchFamily="34" charset="0"/>
                    <a:cs typeface="Arial" pitchFamily="34" charset="0"/>
                  </a:rPr>
                  <a:t>УГОЛЬ</a:t>
                </a:r>
              </a:p>
            </p:txBody>
          </p:sp>
          <p:sp>
            <p:nvSpPr>
              <p:cNvPr id="36" name="AutoShape 41"/>
              <p:cNvSpPr>
                <a:spLocks noChangeArrowheads="1"/>
              </p:cNvSpPr>
              <p:nvPr/>
            </p:nvSpPr>
            <p:spPr bwMode="auto">
              <a:xfrm>
                <a:off x="4826403" y="1743686"/>
                <a:ext cx="1584061" cy="350532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50000"/>
                </a:schemeClr>
              </a:solidFill>
              <a:ln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ru-RU" sz="1400" b="1" dirty="0">
                    <a:solidFill>
                      <a:schemeClr val="bg1"/>
                    </a:solidFill>
                    <a:latin typeface="Calibri" pitchFamily="34" charset="0"/>
                    <a:cs typeface="Arial" pitchFamily="34" charset="0"/>
                  </a:rPr>
                  <a:t>ДИСТРИБУЦИЯ</a:t>
                </a:r>
              </a:p>
            </p:txBody>
          </p:sp>
          <p:sp>
            <p:nvSpPr>
              <p:cNvPr id="38" name="AutoShape 41"/>
              <p:cNvSpPr>
                <a:spLocks noChangeArrowheads="1"/>
              </p:cNvSpPr>
              <p:nvPr/>
            </p:nvSpPr>
            <p:spPr bwMode="auto">
              <a:xfrm>
                <a:off x="2723868" y="2218826"/>
                <a:ext cx="1593072" cy="737859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127000" h="1270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ru-RU" sz="1100" b="1" dirty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ООО «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Востокэнерго</a:t>
                </a:r>
                <a:r>
                  <a:rPr lang="ru-RU" sz="1100" b="1" dirty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»</a:t>
                </a:r>
              </a:p>
              <a:p>
                <a:pPr algn="ctr">
                  <a:spcBef>
                    <a:spcPts val="0"/>
                  </a:spcBef>
                  <a:defRPr/>
                </a:pPr>
                <a:r>
                  <a:rPr lang="en-US" sz="1100" b="1" dirty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(3 </a:t>
                </a:r>
                <a:r>
                  <a:rPr lang="ru-RU" sz="1100" b="1" dirty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ТЭС</a:t>
                </a:r>
                <a:r>
                  <a:rPr lang="en-US" sz="1100" b="1" dirty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)</a:t>
                </a:r>
              </a:p>
            </p:txBody>
          </p:sp>
          <p:sp>
            <p:nvSpPr>
              <p:cNvPr id="39" name="AutoShape 41"/>
              <p:cNvSpPr>
                <a:spLocks noChangeArrowheads="1"/>
              </p:cNvSpPr>
              <p:nvPr/>
            </p:nvSpPr>
            <p:spPr bwMode="auto">
              <a:xfrm>
                <a:off x="2723868" y="1756819"/>
                <a:ext cx="1584952" cy="350532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50000"/>
                </a:schemeClr>
              </a:solidFill>
              <a:ln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ru-RU" sz="1400" b="1" dirty="0">
                    <a:solidFill>
                      <a:schemeClr val="bg1"/>
                    </a:solidFill>
                    <a:latin typeface="Calibri" pitchFamily="34" charset="0"/>
                    <a:cs typeface="Arial" pitchFamily="34" charset="0"/>
                  </a:rPr>
                  <a:t>ГЕНЕРАЦИЯ</a:t>
                </a:r>
              </a:p>
            </p:txBody>
          </p:sp>
          <p:sp>
            <p:nvSpPr>
              <p:cNvPr id="40" name="AutoShape 41"/>
              <p:cNvSpPr>
                <a:spLocks noChangeArrowheads="1"/>
              </p:cNvSpPr>
              <p:nvPr/>
            </p:nvSpPr>
            <p:spPr bwMode="auto">
              <a:xfrm>
                <a:off x="4826403" y="2228753"/>
                <a:ext cx="1584060" cy="737859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127000" h="1270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ru-RU" sz="1100" b="1" dirty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ОАО «Предприятие</a:t>
                </a:r>
              </a:p>
              <a:p>
                <a:pPr algn="ctr">
                  <a:spcBef>
                    <a:spcPts val="0"/>
                  </a:spcBef>
                  <a:defRPr/>
                </a:pPr>
                <a:r>
                  <a:rPr lang="ru-RU" sz="1100" b="1" dirty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 электрических сетей – </a:t>
                </a:r>
              </a:p>
              <a:p>
                <a:pPr algn="ctr">
                  <a:spcBef>
                    <a:spcPts val="0"/>
                  </a:spcBef>
                  <a:defRPr/>
                </a:pPr>
                <a:r>
                  <a:rPr lang="ru-RU" sz="1100" b="1" dirty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Энергоуголь»</a:t>
                </a:r>
                <a:endParaRPr lang="en-US" sz="11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41" name="AutoShape 41"/>
              <p:cNvSpPr>
                <a:spLocks noChangeArrowheads="1"/>
              </p:cNvSpPr>
              <p:nvPr/>
            </p:nvSpPr>
            <p:spPr bwMode="auto">
              <a:xfrm>
                <a:off x="4853298" y="3073714"/>
                <a:ext cx="1557166" cy="737859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127000" h="1270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ru-RU" sz="1100" b="1" dirty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ООО «Сервис-Инвест»</a:t>
                </a:r>
                <a:endParaRPr lang="en-US" sz="11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43" name="AutoShape 41"/>
              <p:cNvSpPr>
                <a:spLocks noChangeArrowheads="1"/>
              </p:cNvSpPr>
              <p:nvPr/>
            </p:nvSpPr>
            <p:spPr bwMode="auto">
              <a:xfrm>
                <a:off x="6762928" y="4757985"/>
                <a:ext cx="1762326" cy="737859"/>
              </a:xfrm>
              <a:prstGeom prst="roundRect">
                <a:avLst>
                  <a:gd name="adj" fmla="val 1934"/>
                </a:avLst>
              </a:prstGeom>
              <a:solidFill>
                <a:schemeClr val="bg1">
                  <a:lumMod val="75000"/>
                </a:schemeClr>
              </a:solidFill>
              <a:ln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127000" h="1270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ru-RU" sz="1100" b="1" dirty="0" smtClean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ООО «</a:t>
                </a:r>
                <a:r>
                  <a:rPr lang="ru-RU" sz="1100" b="1" dirty="0" err="1" smtClean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Социс</a:t>
                </a:r>
                <a:r>
                  <a:rPr lang="ru-RU" sz="1100" b="1" dirty="0" smtClean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» </a:t>
                </a:r>
              </a:p>
              <a:p>
                <a:pPr algn="ctr">
                  <a:spcBef>
                    <a:spcPts val="0"/>
                  </a:spcBef>
                  <a:defRPr/>
                </a:pPr>
                <a:r>
                  <a:rPr lang="en-US" sz="1100" b="1" dirty="0" smtClean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(</a:t>
                </a:r>
                <a:r>
                  <a:rPr lang="ru-RU" sz="1100" b="1" dirty="0" smtClean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обеспечение социальной</a:t>
                </a:r>
              </a:p>
              <a:p>
                <a:pPr algn="ctr">
                  <a:spcBef>
                    <a:spcPts val="0"/>
                  </a:spcBef>
                  <a:defRPr/>
                </a:pPr>
                <a:r>
                  <a:rPr lang="ru-RU" sz="1100" b="1" dirty="0" smtClean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инфраструктуры</a:t>
                </a:r>
                <a:r>
                  <a:rPr lang="en-US" sz="1100" b="1" dirty="0" smtClean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)</a:t>
                </a:r>
                <a:endParaRPr lang="en-US" sz="11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44" name="AutoShape 41"/>
              <p:cNvSpPr>
                <a:spLocks noChangeArrowheads="1"/>
              </p:cNvSpPr>
              <p:nvPr/>
            </p:nvSpPr>
            <p:spPr bwMode="auto">
              <a:xfrm>
                <a:off x="6746664" y="2218826"/>
                <a:ext cx="1762326" cy="737859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127000" h="1270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ru-RU" sz="1100" b="1" dirty="0" smtClean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ООО «ДТЭК </a:t>
                </a:r>
                <a:r>
                  <a:rPr lang="ru-RU" sz="1100" b="1" dirty="0" err="1" smtClean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Трейдинг</a:t>
                </a:r>
                <a:r>
                  <a:rPr lang="ru-RU" sz="1100" b="1" dirty="0" smtClean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»</a:t>
                </a:r>
                <a:endParaRPr lang="ru-RU" sz="11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endParaRPr>
              </a:p>
              <a:p>
                <a:pPr algn="ctr">
                  <a:spcBef>
                    <a:spcPts val="0"/>
                  </a:spcBef>
                  <a:defRPr/>
                </a:pPr>
                <a:r>
                  <a:rPr lang="ru-RU" sz="1100" b="1" dirty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(продажа угля</a:t>
                </a:r>
                <a:r>
                  <a:rPr lang="en-US" sz="1100" b="1" dirty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)</a:t>
                </a:r>
              </a:p>
            </p:txBody>
          </p:sp>
          <p:sp>
            <p:nvSpPr>
              <p:cNvPr id="45" name="AutoShape 41"/>
              <p:cNvSpPr>
                <a:spLocks noChangeArrowheads="1"/>
              </p:cNvSpPr>
              <p:nvPr/>
            </p:nvSpPr>
            <p:spPr bwMode="auto">
              <a:xfrm>
                <a:off x="744043" y="3059879"/>
                <a:ext cx="1638487" cy="737859"/>
              </a:xfrm>
              <a:prstGeom prst="roundRect">
                <a:avLst>
                  <a:gd name="adj" fmla="val 92"/>
                </a:avLst>
              </a:prstGeom>
              <a:solidFill>
                <a:schemeClr val="bg1">
                  <a:lumMod val="75000"/>
                </a:schemeClr>
              </a:solidFill>
              <a:ln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127000" h="1270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ru-RU" sz="1100" b="1" dirty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ОАО «Шахта </a:t>
                </a:r>
              </a:p>
              <a:p>
                <a:pPr algn="ctr">
                  <a:spcBef>
                    <a:spcPts val="0"/>
                  </a:spcBef>
                  <a:defRPr/>
                </a:pPr>
                <a:r>
                  <a:rPr lang="ru-RU" sz="1100" b="1" dirty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«Комсомолец Донбасса»</a:t>
                </a:r>
              </a:p>
              <a:p>
                <a:pPr algn="ctr">
                  <a:spcBef>
                    <a:spcPts val="0"/>
                  </a:spcBef>
                  <a:defRPr/>
                </a:pPr>
                <a:r>
                  <a:rPr lang="sv-SE" sz="1100" b="1" dirty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(</a:t>
                </a:r>
                <a:r>
                  <a:rPr lang="ru-RU" sz="1100" b="1" dirty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1 шахта</a:t>
                </a:r>
                <a:r>
                  <a:rPr lang="sv-SE" sz="1100" b="1" dirty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)</a:t>
                </a:r>
              </a:p>
            </p:txBody>
          </p:sp>
          <p:sp>
            <p:nvSpPr>
              <p:cNvPr id="46" name="AutoShape 41"/>
              <p:cNvSpPr>
                <a:spLocks noChangeArrowheads="1"/>
              </p:cNvSpPr>
              <p:nvPr/>
            </p:nvSpPr>
            <p:spPr bwMode="auto">
              <a:xfrm>
                <a:off x="750843" y="3887050"/>
                <a:ext cx="1620559" cy="737859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127000" h="1270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ru-RU" sz="1100" b="1" dirty="0" smtClean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ООО </a:t>
                </a:r>
              </a:p>
              <a:p>
                <a:pPr algn="ctr">
                  <a:spcBef>
                    <a:spcPts val="0"/>
                  </a:spcBef>
                  <a:defRPr/>
                </a:pPr>
                <a:r>
                  <a:rPr lang="ru-RU" sz="1100" b="1" dirty="0" smtClean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«ДТЭК Добропольеуголь»</a:t>
                </a:r>
              </a:p>
              <a:p>
                <a:pPr algn="ctr">
                  <a:spcBef>
                    <a:spcPts val="0"/>
                  </a:spcBef>
                  <a:defRPr/>
                </a:pPr>
                <a:r>
                  <a:rPr lang="ru-RU" sz="1100" b="1" dirty="0" smtClean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(5 шахт)</a:t>
                </a:r>
                <a:endParaRPr lang="en-US" sz="11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47" name="AutoShape 41"/>
              <p:cNvSpPr>
                <a:spLocks noChangeArrowheads="1"/>
              </p:cNvSpPr>
              <p:nvPr/>
            </p:nvSpPr>
            <p:spPr bwMode="auto">
              <a:xfrm>
                <a:off x="754742" y="2218826"/>
                <a:ext cx="1627788" cy="737859"/>
              </a:xfrm>
              <a:prstGeom prst="roundRect">
                <a:avLst>
                  <a:gd name="adj" fmla="val 92"/>
                </a:avLst>
              </a:prstGeom>
              <a:solidFill>
                <a:schemeClr val="bg1">
                  <a:lumMod val="75000"/>
                </a:schemeClr>
              </a:solidFill>
              <a:ln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127000" h="1270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ru-RU" sz="1100" b="1" dirty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ОАО «Павлоградуголь»</a:t>
                </a:r>
              </a:p>
              <a:p>
                <a:pPr algn="ctr">
                  <a:spcBef>
                    <a:spcPts val="0"/>
                  </a:spcBef>
                  <a:defRPr/>
                </a:pPr>
                <a:r>
                  <a:rPr lang="ru-RU" sz="1100" b="1" dirty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(10 шахт)</a:t>
                </a:r>
                <a:endParaRPr lang="en-US" sz="11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48" name="AutoShape 41"/>
              <p:cNvSpPr>
                <a:spLocks noChangeArrowheads="1"/>
              </p:cNvSpPr>
              <p:nvPr/>
            </p:nvSpPr>
            <p:spPr bwMode="auto">
              <a:xfrm>
                <a:off x="6737786" y="3932729"/>
                <a:ext cx="1762326" cy="707898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127000" h="1270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ru-RU" sz="1100" b="1" dirty="0" smtClean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ООО «</a:t>
                </a:r>
                <a:r>
                  <a:rPr lang="ru-RU" sz="1100" b="1" dirty="0" err="1" smtClean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Винд</a:t>
                </a:r>
                <a:r>
                  <a:rPr lang="ru-RU" sz="1100" b="1" dirty="0" smtClean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 </a:t>
                </a:r>
                <a:r>
                  <a:rPr lang="ru-RU" sz="1100" b="1" dirty="0" err="1" smtClean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Пауэр</a:t>
                </a:r>
                <a:r>
                  <a:rPr lang="ru-RU" sz="1100" b="1" dirty="0" smtClean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»</a:t>
                </a:r>
                <a:endParaRPr lang="en-US" sz="11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endParaRPr>
              </a:p>
              <a:p>
                <a:pPr algn="ctr">
                  <a:spcBef>
                    <a:spcPts val="0"/>
                  </a:spcBef>
                  <a:defRPr/>
                </a:pPr>
                <a:r>
                  <a:rPr lang="en-US" sz="1100" b="1" dirty="0" smtClean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(</a:t>
                </a:r>
                <a:r>
                  <a:rPr lang="ru-RU" sz="1100" b="1" dirty="0" smtClean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возобновляемая </a:t>
                </a:r>
                <a:r>
                  <a:rPr lang="ru-RU" sz="1100" b="1" dirty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энергия</a:t>
                </a:r>
                <a:r>
                  <a:rPr lang="en-US" sz="1200" b="1" dirty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)</a:t>
                </a:r>
              </a:p>
            </p:txBody>
          </p:sp>
          <p:sp>
            <p:nvSpPr>
              <p:cNvPr id="49" name="AutoShape 41"/>
              <p:cNvSpPr>
                <a:spLocks noChangeArrowheads="1"/>
              </p:cNvSpPr>
              <p:nvPr/>
            </p:nvSpPr>
            <p:spPr bwMode="auto">
              <a:xfrm>
                <a:off x="2723868" y="3054050"/>
                <a:ext cx="1604755" cy="737859"/>
              </a:xfrm>
              <a:prstGeom prst="roundRect">
                <a:avLst>
                  <a:gd name="adj" fmla="val 92"/>
                </a:avLst>
              </a:prstGeom>
              <a:solidFill>
                <a:schemeClr val="bg1">
                  <a:lumMod val="75000"/>
                </a:schemeClr>
              </a:solidFill>
              <a:ln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127000" h="1270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ru-RU" sz="1100" b="1" dirty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ОАО «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Днепроэнерго</a:t>
                </a:r>
                <a:r>
                  <a:rPr lang="ru-RU" sz="1100" b="1" dirty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»</a:t>
                </a:r>
                <a:r>
                  <a:rPr lang="en-US" sz="1100" b="1" dirty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*</a:t>
                </a:r>
              </a:p>
              <a:p>
                <a:pPr algn="ctr">
                  <a:spcBef>
                    <a:spcPts val="0"/>
                  </a:spcBef>
                  <a:defRPr/>
                </a:pPr>
                <a:r>
                  <a:rPr lang="en-US" sz="1100" b="1" dirty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(3 </a:t>
                </a:r>
                <a:r>
                  <a:rPr lang="ru-RU" sz="1100" b="1" dirty="0" smtClean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ТЭС, 47 %</a:t>
                </a:r>
                <a:r>
                  <a:rPr lang="en-US" sz="1100" b="1" dirty="0" smtClean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)</a:t>
                </a:r>
                <a:endParaRPr lang="en-US" sz="11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50" name="AutoShape 41"/>
              <p:cNvSpPr>
                <a:spLocks noChangeArrowheads="1"/>
              </p:cNvSpPr>
              <p:nvPr/>
            </p:nvSpPr>
            <p:spPr bwMode="auto">
              <a:xfrm>
                <a:off x="4843465" y="4735037"/>
                <a:ext cx="1566999" cy="737859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127000" h="1270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ru-RU" sz="1100" b="1" dirty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ОАО </a:t>
                </a:r>
              </a:p>
              <a:p>
                <a:pPr algn="ctr">
                  <a:spcBef>
                    <a:spcPts val="0"/>
                  </a:spcBef>
                  <a:defRPr/>
                </a:pPr>
                <a:r>
                  <a:rPr lang="ru-RU" sz="1100" b="1" dirty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«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Донецкоблэнерго</a:t>
                </a:r>
                <a:r>
                  <a:rPr lang="ru-RU" sz="1100" b="1" dirty="0" smtClean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»</a:t>
                </a:r>
              </a:p>
              <a:p>
                <a:pPr algn="ctr">
                  <a:spcBef>
                    <a:spcPts val="0"/>
                  </a:spcBef>
                  <a:defRPr/>
                </a:pPr>
                <a:r>
                  <a:rPr lang="ru-RU" sz="1100" b="1" dirty="0" smtClean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(30%)</a:t>
                </a:r>
                <a:r>
                  <a:rPr lang="en-US" sz="1100" b="1" dirty="0" smtClean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*</a:t>
                </a:r>
                <a:endParaRPr lang="en-US" sz="11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52" name="AutoShape 43"/>
              <p:cNvSpPr>
                <a:spLocks noChangeArrowheads="1"/>
              </p:cNvSpPr>
              <p:nvPr/>
            </p:nvSpPr>
            <p:spPr bwMode="auto">
              <a:xfrm>
                <a:off x="1991077" y="861217"/>
                <a:ext cx="1579794" cy="534315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50000"/>
                </a:schemeClr>
              </a:solidFill>
              <a:ln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ru-RU" sz="1200" b="1" dirty="0">
                    <a:solidFill>
                      <a:schemeClr val="bg1"/>
                    </a:solidFill>
                    <a:latin typeface="Calibri" pitchFamily="34" charset="0"/>
                    <a:cs typeface="Arial" pitchFamily="34" charset="0"/>
                  </a:rPr>
                  <a:t>ООО «ДТЭК», Украина</a:t>
                </a: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  <a:p>
                <a:pPr algn="ctr">
                  <a:spcBef>
                    <a:spcPts val="0"/>
                  </a:spcBef>
                  <a:defRPr/>
                </a:pPr>
                <a:r>
                  <a:rPr lang="ru-RU" sz="1200" b="1" dirty="0">
                    <a:solidFill>
                      <a:schemeClr val="bg1"/>
                    </a:solidFill>
                    <a:latin typeface="Calibri" pitchFamily="34" charset="0"/>
                    <a:cs typeface="Arial" pitchFamily="34" charset="0"/>
                  </a:rPr>
                  <a:t>Корпоративный центр</a:t>
                </a:r>
              </a:p>
            </p:txBody>
          </p:sp>
          <p:cxnSp>
            <p:nvCxnSpPr>
              <p:cNvPr id="9279" name="Straight Connector 71"/>
              <p:cNvCxnSpPr>
                <a:cxnSpLocks noChangeShapeType="1"/>
              </p:cNvCxnSpPr>
              <p:nvPr/>
            </p:nvCxnSpPr>
            <p:spPr bwMode="auto">
              <a:xfrm flipH="1">
                <a:off x="4563052" y="1395248"/>
                <a:ext cx="8876" cy="13813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280" name="Straight Connector 75"/>
              <p:cNvCxnSpPr>
                <a:cxnSpLocks noChangeShapeType="1"/>
              </p:cNvCxnSpPr>
              <p:nvPr/>
            </p:nvCxnSpPr>
            <p:spPr bwMode="auto">
              <a:xfrm rot="10800000">
                <a:off x="1476377" y="1533527"/>
                <a:ext cx="6200774" cy="952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281" name="Straight Connector 87"/>
              <p:cNvCxnSpPr>
                <a:cxnSpLocks noChangeShapeType="1"/>
              </p:cNvCxnSpPr>
              <p:nvPr/>
            </p:nvCxnSpPr>
            <p:spPr bwMode="auto">
              <a:xfrm rot="5400000">
                <a:off x="1390345" y="1624889"/>
                <a:ext cx="169164" cy="91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282" name="Straight Connector 90"/>
              <p:cNvCxnSpPr>
                <a:cxnSpLocks noChangeShapeType="1"/>
              </p:cNvCxnSpPr>
              <p:nvPr/>
            </p:nvCxnSpPr>
            <p:spPr bwMode="auto">
              <a:xfrm rot="5400000">
                <a:off x="3467819" y="1650090"/>
                <a:ext cx="209782" cy="367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283" name="Straight Connector 93"/>
              <p:cNvCxnSpPr>
                <a:cxnSpLocks noChangeShapeType="1"/>
              </p:cNvCxnSpPr>
              <p:nvPr/>
            </p:nvCxnSpPr>
            <p:spPr bwMode="auto">
              <a:xfrm rot="16200000" flipH="1">
                <a:off x="5476250" y="1640340"/>
                <a:ext cx="198346" cy="2016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284" name="Straight Connector 98"/>
              <p:cNvCxnSpPr>
                <a:cxnSpLocks noChangeShapeType="1"/>
              </p:cNvCxnSpPr>
              <p:nvPr/>
            </p:nvCxnSpPr>
            <p:spPr bwMode="auto">
              <a:xfrm rot="5400000">
                <a:off x="7569902" y="1632624"/>
                <a:ext cx="210307" cy="1181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30" name="AutoShape 41"/>
            <p:cNvSpPr>
              <a:spLocks noChangeArrowheads="1"/>
            </p:cNvSpPr>
            <p:nvPr/>
          </p:nvSpPr>
          <p:spPr bwMode="auto">
            <a:xfrm>
              <a:off x="6746380" y="3370850"/>
              <a:ext cx="1762093" cy="721733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27000" h="127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spcBef>
                  <a:spcPts val="0"/>
                </a:spcBef>
                <a:defRPr/>
              </a:pPr>
              <a:r>
                <a:rPr lang="ru-RU" sz="1100" b="1" dirty="0" smtClean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ООО «</a:t>
              </a:r>
              <a:r>
                <a:rPr lang="ru-RU" sz="1100" b="1" dirty="0" err="1" smtClean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Пауэр</a:t>
              </a:r>
              <a:r>
                <a:rPr lang="ru-RU" sz="1100" b="1" dirty="0" smtClean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 Трейд»</a:t>
              </a:r>
              <a:endParaRPr lang="ru-RU" sz="11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endParaRPr>
            </a:p>
            <a:p>
              <a:pPr algn="ctr">
                <a:spcBef>
                  <a:spcPts val="0"/>
                </a:spcBef>
                <a:defRPr/>
              </a:pPr>
              <a:r>
                <a:rPr lang="en-US" sz="11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(</a:t>
              </a:r>
              <a:r>
                <a:rPr lang="ru-RU" sz="11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продажа </a:t>
              </a:r>
            </a:p>
            <a:p>
              <a:pPr algn="ctr">
                <a:spcBef>
                  <a:spcPts val="0"/>
                </a:spcBef>
                <a:defRPr/>
              </a:pPr>
              <a:r>
                <a:rPr lang="ru-RU" sz="1100" b="1" dirty="0" smtClean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электроэнергии)</a:t>
              </a:r>
              <a:endParaRPr lang="en-US" sz="11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32" name="AutoShape 41"/>
          <p:cNvSpPr>
            <a:spLocks noChangeArrowheads="1"/>
          </p:cNvSpPr>
          <p:nvPr/>
        </p:nvSpPr>
        <p:spPr bwMode="auto">
          <a:xfrm>
            <a:off x="733425" y="4963062"/>
            <a:ext cx="1638300" cy="678961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0" h="127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ts val="0"/>
              </a:spcBef>
              <a:defRPr/>
            </a:pPr>
            <a:r>
              <a:rPr lang="ru-RU" sz="11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Обогатительные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фабрики</a:t>
            </a:r>
            <a:endParaRPr lang="en-US" sz="1100" b="1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(5 </a:t>
            </a:r>
            <a:r>
              <a:rPr lang="ru-RU" sz="11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фабрик</a:t>
            </a:r>
            <a:r>
              <a:rPr lang="en-US" sz="11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)</a:t>
            </a:r>
            <a:endParaRPr lang="en-US" sz="1100" b="1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1" name="AutoShape 41"/>
          <p:cNvSpPr>
            <a:spLocks noChangeArrowheads="1"/>
          </p:cNvSpPr>
          <p:nvPr/>
        </p:nvSpPr>
        <p:spPr bwMode="auto">
          <a:xfrm>
            <a:off x="2891165" y="4950015"/>
            <a:ext cx="1230940" cy="69200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0" h="127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ts val="0"/>
              </a:spcBef>
              <a:defRPr/>
            </a:pPr>
            <a:r>
              <a:rPr lang="ru-RU" sz="11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Мироновская</a:t>
            </a:r>
            <a:r>
              <a:rPr lang="ru-RU" sz="11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ТЭС</a:t>
            </a:r>
            <a:endParaRPr lang="en-US" sz="1100" b="1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>
            <a:stCxn id="50" idx="1"/>
            <a:endCxn id="31" idx="3"/>
          </p:cNvCxnSpPr>
          <p:nvPr/>
        </p:nvCxnSpPr>
        <p:spPr bwMode="auto">
          <a:xfrm flipH="1">
            <a:off x="4122105" y="5296019"/>
            <a:ext cx="721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AutoShape 41"/>
          <p:cNvSpPr>
            <a:spLocks noChangeArrowheads="1"/>
          </p:cNvSpPr>
          <p:nvPr/>
        </p:nvSpPr>
        <p:spPr bwMode="auto">
          <a:xfrm>
            <a:off x="4853337" y="4095092"/>
            <a:ext cx="1566820" cy="737908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0" h="127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ts val="0"/>
              </a:spcBef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АК «</a:t>
            </a:r>
            <a:r>
              <a:rPr lang="ru-RU" sz="11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Киевэнерго</a:t>
            </a:r>
            <a:r>
              <a:rPr lang="ru-RU" sz="11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»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(40%)</a:t>
            </a:r>
            <a:r>
              <a:rPr lang="en-US" sz="11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*</a:t>
            </a:r>
            <a:endParaRPr lang="en-US" sz="1100" b="1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1" name="AutoShape 41"/>
          <p:cNvSpPr>
            <a:spLocks noChangeArrowheads="1"/>
          </p:cNvSpPr>
          <p:nvPr/>
        </p:nvSpPr>
        <p:spPr bwMode="auto">
          <a:xfrm>
            <a:off x="2704349" y="4124922"/>
            <a:ext cx="1604572" cy="737908"/>
          </a:xfrm>
          <a:prstGeom prst="roundRect">
            <a:avLst>
              <a:gd name="adj" fmla="val 92"/>
            </a:avLst>
          </a:prstGeom>
          <a:solidFill>
            <a:schemeClr val="bg1">
              <a:lumMod val="75000"/>
            </a:schemeClr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0" h="127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ts val="0"/>
              </a:spcBef>
              <a:defRPr/>
            </a:pPr>
            <a:r>
              <a:rPr lang="ru-RU" sz="11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ОАО </a:t>
            </a:r>
            <a:r>
              <a:rPr lang="ru-RU" sz="11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«</a:t>
            </a:r>
            <a:r>
              <a:rPr lang="ru-RU" sz="11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Западэнерго</a:t>
            </a:r>
            <a:r>
              <a:rPr lang="ru-RU" sz="11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»</a:t>
            </a:r>
            <a:r>
              <a:rPr lang="en-US" sz="11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*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(3 </a:t>
            </a:r>
            <a:r>
              <a:rPr lang="ru-RU" sz="11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ТЭС, 24,9 %</a:t>
            </a:r>
            <a:r>
              <a:rPr lang="en-US" sz="11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)</a:t>
            </a:r>
            <a:endParaRPr lang="en-US" sz="1100" b="1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7" name="AutoShape 43"/>
          <p:cNvSpPr>
            <a:spLocks noChangeArrowheads="1"/>
          </p:cNvSpPr>
          <p:nvPr/>
        </p:nvSpPr>
        <p:spPr bwMode="auto">
          <a:xfrm>
            <a:off x="3833329" y="1032645"/>
            <a:ext cx="1487010" cy="554409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headEnd/>
            <a:tailEnd/>
          </a:ln>
          <a:effectLst>
            <a:innerShdw blurRad="63500" dist="50800" dir="2700000">
              <a:schemeClr val="bg2">
                <a:lumMod val="50000"/>
                <a:alpha val="0"/>
              </a:schemeClr>
            </a:innerShdw>
          </a:effectLst>
          <a:scene3d>
            <a:camera prst="orthographicFront">
              <a:rot lat="0" lon="0" rev="0"/>
            </a:camera>
            <a:lightRig rig="threePt" dir="t"/>
          </a:scene3d>
          <a:sp3d prstMaterial="matte">
            <a:bevelT w="63500" h="254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ts val="0"/>
              </a:spcBef>
              <a:defRPr/>
            </a:pP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DTEK  Holdings B.V.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2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Нидерланды</a:t>
            </a:r>
            <a:endParaRPr lang="en-US" sz="1200" b="1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 bwMode="auto">
          <a:xfrm>
            <a:off x="3571056" y="1300100"/>
            <a:ext cx="26227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Заголовок 2"/>
          <p:cNvSpPr txBox="1">
            <a:spLocks/>
          </p:cNvSpPr>
          <p:nvPr/>
        </p:nvSpPr>
        <p:spPr>
          <a:xfrm>
            <a:off x="1991102" y="181840"/>
            <a:ext cx="5627569" cy="38100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ru-RU" sz="2400" dirty="0" smtClean="0"/>
              <a:t>Структура ДТЭК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682298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101"/>
          <p:cNvSpPr>
            <a:spLocks noChangeArrowheads="1"/>
          </p:cNvSpPr>
          <p:nvPr/>
        </p:nvSpPr>
        <p:spPr bwMode="auto">
          <a:xfrm>
            <a:off x="0" y="2133600"/>
            <a:ext cx="8763000" cy="4724400"/>
          </a:xfrm>
          <a:prstGeom prst="rect">
            <a:avLst/>
          </a:prstGeom>
          <a:solidFill>
            <a:schemeClr val="bg1">
              <a:alpha val="30196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79388" y="1431925"/>
            <a:ext cx="2662237" cy="35385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z="14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Построить энергетическую компанию, связывающую Украину, Евросоюз и Россию в единую цепочку по производству и продаже электроэнергии, используя преимущества вертикальной интеграции, лучшую управленческую экспертизу на рынках присутствия, опыт развития угольных предприятий со сложными геологическими условиями и уникальное географическое расположение Украины - нашего базового рынка.</a:t>
            </a:r>
          </a:p>
        </p:txBody>
      </p:sp>
      <p:pic>
        <p:nvPicPr>
          <p:cNvPr id="211" name="Picture 8"/>
          <p:cNvPicPr>
            <a:picLocks noChangeAspect="1" noChangeArrowheads="1"/>
          </p:cNvPicPr>
          <p:nvPr/>
        </p:nvPicPr>
        <p:blipFill>
          <a:blip r:embed="rId3" cstate="print"/>
          <a:srcRect r="3896"/>
          <a:stretch>
            <a:fillRect/>
          </a:stretch>
        </p:blipFill>
        <p:spPr bwMode="auto">
          <a:xfrm>
            <a:off x="1306513" y="5761038"/>
            <a:ext cx="5286375" cy="325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748" name="Заголовок 9"/>
          <p:cNvSpPr>
            <a:spLocks noGrp="1"/>
          </p:cNvSpPr>
          <p:nvPr>
            <p:ph type="title"/>
          </p:nvPr>
        </p:nvSpPr>
        <p:spPr bwMode="auto">
          <a:xfrm>
            <a:off x="1989138" y="85725"/>
            <a:ext cx="6672262" cy="747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solidFill>
                  <a:schemeClr val="tx1"/>
                </a:solidFill>
                <a:cs typeface="Arial" charset="0"/>
              </a:rPr>
              <a:t>СТРАТЕГИЯ ДТЭК </a:t>
            </a:r>
          </a:p>
        </p:txBody>
      </p:sp>
      <p:sp>
        <p:nvSpPr>
          <p:cNvPr id="21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C1A27E-D4EB-4C2F-966C-6CB82F48E534}" type="slidenum">
              <a:rPr lang="uk-UA"/>
              <a:pPr>
                <a:defRPr/>
              </a:pPr>
              <a:t>4</a:t>
            </a:fld>
            <a:endParaRPr lang="uk-UA" dirty="0"/>
          </a:p>
        </p:txBody>
      </p:sp>
      <p:sp>
        <p:nvSpPr>
          <p:cNvPr id="31750" name="Freeform 138"/>
          <p:cNvSpPr>
            <a:spLocks noChangeAspect="1"/>
          </p:cNvSpPr>
          <p:nvPr/>
        </p:nvSpPr>
        <p:spPr bwMode="auto">
          <a:xfrm>
            <a:off x="3095625" y="5788025"/>
            <a:ext cx="4763" cy="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0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B5C7A9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15" name="Picture 3"/>
          <p:cNvPicPr>
            <a:picLocks noChangeAspect="1" noChangeArrowheads="1"/>
          </p:cNvPicPr>
          <p:nvPr/>
        </p:nvPicPr>
        <p:blipFill>
          <a:blip r:embed="rId4" cstate="print"/>
          <a:srcRect t="32209"/>
          <a:stretch>
            <a:fillRect/>
          </a:stretch>
        </p:blipFill>
        <p:spPr bwMode="auto">
          <a:xfrm>
            <a:off x="2277035" y="1281945"/>
            <a:ext cx="6635000" cy="41237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804946" y="5780598"/>
            <a:ext cx="461176" cy="21544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уголь</a:t>
            </a:r>
            <a:endParaRPr lang="ru-RU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2743200" y="5772647"/>
            <a:ext cx="683812" cy="21544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генерация</a:t>
            </a:r>
            <a:endParaRPr lang="ru-RU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3760967" y="5788550"/>
            <a:ext cx="890546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ru-RU" sz="700" dirty="0"/>
              <a:t>в</a:t>
            </a:r>
            <a:r>
              <a:rPr lang="ru-RU" sz="700" dirty="0" smtClean="0"/>
              <a:t>озобновляемая энергия</a:t>
            </a:r>
            <a:endParaRPr lang="ru-RU" sz="700" dirty="0"/>
          </a:p>
        </p:txBody>
      </p:sp>
      <p:sp>
        <p:nvSpPr>
          <p:cNvPr id="12" name="TextBox 11"/>
          <p:cNvSpPr txBox="1"/>
          <p:nvPr/>
        </p:nvSpPr>
        <p:spPr>
          <a:xfrm>
            <a:off x="4890051" y="5812403"/>
            <a:ext cx="834887" cy="21544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дистрибуция</a:t>
            </a:r>
            <a:endParaRPr lang="ru-RU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6019137" y="5788549"/>
            <a:ext cx="834887" cy="21544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нефть и газ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xmlns="" val="2373301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82CC8-C835-4B3E-AEBF-86E63CDFAF5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75905" y="173320"/>
            <a:ext cx="78680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2008. Выбор системы                                                      </a:t>
            </a:r>
            <a:endParaRPr lang="ru-RU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764704"/>
            <a:ext cx="82809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/>
          </a:p>
          <a:p>
            <a:r>
              <a:rPr lang="ru-RU" sz="1600" dirty="0" smtClean="0"/>
              <a:t>Выбор системы происходил в контексте бизнес-требований ДТЕК и занял более года.</a:t>
            </a:r>
          </a:p>
          <a:p>
            <a:r>
              <a:rPr lang="ru-RU" sz="1600" dirty="0" smtClean="0"/>
              <a:t>Основные критерии для стратегического выбора системы</a:t>
            </a:r>
          </a:p>
          <a:p>
            <a:endParaRPr lang="ru-RU" sz="1600" dirty="0" smtClean="0"/>
          </a:p>
          <a:p>
            <a:r>
              <a:rPr lang="ru-RU" b="1" dirty="0" smtClean="0"/>
              <a:t>Доля рынка</a:t>
            </a:r>
          </a:p>
          <a:p>
            <a:endParaRPr lang="ru-RU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Опыт внедрения в Украине на предприятиях различных отраслей.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Наличие в Украине достаточного количества консультантов, способных поддерживать продукт. </a:t>
            </a:r>
            <a:endParaRPr lang="ru-RU" sz="1600" dirty="0"/>
          </a:p>
          <a:p>
            <a:pPr marL="342900" indent="-342900">
              <a:buFontTx/>
              <a:buAutoNum type="arabicPeriod"/>
            </a:pPr>
            <a:endParaRPr lang="ru-RU" sz="1600" dirty="0" smtClean="0"/>
          </a:p>
          <a:p>
            <a:r>
              <a:rPr lang="ru-RU" b="1" dirty="0"/>
              <a:t>Жесткость системы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Мы </a:t>
            </a:r>
            <a:r>
              <a:rPr lang="ru-RU" sz="1600" dirty="0"/>
              <a:t>создаем внутренние стандарты с ориентацией на передовые бизнес-практики</a:t>
            </a:r>
            <a:r>
              <a:rPr lang="ru-RU" sz="16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Более </a:t>
            </a:r>
            <a:r>
              <a:rPr lang="ru-RU" sz="1600" dirty="0"/>
              <a:t>жесткая система </a:t>
            </a:r>
            <a:r>
              <a:rPr lang="ru-RU" sz="1600" dirty="0" smtClean="0"/>
              <a:t>способствует изменению бизнес-процессов в соответствии лучшими практиками, заложенными в стандарте системе.</a:t>
            </a:r>
            <a:endParaRPr lang="ru-RU" sz="1600" dirty="0"/>
          </a:p>
          <a:p>
            <a:pPr marL="342900" indent="-342900">
              <a:buFontTx/>
              <a:buAutoNum type="arabicPeriod"/>
            </a:pPr>
            <a:endParaRPr lang="ru-RU" sz="1600" dirty="0"/>
          </a:p>
          <a:p>
            <a:r>
              <a:rPr lang="ru-RU" b="1" dirty="0"/>
              <a:t>Принятие системы </a:t>
            </a:r>
            <a:r>
              <a:rPr lang="ru-RU" b="1" dirty="0" smtClean="0"/>
              <a:t>менеджментом</a:t>
            </a:r>
            <a:endParaRPr lang="ru-RU" b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Кадры компании – лучшие представители профессий – часто имеют опыт работы именно с </a:t>
            </a:r>
            <a:r>
              <a:rPr lang="en-US" sz="1600" dirty="0" smtClean="0"/>
              <a:t>SAP</a:t>
            </a:r>
            <a:r>
              <a:rPr lang="ru-RU" sz="1600" dirty="0" smtClean="0"/>
              <a:t>. </a:t>
            </a: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Знание возможностей системы способствует быстрому получению эффектов от внедрения.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82CC8-C835-4B3E-AEBF-86E63CDFAF5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75905" y="173320"/>
            <a:ext cx="78680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2009-2010. 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1-</a:t>
            </a:r>
            <a:r>
              <a:rPr lang="ru-RU" sz="20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й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этап. Внедрение 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SAP ERP </a:t>
            </a: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в «ДТЭК </a:t>
            </a:r>
            <a:r>
              <a:rPr lang="ru-RU" sz="20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Павлоградуголь</a:t>
            </a: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»</a:t>
            </a:r>
            <a:endParaRPr lang="ru-RU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54"/>
          <p:cNvSpPr>
            <a:spLocks noChangeArrowheads="1"/>
          </p:cNvSpPr>
          <p:nvPr/>
        </p:nvSpPr>
        <p:spPr bwMode="auto">
          <a:xfrm>
            <a:off x="5310000" y="1268760"/>
            <a:ext cx="3513600" cy="255588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72000" tIns="54000" rIns="72000" bIns="54000" anchor="ctr"/>
          <a:lstStyle/>
          <a:p>
            <a:pPr marL="180975" indent="-180975" algn="ctr"/>
            <a:r>
              <a:rPr lang="ru-RU" sz="1200"/>
              <a:t>2010</a:t>
            </a:r>
            <a:endParaRPr lang="en-US" sz="1200"/>
          </a:p>
        </p:txBody>
      </p:sp>
      <p:sp>
        <p:nvSpPr>
          <p:cNvPr id="35" name="Rectangle 181"/>
          <p:cNvSpPr>
            <a:spLocks noChangeArrowheads="1"/>
          </p:cNvSpPr>
          <p:nvPr/>
        </p:nvSpPr>
        <p:spPr bwMode="auto">
          <a:xfrm>
            <a:off x="7905503" y="1817568"/>
            <a:ext cx="324000" cy="4572000"/>
          </a:xfrm>
          <a:prstGeom prst="rect">
            <a:avLst/>
          </a:prstGeom>
          <a:solidFill>
            <a:srgbClr val="E6E6E6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72000" tIns="54000" rIns="72000" bIns="54000" anchor="ctr"/>
          <a:lstStyle/>
          <a:p>
            <a:pPr marL="180975" indent="-180975"/>
            <a:endParaRPr lang="ru-RU" sz="1000"/>
          </a:p>
        </p:txBody>
      </p:sp>
      <p:sp>
        <p:nvSpPr>
          <p:cNvPr id="36" name="Rectangle 182"/>
          <p:cNvSpPr>
            <a:spLocks noChangeArrowheads="1"/>
          </p:cNvSpPr>
          <p:nvPr/>
        </p:nvSpPr>
        <p:spPr bwMode="auto">
          <a:xfrm>
            <a:off x="8192986" y="1817568"/>
            <a:ext cx="324000" cy="4572000"/>
          </a:xfrm>
          <a:prstGeom prst="rect">
            <a:avLst/>
          </a:prstGeom>
          <a:solidFill>
            <a:srgbClr val="E6E6E6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72000" tIns="54000" rIns="72000" bIns="54000" anchor="ctr"/>
          <a:lstStyle/>
          <a:p>
            <a:pPr marL="180975" indent="-180975"/>
            <a:endParaRPr lang="ru-RU" sz="1000"/>
          </a:p>
        </p:txBody>
      </p:sp>
      <p:sp>
        <p:nvSpPr>
          <p:cNvPr id="39" name="Rectangle 187"/>
          <p:cNvSpPr>
            <a:spLocks noChangeArrowheads="1"/>
          </p:cNvSpPr>
          <p:nvPr/>
        </p:nvSpPr>
        <p:spPr bwMode="auto">
          <a:xfrm>
            <a:off x="3572564" y="1817568"/>
            <a:ext cx="324000" cy="4572000"/>
          </a:xfrm>
          <a:prstGeom prst="rect">
            <a:avLst/>
          </a:prstGeom>
          <a:solidFill>
            <a:srgbClr val="E6E6E6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72000" tIns="54000" rIns="72000" bIns="54000" anchor="ctr"/>
          <a:lstStyle/>
          <a:p>
            <a:pPr marL="180975" indent="-180975"/>
            <a:endParaRPr lang="ru-RU" sz="1000"/>
          </a:p>
        </p:txBody>
      </p:sp>
      <p:sp>
        <p:nvSpPr>
          <p:cNvPr id="40" name="Rectangle 188"/>
          <p:cNvSpPr>
            <a:spLocks noChangeArrowheads="1"/>
          </p:cNvSpPr>
          <p:nvPr/>
        </p:nvSpPr>
        <p:spPr bwMode="auto">
          <a:xfrm>
            <a:off x="3861343" y="1817568"/>
            <a:ext cx="324000" cy="4572000"/>
          </a:xfrm>
          <a:prstGeom prst="rect">
            <a:avLst/>
          </a:prstGeom>
          <a:solidFill>
            <a:srgbClr val="E6E6E6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72000" tIns="54000" rIns="72000" bIns="54000" anchor="ctr"/>
          <a:lstStyle/>
          <a:p>
            <a:pPr marL="180975" indent="-180975"/>
            <a:endParaRPr lang="ru-RU" sz="1000"/>
          </a:p>
        </p:txBody>
      </p:sp>
      <p:sp>
        <p:nvSpPr>
          <p:cNvPr id="41" name="Rectangle 189"/>
          <p:cNvSpPr>
            <a:spLocks noChangeArrowheads="1"/>
          </p:cNvSpPr>
          <p:nvPr/>
        </p:nvSpPr>
        <p:spPr bwMode="auto">
          <a:xfrm>
            <a:off x="4148681" y="1817568"/>
            <a:ext cx="324000" cy="4572000"/>
          </a:xfrm>
          <a:prstGeom prst="rect">
            <a:avLst/>
          </a:prstGeom>
          <a:solidFill>
            <a:srgbClr val="E6E6E6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72000" tIns="54000" rIns="72000" bIns="54000" anchor="ctr"/>
          <a:lstStyle/>
          <a:p>
            <a:pPr marL="180975" indent="-180975"/>
            <a:endParaRPr lang="ru-RU" sz="1000"/>
          </a:p>
        </p:txBody>
      </p:sp>
      <p:sp>
        <p:nvSpPr>
          <p:cNvPr id="42" name="Rectangle 190"/>
          <p:cNvSpPr>
            <a:spLocks noChangeArrowheads="1"/>
          </p:cNvSpPr>
          <p:nvPr/>
        </p:nvSpPr>
        <p:spPr bwMode="auto">
          <a:xfrm>
            <a:off x="4437606" y="1817568"/>
            <a:ext cx="324000" cy="4572000"/>
          </a:xfrm>
          <a:prstGeom prst="rect">
            <a:avLst/>
          </a:prstGeom>
          <a:solidFill>
            <a:srgbClr val="E6E6E6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72000" tIns="54000" rIns="72000" bIns="54000" anchor="ctr"/>
          <a:lstStyle/>
          <a:p>
            <a:pPr marL="180975" indent="-180975"/>
            <a:endParaRPr lang="ru-RU" sz="1000"/>
          </a:p>
        </p:txBody>
      </p:sp>
      <p:sp>
        <p:nvSpPr>
          <p:cNvPr id="43" name="Rectangle 191"/>
          <p:cNvSpPr>
            <a:spLocks noChangeArrowheads="1"/>
          </p:cNvSpPr>
          <p:nvPr/>
        </p:nvSpPr>
        <p:spPr bwMode="auto">
          <a:xfrm>
            <a:off x="4724943" y="1817568"/>
            <a:ext cx="324000" cy="4572000"/>
          </a:xfrm>
          <a:prstGeom prst="rect">
            <a:avLst/>
          </a:prstGeom>
          <a:solidFill>
            <a:srgbClr val="E6E6E6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72000" tIns="54000" rIns="72000" bIns="54000" anchor="ctr"/>
          <a:lstStyle/>
          <a:p>
            <a:pPr marL="180975" indent="-180975"/>
            <a:endParaRPr lang="ru-RU" sz="1000"/>
          </a:p>
        </p:txBody>
      </p:sp>
      <p:sp>
        <p:nvSpPr>
          <p:cNvPr id="44" name="Rectangle 192"/>
          <p:cNvSpPr>
            <a:spLocks noChangeArrowheads="1"/>
          </p:cNvSpPr>
          <p:nvPr/>
        </p:nvSpPr>
        <p:spPr bwMode="auto">
          <a:xfrm>
            <a:off x="5013868" y="1817568"/>
            <a:ext cx="324000" cy="4572000"/>
          </a:xfrm>
          <a:prstGeom prst="rect">
            <a:avLst/>
          </a:prstGeom>
          <a:solidFill>
            <a:srgbClr val="E6E6E6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72000" tIns="54000" rIns="72000" bIns="54000" anchor="ctr"/>
          <a:lstStyle/>
          <a:p>
            <a:pPr marL="180975" indent="-180975"/>
            <a:endParaRPr lang="ru-RU" sz="1000"/>
          </a:p>
        </p:txBody>
      </p:sp>
      <p:sp>
        <p:nvSpPr>
          <p:cNvPr id="45" name="Rectangle 193"/>
          <p:cNvSpPr>
            <a:spLocks noChangeArrowheads="1"/>
          </p:cNvSpPr>
          <p:nvPr/>
        </p:nvSpPr>
        <p:spPr bwMode="auto">
          <a:xfrm>
            <a:off x="5311376" y="1817568"/>
            <a:ext cx="324000" cy="4572000"/>
          </a:xfrm>
          <a:prstGeom prst="rect">
            <a:avLst/>
          </a:prstGeom>
          <a:solidFill>
            <a:srgbClr val="E6E6E6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72000" tIns="54000" rIns="72000" bIns="54000" anchor="ctr"/>
          <a:lstStyle/>
          <a:p>
            <a:pPr marL="180975" indent="-180975"/>
            <a:endParaRPr lang="ru-RU" sz="1000"/>
          </a:p>
        </p:txBody>
      </p:sp>
      <p:sp>
        <p:nvSpPr>
          <p:cNvPr id="46" name="Rectangle 194"/>
          <p:cNvSpPr>
            <a:spLocks noChangeArrowheads="1"/>
          </p:cNvSpPr>
          <p:nvPr/>
        </p:nvSpPr>
        <p:spPr bwMode="auto">
          <a:xfrm>
            <a:off x="5600301" y="1817568"/>
            <a:ext cx="324000" cy="4572000"/>
          </a:xfrm>
          <a:prstGeom prst="rect">
            <a:avLst/>
          </a:prstGeom>
          <a:solidFill>
            <a:srgbClr val="E6E6E6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72000" tIns="54000" rIns="72000" bIns="54000" anchor="ctr"/>
          <a:lstStyle/>
          <a:p>
            <a:pPr marL="180975" indent="-180975"/>
            <a:endParaRPr lang="ru-RU" sz="1000"/>
          </a:p>
        </p:txBody>
      </p:sp>
      <p:sp>
        <p:nvSpPr>
          <p:cNvPr id="47" name="Rectangle 195"/>
          <p:cNvSpPr>
            <a:spLocks noChangeArrowheads="1"/>
          </p:cNvSpPr>
          <p:nvPr/>
        </p:nvSpPr>
        <p:spPr bwMode="auto">
          <a:xfrm>
            <a:off x="5886197" y="1817568"/>
            <a:ext cx="324000" cy="4572000"/>
          </a:xfrm>
          <a:prstGeom prst="rect">
            <a:avLst/>
          </a:prstGeom>
          <a:solidFill>
            <a:srgbClr val="E6E6E6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72000" tIns="54000" rIns="72000" bIns="54000" anchor="ctr"/>
          <a:lstStyle/>
          <a:p>
            <a:pPr marL="180975" indent="-180975"/>
            <a:endParaRPr lang="ru-RU" sz="1000"/>
          </a:p>
        </p:txBody>
      </p:sp>
      <p:sp>
        <p:nvSpPr>
          <p:cNvPr id="48" name="Rectangle 196"/>
          <p:cNvSpPr>
            <a:spLocks noChangeArrowheads="1"/>
          </p:cNvSpPr>
          <p:nvPr/>
        </p:nvSpPr>
        <p:spPr bwMode="auto">
          <a:xfrm>
            <a:off x="6176564" y="1817568"/>
            <a:ext cx="324000" cy="4572000"/>
          </a:xfrm>
          <a:prstGeom prst="rect">
            <a:avLst/>
          </a:prstGeom>
          <a:solidFill>
            <a:srgbClr val="E6E6E6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72000" tIns="54000" rIns="72000" bIns="54000" anchor="ctr"/>
          <a:lstStyle/>
          <a:p>
            <a:pPr marL="180975" indent="-180975"/>
            <a:endParaRPr lang="ru-RU" sz="1000"/>
          </a:p>
        </p:txBody>
      </p:sp>
      <p:sp>
        <p:nvSpPr>
          <p:cNvPr id="49" name="Rectangle 197"/>
          <p:cNvSpPr>
            <a:spLocks noChangeArrowheads="1"/>
          </p:cNvSpPr>
          <p:nvPr/>
        </p:nvSpPr>
        <p:spPr bwMode="auto">
          <a:xfrm>
            <a:off x="6483097" y="1817568"/>
            <a:ext cx="324000" cy="4572000"/>
          </a:xfrm>
          <a:prstGeom prst="rect">
            <a:avLst/>
          </a:prstGeom>
          <a:solidFill>
            <a:srgbClr val="E6E6E6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72000" tIns="54000" rIns="72000" bIns="54000" anchor="ctr"/>
          <a:lstStyle/>
          <a:p>
            <a:pPr marL="180975" indent="-180975"/>
            <a:endParaRPr lang="ru-RU" sz="1000"/>
          </a:p>
        </p:txBody>
      </p:sp>
      <p:sp>
        <p:nvSpPr>
          <p:cNvPr id="50" name="Rectangle 198"/>
          <p:cNvSpPr>
            <a:spLocks noChangeArrowheads="1"/>
          </p:cNvSpPr>
          <p:nvPr/>
        </p:nvSpPr>
        <p:spPr bwMode="auto">
          <a:xfrm>
            <a:off x="6752972" y="1817568"/>
            <a:ext cx="324000" cy="4572000"/>
          </a:xfrm>
          <a:prstGeom prst="rect">
            <a:avLst/>
          </a:prstGeom>
          <a:solidFill>
            <a:srgbClr val="E6E6E6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72000" tIns="54000" rIns="72000" bIns="54000" anchor="ctr"/>
          <a:lstStyle/>
          <a:p>
            <a:pPr marL="180975" indent="-180975"/>
            <a:endParaRPr lang="ru-RU" sz="1000"/>
          </a:p>
        </p:txBody>
      </p:sp>
      <p:sp>
        <p:nvSpPr>
          <p:cNvPr id="51" name="Rectangle 199"/>
          <p:cNvSpPr>
            <a:spLocks noChangeArrowheads="1"/>
          </p:cNvSpPr>
          <p:nvPr/>
        </p:nvSpPr>
        <p:spPr bwMode="auto">
          <a:xfrm>
            <a:off x="7040461" y="1817568"/>
            <a:ext cx="324000" cy="4572000"/>
          </a:xfrm>
          <a:prstGeom prst="rect">
            <a:avLst/>
          </a:prstGeom>
          <a:solidFill>
            <a:srgbClr val="E6E6E6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72000" tIns="54000" rIns="72000" bIns="54000" anchor="ctr"/>
          <a:lstStyle/>
          <a:p>
            <a:pPr marL="180975" indent="-180975"/>
            <a:endParaRPr lang="ru-RU" sz="1000"/>
          </a:p>
        </p:txBody>
      </p:sp>
      <p:sp>
        <p:nvSpPr>
          <p:cNvPr id="52" name="Rectangle 200"/>
          <p:cNvSpPr>
            <a:spLocks noChangeArrowheads="1"/>
          </p:cNvSpPr>
          <p:nvPr/>
        </p:nvSpPr>
        <p:spPr bwMode="auto">
          <a:xfrm>
            <a:off x="7329386" y="1817568"/>
            <a:ext cx="324000" cy="4572000"/>
          </a:xfrm>
          <a:prstGeom prst="rect">
            <a:avLst/>
          </a:prstGeom>
          <a:solidFill>
            <a:srgbClr val="E6E6E6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72000" tIns="54000" rIns="72000" bIns="54000" anchor="ctr"/>
          <a:lstStyle/>
          <a:p>
            <a:pPr marL="180975" indent="-180975"/>
            <a:endParaRPr lang="ru-RU" sz="1000"/>
          </a:p>
        </p:txBody>
      </p:sp>
      <p:sp>
        <p:nvSpPr>
          <p:cNvPr id="53" name="Rectangle 201"/>
          <p:cNvSpPr>
            <a:spLocks noChangeArrowheads="1"/>
          </p:cNvSpPr>
          <p:nvPr/>
        </p:nvSpPr>
        <p:spPr bwMode="auto">
          <a:xfrm>
            <a:off x="7616724" y="1817568"/>
            <a:ext cx="324000" cy="4572000"/>
          </a:xfrm>
          <a:prstGeom prst="rect">
            <a:avLst/>
          </a:prstGeom>
          <a:solidFill>
            <a:srgbClr val="E6E6E6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72000" tIns="54000" rIns="72000" bIns="54000" anchor="ctr"/>
          <a:lstStyle/>
          <a:p>
            <a:pPr marL="180975" indent="-180975"/>
            <a:endParaRPr lang="ru-RU" sz="1000"/>
          </a:p>
        </p:txBody>
      </p:sp>
      <p:sp>
        <p:nvSpPr>
          <p:cNvPr id="64" name="Rectangle 241"/>
          <p:cNvSpPr>
            <a:spLocks noChangeArrowheads="1"/>
          </p:cNvSpPr>
          <p:nvPr/>
        </p:nvSpPr>
        <p:spPr bwMode="auto">
          <a:xfrm>
            <a:off x="8496472" y="1817568"/>
            <a:ext cx="324000" cy="4572000"/>
          </a:xfrm>
          <a:prstGeom prst="rect">
            <a:avLst/>
          </a:prstGeom>
          <a:solidFill>
            <a:srgbClr val="E6E6E6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72000" tIns="54000" rIns="72000" bIns="54000" anchor="ctr"/>
          <a:lstStyle/>
          <a:p>
            <a:pPr marL="180975" indent="-180975"/>
            <a:endParaRPr lang="ru-RU" sz="1000"/>
          </a:p>
        </p:txBody>
      </p:sp>
      <p:sp>
        <p:nvSpPr>
          <p:cNvPr id="71" name="Rectangle 181"/>
          <p:cNvSpPr>
            <a:spLocks noChangeArrowheads="1"/>
          </p:cNvSpPr>
          <p:nvPr/>
        </p:nvSpPr>
        <p:spPr bwMode="auto">
          <a:xfrm>
            <a:off x="7904960" y="1529536"/>
            <a:ext cx="324000" cy="288000"/>
          </a:xfrm>
          <a:prstGeom prst="rect">
            <a:avLst/>
          </a:prstGeom>
          <a:solidFill>
            <a:srgbClr val="E6E6E6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72000" tIns="54000" rIns="72000" bIns="54000" anchor="ctr"/>
          <a:lstStyle/>
          <a:p>
            <a:pPr marL="180975" indent="-180975" algn="ctr"/>
            <a:r>
              <a:rPr lang="ru-RU" sz="1000" dirty="0" smtClean="0"/>
              <a:t>10</a:t>
            </a:r>
            <a:endParaRPr lang="ru-RU" sz="1000" dirty="0"/>
          </a:p>
        </p:txBody>
      </p:sp>
      <p:sp>
        <p:nvSpPr>
          <p:cNvPr id="72" name="Rectangle 182"/>
          <p:cNvSpPr>
            <a:spLocks noChangeArrowheads="1"/>
          </p:cNvSpPr>
          <p:nvPr/>
        </p:nvSpPr>
        <p:spPr bwMode="auto">
          <a:xfrm>
            <a:off x="8192443" y="1529536"/>
            <a:ext cx="324000" cy="288000"/>
          </a:xfrm>
          <a:prstGeom prst="rect">
            <a:avLst/>
          </a:prstGeom>
          <a:solidFill>
            <a:srgbClr val="E6E6E6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72000" tIns="54000" rIns="72000" bIns="54000" anchor="ctr"/>
          <a:lstStyle/>
          <a:p>
            <a:pPr marL="180975" indent="-180975" algn="ctr"/>
            <a:r>
              <a:rPr lang="ru-RU" sz="1000" dirty="0" smtClean="0"/>
              <a:t>11</a:t>
            </a:r>
            <a:endParaRPr lang="ru-RU" sz="1000" dirty="0"/>
          </a:p>
        </p:txBody>
      </p:sp>
      <p:sp>
        <p:nvSpPr>
          <p:cNvPr id="73" name="Rectangle 187"/>
          <p:cNvSpPr>
            <a:spLocks noChangeArrowheads="1"/>
          </p:cNvSpPr>
          <p:nvPr/>
        </p:nvSpPr>
        <p:spPr bwMode="auto">
          <a:xfrm>
            <a:off x="3572021" y="1529536"/>
            <a:ext cx="324000" cy="288000"/>
          </a:xfrm>
          <a:prstGeom prst="rect">
            <a:avLst/>
          </a:prstGeom>
          <a:solidFill>
            <a:srgbClr val="E6E6E6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72000" tIns="54000" rIns="72000" bIns="54000" anchor="ctr"/>
          <a:lstStyle/>
          <a:p>
            <a:pPr marL="180975" indent="-180975" algn="ctr"/>
            <a:r>
              <a:rPr lang="ru-RU" sz="1000" dirty="0" smtClean="0"/>
              <a:t>7</a:t>
            </a:r>
            <a:endParaRPr lang="ru-RU" sz="1000" dirty="0"/>
          </a:p>
        </p:txBody>
      </p:sp>
      <p:sp>
        <p:nvSpPr>
          <p:cNvPr id="74" name="Rectangle 188"/>
          <p:cNvSpPr>
            <a:spLocks noChangeArrowheads="1"/>
          </p:cNvSpPr>
          <p:nvPr/>
        </p:nvSpPr>
        <p:spPr bwMode="auto">
          <a:xfrm>
            <a:off x="3860800" y="1529536"/>
            <a:ext cx="324000" cy="288000"/>
          </a:xfrm>
          <a:prstGeom prst="rect">
            <a:avLst/>
          </a:prstGeom>
          <a:solidFill>
            <a:srgbClr val="E6E6E6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72000" tIns="54000" rIns="72000" bIns="54000" anchor="ctr"/>
          <a:lstStyle/>
          <a:p>
            <a:pPr marL="180975" indent="-180975" algn="ctr"/>
            <a:r>
              <a:rPr lang="ru-RU" sz="1000" dirty="0" smtClean="0"/>
              <a:t>8</a:t>
            </a:r>
            <a:endParaRPr lang="ru-RU" sz="1000" dirty="0"/>
          </a:p>
        </p:txBody>
      </p:sp>
      <p:sp>
        <p:nvSpPr>
          <p:cNvPr id="75" name="Rectangle 189"/>
          <p:cNvSpPr>
            <a:spLocks noChangeArrowheads="1"/>
          </p:cNvSpPr>
          <p:nvPr/>
        </p:nvSpPr>
        <p:spPr bwMode="auto">
          <a:xfrm>
            <a:off x="4148138" y="1529536"/>
            <a:ext cx="324000" cy="288000"/>
          </a:xfrm>
          <a:prstGeom prst="rect">
            <a:avLst/>
          </a:prstGeom>
          <a:solidFill>
            <a:srgbClr val="E6E6E6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72000" tIns="54000" rIns="72000" bIns="54000" anchor="ctr"/>
          <a:lstStyle/>
          <a:p>
            <a:pPr marL="180975" indent="-180975" algn="ctr"/>
            <a:r>
              <a:rPr lang="ru-RU" sz="1000" dirty="0" smtClean="0"/>
              <a:t>9</a:t>
            </a:r>
            <a:endParaRPr lang="ru-RU" sz="1000" dirty="0"/>
          </a:p>
        </p:txBody>
      </p:sp>
      <p:sp>
        <p:nvSpPr>
          <p:cNvPr id="76" name="Rectangle 190"/>
          <p:cNvSpPr>
            <a:spLocks noChangeArrowheads="1"/>
          </p:cNvSpPr>
          <p:nvPr/>
        </p:nvSpPr>
        <p:spPr bwMode="auto">
          <a:xfrm>
            <a:off x="4437063" y="1529536"/>
            <a:ext cx="324000" cy="288000"/>
          </a:xfrm>
          <a:prstGeom prst="rect">
            <a:avLst/>
          </a:prstGeom>
          <a:solidFill>
            <a:srgbClr val="E6E6E6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72000" tIns="54000" rIns="72000" bIns="54000" anchor="ctr"/>
          <a:lstStyle/>
          <a:p>
            <a:pPr marL="180975" indent="-180975" algn="ctr"/>
            <a:r>
              <a:rPr lang="ru-RU" sz="1000" dirty="0" smtClean="0"/>
              <a:t>10</a:t>
            </a:r>
            <a:endParaRPr lang="ru-RU" sz="1000" dirty="0"/>
          </a:p>
        </p:txBody>
      </p:sp>
      <p:sp>
        <p:nvSpPr>
          <p:cNvPr id="77" name="Rectangle 191"/>
          <p:cNvSpPr>
            <a:spLocks noChangeArrowheads="1"/>
          </p:cNvSpPr>
          <p:nvPr/>
        </p:nvSpPr>
        <p:spPr bwMode="auto">
          <a:xfrm>
            <a:off x="4724400" y="1529536"/>
            <a:ext cx="324000" cy="288000"/>
          </a:xfrm>
          <a:prstGeom prst="rect">
            <a:avLst/>
          </a:prstGeom>
          <a:solidFill>
            <a:srgbClr val="E6E6E6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72000" tIns="54000" rIns="72000" bIns="54000" anchor="ctr"/>
          <a:lstStyle/>
          <a:p>
            <a:pPr marL="180975" indent="-180975" algn="ctr"/>
            <a:r>
              <a:rPr lang="ru-RU" sz="1000" dirty="0" smtClean="0"/>
              <a:t>11</a:t>
            </a:r>
            <a:endParaRPr lang="ru-RU" sz="1000" dirty="0"/>
          </a:p>
        </p:txBody>
      </p:sp>
      <p:sp>
        <p:nvSpPr>
          <p:cNvPr id="78" name="Rectangle 192"/>
          <p:cNvSpPr>
            <a:spLocks noChangeArrowheads="1"/>
          </p:cNvSpPr>
          <p:nvPr/>
        </p:nvSpPr>
        <p:spPr bwMode="auto">
          <a:xfrm>
            <a:off x="5013325" y="1529536"/>
            <a:ext cx="324000" cy="288000"/>
          </a:xfrm>
          <a:prstGeom prst="rect">
            <a:avLst/>
          </a:prstGeom>
          <a:solidFill>
            <a:srgbClr val="E6E6E6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72000" tIns="54000" rIns="72000" bIns="54000" anchor="ctr"/>
          <a:lstStyle/>
          <a:p>
            <a:pPr marL="180975" indent="-180975" algn="ctr"/>
            <a:r>
              <a:rPr lang="ru-RU" sz="1000" dirty="0" smtClean="0"/>
              <a:t>12</a:t>
            </a:r>
            <a:endParaRPr lang="ru-RU" sz="1000" dirty="0"/>
          </a:p>
        </p:txBody>
      </p:sp>
      <p:sp>
        <p:nvSpPr>
          <p:cNvPr id="79" name="Rectangle 193"/>
          <p:cNvSpPr>
            <a:spLocks noChangeArrowheads="1"/>
          </p:cNvSpPr>
          <p:nvPr/>
        </p:nvSpPr>
        <p:spPr bwMode="auto">
          <a:xfrm>
            <a:off x="5310833" y="1529536"/>
            <a:ext cx="324000" cy="288000"/>
          </a:xfrm>
          <a:prstGeom prst="rect">
            <a:avLst/>
          </a:prstGeom>
          <a:solidFill>
            <a:srgbClr val="E6E6E6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72000" tIns="54000" rIns="72000" bIns="54000" anchor="ctr"/>
          <a:lstStyle/>
          <a:p>
            <a:pPr marL="180975" indent="-180975" algn="ctr"/>
            <a:r>
              <a:rPr lang="ru-RU" sz="1000" dirty="0" smtClean="0"/>
              <a:t>1</a:t>
            </a:r>
            <a:endParaRPr lang="ru-RU" sz="1000" dirty="0"/>
          </a:p>
        </p:txBody>
      </p:sp>
      <p:sp>
        <p:nvSpPr>
          <p:cNvPr id="80" name="Rectangle 194"/>
          <p:cNvSpPr>
            <a:spLocks noChangeArrowheads="1"/>
          </p:cNvSpPr>
          <p:nvPr/>
        </p:nvSpPr>
        <p:spPr bwMode="auto">
          <a:xfrm>
            <a:off x="5599758" y="1529536"/>
            <a:ext cx="324000" cy="288000"/>
          </a:xfrm>
          <a:prstGeom prst="rect">
            <a:avLst/>
          </a:prstGeom>
          <a:solidFill>
            <a:srgbClr val="E6E6E6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72000" tIns="54000" rIns="72000" bIns="54000" anchor="ctr"/>
          <a:lstStyle/>
          <a:p>
            <a:pPr marL="180975" indent="-180975" algn="ctr"/>
            <a:r>
              <a:rPr lang="ru-RU" sz="1000" dirty="0" smtClean="0"/>
              <a:t>2</a:t>
            </a:r>
            <a:endParaRPr lang="ru-RU" sz="1000" dirty="0"/>
          </a:p>
        </p:txBody>
      </p:sp>
      <p:sp>
        <p:nvSpPr>
          <p:cNvPr id="81" name="Rectangle 195"/>
          <p:cNvSpPr>
            <a:spLocks noChangeArrowheads="1"/>
          </p:cNvSpPr>
          <p:nvPr/>
        </p:nvSpPr>
        <p:spPr bwMode="auto">
          <a:xfrm>
            <a:off x="5885654" y="1529536"/>
            <a:ext cx="324000" cy="288000"/>
          </a:xfrm>
          <a:prstGeom prst="rect">
            <a:avLst/>
          </a:prstGeom>
          <a:solidFill>
            <a:srgbClr val="E6E6E6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72000" tIns="54000" rIns="72000" bIns="54000" anchor="ctr"/>
          <a:lstStyle/>
          <a:p>
            <a:pPr marL="180975" indent="-180975" algn="ctr"/>
            <a:r>
              <a:rPr lang="ru-RU" sz="1000" dirty="0" smtClean="0"/>
              <a:t>3</a:t>
            </a:r>
            <a:endParaRPr lang="ru-RU" sz="1000" dirty="0"/>
          </a:p>
        </p:txBody>
      </p:sp>
      <p:sp>
        <p:nvSpPr>
          <p:cNvPr id="82" name="Rectangle 196"/>
          <p:cNvSpPr>
            <a:spLocks noChangeArrowheads="1"/>
          </p:cNvSpPr>
          <p:nvPr/>
        </p:nvSpPr>
        <p:spPr bwMode="auto">
          <a:xfrm>
            <a:off x="6176021" y="1529536"/>
            <a:ext cx="324000" cy="288000"/>
          </a:xfrm>
          <a:prstGeom prst="rect">
            <a:avLst/>
          </a:prstGeom>
          <a:solidFill>
            <a:srgbClr val="E6E6E6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72000" tIns="54000" rIns="72000" bIns="54000" anchor="ctr"/>
          <a:lstStyle/>
          <a:p>
            <a:pPr marL="180975" indent="-180975" algn="ctr"/>
            <a:r>
              <a:rPr lang="ru-RU" sz="1000" dirty="0" smtClean="0"/>
              <a:t>4</a:t>
            </a:r>
            <a:endParaRPr lang="ru-RU" sz="1000" dirty="0"/>
          </a:p>
        </p:txBody>
      </p:sp>
      <p:sp>
        <p:nvSpPr>
          <p:cNvPr id="83" name="Rectangle 197"/>
          <p:cNvSpPr>
            <a:spLocks noChangeArrowheads="1"/>
          </p:cNvSpPr>
          <p:nvPr/>
        </p:nvSpPr>
        <p:spPr bwMode="auto">
          <a:xfrm>
            <a:off x="6482554" y="1529536"/>
            <a:ext cx="324000" cy="288000"/>
          </a:xfrm>
          <a:prstGeom prst="rect">
            <a:avLst/>
          </a:prstGeom>
          <a:solidFill>
            <a:srgbClr val="E6E6E6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72000" tIns="54000" rIns="72000" bIns="54000" anchor="ctr"/>
          <a:lstStyle/>
          <a:p>
            <a:pPr marL="180975" indent="-180975" algn="ctr"/>
            <a:r>
              <a:rPr lang="ru-RU" sz="1000" dirty="0" smtClean="0"/>
              <a:t>5</a:t>
            </a:r>
            <a:endParaRPr lang="ru-RU" sz="1000" dirty="0"/>
          </a:p>
        </p:txBody>
      </p:sp>
      <p:sp>
        <p:nvSpPr>
          <p:cNvPr id="84" name="Rectangle 198"/>
          <p:cNvSpPr>
            <a:spLocks noChangeArrowheads="1"/>
          </p:cNvSpPr>
          <p:nvPr/>
        </p:nvSpPr>
        <p:spPr bwMode="auto">
          <a:xfrm>
            <a:off x="6752429" y="1529536"/>
            <a:ext cx="324000" cy="288000"/>
          </a:xfrm>
          <a:prstGeom prst="rect">
            <a:avLst/>
          </a:prstGeom>
          <a:solidFill>
            <a:srgbClr val="E6E6E6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72000" tIns="54000" rIns="72000" bIns="54000" anchor="ctr"/>
          <a:lstStyle/>
          <a:p>
            <a:pPr marL="180975" indent="-180975" algn="ctr"/>
            <a:r>
              <a:rPr lang="ru-RU" sz="1000" dirty="0" smtClean="0"/>
              <a:t>6</a:t>
            </a:r>
            <a:endParaRPr lang="ru-RU" sz="1000" dirty="0"/>
          </a:p>
        </p:txBody>
      </p:sp>
      <p:sp>
        <p:nvSpPr>
          <p:cNvPr id="85" name="Rectangle 199"/>
          <p:cNvSpPr>
            <a:spLocks noChangeArrowheads="1"/>
          </p:cNvSpPr>
          <p:nvPr/>
        </p:nvSpPr>
        <p:spPr bwMode="auto">
          <a:xfrm>
            <a:off x="7039918" y="1529536"/>
            <a:ext cx="324000" cy="288000"/>
          </a:xfrm>
          <a:prstGeom prst="rect">
            <a:avLst/>
          </a:prstGeom>
          <a:solidFill>
            <a:srgbClr val="E6E6E6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72000" tIns="54000" rIns="72000" bIns="54000" anchor="ctr"/>
          <a:lstStyle/>
          <a:p>
            <a:pPr marL="180975" indent="-180975" algn="ctr"/>
            <a:r>
              <a:rPr lang="ru-RU" sz="1000" dirty="0" smtClean="0"/>
              <a:t>7</a:t>
            </a:r>
            <a:endParaRPr lang="ru-RU" sz="1000" dirty="0"/>
          </a:p>
        </p:txBody>
      </p:sp>
      <p:sp>
        <p:nvSpPr>
          <p:cNvPr id="86" name="Rectangle 200"/>
          <p:cNvSpPr>
            <a:spLocks noChangeArrowheads="1"/>
          </p:cNvSpPr>
          <p:nvPr/>
        </p:nvSpPr>
        <p:spPr bwMode="auto">
          <a:xfrm>
            <a:off x="7328843" y="1529536"/>
            <a:ext cx="324000" cy="288000"/>
          </a:xfrm>
          <a:prstGeom prst="rect">
            <a:avLst/>
          </a:prstGeom>
          <a:solidFill>
            <a:srgbClr val="E6E6E6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72000" tIns="54000" rIns="72000" bIns="54000" anchor="ctr"/>
          <a:lstStyle/>
          <a:p>
            <a:pPr marL="180975" indent="-180975" algn="ctr"/>
            <a:r>
              <a:rPr lang="ru-RU" sz="1000" dirty="0" smtClean="0"/>
              <a:t>8</a:t>
            </a:r>
            <a:endParaRPr lang="ru-RU" sz="1000" dirty="0"/>
          </a:p>
        </p:txBody>
      </p:sp>
      <p:sp>
        <p:nvSpPr>
          <p:cNvPr id="87" name="Rectangle 201"/>
          <p:cNvSpPr>
            <a:spLocks noChangeArrowheads="1"/>
          </p:cNvSpPr>
          <p:nvPr/>
        </p:nvSpPr>
        <p:spPr bwMode="auto">
          <a:xfrm>
            <a:off x="7616181" y="1529536"/>
            <a:ext cx="324000" cy="288000"/>
          </a:xfrm>
          <a:prstGeom prst="rect">
            <a:avLst/>
          </a:prstGeom>
          <a:solidFill>
            <a:srgbClr val="E6E6E6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72000" tIns="54000" rIns="72000" bIns="54000" anchor="ctr"/>
          <a:lstStyle/>
          <a:p>
            <a:pPr marL="180975" indent="-180975" algn="ctr"/>
            <a:r>
              <a:rPr lang="ru-RU" sz="1000" dirty="0" smtClean="0"/>
              <a:t>9</a:t>
            </a:r>
            <a:endParaRPr lang="ru-RU" sz="1000" dirty="0"/>
          </a:p>
        </p:txBody>
      </p:sp>
      <p:sp>
        <p:nvSpPr>
          <p:cNvPr id="88" name="Rectangle 241"/>
          <p:cNvSpPr>
            <a:spLocks noChangeArrowheads="1"/>
          </p:cNvSpPr>
          <p:nvPr/>
        </p:nvSpPr>
        <p:spPr bwMode="auto">
          <a:xfrm>
            <a:off x="8495929" y="1529536"/>
            <a:ext cx="324000" cy="288000"/>
          </a:xfrm>
          <a:prstGeom prst="rect">
            <a:avLst/>
          </a:prstGeom>
          <a:solidFill>
            <a:srgbClr val="E6E6E6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72000" tIns="54000" rIns="72000" bIns="54000" anchor="ctr"/>
          <a:lstStyle/>
          <a:p>
            <a:pPr marL="180975" indent="-180975" algn="ctr"/>
            <a:r>
              <a:rPr lang="ru-RU" sz="1000" dirty="0" smtClean="0"/>
              <a:t>12</a:t>
            </a:r>
            <a:endParaRPr lang="ru-RU" sz="1000" dirty="0"/>
          </a:p>
        </p:txBody>
      </p:sp>
      <p:sp>
        <p:nvSpPr>
          <p:cNvPr id="89" name="Rectangle 154"/>
          <p:cNvSpPr>
            <a:spLocks noChangeArrowheads="1"/>
          </p:cNvSpPr>
          <p:nvPr/>
        </p:nvSpPr>
        <p:spPr bwMode="auto">
          <a:xfrm>
            <a:off x="3563888" y="1268760"/>
            <a:ext cx="1749712" cy="255588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72000" tIns="54000" rIns="72000" bIns="54000" anchor="ctr"/>
          <a:lstStyle/>
          <a:p>
            <a:pPr marL="180975" indent="-180975" algn="ctr"/>
            <a:r>
              <a:rPr lang="ru-RU" sz="1200" dirty="0" smtClean="0"/>
              <a:t>2009</a:t>
            </a:r>
            <a:endParaRPr lang="en-US" sz="1200" dirty="0"/>
          </a:p>
        </p:txBody>
      </p:sp>
      <p:sp>
        <p:nvSpPr>
          <p:cNvPr id="90" name="Rectangle 187"/>
          <p:cNvSpPr>
            <a:spLocks noChangeArrowheads="1"/>
          </p:cNvSpPr>
          <p:nvPr/>
        </p:nvSpPr>
        <p:spPr bwMode="auto">
          <a:xfrm>
            <a:off x="323528" y="1817568"/>
            <a:ext cx="3240360" cy="4572000"/>
          </a:xfrm>
          <a:prstGeom prst="rect">
            <a:avLst/>
          </a:prstGeom>
          <a:solidFill>
            <a:srgbClr val="E6E6E6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72000" tIns="54000" rIns="72000" bIns="54000" anchor="ctr"/>
          <a:lstStyle/>
          <a:p>
            <a:pPr marL="180975" indent="-180975"/>
            <a:endParaRPr lang="ru-RU" sz="1300"/>
          </a:p>
        </p:txBody>
      </p:sp>
      <p:sp>
        <p:nvSpPr>
          <p:cNvPr id="91" name="Rectangle 90"/>
          <p:cNvSpPr/>
          <p:nvPr/>
        </p:nvSpPr>
        <p:spPr>
          <a:xfrm>
            <a:off x="395536" y="1978496"/>
            <a:ext cx="280831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/>
              <a:t>Фаза 1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Подготовка проекта - План</a:t>
            </a:r>
          </a:p>
          <a:p>
            <a:r>
              <a:rPr lang="ru-RU" sz="1300" dirty="0" smtClean="0"/>
              <a:t>Подготовка проекта - Факт</a:t>
            </a:r>
            <a:endParaRPr lang="ru-RU" sz="1300" dirty="0"/>
          </a:p>
        </p:txBody>
      </p:sp>
      <p:sp>
        <p:nvSpPr>
          <p:cNvPr id="92" name="Rectangle 91"/>
          <p:cNvSpPr/>
          <p:nvPr/>
        </p:nvSpPr>
        <p:spPr>
          <a:xfrm>
            <a:off x="395536" y="2842592"/>
            <a:ext cx="280831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/>
              <a:t>Фаза 2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Концептуальный проект- План</a:t>
            </a:r>
          </a:p>
          <a:p>
            <a:r>
              <a:rPr lang="ru-RU" sz="1300" dirty="0" smtClean="0"/>
              <a:t>Концептуальный проект- Факт</a:t>
            </a:r>
            <a:endParaRPr lang="ru-RU" sz="1300" dirty="0"/>
          </a:p>
        </p:txBody>
      </p:sp>
      <p:sp>
        <p:nvSpPr>
          <p:cNvPr id="93" name="Rectangle 92"/>
          <p:cNvSpPr/>
          <p:nvPr/>
        </p:nvSpPr>
        <p:spPr>
          <a:xfrm>
            <a:off x="395536" y="3760112"/>
            <a:ext cx="280831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/>
              <a:t>Фаза 3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Реализация - План</a:t>
            </a:r>
          </a:p>
          <a:p>
            <a:r>
              <a:rPr lang="ru-RU" sz="1300" dirty="0" smtClean="0"/>
              <a:t>Реализация - Факт</a:t>
            </a:r>
            <a:endParaRPr lang="ru-RU" sz="1300" dirty="0"/>
          </a:p>
        </p:txBody>
      </p:sp>
      <p:sp>
        <p:nvSpPr>
          <p:cNvPr id="94" name="Rectangle 93"/>
          <p:cNvSpPr/>
          <p:nvPr/>
        </p:nvSpPr>
        <p:spPr>
          <a:xfrm>
            <a:off x="395536" y="4624208"/>
            <a:ext cx="309634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/>
              <a:t>Фаза 4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Заключительная подготовка - План</a:t>
            </a:r>
          </a:p>
          <a:p>
            <a:r>
              <a:rPr lang="ru-RU" sz="1300" dirty="0" smtClean="0"/>
              <a:t>Заключительная подготовка - Факт</a:t>
            </a:r>
            <a:endParaRPr lang="ru-RU" sz="1300" dirty="0"/>
          </a:p>
        </p:txBody>
      </p:sp>
      <p:sp>
        <p:nvSpPr>
          <p:cNvPr id="95" name="Rectangle 94"/>
          <p:cNvSpPr/>
          <p:nvPr/>
        </p:nvSpPr>
        <p:spPr>
          <a:xfrm>
            <a:off x="395536" y="5506888"/>
            <a:ext cx="316835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/>
              <a:t>Фаза 5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Опытно-промышленная </a:t>
            </a:r>
            <a:r>
              <a:rPr lang="ru-RU" sz="1300" dirty="0" err="1" smtClean="0"/>
              <a:t>экспл</a:t>
            </a:r>
            <a:r>
              <a:rPr lang="ru-RU" sz="1300" dirty="0" smtClean="0"/>
              <a:t> - План</a:t>
            </a:r>
          </a:p>
          <a:p>
            <a:r>
              <a:rPr lang="ru-RU" sz="1300" dirty="0"/>
              <a:t>Опытно-промышленная </a:t>
            </a:r>
            <a:r>
              <a:rPr lang="ru-RU" sz="1300" dirty="0" err="1"/>
              <a:t>экспл</a:t>
            </a:r>
            <a:r>
              <a:rPr lang="ru-RU" sz="1300" dirty="0"/>
              <a:t> - </a:t>
            </a:r>
            <a:r>
              <a:rPr lang="ru-RU" sz="1300" dirty="0" smtClean="0"/>
              <a:t>Факт</a:t>
            </a:r>
            <a:endParaRPr lang="ru-RU" sz="1300" dirty="0"/>
          </a:p>
        </p:txBody>
      </p:sp>
      <p:sp>
        <p:nvSpPr>
          <p:cNvPr id="96" name="Rectangle 208"/>
          <p:cNvSpPr>
            <a:spLocks noChangeArrowheads="1"/>
          </p:cNvSpPr>
          <p:nvPr/>
        </p:nvSpPr>
        <p:spPr bwMode="auto">
          <a:xfrm>
            <a:off x="3866400" y="2141096"/>
            <a:ext cx="277200" cy="219373"/>
          </a:xfrm>
          <a:prstGeom prst="rect">
            <a:avLst/>
          </a:prstGeom>
          <a:solidFill>
            <a:srgbClr val="004890"/>
          </a:solidFill>
          <a:ln w="12700" algn="ctr">
            <a:noFill/>
            <a:miter lim="800000"/>
            <a:headEnd/>
            <a:tailEnd/>
          </a:ln>
        </p:spPr>
        <p:txBody>
          <a:bodyPr wrap="none" lIns="72000" tIns="54000" rIns="72000" bIns="54000" anchor="ctr"/>
          <a:lstStyle/>
          <a:p>
            <a:pPr marL="180975" indent="-180975"/>
            <a:endParaRPr lang="ru-RU" sz="1000">
              <a:solidFill>
                <a:schemeClr val="bg1"/>
              </a:solidFill>
            </a:endParaRPr>
          </a:p>
        </p:txBody>
      </p:sp>
      <p:sp>
        <p:nvSpPr>
          <p:cNvPr id="97" name="Rectangle 208"/>
          <p:cNvSpPr>
            <a:spLocks noChangeArrowheads="1"/>
          </p:cNvSpPr>
          <p:nvPr/>
        </p:nvSpPr>
        <p:spPr bwMode="auto">
          <a:xfrm>
            <a:off x="3866400" y="2429128"/>
            <a:ext cx="277200" cy="216024"/>
          </a:xfrm>
          <a:prstGeom prst="rect">
            <a:avLst/>
          </a:prstGeom>
          <a:solidFill>
            <a:srgbClr val="FF0000"/>
          </a:solidFill>
          <a:ln w="12700" algn="ctr">
            <a:noFill/>
            <a:miter lim="800000"/>
            <a:headEnd/>
            <a:tailEnd/>
          </a:ln>
        </p:spPr>
        <p:txBody>
          <a:bodyPr wrap="none" lIns="72000" tIns="54000" rIns="72000" bIns="54000" anchor="ctr"/>
          <a:lstStyle/>
          <a:p>
            <a:pPr marL="180975" indent="-180975"/>
            <a:endParaRPr lang="ru-RU" sz="1000">
              <a:solidFill>
                <a:schemeClr val="bg1"/>
              </a:solidFill>
            </a:endParaRPr>
          </a:p>
        </p:txBody>
      </p:sp>
      <p:sp>
        <p:nvSpPr>
          <p:cNvPr id="98" name="Rectangle 214"/>
          <p:cNvSpPr>
            <a:spLocks noChangeArrowheads="1"/>
          </p:cNvSpPr>
          <p:nvPr/>
        </p:nvSpPr>
        <p:spPr bwMode="auto">
          <a:xfrm>
            <a:off x="4154400" y="2987183"/>
            <a:ext cx="1152128" cy="234033"/>
          </a:xfrm>
          <a:prstGeom prst="rect">
            <a:avLst/>
          </a:prstGeom>
          <a:solidFill>
            <a:srgbClr val="004890"/>
          </a:solidFill>
          <a:ln w="12700" algn="ctr">
            <a:noFill/>
            <a:miter lim="800000"/>
            <a:headEnd/>
            <a:tailEnd/>
          </a:ln>
        </p:spPr>
        <p:txBody>
          <a:bodyPr wrap="none" lIns="72000" tIns="54000" rIns="72000" bIns="54000" anchor="ctr"/>
          <a:lstStyle/>
          <a:p>
            <a:pPr marL="180975" indent="-180975"/>
            <a:endParaRPr lang="ru-RU" sz="1000">
              <a:solidFill>
                <a:schemeClr val="bg1"/>
              </a:solidFill>
            </a:endParaRPr>
          </a:p>
        </p:txBody>
      </p:sp>
      <p:sp>
        <p:nvSpPr>
          <p:cNvPr id="99" name="Rectangle 214"/>
          <p:cNvSpPr>
            <a:spLocks noChangeArrowheads="1"/>
          </p:cNvSpPr>
          <p:nvPr/>
        </p:nvSpPr>
        <p:spPr bwMode="auto">
          <a:xfrm>
            <a:off x="4154400" y="3275215"/>
            <a:ext cx="2016000" cy="234033"/>
          </a:xfrm>
          <a:prstGeom prst="rect">
            <a:avLst/>
          </a:prstGeom>
          <a:solidFill>
            <a:srgbClr val="FF0000"/>
          </a:solidFill>
          <a:ln w="12700" algn="ctr">
            <a:noFill/>
            <a:miter lim="800000"/>
            <a:headEnd/>
            <a:tailEnd/>
          </a:ln>
        </p:spPr>
        <p:txBody>
          <a:bodyPr wrap="none" lIns="72000" tIns="54000" rIns="72000" bIns="54000" anchor="ctr"/>
          <a:lstStyle/>
          <a:p>
            <a:pPr marL="180975" indent="-180975"/>
            <a:endParaRPr lang="ru-RU" sz="1000">
              <a:solidFill>
                <a:schemeClr val="bg1"/>
              </a:solidFill>
            </a:endParaRPr>
          </a:p>
        </p:txBody>
      </p:sp>
      <p:sp>
        <p:nvSpPr>
          <p:cNvPr id="100" name="Rectangle 213"/>
          <p:cNvSpPr>
            <a:spLocks noChangeArrowheads="1"/>
          </p:cNvSpPr>
          <p:nvPr/>
        </p:nvSpPr>
        <p:spPr bwMode="auto">
          <a:xfrm>
            <a:off x="5339982" y="3941296"/>
            <a:ext cx="1152128" cy="216024"/>
          </a:xfrm>
          <a:prstGeom prst="rect">
            <a:avLst/>
          </a:prstGeom>
          <a:solidFill>
            <a:srgbClr val="004890"/>
          </a:solidFill>
          <a:ln w="12700" algn="ctr">
            <a:noFill/>
            <a:miter lim="800000"/>
            <a:headEnd/>
            <a:tailEnd/>
          </a:ln>
        </p:spPr>
        <p:txBody>
          <a:bodyPr wrap="none" lIns="72000" tIns="54000" rIns="72000" bIns="54000" anchor="ctr"/>
          <a:lstStyle/>
          <a:p>
            <a:pPr marL="180975" indent="-180975"/>
            <a:endParaRPr lang="ru-RU" sz="1000">
              <a:solidFill>
                <a:schemeClr val="bg1"/>
              </a:solidFill>
            </a:endParaRPr>
          </a:p>
        </p:txBody>
      </p:sp>
      <p:sp>
        <p:nvSpPr>
          <p:cNvPr id="101" name="Rectangle 213"/>
          <p:cNvSpPr>
            <a:spLocks noChangeArrowheads="1"/>
          </p:cNvSpPr>
          <p:nvPr/>
        </p:nvSpPr>
        <p:spPr bwMode="auto">
          <a:xfrm>
            <a:off x="6181200" y="4217094"/>
            <a:ext cx="1432800" cy="228258"/>
          </a:xfrm>
          <a:prstGeom prst="rect">
            <a:avLst/>
          </a:prstGeom>
          <a:solidFill>
            <a:srgbClr val="FF0000"/>
          </a:solidFill>
          <a:ln w="12700" algn="ctr">
            <a:noFill/>
            <a:miter lim="800000"/>
            <a:headEnd/>
            <a:tailEnd/>
          </a:ln>
        </p:spPr>
        <p:txBody>
          <a:bodyPr wrap="none" lIns="72000" tIns="54000" rIns="72000" bIns="54000" anchor="ctr"/>
          <a:lstStyle/>
          <a:p>
            <a:pPr marL="180975" indent="-180975"/>
            <a:endParaRPr lang="ru-RU" sz="1000">
              <a:solidFill>
                <a:schemeClr val="bg1"/>
              </a:solidFill>
            </a:endParaRPr>
          </a:p>
        </p:txBody>
      </p:sp>
      <p:sp>
        <p:nvSpPr>
          <p:cNvPr id="102" name="Rectangle 212"/>
          <p:cNvSpPr>
            <a:spLocks noChangeArrowheads="1"/>
          </p:cNvSpPr>
          <p:nvPr/>
        </p:nvSpPr>
        <p:spPr bwMode="auto">
          <a:xfrm>
            <a:off x="6491224" y="4877400"/>
            <a:ext cx="540000" cy="229454"/>
          </a:xfrm>
          <a:prstGeom prst="rect">
            <a:avLst/>
          </a:prstGeom>
          <a:solidFill>
            <a:srgbClr val="004890"/>
          </a:solidFill>
          <a:ln w="12700" algn="ctr">
            <a:noFill/>
            <a:miter lim="800000"/>
            <a:headEnd/>
            <a:tailEnd/>
          </a:ln>
        </p:spPr>
        <p:txBody>
          <a:bodyPr wrap="none" lIns="72000" tIns="54000" rIns="72000" bIns="54000" anchor="ctr"/>
          <a:lstStyle/>
          <a:p>
            <a:pPr marL="180975" indent="-180975"/>
            <a:endParaRPr lang="ru-RU" sz="1000">
              <a:solidFill>
                <a:schemeClr val="bg1"/>
              </a:solidFill>
            </a:endParaRPr>
          </a:p>
        </p:txBody>
      </p:sp>
      <p:sp>
        <p:nvSpPr>
          <p:cNvPr id="103" name="Rectangle 212"/>
          <p:cNvSpPr>
            <a:spLocks noChangeArrowheads="1"/>
          </p:cNvSpPr>
          <p:nvPr/>
        </p:nvSpPr>
        <p:spPr bwMode="auto">
          <a:xfrm>
            <a:off x="7617600" y="5093424"/>
            <a:ext cx="576000" cy="229454"/>
          </a:xfrm>
          <a:prstGeom prst="rect">
            <a:avLst/>
          </a:prstGeom>
          <a:solidFill>
            <a:srgbClr val="FF0000"/>
          </a:solidFill>
          <a:ln w="12700" algn="ctr">
            <a:noFill/>
            <a:miter lim="800000"/>
            <a:headEnd/>
            <a:tailEnd/>
          </a:ln>
        </p:spPr>
        <p:txBody>
          <a:bodyPr wrap="none" lIns="72000" tIns="54000" rIns="72000" bIns="54000" anchor="ctr"/>
          <a:lstStyle/>
          <a:p>
            <a:pPr marL="180975" indent="-180975"/>
            <a:endParaRPr lang="ru-RU" sz="1000">
              <a:solidFill>
                <a:schemeClr val="bg1"/>
              </a:solidFill>
            </a:endParaRPr>
          </a:p>
        </p:txBody>
      </p:sp>
      <p:sp>
        <p:nvSpPr>
          <p:cNvPr id="104" name="Rectangle 228"/>
          <p:cNvSpPr>
            <a:spLocks noChangeArrowheads="1"/>
          </p:cNvSpPr>
          <p:nvPr/>
        </p:nvSpPr>
        <p:spPr bwMode="auto">
          <a:xfrm>
            <a:off x="7045200" y="5597480"/>
            <a:ext cx="900000" cy="257131"/>
          </a:xfrm>
          <a:prstGeom prst="rect">
            <a:avLst/>
          </a:prstGeom>
          <a:solidFill>
            <a:srgbClr val="004890"/>
          </a:solidFill>
          <a:ln w="12700" algn="ctr">
            <a:noFill/>
            <a:miter lim="800000"/>
            <a:headEnd/>
            <a:tailEnd/>
          </a:ln>
        </p:spPr>
        <p:txBody>
          <a:bodyPr wrap="none" lIns="72000" tIns="54000" rIns="72000" bIns="54000" anchor="ctr"/>
          <a:lstStyle/>
          <a:p>
            <a:pPr marL="180975" indent="-180975"/>
            <a:endParaRPr lang="ru-RU" sz="1000">
              <a:solidFill>
                <a:schemeClr val="bg1"/>
              </a:solidFill>
            </a:endParaRPr>
          </a:p>
        </p:txBody>
      </p:sp>
      <p:sp>
        <p:nvSpPr>
          <p:cNvPr id="105" name="Rectangle 228"/>
          <p:cNvSpPr>
            <a:spLocks noChangeArrowheads="1"/>
          </p:cNvSpPr>
          <p:nvPr/>
        </p:nvSpPr>
        <p:spPr bwMode="auto">
          <a:xfrm>
            <a:off x="8199855" y="5926619"/>
            <a:ext cx="620617" cy="288032"/>
          </a:xfrm>
          <a:prstGeom prst="rect">
            <a:avLst/>
          </a:prstGeom>
          <a:solidFill>
            <a:srgbClr val="FF0000"/>
          </a:solidFill>
          <a:ln w="12700" algn="ctr">
            <a:noFill/>
            <a:miter lim="800000"/>
            <a:headEnd/>
            <a:tailEnd/>
          </a:ln>
        </p:spPr>
        <p:txBody>
          <a:bodyPr wrap="none" lIns="72000" tIns="54000" rIns="72000" bIns="54000" anchor="ctr"/>
          <a:lstStyle/>
          <a:p>
            <a:pPr marL="180975" indent="-180975"/>
            <a:endParaRPr lang="ru-RU" sz="100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61758" y="764704"/>
            <a:ext cx="289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Calibri" pitchFamily="34" charset="0"/>
                <a:cs typeface="Calibri" pitchFamily="34" charset="0"/>
              </a:rPr>
              <a:t>ГРАФИК ПРОЕКТА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82CC8-C835-4B3E-AEBF-86E63CDFAF5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75905" y="173320"/>
            <a:ext cx="78680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2011. Запуск в продуктивную эксплуатацию</a:t>
            </a:r>
            <a:endParaRPr lang="ru-RU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836712"/>
            <a:ext cx="5688632" cy="5606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 1 января 2011 года ОАО «Павлоградуголь» </a:t>
            </a:r>
          </a:p>
          <a:p>
            <a:r>
              <a:rPr lang="ru-RU" sz="1600" dirty="0" smtClean="0"/>
              <a:t>отключил программу 1С и начал работу в </a:t>
            </a:r>
            <a:r>
              <a:rPr lang="en-GB" sz="1600" dirty="0" smtClean="0"/>
              <a:t>SAP ERP</a:t>
            </a:r>
            <a:endParaRPr lang="ru-RU" sz="1600" dirty="0" smtClean="0"/>
          </a:p>
          <a:p>
            <a:endParaRPr lang="en-US" sz="1600" dirty="0" smtClean="0"/>
          </a:p>
          <a:p>
            <a:endParaRPr lang="ru-RU" sz="1600" dirty="0"/>
          </a:p>
          <a:p>
            <a:pPr>
              <a:buClr>
                <a:schemeClr val="accent1"/>
              </a:buClr>
            </a:pPr>
            <a:r>
              <a:rPr lang="ru-RU" sz="1600" dirty="0" smtClean="0"/>
              <a:t>Одновременное внедрение 11 модулей: </a:t>
            </a:r>
            <a:endParaRPr lang="en-US" sz="1600" dirty="0" smtClean="0"/>
          </a:p>
          <a:p>
            <a:pPr marL="261938" indent="-261938">
              <a:spcBef>
                <a:spcPts val="400"/>
              </a:spcBef>
              <a:buClr>
                <a:schemeClr val="accent1"/>
              </a:buClr>
              <a:buFont typeface="Arial" pitchFamily="34" charset="0"/>
              <a:buChar char="■"/>
            </a:pPr>
            <a:r>
              <a:rPr lang="ru-RU" sz="1600" dirty="0" smtClean="0"/>
              <a:t>Производство</a:t>
            </a:r>
            <a:endParaRPr lang="en-US" sz="1600" dirty="0" smtClean="0"/>
          </a:p>
          <a:p>
            <a:pPr marL="261938" indent="-261938">
              <a:spcBef>
                <a:spcPts val="400"/>
              </a:spcBef>
              <a:buClr>
                <a:schemeClr val="accent1"/>
              </a:buClr>
              <a:buFont typeface="Arial" pitchFamily="34" charset="0"/>
              <a:buChar char="■"/>
            </a:pPr>
            <a:r>
              <a:rPr lang="ru-RU" sz="1600" dirty="0" smtClean="0"/>
              <a:t>Ремонты</a:t>
            </a:r>
            <a:endParaRPr lang="en-US" sz="1600" dirty="0" smtClean="0"/>
          </a:p>
          <a:p>
            <a:pPr marL="261938" indent="-261938">
              <a:spcBef>
                <a:spcPts val="400"/>
              </a:spcBef>
              <a:buClr>
                <a:schemeClr val="accent1"/>
              </a:buClr>
              <a:buFont typeface="Arial" pitchFamily="34" charset="0"/>
              <a:buChar char="■"/>
            </a:pPr>
            <a:r>
              <a:rPr lang="ru-RU" sz="1600" dirty="0" smtClean="0"/>
              <a:t>Сбыт</a:t>
            </a:r>
            <a:endParaRPr lang="en-US" sz="1600" dirty="0" smtClean="0"/>
          </a:p>
          <a:p>
            <a:pPr marL="261938" indent="-261938">
              <a:spcBef>
                <a:spcPts val="400"/>
              </a:spcBef>
              <a:buClr>
                <a:schemeClr val="accent1"/>
              </a:buClr>
              <a:buFont typeface="Arial" pitchFamily="34" charset="0"/>
              <a:buChar char="■"/>
            </a:pPr>
            <a:r>
              <a:rPr lang="ru-RU" sz="1600" dirty="0" smtClean="0"/>
              <a:t>Транспортировки</a:t>
            </a:r>
          </a:p>
          <a:p>
            <a:pPr marL="261938" indent="-261938">
              <a:spcBef>
                <a:spcPts val="400"/>
              </a:spcBef>
              <a:buClr>
                <a:schemeClr val="accent1"/>
              </a:buClr>
              <a:buFont typeface="Arial" pitchFamily="34" charset="0"/>
              <a:buChar char="■"/>
            </a:pPr>
            <a:r>
              <a:rPr lang="ru-RU" sz="1600" dirty="0" smtClean="0"/>
              <a:t>Закупки</a:t>
            </a:r>
          </a:p>
          <a:p>
            <a:pPr marL="261938" indent="-261938">
              <a:spcBef>
                <a:spcPts val="400"/>
              </a:spcBef>
              <a:buClr>
                <a:schemeClr val="accent1"/>
              </a:buClr>
              <a:buFont typeface="Arial" pitchFamily="34" charset="0"/>
              <a:buChar char="■"/>
            </a:pPr>
            <a:r>
              <a:rPr lang="ru-RU" sz="1600" dirty="0" smtClean="0"/>
              <a:t>Финансы</a:t>
            </a:r>
          </a:p>
          <a:p>
            <a:pPr marL="261938" indent="-261938">
              <a:spcBef>
                <a:spcPts val="400"/>
              </a:spcBef>
              <a:buClr>
                <a:schemeClr val="accent1"/>
              </a:buClr>
              <a:buFont typeface="Arial" pitchFamily="34" charset="0"/>
              <a:buChar char="■"/>
            </a:pPr>
            <a:r>
              <a:rPr lang="ru-RU" sz="1600" dirty="0" err="1" smtClean="0"/>
              <a:t>Контроллинг</a:t>
            </a:r>
            <a:endParaRPr lang="ru-RU" sz="1600" dirty="0" smtClean="0"/>
          </a:p>
          <a:p>
            <a:pPr marL="261938" indent="-261938">
              <a:spcBef>
                <a:spcPts val="400"/>
              </a:spcBef>
              <a:buClr>
                <a:schemeClr val="accent1"/>
              </a:buClr>
              <a:buFont typeface="Arial" pitchFamily="34" charset="0"/>
              <a:buChar char="■"/>
            </a:pPr>
            <a:r>
              <a:rPr lang="ru-RU" sz="1600" dirty="0" smtClean="0"/>
              <a:t>Проекты и управление инвестициями</a:t>
            </a:r>
            <a:endParaRPr lang="en-US" sz="1600" dirty="0" smtClean="0"/>
          </a:p>
          <a:p>
            <a:pPr marL="261938" indent="-261938">
              <a:spcBef>
                <a:spcPts val="400"/>
              </a:spcBef>
              <a:buClr>
                <a:schemeClr val="accent1"/>
              </a:buClr>
              <a:buFont typeface="Arial" pitchFamily="34" charset="0"/>
              <a:buChar char="■"/>
            </a:pPr>
            <a:r>
              <a:rPr lang="ru-RU" sz="1600" dirty="0" smtClean="0"/>
              <a:t>Основные средства</a:t>
            </a:r>
          </a:p>
          <a:p>
            <a:pPr marL="261938" indent="-261938">
              <a:spcBef>
                <a:spcPts val="400"/>
              </a:spcBef>
              <a:buClr>
                <a:schemeClr val="accent1"/>
              </a:buClr>
              <a:buFont typeface="Arial" pitchFamily="34" charset="0"/>
              <a:buChar char="■"/>
            </a:pPr>
            <a:r>
              <a:rPr lang="ru-RU" sz="1600" dirty="0" smtClean="0"/>
              <a:t>Управление бюджетом</a:t>
            </a:r>
            <a:endParaRPr lang="ru-RU" sz="1600" b="1" dirty="0" smtClean="0"/>
          </a:p>
          <a:p>
            <a:pPr marL="261938" indent="-261938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■"/>
            </a:pPr>
            <a:endParaRPr lang="ru-RU" sz="1600" b="1" dirty="0" smtClean="0"/>
          </a:p>
          <a:p>
            <a:r>
              <a:rPr lang="ru-RU" sz="1600" dirty="0" smtClean="0"/>
              <a:t>Статистика по пользователям</a:t>
            </a:r>
            <a:r>
              <a:rPr lang="en-US" sz="1600" dirty="0" smtClean="0"/>
              <a:t> </a:t>
            </a:r>
            <a:r>
              <a:rPr lang="ru-RU" sz="1600" dirty="0" smtClean="0"/>
              <a:t>систем</a:t>
            </a:r>
            <a:r>
              <a:rPr lang="en-US" sz="1600" dirty="0" smtClean="0"/>
              <a:t>:</a:t>
            </a:r>
            <a:endParaRPr lang="ru-RU" sz="1600" dirty="0" smtClean="0"/>
          </a:p>
          <a:p>
            <a:r>
              <a:rPr lang="ru-RU" sz="1600" dirty="0" smtClean="0"/>
              <a:t>В программе </a:t>
            </a:r>
            <a:r>
              <a:rPr lang="en-US" sz="1600" dirty="0" smtClean="0"/>
              <a:t>1C </a:t>
            </a:r>
            <a:r>
              <a:rPr lang="ru-RU" sz="1600" dirty="0" smtClean="0"/>
              <a:t>работало </a:t>
            </a:r>
            <a:r>
              <a:rPr lang="ru-RU" sz="1600" b="1" dirty="0" smtClean="0"/>
              <a:t>324</a:t>
            </a:r>
            <a:r>
              <a:rPr lang="ru-RU" sz="1600" dirty="0" smtClean="0"/>
              <a:t> сотрудника…</a:t>
            </a:r>
          </a:p>
          <a:p>
            <a:r>
              <a:rPr lang="ru-RU" sz="1600" dirty="0" smtClean="0"/>
              <a:t>В SAP ERP работает 1604 человека </a:t>
            </a:r>
            <a:br>
              <a:rPr lang="ru-RU" sz="1600" dirty="0" smtClean="0"/>
            </a:br>
            <a:r>
              <a:rPr lang="ru-RU" sz="1600" dirty="0" smtClean="0"/>
              <a:t>(более 50% всего персонала  ИТР Предприятия) 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71282818"/>
              </p:ext>
            </p:extLst>
          </p:nvPr>
        </p:nvGraphicFramePr>
        <p:xfrm>
          <a:off x="5796136" y="188640"/>
          <a:ext cx="3168352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02986812"/>
              </p:ext>
            </p:extLst>
          </p:nvPr>
        </p:nvGraphicFramePr>
        <p:xfrm>
          <a:off x="5580112" y="332656"/>
          <a:ext cx="3312368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25994196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xEZthj0k6h28xfC7fvi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qGRHobwUC2EHjvYN_zj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YkjBXT_Eycxzs6Kh90y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cGNMGi1Um5iL3IcGw4h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3.NYaVoqkqRpmc5AY_yN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PsFCw3ztUSYuOnAgdBQw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0DrrIrIEmAQ.l.yjir5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18.WllZ6EaCFjl52BPHU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s8vFPbWHE.Yuj.TkPVD5Q"/>
</p:tagLst>
</file>

<file path=ppt/theme/theme1.xml><?xml version="1.0" encoding="utf-8"?>
<a:theme xmlns:a="http://schemas.openxmlformats.org/drawingml/2006/main" name="6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FFCC00"/>
      </a:accent1>
      <a:accent2>
        <a:srgbClr val="996533"/>
      </a:accent2>
      <a:accent3>
        <a:srgbClr val="FFFFFF"/>
      </a:accent3>
      <a:accent4>
        <a:srgbClr val="000000"/>
      </a:accent4>
      <a:accent5>
        <a:srgbClr val="FFE2AA"/>
      </a:accent5>
      <a:accent6>
        <a:srgbClr val="8A5B2D"/>
      </a:accent6>
      <a:hlink>
        <a:srgbClr val="336799"/>
      </a:hlink>
      <a:folHlink>
        <a:srgbClr val="019934"/>
      </a:folHlink>
    </a:clrScheme>
    <a:fontScheme name="Оформление по умолчанию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CC00"/>
        </a:accent1>
        <a:accent2>
          <a:srgbClr val="336799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D8A"/>
        </a:accent6>
        <a:hlink>
          <a:srgbClr val="019934"/>
        </a:hlink>
        <a:folHlink>
          <a:srgbClr val="9965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CC00"/>
        </a:accent1>
        <a:accent2>
          <a:srgbClr val="996533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8A5B2D"/>
        </a:accent6>
        <a:hlink>
          <a:srgbClr val="336799"/>
        </a:hlink>
        <a:folHlink>
          <a:srgbClr val="01993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FFCC00"/>
      </a:accent1>
      <a:accent2>
        <a:srgbClr val="996533"/>
      </a:accent2>
      <a:accent3>
        <a:srgbClr val="FFFFFF"/>
      </a:accent3>
      <a:accent4>
        <a:srgbClr val="000000"/>
      </a:accent4>
      <a:accent5>
        <a:srgbClr val="FFE2AA"/>
      </a:accent5>
      <a:accent6>
        <a:srgbClr val="8A5B2D"/>
      </a:accent6>
      <a:hlink>
        <a:srgbClr val="336799"/>
      </a:hlink>
      <a:folHlink>
        <a:srgbClr val="019934"/>
      </a:folHlink>
    </a:clrScheme>
    <a:fontScheme name="Оформление по умолчанию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CC00"/>
        </a:accent1>
        <a:accent2>
          <a:srgbClr val="336799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D8A"/>
        </a:accent6>
        <a:hlink>
          <a:srgbClr val="019934"/>
        </a:hlink>
        <a:folHlink>
          <a:srgbClr val="9965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CC00"/>
        </a:accent1>
        <a:accent2>
          <a:srgbClr val="996533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8A5B2D"/>
        </a:accent6>
        <a:hlink>
          <a:srgbClr val="336799"/>
        </a:hlink>
        <a:folHlink>
          <a:srgbClr val="01993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ормление по умолчанию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CC00"/>
        </a:accent1>
        <a:accent2>
          <a:srgbClr val="336799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D8A"/>
        </a:accent6>
        <a:hlink>
          <a:srgbClr val="019934"/>
        </a:hlink>
        <a:folHlink>
          <a:srgbClr val="9965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CC00"/>
        </a:accent1>
        <a:accent2>
          <a:srgbClr val="996533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8A5B2D"/>
        </a:accent6>
        <a:hlink>
          <a:srgbClr val="336799"/>
        </a:hlink>
        <a:folHlink>
          <a:srgbClr val="01993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Оформление по умолчанию 14">
    <a:dk1>
      <a:srgbClr val="000000"/>
    </a:dk1>
    <a:lt1>
      <a:srgbClr val="FFFFFF"/>
    </a:lt1>
    <a:dk2>
      <a:srgbClr val="000000"/>
    </a:dk2>
    <a:lt2>
      <a:srgbClr val="C0C0C0"/>
    </a:lt2>
    <a:accent1>
      <a:srgbClr val="FFCC00"/>
    </a:accent1>
    <a:accent2>
      <a:srgbClr val="996533"/>
    </a:accent2>
    <a:accent3>
      <a:srgbClr val="FFFFFF"/>
    </a:accent3>
    <a:accent4>
      <a:srgbClr val="000000"/>
    </a:accent4>
    <a:accent5>
      <a:srgbClr val="FFE2AA"/>
    </a:accent5>
    <a:accent6>
      <a:srgbClr val="8A5B2D"/>
    </a:accent6>
    <a:hlink>
      <a:srgbClr val="336799"/>
    </a:hlink>
    <a:folHlink>
      <a:srgbClr val="019934"/>
    </a:folHlink>
  </a:clrScheme>
  <a:fontScheme name="Оформление по умолчанию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15081</TotalTime>
  <Words>1082</Words>
  <Application>Microsoft Office PowerPoint</Application>
  <PresentationFormat>On-screen Show (4:3)</PresentationFormat>
  <Paragraphs>259</Paragraphs>
  <Slides>19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6_Оформление по умолчанию</vt:lpstr>
      <vt:lpstr>1_Оформление по умолчанию</vt:lpstr>
      <vt:lpstr>2_Оформление по умолчанию</vt:lpstr>
      <vt:lpstr>think-cell Slide</vt:lpstr>
      <vt:lpstr>Slide 1</vt:lpstr>
      <vt:lpstr>Slide 2</vt:lpstr>
      <vt:lpstr>Slide 3</vt:lpstr>
      <vt:lpstr>СТРАТЕГИЯ ДТЭК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проекта ERP</dc:title>
  <dc:creator>Коллектив</dc:creator>
  <cp:lastModifiedBy>Strelchikova, Irina</cp:lastModifiedBy>
  <cp:revision>1365</cp:revision>
  <dcterms:created xsi:type="dcterms:W3CDTF">2010-11-18T11:01:05Z</dcterms:created>
  <dcterms:modified xsi:type="dcterms:W3CDTF">2011-05-17T07:09:10Z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