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1"/>
    <p:sldMasterId id="2147483698" r:id="rId2"/>
  </p:sldMasterIdLst>
  <p:notesMasterIdLst>
    <p:notesMasterId r:id="rId45"/>
  </p:notesMasterIdLst>
  <p:handoutMasterIdLst>
    <p:handoutMasterId r:id="rId46"/>
  </p:handoutMasterIdLst>
  <p:sldIdLst>
    <p:sldId id="316" r:id="rId3"/>
    <p:sldId id="260" r:id="rId4"/>
    <p:sldId id="261" r:id="rId5"/>
    <p:sldId id="331" r:id="rId6"/>
    <p:sldId id="301" r:id="rId7"/>
    <p:sldId id="287" r:id="rId8"/>
    <p:sldId id="317" r:id="rId9"/>
    <p:sldId id="307" r:id="rId10"/>
    <p:sldId id="272" r:id="rId11"/>
    <p:sldId id="277" r:id="rId12"/>
    <p:sldId id="322" r:id="rId13"/>
    <p:sldId id="278" r:id="rId14"/>
    <p:sldId id="279" r:id="rId15"/>
    <p:sldId id="280" r:id="rId16"/>
    <p:sldId id="319" r:id="rId17"/>
    <p:sldId id="281" r:id="rId18"/>
    <p:sldId id="323" r:id="rId19"/>
    <p:sldId id="273" r:id="rId20"/>
    <p:sldId id="274" r:id="rId21"/>
    <p:sldId id="282" r:id="rId22"/>
    <p:sldId id="283" r:id="rId23"/>
    <p:sldId id="320" r:id="rId24"/>
    <p:sldId id="324" r:id="rId25"/>
    <p:sldId id="333" r:id="rId26"/>
    <p:sldId id="334" r:id="rId27"/>
    <p:sldId id="325" r:id="rId28"/>
    <p:sldId id="335" r:id="rId29"/>
    <p:sldId id="336" r:id="rId30"/>
    <p:sldId id="330" r:id="rId31"/>
    <p:sldId id="321" r:id="rId32"/>
    <p:sldId id="326" r:id="rId33"/>
    <p:sldId id="327" r:id="rId34"/>
    <p:sldId id="328" r:id="rId35"/>
    <p:sldId id="329" r:id="rId36"/>
    <p:sldId id="308" r:id="rId37"/>
    <p:sldId id="310" r:id="rId38"/>
    <p:sldId id="315" r:id="rId39"/>
    <p:sldId id="304" r:id="rId40"/>
    <p:sldId id="309" r:id="rId41"/>
    <p:sldId id="296" r:id="rId42"/>
    <p:sldId id="295" r:id="rId43"/>
    <p:sldId id="268" r:id="rId44"/>
  </p:sldIdLst>
  <p:sldSz cx="9144000" cy="6858000" type="screen4x3"/>
  <p:notesSz cx="6742113" cy="987425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E8307B-222B-433A-A5BE-53BDA8CEA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2737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149546-30AF-4B08-B81A-26C242E02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4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77E2-3161-43A8-869C-BCB82CBA42B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3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3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8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8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8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737B5-EC45-4DF7-B7B4-4B2DBD23208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43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7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0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0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2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218C02-F7B6-4986-89B7-184C769C09F4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85A59-9C49-45EB-8E41-0BA51802C0D2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49546-30AF-4B08-B81A-26C242E024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5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F2BA2-7CC2-4E1F-B4F3-5785481CBE0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6EDB90-5EC7-4620-B30E-032B053741FB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E94C8-273B-4811-885E-556939E958D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E0741-1C4B-4564-AD62-74C2F66E8C5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625B8A-6187-4EE7-9E58-44D37031C997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7450" cy="37480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724400"/>
            <a:ext cx="4986337" cy="43989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9812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4800" y="281940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6950" y="6324600"/>
            <a:ext cx="551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000" i="1">
                <a:latin typeface="Times New Roman" pitchFamily="18" charset="0"/>
              </a:rPr>
              <a:t>© 2009 Wellesley Information Services. All rights reserved.</a:t>
            </a:r>
          </a:p>
        </p:txBody>
      </p:sp>
      <p:pic>
        <p:nvPicPr>
          <p:cNvPr id="7" name="Picture 7" descr="wisLogo_new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9225" y="6253163"/>
            <a:ext cx="12319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2514600" cy="6858000"/>
          </a:xfrm>
          <a:prstGeom prst="rect">
            <a:avLst/>
          </a:prstGeom>
          <a:solidFill>
            <a:srgbClr val="0049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800" b="1">
              <a:solidFill>
                <a:srgbClr val="002680"/>
              </a:solidFill>
              <a:cs typeface="Arial" charset="0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51125" y="241300"/>
          <a:ext cx="62230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Image" r:id="rId4" imgW="6755556" imgH="1866667" progId="">
                  <p:embed/>
                </p:oleObj>
              </mc:Choice>
              <mc:Fallback>
                <p:oleObj name="Image" r:id="rId4" imgW="6755556" imgH="186666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241300"/>
                        <a:ext cx="62230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5575" y="2468563"/>
            <a:ext cx="5486400" cy="2162175"/>
          </a:xfrm>
        </p:spPr>
        <p:txBody>
          <a:bodyPr anchor="t">
            <a:spAutoFit/>
          </a:bodyPr>
          <a:lstStyle>
            <a:lvl1pPr>
              <a:lnSpc>
                <a:spcPct val="85000"/>
              </a:lnSpc>
              <a:defRPr sz="4000">
                <a:latin typeface="Arial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</a:t>
            </a:r>
            <a:br>
              <a:rPr lang="en-US"/>
            </a:br>
            <a:r>
              <a:rPr lang="en-US"/>
              <a:t>title style</a:t>
            </a:r>
            <a:br>
              <a:rPr lang="en-US"/>
            </a:br>
            <a:r>
              <a:rPr lang="en-US"/>
              <a:t>slide here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0" y="5105400"/>
            <a:ext cx="4953000" cy="774700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</a:p>
          <a:p>
            <a:r>
              <a:rPr lang="en-US"/>
              <a:t>Author name &amp; company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8A65-E6A8-45BE-9C05-D45B536F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762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104D7-BB81-4AFA-81AC-CC1804F48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9E5244E4-5EF0-47B3-A979-CDEB3DBE1910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D7155FC3-A95E-4A8E-9040-CABEED2257B2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D72EA5B5-C223-49C4-88D1-90DE807FFCBA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CEFEE5D2-4F0C-493E-90AC-A56FDE3BFA0E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3A7780CE-F44F-46DC-85DA-70D47522A788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CD23EBB2-5514-4C20-9DCA-FE0E781458E0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A9E08979-971F-4620-93BB-F21DFA16158F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4C6D6D57-4201-406A-A696-FDAF1A9F1D8D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91D22-F43A-4E16-A1A0-280D8BA1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F3E5F650-4890-4919-8582-6648BE9DE16A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9EE0DF71-5275-4152-91C0-826FAFA328CB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908050"/>
            <a:ext cx="2058987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27738" cy="5218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FE57B583-B6E8-4FEA-B619-31C1D63610D1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355B-EF20-449D-B557-65FF0E90C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1225"/>
            <a:ext cx="41148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1225"/>
            <a:ext cx="41148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86B4-1CB5-44C2-B780-287544F76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96198-2903-436E-9986-6ED930DB6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C6A1-B735-4879-97AC-01E8B351A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2514-C7ED-4FDB-AC16-700A42C75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D5C8-7D21-405E-BB0A-79BCD04DD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2F65-EE2E-4F6F-B537-F65A6CC20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1225"/>
            <a:ext cx="8382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solidFill>
            <a:srgbClr val="002B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solidFill>
            <a:srgbClr val="8316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b="1">
              <a:solidFill>
                <a:srgbClr val="002680"/>
              </a:solidFill>
            </a:endParaRP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7C1B0CB6-51AF-462C-872B-7B95969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400" b="1">
          <a:solidFill>
            <a:srgbClr val="002B7C"/>
          </a:solidFill>
          <a:latin typeface="+mn-lt"/>
          <a:ea typeface="+mn-ea"/>
          <a:cs typeface="+mn-cs"/>
        </a:defRPr>
      </a:lvl1pPr>
      <a:lvl2pPr marL="569913" indent="-28416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s"/>
        <a:defRPr sz="2400" b="1">
          <a:solidFill>
            <a:schemeClr val="tx1"/>
          </a:solidFill>
          <a:latin typeface="+mn-lt"/>
        </a:defRPr>
      </a:lvl2pPr>
      <a:lvl3pPr marL="854075" indent="-282575" algn="l" rtl="0" eaLnBrk="0" fontAlgn="base" hangingPunct="0">
        <a:spcBef>
          <a:spcPct val="20000"/>
        </a:spcBef>
        <a:spcAft>
          <a:spcPct val="0"/>
        </a:spcAft>
        <a:buSzPct val="70000"/>
        <a:buFont typeface="Wingdings 3" pitchFamily="18" charset="2"/>
        <a:buChar char=""/>
        <a:defRPr sz="2400" b="1">
          <a:solidFill>
            <a:srgbClr val="A20A27"/>
          </a:solidFill>
          <a:latin typeface="+mn-lt"/>
        </a:defRPr>
      </a:lvl3pPr>
      <a:lvl4pPr marL="1138238" indent="-2825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400" b="1" i="1">
          <a:solidFill>
            <a:srgbClr val="002B7C"/>
          </a:solidFill>
          <a:latin typeface="+mn-lt"/>
        </a:defRPr>
      </a:lvl4pPr>
      <a:lvl5pPr marL="1409700" indent="-25876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1866900" indent="-258763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6pPr>
      <a:lvl7pPr marL="2324100" indent="-258763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7pPr>
      <a:lvl8pPr marL="2781300" indent="-258763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8pPr>
      <a:lvl9pPr marL="3238500" indent="-258763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owerPoint-Cove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908050"/>
            <a:ext cx="4052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</a:t>
            </a:r>
            <a:r>
              <a:rPr lang="en-US" smtClean="0"/>
              <a:t>title</a:t>
            </a:r>
            <a:endParaRPr 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22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МОСКВА</a:t>
            </a:r>
          </a:p>
          <a:p>
            <a:pPr>
              <a:defRPr/>
            </a:pPr>
            <a:fld id="{45016CEB-FA6A-4535-9911-3B0D2330F2EA}" type="datetime4">
              <a:rPr lang="ru-RU"/>
              <a:pPr>
                <a:defRPr/>
              </a:pPr>
              <a:t>13 мая 2011 г.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6156325" y="1557338"/>
            <a:ext cx="2446338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1116013" y="1628775"/>
            <a:ext cx="2447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900">
                <a:solidFill>
                  <a:schemeClr val="bg1"/>
                </a:solidFill>
              </a:rPr>
              <a:t>ООО </a:t>
            </a:r>
            <a:r>
              <a:rPr lang="ru-RU" sz="900">
                <a:solidFill>
                  <a:schemeClr val="bg1"/>
                </a:solidFill>
              </a:rPr>
              <a:t>«МАСТЕРДАТА»</a:t>
            </a:r>
            <a:br>
              <a:rPr lang="ru-RU" sz="900">
                <a:solidFill>
                  <a:schemeClr val="bg1"/>
                </a:solidFill>
              </a:rPr>
            </a:br>
            <a:r>
              <a:rPr lang="ru-RU" sz="900">
                <a:solidFill>
                  <a:schemeClr val="bg1"/>
                </a:solidFill>
              </a:rPr>
              <a:t>Российская Федерация, г.Москва, 115093</a:t>
            </a:r>
            <a:br>
              <a:rPr lang="ru-RU" sz="900">
                <a:solidFill>
                  <a:schemeClr val="bg1"/>
                </a:solidFill>
              </a:rPr>
            </a:br>
            <a:r>
              <a:rPr lang="ru-RU" sz="900">
                <a:solidFill>
                  <a:schemeClr val="bg1"/>
                </a:solidFill>
              </a:rPr>
              <a:t>1-й Щипковский переулок, 3, офис 321</a:t>
            </a:r>
            <a:br>
              <a:rPr lang="ru-RU" sz="900">
                <a:solidFill>
                  <a:schemeClr val="bg1"/>
                </a:solidFill>
              </a:rPr>
            </a:br>
            <a:r>
              <a:rPr lang="ru-RU" sz="900">
                <a:solidFill>
                  <a:schemeClr val="bg1"/>
                </a:solidFill>
              </a:rPr>
              <a:t>+7 (495) 225 9905</a:t>
            </a:r>
            <a:endParaRPr lang="uk-UA" sz="9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wmf"/><Relationship Id="rId7" Type="http://schemas.openxmlformats.org/officeDocument/2006/relationships/hyperlink" Target="http://images.google.de/imgres?imgurl=http://www.lawrence.edu/graphics/photos/academics/general_brgcomplab.jpg&amp;imgrefurl=http://www.lawrence.edu/academics/cmsc/&amp;h=180&amp;w=180&amp;sz=8&amp;hl=en&amp;start=38&amp;tbnid=xSwwAjH1Q-6ENM:&amp;tbnh=101&amp;tbnw=101&amp;prev=/images?q=computer&amp;start=20&amp;ndsp=20&amp;svnum=10&amp;hl=en&amp;lr=&amp;sa=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preisvergleich.org/pimages/Santa-Clause-1-2-Box-Set_86__10020020326_20.jpg&amp;imgrefurl=http://www.preisvergleich.org/produktsuche/santa-fe_7a1fd291b43e2bdf6eb21fef262117c6/&amp;h=281&amp;w=200&amp;sz=7&amp;hl=de&amp;start=109&amp;tbnid=7QG7_QUOMlliqM:&amp;tbnh=114&amp;tbnw=81&amp;prev=/images?q=santa+clause&amp;start=100&amp;ndsp=20&amp;svnum=10&amp;hl=de&amp;lr=&amp;sa=N" TargetMode="External"/><Relationship Id="rId5" Type="http://schemas.openxmlformats.org/officeDocument/2006/relationships/hyperlink" Target="http://images.google.com/imgres?imgurl=http://www.severskelisty.cz/images/santa.gif&amp;imgrefurl=http://www.severskelisty.cz/tradice/trad0008.htm&amp;h=195&amp;w=195&amp;sz=6&amp;hl=de&amp;start=15&amp;tbnid=Lqo2G4bbjoUT7M:&amp;tbnh=104&amp;tbnw=104&amp;prev=/images?q=santa+clause&amp;svnum=10&amp;hl=de&amp;lr=&amp;sa=G" TargetMode="External"/><Relationship Id="rId4" Type="http://schemas.openxmlformats.org/officeDocument/2006/relationships/hyperlink" Target="http://images.google.com/imgres?imgurl=http://www.westint.se/images/bdm_pos.gif&amp;imgrefurl=http://www.westint.se/html/pos.htm&amp;h=296&amp;w=335&amp;sz=69&amp;hl=de&amp;start=5&amp;tbnid=nuH_pCX-ciY1nM:&amp;tbnh=105&amp;tbnw=119&amp;prev=/images?q=point+of+sales&amp;svnum=10&amp;hl=de&amp;lr=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38" y="850900"/>
            <a:ext cx="5748337" cy="72072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SAP CRM </a:t>
            </a:r>
            <a:r>
              <a:rPr lang="ru-RU" sz="2400" b="1" dirty="0"/>
              <a:t>в</a:t>
            </a:r>
            <a:r>
              <a:rPr lang="ru-RU" sz="2400" b="1" dirty="0" smtClean="0"/>
              <a:t> НКС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История успеха</a:t>
            </a:r>
            <a:endParaRPr lang="en-US" sz="2400" b="1" dirty="0" smtClean="0"/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5753100" y="1778000"/>
            <a:ext cx="29225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Ольга Белых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Директор по развитию бизнес-процессов</a:t>
            </a:r>
            <a:endParaRPr lang="en-US" sz="1400" i="1" dirty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Национальные Кабельные </a:t>
            </a:r>
            <a:r>
              <a:rPr lang="ru-RU" sz="1400" i="1" dirty="0">
                <a:solidFill>
                  <a:schemeClr val="bg1"/>
                </a:solidFill>
              </a:rPr>
              <a:t>С</a:t>
            </a:r>
            <a:r>
              <a:rPr lang="ru-RU" sz="1400" i="1" dirty="0" smtClean="0">
                <a:solidFill>
                  <a:schemeClr val="bg1"/>
                </a:solidFill>
              </a:rPr>
              <a:t>ети</a:t>
            </a:r>
            <a:endParaRPr lang="en-US" sz="14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Дмитрий Сиднев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Генеральный директор</a:t>
            </a:r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 err="1">
                <a:solidFill>
                  <a:schemeClr val="bg1"/>
                </a:solidFill>
              </a:rPr>
              <a:t>Masterdata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ru-RU" sz="1400" i="1" dirty="0" smtClean="0">
                <a:solidFill>
                  <a:schemeClr val="bg1"/>
                </a:solidFill>
              </a:rPr>
              <a:t>Партнер по внедрению в НКС</a:t>
            </a:r>
            <a:endParaRPr lang="en-US" sz="1400" i="1" dirty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512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207963"/>
            <a:ext cx="399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1082675"/>
            <a:ext cx="8640762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Идентификация клиента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559425" y="3481388"/>
            <a:ext cx="3127375" cy="1857375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</a:t>
            </a:r>
            <a:r>
              <a:rPr lang="ru-RU" dirty="0" smtClean="0"/>
              <a:t>олный обзор клиента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адреса</a:t>
            </a:r>
            <a:r>
              <a:rPr lang="en-US" dirty="0" smtClean="0"/>
              <a:t>, </a:t>
            </a:r>
            <a:r>
              <a:rPr lang="ru-RU" dirty="0" smtClean="0"/>
              <a:t>информация о платежах</a:t>
            </a:r>
            <a:r>
              <a:rPr lang="en-US" dirty="0" smtClean="0"/>
              <a:t>, </a:t>
            </a:r>
            <a:r>
              <a:rPr lang="ru-RU" dirty="0" smtClean="0"/>
              <a:t>заказах</a:t>
            </a:r>
            <a:r>
              <a:rPr lang="en-US" dirty="0" smtClean="0"/>
              <a:t>, </a:t>
            </a:r>
            <a:r>
              <a:rPr lang="ru-RU" dirty="0" smtClean="0"/>
              <a:t>контрактах</a:t>
            </a:r>
            <a:r>
              <a:rPr lang="en-US" dirty="0" smtClean="0"/>
              <a:t>, </a:t>
            </a:r>
            <a:r>
              <a:rPr lang="ru-RU" dirty="0" smtClean="0"/>
              <a:t>задачах</a:t>
            </a:r>
            <a:r>
              <a:rPr lang="en-US" dirty="0" smtClean="0"/>
              <a:t>, </a:t>
            </a:r>
            <a:r>
              <a:rPr lang="ru-RU" dirty="0" smtClean="0"/>
              <a:t>жалобах</a:t>
            </a:r>
            <a:r>
              <a:rPr lang="en-US" dirty="0" smtClean="0"/>
              <a:t>. </a:t>
            </a:r>
            <a:r>
              <a:rPr lang="ru-RU" dirty="0" smtClean="0"/>
              <a:t>Доступ к базе знаний и отчетности.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connec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807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Проверка возможности подключения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le 7"/>
          <p:cNvSpPr/>
          <p:nvPr/>
        </p:nvSpPr>
        <p:spPr>
          <a:xfrm>
            <a:off x="5686425" y="3090863"/>
            <a:ext cx="3127375" cy="1420979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Проверка возможности подключения интегрирована с системой материально-технического обеспечения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025525"/>
            <a:ext cx="863917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898525"/>
            <a:ext cx="2884488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Финансовая и техническая информация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922737" y="1505627"/>
            <a:ext cx="3127375" cy="1971499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Полная история контрактов, изменений статусов, доступных сервисов, тарифных планов, технических данных о подключении, всех рейтинговых показателей и данных о счетах.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1276350"/>
            <a:ext cx="8640762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История взаимодействия с клиентом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619750" y="1474788"/>
            <a:ext cx="3125788" cy="1858962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Полная история взаимодействия с клиентом с детальной информацией о целях контакта</a:t>
            </a:r>
            <a:r>
              <a:rPr lang="en-US" dirty="0" smtClean="0"/>
              <a:t> (</a:t>
            </a:r>
            <a:r>
              <a:rPr lang="ru-RU" dirty="0" smtClean="0"/>
              <a:t>коммерческий</a:t>
            </a:r>
            <a:r>
              <a:rPr lang="en-US" dirty="0" smtClean="0"/>
              <a:t>, </a:t>
            </a:r>
            <a:r>
              <a:rPr lang="ru-RU" dirty="0" smtClean="0"/>
              <a:t>сервисный</a:t>
            </a:r>
            <a:r>
              <a:rPr lang="ru-RU" dirty="0"/>
              <a:t> </a:t>
            </a:r>
            <a:r>
              <a:rPr lang="ru-RU" dirty="0" smtClean="0"/>
              <a:t>и другие</a:t>
            </a:r>
            <a:r>
              <a:rPr lang="en-US" dirty="0" smtClean="0"/>
              <a:t>)  </a:t>
            </a:r>
            <a:r>
              <a:rPr lang="ru-RU" dirty="0" smtClean="0"/>
              <a:t>и запланированных действий.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08050"/>
            <a:ext cx="8640762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Заказ клиента с конфигурацией продукта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743200" y="4767944"/>
            <a:ext cx="3127375" cy="1382024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Динамическая </a:t>
            </a:r>
          </a:p>
          <a:p>
            <a:pPr algn="ctr">
              <a:defRPr/>
            </a:pPr>
            <a:r>
              <a:rPr lang="ru-RU" dirty="0" smtClean="0"/>
              <a:t>мульти-уровневая конфигурация продукта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86407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3400" y="149225"/>
            <a:ext cx="8610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Заказ со связанными компонентами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52988" y="663575"/>
            <a:ext cx="3125787" cy="1858963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Заказ клиента с связанными компонентами</a:t>
            </a:r>
            <a:r>
              <a:rPr lang="en-US" dirty="0" smtClean="0"/>
              <a:t>. </a:t>
            </a:r>
            <a:r>
              <a:rPr lang="ru-RU" dirty="0" smtClean="0"/>
              <a:t>Данные о технических проверках и планируемая дата подключения полученные сторонних систем.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2C order phone num sel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1620838"/>
            <a:ext cx="912653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3400" y="149225"/>
            <a:ext cx="8610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Заказ с техническими параметрами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95875" y="984250"/>
            <a:ext cx="3125788" cy="939800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Технические параметры могут быть заданы отдельно для различных сервисов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149225"/>
            <a:ext cx="8610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Печатные формы заказа и контракта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971550"/>
            <a:ext cx="9009063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138113"/>
            <a:ext cx="8562975" cy="576262"/>
          </a:xfrm>
        </p:spPr>
        <p:txBody>
          <a:bodyPr/>
          <a:lstStyle/>
          <a:p>
            <a:pPr eaLnBrk="1" hangingPunct="1"/>
            <a:r>
              <a:rPr lang="ru-RU" dirty="0" smtClean="0"/>
              <a:t>Активация услуги</a:t>
            </a:r>
            <a:endParaRPr lang="uk-UA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8101013" y="6092825"/>
            <a:ext cx="76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E71A26B-7D30-4A94-90E4-6ED2B886CA90}" type="slidenum">
              <a:rPr lang="en-US" sz="2400">
                <a:solidFill>
                  <a:srgbClr val="C0C0C0"/>
                </a:solidFill>
              </a:rPr>
              <a:pPr/>
              <a:t>17</a:t>
            </a:fld>
            <a:endParaRPr lang="en-US" sz="2400">
              <a:solidFill>
                <a:srgbClr val="C0C0C0"/>
              </a:solidFill>
            </a:endParaRPr>
          </a:p>
        </p:txBody>
      </p:sp>
      <p:sp>
        <p:nvSpPr>
          <p:cNvPr id="21508" name="Rectangle 53"/>
          <p:cNvSpPr>
            <a:spLocks noChangeArrowheads="1"/>
          </p:cNvSpPr>
          <p:nvPr/>
        </p:nvSpPr>
        <p:spPr bwMode="auto">
          <a:xfrm>
            <a:off x="601663" y="2379663"/>
            <a:ext cx="7988300" cy="1295400"/>
          </a:xfrm>
          <a:prstGeom prst="rect">
            <a:avLst/>
          </a:prstGeom>
          <a:solidFill>
            <a:srgbClr val="97B4D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n-GB" sz="160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509" name="Rectangle 54"/>
          <p:cNvSpPr>
            <a:spLocks noChangeArrowheads="1"/>
          </p:cNvSpPr>
          <p:nvPr/>
        </p:nvSpPr>
        <p:spPr bwMode="auto">
          <a:xfrm>
            <a:off x="588963" y="3049588"/>
            <a:ext cx="7988300" cy="1219200"/>
          </a:xfrm>
          <a:prstGeom prst="rect">
            <a:avLst/>
          </a:prstGeom>
          <a:solidFill>
            <a:srgbClr val="97B4D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n-GB" sz="160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510" name="Rectangle 55"/>
          <p:cNvSpPr>
            <a:spLocks noChangeArrowheads="1"/>
          </p:cNvSpPr>
          <p:nvPr/>
        </p:nvSpPr>
        <p:spPr bwMode="auto">
          <a:xfrm>
            <a:off x="601663" y="5199063"/>
            <a:ext cx="7988300" cy="1219200"/>
          </a:xfrm>
          <a:prstGeom prst="rect">
            <a:avLst/>
          </a:prstGeom>
          <a:solidFill>
            <a:srgbClr val="97B4D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n-GB" sz="160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511" name="Rectangle 56"/>
          <p:cNvSpPr>
            <a:spLocks noChangeArrowheads="1"/>
          </p:cNvSpPr>
          <p:nvPr/>
        </p:nvSpPr>
        <p:spPr bwMode="auto">
          <a:xfrm>
            <a:off x="787400" y="2563813"/>
            <a:ext cx="2362200" cy="914400"/>
          </a:xfrm>
          <a:prstGeom prst="rect">
            <a:avLst/>
          </a:prstGeom>
          <a:solidFill>
            <a:srgbClr val="F0AB00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ts val="1600"/>
              </a:lnSpc>
            </a:pPr>
            <a:r>
              <a:rPr lang="en-US" sz="1400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Order Management 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400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Workflow</a:t>
            </a:r>
          </a:p>
        </p:txBody>
      </p:sp>
      <p:sp>
        <p:nvSpPr>
          <p:cNvPr id="21512" name="Rectangle 57"/>
          <p:cNvSpPr>
            <a:spLocks noChangeArrowheads="1"/>
          </p:cNvSpPr>
          <p:nvPr/>
        </p:nvSpPr>
        <p:spPr bwMode="auto">
          <a:xfrm>
            <a:off x="5618163" y="3598863"/>
            <a:ext cx="2971800" cy="228600"/>
          </a:xfrm>
          <a:prstGeom prst="rect">
            <a:avLst/>
          </a:prstGeom>
          <a:gradFill rotWithShape="0">
            <a:gsLst>
              <a:gs pos="0">
                <a:srgbClr val="CCCCCC"/>
              </a:gs>
              <a:gs pos="50000">
                <a:srgbClr val="FFFFFF"/>
              </a:gs>
              <a:gs pos="100000">
                <a:srgbClr val="CCCC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Product</a:t>
            </a:r>
            <a:r>
              <a:rPr lang="en-US" sz="140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Activation</a:t>
            </a:r>
          </a:p>
        </p:txBody>
      </p:sp>
      <p:sp>
        <p:nvSpPr>
          <p:cNvPr id="21513" name="Rectangle 58"/>
          <p:cNvSpPr>
            <a:spLocks noChangeArrowheads="1"/>
          </p:cNvSpPr>
          <p:nvPr/>
        </p:nvSpPr>
        <p:spPr bwMode="auto">
          <a:xfrm>
            <a:off x="6380163" y="4970463"/>
            <a:ext cx="2209800" cy="228600"/>
          </a:xfrm>
          <a:prstGeom prst="rect">
            <a:avLst/>
          </a:prstGeom>
          <a:gradFill rotWithShape="0">
            <a:gsLst>
              <a:gs pos="0">
                <a:srgbClr val="CCCCCC"/>
              </a:gs>
              <a:gs pos="50000">
                <a:srgbClr val="FFFFFF"/>
              </a:gs>
              <a:gs pos="100000">
                <a:srgbClr val="CCCC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Service Activation</a:t>
            </a:r>
          </a:p>
        </p:txBody>
      </p:sp>
      <p:sp>
        <p:nvSpPr>
          <p:cNvPr id="21514" name="AutoShape 59"/>
          <p:cNvSpPr>
            <a:spLocks noChangeArrowheads="1"/>
          </p:cNvSpPr>
          <p:nvPr/>
        </p:nvSpPr>
        <p:spPr bwMode="auto">
          <a:xfrm>
            <a:off x="5313363" y="3446463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gradFill rotWithShape="0">
            <a:gsLst>
              <a:gs pos="0">
                <a:srgbClr val="A2A1A1"/>
              </a:gs>
              <a:gs pos="50000">
                <a:srgbClr val="FFFFFF"/>
              </a:gs>
              <a:gs pos="100000">
                <a:srgbClr val="A2A1A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1515" name="Rectangle 60"/>
          <p:cNvSpPr>
            <a:spLocks noChangeArrowheads="1"/>
          </p:cNvSpPr>
          <p:nvPr/>
        </p:nvSpPr>
        <p:spPr bwMode="auto">
          <a:xfrm>
            <a:off x="787400" y="3979863"/>
            <a:ext cx="2362200" cy="914400"/>
          </a:xfrm>
          <a:prstGeom prst="rect">
            <a:avLst/>
          </a:prstGeom>
          <a:solidFill>
            <a:srgbClr val="F0AB00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ts val="1600"/>
              </a:lnSpc>
            </a:pPr>
            <a:r>
              <a:rPr lang="en-US" sz="140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Technical Workflow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40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“micro-flows”</a:t>
            </a:r>
          </a:p>
        </p:txBody>
      </p:sp>
      <p:grpSp>
        <p:nvGrpSpPr>
          <p:cNvPr id="21516" name="Group 61"/>
          <p:cNvGrpSpPr>
            <a:grpSpLocks/>
          </p:cNvGrpSpPr>
          <p:nvPr/>
        </p:nvGrpSpPr>
        <p:grpSpPr bwMode="auto">
          <a:xfrm>
            <a:off x="3332163" y="3903663"/>
            <a:ext cx="2819400" cy="990600"/>
            <a:chOff x="2060" y="2167"/>
            <a:chExt cx="1776" cy="624"/>
          </a:xfrm>
        </p:grpSpPr>
        <p:sp>
          <p:nvSpPr>
            <p:cNvPr id="21547" name="Oval 62"/>
            <p:cNvSpPr>
              <a:spLocks noChangeArrowheads="1"/>
            </p:cNvSpPr>
            <p:nvPr/>
          </p:nvSpPr>
          <p:spPr bwMode="auto">
            <a:xfrm>
              <a:off x="2060" y="2407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A2A1A1"/>
                </a:gs>
                <a:gs pos="50000">
                  <a:srgbClr val="FFFFFF"/>
                </a:gs>
                <a:gs pos="100000">
                  <a:srgbClr val="A2A1A1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ea typeface="Arial Unicode MS" pitchFamily="34" charset="-128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1548" name="Oval 63"/>
            <p:cNvSpPr>
              <a:spLocks noChangeArrowheads="1"/>
            </p:cNvSpPr>
            <p:nvPr/>
          </p:nvSpPr>
          <p:spPr bwMode="auto">
            <a:xfrm>
              <a:off x="2492" y="2167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A2A1A1"/>
                </a:gs>
                <a:gs pos="50000">
                  <a:srgbClr val="FFFFFF"/>
                </a:gs>
                <a:gs pos="100000">
                  <a:srgbClr val="A2A1A1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ea typeface="Arial Unicode MS" pitchFamily="34" charset="-128"/>
                  <a:cs typeface="Times New Roman" pitchFamily="18" charset="0"/>
                </a:rPr>
                <a:t>1.1</a:t>
              </a:r>
              <a:endParaRPr lang="de-DE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49" name="Oval 64"/>
            <p:cNvSpPr>
              <a:spLocks noChangeArrowheads="1"/>
            </p:cNvSpPr>
            <p:nvPr/>
          </p:nvSpPr>
          <p:spPr bwMode="auto">
            <a:xfrm>
              <a:off x="2492" y="259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A2A1A1"/>
                </a:gs>
                <a:gs pos="50000">
                  <a:srgbClr val="FFFFFF"/>
                </a:gs>
                <a:gs pos="100000">
                  <a:srgbClr val="A2A1A1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ea typeface="Arial Unicode MS" pitchFamily="34" charset="-128"/>
                  <a:cs typeface="Times New Roman" pitchFamily="18" charset="0"/>
                </a:rPr>
                <a:t>1.2</a:t>
              </a:r>
              <a:endParaRPr lang="de-DE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50" name="Oval 65"/>
            <p:cNvSpPr>
              <a:spLocks noChangeArrowheads="1"/>
            </p:cNvSpPr>
            <p:nvPr/>
          </p:nvSpPr>
          <p:spPr bwMode="auto">
            <a:xfrm>
              <a:off x="2876" y="259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A2A1A1"/>
                </a:gs>
                <a:gs pos="50000">
                  <a:srgbClr val="FFFFFF"/>
                </a:gs>
                <a:gs pos="100000">
                  <a:srgbClr val="A2A1A1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ea typeface="Arial Unicode MS" pitchFamily="34" charset="-128"/>
                  <a:cs typeface="Times New Roman" pitchFamily="18" charset="0"/>
                </a:rPr>
                <a:t>2</a:t>
              </a:r>
              <a:endParaRPr lang="de-DE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51" name="Line 66"/>
            <p:cNvSpPr>
              <a:spLocks noChangeShapeType="1"/>
            </p:cNvSpPr>
            <p:nvPr/>
          </p:nvSpPr>
          <p:spPr bwMode="auto">
            <a:xfrm flipV="1">
              <a:off x="2252" y="2311"/>
              <a:ext cx="24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21552" name="Line 67"/>
            <p:cNvSpPr>
              <a:spLocks noChangeShapeType="1"/>
            </p:cNvSpPr>
            <p:nvPr/>
          </p:nvSpPr>
          <p:spPr bwMode="auto">
            <a:xfrm>
              <a:off x="2252" y="2551"/>
              <a:ext cx="24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21553" name="Line 68"/>
            <p:cNvSpPr>
              <a:spLocks noChangeShapeType="1"/>
            </p:cNvSpPr>
            <p:nvPr/>
          </p:nvSpPr>
          <p:spPr bwMode="auto">
            <a:xfrm>
              <a:off x="2684" y="2311"/>
              <a:ext cx="24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21554" name="Line 69"/>
            <p:cNvSpPr>
              <a:spLocks noChangeShapeType="1"/>
            </p:cNvSpPr>
            <p:nvPr/>
          </p:nvSpPr>
          <p:spPr bwMode="auto">
            <a:xfrm>
              <a:off x="2684" y="2695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21555" name="Oval 70"/>
            <p:cNvSpPr>
              <a:spLocks noChangeArrowheads="1"/>
            </p:cNvSpPr>
            <p:nvPr/>
          </p:nvSpPr>
          <p:spPr bwMode="auto">
            <a:xfrm>
              <a:off x="3260" y="2587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A2A1A1"/>
                </a:gs>
                <a:gs pos="50000">
                  <a:srgbClr val="FFFFFF"/>
                </a:gs>
                <a:gs pos="100000">
                  <a:srgbClr val="A2A1A1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ea typeface="Arial Unicode MS" pitchFamily="34" charset="-128"/>
                  <a:cs typeface="Times New Roman" pitchFamily="18" charset="0"/>
                </a:rPr>
                <a:t>3</a:t>
              </a:r>
              <a:endParaRPr lang="de-DE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56" name="Line 71"/>
            <p:cNvSpPr>
              <a:spLocks noChangeShapeType="1"/>
            </p:cNvSpPr>
            <p:nvPr/>
          </p:nvSpPr>
          <p:spPr bwMode="auto">
            <a:xfrm>
              <a:off x="3068" y="2683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21557" name="Oval 72"/>
            <p:cNvSpPr>
              <a:spLocks noChangeArrowheads="1"/>
            </p:cNvSpPr>
            <p:nvPr/>
          </p:nvSpPr>
          <p:spPr bwMode="auto">
            <a:xfrm>
              <a:off x="3644" y="2587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A2A1A1"/>
                </a:gs>
                <a:gs pos="50000">
                  <a:srgbClr val="FFFFFF"/>
                </a:gs>
                <a:gs pos="100000">
                  <a:srgbClr val="A2A1A1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ea typeface="Arial Unicode MS" pitchFamily="34" charset="-128"/>
                  <a:cs typeface="Times New Roman" pitchFamily="18" charset="0"/>
                </a:rPr>
                <a:t>4</a:t>
              </a:r>
              <a:endParaRPr lang="de-DE" sz="14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558" name="Line 73"/>
            <p:cNvSpPr>
              <a:spLocks noChangeShapeType="1"/>
            </p:cNvSpPr>
            <p:nvPr/>
          </p:nvSpPr>
          <p:spPr bwMode="auto">
            <a:xfrm>
              <a:off x="3452" y="2683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21517" name="Rectangle 74"/>
          <p:cNvSpPr>
            <a:spLocks noChangeArrowheads="1"/>
          </p:cNvSpPr>
          <p:nvPr/>
        </p:nvSpPr>
        <p:spPr bwMode="auto">
          <a:xfrm>
            <a:off x="5899150" y="3240088"/>
            <a:ext cx="2657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Order Management Layer</a:t>
            </a:r>
          </a:p>
        </p:txBody>
      </p:sp>
      <p:sp>
        <p:nvSpPr>
          <p:cNvPr id="21518" name="Rectangle 75"/>
          <p:cNvSpPr>
            <a:spLocks noChangeArrowheads="1"/>
          </p:cNvSpPr>
          <p:nvPr/>
        </p:nvSpPr>
        <p:spPr bwMode="auto">
          <a:xfrm>
            <a:off x="6535738" y="4602163"/>
            <a:ext cx="20272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Provisioning Layer</a:t>
            </a:r>
          </a:p>
        </p:txBody>
      </p:sp>
      <p:sp>
        <p:nvSpPr>
          <p:cNvPr id="21519" name="Rectangle 76"/>
          <p:cNvSpPr>
            <a:spLocks noChangeArrowheads="1"/>
          </p:cNvSpPr>
          <p:nvPr/>
        </p:nvSpPr>
        <p:spPr bwMode="auto">
          <a:xfrm>
            <a:off x="817563" y="5351463"/>
            <a:ext cx="1295400" cy="914400"/>
          </a:xfrm>
          <a:prstGeom prst="rect">
            <a:avLst/>
          </a:prstGeom>
          <a:solidFill>
            <a:srgbClr val="F0AB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eaLnBrk="0" hangingPunct="0">
              <a:lnSpc>
                <a:spcPts val="1600"/>
              </a:lnSpc>
            </a:pPr>
            <a:r>
              <a:rPr lang="en-US" sz="140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Back-End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40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System A</a:t>
            </a:r>
          </a:p>
        </p:txBody>
      </p:sp>
      <p:pic>
        <p:nvPicPr>
          <p:cNvPr id="21520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411788"/>
            <a:ext cx="9921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1" name="Group 78"/>
          <p:cNvGrpSpPr>
            <a:grpSpLocks/>
          </p:cNvGrpSpPr>
          <p:nvPr/>
        </p:nvGrpSpPr>
        <p:grpSpPr bwMode="auto">
          <a:xfrm>
            <a:off x="2360613" y="5354638"/>
            <a:ext cx="1295400" cy="914400"/>
            <a:chOff x="476" y="3079"/>
            <a:chExt cx="816" cy="576"/>
          </a:xfrm>
        </p:grpSpPr>
        <p:sp>
          <p:nvSpPr>
            <p:cNvPr id="21545" name="Rectangle 79"/>
            <p:cNvSpPr>
              <a:spLocks noChangeArrowheads="1"/>
            </p:cNvSpPr>
            <p:nvPr/>
          </p:nvSpPr>
          <p:spPr bwMode="auto">
            <a:xfrm>
              <a:off x="476" y="3079"/>
              <a:ext cx="816" cy="576"/>
            </a:xfrm>
            <a:prstGeom prst="rect">
              <a:avLst/>
            </a:prstGeom>
            <a:solidFill>
              <a:srgbClr val="F0AB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eaLnBrk="0" hangingPunct="0">
                <a:lnSpc>
                  <a:spcPts val="1600"/>
                </a:lnSpc>
              </a:pPr>
              <a:r>
                <a:rPr lang="en-US" sz="1400">
                  <a:solidFill>
                    <a:srgbClr val="FFFFFF"/>
                  </a:solidFill>
                  <a:ea typeface="Arial Unicode MS" pitchFamily="34" charset="-128"/>
                  <a:cs typeface="Times New Roman" pitchFamily="18" charset="0"/>
                </a:rPr>
                <a:t>Back-End</a:t>
              </a:r>
            </a:p>
            <a:p>
              <a:pPr algn="ctr" eaLnBrk="0" hangingPunct="0">
                <a:lnSpc>
                  <a:spcPts val="1600"/>
                </a:lnSpc>
              </a:pPr>
              <a:r>
                <a:rPr lang="en-US" sz="1400">
                  <a:solidFill>
                    <a:srgbClr val="FFFFFF"/>
                  </a:solidFill>
                  <a:ea typeface="Arial Unicode MS" pitchFamily="34" charset="-128"/>
                  <a:cs typeface="Times New Roman" pitchFamily="18" charset="0"/>
                </a:rPr>
                <a:t>Quative</a:t>
              </a:r>
            </a:p>
          </p:txBody>
        </p:sp>
        <p:pic>
          <p:nvPicPr>
            <p:cNvPr id="21546" name="Picture 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9" y="3108"/>
              <a:ext cx="675" cy="240"/>
            </a:xfrm>
            <a:prstGeom prst="rect">
              <a:avLst/>
            </a:prstGeom>
            <a:solidFill>
              <a:srgbClr val="F0AB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2" name="Group 81"/>
          <p:cNvGrpSpPr>
            <a:grpSpLocks/>
          </p:cNvGrpSpPr>
          <p:nvPr/>
        </p:nvGrpSpPr>
        <p:grpSpPr bwMode="auto">
          <a:xfrm>
            <a:off x="3957638" y="5357813"/>
            <a:ext cx="1295400" cy="914400"/>
            <a:chOff x="476" y="3079"/>
            <a:chExt cx="816" cy="576"/>
          </a:xfrm>
        </p:grpSpPr>
        <p:sp>
          <p:nvSpPr>
            <p:cNvPr id="21543" name="Rectangle 82"/>
            <p:cNvSpPr>
              <a:spLocks noChangeArrowheads="1"/>
            </p:cNvSpPr>
            <p:nvPr/>
          </p:nvSpPr>
          <p:spPr bwMode="auto">
            <a:xfrm>
              <a:off x="476" y="3079"/>
              <a:ext cx="816" cy="576"/>
            </a:xfrm>
            <a:prstGeom prst="rect">
              <a:avLst/>
            </a:prstGeom>
            <a:solidFill>
              <a:srgbClr val="F0AB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eaLnBrk="0" hangingPunct="0">
                <a:lnSpc>
                  <a:spcPts val="1600"/>
                </a:lnSpc>
              </a:pPr>
              <a:r>
                <a:rPr lang="en-US" sz="1400">
                  <a:solidFill>
                    <a:srgbClr val="FFFFFF"/>
                  </a:solidFill>
                  <a:ea typeface="Arial Unicode MS" pitchFamily="34" charset="-128"/>
                  <a:cs typeface="Times New Roman" pitchFamily="18" charset="0"/>
                </a:rPr>
                <a:t>Back-End</a:t>
              </a:r>
            </a:p>
            <a:p>
              <a:pPr algn="ctr" eaLnBrk="0" hangingPunct="0">
                <a:lnSpc>
                  <a:spcPts val="1600"/>
                </a:lnSpc>
              </a:pPr>
              <a:r>
                <a:rPr lang="en-US" sz="1400">
                  <a:solidFill>
                    <a:srgbClr val="FFFFFF"/>
                  </a:solidFill>
                  <a:ea typeface="Arial Unicode MS" pitchFamily="34" charset="-128"/>
                  <a:cs typeface="Times New Roman" pitchFamily="18" charset="0"/>
                </a:rPr>
                <a:t>ASRZ</a:t>
              </a:r>
            </a:p>
          </p:txBody>
        </p:sp>
        <p:pic>
          <p:nvPicPr>
            <p:cNvPr id="21544" name="Picture 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9" y="3108"/>
              <a:ext cx="675" cy="240"/>
            </a:xfrm>
            <a:prstGeom prst="rect">
              <a:avLst/>
            </a:prstGeom>
            <a:solidFill>
              <a:srgbClr val="F0AB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3" name="Group 84"/>
          <p:cNvGrpSpPr>
            <a:grpSpLocks/>
          </p:cNvGrpSpPr>
          <p:nvPr/>
        </p:nvGrpSpPr>
        <p:grpSpPr bwMode="auto">
          <a:xfrm>
            <a:off x="5543550" y="5360988"/>
            <a:ext cx="1295400" cy="914400"/>
            <a:chOff x="476" y="3079"/>
            <a:chExt cx="816" cy="576"/>
          </a:xfrm>
        </p:grpSpPr>
        <p:sp>
          <p:nvSpPr>
            <p:cNvPr id="21541" name="Rectangle 85"/>
            <p:cNvSpPr>
              <a:spLocks noChangeArrowheads="1"/>
            </p:cNvSpPr>
            <p:nvPr/>
          </p:nvSpPr>
          <p:spPr bwMode="auto">
            <a:xfrm>
              <a:off x="476" y="3079"/>
              <a:ext cx="816" cy="576"/>
            </a:xfrm>
            <a:prstGeom prst="rect">
              <a:avLst/>
            </a:prstGeom>
            <a:solidFill>
              <a:srgbClr val="F0AB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eaLnBrk="0" hangingPunct="0">
                <a:lnSpc>
                  <a:spcPts val="1600"/>
                </a:lnSpc>
              </a:pPr>
              <a:r>
                <a:rPr lang="en-US" sz="1400">
                  <a:solidFill>
                    <a:srgbClr val="FFFFFF"/>
                  </a:solidFill>
                  <a:ea typeface="Arial Unicode MS" pitchFamily="34" charset="-128"/>
                  <a:cs typeface="Times New Roman" pitchFamily="18" charset="0"/>
                </a:rPr>
                <a:t>Back-End</a:t>
              </a:r>
            </a:p>
            <a:p>
              <a:pPr algn="ctr" eaLnBrk="0" hangingPunct="0">
                <a:lnSpc>
                  <a:spcPts val="1600"/>
                </a:lnSpc>
              </a:pPr>
              <a:r>
                <a:rPr lang="en-US" sz="1400">
                  <a:solidFill>
                    <a:srgbClr val="FFFFFF"/>
                  </a:solidFill>
                  <a:ea typeface="Arial Unicode MS" pitchFamily="34" charset="-128"/>
                  <a:cs typeface="Times New Roman" pitchFamily="18" charset="0"/>
                </a:rPr>
                <a:t>Activation</a:t>
              </a:r>
            </a:p>
          </p:txBody>
        </p:sp>
        <p:pic>
          <p:nvPicPr>
            <p:cNvPr id="21542" name="Picture 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9" y="3108"/>
              <a:ext cx="675" cy="240"/>
            </a:xfrm>
            <a:prstGeom prst="rect">
              <a:avLst/>
            </a:prstGeom>
            <a:solidFill>
              <a:srgbClr val="F0AB00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4" name="AutoShape 87"/>
          <p:cNvSpPr>
            <a:spLocks noChangeArrowheads="1"/>
          </p:cNvSpPr>
          <p:nvPr/>
        </p:nvSpPr>
        <p:spPr bwMode="auto">
          <a:xfrm>
            <a:off x="6151563" y="4822825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gradFill rotWithShape="0">
            <a:gsLst>
              <a:gs pos="0">
                <a:srgbClr val="A2A1A1"/>
              </a:gs>
              <a:gs pos="50000">
                <a:srgbClr val="FFFFFF"/>
              </a:gs>
              <a:gs pos="100000">
                <a:srgbClr val="A2A1A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en-GB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525" name="Line 88"/>
          <p:cNvSpPr>
            <a:spLocks noChangeShapeType="1"/>
          </p:cNvSpPr>
          <p:nvPr/>
        </p:nvSpPr>
        <p:spPr bwMode="auto">
          <a:xfrm flipH="1">
            <a:off x="3565525" y="3184525"/>
            <a:ext cx="1196975" cy="1131888"/>
          </a:xfrm>
          <a:prstGeom prst="line">
            <a:avLst/>
          </a:prstGeom>
          <a:noFill/>
          <a:ln w="28575">
            <a:solidFill>
              <a:srgbClr val="04357B"/>
            </a:solidFill>
            <a:prstDash val="sysDot"/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1526" name="Line 89"/>
          <p:cNvSpPr>
            <a:spLocks noChangeShapeType="1"/>
          </p:cNvSpPr>
          <p:nvPr/>
        </p:nvSpPr>
        <p:spPr bwMode="auto">
          <a:xfrm>
            <a:off x="5149850" y="3201988"/>
            <a:ext cx="744538" cy="1411287"/>
          </a:xfrm>
          <a:prstGeom prst="line">
            <a:avLst/>
          </a:prstGeom>
          <a:noFill/>
          <a:ln w="28575">
            <a:solidFill>
              <a:srgbClr val="04357B"/>
            </a:solidFill>
            <a:prstDash val="sysDot"/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1527" name="Line 90"/>
          <p:cNvSpPr>
            <a:spLocks noChangeShapeType="1"/>
          </p:cNvSpPr>
          <p:nvPr/>
        </p:nvSpPr>
        <p:spPr bwMode="auto">
          <a:xfrm flipH="1">
            <a:off x="4146550" y="4902200"/>
            <a:ext cx="23813" cy="646113"/>
          </a:xfrm>
          <a:prstGeom prst="line">
            <a:avLst/>
          </a:prstGeom>
          <a:noFill/>
          <a:ln w="28575">
            <a:solidFill>
              <a:srgbClr val="04357B"/>
            </a:solidFill>
            <a:prstDash val="sysDot"/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1528" name="Line 91"/>
          <p:cNvSpPr>
            <a:spLocks noChangeShapeType="1"/>
          </p:cNvSpPr>
          <p:nvPr/>
        </p:nvSpPr>
        <p:spPr bwMode="auto">
          <a:xfrm>
            <a:off x="4273550" y="4856163"/>
            <a:ext cx="788988" cy="798512"/>
          </a:xfrm>
          <a:prstGeom prst="line">
            <a:avLst/>
          </a:prstGeom>
          <a:noFill/>
          <a:ln w="28575">
            <a:solidFill>
              <a:srgbClr val="04357B"/>
            </a:solidFill>
            <a:prstDash val="sysDot"/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1529" name="AutoShape 93"/>
          <p:cNvSpPr>
            <a:spLocks noChangeArrowheads="1"/>
          </p:cNvSpPr>
          <p:nvPr/>
        </p:nvSpPr>
        <p:spPr bwMode="gray">
          <a:xfrm>
            <a:off x="3213100" y="2649538"/>
            <a:ext cx="1231900" cy="512762"/>
          </a:xfrm>
          <a:prstGeom prst="chevron">
            <a:avLst>
              <a:gd name="adj" fmla="val 22190"/>
            </a:avLst>
          </a:prstGeom>
          <a:solidFill>
            <a:srgbClr val="4F6A88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Capture</a:t>
            </a:r>
            <a:b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Order</a:t>
            </a:r>
          </a:p>
        </p:txBody>
      </p:sp>
      <p:sp>
        <p:nvSpPr>
          <p:cNvPr id="21530" name="AutoShape 94"/>
          <p:cNvSpPr>
            <a:spLocks noChangeArrowheads="1"/>
          </p:cNvSpPr>
          <p:nvPr/>
        </p:nvSpPr>
        <p:spPr bwMode="gray">
          <a:xfrm>
            <a:off x="4413250" y="2649538"/>
            <a:ext cx="1092200" cy="512762"/>
          </a:xfrm>
          <a:prstGeom prst="chevron">
            <a:avLst>
              <a:gd name="adj" fmla="val 19673"/>
            </a:avLst>
          </a:prstGeom>
          <a:solidFill>
            <a:srgbClr val="4F6A88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Process</a:t>
            </a:r>
            <a:b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Order</a:t>
            </a:r>
          </a:p>
        </p:txBody>
      </p:sp>
      <p:sp>
        <p:nvSpPr>
          <p:cNvPr id="21531" name="AutoShape 95"/>
          <p:cNvSpPr>
            <a:spLocks noChangeArrowheads="1"/>
          </p:cNvSpPr>
          <p:nvPr/>
        </p:nvSpPr>
        <p:spPr bwMode="gray">
          <a:xfrm>
            <a:off x="5467350" y="2643188"/>
            <a:ext cx="1104900" cy="512762"/>
          </a:xfrm>
          <a:prstGeom prst="chevron">
            <a:avLst>
              <a:gd name="adj" fmla="val 19902"/>
            </a:avLst>
          </a:prstGeom>
          <a:solidFill>
            <a:srgbClr val="4F6A88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Execute</a:t>
            </a:r>
            <a:b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en-US" sz="120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Order </a:t>
            </a:r>
          </a:p>
        </p:txBody>
      </p:sp>
      <p:sp>
        <p:nvSpPr>
          <p:cNvPr id="108591" name="AutoShape 96">
            <a:hlinkClick r:id="rId4"/>
          </p:cNvPr>
          <p:cNvSpPr>
            <a:spLocks noChangeAspect="1" noChangeArrowheads="1"/>
          </p:cNvSpPr>
          <p:nvPr/>
        </p:nvSpPr>
        <p:spPr bwMode="gray">
          <a:xfrm>
            <a:off x="6099175" y="1104900"/>
            <a:ext cx="2054225" cy="960438"/>
          </a:xfrm>
          <a:prstGeom prst="chevron">
            <a:avLst>
              <a:gd name="adj" fmla="val 35182"/>
            </a:avLst>
          </a:prstGeom>
          <a:solidFill>
            <a:srgbClr val="5781AE"/>
          </a:solidFill>
          <a:ln w="3175" algn="ctr">
            <a:noFill/>
            <a:miter lim="800000"/>
            <a:headEnd/>
            <a:tailEnd/>
          </a:ln>
        </p:spPr>
        <p:txBody>
          <a:bodyPr wrap="none" lIns="27432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Fulfillment</a:t>
            </a:r>
            <a:b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   Service Activation,</a:t>
            </a:r>
            <a:b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   Billing Activation,</a:t>
            </a:r>
            <a:b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Logistics</a:t>
            </a:r>
          </a:p>
        </p:txBody>
      </p:sp>
      <p:sp>
        <p:nvSpPr>
          <p:cNvPr id="108592" name="AutoShape 97">
            <a:hlinkClick r:id="rId5"/>
          </p:cNvPr>
          <p:cNvSpPr>
            <a:spLocks noChangeAspect="1" noChangeArrowheads="1"/>
          </p:cNvSpPr>
          <p:nvPr/>
        </p:nvSpPr>
        <p:spPr bwMode="gray">
          <a:xfrm>
            <a:off x="4430713" y="1104900"/>
            <a:ext cx="1930400" cy="960438"/>
          </a:xfrm>
          <a:prstGeom prst="chevron">
            <a:avLst>
              <a:gd name="adj" fmla="val 35704"/>
            </a:avLst>
          </a:prstGeom>
          <a:solidFill>
            <a:srgbClr val="CCCCCC"/>
          </a:solidFill>
          <a:ln w="3175" algn="ctr">
            <a:noFill/>
            <a:miter lim="800000"/>
            <a:headEnd/>
            <a:tailEnd/>
          </a:ln>
        </p:spPr>
        <p:txBody>
          <a:bodyPr wrap="none" lIns="27432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   Order Processing</a:t>
            </a:r>
            <a:b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and Monitoring</a:t>
            </a:r>
          </a:p>
        </p:txBody>
      </p:sp>
      <p:sp>
        <p:nvSpPr>
          <p:cNvPr id="108593" name="AutoShape 98">
            <a:hlinkClick r:id="rId6"/>
          </p:cNvPr>
          <p:cNvSpPr>
            <a:spLocks noChangeAspect="1" noChangeArrowheads="1"/>
          </p:cNvSpPr>
          <p:nvPr/>
        </p:nvSpPr>
        <p:spPr bwMode="gray">
          <a:xfrm>
            <a:off x="2787650" y="1104900"/>
            <a:ext cx="1928813" cy="960438"/>
          </a:xfrm>
          <a:prstGeom prst="chevron">
            <a:avLst>
              <a:gd name="adj" fmla="val 34382"/>
            </a:avLst>
          </a:prstGeom>
          <a:solidFill>
            <a:srgbClr val="CCCCCC"/>
          </a:solidFill>
          <a:ln w="3175" algn="ctr">
            <a:noFill/>
            <a:miter lim="800000"/>
            <a:headEnd/>
            <a:tailEnd/>
          </a:ln>
        </p:spPr>
        <p:txBody>
          <a:bodyPr wrap="none" lIns="27432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   Order</a:t>
            </a:r>
            <a:b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60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Capturing</a:t>
            </a:r>
          </a:p>
        </p:txBody>
      </p:sp>
      <p:sp>
        <p:nvSpPr>
          <p:cNvPr id="108594" name="AutoShape 99">
            <a:hlinkClick r:id="rId7"/>
          </p:cNvPr>
          <p:cNvSpPr>
            <a:spLocks noChangeAspect="1" noChangeArrowheads="1"/>
          </p:cNvSpPr>
          <p:nvPr/>
        </p:nvSpPr>
        <p:spPr bwMode="gray">
          <a:xfrm>
            <a:off x="1139825" y="1104900"/>
            <a:ext cx="1928813" cy="960438"/>
          </a:xfrm>
          <a:prstGeom prst="chevron">
            <a:avLst>
              <a:gd name="adj" fmla="val 34382"/>
            </a:avLst>
          </a:prstGeom>
          <a:solidFill>
            <a:srgbClr val="CCCCCC"/>
          </a:solidFill>
          <a:ln w="3175" algn="ctr">
            <a:noFill/>
            <a:miter lim="800000"/>
            <a:headEnd/>
            <a:tailEnd/>
          </a:ln>
        </p:spPr>
        <p:txBody>
          <a:bodyPr wrap="none" lIns="27432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   Product Catalog</a:t>
            </a:r>
            <a:br>
              <a:rPr lang="en-US" sz="1600" dirty="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  <a:ea typeface="Arial Unicode MS" pitchFamily="34" charset="-128"/>
                <a:cs typeface="Arial" charset="0"/>
              </a:rPr>
              <a:t>Management</a:t>
            </a:r>
          </a:p>
        </p:txBody>
      </p:sp>
      <p:sp>
        <p:nvSpPr>
          <p:cNvPr id="21536" name="Rectangle 74"/>
          <p:cNvSpPr>
            <a:spLocks noChangeArrowheads="1"/>
          </p:cNvSpPr>
          <p:nvPr/>
        </p:nvSpPr>
        <p:spPr bwMode="auto">
          <a:xfrm>
            <a:off x="6948488" y="2492375"/>
            <a:ext cx="1295400" cy="35242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SAP CRM</a:t>
            </a:r>
          </a:p>
        </p:txBody>
      </p:sp>
      <p:sp>
        <p:nvSpPr>
          <p:cNvPr id="21537" name="Rectangle 74"/>
          <p:cNvSpPr>
            <a:spLocks noChangeArrowheads="1"/>
          </p:cNvSpPr>
          <p:nvPr/>
        </p:nvSpPr>
        <p:spPr bwMode="auto">
          <a:xfrm>
            <a:off x="7240588" y="3978275"/>
            <a:ext cx="863600" cy="35242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SAP XI</a:t>
            </a:r>
          </a:p>
        </p:txBody>
      </p:sp>
      <p:sp>
        <p:nvSpPr>
          <p:cNvPr id="21538" name="Line 89"/>
          <p:cNvSpPr>
            <a:spLocks noChangeShapeType="1"/>
          </p:cNvSpPr>
          <p:nvPr/>
        </p:nvSpPr>
        <p:spPr bwMode="auto">
          <a:xfrm>
            <a:off x="5003800" y="3213100"/>
            <a:ext cx="384175" cy="1339850"/>
          </a:xfrm>
          <a:prstGeom prst="line">
            <a:avLst/>
          </a:prstGeom>
          <a:noFill/>
          <a:ln w="28575">
            <a:solidFill>
              <a:srgbClr val="04357B"/>
            </a:solidFill>
            <a:prstDash val="sysDot"/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1539" name="Line 89"/>
          <p:cNvSpPr>
            <a:spLocks noChangeShapeType="1"/>
          </p:cNvSpPr>
          <p:nvPr/>
        </p:nvSpPr>
        <p:spPr bwMode="auto">
          <a:xfrm flipH="1">
            <a:off x="4811713" y="3141663"/>
            <a:ext cx="120650" cy="1411287"/>
          </a:xfrm>
          <a:prstGeom prst="line">
            <a:avLst/>
          </a:prstGeom>
          <a:noFill/>
          <a:ln w="28575">
            <a:solidFill>
              <a:srgbClr val="04357B"/>
            </a:solidFill>
            <a:prstDash val="sysDot"/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pic>
        <p:nvPicPr>
          <p:cNvPr id="21540" name="Picture 13" descr="KeyFeature"/>
          <p:cNvPicPr>
            <a:picLocks noChangeAspect="1" noChangeArrowheads="1"/>
          </p:cNvPicPr>
          <p:nvPr/>
        </p:nvPicPr>
        <p:blipFill>
          <a:blip r:embed="rId8"/>
          <a:srcRect l="-9573" t="-5827"/>
          <a:stretch>
            <a:fillRect/>
          </a:stretch>
        </p:blipFill>
        <p:spPr bwMode="auto">
          <a:xfrm>
            <a:off x="8008938" y="5383213"/>
            <a:ext cx="965200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6099" y="138113"/>
            <a:ext cx="8562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Документооборот</a:t>
            </a:r>
            <a:endParaRPr lang="uk-UA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13" descr="KeyFeature"/>
          <p:cNvPicPr>
            <a:picLocks noChangeAspect="1" noChangeArrowheads="1"/>
          </p:cNvPicPr>
          <p:nvPr/>
        </p:nvPicPr>
        <p:blipFill>
          <a:blip r:embed="rId3"/>
          <a:srcRect l="-9573" t="-5827"/>
          <a:stretch>
            <a:fillRect/>
          </a:stretch>
        </p:blipFill>
        <p:spPr bwMode="auto">
          <a:xfrm>
            <a:off x="8008938" y="5383213"/>
            <a:ext cx="965200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0" y="1017588"/>
            <a:ext cx="57594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B15143-24F5-469D-AAD5-7C7AF99086E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Программа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1225"/>
            <a:ext cx="8072438" cy="5184775"/>
          </a:xfrm>
        </p:spPr>
        <p:txBody>
          <a:bodyPr/>
          <a:lstStyle/>
          <a:p>
            <a:pPr eaLnBrk="1" hangingPunct="1"/>
            <a:r>
              <a:rPr lang="ru-RU" dirty="0" smtClean="0"/>
              <a:t>Обзор </a:t>
            </a:r>
            <a:r>
              <a:rPr lang="en-US" dirty="0" smtClean="0"/>
              <a:t>SAP CRM Telecommunications </a:t>
            </a:r>
            <a:r>
              <a:rPr lang="ru-RU" dirty="0" smtClean="0"/>
              <a:t>в НКС</a:t>
            </a:r>
            <a:endParaRPr lang="en-US" dirty="0" smtClean="0"/>
          </a:p>
          <a:p>
            <a:pPr eaLnBrk="1" hangingPunct="1"/>
            <a:r>
              <a:rPr lang="ru-RU" dirty="0" smtClean="0"/>
              <a:t>Обзор решения</a:t>
            </a:r>
            <a:endParaRPr lang="en-US" dirty="0" smtClean="0"/>
          </a:p>
          <a:p>
            <a:pPr eaLnBrk="1" hangingPunct="1"/>
            <a:r>
              <a:rPr lang="ru-RU" dirty="0" smtClean="0"/>
              <a:t>Результаты</a:t>
            </a:r>
            <a:r>
              <a:rPr lang="en-US" dirty="0" smtClean="0"/>
              <a:t>, </a:t>
            </a:r>
            <a:r>
              <a:rPr lang="ru-RU" dirty="0" smtClean="0"/>
              <a:t>полученный опыт и планы развития</a:t>
            </a:r>
            <a:endParaRPr lang="en-US" dirty="0" smtClean="0"/>
          </a:p>
          <a:p>
            <a:pPr eaLnBrk="1" hangingPunct="1"/>
            <a:r>
              <a:rPr lang="ru-RU" dirty="0" smtClean="0"/>
              <a:t>Резюме</a:t>
            </a:r>
            <a:endParaRPr lang="en-US" dirty="0" smtClean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61963" y="931863"/>
            <a:ext cx="8023225" cy="4238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ru-RU" sz="2800" b="1">
              <a:solidFill>
                <a:srgbClr val="0026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146175"/>
            <a:ext cx="8640762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5"/>
          <p:cNvSpPr>
            <a:spLocks noGrp="1"/>
          </p:cNvSpPr>
          <p:nvPr>
            <p:ph type="title" idx="4294967295"/>
          </p:nvPr>
        </p:nvSpPr>
        <p:spPr>
          <a:xfrm>
            <a:off x="180474" y="76200"/>
            <a:ext cx="8963526" cy="685800"/>
          </a:xfrm>
        </p:spPr>
        <p:txBody>
          <a:bodyPr/>
          <a:lstStyle/>
          <a:p>
            <a:pPr eaLnBrk="1" hangingPunct="1"/>
            <a:r>
              <a:rPr lang="ru-RU" dirty="0"/>
              <a:t>У</a:t>
            </a:r>
            <a:r>
              <a:rPr lang="ru-RU" dirty="0" smtClean="0"/>
              <a:t>правление контрактами и отслеживание статусов заказа</a:t>
            </a: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205413" y="1003300"/>
            <a:ext cx="3127375" cy="1857375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Работа с заказами клиентов</a:t>
            </a:r>
            <a:r>
              <a:rPr lang="en-US" dirty="0" smtClean="0"/>
              <a:t>, </a:t>
            </a:r>
            <a:r>
              <a:rPr lang="ru-RU" dirty="0" smtClean="0"/>
              <a:t>учет и аналитика активаций,</a:t>
            </a:r>
            <a:r>
              <a:rPr lang="en-US" dirty="0" smtClean="0"/>
              <a:t> </a:t>
            </a:r>
            <a:r>
              <a:rPr lang="ru-RU" dirty="0" smtClean="0"/>
              <a:t>статусы бизнес-правил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984250"/>
            <a:ext cx="86407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984750" y="884238"/>
            <a:ext cx="3127375" cy="1858962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Автоматическая постановка задач со статусами</a:t>
            </a:r>
            <a:r>
              <a:rPr lang="en-US" dirty="0" smtClean="0"/>
              <a:t>. </a:t>
            </a:r>
            <a:r>
              <a:rPr lang="ru-RU" dirty="0" smtClean="0"/>
              <a:t>Связь с бизнес-правилами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580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Автоматическая постановка задач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Портал самообслуживания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995363"/>
            <a:ext cx="9017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5"/>
          <p:cNvSpPr/>
          <p:nvPr/>
        </p:nvSpPr>
        <p:spPr>
          <a:xfrm>
            <a:off x="5813425" y="914400"/>
            <a:ext cx="3125788" cy="1446213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Информация об аккаунте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Сервисное обслуживание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Проверка счетов и статистики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“</a:t>
            </a:r>
            <a:r>
              <a:rPr lang="ru-RU" dirty="0" smtClean="0"/>
              <a:t>Турбо кнопка</a:t>
            </a:r>
            <a:r>
              <a:rPr lang="en-US" dirty="0" smtClean="0"/>
              <a:t>”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Родительский контроль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1041400"/>
            <a:ext cx="91154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5"/>
          <p:cNvSpPr/>
          <p:nvPr/>
        </p:nvSpPr>
        <p:spPr>
          <a:xfrm>
            <a:off x="5813425" y="914400"/>
            <a:ext cx="3125788" cy="1446213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Заказ максимальной скорости на ограниченное время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Проверка аккаунта и доступных средств</a:t>
            </a:r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«Турбо-кнопка» в портале самообслуживания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328613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Программа лояльности – Бонусная программа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8306" name="Picture 2" descr="C:\Users\Daria\Desktop\screen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10526" r="508" b="7210"/>
          <a:stretch/>
        </p:blipFill>
        <p:spPr bwMode="auto">
          <a:xfrm>
            <a:off x="85726" y="1235216"/>
            <a:ext cx="8853487" cy="45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5"/>
          <p:cNvSpPr/>
          <p:nvPr/>
        </p:nvSpPr>
        <p:spPr>
          <a:xfrm>
            <a:off x="5813425" y="914401"/>
            <a:ext cx="3125788" cy="723106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Начисление баллов</a:t>
            </a:r>
          </a:p>
          <a:p>
            <a:pPr algn="ctr">
              <a:defRPr/>
            </a:pPr>
            <a:r>
              <a:rPr lang="ru-RU" dirty="0" smtClean="0"/>
              <a:t>Заказ продукции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328613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Акция – «Приведи друга»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9330" name="Picture 2" descr="C:\Users\Daria\Desktop\screen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7368"/>
          <a:stretch/>
        </p:blipFill>
        <p:spPr bwMode="auto">
          <a:xfrm>
            <a:off x="176213" y="1275954"/>
            <a:ext cx="8915400" cy="45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5"/>
          <p:cNvSpPr/>
          <p:nvPr/>
        </p:nvSpPr>
        <p:spPr>
          <a:xfrm>
            <a:off x="5813425" y="914401"/>
            <a:ext cx="3125788" cy="723106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Приглашение нового клиента</a:t>
            </a:r>
          </a:p>
          <a:p>
            <a:pPr algn="ctr">
              <a:defRPr/>
            </a:pPr>
            <a:r>
              <a:rPr lang="ru-RU" dirty="0" smtClean="0"/>
              <a:t>Система поощрений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076325"/>
            <a:ext cx="9117012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«Турбо-кнопка» в контакт-центре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11113" y="76200"/>
            <a:ext cx="91328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700" dirty="0"/>
              <a:t>Выбор даты и времени подключения в контакт-центре</a:t>
            </a:r>
            <a:endParaRPr lang="en-US" sz="27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8306" name="Picture 2" descr="C:\Users\Daria\Desktop\поиск ок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45387"/>
            <a:ext cx="9132887" cy="36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78574" y="1541054"/>
            <a:ext cx="2972134" cy="1129966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Учет желаемой даты и времени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11113" y="76200"/>
            <a:ext cx="91328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dirty="0"/>
              <a:t>Планирование </a:t>
            </a:r>
            <a:r>
              <a:rPr lang="ru-RU" sz="2800" dirty="0" smtClean="0"/>
              <a:t>ресурсов</a:t>
            </a:r>
            <a:endParaRPr lang="en-US" sz="27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9330" name="Picture 2" descr="C:\Users\Daria\Desktop\планировщик ресурсов -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79948"/>
            <a:ext cx="8868192" cy="38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C:\Users\Daria\Desktop\планировщик ресурсов -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9"/>
          <a:stretch/>
        </p:blipFill>
        <p:spPr bwMode="auto">
          <a:xfrm>
            <a:off x="75200" y="4391691"/>
            <a:ext cx="8804105" cy="22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907171" y="3911275"/>
            <a:ext cx="2972134" cy="1129966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Учет доступных ресурсов и запросов на подключение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B2B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4343400"/>
            <a:ext cx="76231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882650"/>
            <a:ext cx="591185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5"/>
          <p:cNvSpPr/>
          <p:nvPr/>
        </p:nvSpPr>
        <p:spPr>
          <a:xfrm>
            <a:off x="5594350" y="1276350"/>
            <a:ext cx="3125788" cy="2501566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Агенты работают с прежним интерфейсом, но под другой ролью</a:t>
            </a:r>
          </a:p>
          <a:p>
            <a:pPr algn="ctr">
              <a:defRPr/>
            </a:pPr>
            <a:r>
              <a:rPr lang="ru-RU" dirty="0" smtClean="0"/>
              <a:t>Вся специфика работы с юридическими лицами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Множественные адресы</a:t>
            </a:r>
            <a:r>
              <a:rPr lang="en-US" dirty="0" smtClean="0"/>
              <a:t>, </a:t>
            </a:r>
            <a:r>
              <a:rPr lang="ru-RU" dirty="0" smtClean="0"/>
              <a:t>аккаунты и т.д.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Специальные услуги, как</a:t>
            </a:r>
            <a:r>
              <a:rPr lang="en-US" dirty="0" smtClean="0"/>
              <a:t> </a:t>
            </a:r>
            <a:r>
              <a:rPr lang="en-US" dirty="0"/>
              <a:t>VPN</a:t>
            </a:r>
          </a:p>
          <a:p>
            <a:pPr algn="ctr">
              <a:defRPr/>
            </a:pPr>
            <a:r>
              <a:rPr lang="en-US" dirty="0" smtClean="0"/>
              <a:t>SLA</a:t>
            </a:r>
            <a:r>
              <a:rPr lang="ru-RU" dirty="0" smtClean="0"/>
              <a:t>-контроль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39A209-C1D3-4B69-B6B7-F956D3BA685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 компании НКС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028700"/>
            <a:ext cx="6708775" cy="4649788"/>
          </a:xfrm>
        </p:spPr>
        <p:txBody>
          <a:bodyPr/>
          <a:lstStyle/>
          <a:p>
            <a:pPr eaLnBrk="1" hangingPunct="1"/>
            <a:r>
              <a:rPr lang="ru-RU" dirty="0" smtClean="0"/>
              <a:t>Один из крупнейших операторов связи России</a:t>
            </a:r>
            <a:endParaRPr lang="en-US" dirty="0" smtClean="0"/>
          </a:p>
          <a:p>
            <a:pPr lvl="1" eaLnBrk="1" hangingPunct="1"/>
            <a:r>
              <a:rPr lang="ru-RU" dirty="0" smtClean="0"/>
              <a:t>Обслуживает 5 млн домов</a:t>
            </a:r>
            <a:endParaRPr lang="en-US" dirty="0" smtClean="0"/>
          </a:p>
          <a:p>
            <a:pPr lvl="1" eaLnBrk="1" hangingPunct="1"/>
            <a:r>
              <a:rPr lang="ru-RU" dirty="0" smtClean="0"/>
              <a:t>Представлена в 6 регионах России</a:t>
            </a:r>
            <a:endParaRPr lang="en-US" dirty="0" smtClean="0"/>
          </a:p>
          <a:p>
            <a:pPr lvl="1" eaLnBrk="1" hangingPunct="1"/>
            <a:r>
              <a:rPr lang="en-US" dirty="0" smtClean="0"/>
              <a:t>3000 </a:t>
            </a:r>
            <a:r>
              <a:rPr lang="ru-RU" dirty="0" smtClean="0"/>
              <a:t>сотрудников</a:t>
            </a:r>
            <a:endParaRPr lang="en-US" dirty="0" smtClean="0"/>
          </a:p>
          <a:p>
            <a:pPr lvl="1" eaLnBrk="1" hangingPunct="1"/>
            <a:r>
              <a:rPr lang="ru-RU" dirty="0" smtClean="0"/>
              <a:t>Состоит из 7 приобретенных компаний</a:t>
            </a:r>
            <a:endParaRPr lang="en-US" dirty="0" smtClean="0"/>
          </a:p>
          <a:p>
            <a:pPr lvl="1" eaLnBrk="1" hangingPunct="1"/>
            <a:r>
              <a:rPr lang="ru-RU" dirty="0" smtClean="0"/>
              <a:t>Доход</a:t>
            </a:r>
            <a:r>
              <a:rPr lang="en-US" dirty="0" smtClean="0"/>
              <a:t> RUR 6</a:t>
            </a:r>
            <a:r>
              <a:rPr lang="ru-RU" dirty="0" smtClean="0"/>
              <a:t>млрд</a:t>
            </a:r>
            <a:r>
              <a:rPr lang="en-US" dirty="0" smtClean="0"/>
              <a:t> (EUR 230</a:t>
            </a:r>
            <a:r>
              <a:rPr lang="ru-RU" dirty="0" smtClean="0"/>
              <a:t>млн</a:t>
            </a:r>
            <a:r>
              <a:rPr lang="en-US" dirty="0" smtClean="0"/>
              <a:t>) </a:t>
            </a:r>
            <a:r>
              <a:rPr lang="ru-RU" dirty="0" smtClean="0"/>
              <a:t>в</a:t>
            </a:r>
            <a:r>
              <a:rPr lang="en-US" dirty="0" smtClean="0"/>
              <a:t> 2009</a:t>
            </a:r>
            <a:endParaRPr lang="ru-RU" dirty="0" smtClean="0"/>
          </a:p>
          <a:p>
            <a:pPr eaLnBrk="1" hangingPunct="1"/>
            <a:r>
              <a:rPr lang="ru-RU" dirty="0" smtClean="0">
                <a:solidFill>
                  <a:srgbClr val="002B7C"/>
                </a:solidFill>
              </a:rPr>
              <a:t>Лидер в инновациях </a:t>
            </a:r>
            <a:endParaRPr lang="en-US" dirty="0" smtClean="0">
              <a:solidFill>
                <a:srgbClr val="002B7C"/>
              </a:solidFill>
            </a:endParaRPr>
          </a:p>
          <a:p>
            <a:pPr marL="568325" lvl="2" eaLnBrk="1" hangingPunct="1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3-play: </a:t>
            </a:r>
            <a:r>
              <a:rPr lang="ru-RU" dirty="0" smtClean="0">
                <a:solidFill>
                  <a:schemeClr val="tx1"/>
                </a:solidFill>
              </a:rPr>
              <a:t>Интернет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ru-RU" dirty="0" smtClean="0">
                <a:solidFill>
                  <a:schemeClr val="tx1"/>
                </a:solidFill>
              </a:rPr>
              <a:t>Цифровое </a:t>
            </a:r>
            <a:r>
              <a:rPr lang="en-US" dirty="0" smtClean="0">
                <a:solidFill>
                  <a:schemeClr val="tx1"/>
                </a:solidFill>
              </a:rPr>
              <a:t>TV / VoIP</a:t>
            </a:r>
          </a:p>
          <a:p>
            <a:pPr marL="568325" lvl="2" eaLnBrk="1" hangingPunct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Дополнительные услуги</a:t>
            </a:r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1688" y="4052888"/>
            <a:ext cx="1714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 b="15527"/>
          <a:stretch>
            <a:fillRect/>
          </a:stretch>
        </p:blipFill>
        <p:spPr bwMode="auto">
          <a:xfrm>
            <a:off x="7151688" y="1228725"/>
            <a:ext cx="17145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1688" y="2644775"/>
            <a:ext cx="1714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1688" y="5462588"/>
            <a:ext cx="1714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5534025"/>
            <a:ext cx="67833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Другие функции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2260600"/>
            <a:ext cx="8836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81413"/>
            <a:ext cx="91440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432425" y="1022350"/>
            <a:ext cx="3125788" cy="1338263"/>
          </a:xfrm>
          <a:prstGeom prst="roundRect">
            <a:avLst/>
          </a:prstGeom>
          <a:solidFill>
            <a:srgbClr val="FFFF9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Маркетинговые кампании</a:t>
            </a:r>
            <a:endParaRPr lang="en-US" dirty="0"/>
          </a:p>
          <a:p>
            <a:pPr algn="ctr">
              <a:defRPr/>
            </a:pPr>
            <a:r>
              <a:rPr lang="en-US" dirty="0"/>
              <a:t>SMS </a:t>
            </a:r>
            <a:r>
              <a:rPr lang="ru-RU" dirty="0" smtClean="0"/>
              <a:t>информирование</a:t>
            </a:r>
            <a:endParaRPr lang="en-US" dirty="0"/>
          </a:p>
          <a:p>
            <a:pPr algn="ctr">
              <a:defRPr/>
            </a:pPr>
            <a:r>
              <a:rPr lang="ru-RU" dirty="0" err="1" smtClean="0"/>
              <a:t>Пинг</a:t>
            </a:r>
            <a:r>
              <a:rPr lang="ru-RU" dirty="0" smtClean="0"/>
              <a:t> модема</a:t>
            </a:r>
            <a:endParaRPr lang="en-US" dirty="0"/>
          </a:p>
          <a:p>
            <a:pPr algn="ctr">
              <a:defRPr/>
            </a:pPr>
            <a:r>
              <a:rPr lang="ru-RU" dirty="0" smtClean="0"/>
              <a:t>Перезапуск </a:t>
            </a:r>
            <a:r>
              <a:rPr lang="en-US" dirty="0" smtClean="0"/>
              <a:t>Switch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CRM 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Online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отчетность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–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дерево отчетов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844550"/>
            <a:ext cx="76660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CRM Online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отчетность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–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ежедневный отчет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122363"/>
            <a:ext cx="91471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3625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CRM Online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отчетность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–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новые подключения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9117013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/>
          <p:cNvSpPr txBox="1">
            <a:spLocks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CRM Online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отчетность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–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сервисные запросы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 txBox="1">
            <a:spLocks noGrp="1"/>
          </p:cNvSpPr>
          <p:nvPr/>
        </p:nvSpPr>
        <p:spPr bwMode="auto">
          <a:xfrm>
            <a:off x="6705600" y="6477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795789-C3CC-4299-920F-A4CC5AC45CD0}" type="slidenum">
              <a:rPr lang="en-US" sz="1600"/>
              <a:pPr algn="r"/>
              <a:t>34</a:t>
            </a:fld>
            <a:endParaRPr lang="en-US" sz="16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Программа</a:t>
            </a:r>
            <a:endParaRPr lang="en-US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1225"/>
            <a:ext cx="8072438" cy="5184775"/>
          </a:xfrm>
        </p:spPr>
        <p:txBody>
          <a:bodyPr/>
          <a:lstStyle/>
          <a:p>
            <a:pPr eaLnBrk="1" hangingPunct="1"/>
            <a:r>
              <a:rPr lang="ru-RU" dirty="0"/>
              <a:t>Обзор </a:t>
            </a:r>
            <a:r>
              <a:rPr lang="en-US" dirty="0"/>
              <a:t>SAP CRM Telecommunications </a:t>
            </a:r>
            <a:r>
              <a:rPr lang="ru-RU" dirty="0"/>
              <a:t>в НКС</a:t>
            </a:r>
            <a:endParaRPr lang="en-US" dirty="0"/>
          </a:p>
          <a:p>
            <a:pPr eaLnBrk="1" hangingPunct="1"/>
            <a:r>
              <a:rPr lang="ru-RU" dirty="0" smtClean="0"/>
              <a:t>Обзор решения</a:t>
            </a:r>
            <a:endParaRPr lang="en-US" dirty="0"/>
          </a:p>
          <a:p>
            <a:pPr eaLnBrk="1" hangingPunct="1"/>
            <a:r>
              <a:rPr lang="ru-RU" dirty="0"/>
              <a:t>Результаты</a:t>
            </a:r>
            <a:r>
              <a:rPr lang="en-US" dirty="0"/>
              <a:t>, </a:t>
            </a:r>
            <a:r>
              <a:rPr lang="ru-RU" dirty="0"/>
              <a:t>полученный опыт и планы развития</a:t>
            </a:r>
            <a:endParaRPr lang="en-US" dirty="0"/>
          </a:p>
          <a:p>
            <a:pPr eaLnBrk="1" hangingPunct="1"/>
            <a:r>
              <a:rPr lang="ru-RU" dirty="0"/>
              <a:t>Резюме</a:t>
            </a:r>
            <a:endParaRPr lang="en-US" dirty="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61963" y="1812925"/>
            <a:ext cx="8023225" cy="423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ru-RU" sz="2800" b="1">
              <a:solidFill>
                <a:srgbClr val="0026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Первый </a:t>
            </a:r>
            <a:r>
              <a:rPr lang="en-US" dirty="0" smtClean="0"/>
              <a:t>CRM2007 </a:t>
            </a:r>
            <a:r>
              <a:rPr lang="ru-RU" dirty="0" smtClean="0"/>
              <a:t>телекоммуникационный проект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39" y="1077242"/>
            <a:ext cx="8987161" cy="4205287"/>
          </a:xfrm>
        </p:spPr>
        <p:txBody>
          <a:bodyPr/>
          <a:lstStyle/>
          <a:p>
            <a:pPr eaLnBrk="1" hangingPunct="1"/>
            <a:r>
              <a:rPr lang="ru-RU" sz="2000" u="sng" dirty="0" smtClean="0"/>
              <a:t>Сен</a:t>
            </a:r>
            <a:r>
              <a:rPr lang="en-US" sz="2000" u="sng" dirty="0" smtClean="0"/>
              <a:t> 07 – </a:t>
            </a:r>
            <a:r>
              <a:rPr lang="ru-RU" sz="2000" u="sng" dirty="0" err="1" smtClean="0"/>
              <a:t>Янв</a:t>
            </a:r>
            <a:r>
              <a:rPr lang="en-US" sz="2000" u="sng" dirty="0" smtClean="0"/>
              <a:t> 08</a:t>
            </a:r>
            <a:r>
              <a:rPr lang="en-US" sz="2000" dirty="0" smtClean="0"/>
              <a:t>: </a:t>
            </a:r>
            <a:r>
              <a:rPr lang="ru-RU" sz="2000" dirty="0" smtClean="0"/>
              <a:t>внедрение </a:t>
            </a:r>
            <a:r>
              <a:rPr lang="en-US" sz="2000" dirty="0" smtClean="0"/>
              <a:t>SAP CRM 5.0 </a:t>
            </a:r>
          </a:p>
          <a:p>
            <a:pPr lvl="1" eaLnBrk="1" hangingPunct="1"/>
            <a:r>
              <a:rPr lang="ru-RU" sz="2000" dirty="0" smtClean="0"/>
              <a:t>Выявлена потребность в расширении рамок проекта</a:t>
            </a:r>
            <a:r>
              <a:rPr lang="en-US" sz="2000" dirty="0" smtClean="0"/>
              <a:t>:</a:t>
            </a:r>
          </a:p>
          <a:p>
            <a:pPr lvl="2" eaLnBrk="1" hangingPunct="1"/>
            <a:r>
              <a:rPr lang="ru-RU" sz="1800" dirty="0" smtClean="0"/>
              <a:t>Управление </a:t>
            </a:r>
            <a:r>
              <a:rPr lang="en-US" sz="1800" dirty="0" smtClean="0"/>
              <a:t>Telco</a:t>
            </a:r>
            <a:r>
              <a:rPr lang="ru-RU" sz="1800" dirty="0" smtClean="0"/>
              <a:t> заказами</a:t>
            </a:r>
            <a:r>
              <a:rPr lang="en-US" sz="1800" dirty="0" smtClean="0"/>
              <a:t> </a:t>
            </a:r>
            <a:r>
              <a:rPr lang="ru-RU" sz="1800" dirty="0" smtClean="0"/>
              <a:t>и контрактами</a:t>
            </a:r>
            <a:endParaRPr lang="en-US" sz="1800" dirty="0" smtClean="0"/>
          </a:p>
          <a:p>
            <a:pPr lvl="2" eaLnBrk="1" hangingPunct="1"/>
            <a:r>
              <a:rPr lang="ru-RU" sz="1800" dirty="0" smtClean="0"/>
              <a:t>Комплексные</a:t>
            </a:r>
            <a:r>
              <a:rPr lang="en-US" sz="1800" dirty="0" smtClean="0"/>
              <a:t> Telco </a:t>
            </a:r>
            <a:r>
              <a:rPr lang="ru-RU" sz="1800" dirty="0" smtClean="0"/>
              <a:t>продукты</a:t>
            </a:r>
            <a:r>
              <a:rPr lang="en-US" sz="1800" dirty="0" smtClean="0"/>
              <a:t>: </a:t>
            </a:r>
            <a:r>
              <a:rPr lang="ru-RU" sz="1800" dirty="0" smtClean="0"/>
              <a:t>пакеты и конфигурируемые продукты и услуги</a:t>
            </a:r>
            <a:endParaRPr lang="en-US" sz="1800" dirty="0" smtClean="0"/>
          </a:p>
          <a:p>
            <a:pPr eaLnBrk="1" hangingPunct="1"/>
            <a:r>
              <a:rPr lang="ru-RU" sz="2000" u="sng" dirty="0" err="1" smtClean="0"/>
              <a:t>Фев</a:t>
            </a:r>
            <a:r>
              <a:rPr lang="en-US" sz="2000" u="sng" dirty="0" smtClean="0"/>
              <a:t> 08</a:t>
            </a:r>
            <a:r>
              <a:rPr lang="en-US" sz="2000" dirty="0" smtClean="0"/>
              <a:t>: </a:t>
            </a:r>
            <a:r>
              <a:rPr lang="ru-RU" sz="2000" dirty="0" smtClean="0"/>
              <a:t>Подключение к развертыванию</a:t>
            </a:r>
            <a:r>
              <a:rPr lang="en-US" sz="2000" dirty="0" smtClean="0"/>
              <a:t> CRM2007 Telco order management</a:t>
            </a:r>
          </a:p>
          <a:p>
            <a:pPr eaLnBrk="1" hangingPunct="1"/>
            <a:r>
              <a:rPr lang="ru-RU" sz="2000" u="sng" dirty="0" err="1" smtClean="0"/>
              <a:t>Мар</a:t>
            </a:r>
            <a:r>
              <a:rPr lang="en-US" sz="2000" u="sng" dirty="0" smtClean="0"/>
              <a:t> – </a:t>
            </a:r>
            <a:r>
              <a:rPr lang="ru-RU" sz="2000" u="sng" dirty="0" err="1" smtClean="0"/>
              <a:t>Авг</a:t>
            </a:r>
            <a:r>
              <a:rPr lang="en-US" sz="2000" u="sng" dirty="0" smtClean="0"/>
              <a:t> 08</a:t>
            </a:r>
            <a:r>
              <a:rPr lang="en-US" sz="2000" dirty="0" smtClean="0"/>
              <a:t>: </a:t>
            </a:r>
            <a:r>
              <a:rPr lang="ru-RU" sz="2000" dirty="0" smtClean="0"/>
              <a:t>Представление новой функциональности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SAP </a:t>
            </a:r>
            <a:r>
              <a:rPr lang="en-US" sz="2000" dirty="0" err="1" smtClean="0"/>
              <a:t>NetWeaver</a:t>
            </a:r>
            <a:r>
              <a:rPr lang="en-US" sz="2000" dirty="0" smtClean="0"/>
              <a:t> PI (XI)</a:t>
            </a:r>
          </a:p>
          <a:p>
            <a:pPr lvl="1" eaLnBrk="1" hangingPunct="1"/>
            <a:r>
              <a:rPr lang="ru-RU" sz="2000" dirty="0" smtClean="0"/>
              <a:t>Ключевые</a:t>
            </a:r>
            <a:r>
              <a:rPr lang="en-US" sz="2000" dirty="0" smtClean="0"/>
              <a:t> SAP CRM 2007 Telco </a:t>
            </a:r>
            <a:r>
              <a:rPr lang="ru-RU" sz="2000" dirty="0" smtClean="0"/>
              <a:t>сценарии</a:t>
            </a:r>
            <a:endParaRPr lang="en-US" sz="2000" dirty="0" smtClean="0"/>
          </a:p>
          <a:p>
            <a:pPr lvl="1" eaLnBrk="1" hangingPunct="1"/>
            <a:r>
              <a:rPr lang="ru-RU" sz="2000" dirty="0" smtClean="0"/>
              <a:t>Интеграция с системами </a:t>
            </a:r>
            <a:r>
              <a:rPr lang="ru-RU" sz="2000" dirty="0" err="1" smtClean="0"/>
              <a:t>биллинга</a:t>
            </a:r>
            <a:r>
              <a:rPr lang="ru-RU" sz="2000" dirty="0" smtClean="0"/>
              <a:t> и активации</a:t>
            </a:r>
            <a:endParaRPr lang="en-US" sz="2000" dirty="0" smtClean="0"/>
          </a:p>
          <a:p>
            <a:pPr eaLnBrk="1" hangingPunct="1"/>
            <a:r>
              <a:rPr lang="ru-RU" sz="2000" u="sng" dirty="0" smtClean="0"/>
              <a:t>Сен</a:t>
            </a:r>
            <a:r>
              <a:rPr lang="en-US" sz="2000" u="sng" dirty="0" smtClean="0"/>
              <a:t> 08</a:t>
            </a:r>
            <a:r>
              <a:rPr lang="en-US" sz="2000" dirty="0" smtClean="0"/>
              <a:t>: </a:t>
            </a:r>
            <a:r>
              <a:rPr lang="ru-RU" sz="2000" dirty="0" smtClean="0"/>
              <a:t>Запуск</a:t>
            </a:r>
            <a:r>
              <a:rPr lang="en-US" sz="2000" dirty="0" smtClean="0"/>
              <a:t> </a:t>
            </a:r>
            <a:r>
              <a:rPr lang="ru-RU" sz="2000" dirty="0" smtClean="0"/>
              <a:t>с</a:t>
            </a:r>
            <a:r>
              <a:rPr lang="en-US" sz="2000" dirty="0" smtClean="0"/>
              <a:t> Internet Service product</a:t>
            </a:r>
          </a:p>
          <a:p>
            <a:pPr eaLnBrk="1" hangingPunct="1"/>
            <a:r>
              <a:rPr lang="ru-RU" sz="2000" dirty="0" smtClean="0"/>
              <a:t>С того времени</a:t>
            </a:r>
            <a:r>
              <a:rPr lang="en-US" sz="2000" dirty="0" smtClean="0"/>
              <a:t>: </a:t>
            </a:r>
          </a:p>
          <a:p>
            <a:pPr lvl="1" eaLnBrk="1" hangingPunct="1"/>
            <a:r>
              <a:rPr lang="ru-RU" sz="1800" dirty="0" smtClean="0"/>
              <a:t>Развертывание новых продуктов</a:t>
            </a:r>
            <a:endParaRPr lang="en-US" sz="1800" dirty="0" smtClean="0"/>
          </a:p>
          <a:p>
            <a:pPr lvl="1" eaLnBrk="1" hangingPunct="1"/>
            <a:r>
              <a:rPr lang="ru-RU" sz="1800" dirty="0" smtClean="0"/>
              <a:t>Новые бизнес-процессы</a:t>
            </a:r>
            <a:endParaRPr lang="en-US" sz="1800" dirty="0" smtClean="0"/>
          </a:p>
          <a:p>
            <a:pPr lvl="1" eaLnBrk="1" hangingPunct="1"/>
            <a:r>
              <a:rPr lang="ru-RU" sz="1800" dirty="0" smtClean="0"/>
              <a:t>Развертывание в регионы</a:t>
            </a:r>
            <a:endParaRPr lang="en-US" sz="1800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1143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CB46B96-D0DC-4C44-800E-95DF0ECB2025}" type="slidenum">
              <a:rPr lang="en-US" sz="1400"/>
              <a:pPr algn="ctr"/>
              <a:t>35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Статус проекта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200</a:t>
            </a:r>
            <a:r>
              <a:rPr lang="en-US" dirty="0" smtClean="0"/>
              <a:t> </a:t>
            </a:r>
            <a:r>
              <a:rPr lang="ru-RU" dirty="0" smtClean="0"/>
              <a:t>продуктивных пользователей</a:t>
            </a:r>
            <a:endParaRPr lang="en-US" dirty="0" smtClean="0"/>
          </a:p>
          <a:p>
            <a:pPr lvl="1" eaLnBrk="1" hangingPunct="1"/>
            <a:r>
              <a:rPr lang="ru-RU" dirty="0" smtClean="0"/>
              <a:t>150 агентов контакт-центра</a:t>
            </a:r>
            <a:endParaRPr lang="en-US" dirty="0" smtClean="0"/>
          </a:p>
          <a:p>
            <a:pPr lvl="1" eaLnBrk="1" hangingPunct="1"/>
            <a:r>
              <a:rPr lang="ru-RU" dirty="0"/>
              <a:t>5</a:t>
            </a:r>
            <a:r>
              <a:rPr lang="en-US" dirty="0" smtClean="0"/>
              <a:t>0 </a:t>
            </a:r>
            <a:r>
              <a:rPr lang="ru-RU" dirty="0" smtClean="0"/>
              <a:t>пользователей </a:t>
            </a:r>
            <a:r>
              <a:rPr lang="en-US" dirty="0" smtClean="0"/>
              <a:t>back-</a:t>
            </a:r>
            <a:r>
              <a:rPr lang="ru-RU" dirty="0" smtClean="0"/>
              <a:t>офиса</a:t>
            </a:r>
            <a:endParaRPr lang="en-US" dirty="0" smtClean="0"/>
          </a:p>
          <a:p>
            <a:pPr eaLnBrk="1" hangingPunct="1"/>
            <a:r>
              <a:rPr lang="ru-RU" dirty="0" smtClean="0"/>
              <a:t>200 </a:t>
            </a:r>
            <a:r>
              <a:rPr lang="en-US" dirty="0" smtClean="0"/>
              <a:t>000 </a:t>
            </a:r>
            <a:r>
              <a:rPr lang="ru-RU" dirty="0" smtClean="0"/>
              <a:t>заказов в месяц</a:t>
            </a:r>
            <a:endParaRPr lang="en-US" dirty="0" smtClean="0"/>
          </a:p>
          <a:p>
            <a:pPr eaLnBrk="1" hangingPunct="1"/>
            <a:r>
              <a:rPr lang="ru-RU" dirty="0" smtClean="0"/>
              <a:t>Единая система для ВСЕЙ информации, связанной с клиентами и заказами</a:t>
            </a:r>
            <a:endParaRPr lang="en-US" dirty="0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1143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02C5904-DD30-41C9-A3AE-6551C00C2152}" type="slidenum">
              <a:rPr lang="en-US" sz="1400"/>
              <a:pPr algn="ctr"/>
              <a:t>36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Развертывание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987425"/>
            <a:ext cx="8208962" cy="5054146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B2B Telco </a:t>
            </a:r>
            <a:r>
              <a:rPr lang="ru-RU" dirty="0" smtClean="0"/>
              <a:t>управление заказами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Усовершенствование</a:t>
            </a:r>
            <a:r>
              <a:rPr lang="en-US" dirty="0" smtClean="0"/>
              <a:t> </a:t>
            </a:r>
            <a:r>
              <a:rPr lang="ru-RU" dirty="0" smtClean="0"/>
              <a:t>интеграционной платформы</a:t>
            </a:r>
            <a:r>
              <a:rPr lang="en-US" dirty="0" smtClean="0"/>
              <a:t>VoIP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CRM </a:t>
            </a:r>
            <a:r>
              <a:rPr lang="ru-RU" dirty="0" smtClean="0"/>
              <a:t>Сервис по работе с заказами(</a:t>
            </a:r>
            <a:r>
              <a:rPr lang="ru-RU" dirty="0" smtClean="0">
                <a:solidFill>
                  <a:schemeClr val="bg1"/>
                </a:solidFill>
              </a:rPr>
              <a:t>Тестирование)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Workforce management</a:t>
            </a:r>
            <a:r>
              <a:rPr lang="ru-RU" dirty="0" smtClean="0"/>
              <a:t> (</a:t>
            </a:r>
            <a:r>
              <a:rPr lang="ru-RU" dirty="0" smtClean="0">
                <a:solidFill>
                  <a:schemeClr val="bg1"/>
                </a:solidFill>
              </a:rPr>
              <a:t>Тестирование)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Портал для дистрибьютора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Автоматический процесс изменений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Дополнительные интеграционные процессы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Отчетность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Программа лояльности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Управление маркетинговыми компаниями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ru-RU" dirty="0" smtClean="0"/>
              <a:t>Корпоративный</a:t>
            </a:r>
            <a:r>
              <a:rPr lang="en-US" dirty="0" smtClean="0"/>
              <a:t> SAP BI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1143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341A52B-EA0A-403B-9916-51E1D4FA9514}" type="slidenum">
              <a:rPr lang="en-US" sz="1400"/>
              <a:pPr algn="ctr"/>
              <a:t>37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 txBox="1">
            <a:spLocks noGrp="1"/>
          </p:cNvSpPr>
          <p:nvPr/>
        </p:nvSpPr>
        <p:spPr bwMode="auto">
          <a:xfrm>
            <a:off x="6705600" y="6477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FDF19B-77AA-4CA3-8F82-80CE67727E60}" type="slidenum">
              <a:rPr lang="en-US" sz="1600"/>
              <a:pPr algn="r"/>
              <a:t>38</a:t>
            </a:fld>
            <a:endParaRPr lang="en-US" sz="16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Программа</a:t>
            </a:r>
            <a:endParaRPr lang="en-US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1225"/>
            <a:ext cx="8072438" cy="5184775"/>
          </a:xfrm>
        </p:spPr>
        <p:txBody>
          <a:bodyPr/>
          <a:lstStyle/>
          <a:p>
            <a:pPr eaLnBrk="1" hangingPunct="1"/>
            <a:r>
              <a:rPr lang="ru-RU" dirty="0"/>
              <a:t>Обзор </a:t>
            </a:r>
            <a:r>
              <a:rPr lang="en-US" dirty="0"/>
              <a:t>SAP CRM Telecommunications </a:t>
            </a:r>
            <a:r>
              <a:rPr lang="ru-RU" dirty="0"/>
              <a:t>в НКС</a:t>
            </a:r>
            <a:endParaRPr lang="en-US" dirty="0"/>
          </a:p>
          <a:p>
            <a:pPr eaLnBrk="1" hangingPunct="1"/>
            <a:r>
              <a:rPr lang="ru-RU" dirty="0"/>
              <a:t>Рассмотрение решения</a:t>
            </a:r>
            <a:endParaRPr lang="en-US" dirty="0"/>
          </a:p>
          <a:p>
            <a:pPr eaLnBrk="1" hangingPunct="1"/>
            <a:r>
              <a:rPr lang="ru-RU" dirty="0"/>
              <a:t>Результаты</a:t>
            </a:r>
            <a:r>
              <a:rPr lang="en-US" dirty="0"/>
              <a:t>, </a:t>
            </a:r>
            <a:r>
              <a:rPr lang="ru-RU" dirty="0"/>
              <a:t>полученный опыт и планы развития</a:t>
            </a:r>
            <a:endParaRPr lang="en-US" dirty="0"/>
          </a:p>
          <a:p>
            <a:pPr eaLnBrk="1" hangingPunct="1"/>
            <a:r>
              <a:rPr lang="ru-RU" dirty="0"/>
              <a:t>Резюме</a:t>
            </a:r>
            <a:endParaRPr lang="en-US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5613" y="2260600"/>
            <a:ext cx="8023225" cy="423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ru-RU" sz="2800" b="1">
              <a:solidFill>
                <a:srgbClr val="0026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3-play: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Интернет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Цифровое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 / VoIP</a:t>
            </a:r>
          </a:p>
        </p:txBody>
      </p:sp>
      <p:pic>
        <p:nvPicPr>
          <p:cNvPr id="3" name="Рисунок 2" descr="3pl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2" y="1273862"/>
            <a:ext cx="8218026" cy="461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7 </a:t>
            </a:r>
            <a:r>
              <a:rPr lang="ru-RU" dirty="0" smtClean="0"/>
              <a:t>основных пунктов</a:t>
            </a:r>
            <a:endParaRPr lang="en-US" dirty="0" smtClean="0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Индустриальное решение </a:t>
            </a:r>
            <a:r>
              <a:rPr lang="en-US" dirty="0" smtClean="0"/>
              <a:t>(CRM Telco</a:t>
            </a:r>
            <a:r>
              <a:rPr lang="ru-RU" dirty="0" smtClean="0"/>
              <a:t>)</a:t>
            </a:r>
          </a:p>
          <a:p>
            <a:pPr eaLnBrk="1" hangingPunct="1"/>
            <a:r>
              <a:rPr lang="ru-RU" dirty="0" smtClean="0"/>
              <a:t>Используйте </a:t>
            </a:r>
            <a:r>
              <a:rPr lang="en-US" dirty="0" smtClean="0"/>
              <a:t>SAP best practice </a:t>
            </a:r>
            <a:r>
              <a:rPr lang="ru-RU" dirty="0" smtClean="0"/>
              <a:t>как шаблон для работы бизнеса</a:t>
            </a:r>
            <a:endParaRPr lang="en-US" dirty="0" smtClean="0"/>
          </a:p>
          <a:p>
            <a:pPr eaLnBrk="1" hangingPunct="1"/>
            <a:r>
              <a:rPr lang="en-US" dirty="0" smtClean="0"/>
              <a:t>SAP CRM + SAP </a:t>
            </a:r>
            <a:r>
              <a:rPr lang="en-US" dirty="0" err="1" smtClean="0"/>
              <a:t>NetWeaver</a:t>
            </a:r>
            <a:r>
              <a:rPr lang="en-US" dirty="0" smtClean="0"/>
              <a:t> PI (XI) </a:t>
            </a:r>
            <a:r>
              <a:rPr lang="ru-RU" dirty="0" smtClean="0"/>
              <a:t>объединение</a:t>
            </a:r>
            <a:r>
              <a:rPr lang="en-US" dirty="0" smtClean="0"/>
              <a:t> </a:t>
            </a:r>
            <a:r>
              <a:rPr lang="ru-RU" dirty="0" smtClean="0"/>
              <a:t>очень гибкий инструмент для поддержки интеграции с другими системами </a:t>
            </a:r>
          </a:p>
          <a:p>
            <a:pPr eaLnBrk="1" hangingPunct="1"/>
            <a:r>
              <a:rPr lang="ru-RU" dirty="0" smtClean="0"/>
              <a:t>Сотрудничайте с опытными партнерами </a:t>
            </a:r>
            <a:r>
              <a:rPr lang="en-US" dirty="0" smtClean="0"/>
              <a:t>SAP</a:t>
            </a:r>
          </a:p>
          <a:p>
            <a:pPr eaLnBrk="1" hangingPunct="1"/>
            <a:r>
              <a:rPr lang="ru-RU" dirty="0" smtClean="0"/>
              <a:t>Объедините всех участников проекта в единую команду </a:t>
            </a:r>
            <a:r>
              <a:rPr lang="en-US" dirty="0" smtClean="0"/>
              <a:t>– </a:t>
            </a:r>
            <a:r>
              <a:rPr lang="ru-RU" dirty="0" smtClean="0"/>
              <a:t>Вы, </a:t>
            </a:r>
            <a:r>
              <a:rPr lang="en-US" dirty="0" smtClean="0"/>
              <a:t>SAP </a:t>
            </a:r>
            <a:r>
              <a:rPr lang="ru-RU" dirty="0" smtClean="0"/>
              <a:t>и партнер по внедрению</a:t>
            </a:r>
            <a:endParaRPr lang="en-US" dirty="0" smtClean="0"/>
          </a:p>
          <a:p>
            <a:pPr eaLnBrk="1" hangingPunct="1"/>
            <a:r>
              <a:rPr lang="ru-RU" dirty="0" smtClean="0"/>
              <a:t>Создайте сильный программный офис для вовлечения ключевых пользователей, владельцев бизнеса и экспертов</a:t>
            </a:r>
          </a:p>
          <a:p>
            <a:pPr eaLnBrk="1" hangingPunct="1"/>
            <a:r>
              <a:rPr lang="ru-RU" dirty="0" smtClean="0"/>
              <a:t>Быстрее продвигайтесь и результат будет виден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Ресурсы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925513"/>
            <a:ext cx="8382000" cy="5184775"/>
          </a:xfrm>
        </p:spPr>
        <p:txBody>
          <a:bodyPr/>
          <a:lstStyle/>
          <a:p>
            <a:pPr marL="284163" lvl="1" eaLnBrk="1" hangingPunct="1">
              <a:buFontTx/>
              <a:buChar char="•"/>
            </a:pPr>
            <a:r>
              <a:rPr lang="ru-RU" dirty="0" smtClean="0">
                <a:solidFill>
                  <a:srgbClr val="002B7C"/>
                </a:solidFill>
              </a:rPr>
              <a:t>Сайт клиента</a:t>
            </a:r>
            <a:endParaRPr lang="en-US" dirty="0" smtClean="0">
              <a:solidFill>
                <a:srgbClr val="002B7C"/>
              </a:solidFill>
            </a:endParaRPr>
          </a:p>
          <a:p>
            <a:pPr lvl="1" eaLnBrk="1" hangingPunct="1"/>
            <a:r>
              <a:rPr lang="en-US" dirty="0" smtClean="0"/>
              <a:t>http://www.onlime.ru/</a:t>
            </a:r>
          </a:p>
          <a:p>
            <a:r>
              <a:rPr lang="en-US" dirty="0" smtClean="0"/>
              <a:t>SAP TV: NCN - Winning Customers in Russia </a:t>
            </a:r>
          </a:p>
          <a:p>
            <a:pPr lvl="1" eaLnBrk="1" hangingPunct="1"/>
            <a:r>
              <a:rPr lang="en-US" dirty="0" smtClean="0"/>
              <a:t>http://www.youtube.com/watch?v=Tfk2Ki2MkWk</a:t>
            </a:r>
          </a:p>
          <a:p>
            <a:pPr eaLnBrk="1" hangingPunct="1"/>
            <a:r>
              <a:rPr lang="en-US" dirty="0" smtClean="0"/>
              <a:t>SAP </a:t>
            </a:r>
            <a:r>
              <a:rPr lang="ru-RU" dirty="0" smtClean="0"/>
              <a:t>Пресс-релиз</a:t>
            </a:r>
            <a:endParaRPr lang="en-US" dirty="0" smtClean="0"/>
          </a:p>
          <a:p>
            <a:pPr lvl="1" eaLnBrk="1" hangingPunct="1"/>
            <a:r>
              <a:rPr lang="en-US" dirty="0" smtClean="0"/>
              <a:t>http://www.sap.com/cis/success/NKS.pdf</a:t>
            </a:r>
          </a:p>
          <a:p>
            <a:pPr eaLnBrk="1" hangingPunct="1"/>
            <a:r>
              <a:rPr lang="ru-RU" dirty="0" smtClean="0"/>
              <a:t>Пресс-релиз КСБ о запуске</a:t>
            </a:r>
            <a:endParaRPr lang="en-US" dirty="0" smtClean="0"/>
          </a:p>
          <a:p>
            <a:pPr lvl="1" eaLnBrk="1" hangingPunct="1"/>
            <a:r>
              <a:rPr lang="en-US" dirty="0" smtClean="0"/>
              <a:t>http://www.sap.com/cis/company/press/2008/NKS.epx</a:t>
            </a:r>
          </a:p>
          <a:p>
            <a:pPr eaLnBrk="1" hangingPunct="1"/>
            <a:r>
              <a:rPr lang="ru-RU" dirty="0" smtClean="0"/>
              <a:t>КСБ</a:t>
            </a:r>
            <a:r>
              <a:rPr lang="en-US" dirty="0" smtClean="0"/>
              <a:t> Gartner &amp; 1to1 Customer Awards</a:t>
            </a:r>
          </a:p>
          <a:p>
            <a:pPr lvl="1" eaLnBrk="1" hangingPunct="1"/>
            <a:r>
              <a:rPr lang="nl-NL" dirty="0" smtClean="0"/>
              <a:t>http://www.ncnet.ru/ru/news/1145.shtml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6CE649-C28E-4FB3-964A-FD3A8EF9B37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Обсудим</a:t>
            </a:r>
            <a:r>
              <a:rPr lang="en-US" dirty="0" smtClean="0"/>
              <a:t>!</a:t>
            </a:r>
          </a:p>
        </p:txBody>
      </p:sp>
      <p:pic>
        <p:nvPicPr>
          <p:cNvPr id="45060" name="Picture 5" descr="questions-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925" y="1739900"/>
            <a:ext cx="24701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062038" y="4865688"/>
            <a:ext cx="3200400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Ольга Белых</a:t>
            </a:r>
            <a:endParaRPr lang="en-US" sz="2800" b="1" dirty="0"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latin typeface="Arial Narrow" pitchFamily="34" charset="0"/>
              </a:rPr>
              <a:t>obelykh@ncnet.ru</a:t>
            </a: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3738" y="5119688"/>
            <a:ext cx="13128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4764088" y="4865688"/>
            <a:ext cx="3760787" cy="1738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Дмитрий Сиднев</a:t>
            </a:r>
            <a:endParaRPr lang="en-US" sz="2800" b="1" dirty="0">
              <a:latin typeface="Arial Narrow" pitchFamily="34" charset="0"/>
            </a:endParaRPr>
          </a:p>
          <a:p>
            <a:pPr algn="ctr"/>
            <a:r>
              <a:rPr lang="en-US" sz="2400" b="1" dirty="0">
                <a:latin typeface="Arial Narrow" pitchFamily="34" charset="0"/>
              </a:rPr>
              <a:t>dmitry.sidnev@masterdata.ru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5043488"/>
            <a:ext cx="23844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5172" y="4342468"/>
            <a:ext cx="215365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Вопросы?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 txBox="1">
            <a:spLocks noGrp="1"/>
          </p:cNvSpPr>
          <p:nvPr/>
        </p:nvSpPr>
        <p:spPr bwMode="auto">
          <a:xfrm>
            <a:off x="6705600" y="6477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1F3227-2B26-48B9-8338-513BB90450FB}" type="slidenum">
              <a:rPr lang="en-US" sz="1600"/>
              <a:pPr algn="r"/>
              <a:t>4</a:t>
            </a:fld>
            <a:endParaRPr lang="en-US" sz="16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Бизнес-контекст и технологии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028700"/>
            <a:ext cx="7961313" cy="5184775"/>
          </a:xfrm>
        </p:spPr>
        <p:txBody>
          <a:bodyPr/>
          <a:lstStyle/>
          <a:p>
            <a:pPr eaLnBrk="1" hangingPunct="1"/>
            <a:r>
              <a:rPr lang="ru-RU" dirty="0" smtClean="0"/>
              <a:t>Большая существующая базы</a:t>
            </a:r>
            <a:endParaRPr lang="en-US" dirty="0" smtClean="0"/>
          </a:p>
          <a:p>
            <a:pPr lvl="1" eaLnBrk="1" hangingPunct="1"/>
            <a:r>
              <a:rPr lang="ru-RU" dirty="0" smtClean="0"/>
              <a:t>НКС обслуживает более 5 млн пользователей аналогового кабельного ТВ</a:t>
            </a:r>
          </a:p>
          <a:p>
            <a:pPr lvl="1" eaLnBrk="1" hangingPunct="1"/>
            <a:r>
              <a:rPr lang="ru-RU" dirty="0" smtClean="0"/>
              <a:t>Быстрый рост цифровых абонентов</a:t>
            </a:r>
            <a:r>
              <a:rPr lang="en-US" dirty="0" smtClean="0"/>
              <a:t> (</a:t>
            </a:r>
            <a:r>
              <a:rPr lang="ru-RU" dirty="0" smtClean="0"/>
              <a:t>более</a:t>
            </a:r>
            <a:r>
              <a:rPr lang="en-US" dirty="0" smtClean="0"/>
              <a:t> 0.5</a:t>
            </a:r>
            <a:r>
              <a:rPr lang="ru-RU" dirty="0"/>
              <a:t>м</a:t>
            </a:r>
            <a:r>
              <a:rPr lang="en-US" dirty="0" smtClean="0"/>
              <a:t>)</a:t>
            </a:r>
          </a:p>
          <a:p>
            <a:pPr eaLnBrk="1" hangingPunct="1"/>
            <a:r>
              <a:rPr lang="ru-RU" dirty="0" smtClean="0"/>
              <a:t>Быстрый рост</a:t>
            </a:r>
            <a:endParaRPr lang="en-US" dirty="0" smtClean="0"/>
          </a:p>
          <a:p>
            <a:pPr lvl="1" eaLnBrk="1" hangingPunct="1"/>
            <a:r>
              <a:rPr lang="ru-RU" dirty="0"/>
              <a:t>Б</a:t>
            </a:r>
            <a:r>
              <a:rPr lang="ru-RU" dirty="0" smtClean="0"/>
              <a:t>олее чем </a:t>
            </a:r>
            <a:r>
              <a:rPr lang="en-US" dirty="0" smtClean="0"/>
              <a:t>15.000</a:t>
            </a:r>
            <a:r>
              <a:rPr lang="ru-RU" dirty="0" smtClean="0"/>
              <a:t> новых</a:t>
            </a:r>
            <a:r>
              <a:rPr lang="en-US" dirty="0" smtClean="0"/>
              <a:t> </a:t>
            </a:r>
            <a:r>
              <a:rPr lang="ru-RU" dirty="0" smtClean="0"/>
              <a:t>абонентов в месяц</a:t>
            </a:r>
            <a:endParaRPr lang="en-US" dirty="0" smtClean="0"/>
          </a:p>
          <a:p>
            <a:pPr eaLnBrk="1" hangingPunct="1"/>
            <a:r>
              <a:rPr lang="ru-RU" dirty="0" smtClean="0"/>
              <a:t>Постоянное развитие</a:t>
            </a:r>
            <a:endParaRPr lang="en-US" dirty="0" smtClean="0"/>
          </a:p>
          <a:p>
            <a:pPr marL="568325" lvl="2" eaLnBrk="1" hangingPunct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Релиз новых продуктов и открытие новых рынков практически ежемесячно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dirty="0" smtClean="0"/>
              <a:t>Разрозненная ИТ-</a:t>
            </a:r>
            <a:r>
              <a:rPr lang="ru-RU" dirty="0" err="1" smtClean="0"/>
              <a:t>инфрастуктура</a:t>
            </a:r>
            <a:endParaRPr lang="en-US" dirty="0" smtClean="0"/>
          </a:p>
          <a:p>
            <a:pPr marL="568325" lvl="2" eaLnBrk="1" hangingPunct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Различные системы для управления работой с клиентом, </a:t>
            </a:r>
            <a:r>
              <a:rPr lang="ru-RU" dirty="0" err="1" smtClean="0">
                <a:solidFill>
                  <a:schemeClr val="tx1"/>
                </a:solidFill>
              </a:rPr>
              <a:t>биллинга</a:t>
            </a:r>
            <a:r>
              <a:rPr lang="ru-RU" dirty="0" smtClean="0">
                <a:solidFill>
                  <a:schemeClr val="tx1"/>
                </a:solidFill>
              </a:rPr>
              <a:t> и активации</a:t>
            </a:r>
            <a:endParaRPr lang="en-US" dirty="0" smtClean="0">
              <a:solidFill>
                <a:schemeClr val="tx1"/>
              </a:solidFill>
            </a:endParaRPr>
          </a:p>
          <a:p>
            <a:pPr marL="568325" lvl="2" eaLnBrk="1" hangingPunct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Различные ИТ-системы в различных департаментах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68C4C4-CEA9-4765-AE4C-AD341091DA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Почему был выбран </a:t>
            </a:r>
            <a:r>
              <a:rPr lang="en-US" dirty="0" smtClean="0"/>
              <a:t>SAP CRM Telco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028700"/>
            <a:ext cx="8326521" cy="5184775"/>
          </a:xfrm>
        </p:spPr>
        <p:txBody>
          <a:bodyPr/>
          <a:lstStyle/>
          <a:p>
            <a:pPr eaLnBrk="1" hangingPunct="1"/>
            <a:r>
              <a:rPr lang="ru-RU" dirty="0" smtClean="0"/>
              <a:t>Бизнес-задачи</a:t>
            </a:r>
            <a:endParaRPr lang="en-US" dirty="0" smtClean="0"/>
          </a:p>
          <a:p>
            <a:pPr lvl="1" eaLnBrk="1" hangingPunct="1"/>
            <a:r>
              <a:rPr lang="ru-RU" dirty="0" smtClean="0"/>
              <a:t>Нехватка полного обзора клиента</a:t>
            </a:r>
            <a:endParaRPr lang="en-US" dirty="0" smtClean="0"/>
          </a:p>
          <a:p>
            <a:pPr lvl="1" eaLnBrk="1" hangingPunct="1"/>
            <a:r>
              <a:rPr lang="ru-RU" dirty="0" smtClean="0"/>
              <a:t>Противоречивые данные о клиенте в системах</a:t>
            </a:r>
            <a:endParaRPr lang="en-US" dirty="0" smtClean="0"/>
          </a:p>
          <a:p>
            <a:pPr lvl="1" eaLnBrk="1" hangingPunct="1"/>
            <a:r>
              <a:rPr lang="ru-RU" dirty="0" smtClean="0"/>
              <a:t>Потребность в запуске и управлении комплекса продуктов</a:t>
            </a:r>
            <a:endParaRPr lang="en-US" dirty="0" smtClean="0"/>
          </a:p>
          <a:p>
            <a:pPr lvl="1" eaLnBrk="1" hangingPunct="1"/>
            <a:r>
              <a:rPr lang="ru-RU" dirty="0" smtClean="0"/>
              <a:t>Большой объем новых заказов; потребность в аналитике</a:t>
            </a:r>
            <a:endParaRPr lang="en-US" dirty="0" smtClean="0"/>
          </a:p>
          <a:p>
            <a:pPr lvl="1" eaLnBrk="1" hangingPunct="1"/>
            <a:r>
              <a:rPr lang="ru-RU" dirty="0" smtClean="0"/>
              <a:t>Нехватка взаимодействия с клиентом и истории заказа</a:t>
            </a:r>
            <a:endParaRPr lang="en-US" dirty="0" smtClean="0"/>
          </a:p>
          <a:p>
            <a:pPr eaLnBrk="1" hangingPunct="1"/>
            <a:r>
              <a:rPr lang="ru-RU" dirty="0" smtClean="0"/>
              <a:t>ИТ-требования</a:t>
            </a:r>
            <a:endParaRPr lang="en-US" dirty="0" smtClean="0"/>
          </a:p>
          <a:p>
            <a:pPr lvl="1" eaLnBrk="1" hangingPunct="1"/>
            <a:r>
              <a:rPr lang="ru-RU" dirty="0" smtClean="0"/>
              <a:t>Быстрое добавление новых продуктов или их группы</a:t>
            </a:r>
            <a:endParaRPr lang="en-US" dirty="0" smtClean="0"/>
          </a:p>
          <a:p>
            <a:pPr lvl="1" eaLnBrk="1" hangingPunct="1"/>
            <a:r>
              <a:rPr lang="ru-RU" dirty="0" smtClean="0"/>
              <a:t>Управление множественными заказами</a:t>
            </a:r>
            <a:endParaRPr lang="en-US" dirty="0" smtClean="0"/>
          </a:p>
          <a:p>
            <a:pPr lvl="1" eaLnBrk="1" hangingPunct="1"/>
            <a:r>
              <a:rPr lang="ru-RU" dirty="0" smtClean="0"/>
              <a:t>Стабильность взаимодействия с </a:t>
            </a:r>
            <a:r>
              <a:rPr lang="ru-RU" dirty="0" err="1" smtClean="0"/>
              <a:t>биллингом</a:t>
            </a:r>
            <a:r>
              <a:rPr lang="ru-RU" dirty="0" smtClean="0"/>
              <a:t> без необходимости перестройки бизнес-процесса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0696D4-AAB0-4B47-8F35-F21CBEE63B7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/>
              <a:t>Награда </a:t>
            </a:r>
            <a:r>
              <a:rPr lang="ru-RU" dirty="0" err="1"/>
              <a:t>Гартнера</a:t>
            </a:r>
            <a:r>
              <a:rPr lang="ru-RU" dirty="0"/>
              <a:t> за лучший </a:t>
            </a:r>
            <a:r>
              <a:rPr lang="en-US" dirty="0"/>
              <a:t>CRM </a:t>
            </a:r>
            <a:r>
              <a:rPr lang="ru-RU" dirty="0"/>
              <a:t>проект</a:t>
            </a:r>
            <a:r>
              <a:rPr lang="en-US" dirty="0"/>
              <a:t> </a:t>
            </a:r>
            <a:r>
              <a:rPr lang="ru-RU" dirty="0" smtClean="0"/>
              <a:t>2009 года</a:t>
            </a:r>
            <a:endParaRPr lang="en-US" dirty="0" smtClean="0"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1225"/>
            <a:ext cx="8072438" cy="5184775"/>
          </a:xfrm>
        </p:spPr>
        <p:txBody>
          <a:bodyPr/>
          <a:lstStyle/>
          <a:p>
            <a:pPr marL="342900" indent="-342900">
              <a:defRPr/>
            </a:pPr>
            <a:r>
              <a:rPr lang="ru-RU" sz="1800" b="0" dirty="0" smtClean="0">
                <a:cs typeface="Arial" charset="0"/>
              </a:rPr>
              <a:t>Показатели </a:t>
            </a:r>
            <a:r>
              <a:rPr lang="ru-RU" sz="1800" b="0" dirty="0">
                <a:cs typeface="Arial" charset="0"/>
              </a:rPr>
              <a:t>превращения потенциальных клиентов в клиентов повысились на 12%, уровень удовлетворенности клиентов вырос на 27%, «текучесть» клиентов снизилась на 11%. «Учитывая наши достижения, мы будем расширять наши возможности как функционально, так и географически,» отметил г-н Берман, ИТ Директор компании НКС. «Мы полностью удовлетворены показателями, которые мы улучшили, особенно в части уровня удовлетворенности клиентов.»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11200" y="931863"/>
            <a:ext cx="8128000" cy="17970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ru-RU" sz="2800" b="1">
              <a:solidFill>
                <a:srgbClr val="002680"/>
              </a:solidFill>
            </a:endParaRPr>
          </a:p>
        </p:txBody>
      </p:sp>
      <p:pic>
        <p:nvPicPr>
          <p:cNvPr id="10246" name="Picture 5" descr="garn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2881313"/>
            <a:ext cx="5138737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 txBox="1">
            <a:spLocks noGrp="1"/>
          </p:cNvSpPr>
          <p:nvPr/>
        </p:nvSpPr>
        <p:spPr bwMode="auto">
          <a:xfrm>
            <a:off x="6705600" y="6477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C23CCD4-4467-4DAC-A401-E66E735E9808}" type="slidenum">
              <a:rPr lang="en-US" sz="1600"/>
              <a:pPr algn="r"/>
              <a:t>7</a:t>
            </a:fld>
            <a:endParaRPr lang="en-US" sz="16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Программа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1225"/>
            <a:ext cx="8072438" cy="5184775"/>
          </a:xfrm>
        </p:spPr>
        <p:txBody>
          <a:bodyPr/>
          <a:lstStyle/>
          <a:p>
            <a:pPr eaLnBrk="1" hangingPunct="1"/>
            <a:r>
              <a:rPr lang="ru-RU" dirty="0"/>
              <a:t>Обзор </a:t>
            </a:r>
            <a:r>
              <a:rPr lang="en-US" dirty="0"/>
              <a:t>SAP CRM Telecommunications </a:t>
            </a:r>
            <a:r>
              <a:rPr lang="ru-RU" dirty="0"/>
              <a:t>в НКС</a:t>
            </a:r>
            <a:endParaRPr lang="en-US" dirty="0"/>
          </a:p>
          <a:p>
            <a:pPr eaLnBrk="1" hangingPunct="1"/>
            <a:r>
              <a:rPr lang="ru-RU" dirty="0" smtClean="0"/>
              <a:t>Обзор решения</a:t>
            </a:r>
            <a:endParaRPr lang="en-US" dirty="0"/>
          </a:p>
          <a:p>
            <a:pPr eaLnBrk="1" hangingPunct="1"/>
            <a:r>
              <a:rPr lang="ru-RU" dirty="0"/>
              <a:t>Результаты</a:t>
            </a:r>
            <a:r>
              <a:rPr lang="en-US" dirty="0"/>
              <a:t>, </a:t>
            </a:r>
            <a:r>
              <a:rPr lang="ru-RU" dirty="0"/>
              <a:t>полученный опыт и планы развития</a:t>
            </a:r>
            <a:endParaRPr lang="en-US" dirty="0"/>
          </a:p>
          <a:p>
            <a:pPr eaLnBrk="1" hangingPunct="1"/>
            <a:r>
              <a:rPr lang="ru-RU" dirty="0"/>
              <a:t>Резюме</a:t>
            </a:r>
            <a:endParaRPr lang="en-US" dirty="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61963" y="1384300"/>
            <a:ext cx="8023225" cy="423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ru-RU" sz="2800" b="1">
              <a:solidFill>
                <a:srgbClr val="0026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Объем проекта </a:t>
            </a:r>
            <a:r>
              <a:rPr lang="en-US" dirty="0" smtClean="0"/>
              <a:t>– </a:t>
            </a:r>
            <a:r>
              <a:rPr lang="ru-RU" dirty="0" smtClean="0"/>
              <a:t>текущий статус</a:t>
            </a:r>
            <a:endParaRPr lang="en-US" dirty="0" smtClean="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911225"/>
            <a:ext cx="8382000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Обслуживание физических и юридических лиц </a:t>
            </a:r>
            <a:r>
              <a:rPr lang="en-US" sz="2000" dirty="0" smtClean="0"/>
              <a:t>(B2C </a:t>
            </a:r>
            <a:r>
              <a:rPr lang="ru-RU" sz="2000" dirty="0" smtClean="0"/>
              <a:t>и</a:t>
            </a:r>
            <a:r>
              <a:rPr lang="en-US" sz="2000" dirty="0" smtClean="0"/>
              <a:t> B2B)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Продуктовая конфигурация и объединение в группы продуктов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База адресов</a:t>
            </a:r>
            <a:r>
              <a:rPr lang="en-US" sz="2000" dirty="0" smtClean="0"/>
              <a:t>, </a:t>
            </a:r>
            <a:r>
              <a:rPr lang="ru-RU" sz="2000" dirty="0" smtClean="0"/>
              <a:t>проверка возможности подключения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Процессы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Заказ на первое подключение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Внесение изменений</a:t>
            </a:r>
            <a:r>
              <a:rPr lang="en-US" sz="2000" dirty="0" smtClean="0"/>
              <a:t>, </a:t>
            </a:r>
            <a:r>
              <a:rPr lang="ru-RU" sz="2000" dirty="0" smtClean="0"/>
              <a:t>подключение и отключение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Работа с жалобами абонентов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Информационный сервис для клиентов 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Заказ на отложенное подключение </a:t>
            </a:r>
            <a:r>
              <a:rPr lang="en-US" sz="2000" dirty="0" smtClean="0"/>
              <a:t>/ </a:t>
            </a:r>
            <a:r>
              <a:rPr lang="ru-RU" sz="2000" dirty="0" smtClean="0"/>
              <a:t>изменение заказа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Автоматическое создание задач и действий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Интеграция с системами </a:t>
            </a:r>
            <a:r>
              <a:rPr lang="ru-RU" sz="2000" dirty="0" err="1" smtClean="0"/>
              <a:t>биллинга</a:t>
            </a:r>
            <a:r>
              <a:rPr lang="ru-RU" sz="2000" dirty="0" smtClean="0"/>
              <a:t> и активации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Контакт-центр </a:t>
            </a:r>
            <a:r>
              <a:rPr lang="en-US" sz="2000" dirty="0" smtClean="0"/>
              <a:t>(</a:t>
            </a:r>
            <a:r>
              <a:rPr lang="ru-RU" sz="2000" dirty="0" smtClean="0"/>
              <a:t>телефония</a:t>
            </a:r>
            <a:r>
              <a:rPr lang="en-US" sz="2000" dirty="0" smtClean="0"/>
              <a:t>, e-mail), </a:t>
            </a:r>
            <a:r>
              <a:rPr lang="ru-RU" sz="2000" dirty="0" smtClean="0"/>
              <a:t>интеграция с </a:t>
            </a:r>
            <a:r>
              <a:rPr lang="en-US" sz="2000" dirty="0" smtClean="0"/>
              <a:t>Avaya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Отчетность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Портал самообслуживания клиента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Дополнительные функции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OPENEDONCE" val="-1"/>
  <p:tag name="ABSTRACTTEXT" val="Hear first hand how National Cable Networks (NCN) introduced an integrated CRM system across all of their consolidated businesses using SAP CRM 2007.&#10;&#10;Learn how they harmonized their customer support processes and their customer data in one system while simultaneously linking it to various legacy systems.&#10;&#10;Understand the limitations of SAP CRM 6.0 that drove NCN's decision to be part of SAP's ramp-up of the newest release and the processes and KPIs they had to consider throughout the project.&#10;&#10;Delve into NCN's project approach, including how NCN developed its project scope, timeline, go-live plan, and continuous improvement roadmap.&#10;&#10;Walk through the necessary considerations for a telecommunications implementation that integrates several production systems.&#10;&#10;Leave with a thorough understanding of how you can upgrade to the newest release of SAP CRM while continuing to roll out new services to existing subscribers and build infrastructure in new territories.&#10;&#10;&#10;&#10;"/>
  <p:tag name="COMMENTPREFIX" val="cc"/>
  <p:tag name="RESTARTSLIDENUMBER" val="4"/>
</p:tagLst>
</file>

<file path=ppt/theme/theme1.xml><?xml version="1.0" encoding="utf-8"?>
<a:theme xmlns:a="http://schemas.openxmlformats.org/drawingml/2006/main" name="3_Amsterdam2003">
  <a:themeElements>
    <a:clrScheme name="">
      <a:dk1>
        <a:srgbClr val="000000"/>
      </a:dk1>
      <a:lt1>
        <a:srgbClr val="000072"/>
      </a:lt1>
      <a:dk2>
        <a:srgbClr val="000000"/>
      </a:dk2>
      <a:lt2>
        <a:srgbClr val="808080"/>
      </a:lt2>
      <a:accent1>
        <a:srgbClr val="00CC99"/>
      </a:accent1>
      <a:accent2>
        <a:srgbClr val="CC3399"/>
      </a:accent2>
      <a:accent3>
        <a:srgbClr val="AAAABC"/>
      </a:accent3>
      <a:accent4>
        <a:srgbClr val="000000"/>
      </a:accent4>
      <a:accent5>
        <a:srgbClr val="AAE2CA"/>
      </a:accent5>
      <a:accent6>
        <a:srgbClr val="B92D8A"/>
      </a:accent6>
      <a:hlink>
        <a:srgbClr val="CCCCFF"/>
      </a:hlink>
      <a:folHlink>
        <a:srgbClr val="B2B2B2"/>
      </a:folHlink>
    </a:clrScheme>
    <a:fontScheme name="3_Amsterdam200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msterdam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msterdam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msterdam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msterdam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msterdam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msterdam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msterdam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1120</Words>
  <Application>Microsoft Office PowerPoint</Application>
  <PresentationFormat>Экран (4:3)</PresentationFormat>
  <Paragraphs>267</Paragraphs>
  <Slides>42</Slides>
  <Notes>42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3_Amsterdam2003</vt:lpstr>
      <vt:lpstr>Default Design</vt:lpstr>
      <vt:lpstr>Image</vt:lpstr>
      <vt:lpstr>SAP CRM в НКС История успеха</vt:lpstr>
      <vt:lpstr>Программа</vt:lpstr>
      <vt:lpstr>О компании НКС</vt:lpstr>
      <vt:lpstr>Презентация PowerPoint</vt:lpstr>
      <vt:lpstr>Бизнес-контекст и технологии</vt:lpstr>
      <vt:lpstr>Почему был выбран SAP CRM Telco</vt:lpstr>
      <vt:lpstr>Награда Гартнера за лучший CRM проект 2009 года</vt:lpstr>
      <vt:lpstr>Программа</vt:lpstr>
      <vt:lpstr>Объем проекта – текущий статус</vt:lpstr>
      <vt:lpstr>Идентификация клиента</vt:lpstr>
      <vt:lpstr>Презентация PowerPoint</vt:lpstr>
      <vt:lpstr>Финансовая и техническая информация</vt:lpstr>
      <vt:lpstr>История взаимодействия с клиентом</vt:lpstr>
      <vt:lpstr>Заказ клиента с конфигурацией продукта</vt:lpstr>
      <vt:lpstr>Презентация PowerPoint</vt:lpstr>
      <vt:lpstr>Презентация PowerPoint</vt:lpstr>
      <vt:lpstr>Презентация PowerPoint</vt:lpstr>
      <vt:lpstr>Активация услуги</vt:lpstr>
      <vt:lpstr>Презентация PowerPoint</vt:lpstr>
      <vt:lpstr>Управление контрактами и отслеживание статусов заказа</vt:lpstr>
      <vt:lpstr>Автоматическая постановка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</vt:lpstr>
      <vt:lpstr>Первый CRM2007 телекоммуникационный проект</vt:lpstr>
      <vt:lpstr>Статус проекта</vt:lpstr>
      <vt:lpstr>Развертывание</vt:lpstr>
      <vt:lpstr>Программа</vt:lpstr>
      <vt:lpstr>7 основных пунктов</vt:lpstr>
      <vt:lpstr>Ресурсы</vt:lpstr>
      <vt:lpstr>Обсудим!</vt:lpstr>
    </vt:vector>
  </TitlesOfParts>
  <Company>UCG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Pam</dc:creator>
  <cp:lastModifiedBy>Daria</cp:lastModifiedBy>
  <cp:revision>112</cp:revision>
  <dcterms:created xsi:type="dcterms:W3CDTF">2008-10-03T12:59:13Z</dcterms:created>
  <dcterms:modified xsi:type="dcterms:W3CDTF">2011-05-13T10:24:18Z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S Editor">
    <vt:lpwstr>pamb</vt:lpwstr>
  </property>
</Properties>
</file>